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207" r:id="rId4"/>
  </p:sldMasterIdLst>
  <p:notesMasterIdLst>
    <p:notesMasterId r:id="rId39"/>
  </p:notesMasterIdLst>
  <p:handoutMasterIdLst>
    <p:handoutMasterId r:id="rId40"/>
  </p:handout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87" r:id="rId19"/>
    <p:sldId id="288" r:id="rId20"/>
    <p:sldId id="289" r:id="rId21"/>
    <p:sldId id="290"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6" r:id="rId37"/>
    <p:sldId id="284" r:id="rId38"/>
  </p:sldIdLst>
  <p:sldSz cx="12436475" cy="6994525"/>
  <p:notesSz cx="9309100" cy="70231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212" userDrawn="1">
          <p15:clr>
            <a:srgbClr val="A4A3A4"/>
          </p15:clr>
        </p15:guide>
        <p15:guide id="2" pos="293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CF2"/>
    <a:srgbClr val="DC3C00"/>
    <a:srgbClr val="505050"/>
    <a:srgbClr val="0072C6"/>
    <a:srgbClr val="BA141A"/>
    <a:srgbClr val="737373"/>
    <a:srgbClr val="008272"/>
    <a:srgbClr val="007233"/>
    <a:srgbClr val="00188F"/>
    <a:srgbClr val="B400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710" autoAdjust="0"/>
    <p:restoredTop sz="70560" autoAdjust="0"/>
  </p:normalViewPr>
  <p:slideViewPr>
    <p:cSldViewPr snapToGrid="0" snapToObjects="1">
      <p:cViewPr varScale="1">
        <p:scale>
          <a:sx n="61" d="100"/>
          <a:sy n="61" d="100"/>
        </p:scale>
        <p:origin x="1805" y="53"/>
      </p:cViewPr>
      <p:guideLst/>
    </p:cSldViewPr>
  </p:slideViewPr>
  <p:outlineViewPr>
    <p:cViewPr>
      <p:scale>
        <a:sx n="33" d="100"/>
        <a:sy n="33" d="100"/>
      </p:scale>
      <p:origin x="0" y="-20190"/>
    </p:cViewPr>
  </p:outlineViewPr>
  <p:notesTextViewPr>
    <p:cViewPr>
      <p:scale>
        <a:sx n="100" d="100"/>
        <a:sy n="100" d="100"/>
      </p:scale>
      <p:origin x="0" y="0"/>
    </p:cViewPr>
  </p:notesTextViewPr>
  <p:sorterViewPr>
    <p:cViewPr varScale="1">
      <p:scale>
        <a:sx n="1" d="1"/>
        <a:sy n="1" d="1"/>
      </p:scale>
      <p:origin x="0" y="-6954"/>
    </p:cViewPr>
  </p:sorterViewPr>
  <p:notesViewPr>
    <p:cSldViewPr snapToGrid="0" snapToObjects="1" showGuides="1">
      <p:cViewPr varScale="1">
        <p:scale>
          <a:sx n="108" d="100"/>
          <a:sy n="108" d="100"/>
        </p:scale>
        <p:origin x="2484" y="84"/>
      </p:cViewPr>
      <p:guideLst>
        <p:guide orient="horz" pos="2212"/>
        <p:guide pos="293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1" y="0"/>
            <a:ext cx="4033943" cy="351155"/>
          </a:xfrm>
          <a:prstGeom prst="rect">
            <a:avLst/>
          </a:prstGeom>
        </p:spPr>
        <p:txBody>
          <a:bodyPr vert="horz" lIns="93324" tIns="46662" rIns="93324" bIns="46662" rtlCol="0"/>
          <a:lstStyle>
            <a:lvl1pPr algn="l">
              <a:defRPr sz="1200"/>
            </a:lvl1pPr>
          </a:lstStyle>
          <a:p>
            <a:r>
              <a:rPr lang="en-US" dirty="0"/>
              <a:t>One Marketing Template</a:t>
            </a:r>
          </a:p>
          <a:p>
            <a:endParaRPr lang="en-US" dirty="0">
              <a:latin typeface="Segoe UI" pitchFamily="34" charset="0"/>
            </a:endParaRPr>
          </a:p>
        </p:txBody>
      </p:sp>
      <p:sp>
        <p:nvSpPr>
          <p:cNvPr id="7" name="Date Placeholder 6"/>
          <p:cNvSpPr>
            <a:spLocks noGrp="1"/>
          </p:cNvSpPr>
          <p:nvPr>
            <p:ph type="dt" sz="quarter" idx="1"/>
          </p:nvPr>
        </p:nvSpPr>
        <p:spPr>
          <a:xfrm>
            <a:off x="5273004" y="0"/>
            <a:ext cx="4033943" cy="351155"/>
          </a:xfrm>
          <a:prstGeom prst="rect">
            <a:avLst/>
          </a:prstGeom>
        </p:spPr>
        <p:txBody>
          <a:bodyPr vert="horz" lIns="93324" tIns="46662" rIns="93324" bIns="46662" rtlCol="0"/>
          <a:lstStyle>
            <a:lvl1pPr algn="r">
              <a:defRPr sz="1200"/>
            </a:lvl1pPr>
          </a:lstStyle>
          <a:p>
            <a:fld id="{DE219B1A-AE41-483B-A766-69B9363DDA6A}" type="datetimeFigureOut">
              <a:rPr lang="en-US" smtClean="0">
                <a:latin typeface="Segoe UI" pitchFamily="34" charset="0"/>
              </a:rPr>
              <a:t>1/11/2016</a:t>
            </a:fld>
            <a:endParaRPr lang="en-US" dirty="0">
              <a:latin typeface="Segoe UI" pitchFamily="34" charset="0"/>
            </a:endParaRPr>
          </a:p>
        </p:txBody>
      </p:sp>
      <p:sp>
        <p:nvSpPr>
          <p:cNvPr id="8" name="Footer Placeholder 7"/>
          <p:cNvSpPr>
            <a:spLocks noGrp="1"/>
          </p:cNvSpPr>
          <p:nvPr>
            <p:ph type="ftr" sz="quarter" idx="2"/>
          </p:nvPr>
        </p:nvSpPr>
        <p:spPr>
          <a:xfrm>
            <a:off x="0" y="6670726"/>
            <a:ext cx="7866190" cy="255328"/>
          </a:xfrm>
          <a:prstGeom prst="rect">
            <a:avLst/>
          </a:prstGeom>
        </p:spPr>
        <p:txBody>
          <a:bodyPr vert="horz" lIns="93324" tIns="46662" rIns="93324" bIns="46662" rtlCol="0" anchor="b"/>
          <a:lstStyle>
            <a:lvl1pPr algn="l">
              <a:defRPr sz="1200"/>
            </a:lvl1pPr>
          </a:lstStyle>
          <a:p>
            <a:pPr marL="406671" defTabSz="93292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marL="406671" defTabSz="93292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9" name="Slide Number Placeholder 8"/>
          <p:cNvSpPr>
            <a:spLocks noGrp="1"/>
          </p:cNvSpPr>
          <p:nvPr>
            <p:ph type="sldNum" sz="quarter" idx="3"/>
          </p:nvPr>
        </p:nvSpPr>
        <p:spPr>
          <a:xfrm>
            <a:off x="7850674" y="6670726"/>
            <a:ext cx="1456271" cy="351155"/>
          </a:xfrm>
          <a:prstGeom prst="rect">
            <a:avLst/>
          </a:prstGeom>
        </p:spPr>
        <p:txBody>
          <a:bodyPr vert="horz" lIns="93324" tIns="46662" rIns="93324" bIns="46662"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1" y="0"/>
            <a:ext cx="4033943" cy="351155"/>
          </a:xfrm>
          <a:prstGeom prst="rect">
            <a:avLst/>
          </a:prstGeom>
        </p:spPr>
        <p:txBody>
          <a:bodyPr vert="horz" lIns="93324" tIns="46662" rIns="93324" bIns="46662" rtlCol="0"/>
          <a:lstStyle>
            <a:lvl1pPr algn="l">
              <a:defRPr sz="1200">
                <a:latin typeface="Segoe UI" pitchFamily="34" charset="0"/>
              </a:defRPr>
            </a:lvl1pPr>
          </a:lstStyle>
          <a:p>
            <a:r>
              <a:rPr lang="en-US" dirty="0" smtClean="0"/>
              <a:t>One Marketing Template</a:t>
            </a:r>
          </a:p>
          <a:p>
            <a:endParaRPr lang="en-US" dirty="0"/>
          </a:p>
        </p:txBody>
      </p:sp>
      <p:sp>
        <p:nvSpPr>
          <p:cNvPr id="9" name="Slide Image Placeholder 8"/>
          <p:cNvSpPr>
            <a:spLocks noGrp="1" noRot="1" noChangeAspect="1"/>
          </p:cNvSpPr>
          <p:nvPr>
            <p:ph type="sldImg" idx="2"/>
          </p:nvPr>
        </p:nvSpPr>
        <p:spPr>
          <a:xfrm>
            <a:off x="2312988" y="527050"/>
            <a:ext cx="4683125" cy="2633663"/>
          </a:xfrm>
          <a:prstGeom prst="rect">
            <a:avLst/>
          </a:prstGeom>
          <a:noFill/>
          <a:ln w="12700">
            <a:solidFill>
              <a:prstClr val="black"/>
            </a:solidFill>
          </a:ln>
        </p:spPr>
        <p:txBody>
          <a:bodyPr vert="horz" lIns="93324" tIns="46662" rIns="93324" bIns="46662" rtlCol="0" anchor="ctr"/>
          <a:lstStyle/>
          <a:p>
            <a:endParaRPr lang="en-US" dirty="0"/>
          </a:p>
        </p:txBody>
      </p:sp>
      <p:sp>
        <p:nvSpPr>
          <p:cNvPr id="10" name="Footer Placeholder 9"/>
          <p:cNvSpPr>
            <a:spLocks noGrp="1"/>
          </p:cNvSpPr>
          <p:nvPr>
            <p:ph type="ftr" sz="quarter" idx="4"/>
          </p:nvPr>
        </p:nvSpPr>
        <p:spPr>
          <a:xfrm>
            <a:off x="0" y="6671945"/>
            <a:ext cx="8036856" cy="273400"/>
          </a:xfrm>
          <a:prstGeom prst="rect">
            <a:avLst/>
          </a:prstGeom>
        </p:spPr>
        <p:txBody>
          <a:bodyPr vert="horz" lIns="93324" tIns="46662" rIns="93324" bIns="46662" rtlCol="0" anchor="b"/>
          <a:lstStyle>
            <a:lvl1pPr marL="583273" indent="0" algn="l">
              <a:defRPr sz="1200"/>
            </a:lvl1pPr>
          </a:lstStyle>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1" name="Date Placeholder 10"/>
          <p:cNvSpPr>
            <a:spLocks noGrp="1"/>
          </p:cNvSpPr>
          <p:nvPr>
            <p:ph type="dt" idx="1"/>
          </p:nvPr>
        </p:nvSpPr>
        <p:spPr>
          <a:xfrm>
            <a:off x="5273004" y="0"/>
            <a:ext cx="4033943" cy="351155"/>
          </a:xfrm>
          <a:prstGeom prst="rect">
            <a:avLst/>
          </a:prstGeom>
        </p:spPr>
        <p:txBody>
          <a:bodyPr vert="horz" lIns="93324" tIns="46662" rIns="93324" bIns="46662" rtlCol="0"/>
          <a:lstStyle>
            <a:lvl1pPr algn="r">
              <a:defRPr sz="1200">
                <a:latin typeface="Segoe UI" pitchFamily="34" charset="0"/>
              </a:defRPr>
            </a:lvl1pPr>
          </a:lstStyle>
          <a:p>
            <a:fld id="{D51B1278-D92B-4AF3-A9C1-71DD298190CE}" type="datetimeFigureOut">
              <a:rPr lang="en-US" smtClean="0"/>
              <a:pPr/>
              <a:t>1/11/2016</a:t>
            </a:fld>
            <a:endParaRPr lang="en-US" dirty="0"/>
          </a:p>
        </p:txBody>
      </p:sp>
      <p:sp>
        <p:nvSpPr>
          <p:cNvPr id="12" name="Notes Placeholder 11"/>
          <p:cNvSpPr>
            <a:spLocks noGrp="1"/>
          </p:cNvSpPr>
          <p:nvPr>
            <p:ph type="body" sz="quarter" idx="3"/>
          </p:nvPr>
        </p:nvSpPr>
        <p:spPr>
          <a:xfrm>
            <a:off x="930910" y="3335973"/>
            <a:ext cx="7447280" cy="31603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8021340" y="6670726"/>
            <a:ext cx="1285605" cy="351155"/>
          </a:xfrm>
          <a:prstGeom prst="rect">
            <a:avLst/>
          </a:prstGeom>
        </p:spPr>
        <p:txBody>
          <a:bodyPr vert="horz" lIns="93324" tIns="46662" rIns="93324" bIns="46662"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One Marketing Template</a:t>
            </a:r>
          </a:p>
          <a:p>
            <a:endParaRPr lang="en-US" dirty="0"/>
          </a:p>
        </p:txBody>
      </p:sp>
      <p:sp>
        <p:nvSpPr>
          <p:cNvPr id="5" name="Footer Placeholder 4"/>
          <p:cNvSpPr>
            <a:spLocks noGrp="1"/>
          </p:cNvSpPr>
          <p:nvPr>
            <p:ph type="ftr" sz="quarter" idx="11"/>
          </p:nvPr>
        </p:nvSpPr>
        <p:spPr/>
        <p:txBody>
          <a:bodyPr/>
          <a:lstStyle/>
          <a:p>
            <a:pPr defTabSz="92798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2798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7D6E7FF-31A8-4898-8B67-71AE35B2AA65}" type="datetime1">
              <a:rPr lang="en-US" smtClean="0"/>
              <a:t>1/11/2016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1731839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User Defined Routes and IP Forwarding</a:t>
            </a:r>
          </a:p>
          <a:p>
            <a:r>
              <a:rPr lang="en-US" dirty="0" smtClean="0"/>
              <a:t>https://azure.microsoft.com/en-us/documentation/articles/virtual-networks-udr-overview/</a:t>
            </a:r>
          </a:p>
        </p:txBody>
      </p:sp>
      <p:sp>
        <p:nvSpPr>
          <p:cNvPr id="4" name="Header Placeholder 3"/>
          <p:cNvSpPr>
            <a:spLocks noGrp="1"/>
          </p:cNvSpPr>
          <p:nvPr>
            <p:ph type="hdr" sz="quarter" idx="10"/>
          </p:nvPr>
        </p:nvSpPr>
        <p:spPr/>
        <p:txBody>
          <a:bodyPr/>
          <a:lstStyle/>
          <a:p>
            <a:r>
              <a:rPr lang="en-US" smtClean="0"/>
              <a:t>One Marketing Template</a:t>
            </a:r>
          </a:p>
          <a:p>
            <a:endParaRPr lang="en-US" dirty="0"/>
          </a:p>
        </p:txBody>
      </p:sp>
      <p:sp>
        <p:nvSpPr>
          <p:cNvPr id="5" name="Footer Placeholder 4"/>
          <p:cNvSpPr>
            <a:spLocks noGrp="1"/>
          </p:cNvSpPr>
          <p:nvPr>
            <p:ph type="ftr" sz="quarter" idx="11"/>
          </p:nvPr>
        </p:nvSpPr>
        <p:spPr/>
        <p:txBody>
          <a:bodyPr/>
          <a:lstStyle/>
          <a:p>
            <a:pPr defTabSz="92798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2798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AE1C8B-5101-4C3C-9B9A-467C915B7389}" type="datetime1">
              <a:rPr lang="en-US" smtClean="0"/>
              <a:t>1/11/2016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1588508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Multiple VM NICs and Network Virtual Appliances in Azure</a:t>
            </a:r>
          </a:p>
          <a:p>
            <a:r>
              <a:rPr lang="en-US" dirty="0" smtClean="0"/>
              <a:t>https://azure.microsoft.com/en-us/blog/multiple-vm-nics-and-network-virtual-appliances-in-azure/</a:t>
            </a:r>
          </a:p>
          <a:p>
            <a:endParaRPr lang="en-US" dirty="0" smtClean="0"/>
          </a:p>
          <a:p>
            <a:r>
              <a:rPr lang="en-US" b="1" u="sng" dirty="0" smtClean="0"/>
              <a:t>Create a Multi-NIC VM with a Public IP in Azure</a:t>
            </a:r>
          </a:p>
          <a:p>
            <a:r>
              <a:rPr lang="en-US" dirty="0" smtClean="0"/>
              <a:t>http://blogs.msdn.com/b/rslaten/archive/2014/11/18/create-a-multi-nic-vm-with-a-public-ip-in-azure.aspx</a:t>
            </a:r>
          </a:p>
          <a:p>
            <a:endParaRPr lang="en-US" dirty="0" smtClean="0"/>
          </a:p>
          <a:p>
            <a:r>
              <a:rPr lang="en-US" b="1" u="sng" dirty="0" smtClean="0"/>
              <a:t>Create a VM with multiple NICs</a:t>
            </a:r>
          </a:p>
          <a:p>
            <a:r>
              <a:rPr lang="en-US" dirty="0" smtClean="0"/>
              <a:t>https://azure.microsoft.com/en-us/documentation/articles/virtual-networks-multiple-nics/</a:t>
            </a:r>
            <a:endParaRPr lang="en-US" dirty="0"/>
          </a:p>
        </p:txBody>
      </p:sp>
      <p:sp>
        <p:nvSpPr>
          <p:cNvPr id="4" name="Header Placeholder 3"/>
          <p:cNvSpPr>
            <a:spLocks noGrp="1"/>
          </p:cNvSpPr>
          <p:nvPr>
            <p:ph type="hdr" sz="quarter" idx="10"/>
          </p:nvPr>
        </p:nvSpPr>
        <p:spPr/>
        <p:txBody>
          <a:bodyPr/>
          <a:lstStyle/>
          <a:p>
            <a:r>
              <a:rPr lang="en-US" smtClean="0"/>
              <a:t>One Marketing Template</a:t>
            </a:r>
          </a:p>
          <a:p>
            <a:endParaRPr lang="en-US" dirty="0"/>
          </a:p>
        </p:txBody>
      </p:sp>
      <p:sp>
        <p:nvSpPr>
          <p:cNvPr id="5" name="Footer Placeholder 4"/>
          <p:cNvSpPr>
            <a:spLocks noGrp="1"/>
          </p:cNvSpPr>
          <p:nvPr>
            <p:ph type="ftr" sz="quarter" idx="11"/>
          </p:nvPr>
        </p:nvSpPr>
        <p:spPr/>
        <p:txBody>
          <a:bodyPr/>
          <a:lstStyle/>
          <a:p>
            <a:pPr defTabSz="92798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2798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AF6AC54-3328-42FC-BC2E-BD8CACB67586}" type="datetime1">
              <a:rPr lang="en-US" smtClean="0"/>
              <a:t>1/11/2016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1961170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One Marketing Template</a:t>
            </a:r>
          </a:p>
          <a:p>
            <a:endParaRPr lang="en-US" dirty="0"/>
          </a:p>
        </p:txBody>
      </p:sp>
      <p:sp>
        <p:nvSpPr>
          <p:cNvPr id="5" name="Footer Placeholder 4"/>
          <p:cNvSpPr>
            <a:spLocks noGrp="1"/>
          </p:cNvSpPr>
          <p:nvPr>
            <p:ph type="ftr" sz="quarter" idx="11"/>
          </p:nvPr>
        </p:nvSpPr>
        <p:spPr/>
        <p:txBody>
          <a:bodyPr/>
          <a:lstStyle/>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DED8EF4-6E12-4864-A692-08B67D87C064}" type="datetime1">
              <a:rPr lang="en-US" smtClean="0"/>
              <a:t>1/11/2016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1694232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effectLst/>
              </a:rPr>
              <a:t>About VPN Devices and Gateways for Virtual Network Connectivity</a:t>
            </a:r>
          </a:p>
          <a:p>
            <a:r>
              <a:rPr lang="en-US" dirty="0" smtClean="0"/>
              <a:t>https://msdn.microsoft.com/en-us/library/azure/jj156075.aspx</a:t>
            </a:r>
          </a:p>
          <a:p>
            <a:endParaRPr lang="en-US" dirty="0" smtClean="0"/>
          </a:p>
          <a:p>
            <a:r>
              <a:rPr lang="en-US" b="1" u="sng" dirty="0" smtClean="0"/>
              <a:t>ExpressRoute</a:t>
            </a:r>
          </a:p>
          <a:p>
            <a:r>
              <a:rPr lang="en-US" dirty="0" smtClean="0"/>
              <a:t>https://azure.microsoft.com/en-us/services/expressroute/</a:t>
            </a:r>
          </a:p>
          <a:p>
            <a:endParaRPr lang="en-US" dirty="0" smtClean="0"/>
          </a:p>
          <a:p>
            <a:r>
              <a:rPr lang="en-US" b="1" u="sng" dirty="0" smtClean="0"/>
              <a:t>ExpressRoute Pricing</a:t>
            </a:r>
          </a:p>
          <a:p>
            <a:r>
              <a:rPr lang="en-US" dirty="0" smtClean="0"/>
              <a:t>https://azure.microsoft.com/en-us/pricing/details/expressroute/</a:t>
            </a:r>
          </a:p>
          <a:p>
            <a:endParaRPr lang="en-US" dirty="0" smtClean="0"/>
          </a:p>
          <a:p>
            <a:pPr marL="0" marR="0" indent="0" algn="l" defTabSz="932742" rtl="0" eaLnBrk="1" fontAlgn="auto" latinLnBrk="0" hangingPunct="1">
              <a:lnSpc>
                <a:spcPct val="90000"/>
              </a:lnSpc>
              <a:spcBef>
                <a:spcPts val="0"/>
              </a:spcBef>
              <a:spcAft>
                <a:spcPts val="340"/>
              </a:spcAft>
              <a:buClrTx/>
              <a:buSzTx/>
              <a:buFontTx/>
              <a:buNone/>
              <a:tabLst/>
              <a:defRPr/>
            </a:pPr>
            <a:r>
              <a:rPr lang="en-US" b="1" u="sng" dirty="0" smtClean="0"/>
              <a:t>New Networking features and partnerships for Enterprise scenarios</a:t>
            </a:r>
          </a:p>
          <a:p>
            <a:r>
              <a:rPr lang="en-US" dirty="0" smtClean="0"/>
              <a:t>https://azure.microsoft.com/en-us/blog/networking-enterprise/</a:t>
            </a:r>
          </a:p>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2798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2798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08731BD-62C8-419D-B2A1-E876ABD5BF6E}" type="datetime1">
              <a:rPr lang="en-US" smtClean="0">
                <a:solidFill>
                  <a:prstClr val="black"/>
                </a:solidFill>
              </a:rPr>
              <a:pPr/>
              <a:t>1/11/2016</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2170784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Azure Standard VPN Gateway</a:t>
            </a:r>
          </a:p>
          <a:p>
            <a:r>
              <a:rPr lang="en-US" dirty="0" smtClean="0"/>
              <a:t>https://azure.microsoft.com/en-us/updates/azure-standard-vpn-gateway/</a:t>
            </a:r>
          </a:p>
          <a:p>
            <a:endParaRPr lang="en-US" dirty="0" smtClean="0"/>
          </a:p>
        </p:txBody>
      </p:sp>
      <p:sp>
        <p:nvSpPr>
          <p:cNvPr id="4" name="Header Placeholder 3"/>
          <p:cNvSpPr>
            <a:spLocks noGrp="1"/>
          </p:cNvSpPr>
          <p:nvPr>
            <p:ph type="hdr" sz="quarter" idx="10"/>
          </p:nvPr>
        </p:nvSpPr>
        <p:spPr/>
        <p:txBody>
          <a:bodyPr/>
          <a:lstStyle/>
          <a:p>
            <a:r>
              <a:rPr lang="en-US" smtClean="0"/>
              <a:t>One Marketing Template</a:t>
            </a:r>
          </a:p>
          <a:p>
            <a:endParaRPr lang="en-US" dirty="0"/>
          </a:p>
        </p:txBody>
      </p:sp>
      <p:sp>
        <p:nvSpPr>
          <p:cNvPr id="5" name="Footer Placeholder 4"/>
          <p:cNvSpPr>
            <a:spLocks noGrp="1"/>
          </p:cNvSpPr>
          <p:nvPr>
            <p:ph type="ftr" sz="quarter" idx="11"/>
          </p:nvPr>
        </p:nvSpPr>
        <p:spPr/>
        <p:txBody>
          <a:bodyPr/>
          <a:lstStyle/>
          <a:p>
            <a:pPr defTabSz="92798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2798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EBA192A-E29D-4521-A8BB-1293CCCB57F9}" type="datetime1">
              <a:rPr lang="en-US" smtClean="0"/>
              <a:t>1/11/2016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3964378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22783"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Date Placeholder 4"/>
          <p:cNvSpPr>
            <a:spLocks noGrp="1"/>
          </p:cNvSpPr>
          <p:nvPr>
            <p:ph type="dt" idx="11"/>
          </p:nvPr>
        </p:nvSpPr>
        <p:spPr/>
        <p:txBody>
          <a:bodyPr/>
          <a:lstStyle/>
          <a:p>
            <a:fld id="{E74353ED-ACB2-44BF-A903-985B0AF962B7}" type="datetime1">
              <a:rPr lang="en-US" smtClean="0"/>
              <a:t>1/11/2016</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39248297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Network administrators can manage these isolated private networks in a way similar to the management of on-premises private networks.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mechanisms for administrators to manage network security on their Azure private networks are in the Azure Cloud Access Layer, which is comparable to the edge of a corporate network that faces the Internet. The Cloud Access Layer includes a firewall, load-balancer, and network address translation (NAT) functionality managed by the customer administrator. </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F76556C-7B5A-4F94-93D4-FDB7322F4D92}" type="slidenum">
              <a:rPr lang="en-US" smtClean="0"/>
              <a:t>17</a:t>
            </a:fld>
            <a:endParaRPr lang="en-US"/>
          </a:p>
        </p:txBody>
      </p:sp>
    </p:spTree>
    <p:extLst>
      <p:ext uri="{BB962C8B-B14F-4D97-AF65-F5344CB8AC3E}">
        <p14:creationId xmlns:p14="http://schemas.microsoft.com/office/powerpoint/2010/main" val="22710495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One Marketing Template</a:t>
            </a:r>
          </a:p>
          <a:p>
            <a:endParaRPr lang="en-US" dirty="0"/>
          </a:p>
        </p:txBody>
      </p:sp>
      <p:sp>
        <p:nvSpPr>
          <p:cNvPr id="5" name="Footer Placeholder 4"/>
          <p:cNvSpPr>
            <a:spLocks noGrp="1"/>
          </p:cNvSpPr>
          <p:nvPr>
            <p:ph type="ftr" sz="quarter" idx="11"/>
          </p:nvPr>
        </p:nvSpPr>
        <p:spPr/>
        <p:txBody>
          <a:bodyPr/>
          <a:lstStyle/>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B01BA09-7F33-4227-BBA2-D5AF1F7C7981}" type="datetime1">
              <a:rPr lang="en-US" smtClean="0"/>
              <a:t>1/11/2016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19</a:t>
            </a:fld>
            <a:endParaRPr lang="en-US" dirty="0"/>
          </a:p>
        </p:txBody>
      </p:sp>
    </p:spTree>
    <p:extLst>
      <p:ext uri="{BB962C8B-B14F-4D97-AF65-F5344CB8AC3E}">
        <p14:creationId xmlns:p14="http://schemas.microsoft.com/office/powerpoint/2010/main" val="11448589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Cloud basics - Security in the cloud</a:t>
            </a:r>
          </a:p>
          <a:p>
            <a:r>
              <a:rPr lang="en-US" dirty="0" smtClean="0"/>
              <a:t>http://www.microsoft.com/industry/government/guides/cloud_computing/3-security.aspx</a:t>
            </a:r>
          </a:p>
          <a:p>
            <a:endParaRPr lang="en-US" dirty="0" smtClean="0"/>
          </a:p>
          <a:p>
            <a:r>
              <a:rPr lang="en-US" b="1" u="sng" dirty="0" smtClean="0"/>
              <a:t>Microsoft Azure Trust Center: Security</a:t>
            </a:r>
          </a:p>
          <a:p>
            <a:r>
              <a:rPr lang="en-US" dirty="0" smtClean="0"/>
              <a:t>https://azure.microsoft.com/en-us/support/trust-center/security/</a:t>
            </a:r>
          </a:p>
          <a:p>
            <a:endParaRPr lang="en-US" dirty="0"/>
          </a:p>
        </p:txBody>
      </p:sp>
      <p:sp>
        <p:nvSpPr>
          <p:cNvPr id="4" name="Header Placeholder 3"/>
          <p:cNvSpPr>
            <a:spLocks noGrp="1"/>
          </p:cNvSpPr>
          <p:nvPr>
            <p:ph type="hdr" sz="quarter" idx="10"/>
          </p:nvPr>
        </p:nvSpPr>
        <p:spPr/>
        <p:txBody>
          <a:bodyPr/>
          <a:lstStyle/>
          <a:p>
            <a:r>
              <a:rPr lang="en-US" smtClean="0"/>
              <a:t>One Marketing Template</a:t>
            </a:r>
          </a:p>
          <a:p>
            <a:endParaRPr lang="en-US" dirty="0"/>
          </a:p>
        </p:txBody>
      </p:sp>
      <p:sp>
        <p:nvSpPr>
          <p:cNvPr id="5" name="Footer Placeholder 4"/>
          <p:cNvSpPr>
            <a:spLocks noGrp="1"/>
          </p:cNvSpPr>
          <p:nvPr>
            <p:ph type="ftr" sz="quarter" idx="11"/>
          </p:nvPr>
        </p:nvSpPr>
        <p:spPr/>
        <p:txBody>
          <a:bodyPr/>
          <a:lstStyle/>
          <a:p>
            <a:pPr defTabSz="92798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2798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1371354-54AD-4791-BC3B-B349C57649F1}" type="datetime1">
              <a:rPr lang="en-US" smtClean="0"/>
              <a:t>1/11/2016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10690716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Network Security Groups</a:t>
            </a:r>
          </a:p>
          <a:p>
            <a:r>
              <a:rPr lang="en-US" dirty="0" smtClean="0"/>
              <a:t>https://azure.microsoft.com/en-us/blog/network-security-groups/</a:t>
            </a:r>
          </a:p>
          <a:p>
            <a:endParaRPr lang="en-US" dirty="0" smtClean="0"/>
          </a:p>
          <a:p>
            <a:r>
              <a:rPr lang="en-US" b="1" u="sng" dirty="0" smtClean="0"/>
              <a:t>What is a Network Security Group (NSG)?</a:t>
            </a:r>
          </a:p>
          <a:p>
            <a:r>
              <a:rPr lang="en-US" dirty="0" smtClean="0"/>
              <a:t>https://azure.microsoft.com/en-us/documentation/articles/virtual-networks-nsg/</a:t>
            </a:r>
            <a:endParaRPr lang="en-US" dirty="0"/>
          </a:p>
        </p:txBody>
      </p:sp>
      <p:sp>
        <p:nvSpPr>
          <p:cNvPr id="4" name="Header Placeholder 3"/>
          <p:cNvSpPr>
            <a:spLocks noGrp="1"/>
          </p:cNvSpPr>
          <p:nvPr>
            <p:ph type="hdr" sz="quarter" idx="10"/>
          </p:nvPr>
        </p:nvSpPr>
        <p:spPr/>
        <p:txBody>
          <a:bodyPr/>
          <a:lstStyle/>
          <a:p>
            <a:r>
              <a:rPr lang="en-US" smtClean="0"/>
              <a:t>One Marketing Template</a:t>
            </a:r>
          </a:p>
          <a:p>
            <a:endParaRPr lang="en-US" dirty="0"/>
          </a:p>
        </p:txBody>
      </p:sp>
      <p:sp>
        <p:nvSpPr>
          <p:cNvPr id="5" name="Footer Placeholder 4"/>
          <p:cNvSpPr>
            <a:spLocks noGrp="1"/>
          </p:cNvSpPr>
          <p:nvPr>
            <p:ph type="ftr" sz="quarter" idx="11"/>
          </p:nvPr>
        </p:nvSpPr>
        <p:spPr/>
        <p:txBody>
          <a:bodyPr/>
          <a:lstStyle/>
          <a:p>
            <a:pPr defTabSz="92798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2798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AF1CF7D-F5BF-43A5-9977-DFA613BC848D}" type="datetime1">
              <a:rPr lang="en-US" smtClean="0"/>
              <a:t>1/11/2016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1311898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One Marketing Template</a:t>
            </a:r>
          </a:p>
          <a:p>
            <a:endParaRPr lang="en-US" dirty="0"/>
          </a:p>
        </p:txBody>
      </p:sp>
      <p:sp>
        <p:nvSpPr>
          <p:cNvPr id="5" name="Footer Placeholder 4"/>
          <p:cNvSpPr>
            <a:spLocks noGrp="1"/>
          </p:cNvSpPr>
          <p:nvPr>
            <p:ph type="ftr" sz="quarter" idx="11"/>
          </p:nvPr>
        </p:nvSpPr>
        <p:spPr/>
        <p:txBody>
          <a:bodyPr/>
          <a:lstStyle/>
          <a:p>
            <a:pPr defTabSz="92798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2798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E3E6001-695C-40A8-AA70-97CB111600BF}" type="datetime1">
              <a:rPr lang="en-US" smtClean="0"/>
              <a:t>1/11/2016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1729282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One Marketing Template</a:t>
            </a:r>
          </a:p>
          <a:p>
            <a:endParaRPr lang="en-US" dirty="0"/>
          </a:p>
        </p:txBody>
      </p:sp>
      <p:sp>
        <p:nvSpPr>
          <p:cNvPr id="5" name="Footer Placeholder 4"/>
          <p:cNvSpPr>
            <a:spLocks noGrp="1"/>
          </p:cNvSpPr>
          <p:nvPr>
            <p:ph type="ftr" sz="quarter" idx="11"/>
          </p:nvPr>
        </p:nvSpPr>
        <p:spPr/>
        <p:txBody>
          <a:bodyPr/>
          <a:lstStyle/>
          <a:p>
            <a:pPr defTabSz="92798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2798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53C6634-C9C0-47B2-A6B6-63891A2ED36E}" type="datetime1">
              <a:rPr lang="en-US" smtClean="0"/>
              <a:t>1/11/2016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22</a:t>
            </a:fld>
            <a:endParaRPr lang="en-US" dirty="0"/>
          </a:p>
        </p:txBody>
      </p:sp>
    </p:spTree>
    <p:extLst>
      <p:ext uri="{BB962C8B-B14F-4D97-AF65-F5344CB8AC3E}">
        <p14:creationId xmlns:p14="http://schemas.microsoft.com/office/powerpoint/2010/main" val="23600834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One Marketing Template</a:t>
            </a:r>
          </a:p>
          <a:p>
            <a:endParaRPr lang="en-US" dirty="0"/>
          </a:p>
        </p:txBody>
      </p:sp>
      <p:sp>
        <p:nvSpPr>
          <p:cNvPr id="5" name="Footer Placeholder 4"/>
          <p:cNvSpPr>
            <a:spLocks noGrp="1"/>
          </p:cNvSpPr>
          <p:nvPr>
            <p:ph type="ftr" sz="quarter" idx="11"/>
          </p:nvPr>
        </p:nvSpPr>
        <p:spPr/>
        <p:txBody>
          <a:bodyPr/>
          <a:lstStyle/>
          <a:p>
            <a:pPr defTabSz="92798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2798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39FFB99-5D5B-4F13-B5DF-B0678EECAA68}" type="datetime1">
              <a:rPr lang="en-US" smtClean="0"/>
              <a:t>1/11/2016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23</a:t>
            </a:fld>
            <a:endParaRPr lang="en-US" dirty="0"/>
          </a:p>
        </p:txBody>
      </p:sp>
    </p:spTree>
    <p:extLst>
      <p:ext uri="{BB962C8B-B14F-4D97-AF65-F5344CB8AC3E}">
        <p14:creationId xmlns:p14="http://schemas.microsoft.com/office/powerpoint/2010/main" val="33438447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One Marketing Template</a:t>
            </a:r>
          </a:p>
          <a:p>
            <a:endParaRPr lang="en-US" dirty="0"/>
          </a:p>
        </p:txBody>
      </p:sp>
      <p:sp>
        <p:nvSpPr>
          <p:cNvPr id="5" name="Footer Placeholder 4"/>
          <p:cNvSpPr>
            <a:spLocks noGrp="1"/>
          </p:cNvSpPr>
          <p:nvPr>
            <p:ph type="ftr" sz="quarter" idx="11"/>
          </p:nvPr>
        </p:nvSpPr>
        <p:spPr/>
        <p:txBody>
          <a:bodyPr/>
          <a:lstStyle/>
          <a:p>
            <a:pPr defTabSz="92798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2798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6DA55A3-A663-4C34-A685-EEE9D92C76BA}" type="datetime1">
              <a:rPr lang="en-US" smtClean="0"/>
              <a:t>1/11/2016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24</a:t>
            </a:fld>
            <a:endParaRPr lang="en-US" dirty="0"/>
          </a:p>
        </p:txBody>
      </p:sp>
    </p:spTree>
    <p:extLst>
      <p:ext uri="{BB962C8B-B14F-4D97-AF65-F5344CB8AC3E}">
        <p14:creationId xmlns:p14="http://schemas.microsoft.com/office/powerpoint/2010/main" val="38860790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0925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1/11/2016</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25</a:t>
            </a:fld>
            <a:endParaRPr lang="en-US" dirty="0"/>
          </a:p>
        </p:txBody>
      </p:sp>
    </p:spTree>
    <p:extLst>
      <p:ext uri="{BB962C8B-B14F-4D97-AF65-F5344CB8AC3E}">
        <p14:creationId xmlns:p14="http://schemas.microsoft.com/office/powerpoint/2010/main" val="22448450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One Marketing Template</a:t>
            </a:r>
          </a:p>
          <a:p>
            <a:endParaRPr lang="en-US" dirty="0"/>
          </a:p>
        </p:txBody>
      </p:sp>
      <p:sp>
        <p:nvSpPr>
          <p:cNvPr id="5" name="Footer Placeholder 4"/>
          <p:cNvSpPr>
            <a:spLocks noGrp="1"/>
          </p:cNvSpPr>
          <p:nvPr>
            <p:ph type="ftr" sz="quarter" idx="11"/>
          </p:nvPr>
        </p:nvSpPr>
        <p:spPr/>
        <p:txBody>
          <a:bodyPr/>
          <a:lstStyle/>
          <a:p>
            <a:pPr defTabSz="92798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2798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0B60B5B-260A-46DE-A8F2-F5F95E7559D1}" type="datetime1">
              <a:rPr lang="en-US" smtClean="0"/>
              <a:t>1/11/2016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26</a:t>
            </a:fld>
            <a:endParaRPr lang="en-US" dirty="0"/>
          </a:p>
        </p:txBody>
      </p:sp>
    </p:spTree>
    <p:extLst>
      <p:ext uri="{BB962C8B-B14F-4D97-AF65-F5344CB8AC3E}">
        <p14:creationId xmlns:p14="http://schemas.microsoft.com/office/powerpoint/2010/main" val="27855832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One Marketing Template</a:t>
            </a:r>
          </a:p>
          <a:p>
            <a:endParaRPr lang="en-US" dirty="0"/>
          </a:p>
        </p:txBody>
      </p:sp>
      <p:sp>
        <p:nvSpPr>
          <p:cNvPr id="5" name="Footer Placeholder 4"/>
          <p:cNvSpPr>
            <a:spLocks noGrp="1"/>
          </p:cNvSpPr>
          <p:nvPr>
            <p:ph type="ftr" sz="quarter" idx="11"/>
          </p:nvPr>
        </p:nvSpPr>
        <p:spPr/>
        <p:txBody>
          <a:bodyPr/>
          <a:lstStyle/>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51A781C-FE81-4BFB-93BB-D78C1A639DB5}" type="datetime1">
              <a:rPr lang="en-US" smtClean="0"/>
              <a:t>1/11/2016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27</a:t>
            </a:fld>
            <a:endParaRPr lang="en-US" dirty="0"/>
          </a:p>
        </p:txBody>
      </p:sp>
    </p:spTree>
    <p:extLst>
      <p:ext uri="{BB962C8B-B14F-4D97-AF65-F5344CB8AC3E}">
        <p14:creationId xmlns:p14="http://schemas.microsoft.com/office/powerpoint/2010/main" val="34903097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One Marketing Template</a:t>
            </a:r>
          </a:p>
          <a:p>
            <a:endParaRPr lang="en-US" dirty="0"/>
          </a:p>
        </p:txBody>
      </p:sp>
      <p:sp>
        <p:nvSpPr>
          <p:cNvPr id="5" name="Footer Placeholder 4"/>
          <p:cNvSpPr>
            <a:spLocks noGrp="1"/>
          </p:cNvSpPr>
          <p:nvPr>
            <p:ph type="ftr" sz="quarter" idx="11"/>
          </p:nvPr>
        </p:nvSpPr>
        <p:spPr/>
        <p:txBody>
          <a:bodyPr/>
          <a:lstStyle/>
          <a:p>
            <a:pPr defTabSz="92798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2798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3B78C67-C64C-4763-946C-73B77C2CC631}" type="datetime1">
              <a:rPr lang="en-US" smtClean="0"/>
              <a:t>1/11/2016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28</a:t>
            </a:fld>
            <a:endParaRPr lang="en-US" dirty="0"/>
          </a:p>
        </p:txBody>
      </p:sp>
    </p:spTree>
    <p:extLst>
      <p:ext uri="{BB962C8B-B14F-4D97-AF65-F5344CB8AC3E}">
        <p14:creationId xmlns:p14="http://schemas.microsoft.com/office/powerpoint/2010/main" val="2822425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One Marketing Template</a:t>
            </a:r>
          </a:p>
          <a:p>
            <a:endParaRPr lang="en-US" dirty="0"/>
          </a:p>
        </p:txBody>
      </p:sp>
      <p:sp>
        <p:nvSpPr>
          <p:cNvPr id="5" name="Footer Placeholder 4"/>
          <p:cNvSpPr>
            <a:spLocks noGrp="1"/>
          </p:cNvSpPr>
          <p:nvPr>
            <p:ph type="ftr" sz="quarter" idx="11"/>
          </p:nvPr>
        </p:nvSpPr>
        <p:spPr/>
        <p:txBody>
          <a:bodyPr/>
          <a:lstStyle/>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4F780E5-EF64-4BF5-A2F9-3C3499FD98AF}" type="datetime1">
              <a:rPr lang="en-US" smtClean="0"/>
              <a:t>1/11/2016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29</a:t>
            </a:fld>
            <a:endParaRPr lang="en-US" dirty="0"/>
          </a:p>
        </p:txBody>
      </p:sp>
    </p:spTree>
    <p:extLst>
      <p:ext uri="{BB962C8B-B14F-4D97-AF65-F5344CB8AC3E}">
        <p14:creationId xmlns:p14="http://schemas.microsoft.com/office/powerpoint/2010/main" val="35712867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One Marketing Template</a:t>
            </a:r>
          </a:p>
          <a:p>
            <a:endParaRPr lang="en-US" dirty="0"/>
          </a:p>
        </p:txBody>
      </p:sp>
      <p:sp>
        <p:nvSpPr>
          <p:cNvPr id="5" name="Footer Placeholder 4"/>
          <p:cNvSpPr>
            <a:spLocks noGrp="1"/>
          </p:cNvSpPr>
          <p:nvPr>
            <p:ph type="ftr" sz="quarter" idx="11"/>
          </p:nvPr>
        </p:nvSpPr>
        <p:spPr/>
        <p:txBody>
          <a:bodyPr/>
          <a:lstStyle/>
          <a:p>
            <a:pPr defTabSz="92798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2798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A21EFAEF-209C-4440-835F-616D2FA4CCE9}" type="datetime1">
              <a:rPr lang="en-US" smtClean="0"/>
              <a:t>1/11/2016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30</a:t>
            </a:fld>
            <a:endParaRPr lang="en-US" dirty="0"/>
          </a:p>
        </p:txBody>
      </p:sp>
    </p:spTree>
    <p:extLst>
      <p:ext uri="{BB962C8B-B14F-4D97-AF65-F5344CB8AC3E}">
        <p14:creationId xmlns:p14="http://schemas.microsoft.com/office/powerpoint/2010/main" val="10140877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One Marketing Template</a:t>
            </a:r>
          </a:p>
          <a:p>
            <a:endParaRPr lang="en-US" dirty="0"/>
          </a:p>
        </p:txBody>
      </p:sp>
      <p:sp>
        <p:nvSpPr>
          <p:cNvPr id="5" name="Footer Placeholder 4"/>
          <p:cNvSpPr>
            <a:spLocks noGrp="1"/>
          </p:cNvSpPr>
          <p:nvPr>
            <p:ph type="ftr" sz="quarter" idx="11"/>
          </p:nvPr>
        </p:nvSpPr>
        <p:spPr/>
        <p:txBody>
          <a:bodyPr/>
          <a:lstStyle/>
          <a:p>
            <a:pPr defTabSz="92798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2798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53C6634-C9C0-47B2-A6B6-63891A2ED36E}" type="datetime1">
              <a:rPr lang="en-US" smtClean="0"/>
              <a:t>1/11/2016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31</a:t>
            </a:fld>
            <a:endParaRPr lang="en-US" dirty="0"/>
          </a:p>
        </p:txBody>
      </p:sp>
    </p:spTree>
    <p:extLst>
      <p:ext uri="{BB962C8B-B14F-4D97-AF65-F5344CB8AC3E}">
        <p14:creationId xmlns:p14="http://schemas.microsoft.com/office/powerpoint/2010/main" val="3030905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Network security</a:t>
            </a:r>
            <a:r>
              <a:rPr lang="en-US" baseline="0" dirty="0" smtClean="0"/>
              <a:t> Groups and Azure Resource manager templates</a:t>
            </a:r>
          </a:p>
          <a:p>
            <a:endParaRPr lang="en-US" dirty="0"/>
          </a:p>
        </p:txBody>
      </p:sp>
      <p:sp>
        <p:nvSpPr>
          <p:cNvPr id="4" name="Header Placeholder 3"/>
          <p:cNvSpPr>
            <a:spLocks noGrp="1"/>
          </p:cNvSpPr>
          <p:nvPr>
            <p:ph type="hdr" sz="quarter" idx="10"/>
          </p:nvPr>
        </p:nvSpPr>
        <p:spPr/>
        <p:txBody>
          <a:bodyPr/>
          <a:lstStyle/>
          <a:p>
            <a:r>
              <a:rPr lang="en-US" smtClean="0"/>
              <a:t>One Marketing Template</a:t>
            </a:r>
          </a:p>
          <a:p>
            <a:endParaRPr lang="en-US" dirty="0"/>
          </a:p>
        </p:txBody>
      </p:sp>
      <p:sp>
        <p:nvSpPr>
          <p:cNvPr id="5" name="Footer Placeholder 4"/>
          <p:cNvSpPr>
            <a:spLocks noGrp="1"/>
          </p:cNvSpPr>
          <p:nvPr>
            <p:ph type="ftr" sz="quarter" idx="11"/>
          </p:nvPr>
        </p:nvSpPr>
        <p:spPr/>
        <p:txBody>
          <a:bodyPr/>
          <a:lstStyle/>
          <a:p>
            <a:pPr defTabSz="92798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2798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86C7AFF-B2DC-46F2-8CA8-EBC50098A25E}" type="datetime1">
              <a:rPr lang="en-US" smtClean="0"/>
              <a:t>1/11/2016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a:t>
            </a:fld>
            <a:endParaRPr lang="en-US" dirty="0"/>
          </a:p>
        </p:txBody>
      </p:sp>
    </p:spTree>
    <p:extLst>
      <p:ext uri="{BB962C8B-B14F-4D97-AF65-F5344CB8AC3E}">
        <p14:creationId xmlns:p14="http://schemas.microsoft.com/office/powerpoint/2010/main" val="7805291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2EC64DE5-4A80-4049-BDC7-E36CCA811281}" type="datetime1">
              <a:rPr lang="en-US" smtClean="0"/>
              <a:pPr/>
              <a:t>1/11/2016</a:t>
            </a:fld>
            <a:endParaRPr lang="en-US" dirty="0"/>
          </a:p>
        </p:txBody>
      </p:sp>
      <p:sp>
        <p:nvSpPr>
          <p:cNvPr id="9" name="Footer Placeholder 8"/>
          <p:cNvSpPr>
            <a:spLocks noGrp="1"/>
          </p:cNvSpPr>
          <p:nvPr>
            <p:ph type="ftr" sz="quarter" idx="11"/>
          </p:nvPr>
        </p:nvSpPr>
        <p:spPr/>
        <p:txBody>
          <a:bodyPr/>
          <a:lstStyle/>
          <a:p>
            <a:pPr defTabSz="9092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defTabSz="9092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b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10" name="Slide Number Placeholder 9"/>
          <p:cNvSpPr>
            <a:spLocks noGrp="1"/>
          </p:cNvSpPr>
          <p:nvPr>
            <p:ph type="sldNum" sz="quarter" idx="12"/>
          </p:nvPr>
        </p:nvSpPr>
        <p:spPr/>
        <p:txBody>
          <a:bodyPr/>
          <a:lstStyle/>
          <a:p>
            <a:fld id="{8B263312-38AA-4E1E-B2B5-0F8F122B24FE}" type="slidenum">
              <a:rPr lang="en-US" smtClean="0"/>
              <a:pPr/>
              <a:t>32</a:t>
            </a:fld>
            <a:endParaRPr lang="en-US" dirty="0"/>
          </a:p>
        </p:txBody>
      </p:sp>
      <p:sp>
        <p:nvSpPr>
          <p:cNvPr id="11" name="Header Placeholder 10"/>
          <p:cNvSpPr>
            <a:spLocks noGrp="1"/>
          </p:cNvSpPr>
          <p:nvPr>
            <p:ph type="hdr" sz="quarter" idx="13"/>
          </p:nvPr>
        </p:nvSpPr>
        <p:spPr/>
        <p:txBody>
          <a:bodyPr/>
          <a:lstStyle/>
          <a:p>
            <a:r>
              <a:rPr lang="en-US" dirty="0"/>
              <a:t>Tech Ready 15</a:t>
            </a:r>
          </a:p>
        </p:txBody>
      </p:sp>
    </p:spTree>
    <p:extLst>
      <p:ext uri="{BB962C8B-B14F-4D97-AF65-F5344CB8AC3E}">
        <p14:creationId xmlns:p14="http://schemas.microsoft.com/office/powerpoint/2010/main" val="38460066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One Marketing Template</a:t>
            </a:r>
          </a:p>
          <a:p>
            <a:endParaRPr lang="en-US" dirty="0">
              <a:solidFill>
                <a:prstClr val="black"/>
              </a:solidFill>
            </a:endParaRPr>
          </a:p>
        </p:txBody>
      </p:sp>
      <p:sp>
        <p:nvSpPr>
          <p:cNvPr id="5" name="Footer Placeholder 4"/>
          <p:cNvSpPr>
            <a:spLocks noGrp="1"/>
          </p:cNvSpPr>
          <p:nvPr>
            <p:ph type="ftr" sz="quarter" idx="11"/>
          </p:nvPr>
        </p:nvSpPr>
        <p:spPr/>
        <p:txBody>
          <a:bodyPr/>
          <a:lstStyle/>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E3E6001-695C-40A8-AA70-97CB111600BF}" type="datetime1">
              <a:rPr lang="en-US" smtClean="0">
                <a:solidFill>
                  <a:prstClr val="black"/>
                </a:solidFill>
              </a:rPr>
              <a:pPr/>
              <a:t>1/11/2016</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9892800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t>One Marketing Template</a:t>
            </a:r>
          </a:p>
          <a:p>
            <a:endParaRPr lang="en-US" dirty="0"/>
          </a:p>
        </p:txBody>
      </p:sp>
      <p:sp>
        <p:nvSpPr>
          <p:cNvPr id="5" name="Footer Placeholder 4"/>
          <p:cNvSpPr>
            <a:spLocks noGrp="1"/>
          </p:cNvSpPr>
          <p:nvPr>
            <p:ph type="ftr" sz="quarter" idx="11"/>
          </p:nvPr>
        </p:nvSpPr>
        <p:spPr/>
        <p:txBody>
          <a:bodyPr/>
          <a:lstStyle/>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6DBEFBF-D77C-4C63-BD21-CE40BE28ADBC}" type="datetime1">
              <a:rPr lang="en-US" smtClean="0"/>
              <a:t>1/11/2016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34</a:t>
            </a:fld>
            <a:endParaRPr lang="en-US" dirty="0"/>
          </a:p>
        </p:txBody>
      </p:sp>
    </p:spTree>
    <p:extLst>
      <p:ext uri="{BB962C8B-B14F-4D97-AF65-F5344CB8AC3E}">
        <p14:creationId xmlns:p14="http://schemas.microsoft.com/office/powerpoint/2010/main" val="814079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One Marketing Template</a:t>
            </a:r>
          </a:p>
          <a:p>
            <a:endParaRPr lang="en-US" dirty="0"/>
          </a:p>
        </p:txBody>
      </p:sp>
      <p:sp>
        <p:nvSpPr>
          <p:cNvPr id="5" name="Footer Placeholder 4"/>
          <p:cNvSpPr>
            <a:spLocks noGrp="1"/>
          </p:cNvSpPr>
          <p:nvPr>
            <p:ph type="ftr" sz="quarter" idx="11"/>
          </p:nvPr>
        </p:nvSpPr>
        <p:spPr/>
        <p:txBody>
          <a:bodyPr/>
          <a:lstStyle/>
          <a:p>
            <a:pPr defTabSz="92798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2798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E0E8B8B-B550-4DE9-8E6D-5B3473A5A082}" type="datetime1">
              <a:rPr lang="en-US" smtClean="0"/>
              <a:t>1/11/2016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2153721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One Marketing Template</a:t>
            </a:r>
          </a:p>
          <a:p>
            <a:endParaRPr lang="en-US" dirty="0"/>
          </a:p>
        </p:txBody>
      </p:sp>
      <p:sp>
        <p:nvSpPr>
          <p:cNvPr id="5" name="Footer Placeholder 4"/>
          <p:cNvSpPr>
            <a:spLocks noGrp="1"/>
          </p:cNvSpPr>
          <p:nvPr>
            <p:ph type="ftr" sz="quarter" idx="11"/>
          </p:nvPr>
        </p:nvSpPr>
        <p:spPr/>
        <p:txBody>
          <a:bodyPr/>
          <a:lstStyle/>
          <a:p>
            <a:pPr defTabSz="92798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2798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53C6634-C9C0-47B2-A6B6-63891A2ED36E}" type="datetime1">
              <a:rPr lang="en-US" smtClean="0"/>
              <a:t>1/11/2016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207285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none" dirty="0" smtClean="0"/>
              <a:t>You</a:t>
            </a:r>
            <a:r>
              <a:rPr lang="en-US" b="1" u="none" baseline="0" dirty="0" smtClean="0"/>
              <a:t> can completely build your own network</a:t>
            </a:r>
          </a:p>
          <a:p>
            <a:endParaRPr lang="en-US" b="1" u="none" dirty="0" smtClean="0"/>
          </a:p>
          <a:p>
            <a:r>
              <a:rPr lang="en-US" b="1" u="sng" dirty="0" smtClean="0"/>
              <a:t>Azure Virtual Network</a:t>
            </a:r>
          </a:p>
          <a:p>
            <a:r>
              <a:rPr lang="en-US" dirty="0" smtClean="0"/>
              <a:t>https://azure.microsoft.com/en-us/services/virtual-network/</a:t>
            </a:r>
          </a:p>
          <a:p>
            <a:endParaRPr lang="en-US" dirty="0" smtClean="0"/>
          </a:p>
          <a:p>
            <a:r>
              <a:rPr lang="en-US" b="1" u="sng" dirty="0" smtClean="0"/>
              <a:t>Virtual Network Documentation</a:t>
            </a:r>
          </a:p>
          <a:p>
            <a:r>
              <a:rPr lang="en-US" dirty="0" smtClean="0"/>
              <a:t>https://azure.microsoft.com/en-us/documentation/services/virtual-network/</a:t>
            </a:r>
            <a:endParaRPr lang="en-US" dirty="0"/>
          </a:p>
        </p:txBody>
      </p:sp>
      <p:sp>
        <p:nvSpPr>
          <p:cNvPr id="4" name="Header Placeholder 3"/>
          <p:cNvSpPr>
            <a:spLocks noGrp="1"/>
          </p:cNvSpPr>
          <p:nvPr>
            <p:ph type="hdr" sz="quarter" idx="10"/>
          </p:nvPr>
        </p:nvSpPr>
        <p:spPr/>
        <p:txBody>
          <a:bodyPr/>
          <a:lstStyle/>
          <a:p>
            <a:r>
              <a:rPr lang="en-US" smtClean="0"/>
              <a:t>One Marketing Template</a:t>
            </a:r>
          </a:p>
          <a:p>
            <a:endParaRPr lang="en-US" dirty="0"/>
          </a:p>
        </p:txBody>
      </p:sp>
      <p:sp>
        <p:nvSpPr>
          <p:cNvPr id="5" name="Footer Placeholder 4"/>
          <p:cNvSpPr>
            <a:spLocks noGrp="1"/>
          </p:cNvSpPr>
          <p:nvPr>
            <p:ph type="ftr" sz="quarter" idx="11"/>
          </p:nvPr>
        </p:nvSpPr>
        <p:spPr/>
        <p:txBody>
          <a:bodyPr/>
          <a:lstStyle/>
          <a:p>
            <a:pPr defTabSz="92798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2798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5625E41-6CBC-4F98-B21C-E3CEF6922D2B}" type="datetime1">
              <a:rPr lang="en-US" smtClean="0"/>
              <a:t>1/11/2016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897132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Instance</a:t>
            </a:r>
            <a:r>
              <a:rPr lang="en-US" b="1" u="sng" baseline="0" dirty="0" smtClean="0"/>
              <a:t> Level Public IP Overview</a:t>
            </a:r>
          </a:p>
          <a:p>
            <a:r>
              <a:rPr lang="en-US" dirty="0" smtClean="0"/>
              <a:t>https://azure.microsoft.com/en-us/documentation/articles/virtual-networks-instance-level-public-ip/</a:t>
            </a:r>
          </a:p>
          <a:p>
            <a:endParaRPr lang="en-US" dirty="0" smtClean="0"/>
          </a:p>
          <a:p>
            <a:endParaRPr lang="en-US" dirty="0"/>
          </a:p>
        </p:txBody>
      </p:sp>
      <p:sp>
        <p:nvSpPr>
          <p:cNvPr id="6" name="Date Placeholder 5"/>
          <p:cNvSpPr>
            <a:spLocks noGrp="1"/>
          </p:cNvSpPr>
          <p:nvPr>
            <p:ph type="dt" idx="12"/>
          </p:nvPr>
        </p:nvSpPr>
        <p:spPr/>
        <p:txBody>
          <a:bodyPr/>
          <a:lstStyle/>
          <a:p>
            <a:fld id="{97EC2E71-BC3B-49B8-B2BF-93DCC9B91A9A}" type="datetime1">
              <a:rPr lang="en-US" smtClean="0">
                <a:solidFill>
                  <a:prstClr val="black"/>
                </a:solidFill>
              </a:rPr>
              <a:pPr/>
              <a:t>1/11/2016</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0925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28440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Reserved IP addresses for Cloud Services &amp; Virtual Machines</a:t>
            </a:r>
          </a:p>
          <a:p>
            <a:r>
              <a:rPr lang="en-US" dirty="0" smtClean="0"/>
              <a:t>https://azure.microsoft.com/en-us/blog/reserved-ip-addresses/</a:t>
            </a:r>
          </a:p>
          <a:p>
            <a:endParaRPr lang="en-US" dirty="0" smtClean="0"/>
          </a:p>
          <a:p>
            <a:r>
              <a:rPr lang="en-US" b="1" u="sng" dirty="0" smtClean="0">
                <a:effectLst/>
              </a:rPr>
              <a:t>Azure Datacenter IP Address Ranges</a:t>
            </a:r>
          </a:p>
          <a:p>
            <a:r>
              <a:rPr lang="en-US" dirty="0" smtClean="0"/>
              <a:t>https://msdn.microsoft.com/en-us/library/azure/dn175718.aspx</a:t>
            </a:r>
            <a:endParaRPr lang="en-US" dirty="0"/>
          </a:p>
        </p:txBody>
      </p:sp>
      <p:sp>
        <p:nvSpPr>
          <p:cNvPr id="4" name="Header Placeholder 3"/>
          <p:cNvSpPr>
            <a:spLocks noGrp="1"/>
          </p:cNvSpPr>
          <p:nvPr>
            <p:ph type="hdr" sz="quarter" idx="10"/>
          </p:nvPr>
        </p:nvSpPr>
        <p:spPr/>
        <p:txBody>
          <a:bodyPr/>
          <a:lstStyle/>
          <a:p>
            <a:r>
              <a:rPr lang="en-US" smtClean="0"/>
              <a:t>Microsoft Ignite 2015</a:t>
            </a:r>
            <a:endParaRPr lang="en-US" dirty="0" smtClean="0"/>
          </a:p>
        </p:txBody>
      </p:sp>
      <p:sp>
        <p:nvSpPr>
          <p:cNvPr id="5" name="Footer Placeholder 4"/>
          <p:cNvSpPr>
            <a:spLocks noGrp="1"/>
          </p:cNvSpPr>
          <p:nvPr>
            <p:ph type="ftr" sz="quarter" idx="11"/>
          </p:nvPr>
        </p:nvSpPr>
        <p:spPr/>
        <p:txBody>
          <a:bodyPr/>
          <a:lstStyle/>
          <a:p>
            <a:pPr defTabSz="90925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1/11/2016 3:32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1586390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Azure DNS</a:t>
            </a:r>
          </a:p>
          <a:p>
            <a:r>
              <a:rPr lang="en-US" dirty="0" smtClean="0"/>
              <a:t>https://azure.microsoft.com/en-us/services/dns/</a:t>
            </a:r>
          </a:p>
          <a:p>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t>One Marketing Template</a:t>
            </a:r>
          </a:p>
          <a:p>
            <a:endParaRPr lang="en-US" dirty="0"/>
          </a:p>
        </p:txBody>
      </p:sp>
      <p:sp>
        <p:nvSpPr>
          <p:cNvPr id="5" name="Footer Placeholder 4"/>
          <p:cNvSpPr>
            <a:spLocks noGrp="1"/>
          </p:cNvSpPr>
          <p:nvPr>
            <p:ph type="ftr" sz="quarter" idx="11"/>
          </p:nvPr>
        </p:nvSpPr>
        <p:spPr/>
        <p:txBody>
          <a:bodyPr/>
          <a:lstStyle/>
          <a:p>
            <a:pPr defTabSz="92798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2798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CD2826B-42E6-4961-8ADD-606A520CB640}" type="datetime1">
              <a:rPr lang="en-US" smtClean="0"/>
              <a:t>1/11/2016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42432907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1">
    <p:spTree>
      <p:nvGrpSpPr>
        <p:cNvPr id="1" name=""/>
        <p:cNvGrpSpPr/>
        <p:nvPr/>
      </p:nvGrpSpPr>
      <p:grpSpPr>
        <a:xfrm>
          <a:off x="0" y="0"/>
          <a:ext cx="0" cy="0"/>
          <a:chOff x="0" y="0"/>
          <a:chExt cx="0" cy="0"/>
        </a:xfrm>
      </p:grpSpPr>
      <p:sp>
        <p:nvSpPr>
          <p:cNvPr id="7" name="Rectangle 6"/>
          <p:cNvSpPr/>
          <p:nvPr userDrawn="1"/>
        </p:nvSpPr>
        <p:spPr bwMode="auto">
          <a:xfrm>
            <a:off x="0" y="2061639"/>
            <a:ext cx="12436475" cy="3840480"/>
          </a:xfrm>
          <a:prstGeom prst="rect">
            <a:avLst/>
          </a:prstGeom>
          <a:solidFill>
            <a:srgbClr val="D83B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89993" y="80952"/>
            <a:ext cx="4646481" cy="6926698"/>
          </a:xfrm>
          <a:prstGeom prst="rect">
            <a:avLst/>
          </a:prstGeom>
        </p:spPr>
      </p:pic>
      <p:pic>
        <p:nvPicPr>
          <p:cNvPr id="4" name="Picture 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458788" y="481013"/>
            <a:ext cx="1736725"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Placeholder 4"/>
          <p:cNvSpPr>
            <a:spLocks noGrp="1"/>
          </p:cNvSpPr>
          <p:nvPr>
            <p:ph type="body" sz="quarter" idx="12"/>
          </p:nvPr>
        </p:nvSpPr>
        <p:spPr>
          <a:xfrm>
            <a:off x="276540" y="4348157"/>
            <a:ext cx="6399213" cy="1264677"/>
          </a:xfrm>
          <a:noFill/>
        </p:spPr>
        <p:txBody>
          <a:bodyPr tIns="109728"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smtClean="0"/>
              <a:t>Click to edit Master text styles</a:t>
            </a:r>
          </a:p>
        </p:txBody>
      </p:sp>
      <p:sp>
        <p:nvSpPr>
          <p:cNvPr id="9" name="Title 1"/>
          <p:cNvSpPr>
            <a:spLocks noGrp="1"/>
          </p:cNvSpPr>
          <p:nvPr>
            <p:ph type="title"/>
          </p:nvPr>
        </p:nvSpPr>
        <p:spPr>
          <a:xfrm>
            <a:off x="274703" y="2336799"/>
            <a:ext cx="6621397" cy="2011358"/>
          </a:xfrm>
          <a:noFill/>
        </p:spPr>
        <p:txBody>
          <a:bodyPr anchorCtr="0"/>
          <a:lstStyle>
            <a:lvl1pPr>
              <a:defRPr sz="6000" spc="-100" baseline="0">
                <a:gradFill>
                  <a:gsLst>
                    <a:gs pos="0">
                      <a:srgbClr val="FFFFFF"/>
                    </a:gs>
                    <a:gs pos="100000">
                      <a:srgbClr val="FFFFFF"/>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1372442741"/>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ull quote with proof points ">
    <p:bg>
      <p:bgPr>
        <a:solidFill>
          <a:schemeClr val="accent2"/>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274320" y="296897"/>
            <a:ext cx="11887518" cy="2297013"/>
          </a:xfrm>
        </p:spPr>
        <p:txBody>
          <a:bodyPr/>
          <a:lstStyle>
            <a:lvl1pPr>
              <a:defRPr sz="5800">
                <a:gradFill>
                  <a:gsLst>
                    <a:gs pos="6195">
                      <a:schemeClr val="tx1"/>
                    </a:gs>
                    <a:gs pos="26000">
                      <a:schemeClr val="tx1"/>
                    </a:gs>
                  </a:gsLst>
                  <a:lin ang="5400000" scaled="0"/>
                </a:gradFill>
              </a:defRPr>
            </a:lvl1pPr>
          </a:lstStyle>
          <a:p>
            <a:r>
              <a:rPr lang="en-US" smtClean="0"/>
              <a:t>Click to edit Master title style</a:t>
            </a:r>
            <a:endParaRPr lang="en-US" dirty="0"/>
          </a:p>
        </p:txBody>
      </p:sp>
      <p:sp>
        <p:nvSpPr>
          <p:cNvPr id="4" name="Content Placeholder 3"/>
          <p:cNvSpPr>
            <a:spLocks noGrp="1"/>
          </p:cNvSpPr>
          <p:nvPr>
            <p:ph sz="quarter" idx="10"/>
          </p:nvPr>
        </p:nvSpPr>
        <p:spPr>
          <a:xfrm>
            <a:off x="274638" y="2928096"/>
            <a:ext cx="11887200" cy="627864"/>
          </a:xfrm>
        </p:spPr>
        <p:txBody>
          <a:bodyPr/>
          <a:lstStyle>
            <a:lvl1pPr marL="285750" indent="-285750">
              <a:buFont typeface="Arial" panose="020B0604020202020204" pitchFamily="34" charset="0"/>
              <a:buChar char="•"/>
              <a:defRPr sz="3200">
                <a:gradFill>
                  <a:gsLst>
                    <a:gs pos="94690">
                      <a:schemeClr val="tx1"/>
                    </a:gs>
                    <a:gs pos="86000">
                      <a:schemeClr val="tx1"/>
                    </a:gs>
                  </a:gsLst>
                  <a:lin ang="5400000" scaled="0"/>
                </a:gradFill>
                <a:latin typeface="+mn-lt"/>
              </a:defRPr>
            </a:lvl1pPr>
            <a:lvl2pPr>
              <a:defRPr sz="1600">
                <a:gradFill>
                  <a:gsLst>
                    <a:gs pos="94030">
                      <a:srgbClr val="FFFFFF"/>
                    </a:gs>
                    <a:gs pos="68000">
                      <a:srgbClr val="FFFFFF"/>
                    </a:gs>
                  </a:gsLst>
                  <a:lin ang="5400000" scaled="0"/>
                </a:gradFill>
              </a:defRPr>
            </a:lvl2pPr>
            <a:lvl3pPr>
              <a:defRPr sz="1600">
                <a:gradFill>
                  <a:gsLst>
                    <a:gs pos="94030">
                      <a:srgbClr val="FFFFFF"/>
                    </a:gs>
                    <a:gs pos="68000">
                      <a:srgbClr val="FFFFFF"/>
                    </a:gs>
                  </a:gsLst>
                  <a:lin ang="5400000" scaled="0"/>
                </a:gradFill>
              </a:defRPr>
            </a:lvl3pPr>
            <a:lvl4pPr>
              <a:defRPr sz="1600">
                <a:gradFill>
                  <a:gsLst>
                    <a:gs pos="94030">
                      <a:srgbClr val="FFFFFF"/>
                    </a:gs>
                    <a:gs pos="68000">
                      <a:srgbClr val="FFFFFF"/>
                    </a:gs>
                  </a:gsLst>
                  <a:lin ang="5400000" scaled="0"/>
                </a:gradFill>
              </a:defRPr>
            </a:lvl4pPr>
            <a:lvl5pPr>
              <a:defRPr sz="1600">
                <a:gradFill>
                  <a:gsLst>
                    <a:gs pos="94030">
                      <a:srgbClr val="FFFFFF"/>
                    </a:gs>
                    <a:gs pos="68000">
                      <a:srgbClr val="FFFFFF"/>
                    </a:gs>
                  </a:gsLst>
                  <a:lin ang="5400000" scaled="0"/>
                </a:gradFill>
              </a:defRPr>
            </a:lvl5pPr>
          </a:lstStyle>
          <a:p>
            <a:pPr lvl="0"/>
            <a:r>
              <a:rPr lang="en-US" smtClean="0"/>
              <a:t>Click to edit Master text styles</a:t>
            </a:r>
          </a:p>
        </p:txBody>
      </p:sp>
    </p:spTree>
    <p:extLst>
      <p:ext uri="{BB962C8B-B14F-4D97-AF65-F5344CB8AC3E}">
        <p14:creationId xmlns:p14="http://schemas.microsoft.com/office/powerpoint/2010/main" val="30548987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ight Photo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74639" y="1241426"/>
            <a:ext cx="5486399" cy="917575"/>
          </a:xfrm>
        </p:spPr>
        <p:txBody>
          <a:bodyPr/>
          <a:lstStyle>
            <a:lvl1pPr>
              <a:defRPr sz="5400" baseline="0">
                <a:gradFill>
                  <a:gsLst>
                    <a:gs pos="94690">
                      <a:schemeClr val="accent2"/>
                    </a:gs>
                    <a:gs pos="86000">
                      <a:schemeClr val="accent2"/>
                    </a:gs>
                  </a:gsLst>
                  <a:lin ang="5400000" scaled="0"/>
                </a:gradFill>
              </a:defRPr>
            </a:lvl1pPr>
          </a:lstStyle>
          <a:p>
            <a:r>
              <a:rPr lang="en-US" smtClean="0"/>
              <a:t>Click to edit Master title style</a:t>
            </a:r>
            <a:endParaRPr lang="en-US" dirty="0"/>
          </a:p>
        </p:txBody>
      </p:sp>
      <p:sp>
        <p:nvSpPr>
          <p:cNvPr id="5" name="Picture Placeholder 4"/>
          <p:cNvSpPr>
            <a:spLocks noGrp="1"/>
          </p:cNvSpPr>
          <p:nvPr>
            <p:ph type="pic" sz="quarter" idx="10"/>
          </p:nvPr>
        </p:nvSpPr>
        <p:spPr>
          <a:xfrm>
            <a:off x="8042987" y="968"/>
            <a:ext cx="4393488" cy="6994526"/>
          </a:xfrm>
        </p:spPr>
        <p:txBody>
          <a:bodyPr/>
          <a:lstStyle>
            <a:lvl1pPr marL="0" indent="0">
              <a:buNone/>
              <a:defRPr/>
            </a:lvl1pPr>
          </a:lstStyle>
          <a:p>
            <a:r>
              <a:rPr lang="en-US" smtClean="0"/>
              <a:t>Click icon to add picture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42697" y="1958800"/>
            <a:ext cx="2897810" cy="5035726"/>
          </a:xfrm>
          <a:prstGeom prst="rect">
            <a:avLst/>
          </a:prstGeom>
        </p:spPr>
      </p:pic>
    </p:spTree>
    <p:extLst>
      <p:ext uri="{BB962C8B-B14F-4D97-AF65-F5344CB8AC3E}">
        <p14:creationId xmlns:p14="http://schemas.microsoft.com/office/powerpoint/2010/main" val="144589284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left Photo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107897" y="1241426"/>
            <a:ext cx="5486399" cy="917575"/>
          </a:xfrm>
        </p:spPr>
        <p:txBody>
          <a:bodyPr/>
          <a:lstStyle>
            <a:lvl1pPr>
              <a:defRPr sz="5400" baseline="0">
                <a:gradFill>
                  <a:gsLst>
                    <a:gs pos="94690">
                      <a:schemeClr val="accent2"/>
                    </a:gs>
                    <a:gs pos="86000">
                      <a:schemeClr val="accent2"/>
                    </a:gs>
                  </a:gsLst>
                  <a:lin ang="5400000" scaled="0"/>
                </a:gradFill>
              </a:defRPr>
            </a:lvl1pPr>
          </a:lstStyle>
          <a:p>
            <a:r>
              <a:rPr lang="en-US" smtClean="0"/>
              <a:t>Click to edit Master title style</a:t>
            </a:r>
            <a:endParaRPr lang="en-US" dirty="0"/>
          </a:p>
        </p:txBody>
      </p:sp>
      <p:sp>
        <p:nvSpPr>
          <p:cNvPr id="5" name="Picture Placeholder 4"/>
          <p:cNvSpPr>
            <a:spLocks noGrp="1"/>
          </p:cNvSpPr>
          <p:nvPr>
            <p:ph type="pic" sz="quarter" idx="10"/>
          </p:nvPr>
        </p:nvSpPr>
        <p:spPr>
          <a:xfrm>
            <a:off x="0" y="968"/>
            <a:ext cx="4391899" cy="6994526"/>
          </a:xfrm>
        </p:spPr>
        <p:txBody>
          <a:bodyPr/>
          <a:lstStyle>
            <a:lvl1pPr marL="0" indent="0">
              <a:buNone/>
              <a:defRPr/>
            </a:lvl1pPr>
          </a:lstStyle>
          <a:p>
            <a:r>
              <a:rPr lang="en-US" smtClean="0"/>
              <a:t>Click icon to add picture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1958800"/>
            <a:ext cx="2897810" cy="5035726"/>
          </a:xfrm>
          <a:prstGeom prst="rect">
            <a:avLst/>
          </a:prstGeom>
        </p:spPr>
      </p:pic>
    </p:spTree>
    <p:extLst>
      <p:ext uri="{BB962C8B-B14F-4D97-AF65-F5344CB8AC3E}">
        <p14:creationId xmlns:p14="http://schemas.microsoft.com/office/powerpoint/2010/main" val="14092309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94690">
                      <a:schemeClr val="accent2"/>
                    </a:gs>
                    <a:gs pos="86000">
                      <a:schemeClr val="accent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179058"/>
          </a:xfrm>
        </p:spPr>
        <p:txBody>
          <a:bodyPr/>
          <a:lstStyle>
            <a:lvl1pPr marL="0" indent="0">
              <a:spcBef>
                <a:spcPts val="1000"/>
              </a:spcBef>
              <a:spcAft>
                <a:spcPts val="1200"/>
              </a:spcAft>
              <a:buNone/>
              <a:defRPr>
                <a:gradFill>
                  <a:gsLst>
                    <a:gs pos="94690">
                      <a:schemeClr val="tx1"/>
                    </a:gs>
                    <a:gs pos="88000">
                      <a:schemeClr val="tx1"/>
                    </a:gs>
                  </a:gsLst>
                  <a:lin ang="5400000" scaled="0"/>
                </a:gradFill>
              </a:defRPr>
            </a:lvl1pPr>
            <a:lvl2pPr marL="0" indent="0">
              <a:buFontTx/>
              <a:buNone/>
              <a:defRPr sz="2000">
                <a:gradFill>
                  <a:gsLst>
                    <a:gs pos="94690">
                      <a:schemeClr val="tx1"/>
                    </a:gs>
                    <a:gs pos="88000">
                      <a:schemeClr val="tx1"/>
                    </a:gs>
                  </a:gsLst>
                  <a:lin ang="5400000" scaled="0"/>
                </a:gradFill>
              </a:defRPr>
            </a:lvl2pPr>
            <a:lvl3pPr marL="228600" indent="0">
              <a:buNone/>
              <a:defRPr>
                <a:gradFill>
                  <a:gsLst>
                    <a:gs pos="94690">
                      <a:schemeClr val="tx1"/>
                    </a:gs>
                    <a:gs pos="88000">
                      <a:schemeClr val="tx1"/>
                    </a:gs>
                  </a:gsLst>
                  <a:lin ang="5400000" scaled="0"/>
                </a:gradFill>
              </a:defRPr>
            </a:lvl3pPr>
            <a:lvl4pPr marL="457200" indent="0">
              <a:buNone/>
              <a:defRPr>
                <a:gradFill>
                  <a:gsLst>
                    <a:gs pos="94690">
                      <a:schemeClr val="tx1"/>
                    </a:gs>
                    <a:gs pos="88000">
                      <a:schemeClr val="tx1"/>
                    </a:gs>
                  </a:gsLst>
                  <a:lin ang="5400000" scaled="0"/>
                </a:gradFill>
              </a:defRPr>
            </a:lvl4pPr>
            <a:lvl5pPr marL="685800" indent="0">
              <a:buNone/>
              <a:defRPr>
                <a:gradFill>
                  <a:gsLst>
                    <a:gs pos="94690">
                      <a:schemeClr val="tx1"/>
                    </a:gs>
                    <a:gs pos="88000">
                      <a:schemeClr val="tx1"/>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4253990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10882313" y="296863"/>
            <a:ext cx="1276350" cy="273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274639" y="295274"/>
            <a:ext cx="9052524" cy="119033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50308138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accent2"/>
                    </a:gs>
                    <a:gs pos="100000">
                      <a:schemeClr val="accent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0872538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lvl1pPr>
              <a:defRPr>
                <a:gradFill>
                  <a:gsLst>
                    <a:gs pos="1250">
                      <a:schemeClr val="accent2"/>
                    </a:gs>
                    <a:gs pos="100000">
                      <a:schemeClr val="accent2"/>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156869741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7497"/>
          </a:xfrm>
        </p:spPr>
        <p:txBody>
          <a:bodyPr/>
          <a:lstStyle>
            <a:lvl1pPr>
              <a:defRPr>
                <a:gradFill>
                  <a:gsLst>
                    <a:gs pos="1250">
                      <a:schemeClr val="accent4"/>
                    </a:gs>
                    <a:gs pos="100000">
                      <a:schemeClr val="accent4"/>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93407860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a:lstStyle>
            <a:lvl1pPr marL="0" indent="0">
              <a:spcBef>
                <a:spcPts val="1224"/>
              </a:spcBef>
              <a:buClr>
                <a:schemeClr val="tx1"/>
              </a:buClr>
              <a:buFont typeface="Wingdings" pitchFamily="2" charset="2"/>
              <a:buNone/>
              <a:defRPr sz="3600">
                <a:gradFill>
                  <a:gsLst>
                    <a:gs pos="1250">
                      <a:schemeClr val="accent4"/>
                    </a:gs>
                    <a:gs pos="100000">
                      <a:schemeClr val="accent4"/>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a:lstStyle>
            <a:lvl1pPr marL="0" indent="0">
              <a:spcBef>
                <a:spcPts val="1224"/>
              </a:spcBef>
              <a:buClr>
                <a:schemeClr val="tx1"/>
              </a:buClr>
              <a:buFont typeface="Wingdings" pitchFamily="2" charset="2"/>
              <a:buNone/>
              <a:defRPr sz="3600">
                <a:gradFill>
                  <a:gsLst>
                    <a:gs pos="1250">
                      <a:schemeClr val="accent4"/>
                    </a:gs>
                    <a:gs pos="100000">
                      <a:schemeClr val="accent4"/>
                    </a:gs>
                  </a:gsLst>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8315185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1087152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7" name="Rectangle 6"/>
          <p:cNvSpPr/>
          <p:nvPr userDrawn="1"/>
        </p:nvSpPr>
        <p:spPr bwMode="auto">
          <a:xfrm>
            <a:off x="0" y="2061639"/>
            <a:ext cx="12436475" cy="3840480"/>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458788" y="481013"/>
            <a:ext cx="1736725"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274702" y="2123084"/>
            <a:ext cx="9143936" cy="1831379"/>
          </a:xfrm>
          <a:noFill/>
        </p:spPr>
        <p:txBody>
          <a:bodyPr anchorCtr="0"/>
          <a:lstStyle>
            <a:lvl1pPr>
              <a:defRPr sz="6000" spc="-100" baseline="0">
                <a:gradFill>
                  <a:gsLst>
                    <a:gs pos="5833">
                      <a:srgbClr val="FFFFFF"/>
                    </a:gs>
                    <a:gs pos="18000">
                      <a:srgbClr val="FFFFFF"/>
                    </a:gs>
                  </a:gsLst>
                  <a:lin ang="5400000" scaled="0"/>
                </a:gradFill>
              </a:defRPr>
            </a:lvl1pPr>
          </a:lstStyle>
          <a:p>
            <a:r>
              <a:rPr lang="en-US" smtClean="0"/>
              <a:t>Click to edit Master title style</a:t>
            </a:r>
            <a:endParaRPr lang="en-US" dirty="0"/>
          </a:p>
        </p:txBody>
      </p:sp>
      <p:sp>
        <p:nvSpPr>
          <p:cNvPr id="5" name="Text Placeholder 4"/>
          <p:cNvSpPr>
            <a:spLocks noGrp="1"/>
          </p:cNvSpPr>
          <p:nvPr>
            <p:ph type="body" sz="quarter" idx="12"/>
          </p:nvPr>
        </p:nvSpPr>
        <p:spPr>
          <a:xfrm>
            <a:off x="282230" y="3771579"/>
            <a:ext cx="9143936" cy="1828801"/>
          </a:xfrm>
          <a:noFill/>
        </p:spPr>
        <p:txBody>
          <a:bodyPr tIns="109728"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smtClean="0"/>
              <a:t>Click to edit Master text styles</a:t>
            </a:r>
          </a:p>
        </p:txBody>
      </p:sp>
    </p:spTree>
    <p:extLst>
      <p:ext uri="{BB962C8B-B14F-4D97-AF65-F5344CB8AC3E}">
        <p14:creationId xmlns:p14="http://schemas.microsoft.com/office/powerpoint/2010/main" val="883327461"/>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9603671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a:lstStyle>
            <a:lvl1pPr marL="287338" indent="-287338">
              <a:spcBef>
                <a:spcPts val="1224"/>
              </a:spcBef>
              <a:buClr>
                <a:schemeClr val="accent4"/>
              </a:buClr>
              <a:buFont typeface="Arial" pitchFamily="34" charset="0"/>
              <a:buChar char="•"/>
              <a:defRPr sz="3600">
                <a:gradFill>
                  <a:gsLst>
                    <a:gs pos="1250">
                      <a:schemeClr val="accent4"/>
                    </a:gs>
                    <a:gs pos="100000">
                      <a:schemeClr val="accent4"/>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a:lstStyle>
            <a:lvl1pPr marL="287338" indent="-287338">
              <a:spcBef>
                <a:spcPts val="1224"/>
              </a:spcBef>
              <a:buClr>
                <a:schemeClr val="accent4"/>
              </a:buClr>
              <a:buFont typeface="Arial" pitchFamily="34" charset="0"/>
              <a:buChar char="•"/>
              <a:defRPr sz="3600">
                <a:gradFill>
                  <a:gsLst>
                    <a:gs pos="1250">
                      <a:schemeClr val="accent4"/>
                    </a:gs>
                    <a:gs pos="100000">
                      <a:schemeClr val="accent4"/>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65385068"/>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accent2"/>
                    </a:gs>
                    <a:gs pos="100000">
                      <a:schemeClr val="accent2"/>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2686624616"/>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cenario/Next Steps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accent2"/>
                    </a:gs>
                    <a:gs pos="100000">
                      <a:schemeClr val="accent2"/>
                    </a:gs>
                  </a:gsLst>
                </a:gradFill>
              </a:defRPr>
            </a:lvl1pPr>
          </a:lstStyle>
          <a:p>
            <a:r>
              <a:rPr lang="en-US" smtClean="0"/>
              <a:t>Click to edit Master title style</a:t>
            </a:r>
            <a:endParaRPr lang="en-US" dirty="0"/>
          </a:p>
        </p:txBody>
      </p:sp>
      <p:sp>
        <p:nvSpPr>
          <p:cNvPr id="3" name="Title 1"/>
          <p:cNvSpPr txBox="1">
            <a:spLocks/>
          </p:cNvSpPr>
          <p:nvPr userDrawn="1"/>
        </p:nvSpPr>
        <p:spPr>
          <a:xfrm>
            <a:off x="274320" y="1677796"/>
            <a:ext cx="4572318" cy="4572000"/>
          </a:xfrm>
          <a:prstGeom prst="rect">
            <a:avLst/>
          </a:prstGeom>
          <a:solidFill>
            <a:schemeClr val="accent2"/>
          </a:solidFill>
        </p:spPr>
        <p:txBody>
          <a:bodyPr vert="horz" wrap="square" lIns="146304" tIns="91440" rIns="146304" bIns="91440" rtlCol="0" anchor="t">
            <a:noAutofit/>
          </a:bodyPr>
          <a:lstStyle>
            <a:lvl1pPr algn="l" defTabSz="931863" rtl="0" fontAlgn="base">
              <a:lnSpc>
                <a:spcPct val="90000"/>
              </a:lnSpc>
              <a:spcBef>
                <a:spcPct val="0"/>
              </a:spcBef>
              <a:spcAft>
                <a:spcPct val="0"/>
              </a:spcAft>
              <a:defRPr lang="en-US" sz="4800" kern="1200" spc="-102">
                <a:ln w="3175">
                  <a:noFill/>
                </a:ln>
                <a:gradFill>
                  <a:gsLst>
                    <a:gs pos="1250">
                      <a:schemeClr val="tx1"/>
                    </a:gs>
                    <a:gs pos="100000">
                      <a:schemeClr val="tx1"/>
                    </a:gs>
                  </a:gsLst>
                  <a:lin ang="5400000" scaled="0"/>
                </a:gradFill>
                <a:latin typeface="+mj-lt"/>
                <a:ea typeface="MS PGothic" pitchFamily="34" charset="-128"/>
                <a:cs typeface="Segoe UI" pitchFamily="34" charset="0"/>
              </a:defRPr>
            </a:lvl1pPr>
            <a:lvl2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2pPr>
            <a:lvl3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3pPr>
            <a:lvl4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4pPr>
            <a:lvl5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5pPr>
            <a:lvl6pPr marL="4572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6pPr>
            <a:lvl7pPr marL="9144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7pPr>
            <a:lvl8pPr marL="13716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8pPr>
            <a:lvl9pPr marL="18288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9pPr>
          </a:lstStyle>
          <a:p>
            <a:endParaRPr lang="en-US" dirty="0">
              <a:solidFill>
                <a:schemeClr val="bg1"/>
              </a:solidFill>
            </a:endParaRPr>
          </a:p>
        </p:txBody>
      </p:sp>
      <p:sp>
        <p:nvSpPr>
          <p:cNvPr id="5" name="Text Placeholder 4"/>
          <p:cNvSpPr>
            <a:spLocks noGrp="1"/>
          </p:cNvSpPr>
          <p:nvPr>
            <p:ph type="body" sz="quarter" idx="10" hasCustomPrompt="1"/>
          </p:nvPr>
        </p:nvSpPr>
        <p:spPr>
          <a:xfrm>
            <a:off x="5291138" y="1677988"/>
            <a:ext cx="6408737" cy="697627"/>
          </a:xfrm>
        </p:spPr>
        <p:txBody>
          <a:bodyPr/>
          <a:lstStyle>
            <a:lvl1pPr marL="0" marR="0" indent="0" algn="l" defTabSz="931863" rtl="0" eaLnBrk="1" fontAlgn="base" latinLnBrk="0" hangingPunct="1">
              <a:lnSpc>
                <a:spcPts val="4000"/>
              </a:lnSpc>
              <a:spcBef>
                <a:spcPts val="1000"/>
              </a:spcBef>
              <a:spcAft>
                <a:spcPts val="2000"/>
              </a:spcAft>
              <a:buClrTx/>
              <a:buSzPct val="90000"/>
              <a:buFont typeface="Arial" pitchFamily="34" charset="0"/>
              <a:buNone/>
              <a:tabLst/>
              <a:defRPr sz="3200"/>
            </a:lvl1pPr>
          </a:lstStyle>
          <a:p>
            <a:pPr lvl="0"/>
            <a:r>
              <a:rPr lang="en-US" dirty="0" smtClean="0"/>
              <a:t>Segoe UI light 32pt</a:t>
            </a:r>
          </a:p>
        </p:txBody>
      </p:sp>
      <p:sp>
        <p:nvSpPr>
          <p:cNvPr id="6" name="Text Placeholder 5"/>
          <p:cNvSpPr>
            <a:spLocks noGrp="1"/>
          </p:cNvSpPr>
          <p:nvPr>
            <p:ph type="body" sz="quarter" idx="11" hasCustomPrompt="1"/>
          </p:nvPr>
        </p:nvSpPr>
        <p:spPr>
          <a:xfrm>
            <a:off x="515938" y="1897063"/>
            <a:ext cx="4056062" cy="1292662"/>
          </a:xfrm>
        </p:spPr>
        <p:txBody>
          <a:bodyPr/>
          <a:lstStyle>
            <a:lvl1pPr marL="0" indent="0">
              <a:buNone/>
              <a:defRPr baseline="0">
                <a:gradFill>
                  <a:gsLst>
                    <a:gs pos="1250">
                      <a:schemeClr val="bg1"/>
                    </a:gs>
                    <a:gs pos="100000">
                      <a:schemeClr val="bg1"/>
                    </a:gs>
                  </a:gsLst>
                  <a:lin ang="5400000" scaled="0"/>
                </a:gradFill>
              </a:defRPr>
            </a:lvl1pPr>
          </a:lstStyle>
          <a:p>
            <a:pPr lvl="0"/>
            <a:r>
              <a:rPr lang="en-US" dirty="0" smtClean="0"/>
              <a:t>Segoe UI light 40pt</a:t>
            </a:r>
            <a:endParaRPr lang="en-US" dirty="0"/>
          </a:p>
        </p:txBody>
      </p:sp>
    </p:spTree>
    <p:extLst>
      <p:ext uri="{BB962C8B-B14F-4D97-AF65-F5344CB8AC3E}">
        <p14:creationId xmlns:p14="http://schemas.microsoft.com/office/powerpoint/2010/main" val="8018525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Only &amp;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accent2"/>
                    </a:gs>
                    <a:gs pos="100000">
                      <a:schemeClr val="accent2"/>
                    </a:gs>
                  </a:gsLst>
                  <a:lin ang="5400000" scaled="0"/>
                </a:gra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74638" y="1343025"/>
            <a:ext cx="5053012" cy="627864"/>
          </a:xfrm>
        </p:spPr>
        <p:txBody>
          <a:bodyPr/>
          <a:lstStyle>
            <a:lvl1pPr marL="0" indent="0">
              <a:buNone/>
              <a:defRPr sz="3200">
                <a:gradFill>
                  <a:gsLst>
                    <a:gs pos="1250">
                      <a:schemeClr val="tx1"/>
                    </a:gs>
                    <a:gs pos="100000">
                      <a:schemeClr val="tx1"/>
                    </a:gs>
                  </a:gsLst>
                  <a:lin ang="5400000" scaled="0"/>
                </a:gradFill>
              </a:defRPr>
            </a:lvl1pPr>
            <a:lvl2pPr marL="342900" indent="0">
              <a:buNone/>
              <a:defRPr/>
            </a:lvl2pPr>
            <a:lvl3pPr marL="571500" indent="0">
              <a:buNone/>
              <a:defRPr/>
            </a:lvl3pPr>
            <a:lvl4pPr marL="800100" indent="0">
              <a:buNone/>
              <a:defRPr/>
            </a:lvl4pPr>
            <a:lvl5pPr marL="1028700" indent="0">
              <a:buNone/>
              <a:defRPr/>
            </a:lvl5pPr>
          </a:lstStyle>
          <a:p>
            <a:pPr lvl="0"/>
            <a:r>
              <a:rPr lang="en-US" smtClean="0"/>
              <a:t>Click to edit Master text styles</a:t>
            </a:r>
          </a:p>
        </p:txBody>
      </p:sp>
    </p:spTree>
    <p:extLst>
      <p:ext uri="{BB962C8B-B14F-4D97-AF65-F5344CB8AC3E}">
        <p14:creationId xmlns:p14="http://schemas.microsoft.com/office/powerpoint/2010/main" val="1668029661"/>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1134730"/>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rgbClr val="58288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0148806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Section Title Accent Color 1">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038635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50-50 Right Photo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1798637"/>
          </a:xfrm>
        </p:spPr>
        <p:txBody>
          <a:bodyPr/>
          <a:lstStyle>
            <a:lvl1pPr>
              <a:defRPr sz="6599"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0"/>
            <a:ext cx="6216650" cy="6992587"/>
          </a:xfrm>
          <a:blipFill>
            <a:blip r:embed="rId2" cstate="email">
              <a:extLst>
                <a:ext uri="{28A0092B-C50C-407E-A947-70E740481C1C}">
                  <a14:useLocalDpi xmlns:a14="http://schemas.microsoft.com/office/drawing/2010/main"/>
                </a:ext>
              </a:extLst>
            </a:blip>
            <a:stretch>
              <a:fillRect/>
            </a:stretch>
          </a:blipFill>
        </p:spPr>
        <p:txBody>
          <a:bodyPr tIns="548640" anchor="ctr" anchorCtr="0">
            <a:noAutofit/>
          </a:bodyPr>
          <a:lstStyle>
            <a:lvl1pPr marL="0" indent="0" algn="ctr">
              <a:buNone/>
              <a:defRPr sz="1599"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226313748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rgbClr val="58288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831975"/>
          </a:xfrm>
          <a:noFill/>
        </p:spPr>
        <p:txBody>
          <a:bodyPr anchorCtr="0"/>
          <a:lstStyle>
            <a:lvl1pPr>
              <a:defRPr sz="8800" spc="-100" baseline="0">
                <a:gradFill>
                  <a:gsLst>
                    <a:gs pos="100000">
                      <a:schemeClr val="tx1"/>
                    </a:gs>
                    <a:gs pos="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23098780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Title Accent Color 1">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831975"/>
          </a:xfrm>
          <a:noFill/>
        </p:spPr>
        <p:txBody>
          <a:bodyPr anchorCtr="0"/>
          <a:lstStyle>
            <a:lvl1pPr>
              <a:defRPr sz="8800" spc="-100" baseline="0">
                <a:gradFill>
                  <a:gsLst>
                    <a:gs pos="100000">
                      <a:schemeClr val="tx1"/>
                    </a:gs>
                    <a:gs pos="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305287986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reak slide 1 line title ">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177375"/>
          </a:xfrm>
          <a:noFill/>
        </p:spPr>
        <p:txBody>
          <a:bodyPr anchorCtr="0"/>
          <a:lstStyle>
            <a:lvl1pPr>
              <a:defRPr sz="7200" spc="-100" baseline="0">
                <a:gradFill>
                  <a:gsLst>
                    <a:gs pos="100000">
                      <a:schemeClr val="tx1"/>
                    </a:gs>
                    <a:gs pos="0">
                      <a:schemeClr val="tx1"/>
                    </a:gs>
                  </a:gsLst>
                  <a:lin ang="5400000" scaled="0"/>
                </a:gra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74638" y="3672920"/>
            <a:ext cx="6022975" cy="738664"/>
          </a:xfrm>
        </p:spPr>
        <p:txBody>
          <a:bodyPr/>
          <a:lstStyle>
            <a:lvl1pPr marL="0" indent="0">
              <a:buNone/>
              <a:defRPr/>
            </a:lvl1pPr>
            <a:lvl2pPr marL="342900" indent="0">
              <a:buNone/>
              <a:defRPr/>
            </a:lvl2pPr>
            <a:lvl3pPr marL="571500" indent="0">
              <a:buNone/>
              <a:defRPr/>
            </a:lvl3pPr>
            <a:lvl4pPr marL="800100" indent="0">
              <a:buNone/>
              <a:defRPr/>
            </a:lvl4pPr>
            <a:lvl5pPr marL="1028700" indent="0">
              <a:buNone/>
              <a:defRPr/>
            </a:lvl5pPr>
          </a:lstStyle>
          <a:p>
            <a:pPr lvl="0"/>
            <a:r>
              <a:rPr lang="en-US" smtClean="0"/>
              <a:t>Click to edit Master text styles</a:t>
            </a:r>
          </a:p>
        </p:txBody>
      </p:sp>
    </p:spTree>
    <p:extLst>
      <p:ext uri="{BB962C8B-B14F-4D97-AF65-F5344CB8AC3E}">
        <p14:creationId xmlns:p14="http://schemas.microsoft.com/office/powerpoint/2010/main" val="292443861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reak slide 2 line title ">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2100980"/>
          </a:xfrm>
          <a:noFill/>
        </p:spPr>
        <p:txBody>
          <a:bodyPr anchorCtr="0"/>
          <a:lstStyle>
            <a:lvl1pPr>
              <a:defRPr sz="7200" spc="-100" baseline="0">
                <a:gradFill>
                  <a:gsLst>
                    <a:gs pos="100000">
                      <a:schemeClr val="tx1"/>
                    </a:gs>
                    <a:gs pos="0">
                      <a:schemeClr val="tx1"/>
                    </a:gs>
                  </a:gsLst>
                  <a:lin ang="5400000" scaled="0"/>
                </a:gra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74638" y="4596525"/>
            <a:ext cx="6022975" cy="738664"/>
          </a:xfrm>
        </p:spPr>
        <p:txBody>
          <a:bodyPr/>
          <a:lstStyle>
            <a:lvl1pPr marL="0" indent="0">
              <a:buNone/>
              <a:defRPr/>
            </a:lvl1pPr>
            <a:lvl2pPr marL="342900" indent="0">
              <a:buNone/>
              <a:defRPr/>
            </a:lvl2pPr>
            <a:lvl3pPr marL="571500" indent="0">
              <a:buNone/>
              <a:defRPr/>
            </a:lvl3pPr>
            <a:lvl4pPr marL="800100" indent="0">
              <a:buNone/>
              <a:defRPr/>
            </a:lvl4pPr>
            <a:lvl5pPr marL="1028700" indent="0">
              <a:buNone/>
              <a:defRPr/>
            </a:lvl5pPr>
          </a:lstStyle>
          <a:p>
            <a:pPr lvl="0"/>
            <a:r>
              <a:rPr lang="en-US" smtClean="0"/>
              <a:t>Click to edit Master text styles</a:t>
            </a:r>
          </a:p>
        </p:txBody>
      </p:sp>
    </p:spTree>
    <p:extLst>
      <p:ext uri="{BB962C8B-B14F-4D97-AF65-F5344CB8AC3E}">
        <p14:creationId xmlns:p14="http://schemas.microsoft.com/office/powerpoint/2010/main" val="419084869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rgbClr val="169FE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831975"/>
          </a:xfrm>
          <a:noFill/>
        </p:spPr>
        <p:txBody>
          <a:bodyPr anchorCtr="0"/>
          <a:lstStyle>
            <a:lvl1pPr>
              <a:defRPr sz="8800" spc="-100" baseline="0">
                <a:gradFill>
                  <a:gsLst>
                    <a:gs pos="100000">
                      <a:schemeClr val="tx1"/>
                    </a:gs>
                    <a:gs pos="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3232903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rgbClr val="F3842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831975"/>
          </a:xfrm>
          <a:noFill/>
        </p:spPr>
        <p:txBody>
          <a:bodyPr anchorCtr="0"/>
          <a:lstStyle>
            <a:lvl1pPr>
              <a:defRPr sz="8800" spc="-100" baseline="0">
                <a:gradFill>
                  <a:gsLst>
                    <a:gs pos="100000">
                      <a:schemeClr val="tx1"/>
                    </a:gs>
                    <a:gs pos="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320730542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ull quote slid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74703" y="2125663"/>
            <a:ext cx="5486335" cy="3657600"/>
          </a:xfrm>
          <a:solidFill>
            <a:schemeClr val="accent2"/>
          </a:solidFill>
        </p:spPr>
        <p:txBody>
          <a:bodyPr lIns="146304" tIns="91440" rIns="146304" bIns="91440" anchor="t" anchorCtr="0"/>
          <a:lstStyle>
            <a:lvl1pPr>
              <a:defRPr sz="6000" spc="-100" baseline="0">
                <a:gradFill>
                  <a:gsLst>
                    <a:gs pos="100000">
                      <a:schemeClr val="bg1"/>
                    </a:gs>
                    <a:gs pos="0">
                      <a:schemeClr val="bg1"/>
                    </a:gs>
                  </a:gsLst>
                  <a:lin ang="5400000" scaled="0"/>
                </a:gradFill>
              </a:defRPr>
            </a:lvl1pPr>
          </a:lstStyle>
          <a:p>
            <a:r>
              <a:rPr lang="en-US" dirty="0" smtClean="0"/>
              <a:t>Pull quote</a:t>
            </a:r>
            <a:endParaRPr lang="en-US" dirty="0"/>
          </a:p>
        </p:txBody>
      </p:sp>
    </p:spTree>
    <p:extLst>
      <p:ext uri="{BB962C8B-B14F-4D97-AF65-F5344CB8AC3E}">
        <p14:creationId xmlns:p14="http://schemas.microsoft.com/office/powerpoint/2010/main" val="239737433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8" y="295275"/>
            <a:ext cx="11888787"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38" y="1212850"/>
            <a:ext cx="11887200" cy="2092325"/>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77460438"/>
      </p:ext>
    </p:extLst>
  </p:cSld>
  <p:clrMap bg1="lt1" tx1="dk1" bg2="lt2" tx2="dk2" accent1="accent1" accent2="accent2" accent3="accent3" accent4="accent4" accent5="accent5" accent6="accent6" hlink="hlink" folHlink="folHlink"/>
  <p:sldLayoutIdLst>
    <p:sldLayoutId id="2147484262" r:id="rId1"/>
    <p:sldLayoutId id="2147484209" r:id="rId2"/>
    <p:sldLayoutId id="2147484210" r:id="rId3"/>
    <p:sldLayoutId id="2147484211" r:id="rId4"/>
    <p:sldLayoutId id="2147484260" r:id="rId5"/>
    <p:sldLayoutId id="2147484261" r:id="rId6"/>
    <p:sldLayoutId id="2147484212" r:id="rId7"/>
    <p:sldLayoutId id="2147484213" r:id="rId8"/>
    <p:sldLayoutId id="2147484254" r:id="rId9"/>
    <p:sldLayoutId id="2147484255" r:id="rId10"/>
    <p:sldLayoutId id="2147484257" r:id="rId11"/>
    <p:sldLayoutId id="2147484258" r:id="rId12"/>
    <p:sldLayoutId id="2147484214" r:id="rId13"/>
    <p:sldLayoutId id="2147484215" r:id="rId14"/>
    <p:sldLayoutId id="2147484216" r:id="rId15"/>
    <p:sldLayoutId id="2147484217" r:id="rId16"/>
    <p:sldLayoutId id="2147484218" r:id="rId17"/>
    <p:sldLayoutId id="2147484219" r:id="rId18"/>
    <p:sldLayoutId id="2147484220" r:id="rId19"/>
    <p:sldLayoutId id="2147484221" r:id="rId20"/>
    <p:sldLayoutId id="2147484222" r:id="rId21"/>
    <p:sldLayoutId id="2147484223" r:id="rId22"/>
    <p:sldLayoutId id="2147484259" r:id="rId23"/>
    <p:sldLayoutId id="2147484256" r:id="rId24"/>
    <p:sldLayoutId id="2147484224" r:id="rId25"/>
    <p:sldLayoutId id="2147484225" r:id="rId26"/>
    <p:sldLayoutId id="2147484226" r:id="rId27"/>
    <p:sldLayoutId id="2147484263" r:id="rId28"/>
  </p:sldLayoutIdLst>
  <p:transition>
    <p:fade/>
  </p:transition>
  <p:txStyles>
    <p:titleStyle>
      <a:lvl1pPr algn="l" defTabSz="931863" rtl="0" eaLnBrk="1" fontAlgn="base" hangingPunct="1">
        <a:lnSpc>
          <a:spcPct val="90000"/>
        </a:lnSpc>
        <a:spcBef>
          <a:spcPct val="0"/>
        </a:spcBef>
        <a:spcAft>
          <a:spcPct val="0"/>
        </a:spcAft>
        <a:defRPr lang="en-US" sz="5400" kern="1200" spc="-102" dirty="0">
          <a:ln w="3175">
            <a:noFill/>
          </a:ln>
          <a:gradFill>
            <a:gsLst>
              <a:gs pos="1250">
                <a:schemeClr val="tx1"/>
              </a:gs>
              <a:gs pos="100000">
                <a:schemeClr val="tx1"/>
              </a:gs>
            </a:gsLst>
            <a:lin ang="5400000" scaled="0"/>
          </a:gradFill>
          <a:latin typeface="+mj-lt"/>
          <a:ea typeface="MS PGothic" pitchFamily="34" charset="-128"/>
          <a:cs typeface="Segoe UI" pitchFamily="34" charset="0"/>
        </a:defRPr>
      </a:lvl1pPr>
      <a:lvl2pPr algn="l" defTabSz="931863" rtl="0" eaLnBrk="1" fontAlgn="base" hangingPunct="1">
        <a:lnSpc>
          <a:spcPct val="90000"/>
        </a:lnSpc>
        <a:spcBef>
          <a:spcPct val="0"/>
        </a:spcBef>
        <a:spcAft>
          <a:spcPct val="0"/>
        </a:spcAft>
        <a:defRPr sz="5400">
          <a:solidFill>
            <a:schemeClr val="tx1"/>
          </a:solidFill>
          <a:latin typeface="Segoe UI Light" pitchFamily="34" charset="0"/>
          <a:ea typeface="MS PGothic" pitchFamily="34" charset="-128"/>
        </a:defRPr>
      </a:lvl2pPr>
      <a:lvl3pPr algn="l" defTabSz="931863" rtl="0" eaLnBrk="1" fontAlgn="base" hangingPunct="1">
        <a:lnSpc>
          <a:spcPct val="90000"/>
        </a:lnSpc>
        <a:spcBef>
          <a:spcPct val="0"/>
        </a:spcBef>
        <a:spcAft>
          <a:spcPct val="0"/>
        </a:spcAft>
        <a:defRPr sz="5400">
          <a:solidFill>
            <a:schemeClr val="tx1"/>
          </a:solidFill>
          <a:latin typeface="Segoe UI Light" pitchFamily="34" charset="0"/>
          <a:ea typeface="MS PGothic" pitchFamily="34" charset="-128"/>
        </a:defRPr>
      </a:lvl3pPr>
      <a:lvl4pPr algn="l" defTabSz="931863" rtl="0" eaLnBrk="1" fontAlgn="base" hangingPunct="1">
        <a:lnSpc>
          <a:spcPct val="90000"/>
        </a:lnSpc>
        <a:spcBef>
          <a:spcPct val="0"/>
        </a:spcBef>
        <a:spcAft>
          <a:spcPct val="0"/>
        </a:spcAft>
        <a:defRPr sz="5400">
          <a:solidFill>
            <a:schemeClr val="tx1"/>
          </a:solidFill>
          <a:latin typeface="Segoe UI Light" pitchFamily="34" charset="0"/>
          <a:ea typeface="MS PGothic" pitchFamily="34" charset="-128"/>
        </a:defRPr>
      </a:lvl4pPr>
      <a:lvl5pPr algn="l" defTabSz="931863" rtl="0" eaLnBrk="1" fontAlgn="base" hangingPunct="1">
        <a:lnSpc>
          <a:spcPct val="90000"/>
        </a:lnSpc>
        <a:spcBef>
          <a:spcPct val="0"/>
        </a:spcBef>
        <a:spcAft>
          <a:spcPct val="0"/>
        </a:spcAft>
        <a:defRPr sz="5400">
          <a:solidFill>
            <a:schemeClr val="tx1"/>
          </a:solidFill>
          <a:latin typeface="Segoe UI Light" pitchFamily="34" charset="0"/>
          <a:ea typeface="MS PGothic" pitchFamily="34" charset="-128"/>
        </a:defRPr>
      </a:lvl5pPr>
      <a:lvl6pPr marL="457200" algn="l" defTabSz="931863" rtl="0" eaLnBrk="1" fontAlgn="base" hangingPunct="1">
        <a:lnSpc>
          <a:spcPct val="90000"/>
        </a:lnSpc>
        <a:spcBef>
          <a:spcPct val="0"/>
        </a:spcBef>
        <a:spcAft>
          <a:spcPct val="0"/>
        </a:spcAft>
        <a:defRPr sz="5400">
          <a:solidFill>
            <a:schemeClr val="tx1"/>
          </a:solidFill>
          <a:latin typeface="Segoe UI Light" pitchFamily="34" charset="0"/>
          <a:ea typeface="MS PGothic" pitchFamily="34" charset="-128"/>
        </a:defRPr>
      </a:lvl6pPr>
      <a:lvl7pPr marL="914400" algn="l" defTabSz="931863" rtl="0" eaLnBrk="1" fontAlgn="base" hangingPunct="1">
        <a:lnSpc>
          <a:spcPct val="90000"/>
        </a:lnSpc>
        <a:spcBef>
          <a:spcPct val="0"/>
        </a:spcBef>
        <a:spcAft>
          <a:spcPct val="0"/>
        </a:spcAft>
        <a:defRPr sz="5400">
          <a:solidFill>
            <a:schemeClr val="tx1"/>
          </a:solidFill>
          <a:latin typeface="Segoe UI Light" pitchFamily="34" charset="0"/>
          <a:ea typeface="MS PGothic" pitchFamily="34" charset="-128"/>
        </a:defRPr>
      </a:lvl7pPr>
      <a:lvl8pPr marL="1371600" algn="l" defTabSz="931863" rtl="0" eaLnBrk="1" fontAlgn="base" hangingPunct="1">
        <a:lnSpc>
          <a:spcPct val="90000"/>
        </a:lnSpc>
        <a:spcBef>
          <a:spcPct val="0"/>
        </a:spcBef>
        <a:spcAft>
          <a:spcPct val="0"/>
        </a:spcAft>
        <a:defRPr sz="5400">
          <a:solidFill>
            <a:schemeClr val="tx1"/>
          </a:solidFill>
          <a:latin typeface="Segoe UI Light" pitchFamily="34" charset="0"/>
          <a:ea typeface="MS PGothic" pitchFamily="34" charset="-128"/>
        </a:defRPr>
      </a:lvl8pPr>
      <a:lvl9pPr marL="1828800" algn="l" defTabSz="931863" rtl="0" eaLnBrk="1" fontAlgn="base" hangingPunct="1">
        <a:lnSpc>
          <a:spcPct val="90000"/>
        </a:lnSpc>
        <a:spcBef>
          <a:spcPct val="0"/>
        </a:spcBef>
        <a:spcAft>
          <a:spcPct val="0"/>
        </a:spcAft>
        <a:defRPr sz="5400">
          <a:solidFill>
            <a:schemeClr val="tx1"/>
          </a:solidFill>
          <a:latin typeface="Segoe UI Light" pitchFamily="34" charset="0"/>
          <a:ea typeface="MS PGothic" pitchFamily="34" charset="-128"/>
        </a:defRPr>
      </a:lvl9pPr>
    </p:titleStyle>
    <p:bodyStyle>
      <a:lvl1pPr marL="342900" indent="-342900" algn="l" defTabSz="931863" rtl="0" eaLnBrk="1" fontAlgn="base" hangingPunct="1">
        <a:lnSpc>
          <a:spcPct val="90000"/>
        </a:lnSpc>
        <a:spcBef>
          <a:spcPct val="20000"/>
        </a:spcBef>
        <a:spcAft>
          <a:spcPct val="0"/>
        </a:spcAft>
        <a:buSzPct val="90000"/>
        <a:buFont typeface="Arial" pitchFamily="34" charset="0"/>
        <a:buChar char="•"/>
        <a:defRPr sz="4000" kern="1200">
          <a:gradFill>
            <a:gsLst>
              <a:gs pos="1250">
                <a:schemeClr val="tx1"/>
              </a:gs>
              <a:gs pos="100000">
                <a:schemeClr val="tx1"/>
              </a:gs>
            </a:gsLst>
            <a:lin ang="5400000" scaled="0"/>
          </a:gradFill>
          <a:latin typeface="+mj-lt"/>
          <a:ea typeface="MS PGothic" pitchFamily="34" charset="-128"/>
          <a:cs typeface="+mn-cs"/>
        </a:defRPr>
      </a:lvl1pPr>
      <a:lvl2pPr marL="584200" indent="-241300" algn="l" defTabSz="931863" rtl="0" eaLnBrk="1" fontAlgn="base" hangingPunct="1">
        <a:lnSpc>
          <a:spcPct val="90000"/>
        </a:lnSpc>
        <a:spcBef>
          <a:spcPct val="20000"/>
        </a:spcBef>
        <a:spcAft>
          <a:spcPct val="0"/>
        </a:spcAft>
        <a:buSzPct val="90000"/>
        <a:buFont typeface="Arial" pitchFamily="34" charset="0"/>
        <a:buChar char="•"/>
        <a:defRPr sz="2400" kern="1200">
          <a:gradFill>
            <a:gsLst>
              <a:gs pos="1250">
                <a:schemeClr val="tx1"/>
              </a:gs>
              <a:gs pos="100000">
                <a:schemeClr val="tx1"/>
              </a:gs>
            </a:gsLst>
            <a:lin ang="5400000" scaled="0"/>
          </a:gradFill>
          <a:latin typeface="+mn-lt"/>
          <a:ea typeface="MS PGothic" pitchFamily="34" charset="-128"/>
          <a:cs typeface="+mn-cs"/>
        </a:defRPr>
      </a:lvl2pPr>
      <a:lvl3pPr marL="800100" indent="-228600" algn="l" defTabSz="931863" rtl="0" eaLnBrk="1" fontAlgn="base" hangingPunct="1">
        <a:lnSpc>
          <a:spcPct val="90000"/>
        </a:lnSpc>
        <a:spcBef>
          <a:spcPct val="20000"/>
        </a:spcBef>
        <a:spcAft>
          <a:spcPct val="0"/>
        </a:spcAft>
        <a:buSzPct val="90000"/>
        <a:buFont typeface="Arial" pitchFamily="34" charset="0"/>
        <a:buChar char="•"/>
        <a:defRPr sz="2000" kern="1200">
          <a:gradFill>
            <a:gsLst>
              <a:gs pos="1250">
                <a:schemeClr val="tx1"/>
              </a:gs>
              <a:gs pos="100000">
                <a:schemeClr val="tx1"/>
              </a:gs>
            </a:gsLst>
            <a:lin ang="5400000" scaled="0"/>
          </a:gradFill>
          <a:latin typeface="+mn-lt"/>
          <a:ea typeface="MS PGothic" pitchFamily="34" charset="-128"/>
          <a:cs typeface="+mn-cs"/>
        </a:defRPr>
      </a:lvl3pPr>
      <a:lvl4pPr marL="1028700" indent="-228600" algn="l" defTabSz="931863" rtl="0" eaLnBrk="1" fontAlgn="base" hangingPunct="1">
        <a:lnSpc>
          <a:spcPct val="90000"/>
        </a:lnSpc>
        <a:spcBef>
          <a:spcPct val="20000"/>
        </a:spcBef>
        <a:spcAft>
          <a:spcPct val="0"/>
        </a:spcAft>
        <a:buSzPct val="90000"/>
        <a:buFont typeface="Arial" pitchFamily="34" charset="0"/>
        <a:buChar char="•"/>
        <a:defRPr kern="1200">
          <a:gradFill>
            <a:gsLst>
              <a:gs pos="1250">
                <a:schemeClr val="tx1"/>
              </a:gs>
              <a:gs pos="100000">
                <a:schemeClr val="tx1"/>
              </a:gs>
            </a:gsLst>
            <a:lin ang="5400000" scaled="0"/>
          </a:gradFill>
          <a:latin typeface="+mn-lt"/>
          <a:ea typeface="MS PGothic" pitchFamily="34" charset="-128"/>
          <a:cs typeface="+mn-cs"/>
        </a:defRPr>
      </a:lvl4pPr>
      <a:lvl5pPr marL="1257300" indent="-228600" algn="l" defTabSz="931863" rtl="0" eaLnBrk="1" fontAlgn="base" hangingPunct="1">
        <a:lnSpc>
          <a:spcPct val="90000"/>
        </a:lnSpc>
        <a:spcBef>
          <a:spcPct val="20000"/>
        </a:spcBef>
        <a:spcAft>
          <a:spcPct val="0"/>
        </a:spcAft>
        <a:buSzPct val="90000"/>
        <a:buFont typeface="Arial" pitchFamily="34" charset="0"/>
        <a:buChar char="•"/>
        <a:defRPr kern="1200">
          <a:gradFill>
            <a:gsLst>
              <a:gs pos="1250">
                <a:schemeClr val="tx1"/>
              </a:gs>
              <a:gs pos="100000">
                <a:schemeClr val="tx1"/>
              </a:gs>
            </a:gsLst>
            <a:lin ang="5400000" scaled="0"/>
          </a:gradFill>
          <a:latin typeface="+mn-lt"/>
          <a:ea typeface="MS PGothic" pitchFamily="34" charset="-128"/>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69" userDrawn="1">
          <p15:clr>
            <a:srgbClr val="F26B43"/>
          </p15:clr>
        </p15:guide>
        <p15:guide id="2" pos="7541" userDrawn="1">
          <p15:clr>
            <a:srgbClr val="F26B43"/>
          </p15:clr>
        </p15:guide>
        <p15:guide id="3" orient="horz" pos="4219" userDrawn="1">
          <p15:clr>
            <a:srgbClr val="5ACBF0"/>
          </p15:clr>
        </p15:guide>
        <p15:guide id="4" orient="horz" pos="283" userDrawn="1">
          <p15:clr>
            <a:srgbClr val="F26B43"/>
          </p15:clr>
        </p15:guide>
        <p15:guide id="5" orient="horz" pos="4123" userDrawn="1">
          <p15:clr>
            <a:srgbClr val="F26B43"/>
          </p15:clr>
        </p15:guide>
        <p15:guide id="6" orient="horz" pos="187" userDrawn="1">
          <p15:clr>
            <a:srgbClr val="5ACBF0"/>
          </p15:clr>
        </p15:guide>
        <p15:guide id="7" pos="173" userDrawn="1">
          <p15:clr>
            <a:srgbClr val="5ACBF0"/>
          </p15:clr>
        </p15:guide>
        <p15:guide id="8" pos="7661" userDrawn="1">
          <p15:clr>
            <a:srgbClr val="5ACBF0"/>
          </p15:clr>
        </p15:guide>
        <p15:guide id="9" pos="749" userDrawn="1">
          <p15:clr>
            <a:srgbClr val="A4A3A4"/>
          </p15:clr>
        </p15:guide>
        <p15:guide id="10" pos="1325" userDrawn="1">
          <p15:clr>
            <a:srgbClr val="A4A3A4"/>
          </p15:clr>
        </p15:guide>
        <p15:guide id="11" pos="1901" userDrawn="1">
          <p15:clr>
            <a:srgbClr val="A4A3A4"/>
          </p15:clr>
        </p15:guide>
        <p15:guide id="12" pos="2477" userDrawn="1">
          <p15:clr>
            <a:srgbClr val="A4A3A4"/>
          </p15:clr>
        </p15:guide>
        <p15:guide id="13" pos="3053" userDrawn="1">
          <p15:clr>
            <a:srgbClr val="A4A3A4"/>
          </p15:clr>
        </p15:guide>
        <p15:guide id="14" pos="3629" userDrawn="1">
          <p15:clr>
            <a:srgbClr val="A4A3A4"/>
          </p15:clr>
        </p15:guide>
        <p15:guide id="15" pos="4205" userDrawn="1">
          <p15:clr>
            <a:srgbClr val="A4A3A4"/>
          </p15:clr>
        </p15:guide>
        <p15:guide id="16" pos="4781" userDrawn="1">
          <p15:clr>
            <a:srgbClr val="A4A3A4"/>
          </p15:clr>
        </p15:guide>
        <p15:guide id="17" pos="5357" userDrawn="1">
          <p15:clr>
            <a:srgbClr val="A4A3A4"/>
          </p15:clr>
        </p15:guide>
        <p15:guide id="18" pos="5933" userDrawn="1">
          <p15:clr>
            <a:srgbClr val="A4A3A4"/>
          </p15:clr>
        </p15:guide>
        <p15:guide id="19" pos="6509" userDrawn="1">
          <p15:clr>
            <a:srgbClr val="A4A3A4"/>
          </p15:clr>
        </p15:guide>
        <p15:guide id="20" pos="7085" userDrawn="1">
          <p15:clr>
            <a:srgbClr val="A4A3A4"/>
          </p15:clr>
        </p15:guide>
        <p15:guide id="21" orient="horz" pos="1339" userDrawn="1">
          <p15:clr>
            <a:srgbClr val="A4A3A4"/>
          </p15:clr>
        </p15:guide>
        <p15:guide id="22" orient="horz" pos="763" userDrawn="1">
          <p15:clr>
            <a:srgbClr val="A4A3A4"/>
          </p15:clr>
        </p15:guide>
        <p15:guide id="23" orient="horz" pos="1915" userDrawn="1">
          <p15:clr>
            <a:srgbClr val="A4A3A4"/>
          </p15:clr>
        </p15:guide>
        <p15:guide id="24" orient="horz" pos="2491" userDrawn="1">
          <p15:clr>
            <a:srgbClr val="A4A3A4"/>
          </p15:clr>
        </p15:guide>
        <p15:guide id="25" orient="horz" pos="3067" userDrawn="1">
          <p15:clr>
            <a:srgbClr val="A4A3A4"/>
          </p15:clr>
        </p15:guide>
        <p15:guide id="26" orient="horz" pos="3643"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5.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hyperlink" Target="http://download.microsoft.com/download/4/3/9/43902EC9-410E-4875-8800-0788BE146A3D/Windows%20Azure%20Network%20Security%20Whitepaper%20-%20FINAL.docx" TargetMode="External"/><Relationship Id="rId2" Type="http://schemas.openxmlformats.org/officeDocument/2006/relationships/notesSlide" Target="../notesSlides/notesSlide15.xml"/><Relationship Id="rId1" Type="http://schemas.openxmlformats.org/officeDocument/2006/relationships/slideLayout" Target="../slideLayouts/slideLayout28.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msdn.microsoft.com/en-us/library/azure/dn376542.aspx" TargetMode="Externa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5.xml"/><Relationship Id="rId4" Type="http://schemas.openxmlformats.org/officeDocument/2006/relationships/hyperlink" Target="http://azure.microsoft.com/en-us/documentation/articles/cloud-services-configure-ssl-certificate/"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azure.microsoft.com/blog/2014/11/04/network-security-groups/" TargetMode="External"/><Relationship Id="rId2" Type="http://schemas.openxmlformats.org/officeDocument/2006/relationships/image" Target="../media/image22.png"/><Relationship Id="rId1" Type="http://schemas.openxmlformats.org/officeDocument/2006/relationships/slideLayout" Target="../slideLayouts/slideLayout20.xml"/><Relationship Id="rId4" Type="http://schemas.openxmlformats.org/officeDocument/2006/relationships/hyperlink" Target="http://msdn.microsoft.com/en-us/library/azure/dn848316.aspx"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image" Target="../media/image10.png"/><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labondemand.com/Launch/E461682F" TargetMode="External"/><Relationship Id="rId2" Type="http://schemas.openxmlformats.org/officeDocument/2006/relationships/notesSlide" Target="../notesSlides/notesSlide21.xml"/><Relationship Id="rId1" Type="http://schemas.openxmlformats.org/officeDocument/2006/relationships/slideLayout" Target="../slideLayouts/slideLayout16.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hyperlink" Target="http://www.aka.ms/itinnovation" TargetMode="External"/><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hyperlink" Target="http://www.microsoftcloudroadshow.com/" TargetMode="External"/><Relationship Id="rId4" Type="http://schemas.openxmlformats.org/officeDocument/2006/relationships/hyperlink" Target="http://www.aka.ms/itinnovationresources/"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emf"/><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smtClean="0"/>
              <a:t>Speaker Name</a:t>
            </a:r>
            <a:endParaRPr lang="en-US" dirty="0"/>
          </a:p>
        </p:txBody>
      </p:sp>
      <p:sp>
        <p:nvSpPr>
          <p:cNvPr id="3" name="Title 2"/>
          <p:cNvSpPr>
            <a:spLocks noGrp="1"/>
          </p:cNvSpPr>
          <p:nvPr>
            <p:ph type="title"/>
          </p:nvPr>
        </p:nvSpPr>
        <p:spPr/>
        <p:txBody>
          <a:bodyPr/>
          <a:lstStyle/>
          <a:p>
            <a:r>
              <a:rPr lang="en-US" smtClean="0"/>
              <a:t>Presentation title</a:t>
            </a:r>
            <a:endParaRPr lang="en-US" dirty="0"/>
          </a:p>
        </p:txBody>
      </p:sp>
      <p:sp>
        <p:nvSpPr>
          <p:cNvPr id="4" name="Rectangle 3"/>
          <p:cNvSpPr/>
          <p:nvPr/>
        </p:nvSpPr>
        <p:spPr bwMode="auto">
          <a:xfrm>
            <a:off x="7551174" y="0"/>
            <a:ext cx="4885301" cy="6994525"/>
          </a:xfrm>
          <a:prstGeom prst="rect">
            <a:avLst/>
          </a:prstGeom>
          <a:solidFill>
            <a:schemeClr val="bg1"/>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Rectangle 4"/>
          <p:cNvSpPr/>
          <p:nvPr/>
        </p:nvSpPr>
        <p:spPr bwMode="auto">
          <a:xfrm>
            <a:off x="-1" y="1388992"/>
            <a:ext cx="12436475" cy="4834827"/>
          </a:xfrm>
          <a:prstGeom prst="rect">
            <a:avLst/>
          </a:prstGeom>
          <a:solidFill>
            <a:srgbClr val="D83B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p:nvSpPr>
        <p:spPr bwMode="auto">
          <a:xfrm>
            <a:off x="7828901" y="2061639"/>
            <a:ext cx="4607573" cy="699691"/>
          </a:xfrm>
          <a:prstGeom prst="rect">
            <a:avLst/>
          </a:prstGeom>
          <a:solidFill>
            <a:srgbClr val="D83B0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9993" y="80952"/>
            <a:ext cx="4646481" cy="6926698"/>
          </a:xfrm>
          <a:prstGeom prst="rect">
            <a:avLst/>
          </a:prstGeom>
        </p:spPr>
      </p:pic>
      <p:sp>
        <p:nvSpPr>
          <p:cNvPr id="11" name="TextBox 10"/>
          <p:cNvSpPr txBox="1"/>
          <p:nvPr/>
        </p:nvSpPr>
        <p:spPr>
          <a:xfrm>
            <a:off x="5797620" y="5563819"/>
            <a:ext cx="2631687"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chemeClr val="bg1"/>
                </a:solidFill>
              </a:rPr>
              <a:t>#InnovateIT</a:t>
            </a:r>
          </a:p>
        </p:txBody>
      </p:sp>
      <p:sp>
        <p:nvSpPr>
          <p:cNvPr id="7" name="TextBox 6"/>
          <p:cNvSpPr txBox="1"/>
          <p:nvPr/>
        </p:nvSpPr>
        <p:spPr>
          <a:xfrm>
            <a:off x="578617" y="1390317"/>
            <a:ext cx="8123596" cy="5299912"/>
          </a:xfrm>
          <a:prstGeom prst="rect">
            <a:avLst/>
          </a:prstGeom>
          <a:noFill/>
        </p:spPr>
        <p:txBody>
          <a:bodyPr wrap="square" lIns="182880" tIns="146304" rIns="182880" bIns="146304" rtlCol="0">
            <a:spAutoFit/>
          </a:bodyPr>
          <a:lstStyle/>
          <a:p>
            <a:pPr>
              <a:lnSpc>
                <a:spcPct val="90000"/>
              </a:lnSpc>
              <a:spcAft>
                <a:spcPts val="600"/>
              </a:spcAft>
            </a:pPr>
            <a:r>
              <a:rPr lang="en-US" sz="4800" dirty="0">
                <a:gradFill>
                  <a:gsLst>
                    <a:gs pos="1250">
                      <a:schemeClr val="bg1"/>
                    </a:gs>
                    <a:gs pos="100000">
                      <a:schemeClr val="bg1"/>
                    </a:gs>
                  </a:gsLst>
                  <a:lin ang="5400000" scaled="0"/>
                </a:gradFill>
                <a:latin typeface="+mj-lt"/>
              </a:rPr>
              <a:t>Designing Azure network </a:t>
            </a:r>
            <a:br>
              <a:rPr lang="en-US" sz="4800" dirty="0">
                <a:gradFill>
                  <a:gsLst>
                    <a:gs pos="1250">
                      <a:schemeClr val="bg1"/>
                    </a:gs>
                    <a:gs pos="100000">
                      <a:schemeClr val="bg1"/>
                    </a:gs>
                  </a:gsLst>
                  <a:lin ang="5400000" scaled="0"/>
                </a:gradFill>
                <a:latin typeface="+mj-lt"/>
              </a:rPr>
            </a:br>
            <a:r>
              <a:rPr lang="en-US" sz="4800" dirty="0">
                <a:gradFill>
                  <a:gsLst>
                    <a:gs pos="1250">
                      <a:schemeClr val="bg1"/>
                    </a:gs>
                    <a:gs pos="100000">
                      <a:schemeClr val="bg1"/>
                    </a:gs>
                  </a:gsLst>
                  <a:lin ang="5400000" scaled="0"/>
                </a:gradFill>
                <a:latin typeface="+mj-lt"/>
              </a:rPr>
              <a:t>infrastructure for advanced security</a:t>
            </a:r>
          </a:p>
          <a:p>
            <a:pPr>
              <a:lnSpc>
                <a:spcPct val="90000"/>
              </a:lnSpc>
              <a:spcAft>
                <a:spcPts val="600"/>
              </a:spcAft>
            </a:pPr>
            <a:r>
              <a:rPr lang="en-US" sz="2400" dirty="0" smtClean="0">
                <a:gradFill>
                  <a:gsLst>
                    <a:gs pos="1250">
                      <a:schemeClr val="bg1"/>
                    </a:gs>
                    <a:gs pos="100000">
                      <a:schemeClr val="bg1"/>
                    </a:gs>
                  </a:gsLst>
                  <a:lin ang="5400000" scaled="0"/>
                </a:gradFill>
              </a:rPr>
              <a:t>IT Innovation Series</a:t>
            </a:r>
          </a:p>
          <a:p>
            <a:pPr>
              <a:lnSpc>
                <a:spcPct val="90000"/>
              </a:lnSpc>
              <a:spcAft>
                <a:spcPts val="600"/>
              </a:spcAft>
            </a:pPr>
            <a:endParaRPr lang="en-US" sz="3200" dirty="0" smtClean="0">
              <a:solidFill>
                <a:schemeClr val="bg1"/>
              </a:solidFill>
              <a:latin typeface="+mj-lt"/>
            </a:endParaRPr>
          </a:p>
          <a:p>
            <a:pPr>
              <a:lnSpc>
                <a:spcPct val="90000"/>
              </a:lnSpc>
              <a:spcAft>
                <a:spcPts val="600"/>
              </a:spcAft>
            </a:pPr>
            <a:r>
              <a:rPr lang="en-US" sz="3200" dirty="0" smtClean="0">
                <a:solidFill>
                  <a:schemeClr val="bg1"/>
                </a:solidFill>
                <a:latin typeface="+mj-lt"/>
              </a:rPr>
              <a:t>Dan </a:t>
            </a:r>
            <a:r>
              <a:rPr lang="en-US" sz="3200" dirty="0">
                <a:solidFill>
                  <a:schemeClr val="bg1"/>
                </a:solidFill>
                <a:latin typeface="+mj-lt"/>
              </a:rPr>
              <a:t>Stolts, Chief Technology Strategist</a:t>
            </a:r>
          </a:p>
          <a:p>
            <a:pPr>
              <a:lnSpc>
                <a:spcPct val="90000"/>
              </a:lnSpc>
              <a:spcAft>
                <a:spcPts val="600"/>
              </a:spcAft>
            </a:pPr>
            <a:r>
              <a:rPr lang="en-US" sz="3200" dirty="0">
                <a:solidFill>
                  <a:schemeClr val="bg1"/>
                </a:solidFill>
                <a:latin typeface="+mj-lt"/>
              </a:rPr>
              <a:t>Twitter: @ITProGuru</a:t>
            </a:r>
          </a:p>
          <a:p>
            <a:pPr>
              <a:lnSpc>
                <a:spcPct val="90000"/>
              </a:lnSpc>
              <a:spcAft>
                <a:spcPts val="600"/>
              </a:spcAft>
            </a:pPr>
            <a:r>
              <a:rPr lang="en-US" sz="3200" dirty="0">
                <a:solidFill>
                  <a:schemeClr val="bg1"/>
                </a:solidFill>
                <a:latin typeface="+mj-lt"/>
              </a:rPr>
              <a:t>Blog: http://ITProGuru</a:t>
            </a:r>
          </a:p>
          <a:p>
            <a:pPr>
              <a:lnSpc>
                <a:spcPct val="90000"/>
              </a:lnSpc>
              <a:spcAft>
                <a:spcPts val="600"/>
              </a:spcAft>
            </a:pPr>
            <a:endParaRPr lang="en-US" sz="3200" dirty="0" smtClean="0">
              <a:solidFill>
                <a:schemeClr val="bg1"/>
              </a:solidFill>
              <a:latin typeface="+mj-lt"/>
            </a:endParaRPr>
          </a:p>
        </p:txBody>
      </p:sp>
    </p:spTree>
    <p:extLst>
      <p:ext uri="{BB962C8B-B14F-4D97-AF65-F5344CB8AC3E}">
        <p14:creationId xmlns:p14="http://schemas.microsoft.com/office/powerpoint/2010/main" val="1686285498"/>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ounded Rectangle 46"/>
          <p:cNvSpPr/>
          <p:nvPr/>
        </p:nvSpPr>
        <p:spPr bwMode="auto">
          <a:xfrm>
            <a:off x="6219421" y="3048057"/>
            <a:ext cx="5744756" cy="3505735"/>
          </a:xfrm>
          <a:prstGeom prst="roundRect">
            <a:avLst>
              <a:gd name="adj" fmla="val 0"/>
            </a:avLst>
          </a:prstGeom>
          <a:solidFill>
            <a:schemeClr val="bg1">
              <a:lumMod val="95000"/>
            </a:schemeClr>
          </a:solidFill>
          <a:ln w="285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b" anchorCtr="0" compatLnSpc="1">
            <a:prstTxWarp prst="textNoShape">
              <a:avLst/>
            </a:prstTxWarp>
          </a:bodyPr>
          <a:lstStyle/>
          <a:p>
            <a:pPr algn="ctr">
              <a:lnSpc>
                <a:spcPct val="90000"/>
              </a:lnSpc>
              <a:spcAft>
                <a:spcPts val="600"/>
              </a:spcAft>
            </a:pPr>
            <a:endParaRPr lang="en-US" sz="1600" b="1" dirty="0">
              <a:gradFill>
                <a:gsLst>
                  <a:gs pos="2917">
                    <a:schemeClr val="tx1"/>
                  </a:gs>
                  <a:gs pos="30000">
                    <a:schemeClr val="tx1"/>
                  </a:gs>
                </a:gsLst>
                <a:lin ang="5400000" scaled="0"/>
              </a:gradFill>
            </a:endParaRPr>
          </a:p>
        </p:txBody>
      </p:sp>
      <p:cxnSp>
        <p:nvCxnSpPr>
          <p:cNvPr id="101" name="Straight Arrow Connector 100"/>
          <p:cNvCxnSpPr/>
          <p:nvPr/>
        </p:nvCxnSpPr>
        <p:spPr>
          <a:xfrm>
            <a:off x="7706059" y="4800924"/>
            <a:ext cx="2777791" cy="0"/>
          </a:xfrm>
          <a:prstGeom prst="straightConnector1">
            <a:avLst/>
          </a:prstGeom>
          <a:ln w="25400">
            <a:solidFill>
              <a:schemeClr val="tx1">
                <a:lumMod val="60000"/>
                <a:lumOff val="40000"/>
              </a:schemeClr>
            </a:solidFill>
            <a:headEnd type="none"/>
            <a:tailEnd type="arrow" w="med" len="sm"/>
          </a:ln>
        </p:spPr>
        <p:style>
          <a:lnRef idx="1">
            <a:schemeClr val="accent1"/>
          </a:lnRef>
          <a:fillRef idx="0">
            <a:schemeClr val="accent1"/>
          </a:fillRef>
          <a:effectRef idx="0">
            <a:schemeClr val="accent1"/>
          </a:effectRef>
          <a:fontRef idx="minor">
            <a:schemeClr val="tx1"/>
          </a:fontRef>
        </p:style>
      </p:cxnSp>
      <p:sp>
        <p:nvSpPr>
          <p:cNvPr id="5" name="Text Placeholder 4"/>
          <p:cNvSpPr>
            <a:spLocks noGrp="1"/>
          </p:cNvSpPr>
          <p:nvPr>
            <p:ph type="body" sz="quarter" idx="10"/>
          </p:nvPr>
        </p:nvSpPr>
        <p:spPr>
          <a:xfrm>
            <a:off x="274638" y="1212850"/>
            <a:ext cx="6400800" cy="4635115"/>
          </a:xfrm>
        </p:spPr>
        <p:txBody>
          <a:bodyPr/>
          <a:lstStyle/>
          <a:p>
            <a:pPr>
              <a:spcBef>
                <a:spcPts val="1200"/>
              </a:spcBef>
            </a:pPr>
            <a:r>
              <a:rPr lang="en-US" sz="3600" dirty="0" smtClean="0"/>
              <a:t>Control traffic flow in your network with custom routes</a:t>
            </a:r>
          </a:p>
          <a:p>
            <a:pPr>
              <a:spcBef>
                <a:spcPts val="1200"/>
              </a:spcBef>
            </a:pPr>
            <a:r>
              <a:rPr lang="en-US" sz="3600" dirty="0" smtClean="0"/>
              <a:t>Attach route tables to subnets</a:t>
            </a:r>
          </a:p>
          <a:p>
            <a:pPr>
              <a:spcBef>
                <a:spcPts val="1200"/>
              </a:spcBef>
            </a:pPr>
            <a:r>
              <a:rPr lang="en-US" sz="3600" dirty="0" smtClean="0"/>
              <a:t>Specify next hop for </a:t>
            </a:r>
            <a:br>
              <a:rPr lang="en-US" sz="3600" dirty="0" smtClean="0"/>
            </a:br>
            <a:r>
              <a:rPr lang="en-US" sz="3600" dirty="0" smtClean="0"/>
              <a:t>any address prefix</a:t>
            </a:r>
          </a:p>
          <a:p>
            <a:pPr>
              <a:spcBef>
                <a:spcPts val="1200"/>
              </a:spcBef>
            </a:pPr>
            <a:r>
              <a:rPr lang="en-US" sz="3600" dirty="0" smtClean="0"/>
              <a:t>Set 0/0 route to force </a:t>
            </a:r>
            <a:br>
              <a:rPr lang="en-US" sz="3600" dirty="0" smtClean="0"/>
            </a:br>
            <a:r>
              <a:rPr lang="en-US" sz="3600" dirty="0" smtClean="0"/>
              <a:t>tunnel all traffic to </a:t>
            </a:r>
            <a:br>
              <a:rPr lang="en-US" sz="3600" dirty="0" smtClean="0"/>
            </a:br>
            <a:r>
              <a:rPr lang="en-US" sz="3600" dirty="0" smtClean="0"/>
              <a:t>on-premises or appliance</a:t>
            </a:r>
            <a:endParaRPr lang="en-US" sz="3600" dirty="0"/>
          </a:p>
        </p:txBody>
      </p:sp>
      <p:sp>
        <p:nvSpPr>
          <p:cNvPr id="4" name="Title 3"/>
          <p:cNvSpPr>
            <a:spLocks noGrp="1"/>
          </p:cNvSpPr>
          <p:nvPr>
            <p:ph type="title"/>
          </p:nvPr>
        </p:nvSpPr>
        <p:spPr/>
        <p:txBody>
          <a:bodyPr/>
          <a:lstStyle/>
          <a:p>
            <a:r>
              <a:rPr lang="en-US" dirty="0" smtClean="0"/>
              <a:t>User Defined Routes (UDR)</a:t>
            </a:r>
            <a:endParaRPr lang="en-US" dirty="0"/>
          </a:p>
        </p:txBody>
      </p:sp>
      <p:grpSp>
        <p:nvGrpSpPr>
          <p:cNvPr id="62" name="Group 61"/>
          <p:cNvGrpSpPr/>
          <p:nvPr/>
        </p:nvGrpSpPr>
        <p:grpSpPr>
          <a:xfrm>
            <a:off x="8441484" y="1227093"/>
            <a:ext cx="1300631" cy="1236985"/>
            <a:chOff x="8523474" y="503193"/>
            <a:chExt cx="1300631" cy="1236985"/>
          </a:xfrm>
        </p:grpSpPr>
        <p:sp>
          <p:nvSpPr>
            <p:cNvPr id="63" name="Oval 62"/>
            <p:cNvSpPr/>
            <p:nvPr/>
          </p:nvSpPr>
          <p:spPr bwMode="auto">
            <a:xfrm>
              <a:off x="8555297" y="503193"/>
              <a:ext cx="1236985" cy="1236985"/>
            </a:xfrm>
            <a:prstGeom prst="ellipse">
              <a:avLst/>
            </a:prstGeom>
            <a:pattFill prst="ltUpDiag">
              <a:fgClr>
                <a:srgbClr val="CDCDCD"/>
              </a:fgClr>
              <a:bgClr>
                <a:srgbClr val="FFFFFF"/>
              </a:bgClr>
            </a:pattFill>
            <a:ln w="25400" cap="flat" cmpd="sng" algn="ctr">
              <a:solidFill>
                <a:schemeClr val="tx1"/>
              </a:solidFill>
              <a:prstDash val="solid"/>
              <a:headEnd type="none" w="med" len="med"/>
              <a:tailEnd type="none" w="med" len="med"/>
            </a:ln>
            <a:effectLst/>
          </p:spPr>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defTabSz="914008" fontAlgn="base">
                <a:lnSpc>
                  <a:spcPct val="90000"/>
                </a:lnSpc>
                <a:spcBef>
                  <a:spcPct val="0"/>
                </a:spcBef>
                <a:spcAft>
                  <a:spcPct val="0"/>
                </a:spcAft>
                <a:defRPr/>
              </a:pPr>
              <a:endParaRPr lang="en-US" sz="3600" kern="0" spc="-50" dirty="0">
                <a:gradFill>
                  <a:gsLst>
                    <a:gs pos="36283">
                      <a:srgbClr val="505050"/>
                    </a:gs>
                    <a:gs pos="28000">
                      <a:srgbClr val="505050"/>
                    </a:gs>
                  </a:gsLst>
                  <a:lin ang="5400000" scaled="0"/>
                </a:gradFill>
              </a:endParaRPr>
            </a:p>
          </p:txBody>
        </p:sp>
        <p:sp>
          <p:nvSpPr>
            <p:cNvPr id="64" name="Freeform 63"/>
            <p:cNvSpPr>
              <a:spLocks noChangeAspect="1" noEditPoints="1"/>
            </p:cNvSpPr>
            <p:nvPr/>
          </p:nvSpPr>
          <p:spPr bwMode="auto">
            <a:xfrm>
              <a:off x="8889002" y="708335"/>
              <a:ext cx="569574" cy="427782"/>
            </a:xfrm>
            <a:custGeom>
              <a:avLst/>
              <a:gdLst>
                <a:gd name="T0" fmla="*/ 224 w 400"/>
                <a:gd name="T1" fmla="*/ 276 h 300"/>
                <a:gd name="T2" fmla="*/ 200 w 400"/>
                <a:gd name="T3" fmla="*/ 300 h 300"/>
                <a:gd name="T4" fmla="*/ 176 w 400"/>
                <a:gd name="T5" fmla="*/ 276 h 300"/>
                <a:gd name="T6" fmla="*/ 200 w 400"/>
                <a:gd name="T7" fmla="*/ 252 h 300"/>
                <a:gd name="T8" fmla="*/ 224 w 400"/>
                <a:gd name="T9" fmla="*/ 276 h 300"/>
                <a:gd name="T10" fmla="*/ 122 w 400"/>
                <a:gd name="T11" fmla="*/ 205 h 300"/>
                <a:gd name="T12" fmla="*/ 156 w 400"/>
                <a:gd name="T13" fmla="*/ 239 h 300"/>
                <a:gd name="T14" fmla="*/ 200 w 400"/>
                <a:gd name="T15" fmla="*/ 221 h 300"/>
                <a:gd name="T16" fmla="*/ 244 w 400"/>
                <a:gd name="T17" fmla="*/ 239 h 300"/>
                <a:gd name="T18" fmla="*/ 278 w 400"/>
                <a:gd name="T19" fmla="*/ 205 h 300"/>
                <a:gd name="T20" fmla="*/ 200 w 400"/>
                <a:gd name="T21" fmla="*/ 173 h 300"/>
                <a:gd name="T22" fmla="*/ 122 w 400"/>
                <a:gd name="T23" fmla="*/ 205 h 300"/>
                <a:gd name="T24" fmla="*/ 61 w 400"/>
                <a:gd name="T25" fmla="*/ 144 h 300"/>
                <a:gd name="T26" fmla="*/ 95 w 400"/>
                <a:gd name="T27" fmla="*/ 178 h 300"/>
                <a:gd name="T28" fmla="*/ 200 w 400"/>
                <a:gd name="T29" fmla="*/ 134 h 300"/>
                <a:gd name="T30" fmla="*/ 305 w 400"/>
                <a:gd name="T31" fmla="*/ 178 h 300"/>
                <a:gd name="T32" fmla="*/ 339 w 400"/>
                <a:gd name="T33" fmla="*/ 144 h 300"/>
                <a:gd name="T34" fmla="*/ 200 w 400"/>
                <a:gd name="T35" fmla="*/ 86 h 300"/>
                <a:gd name="T36" fmla="*/ 61 w 400"/>
                <a:gd name="T37" fmla="*/ 144 h 300"/>
                <a:gd name="T38" fmla="*/ 200 w 400"/>
                <a:gd name="T39" fmla="*/ 48 h 300"/>
                <a:gd name="T40" fmla="*/ 366 w 400"/>
                <a:gd name="T41" fmla="*/ 117 h 300"/>
                <a:gd name="T42" fmla="*/ 400 w 400"/>
                <a:gd name="T43" fmla="*/ 83 h 300"/>
                <a:gd name="T44" fmla="*/ 200 w 400"/>
                <a:gd name="T45" fmla="*/ 0 h 300"/>
                <a:gd name="T46" fmla="*/ 0 w 400"/>
                <a:gd name="T47" fmla="*/ 83 h 300"/>
                <a:gd name="T48" fmla="*/ 34 w 400"/>
                <a:gd name="T49" fmla="*/ 117 h 300"/>
                <a:gd name="T50" fmla="*/ 200 w 400"/>
                <a:gd name="T51" fmla="*/ 4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0" h="300">
                  <a:moveTo>
                    <a:pt x="224" y="276"/>
                  </a:moveTo>
                  <a:cubicBezTo>
                    <a:pt x="224" y="289"/>
                    <a:pt x="213" y="300"/>
                    <a:pt x="200" y="300"/>
                  </a:cubicBezTo>
                  <a:cubicBezTo>
                    <a:pt x="187" y="300"/>
                    <a:pt x="176" y="289"/>
                    <a:pt x="176" y="276"/>
                  </a:cubicBezTo>
                  <a:cubicBezTo>
                    <a:pt x="176" y="263"/>
                    <a:pt x="187" y="252"/>
                    <a:pt x="200" y="252"/>
                  </a:cubicBezTo>
                  <a:cubicBezTo>
                    <a:pt x="213" y="252"/>
                    <a:pt x="224" y="263"/>
                    <a:pt x="224" y="276"/>
                  </a:cubicBezTo>
                  <a:close/>
                  <a:moveTo>
                    <a:pt x="122" y="205"/>
                  </a:moveTo>
                  <a:cubicBezTo>
                    <a:pt x="156" y="239"/>
                    <a:pt x="156" y="239"/>
                    <a:pt x="156" y="239"/>
                  </a:cubicBezTo>
                  <a:cubicBezTo>
                    <a:pt x="167" y="228"/>
                    <a:pt x="183" y="221"/>
                    <a:pt x="200" y="221"/>
                  </a:cubicBezTo>
                  <a:cubicBezTo>
                    <a:pt x="217" y="221"/>
                    <a:pt x="233" y="228"/>
                    <a:pt x="244" y="239"/>
                  </a:cubicBezTo>
                  <a:cubicBezTo>
                    <a:pt x="278" y="205"/>
                    <a:pt x="278" y="205"/>
                    <a:pt x="278" y="205"/>
                  </a:cubicBezTo>
                  <a:cubicBezTo>
                    <a:pt x="258" y="185"/>
                    <a:pt x="230" y="173"/>
                    <a:pt x="200" y="173"/>
                  </a:cubicBezTo>
                  <a:cubicBezTo>
                    <a:pt x="170" y="173"/>
                    <a:pt x="142" y="185"/>
                    <a:pt x="122" y="205"/>
                  </a:cubicBezTo>
                  <a:close/>
                  <a:moveTo>
                    <a:pt x="61" y="144"/>
                  </a:moveTo>
                  <a:cubicBezTo>
                    <a:pt x="95" y="178"/>
                    <a:pt x="95" y="178"/>
                    <a:pt x="95" y="178"/>
                  </a:cubicBezTo>
                  <a:cubicBezTo>
                    <a:pt x="122" y="151"/>
                    <a:pt x="159" y="134"/>
                    <a:pt x="200" y="134"/>
                  </a:cubicBezTo>
                  <a:cubicBezTo>
                    <a:pt x="241" y="134"/>
                    <a:pt x="278" y="151"/>
                    <a:pt x="305" y="178"/>
                  </a:cubicBezTo>
                  <a:cubicBezTo>
                    <a:pt x="339" y="144"/>
                    <a:pt x="339" y="144"/>
                    <a:pt x="339" y="144"/>
                  </a:cubicBezTo>
                  <a:cubicBezTo>
                    <a:pt x="303" y="109"/>
                    <a:pt x="254" y="86"/>
                    <a:pt x="200" y="86"/>
                  </a:cubicBezTo>
                  <a:cubicBezTo>
                    <a:pt x="146" y="86"/>
                    <a:pt x="97" y="109"/>
                    <a:pt x="61" y="144"/>
                  </a:cubicBezTo>
                  <a:close/>
                  <a:moveTo>
                    <a:pt x="200" y="48"/>
                  </a:moveTo>
                  <a:cubicBezTo>
                    <a:pt x="265" y="48"/>
                    <a:pt x="324" y="74"/>
                    <a:pt x="366" y="117"/>
                  </a:cubicBezTo>
                  <a:cubicBezTo>
                    <a:pt x="400" y="83"/>
                    <a:pt x="400" y="83"/>
                    <a:pt x="400" y="83"/>
                  </a:cubicBezTo>
                  <a:cubicBezTo>
                    <a:pt x="349" y="32"/>
                    <a:pt x="278" y="0"/>
                    <a:pt x="200" y="0"/>
                  </a:cubicBezTo>
                  <a:cubicBezTo>
                    <a:pt x="122" y="0"/>
                    <a:pt x="51" y="32"/>
                    <a:pt x="0" y="83"/>
                  </a:cubicBezTo>
                  <a:cubicBezTo>
                    <a:pt x="34" y="117"/>
                    <a:pt x="34" y="117"/>
                    <a:pt x="34" y="117"/>
                  </a:cubicBezTo>
                  <a:cubicBezTo>
                    <a:pt x="76" y="74"/>
                    <a:pt x="135" y="48"/>
                    <a:pt x="200" y="48"/>
                  </a:cubicBezTo>
                  <a:close/>
                </a:path>
              </a:pathLst>
            </a:custGeom>
            <a:solidFill>
              <a:schemeClr val="tx1"/>
            </a:solidFill>
            <a:ln>
              <a:noFill/>
            </a:ln>
            <a:extLst/>
          </p:spPr>
          <p:txBody>
            <a:bodyPr vert="horz" wrap="square" lIns="91428" tIns="45714" rIns="91428" bIns="45714" numCol="1" anchor="t" anchorCtr="0" compatLnSpc="1">
              <a:prstTxWarp prst="textNoShape">
                <a:avLst/>
              </a:prstTxWarp>
            </a:bodyPr>
            <a:lstStyle/>
            <a:p>
              <a:pPr defTabSz="932410">
                <a:defRPr/>
              </a:pPr>
              <a:endParaRPr lang="en-US" sz="2800" kern="0" dirty="0">
                <a:solidFill>
                  <a:srgbClr val="00188F"/>
                </a:solidFill>
              </a:endParaRPr>
            </a:p>
          </p:txBody>
        </p:sp>
        <p:sp>
          <p:nvSpPr>
            <p:cNvPr id="65" name="TextBox 64"/>
            <p:cNvSpPr txBox="1"/>
            <p:nvPr/>
          </p:nvSpPr>
          <p:spPr>
            <a:xfrm>
              <a:off x="8523474" y="1087172"/>
              <a:ext cx="1300631" cy="517026"/>
            </a:xfrm>
            <a:prstGeom prst="rect">
              <a:avLst/>
            </a:prstGeom>
            <a:noFill/>
          </p:spPr>
          <p:txBody>
            <a:bodyPr wrap="none" lIns="182857" tIns="146285" rIns="182857" bIns="146285" rtlCol="0" anchor="ctr">
              <a:spAutoFit/>
            </a:bodyPr>
            <a:lstStyle/>
            <a:p>
              <a:pPr algn="ctr" defTabSz="932410">
                <a:lnSpc>
                  <a:spcPct val="90000"/>
                </a:lnSpc>
                <a:defRPr/>
              </a:pPr>
              <a:r>
                <a:rPr lang="en-US" sz="1600" b="1" kern="0" spc="-50" dirty="0" smtClean="0">
                  <a:gradFill>
                    <a:gsLst>
                      <a:gs pos="16814">
                        <a:schemeClr val="tx1"/>
                      </a:gs>
                      <a:gs pos="100000">
                        <a:schemeClr val="tx1"/>
                      </a:gs>
                    </a:gsLst>
                    <a:lin ang="5400000" scaled="0"/>
                  </a:gradFill>
                </a:rPr>
                <a:t>INTERNET</a:t>
              </a:r>
              <a:endParaRPr lang="en-US" sz="1600" b="1" kern="0" spc="-50" dirty="0">
                <a:gradFill>
                  <a:gsLst>
                    <a:gs pos="16814">
                      <a:schemeClr val="tx1"/>
                    </a:gs>
                    <a:gs pos="100000">
                      <a:schemeClr val="tx1"/>
                    </a:gs>
                  </a:gsLst>
                  <a:lin ang="5400000" scaled="0"/>
                </a:gradFill>
              </a:endParaRPr>
            </a:p>
          </p:txBody>
        </p:sp>
      </p:grpSp>
      <p:sp>
        <p:nvSpPr>
          <p:cNvPr id="66" name="Rounded Rectangle 65"/>
          <p:cNvSpPr/>
          <p:nvPr/>
        </p:nvSpPr>
        <p:spPr bwMode="auto">
          <a:xfrm>
            <a:off x="8117601" y="5068609"/>
            <a:ext cx="1948397" cy="579430"/>
          </a:xfrm>
          <a:prstGeom prst="roundRect">
            <a:avLst>
              <a:gd name="adj" fmla="val 0"/>
            </a:avLst>
          </a:prstGeom>
          <a:noFill/>
          <a:ln w="285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b" anchorCtr="0" compatLnSpc="1">
            <a:prstTxWarp prst="textNoShape">
              <a:avLst/>
            </a:prstTxWarp>
          </a:bodyPr>
          <a:lstStyle/>
          <a:p>
            <a:pPr algn="ctr">
              <a:lnSpc>
                <a:spcPct val="90000"/>
              </a:lnSpc>
              <a:spcAft>
                <a:spcPts val="600"/>
              </a:spcAft>
            </a:pPr>
            <a:r>
              <a:rPr lang="en-US" sz="1200" b="1" dirty="0" smtClean="0">
                <a:gradFill>
                  <a:gsLst>
                    <a:gs pos="2917">
                      <a:schemeClr val="tx1"/>
                    </a:gs>
                    <a:gs pos="30000">
                      <a:schemeClr val="tx1"/>
                    </a:gs>
                  </a:gsLst>
                  <a:lin ang="5400000" scaled="0"/>
                </a:gradFill>
              </a:rPr>
              <a:t>VM/APPLIANCE</a:t>
            </a:r>
            <a:endParaRPr lang="en-US" sz="1200" b="1" dirty="0">
              <a:gradFill>
                <a:gsLst>
                  <a:gs pos="2917">
                    <a:schemeClr val="tx1"/>
                  </a:gs>
                  <a:gs pos="30000">
                    <a:schemeClr val="tx1"/>
                  </a:gs>
                </a:gsLst>
                <a:lin ang="5400000" scaled="0"/>
              </a:gradFill>
            </a:endParaRPr>
          </a:p>
        </p:txBody>
      </p:sp>
      <p:sp>
        <p:nvSpPr>
          <p:cNvPr id="67" name="Rounded Rectangle 66"/>
          <p:cNvSpPr/>
          <p:nvPr/>
        </p:nvSpPr>
        <p:spPr bwMode="auto">
          <a:xfrm>
            <a:off x="7824876" y="6046781"/>
            <a:ext cx="2533847" cy="579430"/>
          </a:xfrm>
          <a:prstGeom prst="roundRect">
            <a:avLst>
              <a:gd name="adj" fmla="val 0"/>
            </a:avLst>
          </a:prstGeom>
          <a:noFill/>
          <a:ln w="285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b" anchorCtr="0" compatLnSpc="1">
            <a:prstTxWarp prst="textNoShape">
              <a:avLst/>
            </a:prstTxWarp>
          </a:bodyPr>
          <a:lstStyle/>
          <a:p>
            <a:pPr algn="ctr">
              <a:lnSpc>
                <a:spcPct val="90000"/>
              </a:lnSpc>
              <a:spcAft>
                <a:spcPts val="600"/>
              </a:spcAft>
            </a:pPr>
            <a:r>
              <a:rPr lang="en-US" sz="1200" b="1" dirty="0" smtClean="0">
                <a:gradFill>
                  <a:gsLst>
                    <a:gs pos="2917">
                      <a:schemeClr val="tx1"/>
                    </a:gs>
                    <a:gs pos="30000">
                      <a:schemeClr val="tx1"/>
                    </a:gs>
                  </a:gsLst>
                  <a:lin ang="5400000" scaled="0"/>
                </a:gradFill>
              </a:rPr>
              <a:t>“IP FORWARDING”</a:t>
            </a:r>
            <a:endParaRPr lang="en-US" sz="1200" b="1" dirty="0">
              <a:gradFill>
                <a:gsLst>
                  <a:gs pos="2917">
                    <a:schemeClr val="tx1"/>
                  </a:gs>
                  <a:gs pos="30000">
                    <a:schemeClr val="tx1"/>
                  </a:gs>
                </a:gsLst>
                <a:lin ang="5400000" scaled="0"/>
              </a:gradFill>
            </a:endParaRPr>
          </a:p>
        </p:txBody>
      </p:sp>
      <p:sp>
        <p:nvSpPr>
          <p:cNvPr id="70" name="Rounded Rectangle 69"/>
          <p:cNvSpPr/>
          <p:nvPr/>
        </p:nvSpPr>
        <p:spPr bwMode="auto">
          <a:xfrm>
            <a:off x="7824876" y="3659895"/>
            <a:ext cx="2533847" cy="579430"/>
          </a:xfrm>
          <a:prstGeom prst="roundRect">
            <a:avLst>
              <a:gd name="adj" fmla="val 0"/>
            </a:avLst>
          </a:prstGeom>
          <a:noFill/>
          <a:ln w="285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b" anchorCtr="0" compatLnSpc="1">
            <a:prstTxWarp prst="textNoShape">
              <a:avLst/>
            </a:prstTxWarp>
          </a:bodyPr>
          <a:lstStyle/>
          <a:p>
            <a:pPr algn="ctr">
              <a:lnSpc>
                <a:spcPct val="90000"/>
              </a:lnSpc>
              <a:spcAft>
                <a:spcPts val="600"/>
              </a:spcAft>
            </a:pPr>
            <a:r>
              <a:rPr lang="en-US" sz="1200" b="1" dirty="0" smtClean="0">
                <a:gradFill>
                  <a:gsLst>
                    <a:gs pos="2917">
                      <a:schemeClr val="tx1"/>
                    </a:gs>
                    <a:gs pos="30000">
                      <a:schemeClr val="tx1"/>
                    </a:gs>
                  </a:gsLst>
                  <a:lin ang="5400000" scaled="0"/>
                </a:gradFill>
              </a:rPr>
              <a:t>“IP FORWARDING”</a:t>
            </a:r>
            <a:endParaRPr lang="en-US" sz="1200" b="1" dirty="0">
              <a:gradFill>
                <a:gsLst>
                  <a:gs pos="2917">
                    <a:schemeClr val="tx1"/>
                  </a:gs>
                  <a:gs pos="30000">
                    <a:schemeClr val="tx1"/>
                  </a:gs>
                </a:gsLst>
                <a:lin ang="5400000" scaled="0"/>
              </a:gradFill>
            </a:endParaRPr>
          </a:p>
        </p:txBody>
      </p:sp>
      <p:grpSp>
        <p:nvGrpSpPr>
          <p:cNvPr id="12" name="Group 11"/>
          <p:cNvGrpSpPr/>
          <p:nvPr/>
        </p:nvGrpSpPr>
        <p:grpSpPr>
          <a:xfrm>
            <a:off x="10529427" y="4409917"/>
            <a:ext cx="1214697" cy="782014"/>
            <a:chOff x="10453038" y="4659784"/>
            <a:chExt cx="1214697" cy="782014"/>
          </a:xfrm>
        </p:grpSpPr>
        <p:sp>
          <p:nvSpPr>
            <p:cNvPr id="10" name="Rectangle 9"/>
            <p:cNvSpPr/>
            <p:nvPr/>
          </p:nvSpPr>
          <p:spPr bwMode="auto">
            <a:xfrm>
              <a:off x="10453038" y="4659784"/>
              <a:ext cx="1214697" cy="782014"/>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71" name="Group 70"/>
            <p:cNvGrpSpPr/>
            <p:nvPr/>
          </p:nvGrpSpPr>
          <p:grpSpPr>
            <a:xfrm>
              <a:off x="10564451" y="4792089"/>
              <a:ext cx="991870" cy="517405"/>
              <a:chOff x="10011936" y="5788897"/>
              <a:chExt cx="1123741" cy="586195"/>
            </a:xfrm>
          </p:grpSpPr>
          <p:pic>
            <p:nvPicPr>
              <p:cNvPr id="72" name="Picture 71"/>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10011936" y="5788897"/>
                <a:ext cx="586195" cy="586195"/>
              </a:xfrm>
              <a:prstGeom prst="rect">
                <a:avLst/>
              </a:prstGeom>
            </p:spPr>
          </p:pic>
          <p:pic>
            <p:nvPicPr>
              <p:cNvPr id="73" name="Picture 7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9482" y="5788897"/>
                <a:ext cx="586195" cy="586195"/>
              </a:xfrm>
              <a:prstGeom prst="rect">
                <a:avLst/>
              </a:prstGeom>
            </p:spPr>
          </p:pic>
        </p:grpSp>
      </p:grpSp>
      <p:grpSp>
        <p:nvGrpSpPr>
          <p:cNvPr id="11" name="Group 10"/>
          <p:cNvGrpSpPr/>
          <p:nvPr/>
        </p:nvGrpSpPr>
        <p:grpSpPr>
          <a:xfrm>
            <a:off x="6491362" y="4409917"/>
            <a:ext cx="1214697" cy="782014"/>
            <a:chOff x="6542554" y="4462470"/>
            <a:chExt cx="1214697" cy="782014"/>
          </a:xfrm>
        </p:grpSpPr>
        <p:sp>
          <p:nvSpPr>
            <p:cNvPr id="74" name="Rectangle 73"/>
            <p:cNvSpPr/>
            <p:nvPr/>
          </p:nvSpPr>
          <p:spPr bwMode="auto">
            <a:xfrm>
              <a:off x="6542554" y="4462470"/>
              <a:ext cx="1214697" cy="782014"/>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75" name="Group 74"/>
            <p:cNvGrpSpPr/>
            <p:nvPr/>
          </p:nvGrpSpPr>
          <p:grpSpPr>
            <a:xfrm>
              <a:off x="6651891" y="4563891"/>
              <a:ext cx="996022" cy="579172"/>
              <a:chOff x="8469103" y="3489409"/>
              <a:chExt cx="1380202" cy="802567"/>
            </a:xfrm>
          </p:grpSpPr>
          <p:pic>
            <p:nvPicPr>
              <p:cNvPr id="76" name="Picture 75"/>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469103" y="3489409"/>
                <a:ext cx="684036" cy="684036"/>
              </a:xfrm>
              <a:prstGeom prst="rect">
                <a:avLst/>
              </a:prstGeom>
            </p:spPr>
          </p:pic>
          <p:pic>
            <p:nvPicPr>
              <p:cNvPr id="77" name="Picture 76"/>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165269" y="3607940"/>
                <a:ext cx="684036" cy="684036"/>
              </a:xfrm>
              <a:prstGeom prst="rect">
                <a:avLst/>
              </a:prstGeom>
            </p:spPr>
          </p:pic>
        </p:grpSp>
      </p:grpSp>
      <p:cxnSp>
        <p:nvCxnSpPr>
          <p:cNvPr id="24" name="Straight Arrow Connector 23"/>
          <p:cNvCxnSpPr/>
          <p:nvPr/>
        </p:nvCxnSpPr>
        <p:spPr>
          <a:xfrm>
            <a:off x="7109330" y="5191931"/>
            <a:ext cx="0" cy="717304"/>
          </a:xfrm>
          <a:prstGeom prst="straightConnector1">
            <a:avLst/>
          </a:prstGeom>
          <a:ln w="25400">
            <a:solidFill>
              <a:schemeClr val="tx1">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H="1">
            <a:off x="6935975" y="5909235"/>
            <a:ext cx="1712725" cy="0"/>
          </a:xfrm>
          <a:prstGeom prst="straightConnector1">
            <a:avLst/>
          </a:prstGeom>
          <a:ln w="25400">
            <a:solidFill>
              <a:schemeClr val="tx1">
                <a:lumMod val="60000"/>
                <a:lumOff val="40000"/>
              </a:schemeClr>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11150495" y="5191931"/>
            <a:ext cx="0" cy="717304"/>
          </a:xfrm>
          <a:prstGeom prst="straightConnector1">
            <a:avLst/>
          </a:prstGeom>
          <a:ln w="25400">
            <a:solidFill>
              <a:schemeClr val="tx1">
                <a:lumMod val="60000"/>
                <a:lumOff val="40000"/>
              </a:schemeClr>
            </a:solidFill>
            <a:headEnd type="arrow" w="med" len="sm"/>
            <a:tailEnd type="none" w="med" len="sm"/>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flipH="1">
            <a:off x="9479281" y="5909235"/>
            <a:ext cx="1684019" cy="0"/>
          </a:xfrm>
          <a:prstGeom prst="straightConnector1">
            <a:avLst/>
          </a:prstGeom>
          <a:ln w="25400">
            <a:solidFill>
              <a:schemeClr val="tx1">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772535" y="5714319"/>
            <a:ext cx="673590" cy="381085"/>
          </a:xfrm>
          <a:prstGeom prst="rect">
            <a:avLst/>
          </a:prstGeom>
          <a:solidFill>
            <a:schemeClr val="accent2"/>
          </a:solidFill>
        </p:spPr>
        <p:txBody>
          <a:bodyPr wrap="none" lIns="182880" tIns="146304" rIns="182880" bIns="146304" rtlCol="0" anchor="ctr" anchorCtr="0">
            <a:noAutofit/>
          </a:bodyPr>
          <a:lstStyle/>
          <a:p>
            <a:pPr algn="ctr">
              <a:lnSpc>
                <a:spcPct val="90000"/>
              </a:lnSpc>
              <a:spcAft>
                <a:spcPts val="600"/>
              </a:spcAft>
            </a:pPr>
            <a:r>
              <a:rPr lang="en-US" sz="1600" b="1" dirty="0" smtClean="0">
                <a:gradFill>
                  <a:gsLst>
                    <a:gs pos="2917">
                      <a:schemeClr val="bg1"/>
                    </a:gs>
                    <a:gs pos="100000">
                      <a:schemeClr val="bg1"/>
                    </a:gs>
                  </a:gsLst>
                  <a:lin ang="5400000" scaled="0"/>
                </a:gradFill>
              </a:rPr>
              <a:t>UDR</a:t>
            </a:r>
          </a:p>
        </p:txBody>
      </p:sp>
      <p:grpSp>
        <p:nvGrpSpPr>
          <p:cNvPr id="49" name="Group 48"/>
          <p:cNvGrpSpPr/>
          <p:nvPr/>
        </p:nvGrpSpPr>
        <p:grpSpPr>
          <a:xfrm>
            <a:off x="8686593" y="5565624"/>
            <a:ext cx="810413" cy="687222"/>
            <a:chOff x="6644516" y="4929517"/>
            <a:chExt cx="1039428" cy="881425"/>
          </a:xfrm>
        </p:grpSpPr>
        <p:sp>
          <p:nvSpPr>
            <p:cNvPr id="52" name="Freeform 88"/>
            <p:cNvSpPr>
              <a:spLocks noEditPoints="1"/>
            </p:cNvSpPr>
            <p:nvPr/>
          </p:nvSpPr>
          <p:spPr bwMode="black">
            <a:xfrm>
              <a:off x="6644516" y="4929517"/>
              <a:ext cx="1039428" cy="881425"/>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23"/>
            <p:cNvSpPr>
              <a:spLocks noEditPoints="1"/>
            </p:cNvSpPr>
            <p:nvPr/>
          </p:nvSpPr>
          <p:spPr bwMode="black">
            <a:xfrm>
              <a:off x="6924296" y="5070657"/>
              <a:ext cx="479868" cy="479744"/>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solidFill>
              <a:schemeClr val="tx2"/>
            </a:solidFill>
            <a:ln>
              <a:noFill/>
            </a:ln>
          </p:spPr>
          <p:txBody>
            <a:bodyPr vert="horz" wrap="square" lIns="0" tIns="41153" rIns="82305" bIns="41153" numCol="1" anchor="t" anchorCtr="0" compatLnSpc="1">
              <a:prstTxWarp prst="textNoShape">
                <a:avLst/>
              </a:prstTxWarp>
            </a:bodyPr>
            <a:lstStyle/>
            <a:p>
              <a:pPr algn="ctr" defTabSz="914363"/>
              <a:endParaRPr lang="en-US" sz="1600">
                <a:gradFill>
                  <a:gsLst>
                    <a:gs pos="0">
                      <a:srgbClr val="FFFFFF"/>
                    </a:gs>
                    <a:gs pos="100000">
                      <a:srgbClr val="FFFFFF"/>
                    </a:gs>
                  </a:gsLst>
                  <a:lin ang="5400000" scaled="0"/>
                </a:gradFill>
              </a:endParaRPr>
            </a:p>
          </p:txBody>
        </p:sp>
      </p:grpSp>
      <p:cxnSp>
        <p:nvCxnSpPr>
          <p:cNvPr id="84" name="Straight Connector 83"/>
          <p:cNvCxnSpPr/>
          <p:nvPr/>
        </p:nvCxnSpPr>
        <p:spPr>
          <a:xfrm flipV="1">
            <a:off x="7103087" y="3455194"/>
            <a:ext cx="0" cy="954727"/>
          </a:xfrm>
          <a:prstGeom prst="line">
            <a:avLst/>
          </a:prstGeom>
          <a:ln w="25400">
            <a:solidFill>
              <a:schemeClr val="tx1">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7103087" y="3469602"/>
            <a:ext cx="1583506" cy="0"/>
          </a:xfrm>
          <a:prstGeom prst="line">
            <a:avLst/>
          </a:prstGeom>
          <a:ln w="25400">
            <a:solidFill>
              <a:schemeClr val="tx1">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1" name="Rounded Rectangle 80"/>
          <p:cNvSpPr/>
          <p:nvPr/>
        </p:nvSpPr>
        <p:spPr bwMode="auto">
          <a:xfrm>
            <a:off x="6298882" y="4179747"/>
            <a:ext cx="1600200" cy="228600"/>
          </a:xfrm>
          <a:prstGeom prst="roundRect">
            <a:avLst>
              <a:gd name="adj" fmla="val 0"/>
            </a:avLst>
          </a:prstGeom>
          <a:solidFill>
            <a:schemeClr val="bg1">
              <a:lumMod val="95000"/>
            </a:schemeClr>
          </a:solidFill>
          <a:ln w="285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146304" rIns="0" bIns="146304" numCol="1" rtlCol="0" anchor="ctr" anchorCtr="0" compatLnSpc="1">
            <a:prstTxWarp prst="textNoShape">
              <a:avLst/>
            </a:prstTxWarp>
          </a:bodyPr>
          <a:lstStyle/>
          <a:p>
            <a:pPr algn="ctr">
              <a:lnSpc>
                <a:spcPct val="90000"/>
              </a:lnSpc>
              <a:spcAft>
                <a:spcPts val="600"/>
              </a:spcAft>
            </a:pPr>
            <a:r>
              <a:rPr lang="en-US" sz="1200" b="1" dirty="0" smtClean="0">
                <a:gradFill>
                  <a:gsLst>
                    <a:gs pos="2917">
                      <a:schemeClr val="tx1"/>
                    </a:gs>
                    <a:gs pos="30000">
                      <a:schemeClr val="tx1"/>
                    </a:gs>
                  </a:gsLst>
                  <a:lin ang="5400000" scaled="0"/>
                </a:gradFill>
              </a:rPr>
              <a:t>FRONTEND SUBNET</a:t>
            </a:r>
            <a:endParaRPr lang="en-US" sz="1200" b="1" dirty="0">
              <a:gradFill>
                <a:gsLst>
                  <a:gs pos="2917">
                    <a:schemeClr val="tx1"/>
                  </a:gs>
                  <a:gs pos="30000">
                    <a:schemeClr val="tx1"/>
                  </a:gs>
                </a:gsLst>
                <a:lin ang="5400000" scaled="0"/>
              </a:gradFill>
            </a:endParaRPr>
          </a:p>
        </p:txBody>
      </p:sp>
      <p:sp>
        <p:nvSpPr>
          <p:cNvPr id="82" name="Rounded Rectangle 81"/>
          <p:cNvSpPr/>
          <p:nvPr/>
        </p:nvSpPr>
        <p:spPr bwMode="auto">
          <a:xfrm>
            <a:off x="10294339" y="4179747"/>
            <a:ext cx="1687214" cy="228600"/>
          </a:xfrm>
          <a:prstGeom prst="roundRect">
            <a:avLst>
              <a:gd name="adj" fmla="val 0"/>
            </a:avLst>
          </a:prstGeom>
          <a:noFill/>
          <a:ln w="285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146304" rIns="0" bIns="146304" numCol="1" rtlCol="0" anchor="ctr" anchorCtr="0" compatLnSpc="1">
            <a:prstTxWarp prst="textNoShape">
              <a:avLst/>
            </a:prstTxWarp>
          </a:bodyPr>
          <a:lstStyle/>
          <a:p>
            <a:pPr algn="ctr">
              <a:lnSpc>
                <a:spcPct val="90000"/>
              </a:lnSpc>
              <a:spcAft>
                <a:spcPts val="600"/>
              </a:spcAft>
            </a:pPr>
            <a:r>
              <a:rPr lang="en-US" sz="1200" b="1" dirty="0" smtClean="0">
                <a:gradFill>
                  <a:gsLst>
                    <a:gs pos="2917">
                      <a:schemeClr val="tx1"/>
                    </a:gs>
                    <a:gs pos="30000">
                      <a:schemeClr val="tx1"/>
                    </a:gs>
                  </a:gsLst>
                  <a:lin ang="5400000" scaled="0"/>
                </a:gradFill>
              </a:rPr>
              <a:t>BACKEND SUBNET</a:t>
            </a:r>
            <a:endParaRPr lang="en-US" sz="1200" b="1" dirty="0">
              <a:gradFill>
                <a:gsLst>
                  <a:gs pos="2917">
                    <a:schemeClr val="tx1"/>
                  </a:gs>
                  <a:gs pos="30000">
                    <a:schemeClr val="tx1"/>
                  </a:gs>
                </a:gsLst>
                <a:lin ang="5400000" scaled="0"/>
              </a:gradFill>
            </a:endParaRPr>
          </a:p>
        </p:txBody>
      </p:sp>
      <p:cxnSp>
        <p:nvCxnSpPr>
          <p:cNvPr id="98" name="Straight Arrow Connector 97"/>
          <p:cNvCxnSpPr/>
          <p:nvPr/>
        </p:nvCxnSpPr>
        <p:spPr>
          <a:xfrm flipV="1">
            <a:off x="9091799" y="2520950"/>
            <a:ext cx="0" cy="643141"/>
          </a:xfrm>
          <a:prstGeom prst="straightConnector1">
            <a:avLst/>
          </a:prstGeom>
          <a:ln w="25400">
            <a:solidFill>
              <a:schemeClr val="tx1">
                <a:lumMod val="60000"/>
                <a:lumOff val="40000"/>
              </a:schemeClr>
            </a:solidFill>
            <a:headEnd type="none"/>
            <a:tailEnd type="arrow" w="med" len="sm"/>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8508163" y="4533159"/>
            <a:ext cx="1167273" cy="535531"/>
          </a:xfrm>
          <a:prstGeom prst="rect">
            <a:avLst/>
          </a:prstGeom>
          <a:solidFill>
            <a:schemeClr val="accent1"/>
          </a:solidFill>
        </p:spPr>
        <p:txBody>
          <a:bodyPr wrap="square" lIns="45720" tIns="45720" rIns="45720" bIns="45720" rtlCol="0">
            <a:spAutoFit/>
          </a:bodyPr>
          <a:lstStyle/>
          <a:p>
            <a:pPr algn="ctr">
              <a:lnSpc>
                <a:spcPct val="90000"/>
              </a:lnSpc>
              <a:spcAft>
                <a:spcPts val="600"/>
              </a:spcAft>
            </a:pPr>
            <a:r>
              <a:rPr lang="en-US" sz="1600" b="1" dirty="0" smtClean="0">
                <a:gradFill>
                  <a:gsLst>
                    <a:gs pos="2917">
                      <a:schemeClr val="bg1"/>
                    </a:gs>
                    <a:gs pos="99000">
                      <a:schemeClr val="bg1"/>
                    </a:gs>
                  </a:gsLst>
                  <a:lin ang="5400000" scaled="0"/>
                </a:gradFill>
              </a:rPr>
              <a:t>SYSTEM ROUTE</a:t>
            </a:r>
          </a:p>
        </p:txBody>
      </p:sp>
      <p:sp>
        <p:nvSpPr>
          <p:cNvPr id="102" name="TextBox 101"/>
          <p:cNvSpPr txBox="1"/>
          <p:nvPr/>
        </p:nvSpPr>
        <p:spPr>
          <a:xfrm>
            <a:off x="8507181" y="3193778"/>
            <a:ext cx="1167273" cy="535531"/>
          </a:xfrm>
          <a:prstGeom prst="rect">
            <a:avLst/>
          </a:prstGeom>
          <a:solidFill>
            <a:schemeClr val="accent1"/>
          </a:solidFill>
        </p:spPr>
        <p:txBody>
          <a:bodyPr wrap="square" lIns="45720" tIns="45720" rIns="45720" bIns="45720" rtlCol="0">
            <a:spAutoFit/>
          </a:bodyPr>
          <a:lstStyle/>
          <a:p>
            <a:pPr algn="ctr">
              <a:lnSpc>
                <a:spcPct val="90000"/>
              </a:lnSpc>
              <a:spcAft>
                <a:spcPts val="600"/>
              </a:spcAft>
            </a:pPr>
            <a:r>
              <a:rPr lang="en-US" sz="1600" b="1" dirty="0" smtClean="0">
                <a:gradFill>
                  <a:gsLst>
                    <a:gs pos="2917">
                      <a:schemeClr val="bg1"/>
                    </a:gs>
                    <a:gs pos="99000">
                      <a:schemeClr val="bg1"/>
                    </a:gs>
                  </a:gsLst>
                  <a:lin ang="5400000" scaled="0"/>
                </a:gradFill>
              </a:rPr>
              <a:t>SYSTEM ROUTE</a:t>
            </a:r>
          </a:p>
        </p:txBody>
      </p:sp>
      <p:sp>
        <p:nvSpPr>
          <p:cNvPr id="103" name="TextBox 102"/>
          <p:cNvSpPr txBox="1"/>
          <p:nvPr/>
        </p:nvSpPr>
        <p:spPr>
          <a:xfrm>
            <a:off x="6772535" y="3264567"/>
            <a:ext cx="673590" cy="381085"/>
          </a:xfrm>
          <a:prstGeom prst="rect">
            <a:avLst/>
          </a:prstGeom>
          <a:solidFill>
            <a:schemeClr val="accent2"/>
          </a:solidFill>
        </p:spPr>
        <p:txBody>
          <a:bodyPr wrap="none" lIns="182880" tIns="146304" rIns="182880" bIns="146304" rtlCol="0" anchor="ctr" anchorCtr="0">
            <a:noAutofit/>
          </a:bodyPr>
          <a:lstStyle/>
          <a:p>
            <a:pPr algn="ctr">
              <a:lnSpc>
                <a:spcPct val="90000"/>
              </a:lnSpc>
              <a:spcAft>
                <a:spcPts val="600"/>
              </a:spcAft>
            </a:pPr>
            <a:r>
              <a:rPr lang="en-US" sz="1600" b="1" dirty="0" smtClean="0">
                <a:gradFill>
                  <a:gsLst>
                    <a:gs pos="2917">
                      <a:schemeClr val="bg1"/>
                    </a:gs>
                    <a:gs pos="100000">
                      <a:schemeClr val="bg1"/>
                    </a:gs>
                  </a:gsLst>
                  <a:lin ang="5400000" scaled="0"/>
                </a:gradFill>
              </a:rPr>
              <a:t>UDR</a:t>
            </a:r>
          </a:p>
        </p:txBody>
      </p:sp>
      <p:grpSp>
        <p:nvGrpSpPr>
          <p:cNvPr id="105" name="Group 104"/>
          <p:cNvGrpSpPr/>
          <p:nvPr/>
        </p:nvGrpSpPr>
        <p:grpSpPr>
          <a:xfrm>
            <a:off x="8686593" y="3164091"/>
            <a:ext cx="810413" cy="687222"/>
            <a:chOff x="8686593" y="3164091"/>
            <a:chExt cx="810413" cy="687222"/>
          </a:xfrm>
        </p:grpSpPr>
        <p:sp>
          <p:nvSpPr>
            <p:cNvPr id="104" name="Rectangle 103"/>
            <p:cNvSpPr/>
            <p:nvPr/>
          </p:nvSpPr>
          <p:spPr bwMode="auto">
            <a:xfrm>
              <a:off x="8700776" y="3181382"/>
              <a:ext cx="770687" cy="544308"/>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56" name="Group 55"/>
            <p:cNvGrpSpPr/>
            <p:nvPr/>
          </p:nvGrpSpPr>
          <p:grpSpPr>
            <a:xfrm>
              <a:off x="8686593" y="3164091"/>
              <a:ext cx="810413" cy="687222"/>
              <a:chOff x="7753797" y="4929517"/>
              <a:chExt cx="1039428" cy="881425"/>
            </a:xfrm>
          </p:grpSpPr>
          <p:sp>
            <p:nvSpPr>
              <p:cNvPr id="57" name="Freeform 88"/>
              <p:cNvSpPr>
                <a:spLocks noEditPoints="1"/>
              </p:cNvSpPr>
              <p:nvPr/>
            </p:nvSpPr>
            <p:spPr bwMode="black">
              <a:xfrm>
                <a:off x="7753797" y="4929517"/>
                <a:ext cx="1039428" cy="881425"/>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23"/>
              <p:cNvSpPr>
                <a:spLocks noEditPoints="1"/>
              </p:cNvSpPr>
              <p:nvPr/>
            </p:nvSpPr>
            <p:spPr bwMode="black">
              <a:xfrm>
                <a:off x="8033577" y="5070657"/>
                <a:ext cx="479868" cy="479744"/>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solidFill>
                <a:schemeClr val="tx2"/>
              </a:solidFill>
              <a:ln>
                <a:noFill/>
              </a:ln>
            </p:spPr>
            <p:txBody>
              <a:bodyPr vert="horz" wrap="square" lIns="0" tIns="41153" rIns="82305" bIns="41153" numCol="1" anchor="t" anchorCtr="0" compatLnSpc="1">
                <a:prstTxWarp prst="textNoShape">
                  <a:avLst/>
                </a:prstTxWarp>
              </a:bodyPr>
              <a:lstStyle/>
              <a:p>
                <a:pPr algn="ctr" defTabSz="914363"/>
                <a:endParaRPr lang="en-US" sz="1600">
                  <a:gradFill>
                    <a:gsLst>
                      <a:gs pos="0">
                        <a:srgbClr val="FFFFFF"/>
                      </a:gs>
                      <a:gs pos="100000">
                        <a:srgbClr val="FFFFFF"/>
                      </a:gs>
                    </a:gsLst>
                    <a:lin ang="5400000" scaled="0"/>
                  </a:gradFill>
                </a:endParaRPr>
              </a:p>
            </p:txBody>
          </p:sp>
        </p:grpSp>
      </p:grpSp>
    </p:spTree>
    <p:extLst>
      <p:ext uri="{BB962C8B-B14F-4D97-AF65-F5344CB8AC3E}">
        <p14:creationId xmlns:p14="http://schemas.microsoft.com/office/powerpoint/2010/main" val="10225919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fade">
                                      <p:cBhvr>
                                        <p:cTn id="7" dur="500"/>
                                        <p:tgtEl>
                                          <p:spTgt spid="10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0"/>
                                        </p:tgtEl>
                                        <p:attrNameLst>
                                          <p:attrName>style.visibility</p:attrName>
                                        </p:attrNameLst>
                                      </p:cBhvr>
                                      <p:to>
                                        <p:strVal val="visible"/>
                                      </p:to>
                                    </p:set>
                                    <p:animEffect transition="in" filter="fade">
                                      <p:cBhvr>
                                        <p:cTn id="10" dur="500"/>
                                        <p:tgtEl>
                                          <p:spTgt spid="7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3"/>
                                        </p:tgtEl>
                                        <p:attrNameLst>
                                          <p:attrName>style.visibility</p:attrName>
                                        </p:attrNameLst>
                                      </p:cBhvr>
                                      <p:to>
                                        <p:strVal val="visible"/>
                                      </p:to>
                                    </p:set>
                                    <p:animEffect transition="in" filter="fade">
                                      <p:cBhvr>
                                        <p:cTn id="13" dur="500"/>
                                        <p:tgtEl>
                                          <p:spTgt spid="10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par>
                                <p:cTn id="17" presetID="10"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par>
                                <p:cTn id="20" presetID="10" presetClass="entr" presetSubtype="0" fill="hold" nodeType="withEffect">
                                  <p:stCondLst>
                                    <p:cond delay="0"/>
                                  </p:stCondLst>
                                  <p:childTnLst>
                                    <p:set>
                                      <p:cBhvr>
                                        <p:cTn id="21" dur="1" fill="hold">
                                          <p:stCondLst>
                                            <p:cond delay="0"/>
                                          </p:stCondLst>
                                        </p:cTn>
                                        <p:tgtEl>
                                          <p:spTgt spid="78"/>
                                        </p:tgtEl>
                                        <p:attrNameLst>
                                          <p:attrName>style.visibility</p:attrName>
                                        </p:attrNameLst>
                                      </p:cBhvr>
                                      <p:to>
                                        <p:strVal val="visible"/>
                                      </p:to>
                                    </p:set>
                                    <p:animEffect transition="in" filter="fade">
                                      <p:cBhvr>
                                        <p:cTn id="22" dur="500"/>
                                        <p:tgtEl>
                                          <p:spTgt spid="7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par>
                                <p:cTn id="26" presetID="10" presetClass="entr" presetSubtype="0" fill="hold" nodeType="with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fade">
                                      <p:cBhvr>
                                        <p:cTn id="28" dur="500"/>
                                        <p:tgtEl>
                                          <p:spTgt spid="4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6"/>
                                        </p:tgtEl>
                                        <p:attrNameLst>
                                          <p:attrName>style.visibility</p:attrName>
                                        </p:attrNameLst>
                                      </p:cBhvr>
                                      <p:to>
                                        <p:strVal val="visible"/>
                                      </p:to>
                                    </p:set>
                                    <p:animEffect transition="in" filter="fade">
                                      <p:cBhvr>
                                        <p:cTn id="31" dur="500"/>
                                        <p:tgtEl>
                                          <p:spTgt spid="66"/>
                                        </p:tgtEl>
                                      </p:cBhvr>
                                    </p:animEffect>
                                  </p:childTnLst>
                                </p:cTn>
                              </p:par>
                              <p:par>
                                <p:cTn id="32" presetID="10" presetClass="entr" presetSubtype="0" fill="hold" nodeType="withEffect">
                                  <p:stCondLst>
                                    <p:cond delay="0"/>
                                  </p:stCondLst>
                                  <p:childTnLst>
                                    <p:set>
                                      <p:cBhvr>
                                        <p:cTn id="33" dur="1" fill="hold">
                                          <p:stCondLst>
                                            <p:cond delay="0"/>
                                          </p:stCondLst>
                                        </p:cTn>
                                        <p:tgtEl>
                                          <p:spTgt spid="80"/>
                                        </p:tgtEl>
                                        <p:attrNameLst>
                                          <p:attrName>style.visibility</p:attrName>
                                        </p:attrNameLst>
                                      </p:cBhvr>
                                      <p:to>
                                        <p:strVal val="visible"/>
                                      </p:to>
                                    </p:set>
                                    <p:animEffect transition="in" filter="fade">
                                      <p:cBhvr>
                                        <p:cTn id="34" dur="500"/>
                                        <p:tgtEl>
                                          <p:spTgt spid="80"/>
                                        </p:tgtEl>
                                      </p:cBhvr>
                                    </p:animEffect>
                                  </p:childTnLst>
                                </p:cTn>
                              </p:par>
                              <p:par>
                                <p:cTn id="35" presetID="10" presetClass="entr" presetSubtype="0" fill="hold" nodeType="with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fade">
                                      <p:cBhvr>
                                        <p:cTn id="37" dur="500"/>
                                        <p:tgtEl>
                                          <p:spTgt spid="79"/>
                                        </p:tgtEl>
                                      </p:cBhvr>
                                    </p:animEffect>
                                  </p:childTnLst>
                                </p:cTn>
                              </p:par>
                              <p:par>
                                <p:cTn id="38" presetID="10" presetClass="exit" presetSubtype="0" fill="hold" grpId="0" nodeType="withEffect">
                                  <p:stCondLst>
                                    <p:cond delay="0"/>
                                  </p:stCondLst>
                                  <p:childTnLst>
                                    <p:animEffect transition="out" filter="fade">
                                      <p:cBhvr>
                                        <p:cTn id="39" dur="500"/>
                                        <p:tgtEl>
                                          <p:spTgt spid="102"/>
                                        </p:tgtEl>
                                      </p:cBhvr>
                                    </p:animEffect>
                                    <p:set>
                                      <p:cBhvr>
                                        <p:cTn id="40" dur="1" fill="hold">
                                          <p:stCondLst>
                                            <p:cond delay="499"/>
                                          </p:stCondLst>
                                        </p:cTn>
                                        <p:tgtEl>
                                          <p:spTgt spid="1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70" grpId="0"/>
      <p:bldP spid="30" grpId="0" animBg="1"/>
      <p:bldP spid="102" grpId="0" animBg="1"/>
      <p:bldP spid="10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Group 76"/>
          <p:cNvGrpSpPr/>
          <p:nvPr/>
        </p:nvGrpSpPr>
        <p:grpSpPr>
          <a:xfrm>
            <a:off x="11175053" y="3799538"/>
            <a:ext cx="986785" cy="986785"/>
            <a:chOff x="8555297" y="503193"/>
            <a:chExt cx="1236985" cy="1236985"/>
          </a:xfrm>
        </p:grpSpPr>
        <p:sp>
          <p:nvSpPr>
            <p:cNvPr id="78" name="Oval 77"/>
            <p:cNvSpPr/>
            <p:nvPr/>
          </p:nvSpPr>
          <p:spPr bwMode="auto">
            <a:xfrm>
              <a:off x="8555297" y="503193"/>
              <a:ext cx="1236985" cy="1236985"/>
            </a:xfrm>
            <a:prstGeom prst="ellipse">
              <a:avLst/>
            </a:prstGeom>
            <a:pattFill prst="ltUpDiag">
              <a:fgClr>
                <a:srgbClr val="CDCDCD"/>
              </a:fgClr>
              <a:bgClr>
                <a:srgbClr val="FFFFFF"/>
              </a:bgClr>
            </a:pattFill>
            <a:ln w="25400" cap="flat" cmpd="sng" algn="ctr">
              <a:solidFill>
                <a:schemeClr val="tx1"/>
              </a:solidFill>
              <a:prstDash val="solid"/>
              <a:headEnd type="none" w="med" len="med"/>
              <a:tailEnd type="none" w="med" len="med"/>
            </a:ln>
            <a:effectLst/>
          </p:spPr>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defTabSz="914008" fontAlgn="base">
                <a:lnSpc>
                  <a:spcPct val="90000"/>
                </a:lnSpc>
                <a:spcBef>
                  <a:spcPct val="0"/>
                </a:spcBef>
                <a:spcAft>
                  <a:spcPct val="0"/>
                </a:spcAft>
                <a:defRPr/>
              </a:pPr>
              <a:endParaRPr lang="en-US" sz="3600" kern="0" spc="-50" dirty="0">
                <a:gradFill>
                  <a:gsLst>
                    <a:gs pos="36283">
                      <a:srgbClr val="505050"/>
                    </a:gs>
                    <a:gs pos="28000">
                      <a:srgbClr val="505050"/>
                    </a:gs>
                  </a:gsLst>
                  <a:lin ang="5400000" scaled="0"/>
                </a:gradFill>
              </a:endParaRPr>
            </a:p>
          </p:txBody>
        </p:sp>
        <p:sp>
          <p:nvSpPr>
            <p:cNvPr id="79" name="Freeform 78"/>
            <p:cNvSpPr>
              <a:spLocks noChangeAspect="1" noEditPoints="1"/>
            </p:cNvSpPr>
            <p:nvPr/>
          </p:nvSpPr>
          <p:spPr bwMode="auto">
            <a:xfrm>
              <a:off x="8889002" y="708335"/>
              <a:ext cx="569574" cy="427782"/>
            </a:xfrm>
            <a:custGeom>
              <a:avLst/>
              <a:gdLst>
                <a:gd name="T0" fmla="*/ 224 w 400"/>
                <a:gd name="T1" fmla="*/ 276 h 300"/>
                <a:gd name="T2" fmla="*/ 200 w 400"/>
                <a:gd name="T3" fmla="*/ 300 h 300"/>
                <a:gd name="T4" fmla="*/ 176 w 400"/>
                <a:gd name="T5" fmla="*/ 276 h 300"/>
                <a:gd name="T6" fmla="*/ 200 w 400"/>
                <a:gd name="T7" fmla="*/ 252 h 300"/>
                <a:gd name="T8" fmla="*/ 224 w 400"/>
                <a:gd name="T9" fmla="*/ 276 h 300"/>
                <a:gd name="T10" fmla="*/ 122 w 400"/>
                <a:gd name="T11" fmla="*/ 205 h 300"/>
                <a:gd name="T12" fmla="*/ 156 w 400"/>
                <a:gd name="T13" fmla="*/ 239 h 300"/>
                <a:gd name="T14" fmla="*/ 200 w 400"/>
                <a:gd name="T15" fmla="*/ 221 h 300"/>
                <a:gd name="T16" fmla="*/ 244 w 400"/>
                <a:gd name="T17" fmla="*/ 239 h 300"/>
                <a:gd name="T18" fmla="*/ 278 w 400"/>
                <a:gd name="T19" fmla="*/ 205 h 300"/>
                <a:gd name="T20" fmla="*/ 200 w 400"/>
                <a:gd name="T21" fmla="*/ 173 h 300"/>
                <a:gd name="T22" fmla="*/ 122 w 400"/>
                <a:gd name="T23" fmla="*/ 205 h 300"/>
                <a:gd name="T24" fmla="*/ 61 w 400"/>
                <a:gd name="T25" fmla="*/ 144 h 300"/>
                <a:gd name="T26" fmla="*/ 95 w 400"/>
                <a:gd name="T27" fmla="*/ 178 h 300"/>
                <a:gd name="T28" fmla="*/ 200 w 400"/>
                <a:gd name="T29" fmla="*/ 134 h 300"/>
                <a:gd name="T30" fmla="*/ 305 w 400"/>
                <a:gd name="T31" fmla="*/ 178 h 300"/>
                <a:gd name="T32" fmla="*/ 339 w 400"/>
                <a:gd name="T33" fmla="*/ 144 h 300"/>
                <a:gd name="T34" fmla="*/ 200 w 400"/>
                <a:gd name="T35" fmla="*/ 86 h 300"/>
                <a:gd name="T36" fmla="*/ 61 w 400"/>
                <a:gd name="T37" fmla="*/ 144 h 300"/>
                <a:gd name="T38" fmla="*/ 200 w 400"/>
                <a:gd name="T39" fmla="*/ 48 h 300"/>
                <a:gd name="T40" fmla="*/ 366 w 400"/>
                <a:gd name="T41" fmla="*/ 117 h 300"/>
                <a:gd name="T42" fmla="*/ 400 w 400"/>
                <a:gd name="T43" fmla="*/ 83 h 300"/>
                <a:gd name="T44" fmla="*/ 200 w 400"/>
                <a:gd name="T45" fmla="*/ 0 h 300"/>
                <a:gd name="T46" fmla="*/ 0 w 400"/>
                <a:gd name="T47" fmla="*/ 83 h 300"/>
                <a:gd name="T48" fmla="*/ 34 w 400"/>
                <a:gd name="T49" fmla="*/ 117 h 300"/>
                <a:gd name="T50" fmla="*/ 200 w 400"/>
                <a:gd name="T51" fmla="*/ 4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0" h="300">
                  <a:moveTo>
                    <a:pt x="224" y="276"/>
                  </a:moveTo>
                  <a:cubicBezTo>
                    <a:pt x="224" y="289"/>
                    <a:pt x="213" y="300"/>
                    <a:pt x="200" y="300"/>
                  </a:cubicBezTo>
                  <a:cubicBezTo>
                    <a:pt x="187" y="300"/>
                    <a:pt x="176" y="289"/>
                    <a:pt x="176" y="276"/>
                  </a:cubicBezTo>
                  <a:cubicBezTo>
                    <a:pt x="176" y="263"/>
                    <a:pt x="187" y="252"/>
                    <a:pt x="200" y="252"/>
                  </a:cubicBezTo>
                  <a:cubicBezTo>
                    <a:pt x="213" y="252"/>
                    <a:pt x="224" y="263"/>
                    <a:pt x="224" y="276"/>
                  </a:cubicBezTo>
                  <a:close/>
                  <a:moveTo>
                    <a:pt x="122" y="205"/>
                  </a:moveTo>
                  <a:cubicBezTo>
                    <a:pt x="156" y="239"/>
                    <a:pt x="156" y="239"/>
                    <a:pt x="156" y="239"/>
                  </a:cubicBezTo>
                  <a:cubicBezTo>
                    <a:pt x="167" y="228"/>
                    <a:pt x="183" y="221"/>
                    <a:pt x="200" y="221"/>
                  </a:cubicBezTo>
                  <a:cubicBezTo>
                    <a:pt x="217" y="221"/>
                    <a:pt x="233" y="228"/>
                    <a:pt x="244" y="239"/>
                  </a:cubicBezTo>
                  <a:cubicBezTo>
                    <a:pt x="278" y="205"/>
                    <a:pt x="278" y="205"/>
                    <a:pt x="278" y="205"/>
                  </a:cubicBezTo>
                  <a:cubicBezTo>
                    <a:pt x="258" y="185"/>
                    <a:pt x="230" y="173"/>
                    <a:pt x="200" y="173"/>
                  </a:cubicBezTo>
                  <a:cubicBezTo>
                    <a:pt x="170" y="173"/>
                    <a:pt x="142" y="185"/>
                    <a:pt x="122" y="205"/>
                  </a:cubicBezTo>
                  <a:close/>
                  <a:moveTo>
                    <a:pt x="61" y="144"/>
                  </a:moveTo>
                  <a:cubicBezTo>
                    <a:pt x="95" y="178"/>
                    <a:pt x="95" y="178"/>
                    <a:pt x="95" y="178"/>
                  </a:cubicBezTo>
                  <a:cubicBezTo>
                    <a:pt x="122" y="151"/>
                    <a:pt x="159" y="134"/>
                    <a:pt x="200" y="134"/>
                  </a:cubicBezTo>
                  <a:cubicBezTo>
                    <a:pt x="241" y="134"/>
                    <a:pt x="278" y="151"/>
                    <a:pt x="305" y="178"/>
                  </a:cubicBezTo>
                  <a:cubicBezTo>
                    <a:pt x="339" y="144"/>
                    <a:pt x="339" y="144"/>
                    <a:pt x="339" y="144"/>
                  </a:cubicBezTo>
                  <a:cubicBezTo>
                    <a:pt x="303" y="109"/>
                    <a:pt x="254" y="86"/>
                    <a:pt x="200" y="86"/>
                  </a:cubicBezTo>
                  <a:cubicBezTo>
                    <a:pt x="146" y="86"/>
                    <a:pt x="97" y="109"/>
                    <a:pt x="61" y="144"/>
                  </a:cubicBezTo>
                  <a:close/>
                  <a:moveTo>
                    <a:pt x="200" y="48"/>
                  </a:moveTo>
                  <a:cubicBezTo>
                    <a:pt x="265" y="48"/>
                    <a:pt x="324" y="74"/>
                    <a:pt x="366" y="117"/>
                  </a:cubicBezTo>
                  <a:cubicBezTo>
                    <a:pt x="400" y="83"/>
                    <a:pt x="400" y="83"/>
                    <a:pt x="400" y="83"/>
                  </a:cubicBezTo>
                  <a:cubicBezTo>
                    <a:pt x="349" y="32"/>
                    <a:pt x="278" y="0"/>
                    <a:pt x="200" y="0"/>
                  </a:cubicBezTo>
                  <a:cubicBezTo>
                    <a:pt x="122" y="0"/>
                    <a:pt x="51" y="32"/>
                    <a:pt x="0" y="83"/>
                  </a:cubicBezTo>
                  <a:cubicBezTo>
                    <a:pt x="34" y="117"/>
                    <a:pt x="34" y="117"/>
                    <a:pt x="34" y="117"/>
                  </a:cubicBezTo>
                  <a:cubicBezTo>
                    <a:pt x="76" y="74"/>
                    <a:pt x="135" y="48"/>
                    <a:pt x="200" y="48"/>
                  </a:cubicBezTo>
                  <a:close/>
                </a:path>
              </a:pathLst>
            </a:custGeom>
            <a:solidFill>
              <a:schemeClr val="tx1"/>
            </a:solidFill>
            <a:ln>
              <a:noFill/>
            </a:ln>
            <a:extLst/>
          </p:spPr>
          <p:txBody>
            <a:bodyPr vert="horz" wrap="square" lIns="91428" tIns="45714" rIns="91428" bIns="45714" numCol="1" anchor="t" anchorCtr="0" compatLnSpc="1">
              <a:prstTxWarp prst="textNoShape">
                <a:avLst/>
              </a:prstTxWarp>
            </a:bodyPr>
            <a:lstStyle/>
            <a:p>
              <a:pPr defTabSz="932410">
                <a:defRPr/>
              </a:pPr>
              <a:endParaRPr lang="en-US" sz="2800" kern="0" dirty="0">
                <a:solidFill>
                  <a:srgbClr val="00188F"/>
                </a:solidFill>
              </a:endParaRPr>
            </a:p>
          </p:txBody>
        </p:sp>
        <p:sp>
          <p:nvSpPr>
            <p:cNvPr id="80" name="TextBox 79"/>
            <p:cNvSpPr txBox="1"/>
            <p:nvPr/>
          </p:nvSpPr>
          <p:spPr>
            <a:xfrm>
              <a:off x="8584132" y="1087372"/>
              <a:ext cx="1179316" cy="516625"/>
            </a:xfrm>
            <a:prstGeom prst="rect">
              <a:avLst/>
            </a:prstGeom>
            <a:noFill/>
          </p:spPr>
          <p:txBody>
            <a:bodyPr wrap="none" lIns="182857" tIns="146285" rIns="182857" bIns="146285" rtlCol="0" anchor="ctr">
              <a:spAutoFit/>
            </a:bodyPr>
            <a:lstStyle/>
            <a:p>
              <a:pPr algn="ctr" defTabSz="932410">
                <a:lnSpc>
                  <a:spcPct val="90000"/>
                </a:lnSpc>
                <a:defRPr/>
              </a:pPr>
              <a:r>
                <a:rPr lang="en-US" sz="1200" b="1" kern="0" spc="-50" dirty="0" smtClean="0">
                  <a:gradFill>
                    <a:gsLst>
                      <a:gs pos="16814">
                        <a:schemeClr val="tx1"/>
                      </a:gs>
                      <a:gs pos="100000">
                        <a:schemeClr val="tx1"/>
                      </a:gs>
                    </a:gsLst>
                    <a:lin ang="5400000" scaled="0"/>
                  </a:gradFill>
                </a:rPr>
                <a:t>INTERNET</a:t>
              </a:r>
              <a:endParaRPr lang="en-US" sz="1200" b="1" kern="0" spc="-50" dirty="0">
                <a:gradFill>
                  <a:gsLst>
                    <a:gs pos="16814">
                      <a:schemeClr val="tx1"/>
                    </a:gs>
                    <a:gs pos="100000">
                      <a:schemeClr val="tx1"/>
                    </a:gs>
                  </a:gsLst>
                  <a:lin ang="5400000" scaled="0"/>
                </a:gradFill>
              </a:endParaRPr>
            </a:p>
          </p:txBody>
        </p:sp>
      </p:grpSp>
      <p:sp>
        <p:nvSpPr>
          <p:cNvPr id="50" name="Rounded Rectangle 49"/>
          <p:cNvSpPr/>
          <p:nvPr/>
        </p:nvSpPr>
        <p:spPr bwMode="auto">
          <a:xfrm>
            <a:off x="6211752" y="1184017"/>
            <a:ext cx="4751523" cy="5342529"/>
          </a:xfrm>
          <a:prstGeom prst="roundRect">
            <a:avLst>
              <a:gd name="adj" fmla="val 0"/>
            </a:avLst>
          </a:prstGeom>
          <a:solidFill>
            <a:schemeClr val="bg1">
              <a:lumMod val="95000"/>
            </a:schemeClr>
          </a:solidFill>
          <a:ln w="285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b" anchorCtr="0" compatLnSpc="1">
            <a:prstTxWarp prst="textNoShape">
              <a:avLst/>
            </a:prstTxWarp>
          </a:bodyPr>
          <a:lstStyle/>
          <a:p>
            <a:pPr algn="ctr">
              <a:lnSpc>
                <a:spcPct val="90000"/>
              </a:lnSpc>
              <a:spcAft>
                <a:spcPts val="600"/>
              </a:spcAft>
            </a:pPr>
            <a:r>
              <a:rPr lang="en-US" sz="1600" b="1" dirty="0">
                <a:gradFill>
                  <a:gsLst>
                    <a:gs pos="2917">
                      <a:schemeClr val="tx1"/>
                    </a:gs>
                    <a:gs pos="30000">
                      <a:schemeClr val="tx1"/>
                    </a:gs>
                  </a:gsLst>
                  <a:lin ang="5400000" scaled="0"/>
                </a:gradFill>
              </a:rPr>
              <a:t>VIRTUAL NETWORK</a:t>
            </a:r>
          </a:p>
        </p:txBody>
      </p:sp>
      <p:sp>
        <p:nvSpPr>
          <p:cNvPr id="63" name="Rectangle 62"/>
          <p:cNvSpPr/>
          <p:nvPr/>
        </p:nvSpPr>
        <p:spPr bwMode="auto">
          <a:xfrm>
            <a:off x="6465092" y="1457325"/>
            <a:ext cx="3724338" cy="1258201"/>
          </a:xfrm>
          <a:prstGeom prst="rect">
            <a:avLst/>
          </a:prstGeom>
          <a:noFill/>
          <a:ln w="25400">
            <a:solidFill>
              <a:schemeClr val="tx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4" name="Rectangle 63"/>
          <p:cNvSpPr/>
          <p:nvPr/>
        </p:nvSpPr>
        <p:spPr bwMode="auto">
          <a:xfrm>
            <a:off x="6480175" y="2593975"/>
            <a:ext cx="3697288" cy="203200"/>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itle 2"/>
          <p:cNvSpPr>
            <a:spLocks noGrp="1"/>
          </p:cNvSpPr>
          <p:nvPr>
            <p:ph type="title"/>
          </p:nvPr>
        </p:nvSpPr>
        <p:spPr/>
        <p:txBody>
          <a:bodyPr/>
          <a:lstStyle/>
          <a:p>
            <a:r>
              <a:rPr lang="en-US" dirty="0" smtClean="0"/>
              <a:t>Multiple NICs in Azure VMs</a:t>
            </a:r>
            <a:endParaRPr lang="en-US" dirty="0"/>
          </a:p>
        </p:txBody>
      </p:sp>
      <p:sp>
        <p:nvSpPr>
          <p:cNvPr id="4" name="Text Placeholder 3"/>
          <p:cNvSpPr>
            <a:spLocks noGrp="1"/>
          </p:cNvSpPr>
          <p:nvPr>
            <p:ph type="body" sz="quarter" idx="10"/>
          </p:nvPr>
        </p:nvSpPr>
        <p:spPr>
          <a:xfrm>
            <a:off x="274638" y="1212850"/>
            <a:ext cx="6400800" cy="2400657"/>
          </a:xfrm>
        </p:spPr>
        <p:txBody>
          <a:bodyPr/>
          <a:lstStyle/>
          <a:p>
            <a:r>
              <a:rPr lang="en-US" sz="3600" dirty="0" smtClean="0"/>
              <a:t>Up to 16 NICs per VM</a:t>
            </a:r>
          </a:p>
          <a:p>
            <a:r>
              <a:rPr lang="en-US" sz="3600" dirty="0" smtClean="0"/>
              <a:t>NSG and routes on all NICs</a:t>
            </a:r>
          </a:p>
          <a:p>
            <a:r>
              <a:rPr lang="en-US" sz="3600" dirty="0" smtClean="0"/>
              <a:t>Can separate frontend, backend, and management</a:t>
            </a:r>
            <a:endParaRPr lang="en-US" sz="3600" dirty="0"/>
          </a:p>
        </p:txBody>
      </p:sp>
      <p:grpSp>
        <p:nvGrpSpPr>
          <p:cNvPr id="51" name="Group 50"/>
          <p:cNvGrpSpPr/>
          <p:nvPr/>
        </p:nvGrpSpPr>
        <p:grpSpPr>
          <a:xfrm>
            <a:off x="7880248" y="1592593"/>
            <a:ext cx="883517" cy="749214"/>
            <a:chOff x="6644516" y="4929517"/>
            <a:chExt cx="1039428" cy="881425"/>
          </a:xfrm>
        </p:grpSpPr>
        <p:sp>
          <p:nvSpPr>
            <p:cNvPr id="52" name="Freeform 88"/>
            <p:cNvSpPr>
              <a:spLocks noEditPoints="1"/>
            </p:cNvSpPr>
            <p:nvPr/>
          </p:nvSpPr>
          <p:spPr bwMode="black">
            <a:xfrm>
              <a:off x="6644516" y="4929517"/>
              <a:ext cx="1039428" cy="881425"/>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23"/>
            <p:cNvSpPr>
              <a:spLocks noEditPoints="1"/>
            </p:cNvSpPr>
            <p:nvPr/>
          </p:nvSpPr>
          <p:spPr bwMode="black">
            <a:xfrm>
              <a:off x="6924296" y="5070657"/>
              <a:ext cx="479868" cy="479744"/>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solidFill>
              <a:schemeClr val="tx2"/>
            </a:solidFill>
            <a:ln>
              <a:noFill/>
            </a:ln>
          </p:spPr>
          <p:txBody>
            <a:bodyPr vert="horz" wrap="square" lIns="0" tIns="41153" rIns="82305" bIns="41153" numCol="1" anchor="t" anchorCtr="0" compatLnSpc="1">
              <a:prstTxWarp prst="textNoShape">
                <a:avLst/>
              </a:prstTxWarp>
            </a:bodyPr>
            <a:lstStyle/>
            <a:p>
              <a:pPr algn="ctr" defTabSz="914363"/>
              <a:endParaRPr lang="en-US" sz="1600">
                <a:gradFill>
                  <a:gsLst>
                    <a:gs pos="0">
                      <a:srgbClr val="FFFFFF"/>
                    </a:gs>
                    <a:gs pos="100000">
                      <a:srgbClr val="FFFFFF"/>
                    </a:gs>
                  </a:gsLst>
                  <a:lin ang="5400000" scaled="0"/>
                </a:gradFill>
              </a:endParaRPr>
            </a:p>
          </p:txBody>
        </p:sp>
      </p:grpSp>
      <p:sp>
        <p:nvSpPr>
          <p:cNvPr id="22" name="TextBox 21"/>
          <p:cNvSpPr txBox="1"/>
          <p:nvPr/>
        </p:nvSpPr>
        <p:spPr>
          <a:xfrm>
            <a:off x="9071241" y="5317905"/>
            <a:ext cx="1117806" cy="627864"/>
          </a:xfrm>
          <a:prstGeom prst="rect">
            <a:avLst/>
          </a:prstGeom>
          <a:noFill/>
        </p:spPr>
        <p:txBody>
          <a:bodyPr wrap="square" lIns="91440" tIns="146304" rIns="91440" bIns="146304" rtlCol="0">
            <a:spAutoFit/>
          </a:bodyPr>
          <a:lstStyle/>
          <a:p>
            <a:pPr algn="ctr">
              <a:lnSpc>
                <a:spcPct val="90000"/>
              </a:lnSpc>
            </a:pPr>
            <a:r>
              <a:rPr lang="en-US" sz="1200" b="1" dirty="0" smtClean="0">
                <a:gradFill>
                  <a:gsLst>
                    <a:gs pos="2917">
                      <a:schemeClr val="tx1"/>
                    </a:gs>
                    <a:gs pos="99000">
                      <a:schemeClr val="tx1"/>
                    </a:gs>
                  </a:gsLst>
                  <a:lin ang="5400000" scaled="0"/>
                </a:gradFill>
              </a:rPr>
              <a:t>FRONTEND</a:t>
            </a:r>
          </a:p>
          <a:p>
            <a:pPr algn="ctr">
              <a:lnSpc>
                <a:spcPct val="90000"/>
              </a:lnSpc>
            </a:pPr>
            <a:r>
              <a:rPr lang="en-US" sz="1200" b="1" dirty="0" smtClean="0">
                <a:gradFill>
                  <a:gsLst>
                    <a:gs pos="2917">
                      <a:schemeClr val="tx1"/>
                    </a:gs>
                    <a:gs pos="99000">
                      <a:schemeClr val="tx1"/>
                    </a:gs>
                  </a:gsLst>
                  <a:lin ang="5400000" scaled="0"/>
                </a:gradFill>
              </a:rPr>
              <a:t>SUBNET</a:t>
            </a:r>
          </a:p>
        </p:txBody>
      </p:sp>
      <p:sp>
        <p:nvSpPr>
          <p:cNvPr id="36" name="TextBox 35"/>
          <p:cNvSpPr txBox="1"/>
          <p:nvPr/>
        </p:nvSpPr>
        <p:spPr>
          <a:xfrm>
            <a:off x="7757676" y="5317905"/>
            <a:ext cx="1032738" cy="627864"/>
          </a:xfrm>
          <a:prstGeom prst="rect">
            <a:avLst/>
          </a:prstGeom>
          <a:noFill/>
        </p:spPr>
        <p:txBody>
          <a:bodyPr wrap="square" lIns="91440" tIns="146304" rIns="91440" bIns="146304" rtlCol="0">
            <a:spAutoFit/>
          </a:bodyPr>
          <a:lstStyle/>
          <a:p>
            <a:pPr algn="ctr">
              <a:lnSpc>
                <a:spcPct val="90000"/>
              </a:lnSpc>
            </a:pPr>
            <a:r>
              <a:rPr lang="en-US" sz="1200" b="1" dirty="0" smtClean="0">
                <a:gradFill>
                  <a:gsLst>
                    <a:gs pos="2917">
                      <a:schemeClr val="tx1"/>
                    </a:gs>
                    <a:gs pos="99000">
                      <a:schemeClr val="tx1"/>
                    </a:gs>
                  </a:gsLst>
                  <a:lin ang="5400000" scaled="0"/>
                </a:gradFill>
              </a:rPr>
              <a:t>MGMT</a:t>
            </a:r>
          </a:p>
          <a:p>
            <a:pPr algn="ctr">
              <a:lnSpc>
                <a:spcPct val="90000"/>
              </a:lnSpc>
            </a:pPr>
            <a:r>
              <a:rPr lang="en-US" sz="1200" b="1" dirty="0" smtClean="0">
                <a:gradFill>
                  <a:gsLst>
                    <a:gs pos="2917">
                      <a:schemeClr val="tx1"/>
                    </a:gs>
                    <a:gs pos="99000">
                      <a:schemeClr val="tx1"/>
                    </a:gs>
                  </a:gsLst>
                  <a:lin ang="5400000" scaled="0"/>
                </a:gradFill>
              </a:rPr>
              <a:t>SUBNET</a:t>
            </a:r>
          </a:p>
        </p:txBody>
      </p:sp>
      <p:sp>
        <p:nvSpPr>
          <p:cNvPr id="37" name="TextBox 36"/>
          <p:cNvSpPr txBox="1"/>
          <p:nvPr/>
        </p:nvSpPr>
        <p:spPr>
          <a:xfrm>
            <a:off x="6515892" y="5317905"/>
            <a:ext cx="1182071" cy="627864"/>
          </a:xfrm>
          <a:prstGeom prst="rect">
            <a:avLst/>
          </a:prstGeom>
          <a:noFill/>
        </p:spPr>
        <p:txBody>
          <a:bodyPr wrap="square" lIns="91440" tIns="146304" rIns="91440" bIns="146304" rtlCol="0">
            <a:spAutoFit/>
          </a:bodyPr>
          <a:lstStyle/>
          <a:p>
            <a:pPr algn="ctr">
              <a:lnSpc>
                <a:spcPct val="90000"/>
              </a:lnSpc>
            </a:pPr>
            <a:r>
              <a:rPr lang="en-US" sz="1200" b="1" dirty="0" smtClean="0">
                <a:gradFill>
                  <a:gsLst>
                    <a:gs pos="2917">
                      <a:schemeClr val="tx1"/>
                    </a:gs>
                    <a:gs pos="99000">
                      <a:schemeClr val="tx1"/>
                    </a:gs>
                  </a:gsLst>
                  <a:lin ang="5400000" scaled="0"/>
                </a:gradFill>
              </a:rPr>
              <a:t>BACKEND</a:t>
            </a:r>
          </a:p>
          <a:p>
            <a:pPr algn="ctr">
              <a:lnSpc>
                <a:spcPct val="90000"/>
              </a:lnSpc>
            </a:pPr>
            <a:r>
              <a:rPr lang="en-US" sz="1200" b="1" dirty="0" smtClean="0">
                <a:gradFill>
                  <a:gsLst>
                    <a:gs pos="2917">
                      <a:schemeClr val="tx1"/>
                    </a:gs>
                    <a:gs pos="99000">
                      <a:schemeClr val="tx1"/>
                    </a:gs>
                  </a:gsLst>
                  <a:lin ang="5400000" scaled="0"/>
                </a:gradFill>
              </a:rPr>
              <a:t>SUBNET</a:t>
            </a:r>
          </a:p>
        </p:txBody>
      </p:sp>
      <p:sp>
        <p:nvSpPr>
          <p:cNvPr id="48" name="TextBox 47"/>
          <p:cNvSpPr txBox="1"/>
          <p:nvPr/>
        </p:nvSpPr>
        <p:spPr>
          <a:xfrm>
            <a:off x="9835849" y="3730699"/>
            <a:ext cx="1177958" cy="332399"/>
          </a:xfrm>
          <a:prstGeom prst="rect">
            <a:avLst/>
          </a:prstGeom>
          <a:noFill/>
        </p:spPr>
        <p:txBody>
          <a:bodyPr wrap="square" lIns="0" tIns="0" rIns="0" bIns="0" rtlCol="0">
            <a:spAutoFit/>
          </a:bodyPr>
          <a:lstStyle/>
          <a:p>
            <a:pPr algn="ctr">
              <a:lnSpc>
                <a:spcPct val="90000"/>
              </a:lnSpc>
            </a:pPr>
            <a:r>
              <a:rPr lang="en-US" sz="1200" b="1" dirty="0">
                <a:gradFill>
                  <a:gsLst>
                    <a:gs pos="2917">
                      <a:schemeClr val="tx1"/>
                    </a:gs>
                    <a:gs pos="99000">
                      <a:schemeClr val="tx1"/>
                    </a:gs>
                  </a:gsLst>
                  <a:lin ang="5400000" scaled="0"/>
                </a:gradFill>
              </a:rPr>
              <a:t>VIP 133.44.55.66</a:t>
            </a:r>
          </a:p>
        </p:txBody>
      </p:sp>
      <p:cxnSp>
        <p:nvCxnSpPr>
          <p:cNvPr id="49" name="Elbow Connector 48"/>
          <p:cNvCxnSpPr>
            <a:stCxn id="48" idx="0"/>
            <a:endCxn id="47" idx="2"/>
          </p:cNvCxnSpPr>
          <p:nvPr/>
        </p:nvCxnSpPr>
        <p:spPr>
          <a:xfrm rot="16200000" flipV="1">
            <a:off x="9790409" y="3096279"/>
            <a:ext cx="571325" cy="697515"/>
          </a:xfrm>
          <a:prstGeom prst="bentConnector3">
            <a:avLst>
              <a:gd name="adj1" fmla="val 50000"/>
            </a:avLst>
          </a:prstGeom>
          <a:ln w="28575">
            <a:solidFill>
              <a:schemeClr val="tx1">
                <a:lumMod val="60000"/>
                <a:lumOff val="40000"/>
              </a:schemeClr>
            </a:solidFill>
            <a:prstDash val="sysDot"/>
            <a:headEnd type="arrow" w="med" len="sm"/>
            <a:tailEnd type="arrow" w="med" len="sm"/>
          </a:ln>
        </p:spPr>
        <p:style>
          <a:lnRef idx="2">
            <a:schemeClr val="accent6"/>
          </a:lnRef>
          <a:fillRef idx="0">
            <a:schemeClr val="accent6"/>
          </a:fillRef>
          <a:effectRef idx="1">
            <a:schemeClr val="accent6"/>
          </a:effectRef>
          <a:fontRef idx="minor">
            <a:schemeClr val="tx1"/>
          </a:fontRef>
        </p:style>
      </p:cxnSp>
      <p:cxnSp>
        <p:nvCxnSpPr>
          <p:cNvPr id="58" name="Straight Arrow Connector 57"/>
          <p:cNvCxnSpPr>
            <a:stCxn id="8" idx="2"/>
          </p:cNvCxnSpPr>
          <p:nvPr/>
        </p:nvCxnSpPr>
        <p:spPr>
          <a:xfrm>
            <a:off x="7111303" y="2990381"/>
            <a:ext cx="0" cy="1307023"/>
          </a:xfrm>
          <a:prstGeom prst="straightConnector1">
            <a:avLst/>
          </a:prstGeom>
          <a:ln w="25400">
            <a:solidFill>
              <a:schemeClr val="tx1">
                <a:lumMod val="60000"/>
                <a:lumOff val="40000"/>
              </a:schemeClr>
            </a:solidFill>
            <a:headEnd type="none"/>
            <a:tailEnd type="arrow" w="med" len="sm"/>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8340427" y="2986701"/>
            <a:ext cx="0" cy="1307023"/>
          </a:xfrm>
          <a:prstGeom prst="straightConnector1">
            <a:avLst/>
          </a:prstGeom>
          <a:ln w="25400">
            <a:solidFill>
              <a:schemeClr val="tx1">
                <a:lumMod val="60000"/>
                <a:lumOff val="40000"/>
              </a:schemeClr>
            </a:solidFill>
            <a:headEnd type="none"/>
            <a:tailEnd type="arrow" w="med" len="sm"/>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9569552" y="2997814"/>
            <a:ext cx="0" cy="1307023"/>
          </a:xfrm>
          <a:prstGeom prst="straightConnector1">
            <a:avLst/>
          </a:prstGeom>
          <a:ln w="25400">
            <a:solidFill>
              <a:schemeClr val="tx1">
                <a:lumMod val="60000"/>
                <a:lumOff val="40000"/>
              </a:schemeClr>
            </a:solidFill>
            <a:headEnd type="none"/>
            <a:tailEnd type="arrow" w="med" len="sm"/>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8024915" y="2993175"/>
            <a:ext cx="924234" cy="166199"/>
          </a:xfrm>
          <a:prstGeom prst="rect">
            <a:avLst/>
          </a:prstGeom>
          <a:solidFill>
            <a:schemeClr val="bg1">
              <a:lumMod val="95000"/>
            </a:schemeClr>
          </a:solidFill>
        </p:spPr>
        <p:txBody>
          <a:bodyPr wrap="square" lIns="0" tIns="0" rIns="0" bIns="0" rtlCol="0">
            <a:spAutoFit/>
          </a:bodyPr>
          <a:lstStyle/>
          <a:p>
            <a:pPr algn="ctr">
              <a:lnSpc>
                <a:spcPct val="90000"/>
              </a:lnSpc>
            </a:pPr>
            <a:r>
              <a:rPr lang="en-US" sz="1200" b="1" dirty="0" smtClean="0">
                <a:gradFill>
                  <a:gsLst>
                    <a:gs pos="2917">
                      <a:schemeClr val="tx1"/>
                    </a:gs>
                    <a:gs pos="99000">
                      <a:schemeClr val="tx1"/>
                    </a:gs>
                  </a:gsLst>
                  <a:lin ang="5400000" scaled="0"/>
                </a:gradFill>
              </a:rPr>
              <a:t>10.2.2.22</a:t>
            </a:r>
          </a:p>
        </p:txBody>
      </p:sp>
      <p:sp>
        <p:nvSpPr>
          <p:cNvPr id="46" name="TextBox 45"/>
          <p:cNvSpPr txBox="1"/>
          <p:nvPr/>
        </p:nvSpPr>
        <p:spPr>
          <a:xfrm>
            <a:off x="6789503" y="2993175"/>
            <a:ext cx="924234" cy="166199"/>
          </a:xfrm>
          <a:prstGeom prst="rect">
            <a:avLst/>
          </a:prstGeom>
          <a:solidFill>
            <a:schemeClr val="bg1">
              <a:lumMod val="95000"/>
            </a:schemeClr>
          </a:solidFill>
        </p:spPr>
        <p:txBody>
          <a:bodyPr wrap="square" lIns="0" tIns="0" rIns="0" bIns="0" rtlCol="0">
            <a:spAutoFit/>
          </a:bodyPr>
          <a:lstStyle/>
          <a:p>
            <a:pPr algn="ctr">
              <a:lnSpc>
                <a:spcPct val="90000"/>
              </a:lnSpc>
            </a:pPr>
            <a:r>
              <a:rPr lang="en-US" sz="1200" b="1" dirty="0" smtClean="0">
                <a:gradFill>
                  <a:gsLst>
                    <a:gs pos="2917">
                      <a:schemeClr val="tx1"/>
                    </a:gs>
                    <a:gs pos="99000">
                      <a:schemeClr val="tx1"/>
                    </a:gs>
                  </a:gsLst>
                  <a:lin ang="5400000" scaled="0"/>
                </a:gradFill>
              </a:rPr>
              <a:t>10.3.3.33</a:t>
            </a:r>
          </a:p>
        </p:txBody>
      </p:sp>
      <p:sp>
        <p:nvSpPr>
          <p:cNvPr id="47" name="TextBox 46"/>
          <p:cNvSpPr txBox="1"/>
          <p:nvPr/>
        </p:nvSpPr>
        <p:spPr>
          <a:xfrm>
            <a:off x="9265196" y="2993175"/>
            <a:ext cx="924234" cy="166199"/>
          </a:xfrm>
          <a:prstGeom prst="rect">
            <a:avLst/>
          </a:prstGeom>
          <a:solidFill>
            <a:schemeClr val="bg1">
              <a:lumMod val="95000"/>
            </a:schemeClr>
          </a:solidFill>
        </p:spPr>
        <p:txBody>
          <a:bodyPr wrap="square" lIns="0" tIns="0" rIns="0" bIns="0" rtlCol="0">
            <a:spAutoFit/>
          </a:bodyPr>
          <a:lstStyle/>
          <a:p>
            <a:pPr algn="ctr">
              <a:lnSpc>
                <a:spcPct val="90000"/>
              </a:lnSpc>
            </a:pPr>
            <a:r>
              <a:rPr lang="en-US" sz="1200" b="1" dirty="0" smtClean="0">
                <a:gradFill>
                  <a:gsLst>
                    <a:gs pos="2917">
                      <a:schemeClr val="tx1"/>
                    </a:gs>
                    <a:gs pos="99000">
                      <a:schemeClr val="tx1"/>
                    </a:gs>
                  </a:gsLst>
                  <a:lin ang="5400000" scaled="0"/>
                </a:gradFill>
              </a:rPr>
              <a:t>10.1.1.11</a:t>
            </a:r>
          </a:p>
        </p:txBody>
      </p:sp>
      <p:grpSp>
        <p:nvGrpSpPr>
          <p:cNvPr id="7" name="Group 6"/>
          <p:cNvGrpSpPr/>
          <p:nvPr/>
        </p:nvGrpSpPr>
        <p:grpSpPr>
          <a:xfrm>
            <a:off x="6581182" y="2651750"/>
            <a:ext cx="1060242" cy="419608"/>
            <a:chOff x="2854896" y="4613852"/>
            <a:chExt cx="1043369" cy="316024"/>
          </a:xfrm>
          <a:solidFill>
            <a:schemeClr val="accent5">
              <a:lumMod val="50000"/>
            </a:schemeClr>
          </a:solidFill>
        </p:grpSpPr>
        <p:sp>
          <p:nvSpPr>
            <p:cNvPr id="8" name="Rectangle 7"/>
            <p:cNvSpPr/>
            <p:nvPr/>
          </p:nvSpPr>
          <p:spPr>
            <a:xfrm>
              <a:off x="2854896" y="4613852"/>
              <a:ext cx="1043369" cy="255037"/>
            </a:xfrm>
            <a:prstGeom prst="rect">
              <a:avLst/>
            </a:prstGeom>
            <a:solidFill>
              <a:schemeClr val="accent1"/>
            </a:solidFill>
            <a:effectLst/>
            <a:scene3d>
              <a:camera prst="orthographicFront">
                <a:rot lat="0" lon="0" rev="0"/>
              </a:camera>
              <a:lightRig rig="twoPt" dir="tl"/>
            </a:scene3d>
            <a:sp3d prstMaterial="flat"/>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b="1" dirty="0" smtClean="0">
                  <a:gradFill>
                    <a:gsLst>
                      <a:gs pos="2917">
                        <a:schemeClr val="bg1"/>
                      </a:gs>
                      <a:gs pos="99000">
                        <a:schemeClr val="bg1"/>
                      </a:gs>
                    </a:gsLst>
                    <a:lin ang="5400000" scaled="0"/>
                  </a:gradFill>
                </a:rPr>
                <a:t>NIC2</a:t>
              </a:r>
              <a:endParaRPr lang="en-US" sz="1200" b="1" dirty="0">
                <a:gradFill>
                  <a:gsLst>
                    <a:gs pos="2917">
                      <a:schemeClr val="bg1"/>
                    </a:gs>
                    <a:gs pos="99000">
                      <a:schemeClr val="bg1"/>
                    </a:gs>
                  </a:gsLst>
                  <a:lin ang="5400000" scaled="0"/>
                </a:gradFill>
              </a:endParaRPr>
            </a:p>
          </p:txBody>
        </p:sp>
        <p:sp>
          <p:nvSpPr>
            <p:cNvPr id="9" name="Rectangle 8"/>
            <p:cNvSpPr/>
            <p:nvPr/>
          </p:nvSpPr>
          <p:spPr>
            <a:xfrm>
              <a:off x="2854896" y="4866117"/>
              <a:ext cx="328230" cy="63759"/>
            </a:xfrm>
            <a:prstGeom prst="rect">
              <a:avLst/>
            </a:prstGeom>
            <a:solidFill>
              <a:schemeClr val="accent1"/>
            </a:solidFill>
            <a:effectLst/>
            <a:scene3d>
              <a:camera prst="orthographicFront">
                <a:rot lat="0" lon="0" rev="0"/>
              </a:camera>
              <a:lightRig rig="twoPt" dir="tl"/>
            </a:scene3d>
            <a:sp3d prstMaterial="fla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1200" b="1" dirty="0">
                <a:gradFill>
                  <a:gsLst>
                    <a:gs pos="2917">
                      <a:schemeClr val="bg1"/>
                    </a:gs>
                    <a:gs pos="99000">
                      <a:schemeClr val="bg1"/>
                    </a:gs>
                  </a:gsLst>
                  <a:lin ang="5400000" scaled="0"/>
                </a:gradFill>
              </a:endParaRPr>
            </a:p>
          </p:txBody>
        </p:sp>
      </p:grpSp>
      <p:grpSp>
        <p:nvGrpSpPr>
          <p:cNvPr id="10" name="Group 9"/>
          <p:cNvGrpSpPr/>
          <p:nvPr/>
        </p:nvGrpSpPr>
        <p:grpSpPr>
          <a:xfrm>
            <a:off x="7810306" y="2651750"/>
            <a:ext cx="1060242" cy="419608"/>
            <a:chOff x="2854896" y="4613852"/>
            <a:chExt cx="1043369" cy="316024"/>
          </a:xfrm>
          <a:solidFill>
            <a:schemeClr val="accent5">
              <a:lumMod val="50000"/>
            </a:schemeClr>
          </a:solidFill>
        </p:grpSpPr>
        <p:sp>
          <p:nvSpPr>
            <p:cNvPr id="11" name="Rectangle 10"/>
            <p:cNvSpPr/>
            <p:nvPr/>
          </p:nvSpPr>
          <p:spPr>
            <a:xfrm>
              <a:off x="2854896" y="4613852"/>
              <a:ext cx="1043369" cy="255037"/>
            </a:xfrm>
            <a:prstGeom prst="rect">
              <a:avLst/>
            </a:prstGeom>
            <a:solidFill>
              <a:schemeClr val="accent4"/>
            </a:solidFill>
            <a:effectLst/>
            <a:scene3d>
              <a:camera prst="orthographicFront">
                <a:rot lat="0" lon="0" rev="0"/>
              </a:camera>
              <a:lightRig rig="twoPt" dir="tl"/>
            </a:scene3d>
            <a:sp3d prstMaterial="flat"/>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b="1" dirty="0" smtClean="0">
                  <a:gradFill>
                    <a:gsLst>
                      <a:gs pos="2917">
                        <a:schemeClr val="bg1"/>
                      </a:gs>
                      <a:gs pos="99000">
                        <a:schemeClr val="bg1"/>
                      </a:gs>
                    </a:gsLst>
                    <a:lin ang="5400000" scaled="0"/>
                  </a:gradFill>
                </a:rPr>
                <a:t>NIC1</a:t>
              </a:r>
              <a:endParaRPr lang="en-US" sz="1200" b="1" dirty="0">
                <a:gradFill>
                  <a:gsLst>
                    <a:gs pos="2917">
                      <a:schemeClr val="bg1"/>
                    </a:gs>
                    <a:gs pos="99000">
                      <a:schemeClr val="bg1"/>
                    </a:gs>
                  </a:gsLst>
                  <a:lin ang="5400000" scaled="0"/>
                </a:gradFill>
              </a:endParaRPr>
            </a:p>
          </p:txBody>
        </p:sp>
        <p:sp>
          <p:nvSpPr>
            <p:cNvPr id="12" name="Rectangle 11"/>
            <p:cNvSpPr/>
            <p:nvPr/>
          </p:nvSpPr>
          <p:spPr>
            <a:xfrm>
              <a:off x="2854896" y="4866117"/>
              <a:ext cx="328230" cy="63759"/>
            </a:xfrm>
            <a:prstGeom prst="rect">
              <a:avLst/>
            </a:prstGeom>
            <a:solidFill>
              <a:schemeClr val="accent4"/>
            </a:solidFill>
            <a:effectLst/>
            <a:scene3d>
              <a:camera prst="orthographicFront">
                <a:rot lat="0" lon="0" rev="0"/>
              </a:camera>
              <a:lightRig rig="twoPt" dir="tl"/>
            </a:scene3d>
            <a:sp3d prstMaterial="fla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1200" b="1" dirty="0">
                <a:gradFill>
                  <a:gsLst>
                    <a:gs pos="2917">
                      <a:schemeClr val="bg1"/>
                    </a:gs>
                    <a:gs pos="99000">
                      <a:schemeClr val="bg1"/>
                    </a:gs>
                  </a:gsLst>
                  <a:lin ang="5400000" scaled="0"/>
                </a:gradFill>
              </a:endParaRPr>
            </a:p>
          </p:txBody>
        </p:sp>
      </p:grpSp>
      <p:grpSp>
        <p:nvGrpSpPr>
          <p:cNvPr id="13" name="Group 12"/>
          <p:cNvGrpSpPr/>
          <p:nvPr/>
        </p:nvGrpSpPr>
        <p:grpSpPr>
          <a:xfrm>
            <a:off x="9039431" y="2651750"/>
            <a:ext cx="1060242" cy="419611"/>
            <a:chOff x="2854896" y="4613852"/>
            <a:chExt cx="1043369" cy="316026"/>
          </a:xfrm>
          <a:solidFill>
            <a:schemeClr val="accent5">
              <a:lumMod val="50000"/>
            </a:schemeClr>
          </a:solidFill>
        </p:grpSpPr>
        <p:sp>
          <p:nvSpPr>
            <p:cNvPr id="14" name="Rectangle 13"/>
            <p:cNvSpPr/>
            <p:nvPr/>
          </p:nvSpPr>
          <p:spPr>
            <a:xfrm>
              <a:off x="2854896" y="4613852"/>
              <a:ext cx="1043369" cy="255037"/>
            </a:xfrm>
            <a:prstGeom prst="rect">
              <a:avLst/>
            </a:prstGeom>
            <a:solidFill>
              <a:schemeClr val="accent2"/>
            </a:solidFill>
            <a:ln>
              <a:noFill/>
            </a:ln>
            <a:effectLst/>
            <a:scene3d>
              <a:camera prst="orthographicFront">
                <a:rot lat="0" lon="0" rev="0"/>
              </a:camera>
              <a:lightRig rig="twoPt" dir="tl"/>
            </a:scene3d>
            <a:sp3d prstMaterial="flat"/>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b="1" dirty="0" smtClean="0">
                  <a:gradFill>
                    <a:gsLst>
                      <a:gs pos="2917">
                        <a:schemeClr val="bg1"/>
                      </a:gs>
                      <a:gs pos="99000">
                        <a:schemeClr val="bg1"/>
                      </a:gs>
                    </a:gsLst>
                    <a:lin ang="5400000" scaled="0"/>
                  </a:gradFill>
                </a:rPr>
                <a:t>DEFAULT</a:t>
              </a:r>
              <a:endParaRPr lang="en-US" sz="1200" b="1" dirty="0">
                <a:gradFill>
                  <a:gsLst>
                    <a:gs pos="2917">
                      <a:schemeClr val="bg1"/>
                    </a:gs>
                    <a:gs pos="99000">
                      <a:schemeClr val="bg1"/>
                    </a:gs>
                  </a:gsLst>
                  <a:lin ang="5400000" scaled="0"/>
                </a:gradFill>
              </a:endParaRPr>
            </a:p>
          </p:txBody>
        </p:sp>
        <p:sp>
          <p:nvSpPr>
            <p:cNvPr id="15" name="Rectangle 14"/>
            <p:cNvSpPr/>
            <p:nvPr/>
          </p:nvSpPr>
          <p:spPr>
            <a:xfrm>
              <a:off x="2854896" y="4866119"/>
              <a:ext cx="328230" cy="63759"/>
            </a:xfrm>
            <a:prstGeom prst="rect">
              <a:avLst/>
            </a:prstGeom>
            <a:solidFill>
              <a:schemeClr val="accent2"/>
            </a:solidFill>
            <a:ln>
              <a:noFill/>
            </a:ln>
            <a:effectLst/>
            <a:scene3d>
              <a:camera prst="orthographicFront">
                <a:rot lat="0" lon="0" rev="0"/>
              </a:camera>
              <a:lightRig rig="twoPt" dir="tl"/>
            </a:scene3d>
            <a:sp3d prstMaterial="fla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1200" b="1" dirty="0">
                <a:gradFill>
                  <a:gsLst>
                    <a:gs pos="2917">
                      <a:schemeClr val="bg1"/>
                    </a:gs>
                    <a:gs pos="99000">
                      <a:schemeClr val="bg1"/>
                    </a:gs>
                  </a:gsLst>
                  <a:lin ang="5400000" scaled="0"/>
                </a:gradFill>
              </a:endParaRPr>
            </a:p>
          </p:txBody>
        </p:sp>
      </p:grpSp>
      <p:sp>
        <p:nvSpPr>
          <p:cNvPr id="65" name="TextBox 64"/>
          <p:cNvSpPr txBox="1"/>
          <p:nvPr/>
        </p:nvSpPr>
        <p:spPr>
          <a:xfrm>
            <a:off x="7286764" y="2258353"/>
            <a:ext cx="2070484" cy="461665"/>
          </a:xfrm>
          <a:prstGeom prst="rect">
            <a:avLst/>
          </a:prstGeom>
          <a:noFill/>
        </p:spPr>
        <p:txBody>
          <a:bodyPr wrap="square" lIns="91440" tIns="146304" rIns="91440" bIns="146304" rtlCol="0">
            <a:spAutoFit/>
          </a:bodyPr>
          <a:lstStyle/>
          <a:p>
            <a:pPr algn="ctr">
              <a:lnSpc>
                <a:spcPct val="90000"/>
              </a:lnSpc>
            </a:pPr>
            <a:r>
              <a:rPr lang="en-US" sz="1200" b="1" dirty="0" smtClean="0">
                <a:gradFill>
                  <a:gsLst>
                    <a:gs pos="2917">
                      <a:schemeClr val="tx2"/>
                    </a:gs>
                    <a:gs pos="100000">
                      <a:schemeClr val="tx2"/>
                    </a:gs>
                  </a:gsLst>
                  <a:lin ang="5400000" scaled="0"/>
                </a:gradFill>
              </a:rPr>
              <a:t>VIRTUAL MACHINE</a:t>
            </a:r>
          </a:p>
        </p:txBody>
      </p:sp>
      <p:cxnSp>
        <p:nvCxnSpPr>
          <p:cNvPr id="69" name="Elbow Connector 68"/>
          <p:cNvCxnSpPr/>
          <p:nvPr/>
        </p:nvCxnSpPr>
        <p:spPr>
          <a:xfrm>
            <a:off x="10403210" y="4096215"/>
            <a:ext cx="707703" cy="206704"/>
          </a:xfrm>
          <a:prstGeom prst="bentConnector3">
            <a:avLst>
              <a:gd name="adj1" fmla="val 1884"/>
            </a:avLst>
          </a:prstGeom>
          <a:ln w="25400">
            <a:solidFill>
              <a:schemeClr val="tx1">
                <a:lumMod val="60000"/>
                <a:lumOff val="40000"/>
              </a:schemeClr>
            </a:solidFill>
            <a:miter lim="800000"/>
            <a:headEnd type="none"/>
            <a:tailEnd type="arrow" w="med" len="sm"/>
          </a:ln>
        </p:spPr>
        <p:style>
          <a:lnRef idx="1">
            <a:schemeClr val="accent1"/>
          </a:lnRef>
          <a:fillRef idx="0">
            <a:schemeClr val="accent1"/>
          </a:fillRef>
          <a:effectRef idx="0">
            <a:schemeClr val="accent1"/>
          </a:effectRef>
          <a:fontRef idx="minor">
            <a:schemeClr val="tx1"/>
          </a:fontRef>
        </p:style>
      </p:cxnSp>
      <p:pic>
        <p:nvPicPr>
          <p:cNvPr id="81" name="Picture 80"/>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16109" y="4267229"/>
            <a:ext cx="781636" cy="1204490"/>
          </a:xfrm>
          <a:prstGeom prst="rect">
            <a:avLst/>
          </a:prstGeom>
          <a:noFill/>
        </p:spPr>
      </p:pic>
      <p:pic>
        <p:nvPicPr>
          <p:cNvPr id="82" name="Picture 8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6799" y="4265970"/>
            <a:ext cx="783270" cy="1207008"/>
          </a:xfrm>
          <a:prstGeom prst="rect">
            <a:avLst/>
          </a:prstGeom>
        </p:spPr>
      </p:pic>
      <p:pic>
        <p:nvPicPr>
          <p:cNvPr id="83" name="Picture 8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99124" y="4265970"/>
            <a:ext cx="783270" cy="1207008"/>
          </a:xfrm>
          <a:prstGeom prst="rect">
            <a:avLst/>
          </a:prstGeom>
        </p:spPr>
      </p:pic>
    </p:spTree>
    <p:extLst>
      <p:ext uri="{BB962C8B-B14F-4D97-AF65-F5344CB8AC3E}">
        <p14:creationId xmlns:p14="http://schemas.microsoft.com/office/powerpoint/2010/main" val="59278189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Connectivity</a:t>
            </a:r>
            <a:endParaRPr lang="en-US" dirty="0"/>
          </a:p>
        </p:txBody>
      </p:sp>
    </p:spTree>
    <p:extLst>
      <p:ext uri="{BB962C8B-B14F-4D97-AF65-F5344CB8AC3E}">
        <p14:creationId xmlns:p14="http://schemas.microsoft.com/office/powerpoint/2010/main" val="112603906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Picking the right connectivity model</a:t>
            </a:r>
            <a:endParaRPr lang="en-US" dirty="0"/>
          </a:p>
        </p:txBody>
      </p:sp>
      <p:grpSp>
        <p:nvGrpSpPr>
          <p:cNvPr id="17" name="Group 16"/>
          <p:cNvGrpSpPr/>
          <p:nvPr/>
        </p:nvGrpSpPr>
        <p:grpSpPr>
          <a:xfrm>
            <a:off x="4307478" y="6005058"/>
            <a:ext cx="7667947" cy="540205"/>
            <a:chOff x="4265614" y="6081259"/>
            <a:chExt cx="7973334" cy="540205"/>
          </a:xfrm>
          <a:solidFill>
            <a:schemeClr val="tx1"/>
          </a:solidFill>
        </p:grpSpPr>
        <p:sp>
          <p:nvSpPr>
            <p:cNvPr id="94" name="Isosceles Triangle 93"/>
            <p:cNvSpPr/>
            <p:nvPr/>
          </p:nvSpPr>
          <p:spPr bwMode="auto">
            <a:xfrm rot="5400000">
              <a:off x="11827757" y="6210272"/>
              <a:ext cx="536632" cy="285750"/>
            </a:xfrm>
            <a:prstGeom prst="triangle">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solidFill>
                  <a:srgbClr val="FFFFFF"/>
                </a:solidFill>
              </a:endParaRPr>
            </a:p>
          </p:txBody>
        </p:sp>
        <p:sp>
          <p:nvSpPr>
            <p:cNvPr id="95" name="Rectangle 94"/>
            <p:cNvSpPr/>
            <p:nvPr/>
          </p:nvSpPr>
          <p:spPr bwMode="auto">
            <a:xfrm>
              <a:off x="4551364" y="6081259"/>
              <a:ext cx="7401834" cy="540205"/>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14099" fontAlgn="base">
                <a:lnSpc>
                  <a:spcPct val="90000"/>
                </a:lnSpc>
                <a:spcBef>
                  <a:spcPct val="0"/>
                </a:spcBef>
                <a:spcAft>
                  <a:spcPct val="0"/>
                </a:spcAft>
              </a:pPr>
              <a:r>
                <a:rPr lang="en-US" sz="1200" b="1" dirty="0" smtClean="0">
                  <a:gradFill>
                    <a:gsLst>
                      <a:gs pos="79646">
                        <a:schemeClr val="bg1"/>
                      </a:gs>
                      <a:gs pos="3000">
                        <a:schemeClr val="bg1"/>
                      </a:gs>
                    </a:gsLst>
                    <a:lin ang="5400000" scaled="0"/>
                  </a:gradFill>
                </a:rPr>
                <a:t>EXPRESSROUTE – </a:t>
              </a:r>
              <a:br>
                <a:rPr lang="en-US" sz="1200" b="1" dirty="0" smtClean="0">
                  <a:gradFill>
                    <a:gsLst>
                      <a:gs pos="79646">
                        <a:schemeClr val="bg1"/>
                      </a:gs>
                      <a:gs pos="3000">
                        <a:schemeClr val="bg1"/>
                      </a:gs>
                    </a:gsLst>
                    <a:lin ang="5400000" scaled="0"/>
                  </a:gradFill>
                </a:rPr>
              </a:br>
              <a:r>
                <a:rPr lang="en-US" sz="1200" b="1" dirty="0" smtClean="0">
                  <a:gradFill>
                    <a:gsLst>
                      <a:gs pos="79646">
                        <a:schemeClr val="bg1"/>
                      </a:gs>
                      <a:gs pos="3000">
                        <a:schemeClr val="bg1"/>
                      </a:gs>
                    </a:gsLst>
                    <a:lin ang="5400000" scaled="0"/>
                  </a:gradFill>
                </a:rPr>
                <a:t>PROVIDES CUSTOMER CHOICE AND INCLUDES ACCESS TO ALL MICROSOFT CLOUD SERVICES</a:t>
              </a:r>
              <a:endParaRPr lang="en-US" sz="1200" b="1" dirty="0">
                <a:gradFill>
                  <a:gsLst>
                    <a:gs pos="79646">
                      <a:schemeClr val="bg1"/>
                    </a:gs>
                    <a:gs pos="3000">
                      <a:schemeClr val="bg1"/>
                    </a:gs>
                  </a:gsLst>
                  <a:lin ang="5400000" scaled="0"/>
                </a:gradFill>
              </a:endParaRPr>
            </a:p>
          </p:txBody>
        </p:sp>
        <p:sp>
          <p:nvSpPr>
            <p:cNvPr id="97" name="Isosceles Triangle 96"/>
            <p:cNvSpPr/>
            <p:nvPr/>
          </p:nvSpPr>
          <p:spPr bwMode="auto">
            <a:xfrm rot="16200000">
              <a:off x="4138386" y="6208487"/>
              <a:ext cx="540205" cy="285750"/>
            </a:xfrm>
            <a:prstGeom prst="triangle">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solidFill>
                  <a:srgbClr val="FFFFFF"/>
                </a:solidFill>
              </a:endParaRPr>
            </a:p>
          </p:txBody>
        </p:sp>
      </p:grpSp>
      <p:grpSp>
        <p:nvGrpSpPr>
          <p:cNvPr id="16" name="Group 15"/>
          <p:cNvGrpSpPr/>
          <p:nvPr/>
        </p:nvGrpSpPr>
        <p:grpSpPr>
          <a:xfrm>
            <a:off x="427038" y="6005058"/>
            <a:ext cx="3802015" cy="540205"/>
            <a:chOff x="274637" y="6081258"/>
            <a:chExt cx="3943351" cy="540205"/>
          </a:xfrm>
          <a:solidFill>
            <a:schemeClr val="tx1"/>
          </a:solidFill>
        </p:grpSpPr>
        <p:sp>
          <p:nvSpPr>
            <p:cNvPr id="30" name="Isosceles Triangle 29"/>
            <p:cNvSpPr/>
            <p:nvPr/>
          </p:nvSpPr>
          <p:spPr bwMode="auto">
            <a:xfrm rot="5400000">
              <a:off x="3806797" y="6206701"/>
              <a:ext cx="536632" cy="285750"/>
            </a:xfrm>
            <a:prstGeom prst="triangle">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31" name="Rectangle 30"/>
            <p:cNvSpPr/>
            <p:nvPr/>
          </p:nvSpPr>
          <p:spPr bwMode="auto">
            <a:xfrm>
              <a:off x="560387" y="6081258"/>
              <a:ext cx="3371851" cy="540205"/>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14099" fontAlgn="base">
                <a:lnSpc>
                  <a:spcPct val="90000"/>
                </a:lnSpc>
                <a:spcBef>
                  <a:spcPct val="0"/>
                </a:spcBef>
                <a:spcAft>
                  <a:spcPct val="0"/>
                </a:spcAft>
              </a:pPr>
              <a:r>
                <a:rPr lang="en-US" sz="1200" b="1" dirty="0" smtClean="0">
                  <a:gradFill>
                    <a:gsLst>
                      <a:gs pos="79646">
                        <a:schemeClr val="bg1"/>
                      </a:gs>
                      <a:gs pos="3000">
                        <a:schemeClr val="bg1"/>
                      </a:gs>
                    </a:gsLst>
                    <a:lin ang="5400000" scaled="0"/>
                  </a:gradFill>
                </a:rPr>
                <a:t>INTERNET-BASED CONNECTIVITY</a:t>
              </a:r>
              <a:endParaRPr lang="en-US" sz="1200" b="1" dirty="0">
                <a:gradFill>
                  <a:gsLst>
                    <a:gs pos="79646">
                      <a:schemeClr val="bg1"/>
                    </a:gs>
                    <a:gs pos="3000">
                      <a:schemeClr val="bg1"/>
                    </a:gs>
                  </a:gsLst>
                  <a:lin ang="5400000" scaled="0"/>
                </a:gradFill>
              </a:endParaRPr>
            </a:p>
          </p:txBody>
        </p:sp>
        <p:sp>
          <p:nvSpPr>
            <p:cNvPr id="92" name="Isosceles Triangle 91"/>
            <p:cNvSpPr/>
            <p:nvPr/>
          </p:nvSpPr>
          <p:spPr bwMode="auto">
            <a:xfrm rot="16200000">
              <a:off x="147409" y="6208486"/>
              <a:ext cx="540205" cy="285750"/>
            </a:xfrm>
            <a:prstGeom prst="triangle">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grpSp>
      <p:grpSp>
        <p:nvGrpSpPr>
          <p:cNvPr id="38" name="Group 37"/>
          <p:cNvGrpSpPr/>
          <p:nvPr/>
        </p:nvGrpSpPr>
        <p:grpSpPr>
          <a:xfrm>
            <a:off x="434293" y="1213633"/>
            <a:ext cx="3794760" cy="4688985"/>
            <a:chOff x="434293" y="1213633"/>
            <a:chExt cx="3794760" cy="4688985"/>
          </a:xfrm>
        </p:grpSpPr>
        <p:sp>
          <p:nvSpPr>
            <p:cNvPr id="6" name="Rectangle 5"/>
            <p:cNvSpPr/>
            <p:nvPr/>
          </p:nvSpPr>
          <p:spPr bwMode="auto">
            <a:xfrm>
              <a:off x="434293" y="1754379"/>
              <a:ext cx="3794760" cy="4148239"/>
            </a:xfrm>
            <a:prstGeom prst="rect">
              <a:avLst/>
            </a:prstGeom>
            <a:solidFill>
              <a:schemeClr val="bg1">
                <a:lumMod val="95000"/>
              </a:schemeClr>
            </a:solidFill>
            <a:ln w="22225" cap="sq">
              <a:no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marL="400050" defTabSz="932503">
                <a:lnSpc>
                  <a:spcPct val="90000"/>
                </a:lnSpc>
                <a:spcBef>
                  <a:spcPts val="400"/>
                </a:spcBef>
              </a:pPr>
              <a:r>
                <a:rPr lang="en-US" sz="1400" dirty="0">
                  <a:gradFill>
                    <a:gsLst>
                      <a:gs pos="0">
                        <a:schemeClr val="tx1"/>
                      </a:gs>
                      <a:gs pos="100000">
                        <a:schemeClr val="tx1"/>
                      </a:gs>
                    </a:gsLst>
                    <a:lin ang="5400000" scaled="0"/>
                  </a:gradFill>
                </a:rPr>
                <a:t>Connect via an encrypted link over </a:t>
              </a:r>
              <a:br>
                <a:rPr lang="en-US" sz="1400" dirty="0">
                  <a:gradFill>
                    <a:gsLst>
                      <a:gs pos="0">
                        <a:schemeClr val="tx1"/>
                      </a:gs>
                      <a:gs pos="100000">
                        <a:schemeClr val="tx1"/>
                      </a:gs>
                    </a:gsLst>
                    <a:lin ang="5400000" scaled="0"/>
                  </a:gradFill>
                </a:rPr>
              </a:br>
              <a:r>
                <a:rPr lang="en-US" sz="1400" dirty="0">
                  <a:gradFill>
                    <a:gsLst>
                      <a:gs pos="0">
                        <a:schemeClr val="tx1"/>
                      </a:gs>
                      <a:gs pos="100000">
                        <a:schemeClr val="tx1"/>
                      </a:gs>
                    </a:gsLst>
                    <a:lin ang="5400000" scaled="0"/>
                  </a:gradFill>
                </a:rPr>
                <a:t>public internet</a:t>
              </a:r>
            </a:p>
          </p:txBody>
        </p:sp>
        <p:cxnSp>
          <p:nvCxnSpPr>
            <p:cNvPr id="22" name="Straight Connector 21"/>
            <p:cNvCxnSpPr/>
            <p:nvPr/>
          </p:nvCxnSpPr>
          <p:spPr>
            <a:xfrm flipH="1">
              <a:off x="1649092" y="2974975"/>
              <a:ext cx="522609" cy="969963"/>
            </a:xfrm>
            <a:prstGeom prst="line">
              <a:avLst/>
            </a:prstGeom>
            <a:ln w="25400" cap="rnd">
              <a:solidFill>
                <a:schemeClr val="tx1">
                  <a:lumMod val="60000"/>
                  <a:lumOff val="4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2438295" y="2974975"/>
              <a:ext cx="522609" cy="969963"/>
            </a:xfrm>
            <a:prstGeom prst="line">
              <a:avLst/>
            </a:prstGeom>
            <a:ln w="25400" cap="rnd">
              <a:solidFill>
                <a:schemeClr val="tx1">
                  <a:lumMod val="60000"/>
                  <a:lumOff val="4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708432" y="3250012"/>
              <a:ext cx="1186721" cy="1748043"/>
              <a:chOff x="441603" y="3591127"/>
              <a:chExt cx="1064472" cy="1530873"/>
            </a:xfrm>
          </p:grpSpPr>
          <p:sp>
            <p:nvSpPr>
              <p:cNvPr id="67" name="Freeform 5"/>
              <p:cNvSpPr>
                <a:spLocks noEditPoints="1"/>
              </p:cNvSpPr>
              <p:nvPr/>
            </p:nvSpPr>
            <p:spPr bwMode="black">
              <a:xfrm>
                <a:off x="626888" y="3591127"/>
                <a:ext cx="680879" cy="1048434"/>
              </a:xfrm>
              <a:custGeom>
                <a:avLst/>
                <a:gdLst>
                  <a:gd name="T0" fmla="*/ 89 w 226"/>
                  <a:gd name="T1" fmla="*/ 124 h 348"/>
                  <a:gd name="T2" fmla="*/ 118 w 226"/>
                  <a:gd name="T3" fmla="*/ 113 h 348"/>
                  <a:gd name="T4" fmla="*/ 150 w 226"/>
                  <a:gd name="T5" fmla="*/ 124 h 348"/>
                  <a:gd name="T6" fmla="*/ 150 w 226"/>
                  <a:gd name="T7" fmla="*/ 145 h 348"/>
                  <a:gd name="T8" fmla="*/ 226 w 226"/>
                  <a:gd name="T9" fmla="*/ 348 h 348"/>
                  <a:gd name="T10" fmla="*/ 89 w 226"/>
                  <a:gd name="T11" fmla="*/ 0 h 348"/>
                  <a:gd name="T12" fmla="*/ 118 w 226"/>
                  <a:gd name="T13" fmla="*/ 100 h 348"/>
                  <a:gd name="T14" fmla="*/ 150 w 226"/>
                  <a:gd name="T15" fmla="*/ 68 h 348"/>
                  <a:gd name="T16" fmla="*/ 150 w 226"/>
                  <a:gd name="T17" fmla="*/ 55 h 348"/>
                  <a:gd name="T18" fmla="*/ 118 w 226"/>
                  <a:gd name="T19" fmla="*/ 23 h 348"/>
                  <a:gd name="T20" fmla="*/ 150 w 226"/>
                  <a:gd name="T21" fmla="*/ 55 h 348"/>
                  <a:gd name="T22" fmla="*/ 166 w 226"/>
                  <a:gd name="T23" fmla="*/ 280 h 348"/>
                  <a:gd name="T24" fmla="*/ 197 w 226"/>
                  <a:gd name="T25" fmla="*/ 249 h 348"/>
                  <a:gd name="T26" fmla="*/ 197 w 226"/>
                  <a:gd name="T27" fmla="*/ 235 h 348"/>
                  <a:gd name="T28" fmla="*/ 166 w 226"/>
                  <a:gd name="T29" fmla="*/ 204 h 348"/>
                  <a:gd name="T30" fmla="*/ 197 w 226"/>
                  <a:gd name="T31" fmla="*/ 235 h 348"/>
                  <a:gd name="T32" fmla="*/ 166 w 226"/>
                  <a:gd name="T33" fmla="*/ 190 h 348"/>
                  <a:gd name="T34" fmla="*/ 197 w 226"/>
                  <a:gd name="T35" fmla="*/ 158 h 348"/>
                  <a:gd name="T36" fmla="*/ 197 w 226"/>
                  <a:gd name="T37" fmla="*/ 145 h 348"/>
                  <a:gd name="T38" fmla="*/ 166 w 226"/>
                  <a:gd name="T39" fmla="*/ 113 h 348"/>
                  <a:gd name="T40" fmla="*/ 197 w 226"/>
                  <a:gd name="T41" fmla="*/ 145 h 348"/>
                  <a:gd name="T42" fmla="*/ 166 w 226"/>
                  <a:gd name="T43" fmla="*/ 100 h 348"/>
                  <a:gd name="T44" fmla="*/ 197 w 226"/>
                  <a:gd name="T45" fmla="*/ 68 h 348"/>
                  <a:gd name="T46" fmla="*/ 197 w 226"/>
                  <a:gd name="T47" fmla="*/ 55 h 348"/>
                  <a:gd name="T48" fmla="*/ 166 w 226"/>
                  <a:gd name="T49" fmla="*/ 23 h 348"/>
                  <a:gd name="T50" fmla="*/ 197 w 226"/>
                  <a:gd name="T51" fmla="*/ 55 h 348"/>
                  <a:gd name="T52" fmla="*/ 0 w 226"/>
                  <a:gd name="T53" fmla="*/ 348 h 348"/>
                  <a:gd name="T54" fmla="*/ 137 w 226"/>
                  <a:gd name="T55" fmla="*/ 137 h 348"/>
                  <a:gd name="T56" fmla="*/ 60 w 226"/>
                  <a:gd name="T57" fmla="*/ 326 h 348"/>
                  <a:gd name="T58" fmla="*/ 29 w 226"/>
                  <a:gd name="T59" fmla="*/ 294 h 348"/>
                  <a:gd name="T60" fmla="*/ 60 w 226"/>
                  <a:gd name="T61" fmla="*/ 326 h 348"/>
                  <a:gd name="T62" fmla="*/ 29 w 226"/>
                  <a:gd name="T63" fmla="*/ 280 h 348"/>
                  <a:gd name="T64" fmla="*/ 60 w 226"/>
                  <a:gd name="T65" fmla="*/ 249 h 348"/>
                  <a:gd name="T66" fmla="*/ 60 w 226"/>
                  <a:gd name="T67" fmla="*/ 235 h 348"/>
                  <a:gd name="T68" fmla="*/ 29 w 226"/>
                  <a:gd name="T69" fmla="*/ 204 h 348"/>
                  <a:gd name="T70" fmla="*/ 60 w 226"/>
                  <a:gd name="T71" fmla="*/ 235 h 348"/>
                  <a:gd name="T72" fmla="*/ 29 w 226"/>
                  <a:gd name="T73" fmla="*/ 190 h 348"/>
                  <a:gd name="T74" fmla="*/ 60 w 226"/>
                  <a:gd name="T75" fmla="*/ 158 h 348"/>
                  <a:gd name="T76" fmla="*/ 108 w 226"/>
                  <a:gd name="T77" fmla="*/ 326 h 348"/>
                  <a:gd name="T78" fmla="*/ 76 w 226"/>
                  <a:gd name="T79" fmla="*/ 294 h 348"/>
                  <a:gd name="T80" fmla="*/ 108 w 226"/>
                  <a:gd name="T81" fmla="*/ 326 h 348"/>
                  <a:gd name="T82" fmla="*/ 76 w 226"/>
                  <a:gd name="T83" fmla="*/ 280 h 348"/>
                  <a:gd name="T84" fmla="*/ 108 w 226"/>
                  <a:gd name="T85" fmla="*/ 249 h 348"/>
                  <a:gd name="T86" fmla="*/ 108 w 226"/>
                  <a:gd name="T87" fmla="*/ 235 h 348"/>
                  <a:gd name="T88" fmla="*/ 76 w 226"/>
                  <a:gd name="T89" fmla="*/ 204 h 348"/>
                  <a:gd name="T90" fmla="*/ 108 w 226"/>
                  <a:gd name="T91" fmla="*/ 235 h 348"/>
                  <a:gd name="T92" fmla="*/ 76 w 226"/>
                  <a:gd name="T93" fmla="*/ 190 h 348"/>
                  <a:gd name="T94" fmla="*/ 108 w 226"/>
                  <a:gd name="T95" fmla="*/ 15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 h="348">
                    <a:moveTo>
                      <a:pt x="89" y="0"/>
                    </a:moveTo>
                    <a:lnTo>
                      <a:pt x="89" y="124"/>
                    </a:lnTo>
                    <a:lnTo>
                      <a:pt x="118" y="124"/>
                    </a:lnTo>
                    <a:lnTo>
                      <a:pt x="118" y="113"/>
                    </a:lnTo>
                    <a:lnTo>
                      <a:pt x="150" y="113"/>
                    </a:lnTo>
                    <a:lnTo>
                      <a:pt x="150" y="124"/>
                    </a:lnTo>
                    <a:lnTo>
                      <a:pt x="150" y="137"/>
                    </a:lnTo>
                    <a:lnTo>
                      <a:pt x="150" y="145"/>
                    </a:lnTo>
                    <a:lnTo>
                      <a:pt x="150" y="348"/>
                    </a:lnTo>
                    <a:lnTo>
                      <a:pt x="226" y="348"/>
                    </a:lnTo>
                    <a:lnTo>
                      <a:pt x="226" y="0"/>
                    </a:lnTo>
                    <a:lnTo>
                      <a:pt x="89" y="0"/>
                    </a:lnTo>
                    <a:close/>
                    <a:moveTo>
                      <a:pt x="150" y="100"/>
                    </a:moveTo>
                    <a:lnTo>
                      <a:pt x="118" y="100"/>
                    </a:lnTo>
                    <a:lnTo>
                      <a:pt x="118" y="68"/>
                    </a:lnTo>
                    <a:lnTo>
                      <a:pt x="150" y="68"/>
                    </a:lnTo>
                    <a:lnTo>
                      <a:pt x="150" y="100"/>
                    </a:lnTo>
                    <a:close/>
                    <a:moveTo>
                      <a:pt x="150" y="55"/>
                    </a:moveTo>
                    <a:lnTo>
                      <a:pt x="118" y="55"/>
                    </a:lnTo>
                    <a:lnTo>
                      <a:pt x="118" y="23"/>
                    </a:lnTo>
                    <a:lnTo>
                      <a:pt x="150" y="23"/>
                    </a:lnTo>
                    <a:lnTo>
                      <a:pt x="150" y="55"/>
                    </a:lnTo>
                    <a:close/>
                    <a:moveTo>
                      <a:pt x="197" y="280"/>
                    </a:moveTo>
                    <a:lnTo>
                      <a:pt x="166" y="280"/>
                    </a:lnTo>
                    <a:lnTo>
                      <a:pt x="166" y="249"/>
                    </a:lnTo>
                    <a:lnTo>
                      <a:pt x="197" y="249"/>
                    </a:lnTo>
                    <a:lnTo>
                      <a:pt x="197" y="280"/>
                    </a:lnTo>
                    <a:close/>
                    <a:moveTo>
                      <a:pt x="197" y="235"/>
                    </a:moveTo>
                    <a:lnTo>
                      <a:pt x="166" y="235"/>
                    </a:lnTo>
                    <a:lnTo>
                      <a:pt x="166" y="204"/>
                    </a:lnTo>
                    <a:lnTo>
                      <a:pt x="197" y="204"/>
                    </a:lnTo>
                    <a:lnTo>
                      <a:pt x="197" y="235"/>
                    </a:lnTo>
                    <a:close/>
                    <a:moveTo>
                      <a:pt x="197" y="190"/>
                    </a:moveTo>
                    <a:lnTo>
                      <a:pt x="166" y="190"/>
                    </a:lnTo>
                    <a:lnTo>
                      <a:pt x="166" y="158"/>
                    </a:lnTo>
                    <a:lnTo>
                      <a:pt x="197" y="158"/>
                    </a:lnTo>
                    <a:lnTo>
                      <a:pt x="197" y="190"/>
                    </a:lnTo>
                    <a:close/>
                    <a:moveTo>
                      <a:pt x="197" y="145"/>
                    </a:moveTo>
                    <a:lnTo>
                      <a:pt x="166" y="145"/>
                    </a:lnTo>
                    <a:lnTo>
                      <a:pt x="166" y="113"/>
                    </a:lnTo>
                    <a:lnTo>
                      <a:pt x="197" y="113"/>
                    </a:lnTo>
                    <a:lnTo>
                      <a:pt x="197" y="145"/>
                    </a:lnTo>
                    <a:close/>
                    <a:moveTo>
                      <a:pt x="197" y="100"/>
                    </a:moveTo>
                    <a:lnTo>
                      <a:pt x="166" y="100"/>
                    </a:lnTo>
                    <a:lnTo>
                      <a:pt x="166" y="68"/>
                    </a:lnTo>
                    <a:lnTo>
                      <a:pt x="197" y="68"/>
                    </a:lnTo>
                    <a:lnTo>
                      <a:pt x="197" y="100"/>
                    </a:lnTo>
                    <a:close/>
                    <a:moveTo>
                      <a:pt x="197" y="55"/>
                    </a:moveTo>
                    <a:lnTo>
                      <a:pt x="166" y="55"/>
                    </a:lnTo>
                    <a:lnTo>
                      <a:pt x="166" y="23"/>
                    </a:lnTo>
                    <a:lnTo>
                      <a:pt x="197" y="23"/>
                    </a:lnTo>
                    <a:lnTo>
                      <a:pt x="197" y="55"/>
                    </a:lnTo>
                    <a:close/>
                    <a:moveTo>
                      <a:pt x="0" y="137"/>
                    </a:moveTo>
                    <a:lnTo>
                      <a:pt x="0" y="348"/>
                    </a:lnTo>
                    <a:lnTo>
                      <a:pt x="137" y="348"/>
                    </a:lnTo>
                    <a:lnTo>
                      <a:pt x="137" y="137"/>
                    </a:lnTo>
                    <a:lnTo>
                      <a:pt x="0" y="137"/>
                    </a:lnTo>
                    <a:close/>
                    <a:moveTo>
                      <a:pt x="60" y="326"/>
                    </a:moveTo>
                    <a:lnTo>
                      <a:pt x="29" y="326"/>
                    </a:lnTo>
                    <a:lnTo>
                      <a:pt x="29" y="294"/>
                    </a:lnTo>
                    <a:lnTo>
                      <a:pt x="60" y="294"/>
                    </a:lnTo>
                    <a:lnTo>
                      <a:pt x="60" y="326"/>
                    </a:lnTo>
                    <a:close/>
                    <a:moveTo>
                      <a:pt x="60" y="280"/>
                    </a:moveTo>
                    <a:lnTo>
                      <a:pt x="29" y="280"/>
                    </a:lnTo>
                    <a:lnTo>
                      <a:pt x="29" y="249"/>
                    </a:lnTo>
                    <a:lnTo>
                      <a:pt x="60" y="249"/>
                    </a:lnTo>
                    <a:lnTo>
                      <a:pt x="60" y="280"/>
                    </a:lnTo>
                    <a:close/>
                    <a:moveTo>
                      <a:pt x="60" y="235"/>
                    </a:moveTo>
                    <a:lnTo>
                      <a:pt x="29" y="235"/>
                    </a:lnTo>
                    <a:lnTo>
                      <a:pt x="29" y="204"/>
                    </a:lnTo>
                    <a:lnTo>
                      <a:pt x="60" y="204"/>
                    </a:lnTo>
                    <a:lnTo>
                      <a:pt x="60" y="235"/>
                    </a:lnTo>
                    <a:close/>
                    <a:moveTo>
                      <a:pt x="60" y="190"/>
                    </a:moveTo>
                    <a:lnTo>
                      <a:pt x="29" y="190"/>
                    </a:lnTo>
                    <a:lnTo>
                      <a:pt x="29" y="158"/>
                    </a:lnTo>
                    <a:lnTo>
                      <a:pt x="60" y="158"/>
                    </a:lnTo>
                    <a:lnTo>
                      <a:pt x="60" y="190"/>
                    </a:lnTo>
                    <a:close/>
                    <a:moveTo>
                      <a:pt x="108" y="326"/>
                    </a:moveTo>
                    <a:lnTo>
                      <a:pt x="76" y="326"/>
                    </a:lnTo>
                    <a:lnTo>
                      <a:pt x="76" y="294"/>
                    </a:lnTo>
                    <a:lnTo>
                      <a:pt x="108" y="294"/>
                    </a:lnTo>
                    <a:lnTo>
                      <a:pt x="108" y="326"/>
                    </a:lnTo>
                    <a:close/>
                    <a:moveTo>
                      <a:pt x="108" y="280"/>
                    </a:moveTo>
                    <a:lnTo>
                      <a:pt x="76" y="280"/>
                    </a:lnTo>
                    <a:lnTo>
                      <a:pt x="76" y="249"/>
                    </a:lnTo>
                    <a:lnTo>
                      <a:pt x="108" y="249"/>
                    </a:lnTo>
                    <a:lnTo>
                      <a:pt x="108" y="280"/>
                    </a:lnTo>
                    <a:close/>
                    <a:moveTo>
                      <a:pt x="108" y="235"/>
                    </a:moveTo>
                    <a:lnTo>
                      <a:pt x="76" y="235"/>
                    </a:lnTo>
                    <a:lnTo>
                      <a:pt x="76" y="204"/>
                    </a:lnTo>
                    <a:lnTo>
                      <a:pt x="108" y="204"/>
                    </a:lnTo>
                    <a:lnTo>
                      <a:pt x="108" y="235"/>
                    </a:lnTo>
                    <a:close/>
                    <a:moveTo>
                      <a:pt x="108" y="190"/>
                    </a:moveTo>
                    <a:lnTo>
                      <a:pt x="76" y="190"/>
                    </a:lnTo>
                    <a:lnTo>
                      <a:pt x="76" y="158"/>
                    </a:lnTo>
                    <a:lnTo>
                      <a:pt x="108" y="158"/>
                    </a:lnTo>
                    <a:lnTo>
                      <a:pt x="108" y="190"/>
                    </a:ln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90" name="TextBox 50"/>
              <p:cNvSpPr txBox="1"/>
              <p:nvPr/>
            </p:nvSpPr>
            <p:spPr>
              <a:xfrm>
                <a:off x="441603" y="4577226"/>
                <a:ext cx="1064472" cy="544774"/>
              </a:xfrm>
              <a:prstGeom prst="rect">
                <a:avLst/>
              </a:prstGeom>
              <a:noFill/>
            </p:spPr>
            <p:txBody>
              <a:bodyPr wrap="none" lIns="179285" tIns="143428" rIns="179285" bIns="143428"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pPr>
                <a:r>
                  <a:rPr lang="en-US" sz="1200" b="1" dirty="0" smtClean="0">
                    <a:gradFill>
                      <a:gsLst>
                        <a:gs pos="79646">
                          <a:schemeClr val="tx1"/>
                        </a:gs>
                        <a:gs pos="3000">
                          <a:schemeClr val="tx1"/>
                        </a:gs>
                      </a:gsLst>
                      <a:lin ang="5400000" scaled="0"/>
                    </a:gradFill>
                  </a:rPr>
                  <a:t>CUSTOMER</a:t>
                </a:r>
                <a:br>
                  <a:rPr lang="en-US" sz="1200" b="1" dirty="0" smtClean="0">
                    <a:gradFill>
                      <a:gsLst>
                        <a:gs pos="79646">
                          <a:schemeClr val="tx1"/>
                        </a:gs>
                        <a:gs pos="3000">
                          <a:schemeClr val="tx1"/>
                        </a:gs>
                      </a:gsLst>
                      <a:lin ang="5400000" scaled="0"/>
                    </a:gradFill>
                  </a:rPr>
                </a:br>
                <a:r>
                  <a:rPr lang="en-US" sz="1200" b="1" dirty="0" smtClean="0">
                    <a:gradFill>
                      <a:gsLst>
                        <a:gs pos="79646">
                          <a:schemeClr val="tx1"/>
                        </a:gs>
                        <a:gs pos="3000">
                          <a:schemeClr val="tx1"/>
                        </a:gs>
                      </a:gsLst>
                      <a:lin ang="5400000" scaled="0"/>
                    </a:gradFill>
                  </a:rPr>
                  <a:t>SITE</a:t>
                </a:r>
                <a:endParaRPr lang="en-US" sz="1200" b="1" dirty="0">
                  <a:gradFill>
                    <a:gsLst>
                      <a:gs pos="79646">
                        <a:schemeClr val="tx1"/>
                      </a:gs>
                      <a:gs pos="3000">
                        <a:schemeClr val="tx1"/>
                      </a:gs>
                    </a:gsLst>
                    <a:lin ang="5400000" scaled="0"/>
                  </a:gradFill>
                </a:endParaRPr>
              </a:p>
            </p:txBody>
          </p:sp>
        </p:grpSp>
        <p:sp>
          <p:nvSpPr>
            <p:cNvPr id="19" name="Rectangle 18"/>
            <p:cNvSpPr/>
            <p:nvPr/>
          </p:nvSpPr>
          <p:spPr bwMode="auto">
            <a:xfrm>
              <a:off x="434293" y="1213633"/>
              <a:ext cx="3794760" cy="538968"/>
            </a:xfrm>
            <a:prstGeom prst="rect">
              <a:avLst/>
            </a:prstGeom>
            <a:solidFill>
              <a:schemeClr val="tx1"/>
            </a:solidFill>
            <a:ln w="22225" cap="sq">
              <a:no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14099" fontAlgn="base">
                <a:lnSpc>
                  <a:spcPct val="90000"/>
                </a:lnSpc>
                <a:spcBef>
                  <a:spcPct val="0"/>
                </a:spcBef>
                <a:spcAft>
                  <a:spcPct val="0"/>
                </a:spcAft>
              </a:pPr>
              <a:r>
                <a:rPr lang="en-US" b="1" spc="-50" dirty="0" smtClean="0">
                  <a:gradFill>
                    <a:gsLst>
                      <a:gs pos="86726">
                        <a:srgbClr val="EFEFEF"/>
                      </a:gs>
                      <a:gs pos="36283">
                        <a:srgbClr val="EFEFEF"/>
                      </a:gs>
                    </a:gsLst>
                    <a:lin ang="5400000" scaled="0"/>
                  </a:gradFill>
                  <a:latin typeface="Segoe UI" panose="020B0502040204020203" pitchFamily="34" charset="0"/>
                  <a:cs typeface="Segoe UI" panose="020B0502040204020203" pitchFamily="34" charset="0"/>
                </a:rPr>
                <a:t>INTERNET / VPN GATEWAYS</a:t>
              </a:r>
              <a:endParaRPr lang="en-US" b="1" spc="-50" dirty="0">
                <a:gradFill>
                  <a:gsLst>
                    <a:gs pos="86726">
                      <a:srgbClr val="EFEFEF"/>
                    </a:gs>
                    <a:gs pos="36283">
                      <a:srgbClr val="EFEFEF"/>
                    </a:gs>
                  </a:gsLst>
                  <a:lin ang="5400000" scaled="0"/>
                </a:gradFill>
                <a:latin typeface="Segoe UI" panose="020B0502040204020203" pitchFamily="34" charset="0"/>
                <a:cs typeface="Segoe UI" panose="020B0502040204020203" pitchFamily="34" charset="0"/>
              </a:endParaRPr>
            </a:p>
          </p:txBody>
        </p:sp>
        <p:sp>
          <p:nvSpPr>
            <p:cNvPr id="116" name="Freeform 539"/>
            <p:cNvSpPr>
              <a:spLocks noChangeAspect="1"/>
            </p:cNvSpPr>
            <p:nvPr/>
          </p:nvSpPr>
          <p:spPr bwMode="auto">
            <a:xfrm>
              <a:off x="2337664" y="3636338"/>
              <a:ext cx="1479357" cy="813332"/>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0070C0"/>
            </a:solidFill>
            <a:ln>
              <a:noFill/>
            </a:ln>
            <a:extLst/>
          </p:spPr>
          <p:txBody>
            <a:bodyPr vert="horz" wrap="square" lIns="91440" tIns="91440" rIns="91440" bIns="91440" numCol="1" anchor="b" anchorCtr="0" compatLnSpc="1">
              <a:prstTxWarp prst="textNoShape">
                <a:avLst/>
              </a:prstTxWarp>
            </a:bodyPr>
            <a:lstStyle/>
            <a:p>
              <a:pPr algn="ctr" defTabSz="932503">
                <a:lnSpc>
                  <a:spcPct val="90000"/>
                </a:lnSpc>
              </a:pPr>
              <a:r>
                <a:rPr lang="en-US" sz="1200" b="1" dirty="0" smtClean="0">
                  <a:gradFill>
                    <a:gsLst>
                      <a:gs pos="79646">
                        <a:schemeClr val="bg1"/>
                      </a:gs>
                      <a:gs pos="3000">
                        <a:schemeClr val="bg1"/>
                      </a:gs>
                    </a:gsLst>
                    <a:lin ang="5400000" scaled="0"/>
                  </a:gradFill>
                </a:rPr>
                <a:t>MICROSOFT </a:t>
              </a:r>
              <a:br>
                <a:rPr lang="en-US" sz="1200" b="1" dirty="0" smtClean="0">
                  <a:gradFill>
                    <a:gsLst>
                      <a:gs pos="79646">
                        <a:schemeClr val="bg1"/>
                      </a:gs>
                      <a:gs pos="3000">
                        <a:schemeClr val="bg1"/>
                      </a:gs>
                    </a:gsLst>
                    <a:lin ang="5400000" scaled="0"/>
                  </a:gradFill>
                </a:rPr>
              </a:br>
              <a:r>
                <a:rPr lang="en-US" sz="1200" b="1" dirty="0" smtClean="0">
                  <a:gradFill>
                    <a:gsLst>
                      <a:gs pos="79646">
                        <a:schemeClr val="bg1"/>
                      </a:gs>
                      <a:gs pos="3000">
                        <a:schemeClr val="bg1"/>
                      </a:gs>
                    </a:gsLst>
                    <a:lin ang="5400000" scaled="0"/>
                  </a:gradFill>
                </a:rPr>
                <a:t>CLOUD</a:t>
              </a:r>
            </a:p>
          </p:txBody>
        </p:sp>
        <p:grpSp>
          <p:nvGrpSpPr>
            <p:cNvPr id="76" name="Group 75"/>
            <p:cNvGrpSpPr/>
            <p:nvPr/>
          </p:nvGrpSpPr>
          <p:grpSpPr>
            <a:xfrm>
              <a:off x="1784873" y="2001972"/>
              <a:ext cx="1053768" cy="1002865"/>
              <a:chOff x="8539123" y="739098"/>
              <a:chExt cx="1053768" cy="1002865"/>
            </a:xfrm>
          </p:grpSpPr>
          <p:sp>
            <p:nvSpPr>
              <p:cNvPr id="77" name="Oval 76"/>
              <p:cNvSpPr/>
              <p:nvPr/>
            </p:nvSpPr>
            <p:spPr bwMode="auto">
              <a:xfrm>
                <a:off x="8565467" y="739098"/>
                <a:ext cx="1001080" cy="1001080"/>
              </a:xfrm>
              <a:prstGeom prst="ellipse">
                <a:avLst/>
              </a:prstGeom>
              <a:pattFill prst="ltUpDiag">
                <a:fgClr>
                  <a:srgbClr val="CDCDCD"/>
                </a:fgClr>
                <a:bgClr>
                  <a:srgbClr val="FFFFFF"/>
                </a:bgClr>
              </a:pattFill>
              <a:ln w="25400" cap="flat" cmpd="sng" algn="ctr">
                <a:solidFill>
                  <a:schemeClr val="tx1"/>
                </a:solidFill>
                <a:prstDash val="solid"/>
                <a:headEnd type="none" w="med" len="med"/>
                <a:tailEnd type="none" w="med" len="med"/>
              </a:ln>
              <a:effectLst/>
            </p:spPr>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defTabSz="914008" fontAlgn="base">
                  <a:lnSpc>
                    <a:spcPct val="90000"/>
                  </a:lnSpc>
                  <a:spcBef>
                    <a:spcPct val="0"/>
                  </a:spcBef>
                  <a:spcAft>
                    <a:spcPct val="0"/>
                  </a:spcAft>
                  <a:defRPr/>
                </a:pPr>
                <a:endParaRPr lang="en-US" sz="3600" kern="0" spc="-50" dirty="0">
                  <a:gradFill>
                    <a:gsLst>
                      <a:gs pos="36283">
                        <a:srgbClr val="505050"/>
                      </a:gs>
                      <a:gs pos="28000">
                        <a:srgbClr val="505050"/>
                      </a:gs>
                    </a:gsLst>
                    <a:lin ang="5400000" scaled="0"/>
                  </a:gradFill>
                </a:endParaRPr>
              </a:p>
            </p:txBody>
          </p:sp>
          <p:sp>
            <p:nvSpPr>
              <p:cNvPr id="78" name="Freeform 77"/>
              <p:cNvSpPr>
                <a:spLocks noChangeAspect="1" noEditPoints="1"/>
              </p:cNvSpPr>
              <p:nvPr/>
            </p:nvSpPr>
            <p:spPr bwMode="auto">
              <a:xfrm>
                <a:off x="8818045" y="879785"/>
                <a:ext cx="495925" cy="372467"/>
              </a:xfrm>
              <a:custGeom>
                <a:avLst/>
                <a:gdLst>
                  <a:gd name="T0" fmla="*/ 224 w 400"/>
                  <a:gd name="T1" fmla="*/ 276 h 300"/>
                  <a:gd name="T2" fmla="*/ 200 w 400"/>
                  <a:gd name="T3" fmla="*/ 300 h 300"/>
                  <a:gd name="T4" fmla="*/ 176 w 400"/>
                  <a:gd name="T5" fmla="*/ 276 h 300"/>
                  <a:gd name="T6" fmla="*/ 200 w 400"/>
                  <a:gd name="T7" fmla="*/ 252 h 300"/>
                  <a:gd name="T8" fmla="*/ 224 w 400"/>
                  <a:gd name="T9" fmla="*/ 276 h 300"/>
                  <a:gd name="T10" fmla="*/ 122 w 400"/>
                  <a:gd name="T11" fmla="*/ 205 h 300"/>
                  <a:gd name="T12" fmla="*/ 156 w 400"/>
                  <a:gd name="T13" fmla="*/ 239 h 300"/>
                  <a:gd name="T14" fmla="*/ 200 w 400"/>
                  <a:gd name="T15" fmla="*/ 221 h 300"/>
                  <a:gd name="T16" fmla="*/ 244 w 400"/>
                  <a:gd name="T17" fmla="*/ 239 h 300"/>
                  <a:gd name="T18" fmla="*/ 278 w 400"/>
                  <a:gd name="T19" fmla="*/ 205 h 300"/>
                  <a:gd name="T20" fmla="*/ 200 w 400"/>
                  <a:gd name="T21" fmla="*/ 173 h 300"/>
                  <a:gd name="T22" fmla="*/ 122 w 400"/>
                  <a:gd name="T23" fmla="*/ 205 h 300"/>
                  <a:gd name="T24" fmla="*/ 61 w 400"/>
                  <a:gd name="T25" fmla="*/ 144 h 300"/>
                  <a:gd name="T26" fmla="*/ 95 w 400"/>
                  <a:gd name="T27" fmla="*/ 178 h 300"/>
                  <a:gd name="T28" fmla="*/ 200 w 400"/>
                  <a:gd name="T29" fmla="*/ 134 h 300"/>
                  <a:gd name="T30" fmla="*/ 305 w 400"/>
                  <a:gd name="T31" fmla="*/ 178 h 300"/>
                  <a:gd name="T32" fmla="*/ 339 w 400"/>
                  <a:gd name="T33" fmla="*/ 144 h 300"/>
                  <a:gd name="T34" fmla="*/ 200 w 400"/>
                  <a:gd name="T35" fmla="*/ 86 h 300"/>
                  <a:gd name="T36" fmla="*/ 61 w 400"/>
                  <a:gd name="T37" fmla="*/ 144 h 300"/>
                  <a:gd name="T38" fmla="*/ 200 w 400"/>
                  <a:gd name="T39" fmla="*/ 48 h 300"/>
                  <a:gd name="T40" fmla="*/ 366 w 400"/>
                  <a:gd name="T41" fmla="*/ 117 h 300"/>
                  <a:gd name="T42" fmla="*/ 400 w 400"/>
                  <a:gd name="T43" fmla="*/ 83 h 300"/>
                  <a:gd name="T44" fmla="*/ 200 w 400"/>
                  <a:gd name="T45" fmla="*/ 0 h 300"/>
                  <a:gd name="T46" fmla="*/ 0 w 400"/>
                  <a:gd name="T47" fmla="*/ 83 h 300"/>
                  <a:gd name="T48" fmla="*/ 34 w 400"/>
                  <a:gd name="T49" fmla="*/ 117 h 300"/>
                  <a:gd name="T50" fmla="*/ 200 w 400"/>
                  <a:gd name="T51" fmla="*/ 4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0" h="300">
                    <a:moveTo>
                      <a:pt x="224" y="276"/>
                    </a:moveTo>
                    <a:cubicBezTo>
                      <a:pt x="224" y="289"/>
                      <a:pt x="213" y="300"/>
                      <a:pt x="200" y="300"/>
                    </a:cubicBezTo>
                    <a:cubicBezTo>
                      <a:pt x="187" y="300"/>
                      <a:pt x="176" y="289"/>
                      <a:pt x="176" y="276"/>
                    </a:cubicBezTo>
                    <a:cubicBezTo>
                      <a:pt x="176" y="263"/>
                      <a:pt x="187" y="252"/>
                      <a:pt x="200" y="252"/>
                    </a:cubicBezTo>
                    <a:cubicBezTo>
                      <a:pt x="213" y="252"/>
                      <a:pt x="224" y="263"/>
                      <a:pt x="224" y="276"/>
                    </a:cubicBezTo>
                    <a:close/>
                    <a:moveTo>
                      <a:pt x="122" y="205"/>
                    </a:moveTo>
                    <a:cubicBezTo>
                      <a:pt x="156" y="239"/>
                      <a:pt x="156" y="239"/>
                      <a:pt x="156" y="239"/>
                    </a:cubicBezTo>
                    <a:cubicBezTo>
                      <a:pt x="167" y="228"/>
                      <a:pt x="183" y="221"/>
                      <a:pt x="200" y="221"/>
                    </a:cubicBezTo>
                    <a:cubicBezTo>
                      <a:pt x="217" y="221"/>
                      <a:pt x="233" y="228"/>
                      <a:pt x="244" y="239"/>
                    </a:cubicBezTo>
                    <a:cubicBezTo>
                      <a:pt x="278" y="205"/>
                      <a:pt x="278" y="205"/>
                      <a:pt x="278" y="205"/>
                    </a:cubicBezTo>
                    <a:cubicBezTo>
                      <a:pt x="258" y="185"/>
                      <a:pt x="230" y="173"/>
                      <a:pt x="200" y="173"/>
                    </a:cubicBezTo>
                    <a:cubicBezTo>
                      <a:pt x="170" y="173"/>
                      <a:pt x="142" y="185"/>
                      <a:pt x="122" y="205"/>
                    </a:cubicBezTo>
                    <a:close/>
                    <a:moveTo>
                      <a:pt x="61" y="144"/>
                    </a:moveTo>
                    <a:cubicBezTo>
                      <a:pt x="95" y="178"/>
                      <a:pt x="95" y="178"/>
                      <a:pt x="95" y="178"/>
                    </a:cubicBezTo>
                    <a:cubicBezTo>
                      <a:pt x="122" y="151"/>
                      <a:pt x="159" y="134"/>
                      <a:pt x="200" y="134"/>
                    </a:cubicBezTo>
                    <a:cubicBezTo>
                      <a:pt x="241" y="134"/>
                      <a:pt x="278" y="151"/>
                      <a:pt x="305" y="178"/>
                    </a:cubicBezTo>
                    <a:cubicBezTo>
                      <a:pt x="339" y="144"/>
                      <a:pt x="339" y="144"/>
                      <a:pt x="339" y="144"/>
                    </a:cubicBezTo>
                    <a:cubicBezTo>
                      <a:pt x="303" y="109"/>
                      <a:pt x="254" y="86"/>
                      <a:pt x="200" y="86"/>
                    </a:cubicBezTo>
                    <a:cubicBezTo>
                      <a:pt x="146" y="86"/>
                      <a:pt x="97" y="109"/>
                      <a:pt x="61" y="144"/>
                    </a:cubicBezTo>
                    <a:close/>
                    <a:moveTo>
                      <a:pt x="200" y="48"/>
                    </a:moveTo>
                    <a:cubicBezTo>
                      <a:pt x="265" y="48"/>
                      <a:pt x="324" y="74"/>
                      <a:pt x="366" y="117"/>
                    </a:cubicBezTo>
                    <a:cubicBezTo>
                      <a:pt x="400" y="83"/>
                      <a:pt x="400" y="83"/>
                      <a:pt x="400" y="83"/>
                    </a:cubicBezTo>
                    <a:cubicBezTo>
                      <a:pt x="349" y="32"/>
                      <a:pt x="278" y="0"/>
                      <a:pt x="200" y="0"/>
                    </a:cubicBezTo>
                    <a:cubicBezTo>
                      <a:pt x="122" y="0"/>
                      <a:pt x="51" y="32"/>
                      <a:pt x="0" y="83"/>
                    </a:cubicBezTo>
                    <a:cubicBezTo>
                      <a:pt x="34" y="117"/>
                      <a:pt x="34" y="117"/>
                      <a:pt x="34" y="117"/>
                    </a:cubicBezTo>
                    <a:cubicBezTo>
                      <a:pt x="76" y="74"/>
                      <a:pt x="135" y="48"/>
                      <a:pt x="200" y="48"/>
                    </a:cubicBezTo>
                    <a:close/>
                  </a:path>
                </a:pathLst>
              </a:custGeom>
              <a:solidFill>
                <a:schemeClr val="tx1"/>
              </a:solidFill>
              <a:ln>
                <a:noFill/>
              </a:ln>
              <a:extLst/>
            </p:spPr>
            <p:txBody>
              <a:bodyPr vert="horz" wrap="square" lIns="91428" tIns="45714" rIns="91428" bIns="45714" numCol="1" anchor="t" anchorCtr="0" compatLnSpc="1">
                <a:prstTxWarp prst="textNoShape">
                  <a:avLst/>
                </a:prstTxWarp>
              </a:bodyPr>
              <a:lstStyle/>
              <a:p>
                <a:pPr defTabSz="932410">
                  <a:defRPr/>
                </a:pPr>
                <a:endParaRPr lang="en-US" sz="2800" kern="0" dirty="0">
                  <a:solidFill>
                    <a:srgbClr val="00188F"/>
                  </a:solidFill>
                </a:endParaRPr>
              </a:p>
            </p:txBody>
          </p:sp>
          <p:sp>
            <p:nvSpPr>
              <p:cNvPr id="83" name="TextBox 82"/>
              <p:cNvSpPr txBox="1"/>
              <p:nvPr/>
            </p:nvSpPr>
            <p:spPr>
              <a:xfrm>
                <a:off x="8539123" y="1151070"/>
                <a:ext cx="1053768" cy="590893"/>
              </a:xfrm>
              <a:prstGeom prst="rect">
                <a:avLst/>
              </a:prstGeom>
              <a:noFill/>
            </p:spPr>
            <p:txBody>
              <a:bodyPr wrap="none" lIns="182857" tIns="146285" rIns="182857" bIns="146285" rtlCol="0" anchor="ctr">
                <a:spAutoFit/>
              </a:bodyPr>
              <a:lstStyle/>
              <a:p>
                <a:pPr algn="ctr" defTabSz="932410">
                  <a:lnSpc>
                    <a:spcPct val="80000"/>
                  </a:lnSpc>
                  <a:defRPr/>
                </a:pPr>
                <a:r>
                  <a:rPr lang="en-US" sz="1200" b="1" kern="0" spc="-50" dirty="0" smtClean="0">
                    <a:gradFill>
                      <a:gsLst>
                        <a:gs pos="16814">
                          <a:schemeClr val="tx1"/>
                        </a:gs>
                        <a:gs pos="100000">
                          <a:schemeClr val="tx1"/>
                        </a:gs>
                      </a:gsLst>
                      <a:lin ang="5400000" scaled="0"/>
                    </a:gradFill>
                  </a:rPr>
                  <a:t>PUBLIC</a:t>
                </a:r>
                <a:br>
                  <a:rPr lang="en-US" sz="1200" b="1" kern="0" spc="-50" dirty="0" smtClean="0">
                    <a:gradFill>
                      <a:gsLst>
                        <a:gs pos="16814">
                          <a:schemeClr val="tx1"/>
                        </a:gs>
                        <a:gs pos="100000">
                          <a:schemeClr val="tx1"/>
                        </a:gs>
                      </a:gsLst>
                      <a:lin ang="5400000" scaled="0"/>
                    </a:gradFill>
                  </a:rPr>
                </a:br>
                <a:r>
                  <a:rPr lang="en-US" sz="1200" b="1" kern="0" spc="-50" dirty="0" smtClean="0">
                    <a:gradFill>
                      <a:gsLst>
                        <a:gs pos="16814">
                          <a:schemeClr val="tx1"/>
                        </a:gs>
                        <a:gs pos="100000">
                          <a:schemeClr val="tx1"/>
                        </a:gs>
                      </a:gsLst>
                      <a:lin ang="5400000" scaled="0"/>
                    </a:gradFill>
                  </a:rPr>
                  <a:t>INTERNET</a:t>
                </a:r>
                <a:endParaRPr lang="en-US" sz="1200" b="1" kern="0" spc="-50" dirty="0">
                  <a:gradFill>
                    <a:gsLst>
                      <a:gs pos="16814">
                        <a:schemeClr val="tx1"/>
                      </a:gs>
                      <a:gs pos="100000">
                        <a:schemeClr val="tx1"/>
                      </a:gs>
                    </a:gsLst>
                    <a:lin ang="5400000" scaled="0"/>
                  </a:gradFill>
                </a:endParaRPr>
              </a:p>
            </p:txBody>
          </p:sp>
        </p:grpSp>
        <p:grpSp>
          <p:nvGrpSpPr>
            <p:cNvPr id="110" name="Group 109"/>
            <p:cNvGrpSpPr/>
            <p:nvPr/>
          </p:nvGrpSpPr>
          <p:grpSpPr>
            <a:xfrm>
              <a:off x="642980" y="5338023"/>
              <a:ext cx="245204" cy="243677"/>
              <a:chOff x="228600" y="1219200"/>
              <a:chExt cx="685800" cy="685800"/>
            </a:xfrm>
          </p:grpSpPr>
          <p:sp>
            <p:nvSpPr>
              <p:cNvPr id="113" name="Freeform 99"/>
              <p:cNvSpPr>
                <a:spLocks noChangeAspect="1"/>
              </p:cNvSpPr>
              <p:nvPr/>
            </p:nvSpPr>
            <p:spPr bwMode="black">
              <a:xfrm>
                <a:off x="364342" y="1410290"/>
                <a:ext cx="414316" cy="30362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tx1"/>
              </a:solidFill>
              <a:ln>
                <a:no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114" name="Oval 113"/>
              <p:cNvSpPr/>
              <p:nvPr/>
            </p:nvSpPr>
            <p:spPr bwMode="auto">
              <a:xfrm>
                <a:off x="228600" y="1219200"/>
                <a:ext cx="685800" cy="685800"/>
              </a:xfrm>
              <a:prstGeom prst="ellipse">
                <a:avLst/>
              </a:prstGeom>
              <a:no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39" name="Group 38"/>
          <p:cNvGrpSpPr/>
          <p:nvPr/>
        </p:nvGrpSpPr>
        <p:grpSpPr>
          <a:xfrm>
            <a:off x="4307479" y="1213633"/>
            <a:ext cx="3794760" cy="4689389"/>
            <a:chOff x="4307479" y="1213633"/>
            <a:chExt cx="3794760" cy="4689389"/>
          </a:xfrm>
        </p:grpSpPr>
        <p:sp>
          <p:nvSpPr>
            <p:cNvPr id="48" name="Rectangle 47"/>
            <p:cNvSpPr/>
            <p:nvPr/>
          </p:nvSpPr>
          <p:spPr bwMode="auto">
            <a:xfrm>
              <a:off x="4307479" y="1754380"/>
              <a:ext cx="3794760" cy="4148642"/>
            </a:xfrm>
            <a:prstGeom prst="rect">
              <a:avLst/>
            </a:prstGeom>
            <a:solidFill>
              <a:schemeClr val="bg1">
                <a:lumMod val="95000"/>
              </a:schemeClr>
            </a:solidFill>
            <a:ln w="22225" cap="sq">
              <a:no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marL="400050" defTabSz="932503">
                <a:lnSpc>
                  <a:spcPct val="90000"/>
                </a:lnSpc>
                <a:spcBef>
                  <a:spcPts val="400"/>
                </a:spcBef>
              </a:pPr>
              <a:r>
                <a:rPr lang="en-US" sz="1400" dirty="0">
                  <a:gradFill>
                    <a:gsLst>
                      <a:gs pos="0">
                        <a:schemeClr val="tx1"/>
                      </a:gs>
                      <a:gs pos="100000">
                        <a:schemeClr val="tx1"/>
                      </a:gs>
                    </a:gsLst>
                    <a:lin ang="5400000" scaled="0"/>
                  </a:gradFill>
                </a:rPr>
                <a:t>Peer at an ExpressRoute location, an Exchange </a:t>
              </a:r>
              <a:r>
                <a:rPr lang="en-US" sz="1400" dirty="0" smtClean="0">
                  <a:gradFill>
                    <a:gsLst>
                      <a:gs pos="0">
                        <a:schemeClr val="tx1"/>
                      </a:gs>
                      <a:gs pos="100000">
                        <a:schemeClr val="tx1"/>
                      </a:gs>
                    </a:gsLst>
                    <a:lin ang="5400000" scaled="0"/>
                  </a:gradFill>
                </a:rPr>
                <a:t>provider facility</a:t>
              </a:r>
              <a:endParaRPr lang="en-US" sz="1400" dirty="0">
                <a:gradFill>
                  <a:gsLst>
                    <a:gs pos="0">
                      <a:schemeClr val="tx1"/>
                    </a:gs>
                    <a:gs pos="100000">
                      <a:schemeClr val="tx1"/>
                    </a:gs>
                  </a:gsLst>
                  <a:lin ang="5400000" scaled="0"/>
                </a:gradFill>
              </a:endParaRPr>
            </a:p>
          </p:txBody>
        </p:sp>
        <p:sp>
          <p:nvSpPr>
            <p:cNvPr id="82" name="Rectangle 81"/>
            <p:cNvSpPr/>
            <p:nvPr/>
          </p:nvSpPr>
          <p:spPr bwMode="auto">
            <a:xfrm>
              <a:off x="4307479" y="1213633"/>
              <a:ext cx="3794760" cy="538968"/>
            </a:xfrm>
            <a:prstGeom prst="rect">
              <a:avLst/>
            </a:prstGeom>
            <a:solidFill>
              <a:schemeClr val="tx1"/>
            </a:solidFill>
            <a:ln w="22225" cap="sq">
              <a:no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14099" fontAlgn="base">
                <a:lnSpc>
                  <a:spcPct val="90000"/>
                </a:lnSpc>
                <a:spcBef>
                  <a:spcPct val="0"/>
                </a:spcBef>
                <a:spcAft>
                  <a:spcPct val="0"/>
                </a:spcAft>
              </a:pPr>
              <a:r>
                <a:rPr lang="en-US" b="1" spc="-50" dirty="0" smtClean="0">
                  <a:gradFill>
                    <a:gsLst>
                      <a:gs pos="86726">
                        <a:srgbClr val="EFEFEF"/>
                      </a:gs>
                      <a:gs pos="36283">
                        <a:srgbClr val="EFEFEF"/>
                      </a:gs>
                    </a:gsLst>
                    <a:lin ang="5400000" scaled="0"/>
                  </a:gradFill>
                  <a:latin typeface="Segoe UI" panose="020B0502040204020203" pitchFamily="34" charset="0"/>
                  <a:cs typeface="Segoe UI" panose="020B0502040204020203" pitchFamily="34" charset="0"/>
                </a:rPr>
                <a:t>EXCHANGE PROVIDER</a:t>
              </a:r>
              <a:endParaRPr lang="en-US" b="1" spc="-50" dirty="0">
                <a:gradFill>
                  <a:gsLst>
                    <a:gs pos="86726">
                      <a:srgbClr val="EFEFEF"/>
                    </a:gs>
                    <a:gs pos="36283">
                      <a:srgbClr val="EFEFEF"/>
                    </a:gs>
                  </a:gsLst>
                  <a:lin ang="5400000" scaled="0"/>
                </a:gradFill>
                <a:latin typeface="Segoe UI" panose="020B0502040204020203" pitchFamily="34" charset="0"/>
                <a:cs typeface="Segoe UI" panose="020B0502040204020203" pitchFamily="34" charset="0"/>
              </a:endParaRPr>
            </a:p>
          </p:txBody>
        </p:sp>
        <p:sp>
          <p:nvSpPr>
            <p:cNvPr id="111" name="Freeform 23"/>
            <p:cNvSpPr>
              <a:spLocks noEditPoints="1"/>
            </p:cNvSpPr>
            <p:nvPr/>
          </p:nvSpPr>
          <p:spPr bwMode="auto">
            <a:xfrm>
              <a:off x="6670360" y="3472884"/>
              <a:ext cx="505239" cy="976786"/>
            </a:xfrm>
            <a:custGeom>
              <a:avLst/>
              <a:gdLst>
                <a:gd name="T0" fmla="*/ 69 w 168"/>
                <a:gd name="T1" fmla="*/ 288 h 326"/>
                <a:gd name="T2" fmla="*/ 0 w 168"/>
                <a:gd name="T3" fmla="*/ 326 h 326"/>
                <a:gd name="T4" fmla="*/ 0 w 168"/>
                <a:gd name="T5" fmla="*/ 288 h 326"/>
                <a:gd name="T6" fmla="*/ 99 w 168"/>
                <a:gd name="T7" fmla="*/ 288 h 326"/>
                <a:gd name="T8" fmla="*/ 168 w 168"/>
                <a:gd name="T9" fmla="*/ 326 h 326"/>
                <a:gd name="T10" fmla="*/ 99 w 168"/>
                <a:gd name="T11" fmla="*/ 288 h 326"/>
                <a:gd name="T12" fmla="*/ 99 w 168"/>
                <a:gd name="T13" fmla="*/ 288 h 326"/>
                <a:gd name="T14" fmla="*/ 168 w 168"/>
                <a:gd name="T15" fmla="*/ 286 h 326"/>
                <a:gd name="T16" fmla="*/ 0 w 168"/>
                <a:gd name="T17" fmla="*/ 42 h 326"/>
                <a:gd name="T18" fmla="*/ 0 w 168"/>
                <a:gd name="T19" fmla="*/ 286 h 326"/>
                <a:gd name="T20" fmla="*/ 118 w 168"/>
                <a:gd name="T21" fmla="*/ 59 h 326"/>
                <a:gd name="T22" fmla="*/ 151 w 168"/>
                <a:gd name="T23" fmla="*/ 99 h 326"/>
                <a:gd name="T24" fmla="*/ 118 w 168"/>
                <a:gd name="T25" fmla="*/ 59 h 326"/>
                <a:gd name="T26" fmla="*/ 118 w 168"/>
                <a:gd name="T27" fmla="*/ 59 h 326"/>
                <a:gd name="T28" fmla="*/ 151 w 168"/>
                <a:gd name="T29" fmla="*/ 111 h 326"/>
                <a:gd name="T30" fmla="*/ 118 w 168"/>
                <a:gd name="T31" fmla="*/ 151 h 326"/>
                <a:gd name="T32" fmla="*/ 118 w 168"/>
                <a:gd name="T33" fmla="*/ 111 h 326"/>
                <a:gd name="T34" fmla="*/ 118 w 168"/>
                <a:gd name="T35" fmla="*/ 165 h 326"/>
                <a:gd name="T36" fmla="*/ 151 w 168"/>
                <a:gd name="T37" fmla="*/ 203 h 326"/>
                <a:gd name="T38" fmla="*/ 118 w 168"/>
                <a:gd name="T39" fmla="*/ 165 h 326"/>
                <a:gd name="T40" fmla="*/ 118 w 168"/>
                <a:gd name="T41" fmla="*/ 165 h 326"/>
                <a:gd name="T42" fmla="*/ 151 w 168"/>
                <a:gd name="T43" fmla="*/ 222 h 326"/>
                <a:gd name="T44" fmla="*/ 118 w 168"/>
                <a:gd name="T45" fmla="*/ 262 h 326"/>
                <a:gd name="T46" fmla="*/ 118 w 168"/>
                <a:gd name="T47" fmla="*/ 222 h 326"/>
                <a:gd name="T48" fmla="*/ 69 w 168"/>
                <a:gd name="T49" fmla="*/ 59 h 326"/>
                <a:gd name="T50" fmla="*/ 99 w 168"/>
                <a:gd name="T51" fmla="*/ 99 h 326"/>
                <a:gd name="T52" fmla="*/ 69 w 168"/>
                <a:gd name="T53" fmla="*/ 59 h 326"/>
                <a:gd name="T54" fmla="*/ 69 w 168"/>
                <a:gd name="T55" fmla="*/ 59 h 326"/>
                <a:gd name="T56" fmla="*/ 99 w 168"/>
                <a:gd name="T57" fmla="*/ 111 h 326"/>
                <a:gd name="T58" fmla="*/ 69 w 168"/>
                <a:gd name="T59" fmla="*/ 151 h 326"/>
                <a:gd name="T60" fmla="*/ 69 w 168"/>
                <a:gd name="T61" fmla="*/ 111 h 326"/>
                <a:gd name="T62" fmla="*/ 69 w 168"/>
                <a:gd name="T63" fmla="*/ 165 h 326"/>
                <a:gd name="T64" fmla="*/ 99 w 168"/>
                <a:gd name="T65" fmla="*/ 203 h 326"/>
                <a:gd name="T66" fmla="*/ 69 w 168"/>
                <a:gd name="T67" fmla="*/ 165 h 326"/>
                <a:gd name="T68" fmla="*/ 69 w 168"/>
                <a:gd name="T69" fmla="*/ 165 h 326"/>
                <a:gd name="T70" fmla="*/ 99 w 168"/>
                <a:gd name="T71" fmla="*/ 222 h 326"/>
                <a:gd name="T72" fmla="*/ 69 w 168"/>
                <a:gd name="T73" fmla="*/ 262 h 326"/>
                <a:gd name="T74" fmla="*/ 69 w 168"/>
                <a:gd name="T75" fmla="*/ 222 h 326"/>
                <a:gd name="T76" fmla="*/ 17 w 168"/>
                <a:gd name="T77" fmla="*/ 59 h 326"/>
                <a:gd name="T78" fmla="*/ 50 w 168"/>
                <a:gd name="T79" fmla="*/ 99 h 326"/>
                <a:gd name="T80" fmla="*/ 17 w 168"/>
                <a:gd name="T81" fmla="*/ 59 h 326"/>
                <a:gd name="T82" fmla="*/ 17 w 168"/>
                <a:gd name="T83" fmla="*/ 59 h 326"/>
                <a:gd name="T84" fmla="*/ 50 w 168"/>
                <a:gd name="T85" fmla="*/ 111 h 326"/>
                <a:gd name="T86" fmla="*/ 17 w 168"/>
                <a:gd name="T87" fmla="*/ 151 h 326"/>
                <a:gd name="T88" fmla="*/ 17 w 168"/>
                <a:gd name="T89" fmla="*/ 111 h 326"/>
                <a:gd name="T90" fmla="*/ 17 w 168"/>
                <a:gd name="T91" fmla="*/ 165 h 326"/>
                <a:gd name="T92" fmla="*/ 50 w 168"/>
                <a:gd name="T93" fmla="*/ 203 h 326"/>
                <a:gd name="T94" fmla="*/ 17 w 168"/>
                <a:gd name="T95" fmla="*/ 165 h 326"/>
                <a:gd name="T96" fmla="*/ 17 w 168"/>
                <a:gd name="T97" fmla="*/ 165 h 326"/>
                <a:gd name="T98" fmla="*/ 50 w 168"/>
                <a:gd name="T99" fmla="*/ 222 h 326"/>
                <a:gd name="T100" fmla="*/ 17 w 168"/>
                <a:gd name="T101" fmla="*/ 262 h 326"/>
                <a:gd name="T102" fmla="*/ 17 w 168"/>
                <a:gd name="T103" fmla="*/ 222 h 326"/>
                <a:gd name="T104" fmla="*/ 135 w 168"/>
                <a:gd name="T105" fmla="*/ 16 h 326"/>
                <a:gd name="T106" fmla="*/ 33 w 168"/>
                <a:gd name="T107" fmla="*/ 0 h 326"/>
                <a:gd name="T108" fmla="*/ 0 w 168"/>
                <a:gd name="T109" fmla="*/ 16 h 326"/>
                <a:gd name="T110" fmla="*/ 168 w 168"/>
                <a:gd name="T111" fmla="*/ 40 h 326"/>
                <a:gd name="T112" fmla="*/ 135 w 168"/>
                <a:gd name="T113" fmla="*/ 16 h 326"/>
                <a:gd name="T114" fmla="*/ 135 w 168"/>
                <a:gd name="T115" fmla="*/ 16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326">
                  <a:moveTo>
                    <a:pt x="0" y="288"/>
                  </a:moveTo>
                  <a:lnTo>
                    <a:pt x="69" y="288"/>
                  </a:lnTo>
                  <a:lnTo>
                    <a:pt x="69" y="326"/>
                  </a:lnTo>
                  <a:lnTo>
                    <a:pt x="0" y="326"/>
                  </a:lnTo>
                  <a:lnTo>
                    <a:pt x="0" y="288"/>
                  </a:lnTo>
                  <a:lnTo>
                    <a:pt x="0" y="288"/>
                  </a:lnTo>
                  <a:lnTo>
                    <a:pt x="0" y="288"/>
                  </a:lnTo>
                  <a:close/>
                  <a:moveTo>
                    <a:pt x="99" y="288"/>
                  </a:moveTo>
                  <a:lnTo>
                    <a:pt x="168" y="288"/>
                  </a:lnTo>
                  <a:lnTo>
                    <a:pt x="168" y="326"/>
                  </a:lnTo>
                  <a:lnTo>
                    <a:pt x="99" y="326"/>
                  </a:lnTo>
                  <a:lnTo>
                    <a:pt x="99" y="288"/>
                  </a:lnTo>
                  <a:lnTo>
                    <a:pt x="99" y="288"/>
                  </a:lnTo>
                  <a:lnTo>
                    <a:pt x="99" y="288"/>
                  </a:lnTo>
                  <a:close/>
                  <a:moveTo>
                    <a:pt x="0" y="286"/>
                  </a:moveTo>
                  <a:lnTo>
                    <a:pt x="168" y="286"/>
                  </a:lnTo>
                  <a:lnTo>
                    <a:pt x="168" y="42"/>
                  </a:lnTo>
                  <a:lnTo>
                    <a:pt x="0" y="42"/>
                  </a:lnTo>
                  <a:lnTo>
                    <a:pt x="0" y="286"/>
                  </a:lnTo>
                  <a:lnTo>
                    <a:pt x="0" y="286"/>
                  </a:lnTo>
                  <a:lnTo>
                    <a:pt x="0" y="286"/>
                  </a:lnTo>
                  <a:close/>
                  <a:moveTo>
                    <a:pt x="118" y="59"/>
                  </a:moveTo>
                  <a:lnTo>
                    <a:pt x="151" y="59"/>
                  </a:lnTo>
                  <a:lnTo>
                    <a:pt x="151" y="99"/>
                  </a:lnTo>
                  <a:lnTo>
                    <a:pt x="118" y="99"/>
                  </a:lnTo>
                  <a:lnTo>
                    <a:pt x="118" y="59"/>
                  </a:lnTo>
                  <a:lnTo>
                    <a:pt x="118" y="59"/>
                  </a:lnTo>
                  <a:lnTo>
                    <a:pt x="118" y="59"/>
                  </a:lnTo>
                  <a:close/>
                  <a:moveTo>
                    <a:pt x="118" y="111"/>
                  </a:moveTo>
                  <a:lnTo>
                    <a:pt x="151" y="111"/>
                  </a:lnTo>
                  <a:lnTo>
                    <a:pt x="151" y="151"/>
                  </a:lnTo>
                  <a:lnTo>
                    <a:pt x="118" y="151"/>
                  </a:lnTo>
                  <a:lnTo>
                    <a:pt x="118" y="111"/>
                  </a:lnTo>
                  <a:lnTo>
                    <a:pt x="118" y="111"/>
                  </a:lnTo>
                  <a:lnTo>
                    <a:pt x="118" y="111"/>
                  </a:lnTo>
                  <a:close/>
                  <a:moveTo>
                    <a:pt x="118" y="165"/>
                  </a:moveTo>
                  <a:lnTo>
                    <a:pt x="151" y="165"/>
                  </a:lnTo>
                  <a:lnTo>
                    <a:pt x="151" y="203"/>
                  </a:lnTo>
                  <a:lnTo>
                    <a:pt x="118" y="203"/>
                  </a:lnTo>
                  <a:lnTo>
                    <a:pt x="118" y="165"/>
                  </a:lnTo>
                  <a:lnTo>
                    <a:pt x="118" y="165"/>
                  </a:lnTo>
                  <a:lnTo>
                    <a:pt x="118" y="165"/>
                  </a:lnTo>
                  <a:close/>
                  <a:moveTo>
                    <a:pt x="118" y="222"/>
                  </a:moveTo>
                  <a:lnTo>
                    <a:pt x="151" y="222"/>
                  </a:lnTo>
                  <a:lnTo>
                    <a:pt x="151" y="262"/>
                  </a:lnTo>
                  <a:lnTo>
                    <a:pt x="118" y="262"/>
                  </a:lnTo>
                  <a:lnTo>
                    <a:pt x="118" y="222"/>
                  </a:lnTo>
                  <a:lnTo>
                    <a:pt x="118" y="222"/>
                  </a:lnTo>
                  <a:lnTo>
                    <a:pt x="118" y="222"/>
                  </a:lnTo>
                  <a:close/>
                  <a:moveTo>
                    <a:pt x="69" y="59"/>
                  </a:moveTo>
                  <a:lnTo>
                    <a:pt x="99" y="59"/>
                  </a:lnTo>
                  <a:lnTo>
                    <a:pt x="99" y="99"/>
                  </a:lnTo>
                  <a:lnTo>
                    <a:pt x="69" y="99"/>
                  </a:lnTo>
                  <a:lnTo>
                    <a:pt x="69" y="59"/>
                  </a:lnTo>
                  <a:lnTo>
                    <a:pt x="69" y="59"/>
                  </a:lnTo>
                  <a:lnTo>
                    <a:pt x="69" y="59"/>
                  </a:lnTo>
                  <a:close/>
                  <a:moveTo>
                    <a:pt x="69" y="111"/>
                  </a:moveTo>
                  <a:lnTo>
                    <a:pt x="99" y="111"/>
                  </a:lnTo>
                  <a:lnTo>
                    <a:pt x="99" y="151"/>
                  </a:lnTo>
                  <a:lnTo>
                    <a:pt x="69" y="151"/>
                  </a:lnTo>
                  <a:lnTo>
                    <a:pt x="69" y="111"/>
                  </a:lnTo>
                  <a:lnTo>
                    <a:pt x="69" y="111"/>
                  </a:lnTo>
                  <a:lnTo>
                    <a:pt x="69" y="111"/>
                  </a:lnTo>
                  <a:close/>
                  <a:moveTo>
                    <a:pt x="69" y="165"/>
                  </a:moveTo>
                  <a:lnTo>
                    <a:pt x="99" y="165"/>
                  </a:lnTo>
                  <a:lnTo>
                    <a:pt x="99" y="203"/>
                  </a:lnTo>
                  <a:lnTo>
                    <a:pt x="69" y="203"/>
                  </a:lnTo>
                  <a:lnTo>
                    <a:pt x="69" y="165"/>
                  </a:lnTo>
                  <a:lnTo>
                    <a:pt x="69" y="165"/>
                  </a:lnTo>
                  <a:lnTo>
                    <a:pt x="69" y="165"/>
                  </a:lnTo>
                  <a:close/>
                  <a:moveTo>
                    <a:pt x="69" y="222"/>
                  </a:moveTo>
                  <a:lnTo>
                    <a:pt x="99" y="222"/>
                  </a:lnTo>
                  <a:lnTo>
                    <a:pt x="99" y="262"/>
                  </a:lnTo>
                  <a:lnTo>
                    <a:pt x="69" y="262"/>
                  </a:lnTo>
                  <a:lnTo>
                    <a:pt x="69" y="222"/>
                  </a:lnTo>
                  <a:lnTo>
                    <a:pt x="69" y="222"/>
                  </a:lnTo>
                  <a:lnTo>
                    <a:pt x="69" y="222"/>
                  </a:lnTo>
                  <a:close/>
                  <a:moveTo>
                    <a:pt x="17" y="59"/>
                  </a:moveTo>
                  <a:lnTo>
                    <a:pt x="50" y="59"/>
                  </a:lnTo>
                  <a:lnTo>
                    <a:pt x="50" y="99"/>
                  </a:lnTo>
                  <a:lnTo>
                    <a:pt x="17" y="99"/>
                  </a:lnTo>
                  <a:lnTo>
                    <a:pt x="17" y="59"/>
                  </a:lnTo>
                  <a:lnTo>
                    <a:pt x="17" y="59"/>
                  </a:lnTo>
                  <a:lnTo>
                    <a:pt x="17" y="59"/>
                  </a:lnTo>
                  <a:close/>
                  <a:moveTo>
                    <a:pt x="17" y="111"/>
                  </a:moveTo>
                  <a:lnTo>
                    <a:pt x="50" y="111"/>
                  </a:lnTo>
                  <a:lnTo>
                    <a:pt x="50" y="151"/>
                  </a:lnTo>
                  <a:lnTo>
                    <a:pt x="17" y="151"/>
                  </a:lnTo>
                  <a:lnTo>
                    <a:pt x="17" y="111"/>
                  </a:lnTo>
                  <a:lnTo>
                    <a:pt x="17" y="111"/>
                  </a:lnTo>
                  <a:lnTo>
                    <a:pt x="17" y="111"/>
                  </a:lnTo>
                  <a:close/>
                  <a:moveTo>
                    <a:pt x="17" y="165"/>
                  </a:moveTo>
                  <a:lnTo>
                    <a:pt x="50" y="165"/>
                  </a:lnTo>
                  <a:lnTo>
                    <a:pt x="50" y="203"/>
                  </a:lnTo>
                  <a:lnTo>
                    <a:pt x="17" y="203"/>
                  </a:lnTo>
                  <a:lnTo>
                    <a:pt x="17" y="165"/>
                  </a:lnTo>
                  <a:lnTo>
                    <a:pt x="17" y="165"/>
                  </a:lnTo>
                  <a:lnTo>
                    <a:pt x="17" y="165"/>
                  </a:lnTo>
                  <a:close/>
                  <a:moveTo>
                    <a:pt x="17" y="222"/>
                  </a:moveTo>
                  <a:lnTo>
                    <a:pt x="50" y="222"/>
                  </a:lnTo>
                  <a:lnTo>
                    <a:pt x="50" y="262"/>
                  </a:lnTo>
                  <a:lnTo>
                    <a:pt x="17" y="262"/>
                  </a:lnTo>
                  <a:lnTo>
                    <a:pt x="17" y="222"/>
                  </a:lnTo>
                  <a:lnTo>
                    <a:pt x="17" y="222"/>
                  </a:lnTo>
                  <a:lnTo>
                    <a:pt x="17" y="222"/>
                  </a:lnTo>
                  <a:close/>
                  <a:moveTo>
                    <a:pt x="135" y="16"/>
                  </a:moveTo>
                  <a:lnTo>
                    <a:pt x="135" y="0"/>
                  </a:lnTo>
                  <a:lnTo>
                    <a:pt x="33" y="0"/>
                  </a:lnTo>
                  <a:lnTo>
                    <a:pt x="33" y="16"/>
                  </a:lnTo>
                  <a:lnTo>
                    <a:pt x="0" y="16"/>
                  </a:lnTo>
                  <a:lnTo>
                    <a:pt x="0" y="40"/>
                  </a:lnTo>
                  <a:lnTo>
                    <a:pt x="168" y="40"/>
                  </a:lnTo>
                  <a:lnTo>
                    <a:pt x="168" y="16"/>
                  </a:lnTo>
                  <a:lnTo>
                    <a:pt x="135" y="16"/>
                  </a:lnTo>
                  <a:lnTo>
                    <a:pt x="135" y="16"/>
                  </a:lnTo>
                  <a:lnTo>
                    <a:pt x="135" y="1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112" name="TextBox 50"/>
            <p:cNvSpPr txBox="1"/>
            <p:nvPr/>
          </p:nvSpPr>
          <p:spPr>
            <a:xfrm>
              <a:off x="5994899" y="4375999"/>
              <a:ext cx="1853314" cy="622056"/>
            </a:xfrm>
            <a:prstGeom prst="rect">
              <a:avLst/>
            </a:prstGeom>
            <a:noFill/>
          </p:spPr>
          <p:txBody>
            <a:bodyPr wrap="none" lIns="179285" tIns="143428" rIns="179285" bIns="143428"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pPr>
              <a:r>
                <a:rPr lang="en-US" sz="1200" b="1" dirty="0" smtClean="0">
                  <a:gradFill>
                    <a:gsLst>
                      <a:gs pos="79646">
                        <a:schemeClr val="tx1"/>
                      </a:gs>
                      <a:gs pos="3000">
                        <a:schemeClr val="tx1"/>
                      </a:gs>
                    </a:gsLst>
                    <a:lin ang="5400000" scaled="0"/>
                  </a:gradFill>
                </a:rPr>
                <a:t>EXPRESSROUTE</a:t>
              </a:r>
            </a:p>
            <a:p>
              <a:pPr algn="ctr">
                <a:lnSpc>
                  <a:spcPct val="90000"/>
                </a:lnSpc>
              </a:pPr>
              <a:r>
                <a:rPr lang="en-US" sz="1200" b="1" dirty="0" smtClean="0">
                  <a:gradFill>
                    <a:gsLst>
                      <a:gs pos="79646">
                        <a:schemeClr val="tx1"/>
                      </a:gs>
                      <a:gs pos="3000">
                        <a:schemeClr val="tx1"/>
                      </a:gs>
                    </a:gsLst>
                    <a:lin ang="5400000" scaled="0"/>
                  </a:gradFill>
                </a:rPr>
                <a:t>PARTNER LOCATION</a:t>
              </a:r>
              <a:endParaRPr lang="en-US" sz="1200" b="1" dirty="0">
                <a:gradFill>
                  <a:gsLst>
                    <a:gs pos="79646">
                      <a:schemeClr val="tx1"/>
                    </a:gs>
                    <a:gs pos="3000">
                      <a:schemeClr val="tx1"/>
                    </a:gs>
                  </a:gsLst>
                  <a:lin ang="5400000" scaled="0"/>
                </a:gradFill>
              </a:endParaRPr>
            </a:p>
          </p:txBody>
        </p:sp>
        <p:cxnSp>
          <p:nvCxnSpPr>
            <p:cNvPr id="115" name="Straight Arrow Connector 114"/>
            <p:cNvCxnSpPr/>
            <p:nvPr/>
          </p:nvCxnSpPr>
          <p:spPr>
            <a:xfrm flipH="1">
              <a:off x="5638800" y="3948113"/>
              <a:ext cx="1047385" cy="0"/>
            </a:xfrm>
            <a:prstGeom prst="straightConnector1">
              <a:avLst/>
            </a:prstGeom>
            <a:ln w="25400">
              <a:solidFill>
                <a:schemeClr val="accent2"/>
              </a:solidFill>
              <a:headEnd type="none"/>
              <a:tailEnd type="arrow" w="med" len="sm"/>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flipV="1">
              <a:off x="6926154" y="3060740"/>
              <a:ext cx="0" cy="492682"/>
            </a:xfrm>
            <a:prstGeom prst="straightConnector1">
              <a:avLst/>
            </a:prstGeom>
            <a:ln w="25400">
              <a:solidFill>
                <a:schemeClr val="accent2"/>
              </a:solidFill>
              <a:prstDash val="solid"/>
              <a:headEnd type="none"/>
              <a:tailEnd type="arrow" w="med" len="sm"/>
            </a:ln>
          </p:spPr>
          <p:style>
            <a:lnRef idx="1">
              <a:schemeClr val="accent1"/>
            </a:lnRef>
            <a:fillRef idx="0">
              <a:schemeClr val="accent1"/>
            </a:fillRef>
            <a:effectRef idx="0">
              <a:schemeClr val="accent1"/>
            </a:effectRef>
            <a:fontRef idx="minor">
              <a:schemeClr val="tx1"/>
            </a:fontRef>
          </p:style>
        </p:cxnSp>
        <p:grpSp>
          <p:nvGrpSpPr>
            <p:cNvPr id="89" name="Group 88"/>
            <p:cNvGrpSpPr/>
            <p:nvPr/>
          </p:nvGrpSpPr>
          <p:grpSpPr>
            <a:xfrm>
              <a:off x="4736179" y="2001972"/>
              <a:ext cx="1053768" cy="1002865"/>
              <a:chOff x="8539123" y="739098"/>
              <a:chExt cx="1053768" cy="1002865"/>
            </a:xfrm>
          </p:grpSpPr>
          <p:sp>
            <p:nvSpPr>
              <p:cNvPr id="91" name="Oval 90"/>
              <p:cNvSpPr/>
              <p:nvPr/>
            </p:nvSpPr>
            <p:spPr bwMode="auto">
              <a:xfrm>
                <a:off x="8565467" y="739098"/>
                <a:ext cx="1001080" cy="1001080"/>
              </a:xfrm>
              <a:prstGeom prst="ellipse">
                <a:avLst/>
              </a:prstGeom>
              <a:pattFill prst="ltUpDiag">
                <a:fgClr>
                  <a:srgbClr val="CDCDCD"/>
                </a:fgClr>
                <a:bgClr>
                  <a:srgbClr val="FFFFFF"/>
                </a:bgClr>
              </a:pattFill>
              <a:ln w="25400" cap="flat" cmpd="sng" algn="ctr">
                <a:solidFill>
                  <a:schemeClr val="tx1"/>
                </a:solidFill>
                <a:prstDash val="solid"/>
                <a:headEnd type="none" w="med" len="med"/>
                <a:tailEnd type="none" w="med" len="med"/>
              </a:ln>
              <a:effectLst/>
            </p:spPr>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defTabSz="914008" fontAlgn="base">
                  <a:lnSpc>
                    <a:spcPct val="90000"/>
                  </a:lnSpc>
                  <a:spcBef>
                    <a:spcPct val="0"/>
                  </a:spcBef>
                  <a:spcAft>
                    <a:spcPct val="0"/>
                  </a:spcAft>
                  <a:defRPr/>
                </a:pPr>
                <a:endParaRPr lang="en-US" sz="3600" kern="0" spc="-50" dirty="0">
                  <a:gradFill>
                    <a:gsLst>
                      <a:gs pos="36283">
                        <a:srgbClr val="505050"/>
                      </a:gs>
                      <a:gs pos="28000">
                        <a:srgbClr val="505050"/>
                      </a:gs>
                    </a:gsLst>
                    <a:lin ang="5400000" scaled="0"/>
                  </a:gradFill>
                </a:endParaRPr>
              </a:p>
            </p:txBody>
          </p:sp>
          <p:sp>
            <p:nvSpPr>
              <p:cNvPr id="93" name="Freeform 92"/>
              <p:cNvSpPr>
                <a:spLocks noChangeAspect="1" noEditPoints="1"/>
              </p:cNvSpPr>
              <p:nvPr/>
            </p:nvSpPr>
            <p:spPr bwMode="auto">
              <a:xfrm>
                <a:off x="8818045" y="879785"/>
                <a:ext cx="495925" cy="372467"/>
              </a:xfrm>
              <a:custGeom>
                <a:avLst/>
                <a:gdLst>
                  <a:gd name="T0" fmla="*/ 224 w 400"/>
                  <a:gd name="T1" fmla="*/ 276 h 300"/>
                  <a:gd name="T2" fmla="*/ 200 w 400"/>
                  <a:gd name="T3" fmla="*/ 300 h 300"/>
                  <a:gd name="T4" fmla="*/ 176 w 400"/>
                  <a:gd name="T5" fmla="*/ 276 h 300"/>
                  <a:gd name="T6" fmla="*/ 200 w 400"/>
                  <a:gd name="T7" fmla="*/ 252 h 300"/>
                  <a:gd name="T8" fmla="*/ 224 w 400"/>
                  <a:gd name="T9" fmla="*/ 276 h 300"/>
                  <a:gd name="T10" fmla="*/ 122 w 400"/>
                  <a:gd name="T11" fmla="*/ 205 h 300"/>
                  <a:gd name="T12" fmla="*/ 156 w 400"/>
                  <a:gd name="T13" fmla="*/ 239 h 300"/>
                  <a:gd name="T14" fmla="*/ 200 w 400"/>
                  <a:gd name="T15" fmla="*/ 221 h 300"/>
                  <a:gd name="T16" fmla="*/ 244 w 400"/>
                  <a:gd name="T17" fmla="*/ 239 h 300"/>
                  <a:gd name="T18" fmla="*/ 278 w 400"/>
                  <a:gd name="T19" fmla="*/ 205 h 300"/>
                  <a:gd name="T20" fmla="*/ 200 w 400"/>
                  <a:gd name="T21" fmla="*/ 173 h 300"/>
                  <a:gd name="T22" fmla="*/ 122 w 400"/>
                  <a:gd name="T23" fmla="*/ 205 h 300"/>
                  <a:gd name="T24" fmla="*/ 61 w 400"/>
                  <a:gd name="T25" fmla="*/ 144 h 300"/>
                  <a:gd name="T26" fmla="*/ 95 w 400"/>
                  <a:gd name="T27" fmla="*/ 178 h 300"/>
                  <a:gd name="T28" fmla="*/ 200 w 400"/>
                  <a:gd name="T29" fmla="*/ 134 h 300"/>
                  <a:gd name="T30" fmla="*/ 305 w 400"/>
                  <a:gd name="T31" fmla="*/ 178 h 300"/>
                  <a:gd name="T32" fmla="*/ 339 w 400"/>
                  <a:gd name="T33" fmla="*/ 144 h 300"/>
                  <a:gd name="T34" fmla="*/ 200 w 400"/>
                  <a:gd name="T35" fmla="*/ 86 h 300"/>
                  <a:gd name="T36" fmla="*/ 61 w 400"/>
                  <a:gd name="T37" fmla="*/ 144 h 300"/>
                  <a:gd name="T38" fmla="*/ 200 w 400"/>
                  <a:gd name="T39" fmla="*/ 48 h 300"/>
                  <a:gd name="T40" fmla="*/ 366 w 400"/>
                  <a:gd name="T41" fmla="*/ 117 h 300"/>
                  <a:gd name="T42" fmla="*/ 400 w 400"/>
                  <a:gd name="T43" fmla="*/ 83 h 300"/>
                  <a:gd name="T44" fmla="*/ 200 w 400"/>
                  <a:gd name="T45" fmla="*/ 0 h 300"/>
                  <a:gd name="T46" fmla="*/ 0 w 400"/>
                  <a:gd name="T47" fmla="*/ 83 h 300"/>
                  <a:gd name="T48" fmla="*/ 34 w 400"/>
                  <a:gd name="T49" fmla="*/ 117 h 300"/>
                  <a:gd name="T50" fmla="*/ 200 w 400"/>
                  <a:gd name="T51" fmla="*/ 4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0" h="300">
                    <a:moveTo>
                      <a:pt x="224" y="276"/>
                    </a:moveTo>
                    <a:cubicBezTo>
                      <a:pt x="224" y="289"/>
                      <a:pt x="213" y="300"/>
                      <a:pt x="200" y="300"/>
                    </a:cubicBezTo>
                    <a:cubicBezTo>
                      <a:pt x="187" y="300"/>
                      <a:pt x="176" y="289"/>
                      <a:pt x="176" y="276"/>
                    </a:cubicBezTo>
                    <a:cubicBezTo>
                      <a:pt x="176" y="263"/>
                      <a:pt x="187" y="252"/>
                      <a:pt x="200" y="252"/>
                    </a:cubicBezTo>
                    <a:cubicBezTo>
                      <a:pt x="213" y="252"/>
                      <a:pt x="224" y="263"/>
                      <a:pt x="224" y="276"/>
                    </a:cubicBezTo>
                    <a:close/>
                    <a:moveTo>
                      <a:pt x="122" y="205"/>
                    </a:moveTo>
                    <a:cubicBezTo>
                      <a:pt x="156" y="239"/>
                      <a:pt x="156" y="239"/>
                      <a:pt x="156" y="239"/>
                    </a:cubicBezTo>
                    <a:cubicBezTo>
                      <a:pt x="167" y="228"/>
                      <a:pt x="183" y="221"/>
                      <a:pt x="200" y="221"/>
                    </a:cubicBezTo>
                    <a:cubicBezTo>
                      <a:pt x="217" y="221"/>
                      <a:pt x="233" y="228"/>
                      <a:pt x="244" y="239"/>
                    </a:cubicBezTo>
                    <a:cubicBezTo>
                      <a:pt x="278" y="205"/>
                      <a:pt x="278" y="205"/>
                      <a:pt x="278" y="205"/>
                    </a:cubicBezTo>
                    <a:cubicBezTo>
                      <a:pt x="258" y="185"/>
                      <a:pt x="230" y="173"/>
                      <a:pt x="200" y="173"/>
                    </a:cubicBezTo>
                    <a:cubicBezTo>
                      <a:pt x="170" y="173"/>
                      <a:pt x="142" y="185"/>
                      <a:pt x="122" y="205"/>
                    </a:cubicBezTo>
                    <a:close/>
                    <a:moveTo>
                      <a:pt x="61" y="144"/>
                    </a:moveTo>
                    <a:cubicBezTo>
                      <a:pt x="95" y="178"/>
                      <a:pt x="95" y="178"/>
                      <a:pt x="95" y="178"/>
                    </a:cubicBezTo>
                    <a:cubicBezTo>
                      <a:pt x="122" y="151"/>
                      <a:pt x="159" y="134"/>
                      <a:pt x="200" y="134"/>
                    </a:cubicBezTo>
                    <a:cubicBezTo>
                      <a:pt x="241" y="134"/>
                      <a:pt x="278" y="151"/>
                      <a:pt x="305" y="178"/>
                    </a:cubicBezTo>
                    <a:cubicBezTo>
                      <a:pt x="339" y="144"/>
                      <a:pt x="339" y="144"/>
                      <a:pt x="339" y="144"/>
                    </a:cubicBezTo>
                    <a:cubicBezTo>
                      <a:pt x="303" y="109"/>
                      <a:pt x="254" y="86"/>
                      <a:pt x="200" y="86"/>
                    </a:cubicBezTo>
                    <a:cubicBezTo>
                      <a:pt x="146" y="86"/>
                      <a:pt x="97" y="109"/>
                      <a:pt x="61" y="144"/>
                    </a:cubicBezTo>
                    <a:close/>
                    <a:moveTo>
                      <a:pt x="200" y="48"/>
                    </a:moveTo>
                    <a:cubicBezTo>
                      <a:pt x="265" y="48"/>
                      <a:pt x="324" y="74"/>
                      <a:pt x="366" y="117"/>
                    </a:cubicBezTo>
                    <a:cubicBezTo>
                      <a:pt x="400" y="83"/>
                      <a:pt x="400" y="83"/>
                      <a:pt x="400" y="83"/>
                    </a:cubicBezTo>
                    <a:cubicBezTo>
                      <a:pt x="349" y="32"/>
                      <a:pt x="278" y="0"/>
                      <a:pt x="200" y="0"/>
                    </a:cubicBezTo>
                    <a:cubicBezTo>
                      <a:pt x="122" y="0"/>
                      <a:pt x="51" y="32"/>
                      <a:pt x="0" y="83"/>
                    </a:cubicBezTo>
                    <a:cubicBezTo>
                      <a:pt x="34" y="117"/>
                      <a:pt x="34" y="117"/>
                      <a:pt x="34" y="117"/>
                    </a:cubicBezTo>
                    <a:cubicBezTo>
                      <a:pt x="76" y="74"/>
                      <a:pt x="135" y="48"/>
                      <a:pt x="200" y="48"/>
                    </a:cubicBezTo>
                    <a:close/>
                  </a:path>
                </a:pathLst>
              </a:custGeom>
              <a:solidFill>
                <a:schemeClr val="tx1"/>
              </a:solidFill>
              <a:ln>
                <a:noFill/>
              </a:ln>
              <a:extLst/>
            </p:spPr>
            <p:txBody>
              <a:bodyPr vert="horz" wrap="square" lIns="91428" tIns="45714" rIns="91428" bIns="45714" numCol="1" anchor="t" anchorCtr="0" compatLnSpc="1">
                <a:prstTxWarp prst="textNoShape">
                  <a:avLst/>
                </a:prstTxWarp>
              </a:bodyPr>
              <a:lstStyle/>
              <a:p>
                <a:pPr defTabSz="932410">
                  <a:defRPr/>
                </a:pPr>
                <a:endParaRPr lang="en-US" sz="2800" kern="0" dirty="0">
                  <a:solidFill>
                    <a:srgbClr val="00188F"/>
                  </a:solidFill>
                </a:endParaRPr>
              </a:p>
            </p:txBody>
          </p:sp>
          <p:sp>
            <p:nvSpPr>
              <p:cNvPr id="96" name="TextBox 95"/>
              <p:cNvSpPr txBox="1"/>
              <p:nvPr/>
            </p:nvSpPr>
            <p:spPr>
              <a:xfrm>
                <a:off x="8539123" y="1151070"/>
                <a:ext cx="1053768" cy="590893"/>
              </a:xfrm>
              <a:prstGeom prst="rect">
                <a:avLst/>
              </a:prstGeom>
              <a:noFill/>
            </p:spPr>
            <p:txBody>
              <a:bodyPr wrap="none" lIns="182857" tIns="146285" rIns="182857" bIns="146285" rtlCol="0" anchor="ctr">
                <a:spAutoFit/>
              </a:bodyPr>
              <a:lstStyle/>
              <a:p>
                <a:pPr algn="ctr" defTabSz="932410">
                  <a:lnSpc>
                    <a:spcPct val="80000"/>
                  </a:lnSpc>
                  <a:defRPr/>
                </a:pPr>
                <a:r>
                  <a:rPr lang="en-US" sz="1200" b="1" kern="0" spc="-50" dirty="0" smtClean="0">
                    <a:gradFill>
                      <a:gsLst>
                        <a:gs pos="16814">
                          <a:schemeClr val="tx1"/>
                        </a:gs>
                        <a:gs pos="100000">
                          <a:schemeClr val="tx1"/>
                        </a:gs>
                      </a:gsLst>
                      <a:lin ang="5400000" scaled="0"/>
                    </a:gradFill>
                  </a:rPr>
                  <a:t>PUBLIC</a:t>
                </a:r>
                <a:br>
                  <a:rPr lang="en-US" sz="1200" b="1" kern="0" spc="-50" dirty="0" smtClean="0">
                    <a:gradFill>
                      <a:gsLst>
                        <a:gs pos="16814">
                          <a:schemeClr val="tx1"/>
                        </a:gs>
                        <a:gs pos="100000">
                          <a:schemeClr val="tx1"/>
                        </a:gs>
                      </a:gsLst>
                      <a:lin ang="5400000" scaled="0"/>
                    </a:gradFill>
                  </a:rPr>
                </a:br>
                <a:r>
                  <a:rPr lang="en-US" sz="1200" b="1" kern="0" spc="-50" dirty="0" smtClean="0">
                    <a:gradFill>
                      <a:gsLst>
                        <a:gs pos="16814">
                          <a:schemeClr val="tx1"/>
                        </a:gs>
                        <a:gs pos="100000">
                          <a:schemeClr val="tx1"/>
                        </a:gs>
                      </a:gsLst>
                      <a:lin ang="5400000" scaled="0"/>
                    </a:gradFill>
                  </a:rPr>
                  <a:t>INTERNET</a:t>
                </a:r>
                <a:endParaRPr lang="en-US" sz="1200" b="1" kern="0" spc="-50" dirty="0">
                  <a:gradFill>
                    <a:gsLst>
                      <a:gs pos="16814">
                        <a:schemeClr val="tx1"/>
                      </a:gs>
                      <a:gs pos="100000">
                        <a:schemeClr val="tx1"/>
                      </a:gs>
                    </a:gsLst>
                    <a:lin ang="5400000" scaled="0"/>
                  </a:gradFill>
                </a:endParaRPr>
              </a:p>
            </p:txBody>
          </p:sp>
        </p:grpSp>
        <p:sp>
          <p:nvSpPr>
            <p:cNvPr id="98" name="Freeform 539"/>
            <p:cNvSpPr>
              <a:spLocks noChangeAspect="1"/>
            </p:cNvSpPr>
            <p:nvPr/>
          </p:nvSpPr>
          <p:spPr bwMode="auto">
            <a:xfrm>
              <a:off x="6186476" y="2207633"/>
              <a:ext cx="1479357" cy="813332"/>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0070C0"/>
            </a:solidFill>
            <a:ln>
              <a:noFill/>
            </a:ln>
            <a:extLst/>
          </p:spPr>
          <p:txBody>
            <a:bodyPr vert="horz" wrap="square" lIns="91440" tIns="91440" rIns="91440" bIns="91440" numCol="1" anchor="b" anchorCtr="0" compatLnSpc="1">
              <a:prstTxWarp prst="textNoShape">
                <a:avLst/>
              </a:prstTxWarp>
            </a:bodyPr>
            <a:lstStyle/>
            <a:p>
              <a:pPr algn="ctr" defTabSz="932503">
                <a:lnSpc>
                  <a:spcPct val="90000"/>
                </a:lnSpc>
              </a:pPr>
              <a:r>
                <a:rPr lang="en-US" sz="1200" b="1" dirty="0" smtClean="0">
                  <a:gradFill>
                    <a:gsLst>
                      <a:gs pos="79646">
                        <a:schemeClr val="bg1"/>
                      </a:gs>
                      <a:gs pos="3000">
                        <a:schemeClr val="bg1"/>
                      </a:gs>
                    </a:gsLst>
                    <a:lin ang="5400000" scaled="0"/>
                  </a:gradFill>
                </a:rPr>
                <a:t>MICROSOFT </a:t>
              </a:r>
              <a:br>
                <a:rPr lang="en-US" sz="1200" b="1" dirty="0" smtClean="0">
                  <a:gradFill>
                    <a:gsLst>
                      <a:gs pos="79646">
                        <a:schemeClr val="bg1"/>
                      </a:gs>
                      <a:gs pos="3000">
                        <a:schemeClr val="bg1"/>
                      </a:gs>
                    </a:gsLst>
                    <a:lin ang="5400000" scaled="0"/>
                  </a:gradFill>
                </a:rPr>
              </a:br>
              <a:r>
                <a:rPr lang="en-US" sz="1200" b="1" dirty="0" smtClean="0">
                  <a:gradFill>
                    <a:gsLst>
                      <a:gs pos="79646">
                        <a:schemeClr val="bg1"/>
                      </a:gs>
                      <a:gs pos="3000">
                        <a:schemeClr val="bg1"/>
                      </a:gs>
                    </a:gsLst>
                    <a:lin ang="5400000" scaled="0"/>
                  </a:gradFill>
                </a:rPr>
                <a:t>CLOUD</a:t>
              </a:r>
            </a:p>
          </p:txBody>
        </p:sp>
        <p:sp>
          <p:nvSpPr>
            <p:cNvPr id="100" name="Freeform 5"/>
            <p:cNvSpPr>
              <a:spLocks noEditPoints="1"/>
            </p:cNvSpPr>
            <p:nvPr/>
          </p:nvSpPr>
          <p:spPr bwMode="black">
            <a:xfrm>
              <a:off x="4820434" y="3250012"/>
              <a:ext cx="759074" cy="1197165"/>
            </a:xfrm>
            <a:custGeom>
              <a:avLst/>
              <a:gdLst>
                <a:gd name="T0" fmla="*/ 89 w 226"/>
                <a:gd name="T1" fmla="*/ 124 h 348"/>
                <a:gd name="T2" fmla="*/ 118 w 226"/>
                <a:gd name="T3" fmla="*/ 113 h 348"/>
                <a:gd name="T4" fmla="*/ 150 w 226"/>
                <a:gd name="T5" fmla="*/ 124 h 348"/>
                <a:gd name="T6" fmla="*/ 150 w 226"/>
                <a:gd name="T7" fmla="*/ 145 h 348"/>
                <a:gd name="T8" fmla="*/ 226 w 226"/>
                <a:gd name="T9" fmla="*/ 348 h 348"/>
                <a:gd name="T10" fmla="*/ 89 w 226"/>
                <a:gd name="T11" fmla="*/ 0 h 348"/>
                <a:gd name="T12" fmla="*/ 118 w 226"/>
                <a:gd name="T13" fmla="*/ 100 h 348"/>
                <a:gd name="T14" fmla="*/ 150 w 226"/>
                <a:gd name="T15" fmla="*/ 68 h 348"/>
                <a:gd name="T16" fmla="*/ 150 w 226"/>
                <a:gd name="T17" fmla="*/ 55 h 348"/>
                <a:gd name="T18" fmla="*/ 118 w 226"/>
                <a:gd name="T19" fmla="*/ 23 h 348"/>
                <a:gd name="T20" fmla="*/ 150 w 226"/>
                <a:gd name="T21" fmla="*/ 55 h 348"/>
                <a:gd name="T22" fmla="*/ 166 w 226"/>
                <a:gd name="T23" fmla="*/ 280 h 348"/>
                <a:gd name="T24" fmla="*/ 197 w 226"/>
                <a:gd name="T25" fmla="*/ 249 h 348"/>
                <a:gd name="T26" fmla="*/ 197 w 226"/>
                <a:gd name="T27" fmla="*/ 235 h 348"/>
                <a:gd name="T28" fmla="*/ 166 w 226"/>
                <a:gd name="T29" fmla="*/ 204 h 348"/>
                <a:gd name="T30" fmla="*/ 197 w 226"/>
                <a:gd name="T31" fmla="*/ 235 h 348"/>
                <a:gd name="T32" fmla="*/ 166 w 226"/>
                <a:gd name="T33" fmla="*/ 190 h 348"/>
                <a:gd name="T34" fmla="*/ 197 w 226"/>
                <a:gd name="T35" fmla="*/ 158 h 348"/>
                <a:gd name="T36" fmla="*/ 197 w 226"/>
                <a:gd name="T37" fmla="*/ 145 h 348"/>
                <a:gd name="T38" fmla="*/ 166 w 226"/>
                <a:gd name="T39" fmla="*/ 113 h 348"/>
                <a:gd name="T40" fmla="*/ 197 w 226"/>
                <a:gd name="T41" fmla="*/ 145 h 348"/>
                <a:gd name="T42" fmla="*/ 166 w 226"/>
                <a:gd name="T43" fmla="*/ 100 h 348"/>
                <a:gd name="T44" fmla="*/ 197 w 226"/>
                <a:gd name="T45" fmla="*/ 68 h 348"/>
                <a:gd name="T46" fmla="*/ 197 w 226"/>
                <a:gd name="T47" fmla="*/ 55 h 348"/>
                <a:gd name="T48" fmla="*/ 166 w 226"/>
                <a:gd name="T49" fmla="*/ 23 h 348"/>
                <a:gd name="T50" fmla="*/ 197 w 226"/>
                <a:gd name="T51" fmla="*/ 55 h 348"/>
                <a:gd name="T52" fmla="*/ 0 w 226"/>
                <a:gd name="T53" fmla="*/ 348 h 348"/>
                <a:gd name="T54" fmla="*/ 137 w 226"/>
                <a:gd name="T55" fmla="*/ 137 h 348"/>
                <a:gd name="T56" fmla="*/ 60 w 226"/>
                <a:gd name="T57" fmla="*/ 326 h 348"/>
                <a:gd name="T58" fmla="*/ 29 w 226"/>
                <a:gd name="T59" fmla="*/ 294 h 348"/>
                <a:gd name="T60" fmla="*/ 60 w 226"/>
                <a:gd name="T61" fmla="*/ 326 h 348"/>
                <a:gd name="T62" fmla="*/ 29 w 226"/>
                <a:gd name="T63" fmla="*/ 280 h 348"/>
                <a:gd name="T64" fmla="*/ 60 w 226"/>
                <a:gd name="T65" fmla="*/ 249 h 348"/>
                <a:gd name="T66" fmla="*/ 60 w 226"/>
                <a:gd name="T67" fmla="*/ 235 h 348"/>
                <a:gd name="T68" fmla="*/ 29 w 226"/>
                <a:gd name="T69" fmla="*/ 204 h 348"/>
                <a:gd name="T70" fmla="*/ 60 w 226"/>
                <a:gd name="T71" fmla="*/ 235 h 348"/>
                <a:gd name="T72" fmla="*/ 29 w 226"/>
                <a:gd name="T73" fmla="*/ 190 h 348"/>
                <a:gd name="T74" fmla="*/ 60 w 226"/>
                <a:gd name="T75" fmla="*/ 158 h 348"/>
                <a:gd name="T76" fmla="*/ 108 w 226"/>
                <a:gd name="T77" fmla="*/ 326 h 348"/>
                <a:gd name="T78" fmla="*/ 76 w 226"/>
                <a:gd name="T79" fmla="*/ 294 h 348"/>
                <a:gd name="T80" fmla="*/ 108 w 226"/>
                <a:gd name="T81" fmla="*/ 326 h 348"/>
                <a:gd name="T82" fmla="*/ 76 w 226"/>
                <a:gd name="T83" fmla="*/ 280 h 348"/>
                <a:gd name="T84" fmla="*/ 108 w 226"/>
                <a:gd name="T85" fmla="*/ 249 h 348"/>
                <a:gd name="T86" fmla="*/ 108 w 226"/>
                <a:gd name="T87" fmla="*/ 235 h 348"/>
                <a:gd name="T88" fmla="*/ 76 w 226"/>
                <a:gd name="T89" fmla="*/ 204 h 348"/>
                <a:gd name="T90" fmla="*/ 108 w 226"/>
                <a:gd name="T91" fmla="*/ 235 h 348"/>
                <a:gd name="T92" fmla="*/ 76 w 226"/>
                <a:gd name="T93" fmla="*/ 190 h 348"/>
                <a:gd name="T94" fmla="*/ 108 w 226"/>
                <a:gd name="T95" fmla="*/ 15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 h="348">
                  <a:moveTo>
                    <a:pt x="89" y="0"/>
                  </a:moveTo>
                  <a:lnTo>
                    <a:pt x="89" y="124"/>
                  </a:lnTo>
                  <a:lnTo>
                    <a:pt x="118" y="124"/>
                  </a:lnTo>
                  <a:lnTo>
                    <a:pt x="118" y="113"/>
                  </a:lnTo>
                  <a:lnTo>
                    <a:pt x="150" y="113"/>
                  </a:lnTo>
                  <a:lnTo>
                    <a:pt x="150" y="124"/>
                  </a:lnTo>
                  <a:lnTo>
                    <a:pt x="150" y="137"/>
                  </a:lnTo>
                  <a:lnTo>
                    <a:pt x="150" y="145"/>
                  </a:lnTo>
                  <a:lnTo>
                    <a:pt x="150" y="348"/>
                  </a:lnTo>
                  <a:lnTo>
                    <a:pt x="226" y="348"/>
                  </a:lnTo>
                  <a:lnTo>
                    <a:pt x="226" y="0"/>
                  </a:lnTo>
                  <a:lnTo>
                    <a:pt x="89" y="0"/>
                  </a:lnTo>
                  <a:close/>
                  <a:moveTo>
                    <a:pt x="150" y="100"/>
                  </a:moveTo>
                  <a:lnTo>
                    <a:pt x="118" y="100"/>
                  </a:lnTo>
                  <a:lnTo>
                    <a:pt x="118" y="68"/>
                  </a:lnTo>
                  <a:lnTo>
                    <a:pt x="150" y="68"/>
                  </a:lnTo>
                  <a:lnTo>
                    <a:pt x="150" y="100"/>
                  </a:lnTo>
                  <a:close/>
                  <a:moveTo>
                    <a:pt x="150" y="55"/>
                  </a:moveTo>
                  <a:lnTo>
                    <a:pt x="118" y="55"/>
                  </a:lnTo>
                  <a:lnTo>
                    <a:pt x="118" y="23"/>
                  </a:lnTo>
                  <a:lnTo>
                    <a:pt x="150" y="23"/>
                  </a:lnTo>
                  <a:lnTo>
                    <a:pt x="150" y="55"/>
                  </a:lnTo>
                  <a:close/>
                  <a:moveTo>
                    <a:pt x="197" y="280"/>
                  </a:moveTo>
                  <a:lnTo>
                    <a:pt x="166" y="280"/>
                  </a:lnTo>
                  <a:lnTo>
                    <a:pt x="166" y="249"/>
                  </a:lnTo>
                  <a:lnTo>
                    <a:pt x="197" y="249"/>
                  </a:lnTo>
                  <a:lnTo>
                    <a:pt x="197" y="280"/>
                  </a:lnTo>
                  <a:close/>
                  <a:moveTo>
                    <a:pt x="197" y="235"/>
                  </a:moveTo>
                  <a:lnTo>
                    <a:pt x="166" y="235"/>
                  </a:lnTo>
                  <a:lnTo>
                    <a:pt x="166" y="204"/>
                  </a:lnTo>
                  <a:lnTo>
                    <a:pt x="197" y="204"/>
                  </a:lnTo>
                  <a:lnTo>
                    <a:pt x="197" y="235"/>
                  </a:lnTo>
                  <a:close/>
                  <a:moveTo>
                    <a:pt x="197" y="190"/>
                  </a:moveTo>
                  <a:lnTo>
                    <a:pt x="166" y="190"/>
                  </a:lnTo>
                  <a:lnTo>
                    <a:pt x="166" y="158"/>
                  </a:lnTo>
                  <a:lnTo>
                    <a:pt x="197" y="158"/>
                  </a:lnTo>
                  <a:lnTo>
                    <a:pt x="197" y="190"/>
                  </a:lnTo>
                  <a:close/>
                  <a:moveTo>
                    <a:pt x="197" y="145"/>
                  </a:moveTo>
                  <a:lnTo>
                    <a:pt x="166" y="145"/>
                  </a:lnTo>
                  <a:lnTo>
                    <a:pt x="166" y="113"/>
                  </a:lnTo>
                  <a:lnTo>
                    <a:pt x="197" y="113"/>
                  </a:lnTo>
                  <a:lnTo>
                    <a:pt x="197" y="145"/>
                  </a:lnTo>
                  <a:close/>
                  <a:moveTo>
                    <a:pt x="197" y="100"/>
                  </a:moveTo>
                  <a:lnTo>
                    <a:pt x="166" y="100"/>
                  </a:lnTo>
                  <a:lnTo>
                    <a:pt x="166" y="68"/>
                  </a:lnTo>
                  <a:lnTo>
                    <a:pt x="197" y="68"/>
                  </a:lnTo>
                  <a:lnTo>
                    <a:pt x="197" y="100"/>
                  </a:lnTo>
                  <a:close/>
                  <a:moveTo>
                    <a:pt x="197" y="55"/>
                  </a:moveTo>
                  <a:lnTo>
                    <a:pt x="166" y="55"/>
                  </a:lnTo>
                  <a:lnTo>
                    <a:pt x="166" y="23"/>
                  </a:lnTo>
                  <a:lnTo>
                    <a:pt x="197" y="23"/>
                  </a:lnTo>
                  <a:lnTo>
                    <a:pt x="197" y="55"/>
                  </a:lnTo>
                  <a:close/>
                  <a:moveTo>
                    <a:pt x="0" y="137"/>
                  </a:moveTo>
                  <a:lnTo>
                    <a:pt x="0" y="348"/>
                  </a:lnTo>
                  <a:lnTo>
                    <a:pt x="137" y="348"/>
                  </a:lnTo>
                  <a:lnTo>
                    <a:pt x="137" y="137"/>
                  </a:lnTo>
                  <a:lnTo>
                    <a:pt x="0" y="137"/>
                  </a:lnTo>
                  <a:close/>
                  <a:moveTo>
                    <a:pt x="60" y="326"/>
                  </a:moveTo>
                  <a:lnTo>
                    <a:pt x="29" y="326"/>
                  </a:lnTo>
                  <a:lnTo>
                    <a:pt x="29" y="294"/>
                  </a:lnTo>
                  <a:lnTo>
                    <a:pt x="60" y="294"/>
                  </a:lnTo>
                  <a:lnTo>
                    <a:pt x="60" y="326"/>
                  </a:lnTo>
                  <a:close/>
                  <a:moveTo>
                    <a:pt x="60" y="280"/>
                  </a:moveTo>
                  <a:lnTo>
                    <a:pt x="29" y="280"/>
                  </a:lnTo>
                  <a:lnTo>
                    <a:pt x="29" y="249"/>
                  </a:lnTo>
                  <a:lnTo>
                    <a:pt x="60" y="249"/>
                  </a:lnTo>
                  <a:lnTo>
                    <a:pt x="60" y="280"/>
                  </a:lnTo>
                  <a:close/>
                  <a:moveTo>
                    <a:pt x="60" y="235"/>
                  </a:moveTo>
                  <a:lnTo>
                    <a:pt x="29" y="235"/>
                  </a:lnTo>
                  <a:lnTo>
                    <a:pt x="29" y="204"/>
                  </a:lnTo>
                  <a:lnTo>
                    <a:pt x="60" y="204"/>
                  </a:lnTo>
                  <a:lnTo>
                    <a:pt x="60" y="235"/>
                  </a:lnTo>
                  <a:close/>
                  <a:moveTo>
                    <a:pt x="60" y="190"/>
                  </a:moveTo>
                  <a:lnTo>
                    <a:pt x="29" y="190"/>
                  </a:lnTo>
                  <a:lnTo>
                    <a:pt x="29" y="158"/>
                  </a:lnTo>
                  <a:lnTo>
                    <a:pt x="60" y="158"/>
                  </a:lnTo>
                  <a:lnTo>
                    <a:pt x="60" y="190"/>
                  </a:lnTo>
                  <a:close/>
                  <a:moveTo>
                    <a:pt x="108" y="326"/>
                  </a:moveTo>
                  <a:lnTo>
                    <a:pt x="76" y="326"/>
                  </a:lnTo>
                  <a:lnTo>
                    <a:pt x="76" y="294"/>
                  </a:lnTo>
                  <a:lnTo>
                    <a:pt x="108" y="294"/>
                  </a:lnTo>
                  <a:lnTo>
                    <a:pt x="108" y="326"/>
                  </a:lnTo>
                  <a:close/>
                  <a:moveTo>
                    <a:pt x="108" y="280"/>
                  </a:moveTo>
                  <a:lnTo>
                    <a:pt x="76" y="280"/>
                  </a:lnTo>
                  <a:lnTo>
                    <a:pt x="76" y="249"/>
                  </a:lnTo>
                  <a:lnTo>
                    <a:pt x="108" y="249"/>
                  </a:lnTo>
                  <a:lnTo>
                    <a:pt x="108" y="280"/>
                  </a:lnTo>
                  <a:close/>
                  <a:moveTo>
                    <a:pt x="108" y="235"/>
                  </a:moveTo>
                  <a:lnTo>
                    <a:pt x="76" y="235"/>
                  </a:lnTo>
                  <a:lnTo>
                    <a:pt x="76" y="204"/>
                  </a:lnTo>
                  <a:lnTo>
                    <a:pt x="108" y="204"/>
                  </a:lnTo>
                  <a:lnTo>
                    <a:pt x="108" y="235"/>
                  </a:lnTo>
                  <a:close/>
                  <a:moveTo>
                    <a:pt x="108" y="190"/>
                  </a:moveTo>
                  <a:lnTo>
                    <a:pt x="76" y="190"/>
                  </a:lnTo>
                  <a:lnTo>
                    <a:pt x="76" y="158"/>
                  </a:lnTo>
                  <a:lnTo>
                    <a:pt x="108" y="158"/>
                  </a:lnTo>
                  <a:lnTo>
                    <a:pt x="108" y="190"/>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101" name="TextBox 50"/>
            <p:cNvSpPr txBox="1"/>
            <p:nvPr/>
          </p:nvSpPr>
          <p:spPr>
            <a:xfrm>
              <a:off x="4613870" y="4375999"/>
              <a:ext cx="1186721" cy="622056"/>
            </a:xfrm>
            <a:prstGeom prst="rect">
              <a:avLst/>
            </a:prstGeom>
            <a:noFill/>
          </p:spPr>
          <p:txBody>
            <a:bodyPr wrap="none" lIns="179285" tIns="143428" rIns="179285" bIns="143428"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pPr>
              <a:r>
                <a:rPr lang="en-US" sz="1200" b="1" dirty="0" smtClean="0">
                  <a:gradFill>
                    <a:gsLst>
                      <a:gs pos="79646">
                        <a:schemeClr val="tx1"/>
                      </a:gs>
                      <a:gs pos="3000">
                        <a:schemeClr val="tx1"/>
                      </a:gs>
                    </a:gsLst>
                    <a:lin ang="5400000" scaled="0"/>
                  </a:gradFill>
                </a:rPr>
                <a:t>CUSTOMER</a:t>
              </a:r>
              <a:br>
                <a:rPr lang="en-US" sz="1200" b="1" dirty="0" smtClean="0">
                  <a:gradFill>
                    <a:gsLst>
                      <a:gs pos="79646">
                        <a:schemeClr val="tx1"/>
                      </a:gs>
                      <a:gs pos="3000">
                        <a:schemeClr val="tx1"/>
                      </a:gs>
                    </a:gsLst>
                    <a:lin ang="5400000" scaled="0"/>
                  </a:gradFill>
                </a:rPr>
              </a:br>
              <a:r>
                <a:rPr lang="en-US" sz="1200" b="1" dirty="0" smtClean="0">
                  <a:gradFill>
                    <a:gsLst>
                      <a:gs pos="79646">
                        <a:schemeClr val="tx1"/>
                      </a:gs>
                      <a:gs pos="3000">
                        <a:schemeClr val="tx1"/>
                      </a:gs>
                    </a:gsLst>
                    <a:lin ang="5400000" scaled="0"/>
                  </a:gradFill>
                </a:rPr>
                <a:t>SITE</a:t>
              </a:r>
              <a:endParaRPr lang="en-US" sz="1200" b="1" dirty="0">
                <a:gradFill>
                  <a:gsLst>
                    <a:gs pos="79646">
                      <a:schemeClr val="tx1"/>
                    </a:gs>
                    <a:gs pos="3000">
                      <a:schemeClr val="tx1"/>
                    </a:gs>
                  </a:gsLst>
                  <a:lin ang="5400000" scaled="0"/>
                </a:gradFill>
              </a:endParaRPr>
            </a:p>
          </p:txBody>
        </p:sp>
        <p:grpSp>
          <p:nvGrpSpPr>
            <p:cNvPr id="120" name="Group 119"/>
            <p:cNvGrpSpPr/>
            <p:nvPr/>
          </p:nvGrpSpPr>
          <p:grpSpPr>
            <a:xfrm>
              <a:off x="4510130" y="5338023"/>
              <a:ext cx="245204" cy="243677"/>
              <a:chOff x="228600" y="1219200"/>
              <a:chExt cx="685800" cy="685800"/>
            </a:xfrm>
          </p:grpSpPr>
          <p:sp>
            <p:nvSpPr>
              <p:cNvPr id="121" name="Freeform 99"/>
              <p:cNvSpPr>
                <a:spLocks noChangeAspect="1"/>
              </p:cNvSpPr>
              <p:nvPr/>
            </p:nvSpPr>
            <p:spPr bwMode="black">
              <a:xfrm>
                <a:off x="364342" y="1410290"/>
                <a:ext cx="414316" cy="30362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tx1"/>
              </a:solidFill>
              <a:ln>
                <a:no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122" name="Oval 121"/>
              <p:cNvSpPr/>
              <p:nvPr/>
            </p:nvSpPr>
            <p:spPr bwMode="auto">
              <a:xfrm>
                <a:off x="228600" y="1219200"/>
                <a:ext cx="685800" cy="685800"/>
              </a:xfrm>
              <a:prstGeom prst="ellipse">
                <a:avLst/>
              </a:prstGeom>
              <a:no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40" name="Group 39"/>
          <p:cNvGrpSpPr/>
          <p:nvPr/>
        </p:nvGrpSpPr>
        <p:grpSpPr>
          <a:xfrm>
            <a:off x="8180665" y="1213633"/>
            <a:ext cx="3794760" cy="4682342"/>
            <a:chOff x="8180665" y="1213633"/>
            <a:chExt cx="3794760" cy="4682342"/>
          </a:xfrm>
        </p:grpSpPr>
        <p:sp>
          <p:nvSpPr>
            <p:cNvPr id="49" name="Rectangle 48"/>
            <p:cNvSpPr/>
            <p:nvPr/>
          </p:nvSpPr>
          <p:spPr bwMode="auto">
            <a:xfrm>
              <a:off x="8180665" y="1754380"/>
              <a:ext cx="3794760" cy="4141595"/>
            </a:xfrm>
            <a:prstGeom prst="rect">
              <a:avLst/>
            </a:prstGeom>
            <a:solidFill>
              <a:schemeClr val="bg1">
                <a:lumMod val="95000"/>
              </a:schemeClr>
            </a:solidFill>
            <a:ln w="22225" cap="sq">
              <a:no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marL="400050" defTabSz="932503">
                <a:lnSpc>
                  <a:spcPct val="90000"/>
                </a:lnSpc>
                <a:spcBef>
                  <a:spcPts val="400"/>
                </a:spcBef>
              </a:pPr>
              <a:r>
                <a:rPr lang="en-US" sz="1400" dirty="0">
                  <a:gradFill>
                    <a:gsLst>
                      <a:gs pos="0">
                        <a:schemeClr val="tx1"/>
                      </a:gs>
                      <a:gs pos="100000">
                        <a:schemeClr val="tx1"/>
                      </a:gs>
                    </a:gsLst>
                    <a:lin ang="5400000" scaled="0"/>
                  </a:gradFill>
                </a:rPr>
                <a:t>Connection from WAN provided </a:t>
              </a:r>
              <a:r>
                <a:rPr lang="en-US" sz="1400" dirty="0" smtClean="0">
                  <a:gradFill>
                    <a:gsLst>
                      <a:gs pos="0">
                        <a:schemeClr val="tx1"/>
                      </a:gs>
                      <a:gs pos="100000">
                        <a:schemeClr val="tx1"/>
                      </a:gs>
                    </a:gsLst>
                    <a:lin ang="5400000" scaled="0"/>
                  </a:gradFill>
                </a:rPr>
                <a:t/>
              </a:r>
              <a:br>
                <a:rPr lang="en-US" sz="1400" dirty="0" smtClean="0">
                  <a:gradFill>
                    <a:gsLst>
                      <a:gs pos="0">
                        <a:schemeClr val="tx1"/>
                      </a:gs>
                      <a:gs pos="100000">
                        <a:schemeClr val="tx1"/>
                      </a:gs>
                    </a:gsLst>
                    <a:lin ang="5400000" scaled="0"/>
                  </a:gradFill>
                </a:rPr>
              </a:br>
              <a:r>
                <a:rPr lang="en-US" sz="1400" dirty="0" smtClean="0">
                  <a:gradFill>
                    <a:gsLst>
                      <a:gs pos="0">
                        <a:schemeClr val="tx1"/>
                      </a:gs>
                      <a:gs pos="100000">
                        <a:schemeClr val="tx1"/>
                      </a:gs>
                    </a:gsLst>
                    <a:lin ang="5400000" scaled="0"/>
                  </a:gradFill>
                </a:rPr>
                <a:t>by network service provider</a:t>
              </a:r>
              <a:endParaRPr lang="en-US" sz="1400" dirty="0">
                <a:gradFill>
                  <a:gsLst>
                    <a:gs pos="0">
                      <a:schemeClr val="tx1"/>
                    </a:gs>
                    <a:gs pos="100000">
                      <a:schemeClr val="tx1"/>
                    </a:gs>
                  </a:gsLst>
                  <a:lin ang="5400000" scaled="0"/>
                </a:gradFill>
              </a:endParaRPr>
            </a:p>
            <a:p>
              <a:pPr marL="400050" defTabSz="932503">
                <a:lnSpc>
                  <a:spcPct val="90000"/>
                </a:lnSpc>
                <a:spcBef>
                  <a:spcPts val="400"/>
                </a:spcBef>
              </a:pPr>
              <a:r>
                <a:rPr lang="en-US" sz="1400" dirty="0">
                  <a:gradFill>
                    <a:gsLst>
                      <a:gs pos="0">
                        <a:schemeClr val="tx1"/>
                      </a:gs>
                      <a:gs pos="100000">
                        <a:schemeClr val="tx1"/>
                      </a:gs>
                    </a:gsLst>
                    <a:lin ang="5400000" scaled="0"/>
                  </a:gradFill>
                </a:rPr>
                <a:t>Azure becomes another site on the customer’s WAN</a:t>
              </a:r>
            </a:p>
          </p:txBody>
        </p:sp>
        <p:sp>
          <p:nvSpPr>
            <p:cNvPr id="85" name="Rectangle 84"/>
            <p:cNvSpPr/>
            <p:nvPr/>
          </p:nvSpPr>
          <p:spPr bwMode="auto">
            <a:xfrm>
              <a:off x="8180665" y="1213633"/>
              <a:ext cx="3794760" cy="538968"/>
            </a:xfrm>
            <a:prstGeom prst="rect">
              <a:avLst/>
            </a:prstGeom>
            <a:solidFill>
              <a:schemeClr val="tx1"/>
            </a:solidFill>
            <a:ln w="22225" cap="sq">
              <a:no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91440" bIns="146304" numCol="1" spcCol="0" rtlCol="0" fromWordArt="0" anchor="t" anchorCtr="0" forceAA="0" compatLnSpc="1">
              <a:prstTxWarp prst="textNoShape">
                <a:avLst/>
              </a:prstTxWarp>
              <a:noAutofit/>
            </a:bodyPr>
            <a:lstStyle/>
            <a:p>
              <a:pPr defTabSz="914099" fontAlgn="base">
                <a:lnSpc>
                  <a:spcPct val="90000"/>
                </a:lnSpc>
                <a:spcBef>
                  <a:spcPct val="0"/>
                </a:spcBef>
                <a:spcAft>
                  <a:spcPct val="0"/>
                </a:spcAft>
              </a:pPr>
              <a:r>
                <a:rPr lang="en-US" b="1" spc="-50" dirty="0" smtClean="0">
                  <a:gradFill>
                    <a:gsLst>
                      <a:gs pos="86726">
                        <a:srgbClr val="EFEFEF"/>
                      </a:gs>
                      <a:gs pos="36283">
                        <a:srgbClr val="EFEFEF"/>
                      </a:gs>
                    </a:gsLst>
                    <a:lin ang="5400000" scaled="0"/>
                  </a:gradFill>
                  <a:latin typeface="Segoe UI" panose="020B0502040204020203" pitchFamily="34" charset="0"/>
                  <a:cs typeface="Segoe UI" panose="020B0502040204020203" pitchFamily="34" charset="0"/>
                </a:rPr>
                <a:t>NETWORK SERVICE PROVIDER</a:t>
              </a:r>
              <a:endParaRPr lang="en-US" b="1" spc="-50" dirty="0">
                <a:gradFill>
                  <a:gsLst>
                    <a:gs pos="86726">
                      <a:srgbClr val="EFEFEF"/>
                    </a:gs>
                    <a:gs pos="36283">
                      <a:srgbClr val="EFEFEF"/>
                    </a:gs>
                  </a:gsLst>
                  <a:lin ang="5400000" scaled="0"/>
                </a:gradFill>
                <a:latin typeface="Segoe UI" panose="020B0502040204020203" pitchFamily="34" charset="0"/>
                <a:cs typeface="Segoe UI" panose="020B0502040204020203" pitchFamily="34" charset="0"/>
              </a:endParaRPr>
            </a:p>
          </p:txBody>
        </p:sp>
        <p:sp>
          <p:nvSpPr>
            <p:cNvPr id="124" name="Freeform 5"/>
            <p:cNvSpPr>
              <a:spLocks noEditPoints="1"/>
            </p:cNvSpPr>
            <p:nvPr/>
          </p:nvSpPr>
          <p:spPr bwMode="black">
            <a:xfrm>
              <a:off x="8429102" y="3486626"/>
              <a:ext cx="492751" cy="758750"/>
            </a:xfrm>
            <a:custGeom>
              <a:avLst/>
              <a:gdLst>
                <a:gd name="T0" fmla="*/ 89 w 226"/>
                <a:gd name="T1" fmla="*/ 124 h 348"/>
                <a:gd name="T2" fmla="*/ 118 w 226"/>
                <a:gd name="T3" fmla="*/ 113 h 348"/>
                <a:gd name="T4" fmla="*/ 150 w 226"/>
                <a:gd name="T5" fmla="*/ 124 h 348"/>
                <a:gd name="T6" fmla="*/ 150 w 226"/>
                <a:gd name="T7" fmla="*/ 145 h 348"/>
                <a:gd name="T8" fmla="*/ 226 w 226"/>
                <a:gd name="T9" fmla="*/ 348 h 348"/>
                <a:gd name="T10" fmla="*/ 89 w 226"/>
                <a:gd name="T11" fmla="*/ 0 h 348"/>
                <a:gd name="T12" fmla="*/ 118 w 226"/>
                <a:gd name="T13" fmla="*/ 100 h 348"/>
                <a:gd name="T14" fmla="*/ 150 w 226"/>
                <a:gd name="T15" fmla="*/ 68 h 348"/>
                <a:gd name="T16" fmla="*/ 150 w 226"/>
                <a:gd name="T17" fmla="*/ 55 h 348"/>
                <a:gd name="T18" fmla="*/ 118 w 226"/>
                <a:gd name="T19" fmla="*/ 23 h 348"/>
                <a:gd name="T20" fmla="*/ 150 w 226"/>
                <a:gd name="T21" fmla="*/ 55 h 348"/>
                <a:gd name="T22" fmla="*/ 166 w 226"/>
                <a:gd name="T23" fmla="*/ 280 h 348"/>
                <a:gd name="T24" fmla="*/ 197 w 226"/>
                <a:gd name="T25" fmla="*/ 249 h 348"/>
                <a:gd name="T26" fmla="*/ 197 w 226"/>
                <a:gd name="T27" fmla="*/ 235 h 348"/>
                <a:gd name="T28" fmla="*/ 166 w 226"/>
                <a:gd name="T29" fmla="*/ 204 h 348"/>
                <a:gd name="T30" fmla="*/ 197 w 226"/>
                <a:gd name="T31" fmla="*/ 235 h 348"/>
                <a:gd name="T32" fmla="*/ 166 w 226"/>
                <a:gd name="T33" fmla="*/ 190 h 348"/>
                <a:gd name="T34" fmla="*/ 197 w 226"/>
                <a:gd name="T35" fmla="*/ 158 h 348"/>
                <a:gd name="T36" fmla="*/ 197 w 226"/>
                <a:gd name="T37" fmla="*/ 145 h 348"/>
                <a:gd name="T38" fmla="*/ 166 w 226"/>
                <a:gd name="T39" fmla="*/ 113 h 348"/>
                <a:gd name="T40" fmla="*/ 197 w 226"/>
                <a:gd name="T41" fmla="*/ 145 h 348"/>
                <a:gd name="T42" fmla="*/ 166 w 226"/>
                <a:gd name="T43" fmla="*/ 100 h 348"/>
                <a:gd name="T44" fmla="*/ 197 w 226"/>
                <a:gd name="T45" fmla="*/ 68 h 348"/>
                <a:gd name="T46" fmla="*/ 197 w 226"/>
                <a:gd name="T47" fmla="*/ 55 h 348"/>
                <a:gd name="T48" fmla="*/ 166 w 226"/>
                <a:gd name="T49" fmla="*/ 23 h 348"/>
                <a:gd name="T50" fmla="*/ 197 w 226"/>
                <a:gd name="T51" fmla="*/ 55 h 348"/>
                <a:gd name="T52" fmla="*/ 0 w 226"/>
                <a:gd name="T53" fmla="*/ 348 h 348"/>
                <a:gd name="T54" fmla="*/ 137 w 226"/>
                <a:gd name="T55" fmla="*/ 137 h 348"/>
                <a:gd name="T56" fmla="*/ 60 w 226"/>
                <a:gd name="T57" fmla="*/ 326 h 348"/>
                <a:gd name="T58" fmla="*/ 29 w 226"/>
                <a:gd name="T59" fmla="*/ 294 h 348"/>
                <a:gd name="T60" fmla="*/ 60 w 226"/>
                <a:gd name="T61" fmla="*/ 326 h 348"/>
                <a:gd name="T62" fmla="*/ 29 w 226"/>
                <a:gd name="T63" fmla="*/ 280 h 348"/>
                <a:gd name="T64" fmla="*/ 60 w 226"/>
                <a:gd name="T65" fmla="*/ 249 h 348"/>
                <a:gd name="T66" fmla="*/ 60 w 226"/>
                <a:gd name="T67" fmla="*/ 235 h 348"/>
                <a:gd name="T68" fmla="*/ 29 w 226"/>
                <a:gd name="T69" fmla="*/ 204 h 348"/>
                <a:gd name="T70" fmla="*/ 60 w 226"/>
                <a:gd name="T71" fmla="*/ 235 h 348"/>
                <a:gd name="T72" fmla="*/ 29 w 226"/>
                <a:gd name="T73" fmla="*/ 190 h 348"/>
                <a:gd name="T74" fmla="*/ 60 w 226"/>
                <a:gd name="T75" fmla="*/ 158 h 348"/>
                <a:gd name="T76" fmla="*/ 108 w 226"/>
                <a:gd name="T77" fmla="*/ 326 h 348"/>
                <a:gd name="T78" fmla="*/ 76 w 226"/>
                <a:gd name="T79" fmla="*/ 294 h 348"/>
                <a:gd name="T80" fmla="*/ 108 w 226"/>
                <a:gd name="T81" fmla="*/ 326 h 348"/>
                <a:gd name="T82" fmla="*/ 76 w 226"/>
                <a:gd name="T83" fmla="*/ 280 h 348"/>
                <a:gd name="T84" fmla="*/ 108 w 226"/>
                <a:gd name="T85" fmla="*/ 249 h 348"/>
                <a:gd name="T86" fmla="*/ 108 w 226"/>
                <a:gd name="T87" fmla="*/ 235 h 348"/>
                <a:gd name="T88" fmla="*/ 76 w 226"/>
                <a:gd name="T89" fmla="*/ 204 h 348"/>
                <a:gd name="T90" fmla="*/ 108 w 226"/>
                <a:gd name="T91" fmla="*/ 235 h 348"/>
                <a:gd name="T92" fmla="*/ 76 w 226"/>
                <a:gd name="T93" fmla="*/ 190 h 348"/>
                <a:gd name="T94" fmla="*/ 108 w 226"/>
                <a:gd name="T95" fmla="*/ 15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 h="348">
                  <a:moveTo>
                    <a:pt x="89" y="0"/>
                  </a:moveTo>
                  <a:lnTo>
                    <a:pt x="89" y="124"/>
                  </a:lnTo>
                  <a:lnTo>
                    <a:pt x="118" y="124"/>
                  </a:lnTo>
                  <a:lnTo>
                    <a:pt x="118" y="113"/>
                  </a:lnTo>
                  <a:lnTo>
                    <a:pt x="150" y="113"/>
                  </a:lnTo>
                  <a:lnTo>
                    <a:pt x="150" y="124"/>
                  </a:lnTo>
                  <a:lnTo>
                    <a:pt x="150" y="137"/>
                  </a:lnTo>
                  <a:lnTo>
                    <a:pt x="150" y="145"/>
                  </a:lnTo>
                  <a:lnTo>
                    <a:pt x="150" y="348"/>
                  </a:lnTo>
                  <a:lnTo>
                    <a:pt x="226" y="348"/>
                  </a:lnTo>
                  <a:lnTo>
                    <a:pt x="226" y="0"/>
                  </a:lnTo>
                  <a:lnTo>
                    <a:pt x="89" y="0"/>
                  </a:lnTo>
                  <a:close/>
                  <a:moveTo>
                    <a:pt x="150" y="100"/>
                  </a:moveTo>
                  <a:lnTo>
                    <a:pt x="118" y="100"/>
                  </a:lnTo>
                  <a:lnTo>
                    <a:pt x="118" y="68"/>
                  </a:lnTo>
                  <a:lnTo>
                    <a:pt x="150" y="68"/>
                  </a:lnTo>
                  <a:lnTo>
                    <a:pt x="150" y="100"/>
                  </a:lnTo>
                  <a:close/>
                  <a:moveTo>
                    <a:pt x="150" y="55"/>
                  </a:moveTo>
                  <a:lnTo>
                    <a:pt x="118" y="55"/>
                  </a:lnTo>
                  <a:lnTo>
                    <a:pt x="118" y="23"/>
                  </a:lnTo>
                  <a:lnTo>
                    <a:pt x="150" y="23"/>
                  </a:lnTo>
                  <a:lnTo>
                    <a:pt x="150" y="55"/>
                  </a:lnTo>
                  <a:close/>
                  <a:moveTo>
                    <a:pt x="197" y="280"/>
                  </a:moveTo>
                  <a:lnTo>
                    <a:pt x="166" y="280"/>
                  </a:lnTo>
                  <a:lnTo>
                    <a:pt x="166" y="249"/>
                  </a:lnTo>
                  <a:lnTo>
                    <a:pt x="197" y="249"/>
                  </a:lnTo>
                  <a:lnTo>
                    <a:pt x="197" y="280"/>
                  </a:lnTo>
                  <a:close/>
                  <a:moveTo>
                    <a:pt x="197" y="235"/>
                  </a:moveTo>
                  <a:lnTo>
                    <a:pt x="166" y="235"/>
                  </a:lnTo>
                  <a:lnTo>
                    <a:pt x="166" y="204"/>
                  </a:lnTo>
                  <a:lnTo>
                    <a:pt x="197" y="204"/>
                  </a:lnTo>
                  <a:lnTo>
                    <a:pt x="197" y="235"/>
                  </a:lnTo>
                  <a:close/>
                  <a:moveTo>
                    <a:pt x="197" y="190"/>
                  </a:moveTo>
                  <a:lnTo>
                    <a:pt x="166" y="190"/>
                  </a:lnTo>
                  <a:lnTo>
                    <a:pt x="166" y="158"/>
                  </a:lnTo>
                  <a:lnTo>
                    <a:pt x="197" y="158"/>
                  </a:lnTo>
                  <a:lnTo>
                    <a:pt x="197" y="190"/>
                  </a:lnTo>
                  <a:close/>
                  <a:moveTo>
                    <a:pt x="197" y="145"/>
                  </a:moveTo>
                  <a:lnTo>
                    <a:pt x="166" y="145"/>
                  </a:lnTo>
                  <a:lnTo>
                    <a:pt x="166" y="113"/>
                  </a:lnTo>
                  <a:lnTo>
                    <a:pt x="197" y="113"/>
                  </a:lnTo>
                  <a:lnTo>
                    <a:pt x="197" y="145"/>
                  </a:lnTo>
                  <a:close/>
                  <a:moveTo>
                    <a:pt x="197" y="100"/>
                  </a:moveTo>
                  <a:lnTo>
                    <a:pt x="166" y="100"/>
                  </a:lnTo>
                  <a:lnTo>
                    <a:pt x="166" y="68"/>
                  </a:lnTo>
                  <a:lnTo>
                    <a:pt x="197" y="68"/>
                  </a:lnTo>
                  <a:lnTo>
                    <a:pt x="197" y="100"/>
                  </a:lnTo>
                  <a:close/>
                  <a:moveTo>
                    <a:pt x="197" y="55"/>
                  </a:moveTo>
                  <a:lnTo>
                    <a:pt x="166" y="55"/>
                  </a:lnTo>
                  <a:lnTo>
                    <a:pt x="166" y="23"/>
                  </a:lnTo>
                  <a:lnTo>
                    <a:pt x="197" y="23"/>
                  </a:lnTo>
                  <a:lnTo>
                    <a:pt x="197" y="55"/>
                  </a:lnTo>
                  <a:close/>
                  <a:moveTo>
                    <a:pt x="0" y="137"/>
                  </a:moveTo>
                  <a:lnTo>
                    <a:pt x="0" y="348"/>
                  </a:lnTo>
                  <a:lnTo>
                    <a:pt x="137" y="348"/>
                  </a:lnTo>
                  <a:lnTo>
                    <a:pt x="137" y="137"/>
                  </a:lnTo>
                  <a:lnTo>
                    <a:pt x="0" y="137"/>
                  </a:lnTo>
                  <a:close/>
                  <a:moveTo>
                    <a:pt x="60" y="326"/>
                  </a:moveTo>
                  <a:lnTo>
                    <a:pt x="29" y="326"/>
                  </a:lnTo>
                  <a:lnTo>
                    <a:pt x="29" y="294"/>
                  </a:lnTo>
                  <a:lnTo>
                    <a:pt x="60" y="294"/>
                  </a:lnTo>
                  <a:lnTo>
                    <a:pt x="60" y="326"/>
                  </a:lnTo>
                  <a:close/>
                  <a:moveTo>
                    <a:pt x="60" y="280"/>
                  </a:moveTo>
                  <a:lnTo>
                    <a:pt x="29" y="280"/>
                  </a:lnTo>
                  <a:lnTo>
                    <a:pt x="29" y="249"/>
                  </a:lnTo>
                  <a:lnTo>
                    <a:pt x="60" y="249"/>
                  </a:lnTo>
                  <a:lnTo>
                    <a:pt x="60" y="280"/>
                  </a:lnTo>
                  <a:close/>
                  <a:moveTo>
                    <a:pt x="60" y="235"/>
                  </a:moveTo>
                  <a:lnTo>
                    <a:pt x="29" y="235"/>
                  </a:lnTo>
                  <a:lnTo>
                    <a:pt x="29" y="204"/>
                  </a:lnTo>
                  <a:lnTo>
                    <a:pt x="60" y="204"/>
                  </a:lnTo>
                  <a:lnTo>
                    <a:pt x="60" y="235"/>
                  </a:lnTo>
                  <a:close/>
                  <a:moveTo>
                    <a:pt x="60" y="190"/>
                  </a:moveTo>
                  <a:lnTo>
                    <a:pt x="29" y="190"/>
                  </a:lnTo>
                  <a:lnTo>
                    <a:pt x="29" y="158"/>
                  </a:lnTo>
                  <a:lnTo>
                    <a:pt x="60" y="158"/>
                  </a:lnTo>
                  <a:lnTo>
                    <a:pt x="60" y="190"/>
                  </a:lnTo>
                  <a:close/>
                  <a:moveTo>
                    <a:pt x="108" y="326"/>
                  </a:moveTo>
                  <a:lnTo>
                    <a:pt x="76" y="326"/>
                  </a:lnTo>
                  <a:lnTo>
                    <a:pt x="76" y="294"/>
                  </a:lnTo>
                  <a:lnTo>
                    <a:pt x="108" y="294"/>
                  </a:lnTo>
                  <a:lnTo>
                    <a:pt x="108" y="326"/>
                  </a:lnTo>
                  <a:close/>
                  <a:moveTo>
                    <a:pt x="108" y="280"/>
                  </a:moveTo>
                  <a:lnTo>
                    <a:pt x="76" y="280"/>
                  </a:lnTo>
                  <a:lnTo>
                    <a:pt x="76" y="249"/>
                  </a:lnTo>
                  <a:lnTo>
                    <a:pt x="108" y="249"/>
                  </a:lnTo>
                  <a:lnTo>
                    <a:pt x="108" y="280"/>
                  </a:lnTo>
                  <a:close/>
                  <a:moveTo>
                    <a:pt x="108" y="235"/>
                  </a:moveTo>
                  <a:lnTo>
                    <a:pt x="76" y="235"/>
                  </a:lnTo>
                  <a:lnTo>
                    <a:pt x="76" y="204"/>
                  </a:lnTo>
                  <a:lnTo>
                    <a:pt x="108" y="204"/>
                  </a:lnTo>
                  <a:lnTo>
                    <a:pt x="108" y="235"/>
                  </a:lnTo>
                  <a:close/>
                  <a:moveTo>
                    <a:pt x="108" y="190"/>
                  </a:moveTo>
                  <a:lnTo>
                    <a:pt x="76" y="190"/>
                  </a:lnTo>
                  <a:lnTo>
                    <a:pt x="76" y="158"/>
                  </a:lnTo>
                  <a:lnTo>
                    <a:pt x="108" y="158"/>
                  </a:lnTo>
                  <a:lnTo>
                    <a:pt x="108" y="190"/>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126" name="Freeform 5"/>
            <p:cNvSpPr>
              <a:spLocks noEditPoints="1"/>
            </p:cNvSpPr>
            <p:nvPr/>
          </p:nvSpPr>
          <p:spPr bwMode="black">
            <a:xfrm>
              <a:off x="9129818" y="2705404"/>
              <a:ext cx="492751" cy="758750"/>
            </a:xfrm>
            <a:custGeom>
              <a:avLst/>
              <a:gdLst>
                <a:gd name="T0" fmla="*/ 89 w 226"/>
                <a:gd name="T1" fmla="*/ 124 h 348"/>
                <a:gd name="T2" fmla="*/ 118 w 226"/>
                <a:gd name="T3" fmla="*/ 113 h 348"/>
                <a:gd name="T4" fmla="*/ 150 w 226"/>
                <a:gd name="T5" fmla="*/ 124 h 348"/>
                <a:gd name="T6" fmla="*/ 150 w 226"/>
                <a:gd name="T7" fmla="*/ 145 h 348"/>
                <a:gd name="T8" fmla="*/ 226 w 226"/>
                <a:gd name="T9" fmla="*/ 348 h 348"/>
                <a:gd name="T10" fmla="*/ 89 w 226"/>
                <a:gd name="T11" fmla="*/ 0 h 348"/>
                <a:gd name="T12" fmla="*/ 118 w 226"/>
                <a:gd name="T13" fmla="*/ 100 h 348"/>
                <a:gd name="T14" fmla="*/ 150 w 226"/>
                <a:gd name="T15" fmla="*/ 68 h 348"/>
                <a:gd name="T16" fmla="*/ 150 w 226"/>
                <a:gd name="T17" fmla="*/ 55 h 348"/>
                <a:gd name="T18" fmla="*/ 118 w 226"/>
                <a:gd name="T19" fmla="*/ 23 h 348"/>
                <a:gd name="T20" fmla="*/ 150 w 226"/>
                <a:gd name="T21" fmla="*/ 55 h 348"/>
                <a:gd name="T22" fmla="*/ 166 w 226"/>
                <a:gd name="T23" fmla="*/ 280 h 348"/>
                <a:gd name="T24" fmla="*/ 197 w 226"/>
                <a:gd name="T25" fmla="*/ 249 h 348"/>
                <a:gd name="T26" fmla="*/ 197 w 226"/>
                <a:gd name="T27" fmla="*/ 235 h 348"/>
                <a:gd name="T28" fmla="*/ 166 w 226"/>
                <a:gd name="T29" fmla="*/ 204 h 348"/>
                <a:gd name="T30" fmla="*/ 197 w 226"/>
                <a:gd name="T31" fmla="*/ 235 h 348"/>
                <a:gd name="T32" fmla="*/ 166 w 226"/>
                <a:gd name="T33" fmla="*/ 190 h 348"/>
                <a:gd name="T34" fmla="*/ 197 w 226"/>
                <a:gd name="T35" fmla="*/ 158 h 348"/>
                <a:gd name="T36" fmla="*/ 197 w 226"/>
                <a:gd name="T37" fmla="*/ 145 h 348"/>
                <a:gd name="T38" fmla="*/ 166 w 226"/>
                <a:gd name="T39" fmla="*/ 113 h 348"/>
                <a:gd name="T40" fmla="*/ 197 w 226"/>
                <a:gd name="T41" fmla="*/ 145 h 348"/>
                <a:gd name="T42" fmla="*/ 166 w 226"/>
                <a:gd name="T43" fmla="*/ 100 h 348"/>
                <a:gd name="T44" fmla="*/ 197 w 226"/>
                <a:gd name="T45" fmla="*/ 68 h 348"/>
                <a:gd name="T46" fmla="*/ 197 w 226"/>
                <a:gd name="T47" fmla="*/ 55 h 348"/>
                <a:gd name="T48" fmla="*/ 166 w 226"/>
                <a:gd name="T49" fmla="*/ 23 h 348"/>
                <a:gd name="T50" fmla="*/ 197 w 226"/>
                <a:gd name="T51" fmla="*/ 55 h 348"/>
                <a:gd name="T52" fmla="*/ 0 w 226"/>
                <a:gd name="T53" fmla="*/ 348 h 348"/>
                <a:gd name="T54" fmla="*/ 137 w 226"/>
                <a:gd name="T55" fmla="*/ 137 h 348"/>
                <a:gd name="T56" fmla="*/ 60 w 226"/>
                <a:gd name="T57" fmla="*/ 326 h 348"/>
                <a:gd name="T58" fmla="*/ 29 w 226"/>
                <a:gd name="T59" fmla="*/ 294 h 348"/>
                <a:gd name="T60" fmla="*/ 60 w 226"/>
                <a:gd name="T61" fmla="*/ 326 h 348"/>
                <a:gd name="T62" fmla="*/ 29 w 226"/>
                <a:gd name="T63" fmla="*/ 280 h 348"/>
                <a:gd name="T64" fmla="*/ 60 w 226"/>
                <a:gd name="T65" fmla="*/ 249 h 348"/>
                <a:gd name="T66" fmla="*/ 60 w 226"/>
                <a:gd name="T67" fmla="*/ 235 h 348"/>
                <a:gd name="T68" fmla="*/ 29 w 226"/>
                <a:gd name="T69" fmla="*/ 204 h 348"/>
                <a:gd name="T70" fmla="*/ 60 w 226"/>
                <a:gd name="T71" fmla="*/ 235 h 348"/>
                <a:gd name="T72" fmla="*/ 29 w 226"/>
                <a:gd name="T73" fmla="*/ 190 h 348"/>
                <a:gd name="T74" fmla="*/ 60 w 226"/>
                <a:gd name="T75" fmla="*/ 158 h 348"/>
                <a:gd name="T76" fmla="*/ 108 w 226"/>
                <a:gd name="T77" fmla="*/ 326 h 348"/>
                <a:gd name="T78" fmla="*/ 76 w 226"/>
                <a:gd name="T79" fmla="*/ 294 h 348"/>
                <a:gd name="T80" fmla="*/ 108 w 226"/>
                <a:gd name="T81" fmla="*/ 326 h 348"/>
                <a:gd name="T82" fmla="*/ 76 w 226"/>
                <a:gd name="T83" fmla="*/ 280 h 348"/>
                <a:gd name="T84" fmla="*/ 108 w 226"/>
                <a:gd name="T85" fmla="*/ 249 h 348"/>
                <a:gd name="T86" fmla="*/ 108 w 226"/>
                <a:gd name="T87" fmla="*/ 235 h 348"/>
                <a:gd name="T88" fmla="*/ 76 w 226"/>
                <a:gd name="T89" fmla="*/ 204 h 348"/>
                <a:gd name="T90" fmla="*/ 108 w 226"/>
                <a:gd name="T91" fmla="*/ 235 h 348"/>
                <a:gd name="T92" fmla="*/ 76 w 226"/>
                <a:gd name="T93" fmla="*/ 190 h 348"/>
                <a:gd name="T94" fmla="*/ 108 w 226"/>
                <a:gd name="T95" fmla="*/ 15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 h="348">
                  <a:moveTo>
                    <a:pt x="89" y="0"/>
                  </a:moveTo>
                  <a:lnTo>
                    <a:pt x="89" y="124"/>
                  </a:lnTo>
                  <a:lnTo>
                    <a:pt x="118" y="124"/>
                  </a:lnTo>
                  <a:lnTo>
                    <a:pt x="118" y="113"/>
                  </a:lnTo>
                  <a:lnTo>
                    <a:pt x="150" y="113"/>
                  </a:lnTo>
                  <a:lnTo>
                    <a:pt x="150" y="124"/>
                  </a:lnTo>
                  <a:lnTo>
                    <a:pt x="150" y="137"/>
                  </a:lnTo>
                  <a:lnTo>
                    <a:pt x="150" y="145"/>
                  </a:lnTo>
                  <a:lnTo>
                    <a:pt x="150" y="348"/>
                  </a:lnTo>
                  <a:lnTo>
                    <a:pt x="226" y="348"/>
                  </a:lnTo>
                  <a:lnTo>
                    <a:pt x="226" y="0"/>
                  </a:lnTo>
                  <a:lnTo>
                    <a:pt x="89" y="0"/>
                  </a:lnTo>
                  <a:close/>
                  <a:moveTo>
                    <a:pt x="150" y="100"/>
                  </a:moveTo>
                  <a:lnTo>
                    <a:pt x="118" y="100"/>
                  </a:lnTo>
                  <a:lnTo>
                    <a:pt x="118" y="68"/>
                  </a:lnTo>
                  <a:lnTo>
                    <a:pt x="150" y="68"/>
                  </a:lnTo>
                  <a:lnTo>
                    <a:pt x="150" y="100"/>
                  </a:lnTo>
                  <a:close/>
                  <a:moveTo>
                    <a:pt x="150" y="55"/>
                  </a:moveTo>
                  <a:lnTo>
                    <a:pt x="118" y="55"/>
                  </a:lnTo>
                  <a:lnTo>
                    <a:pt x="118" y="23"/>
                  </a:lnTo>
                  <a:lnTo>
                    <a:pt x="150" y="23"/>
                  </a:lnTo>
                  <a:lnTo>
                    <a:pt x="150" y="55"/>
                  </a:lnTo>
                  <a:close/>
                  <a:moveTo>
                    <a:pt x="197" y="280"/>
                  </a:moveTo>
                  <a:lnTo>
                    <a:pt x="166" y="280"/>
                  </a:lnTo>
                  <a:lnTo>
                    <a:pt x="166" y="249"/>
                  </a:lnTo>
                  <a:lnTo>
                    <a:pt x="197" y="249"/>
                  </a:lnTo>
                  <a:lnTo>
                    <a:pt x="197" y="280"/>
                  </a:lnTo>
                  <a:close/>
                  <a:moveTo>
                    <a:pt x="197" y="235"/>
                  </a:moveTo>
                  <a:lnTo>
                    <a:pt x="166" y="235"/>
                  </a:lnTo>
                  <a:lnTo>
                    <a:pt x="166" y="204"/>
                  </a:lnTo>
                  <a:lnTo>
                    <a:pt x="197" y="204"/>
                  </a:lnTo>
                  <a:lnTo>
                    <a:pt x="197" y="235"/>
                  </a:lnTo>
                  <a:close/>
                  <a:moveTo>
                    <a:pt x="197" y="190"/>
                  </a:moveTo>
                  <a:lnTo>
                    <a:pt x="166" y="190"/>
                  </a:lnTo>
                  <a:lnTo>
                    <a:pt x="166" y="158"/>
                  </a:lnTo>
                  <a:lnTo>
                    <a:pt x="197" y="158"/>
                  </a:lnTo>
                  <a:lnTo>
                    <a:pt x="197" y="190"/>
                  </a:lnTo>
                  <a:close/>
                  <a:moveTo>
                    <a:pt x="197" y="145"/>
                  </a:moveTo>
                  <a:lnTo>
                    <a:pt x="166" y="145"/>
                  </a:lnTo>
                  <a:lnTo>
                    <a:pt x="166" y="113"/>
                  </a:lnTo>
                  <a:lnTo>
                    <a:pt x="197" y="113"/>
                  </a:lnTo>
                  <a:lnTo>
                    <a:pt x="197" y="145"/>
                  </a:lnTo>
                  <a:close/>
                  <a:moveTo>
                    <a:pt x="197" y="100"/>
                  </a:moveTo>
                  <a:lnTo>
                    <a:pt x="166" y="100"/>
                  </a:lnTo>
                  <a:lnTo>
                    <a:pt x="166" y="68"/>
                  </a:lnTo>
                  <a:lnTo>
                    <a:pt x="197" y="68"/>
                  </a:lnTo>
                  <a:lnTo>
                    <a:pt x="197" y="100"/>
                  </a:lnTo>
                  <a:close/>
                  <a:moveTo>
                    <a:pt x="197" y="55"/>
                  </a:moveTo>
                  <a:lnTo>
                    <a:pt x="166" y="55"/>
                  </a:lnTo>
                  <a:lnTo>
                    <a:pt x="166" y="23"/>
                  </a:lnTo>
                  <a:lnTo>
                    <a:pt x="197" y="23"/>
                  </a:lnTo>
                  <a:lnTo>
                    <a:pt x="197" y="55"/>
                  </a:lnTo>
                  <a:close/>
                  <a:moveTo>
                    <a:pt x="0" y="137"/>
                  </a:moveTo>
                  <a:lnTo>
                    <a:pt x="0" y="348"/>
                  </a:lnTo>
                  <a:lnTo>
                    <a:pt x="137" y="348"/>
                  </a:lnTo>
                  <a:lnTo>
                    <a:pt x="137" y="137"/>
                  </a:lnTo>
                  <a:lnTo>
                    <a:pt x="0" y="137"/>
                  </a:lnTo>
                  <a:close/>
                  <a:moveTo>
                    <a:pt x="60" y="326"/>
                  </a:moveTo>
                  <a:lnTo>
                    <a:pt x="29" y="326"/>
                  </a:lnTo>
                  <a:lnTo>
                    <a:pt x="29" y="294"/>
                  </a:lnTo>
                  <a:lnTo>
                    <a:pt x="60" y="294"/>
                  </a:lnTo>
                  <a:lnTo>
                    <a:pt x="60" y="326"/>
                  </a:lnTo>
                  <a:close/>
                  <a:moveTo>
                    <a:pt x="60" y="280"/>
                  </a:moveTo>
                  <a:lnTo>
                    <a:pt x="29" y="280"/>
                  </a:lnTo>
                  <a:lnTo>
                    <a:pt x="29" y="249"/>
                  </a:lnTo>
                  <a:lnTo>
                    <a:pt x="60" y="249"/>
                  </a:lnTo>
                  <a:lnTo>
                    <a:pt x="60" y="280"/>
                  </a:lnTo>
                  <a:close/>
                  <a:moveTo>
                    <a:pt x="60" y="235"/>
                  </a:moveTo>
                  <a:lnTo>
                    <a:pt x="29" y="235"/>
                  </a:lnTo>
                  <a:lnTo>
                    <a:pt x="29" y="204"/>
                  </a:lnTo>
                  <a:lnTo>
                    <a:pt x="60" y="204"/>
                  </a:lnTo>
                  <a:lnTo>
                    <a:pt x="60" y="235"/>
                  </a:lnTo>
                  <a:close/>
                  <a:moveTo>
                    <a:pt x="60" y="190"/>
                  </a:moveTo>
                  <a:lnTo>
                    <a:pt x="29" y="190"/>
                  </a:lnTo>
                  <a:lnTo>
                    <a:pt x="29" y="158"/>
                  </a:lnTo>
                  <a:lnTo>
                    <a:pt x="60" y="158"/>
                  </a:lnTo>
                  <a:lnTo>
                    <a:pt x="60" y="190"/>
                  </a:lnTo>
                  <a:close/>
                  <a:moveTo>
                    <a:pt x="108" y="326"/>
                  </a:moveTo>
                  <a:lnTo>
                    <a:pt x="76" y="326"/>
                  </a:lnTo>
                  <a:lnTo>
                    <a:pt x="76" y="294"/>
                  </a:lnTo>
                  <a:lnTo>
                    <a:pt x="108" y="294"/>
                  </a:lnTo>
                  <a:lnTo>
                    <a:pt x="108" y="326"/>
                  </a:lnTo>
                  <a:close/>
                  <a:moveTo>
                    <a:pt x="108" y="280"/>
                  </a:moveTo>
                  <a:lnTo>
                    <a:pt x="76" y="280"/>
                  </a:lnTo>
                  <a:lnTo>
                    <a:pt x="76" y="249"/>
                  </a:lnTo>
                  <a:lnTo>
                    <a:pt x="108" y="249"/>
                  </a:lnTo>
                  <a:lnTo>
                    <a:pt x="108" y="280"/>
                  </a:lnTo>
                  <a:close/>
                  <a:moveTo>
                    <a:pt x="108" y="235"/>
                  </a:moveTo>
                  <a:lnTo>
                    <a:pt x="76" y="235"/>
                  </a:lnTo>
                  <a:lnTo>
                    <a:pt x="76" y="204"/>
                  </a:lnTo>
                  <a:lnTo>
                    <a:pt x="108" y="204"/>
                  </a:lnTo>
                  <a:lnTo>
                    <a:pt x="108" y="235"/>
                  </a:lnTo>
                  <a:close/>
                  <a:moveTo>
                    <a:pt x="108" y="190"/>
                  </a:moveTo>
                  <a:lnTo>
                    <a:pt x="76" y="190"/>
                  </a:lnTo>
                  <a:lnTo>
                    <a:pt x="76" y="158"/>
                  </a:lnTo>
                  <a:lnTo>
                    <a:pt x="108" y="158"/>
                  </a:lnTo>
                  <a:lnTo>
                    <a:pt x="108" y="190"/>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128" name="Freeform 5"/>
            <p:cNvSpPr>
              <a:spLocks noEditPoints="1"/>
            </p:cNvSpPr>
            <p:nvPr/>
          </p:nvSpPr>
          <p:spPr bwMode="black">
            <a:xfrm>
              <a:off x="9830534" y="2270691"/>
              <a:ext cx="492751" cy="758750"/>
            </a:xfrm>
            <a:custGeom>
              <a:avLst/>
              <a:gdLst>
                <a:gd name="T0" fmla="*/ 89 w 226"/>
                <a:gd name="T1" fmla="*/ 124 h 348"/>
                <a:gd name="T2" fmla="*/ 118 w 226"/>
                <a:gd name="T3" fmla="*/ 113 h 348"/>
                <a:gd name="T4" fmla="*/ 150 w 226"/>
                <a:gd name="T5" fmla="*/ 124 h 348"/>
                <a:gd name="T6" fmla="*/ 150 w 226"/>
                <a:gd name="T7" fmla="*/ 145 h 348"/>
                <a:gd name="T8" fmla="*/ 226 w 226"/>
                <a:gd name="T9" fmla="*/ 348 h 348"/>
                <a:gd name="T10" fmla="*/ 89 w 226"/>
                <a:gd name="T11" fmla="*/ 0 h 348"/>
                <a:gd name="T12" fmla="*/ 118 w 226"/>
                <a:gd name="T13" fmla="*/ 100 h 348"/>
                <a:gd name="T14" fmla="*/ 150 w 226"/>
                <a:gd name="T15" fmla="*/ 68 h 348"/>
                <a:gd name="T16" fmla="*/ 150 w 226"/>
                <a:gd name="T17" fmla="*/ 55 h 348"/>
                <a:gd name="T18" fmla="*/ 118 w 226"/>
                <a:gd name="T19" fmla="*/ 23 h 348"/>
                <a:gd name="T20" fmla="*/ 150 w 226"/>
                <a:gd name="T21" fmla="*/ 55 h 348"/>
                <a:gd name="T22" fmla="*/ 166 w 226"/>
                <a:gd name="T23" fmla="*/ 280 h 348"/>
                <a:gd name="T24" fmla="*/ 197 w 226"/>
                <a:gd name="T25" fmla="*/ 249 h 348"/>
                <a:gd name="T26" fmla="*/ 197 w 226"/>
                <a:gd name="T27" fmla="*/ 235 h 348"/>
                <a:gd name="T28" fmla="*/ 166 w 226"/>
                <a:gd name="T29" fmla="*/ 204 h 348"/>
                <a:gd name="T30" fmla="*/ 197 w 226"/>
                <a:gd name="T31" fmla="*/ 235 h 348"/>
                <a:gd name="T32" fmla="*/ 166 w 226"/>
                <a:gd name="T33" fmla="*/ 190 h 348"/>
                <a:gd name="T34" fmla="*/ 197 w 226"/>
                <a:gd name="T35" fmla="*/ 158 h 348"/>
                <a:gd name="T36" fmla="*/ 197 w 226"/>
                <a:gd name="T37" fmla="*/ 145 h 348"/>
                <a:gd name="T38" fmla="*/ 166 w 226"/>
                <a:gd name="T39" fmla="*/ 113 h 348"/>
                <a:gd name="T40" fmla="*/ 197 w 226"/>
                <a:gd name="T41" fmla="*/ 145 h 348"/>
                <a:gd name="T42" fmla="*/ 166 w 226"/>
                <a:gd name="T43" fmla="*/ 100 h 348"/>
                <a:gd name="T44" fmla="*/ 197 w 226"/>
                <a:gd name="T45" fmla="*/ 68 h 348"/>
                <a:gd name="T46" fmla="*/ 197 w 226"/>
                <a:gd name="T47" fmla="*/ 55 h 348"/>
                <a:gd name="T48" fmla="*/ 166 w 226"/>
                <a:gd name="T49" fmla="*/ 23 h 348"/>
                <a:gd name="T50" fmla="*/ 197 w 226"/>
                <a:gd name="T51" fmla="*/ 55 h 348"/>
                <a:gd name="T52" fmla="*/ 0 w 226"/>
                <a:gd name="T53" fmla="*/ 348 h 348"/>
                <a:gd name="T54" fmla="*/ 137 w 226"/>
                <a:gd name="T55" fmla="*/ 137 h 348"/>
                <a:gd name="T56" fmla="*/ 60 w 226"/>
                <a:gd name="T57" fmla="*/ 326 h 348"/>
                <a:gd name="T58" fmla="*/ 29 w 226"/>
                <a:gd name="T59" fmla="*/ 294 h 348"/>
                <a:gd name="T60" fmla="*/ 60 w 226"/>
                <a:gd name="T61" fmla="*/ 326 h 348"/>
                <a:gd name="T62" fmla="*/ 29 w 226"/>
                <a:gd name="T63" fmla="*/ 280 h 348"/>
                <a:gd name="T64" fmla="*/ 60 w 226"/>
                <a:gd name="T65" fmla="*/ 249 h 348"/>
                <a:gd name="T66" fmla="*/ 60 w 226"/>
                <a:gd name="T67" fmla="*/ 235 h 348"/>
                <a:gd name="T68" fmla="*/ 29 w 226"/>
                <a:gd name="T69" fmla="*/ 204 h 348"/>
                <a:gd name="T70" fmla="*/ 60 w 226"/>
                <a:gd name="T71" fmla="*/ 235 h 348"/>
                <a:gd name="T72" fmla="*/ 29 w 226"/>
                <a:gd name="T73" fmla="*/ 190 h 348"/>
                <a:gd name="T74" fmla="*/ 60 w 226"/>
                <a:gd name="T75" fmla="*/ 158 h 348"/>
                <a:gd name="T76" fmla="*/ 108 w 226"/>
                <a:gd name="T77" fmla="*/ 326 h 348"/>
                <a:gd name="T78" fmla="*/ 76 w 226"/>
                <a:gd name="T79" fmla="*/ 294 h 348"/>
                <a:gd name="T80" fmla="*/ 108 w 226"/>
                <a:gd name="T81" fmla="*/ 326 h 348"/>
                <a:gd name="T82" fmla="*/ 76 w 226"/>
                <a:gd name="T83" fmla="*/ 280 h 348"/>
                <a:gd name="T84" fmla="*/ 108 w 226"/>
                <a:gd name="T85" fmla="*/ 249 h 348"/>
                <a:gd name="T86" fmla="*/ 108 w 226"/>
                <a:gd name="T87" fmla="*/ 235 h 348"/>
                <a:gd name="T88" fmla="*/ 76 w 226"/>
                <a:gd name="T89" fmla="*/ 204 h 348"/>
                <a:gd name="T90" fmla="*/ 108 w 226"/>
                <a:gd name="T91" fmla="*/ 235 h 348"/>
                <a:gd name="T92" fmla="*/ 76 w 226"/>
                <a:gd name="T93" fmla="*/ 190 h 348"/>
                <a:gd name="T94" fmla="*/ 108 w 226"/>
                <a:gd name="T95" fmla="*/ 15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 h="348">
                  <a:moveTo>
                    <a:pt x="89" y="0"/>
                  </a:moveTo>
                  <a:lnTo>
                    <a:pt x="89" y="124"/>
                  </a:lnTo>
                  <a:lnTo>
                    <a:pt x="118" y="124"/>
                  </a:lnTo>
                  <a:lnTo>
                    <a:pt x="118" y="113"/>
                  </a:lnTo>
                  <a:lnTo>
                    <a:pt x="150" y="113"/>
                  </a:lnTo>
                  <a:lnTo>
                    <a:pt x="150" y="124"/>
                  </a:lnTo>
                  <a:lnTo>
                    <a:pt x="150" y="137"/>
                  </a:lnTo>
                  <a:lnTo>
                    <a:pt x="150" y="145"/>
                  </a:lnTo>
                  <a:lnTo>
                    <a:pt x="150" y="348"/>
                  </a:lnTo>
                  <a:lnTo>
                    <a:pt x="226" y="348"/>
                  </a:lnTo>
                  <a:lnTo>
                    <a:pt x="226" y="0"/>
                  </a:lnTo>
                  <a:lnTo>
                    <a:pt x="89" y="0"/>
                  </a:lnTo>
                  <a:close/>
                  <a:moveTo>
                    <a:pt x="150" y="100"/>
                  </a:moveTo>
                  <a:lnTo>
                    <a:pt x="118" y="100"/>
                  </a:lnTo>
                  <a:lnTo>
                    <a:pt x="118" y="68"/>
                  </a:lnTo>
                  <a:lnTo>
                    <a:pt x="150" y="68"/>
                  </a:lnTo>
                  <a:lnTo>
                    <a:pt x="150" y="100"/>
                  </a:lnTo>
                  <a:close/>
                  <a:moveTo>
                    <a:pt x="150" y="55"/>
                  </a:moveTo>
                  <a:lnTo>
                    <a:pt x="118" y="55"/>
                  </a:lnTo>
                  <a:lnTo>
                    <a:pt x="118" y="23"/>
                  </a:lnTo>
                  <a:lnTo>
                    <a:pt x="150" y="23"/>
                  </a:lnTo>
                  <a:lnTo>
                    <a:pt x="150" y="55"/>
                  </a:lnTo>
                  <a:close/>
                  <a:moveTo>
                    <a:pt x="197" y="280"/>
                  </a:moveTo>
                  <a:lnTo>
                    <a:pt x="166" y="280"/>
                  </a:lnTo>
                  <a:lnTo>
                    <a:pt x="166" y="249"/>
                  </a:lnTo>
                  <a:lnTo>
                    <a:pt x="197" y="249"/>
                  </a:lnTo>
                  <a:lnTo>
                    <a:pt x="197" y="280"/>
                  </a:lnTo>
                  <a:close/>
                  <a:moveTo>
                    <a:pt x="197" y="235"/>
                  </a:moveTo>
                  <a:lnTo>
                    <a:pt x="166" y="235"/>
                  </a:lnTo>
                  <a:lnTo>
                    <a:pt x="166" y="204"/>
                  </a:lnTo>
                  <a:lnTo>
                    <a:pt x="197" y="204"/>
                  </a:lnTo>
                  <a:lnTo>
                    <a:pt x="197" y="235"/>
                  </a:lnTo>
                  <a:close/>
                  <a:moveTo>
                    <a:pt x="197" y="190"/>
                  </a:moveTo>
                  <a:lnTo>
                    <a:pt x="166" y="190"/>
                  </a:lnTo>
                  <a:lnTo>
                    <a:pt x="166" y="158"/>
                  </a:lnTo>
                  <a:lnTo>
                    <a:pt x="197" y="158"/>
                  </a:lnTo>
                  <a:lnTo>
                    <a:pt x="197" y="190"/>
                  </a:lnTo>
                  <a:close/>
                  <a:moveTo>
                    <a:pt x="197" y="145"/>
                  </a:moveTo>
                  <a:lnTo>
                    <a:pt x="166" y="145"/>
                  </a:lnTo>
                  <a:lnTo>
                    <a:pt x="166" y="113"/>
                  </a:lnTo>
                  <a:lnTo>
                    <a:pt x="197" y="113"/>
                  </a:lnTo>
                  <a:lnTo>
                    <a:pt x="197" y="145"/>
                  </a:lnTo>
                  <a:close/>
                  <a:moveTo>
                    <a:pt x="197" y="100"/>
                  </a:moveTo>
                  <a:lnTo>
                    <a:pt x="166" y="100"/>
                  </a:lnTo>
                  <a:lnTo>
                    <a:pt x="166" y="68"/>
                  </a:lnTo>
                  <a:lnTo>
                    <a:pt x="197" y="68"/>
                  </a:lnTo>
                  <a:lnTo>
                    <a:pt x="197" y="100"/>
                  </a:lnTo>
                  <a:close/>
                  <a:moveTo>
                    <a:pt x="197" y="55"/>
                  </a:moveTo>
                  <a:lnTo>
                    <a:pt x="166" y="55"/>
                  </a:lnTo>
                  <a:lnTo>
                    <a:pt x="166" y="23"/>
                  </a:lnTo>
                  <a:lnTo>
                    <a:pt x="197" y="23"/>
                  </a:lnTo>
                  <a:lnTo>
                    <a:pt x="197" y="55"/>
                  </a:lnTo>
                  <a:close/>
                  <a:moveTo>
                    <a:pt x="0" y="137"/>
                  </a:moveTo>
                  <a:lnTo>
                    <a:pt x="0" y="348"/>
                  </a:lnTo>
                  <a:lnTo>
                    <a:pt x="137" y="348"/>
                  </a:lnTo>
                  <a:lnTo>
                    <a:pt x="137" y="137"/>
                  </a:lnTo>
                  <a:lnTo>
                    <a:pt x="0" y="137"/>
                  </a:lnTo>
                  <a:close/>
                  <a:moveTo>
                    <a:pt x="60" y="326"/>
                  </a:moveTo>
                  <a:lnTo>
                    <a:pt x="29" y="326"/>
                  </a:lnTo>
                  <a:lnTo>
                    <a:pt x="29" y="294"/>
                  </a:lnTo>
                  <a:lnTo>
                    <a:pt x="60" y="294"/>
                  </a:lnTo>
                  <a:lnTo>
                    <a:pt x="60" y="326"/>
                  </a:lnTo>
                  <a:close/>
                  <a:moveTo>
                    <a:pt x="60" y="280"/>
                  </a:moveTo>
                  <a:lnTo>
                    <a:pt x="29" y="280"/>
                  </a:lnTo>
                  <a:lnTo>
                    <a:pt x="29" y="249"/>
                  </a:lnTo>
                  <a:lnTo>
                    <a:pt x="60" y="249"/>
                  </a:lnTo>
                  <a:lnTo>
                    <a:pt x="60" y="280"/>
                  </a:lnTo>
                  <a:close/>
                  <a:moveTo>
                    <a:pt x="60" y="235"/>
                  </a:moveTo>
                  <a:lnTo>
                    <a:pt x="29" y="235"/>
                  </a:lnTo>
                  <a:lnTo>
                    <a:pt x="29" y="204"/>
                  </a:lnTo>
                  <a:lnTo>
                    <a:pt x="60" y="204"/>
                  </a:lnTo>
                  <a:lnTo>
                    <a:pt x="60" y="235"/>
                  </a:lnTo>
                  <a:close/>
                  <a:moveTo>
                    <a:pt x="60" y="190"/>
                  </a:moveTo>
                  <a:lnTo>
                    <a:pt x="29" y="190"/>
                  </a:lnTo>
                  <a:lnTo>
                    <a:pt x="29" y="158"/>
                  </a:lnTo>
                  <a:lnTo>
                    <a:pt x="60" y="158"/>
                  </a:lnTo>
                  <a:lnTo>
                    <a:pt x="60" y="190"/>
                  </a:lnTo>
                  <a:close/>
                  <a:moveTo>
                    <a:pt x="108" y="326"/>
                  </a:moveTo>
                  <a:lnTo>
                    <a:pt x="76" y="326"/>
                  </a:lnTo>
                  <a:lnTo>
                    <a:pt x="76" y="294"/>
                  </a:lnTo>
                  <a:lnTo>
                    <a:pt x="108" y="294"/>
                  </a:lnTo>
                  <a:lnTo>
                    <a:pt x="108" y="326"/>
                  </a:lnTo>
                  <a:close/>
                  <a:moveTo>
                    <a:pt x="108" y="280"/>
                  </a:moveTo>
                  <a:lnTo>
                    <a:pt x="76" y="280"/>
                  </a:lnTo>
                  <a:lnTo>
                    <a:pt x="76" y="249"/>
                  </a:lnTo>
                  <a:lnTo>
                    <a:pt x="108" y="249"/>
                  </a:lnTo>
                  <a:lnTo>
                    <a:pt x="108" y="280"/>
                  </a:lnTo>
                  <a:close/>
                  <a:moveTo>
                    <a:pt x="108" y="235"/>
                  </a:moveTo>
                  <a:lnTo>
                    <a:pt x="76" y="235"/>
                  </a:lnTo>
                  <a:lnTo>
                    <a:pt x="76" y="204"/>
                  </a:lnTo>
                  <a:lnTo>
                    <a:pt x="108" y="204"/>
                  </a:lnTo>
                  <a:lnTo>
                    <a:pt x="108" y="235"/>
                  </a:lnTo>
                  <a:close/>
                  <a:moveTo>
                    <a:pt x="108" y="190"/>
                  </a:moveTo>
                  <a:lnTo>
                    <a:pt x="76" y="190"/>
                  </a:lnTo>
                  <a:lnTo>
                    <a:pt x="76" y="158"/>
                  </a:lnTo>
                  <a:lnTo>
                    <a:pt x="108" y="158"/>
                  </a:lnTo>
                  <a:lnTo>
                    <a:pt x="108" y="190"/>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137" name="Freeform 539"/>
            <p:cNvSpPr>
              <a:spLocks noChangeAspect="1"/>
            </p:cNvSpPr>
            <p:nvPr/>
          </p:nvSpPr>
          <p:spPr bwMode="auto">
            <a:xfrm>
              <a:off x="9757433" y="3685983"/>
              <a:ext cx="1017472" cy="559393"/>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pPr defTabSz="932503"/>
              <a:endParaRPr lang="en-US">
                <a:gradFill>
                  <a:gsLst>
                    <a:gs pos="86726">
                      <a:srgbClr val="EFEFEF"/>
                    </a:gs>
                    <a:gs pos="36283">
                      <a:srgbClr val="EFEFEF"/>
                    </a:gs>
                  </a:gsLst>
                  <a:lin ang="5400000" scaled="0"/>
                </a:gradFill>
              </a:endParaRPr>
            </a:p>
          </p:txBody>
        </p:sp>
        <p:cxnSp>
          <p:nvCxnSpPr>
            <p:cNvPr id="138" name="Straight Arrow Connector 137"/>
            <p:cNvCxnSpPr/>
            <p:nvPr/>
          </p:nvCxnSpPr>
          <p:spPr>
            <a:xfrm flipH="1">
              <a:off x="8963025" y="4143264"/>
              <a:ext cx="826012" cy="0"/>
            </a:xfrm>
            <a:prstGeom prst="straightConnector1">
              <a:avLst/>
            </a:prstGeom>
            <a:ln w="25400">
              <a:solidFill>
                <a:schemeClr val="accent2"/>
              </a:solidFill>
              <a:headEnd type="none"/>
              <a:tailEnd type="arrow" w="med" len="sm"/>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flipH="1" flipV="1">
              <a:off x="9553575" y="3705225"/>
              <a:ext cx="523334" cy="343551"/>
            </a:xfrm>
            <a:prstGeom prst="straightConnector1">
              <a:avLst/>
            </a:prstGeom>
            <a:ln w="25400">
              <a:solidFill>
                <a:schemeClr val="accent2"/>
              </a:solidFill>
              <a:headEnd type="none"/>
              <a:tailEnd type="arrow" w="med" len="sm"/>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p:nvPr/>
          </p:nvCxnSpPr>
          <p:spPr>
            <a:xfrm flipH="1" flipV="1">
              <a:off x="10134600" y="3300413"/>
              <a:ext cx="2414" cy="481902"/>
            </a:xfrm>
            <a:prstGeom prst="straightConnector1">
              <a:avLst/>
            </a:prstGeom>
            <a:ln w="25400">
              <a:solidFill>
                <a:schemeClr val="accent2"/>
              </a:solidFill>
              <a:headEnd type="none"/>
              <a:tailEnd type="arrow" w="med" len="sm"/>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p:nvPr/>
          </p:nvCxnSpPr>
          <p:spPr>
            <a:xfrm flipV="1">
              <a:off x="10539280" y="3292475"/>
              <a:ext cx="446220" cy="584526"/>
            </a:xfrm>
            <a:prstGeom prst="straightConnector1">
              <a:avLst/>
            </a:prstGeom>
            <a:ln w="25400">
              <a:solidFill>
                <a:schemeClr val="accent2"/>
              </a:solidFill>
              <a:headEnd type="none"/>
              <a:tailEnd type="arrow" w="med" len="sm"/>
            </a:ln>
          </p:spPr>
          <p:style>
            <a:lnRef idx="1">
              <a:schemeClr val="accent1"/>
            </a:lnRef>
            <a:fillRef idx="0">
              <a:schemeClr val="accent1"/>
            </a:fillRef>
            <a:effectRef idx="0">
              <a:schemeClr val="accent1"/>
            </a:effectRef>
            <a:fontRef idx="minor">
              <a:schemeClr val="tx1"/>
            </a:fontRef>
          </p:style>
        </p:cxnSp>
        <p:sp>
          <p:nvSpPr>
            <p:cNvPr id="144" name="TextBox 50"/>
            <p:cNvSpPr txBox="1"/>
            <p:nvPr/>
          </p:nvSpPr>
          <p:spPr>
            <a:xfrm>
              <a:off x="9919116" y="3794138"/>
              <a:ext cx="741406" cy="455857"/>
            </a:xfrm>
            <a:prstGeom prst="rect">
              <a:avLst/>
            </a:prstGeom>
            <a:noFill/>
          </p:spPr>
          <p:txBody>
            <a:bodyPr wrap="none" lIns="179285" tIns="143428" rIns="179285" bIns="143428" rtlCol="0">
              <a:spAutoFit/>
            </a:bodyPr>
            <a:lstStyle>
              <a:defPPr>
                <a:defRPr lang="en-US"/>
              </a:defPPr>
              <a:lvl1pPr defTabSz="914400">
                <a:lnSpc>
                  <a:spcPct val="90000"/>
                </a:lnSpc>
                <a:defRPr sz="1200" b="1">
                  <a:gradFill>
                    <a:gsLst>
                      <a:gs pos="25664">
                        <a:schemeClr val="tx1"/>
                      </a:gs>
                      <a:gs pos="52000">
                        <a:schemeClr val="tx1"/>
                      </a:gs>
                    </a:gsLst>
                    <a:lin ang="5400000" scaled="0"/>
                  </a:gradFill>
                </a:defRPr>
              </a:lvl1pPr>
              <a:lvl2pPr marL="457200" defTabSz="914400"/>
              <a:lvl3pPr marL="914400" defTabSz="914400"/>
              <a:lvl4pPr marL="1371600" defTabSz="914400"/>
              <a:lvl5pPr marL="1828800" defTabSz="914400"/>
              <a:lvl6pPr marL="2286000" defTabSz="914400"/>
              <a:lvl7pPr marL="2743200" defTabSz="914400"/>
              <a:lvl8pPr marL="3200400" defTabSz="914400"/>
              <a:lvl9pPr marL="3657600" defTabSz="914400"/>
            </a:lstStyle>
            <a:p>
              <a:r>
                <a:rPr lang="en-US" dirty="0">
                  <a:gradFill>
                    <a:gsLst>
                      <a:gs pos="79646">
                        <a:schemeClr val="bg1"/>
                      </a:gs>
                      <a:gs pos="3000">
                        <a:schemeClr val="bg1"/>
                      </a:gs>
                    </a:gsLst>
                    <a:lin ang="5400000" scaled="0"/>
                  </a:gradFill>
                </a:rPr>
                <a:t>WAN</a:t>
              </a:r>
            </a:p>
          </p:txBody>
        </p:sp>
        <p:sp>
          <p:nvSpPr>
            <p:cNvPr id="102" name="Freeform 539"/>
            <p:cNvSpPr>
              <a:spLocks noChangeAspect="1"/>
            </p:cNvSpPr>
            <p:nvPr/>
          </p:nvSpPr>
          <p:spPr bwMode="auto">
            <a:xfrm>
              <a:off x="10511364" y="2684982"/>
              <a:ext cx="1032936" cy="567895"/>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0070C0"/>
            </a:solidFill>
            <a:ln>
              <a:noFill/>
            </a:ln>
            <a:extLst/>
          </p:spPr>
          <p:txBody>
            <a:bodyPr vert="horz" wrap="square" lIns="91440" tIns="91440" rIns="91440" bIns="91440" numCol="1" anchor="b" anchorCtr="0" compatLnSpc="1">
              <a:prstTxWarp prst="textNoShape">
                <a:avLst/>
              </a:prstTxWarp>
            </a:bodyPr>
            <a:lstStyle/>
            <a:p>
              <a:pPr algn="ctr" defTabSz="932503">
                <a:lnSpc>
                  <a:spcPct val="90000"/>
                </a:lnSpc>
              </a:pPr>
              <a:r>
                <a:rPr lang="en-US" sz="800" b="1" dirty="0" smtClean="0">
                  <a:gradFill>
                    <a:gsLst>
                      <a:gs pos="79646">
                        <a:schemeClr val="bg1"/>
                      </a:gs>
                      <a:gs pos="3000">
                        <a:schemeClr val="bg1"/>
                      </a:gs>
                    </a:gsLst>
                    <a:lin ang="5400000" scaled="0"/>
                  </a:gradFill>
                </a:rPr>
                <a:t>MICROSOFT </a:t>
              </a:r>
              <a:br>
                <a:rPr lang="en-US" sz="800" b="1" dirty="0" smtClean="0">
                  <a:gradFill>
                    <a:gsLst>
                      <a:gs pos="79646">
                        <a:schemeClr val="bg1"/>
                      </a:gs>
                      <a:gs pos="3000">
                        <a:schemeClr val="bg1"/>
                      </a:gs>
                    </a:gsLst>
                    <a:lin ang="5400000" scaled="0"/>
                  </a:gradFill>
                </a:rPr>
              </a:br>
              <a:r>
                <a:rPr lang="en-US" sz="800" b="1" dirty="0" smtClean="0">
                  <a:gradFill>
                    <a:gsLst>
                      <a:gs pos="79646">
                        <a:schemeClr val="bg1"/>
                      </a:gs>
                      <a:gs pos="3000">
                        <a:schemeClr val="bg1"/>
                      </a:gs>
                    </a:gsLst>
                    <a:lin ang="5400000" scaled="0"/>
                  </a:gradFill>
                </a:rPr>
                <a:t>CLOUD</a:t>
              </a:r>
            </a:p>
          </p:txBody>
        </p:sp>
        <p:grpSp>
          <p:nvGrpSpPr>
            <p:cNvPr id="103" name="Group 102"/>
            <p:cNvGrpSpPr/>
            <p:nvPr/>
          </p:nvGrpSpPr>
          <p:grpSpPr>
            <a:xfrm>
              <a:off x="10951041" y="3776964"/>
              <a:ext cx="811714" cy="809258"/>
              <a:chOff x="8556090" y="739098"/>
              <a:chExt cx="1019830" cy="1016743"/>
            </a:xfrm>
          </p:grpSpPr>
          <p:sp>
            <p:nvSpPr>
              <p:cNvPr id="104" name="Oval 103"/>
              <p:cNvSpPr/>
              <p:nvPr/>
            </p:nvSpPr>
            <p:spPr bwMode="auto">
              <a:xfrm>
                <a:off x="8565467" y="739098"/>
                <a:ext cx="1001080" cy="1001080"/>
              </a:xfrm>
              <a:prstGeom prst="ellipse">
                <a:avLst/>
              </a:prstGeom>
              <a:pattFill prst="ltUpDiag">
                <a:fgClr>
                  <a:srgbClr val="CDCDCD"/>
                </a:fgClr>
                <a:bgClr>
                  <a:srgbClr val="FFFFFF"/>
                </a:bgClr>
              </a:pattFill>
              <a:ln w="25400" cap="flat" cmpd="sng" algn="ctr">
                <a:solidFill>
                  <a:schemeClr val="tx1"/>
                </a:solidFill>
                <a:prstDash val="solid"/>
                <a:headEnd type="none" w="med" len="med"/>
                <a:tailEnd type="none" w="med" len="med"/>
              </a:ln>
              <a:effectLst/>
            </p:spPr>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defTabSz="914008" fontAlgn="base">
                  <a:lnSpc>
                    <a:spcPct val="90000"/>
                  </a:lnSpc>
                  <a:spcBef>
                    <a:spcPct val="0"/>
                  </a:spcBef>
                  <a:spcAft>
                    <a:spcPct val="0"/>
                  </a:spcAft>
                  <a:defRPr/>
                </a:pPr>
                <a:endParaRPr lang="en-US" kern="0" spc="-50" dirty="0">
                  <a:gradFill>
                    <a:gsLst>
                      <a:gs pos="36283">
                        <a:srgbClr val="505050"/>
                      </a:gs>
                      <a:gs pos="28000">
                        <a:srgbClr val="505050"/>
                      </a:gs>
                    </a:gsLst>
                    <a:lin ang="5400000" scaled="0"/>
                  </a:gradFill>
                </a:endParaRPr>
              </a:p>
            </p:txBody>
          </p:sp>
          <p:sp>
            <p:nvSpPr>
              <p:cNvPr id="105" name="Freeform 104"/>
              <p:cNvSpPr>
                <a:spLocks noChangeAspect="1" noEditPoints="1"/>
              </p:cNvSpPr>
              <p:nvPr/>
            </p:nvSpPr>
            <p:spPr bwMode="auto">
              <a:xfrm>
                <a:off x="8818045" y="879785"/>
                <a:ext cx="495925" cy="372467"/>
              </a:xfrm>
              <a:custGeom>
                <a:avLst/>
                <a:gdLst>
                  <a:gd name="T0" fmla="*/ 224 w 400"/>
                  <a:gd name="T1" fmla="*/ 276 h 300"/>
                  <a:gd name="T2" fmla="*/ 200 w 400"/>
                  <a:gd name="T3" fmla="*/ 300 h 300"/>
                  <a:gd name="T4" fmla="*/ 176 w 400"/>
                  <a:gd name="T5" fmla="*/ 276 h 300"/>
                  <a:gd name="T6" fmla="*/ 200 w 400"/>
                  <a:gd name="T7" fmla="*/ 252 h 300"/>
                  <a:gd name="T8" fmla="*/ 224 w 400"/>
                  <a:gd name="T9" fmla="*/ 276 h 300"/>
                  <a:gd name="T10" fmla="*/ 122 w 400"/>
                  <a:gd name="T11" fmla="*/ 205 h 300"/>
                  <a:gd name="T12" fmla="*/ 156 w 400"/>
                  <a:gd name="T13" fmla="*/ 239 h 300"/>
                  <a:gd name="T14" fmla="*/ 200 w 400"/>
                  <a:gd name="T15" fmla="*/ 221 h 300"/>
                  <a:gd name="T16" fmla="*/ 244 w 400"/>
                  <a:gd name="T17" fmla="*/ 239 h 300"/>
                  <a:gd name="T18" fmla="*/ 278 w 400"/>
                  <a:gd name="T19" fmla="*/ 205 h 300"/>
                  <a:gd name="T20" fmla="*/ 200 w 400"/>
                  <a:gd name="T21" fmla="*/ 173 h 300"/>
                  <a:gd name="T22" fmla="*/ 122 w 400"/>
                  <a:gd name="T23" fmla="*/ 205 h 300"/>
                  <a:gd name="T24" fmla="*/ 61 w 400"/>
                  <a:gd name="T25" fmla="*/ 144 h 300"/>
                  <a:gd name="T26" fmla="*/ 95 w 400"/>
                  <a:gd name="T27" fmla="*/ 178 h 300"/>
                  <a:gd name="T28" fmla="*/ 200 w 400"/>
                  <a:gd name="T29" fmla="*/ 134 h 300"/>
                  <a:gd name="T30" fmla="*/ 305 w 400"/>
                  <a:gd name="T31" fmla="*/ 178 h 300"/>
                  <a:gd name="T32" fmla="*/ 339 w 400"/>
                  <a:gd name="T33" fmla="*/ 144 h 300"/>
                  <a:gd name="T34" fmla="*/ 200 w 400"/>
                  <a:gd name="T35" fmla="*/ 86 h 300"/>
                  <a:gd name="T36" fmla="*/ 61 w 400"/>
                  <a:gd name="T37" fmla="*/ 144 h 300"/>
                  <a:gd name="T38" fmla="*/ 200 w 400"/>
                  <a:gd name="T39" fmla="*/ 48 h 300"/>
                  <a:gd name="T40" fmla="*/ 366 w 400"/>
                  <a:gd name="T41" fmla="*/ 117 h 300"/>
                  <a:gd name="T42" fmla="*/ 400 w 400"/>
                  <a:gd name="T43" fmla="*/ 83 h 300"/>
                  <a:gd name="T44" fmla="*/ 200 w 400"/>
                  <a:gd name="T45" fmla="*/ 0 h 300"/>
                  <a:gd name="T46" fmla="*/ 0 w 400"/>
                  <a:gd name="T47" fmla="*/ 83 h 300"/>
                  <a:gd name="T48" fmla="*/ 34 w 400"/>
                  <a:gd name="T49" fmla="*/ 117 h 300"/>
                  <a:gd name="T50" fmla="*/ 200 w 400"/>
                  <a:gd name="T51" fmla="*/ 4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0" h="300">
                    <a:moveTo>
                      <a:pt x="224" y="276"/>
                    </a:moveTo>
                    <a:cubicBezTo>
                      <a:pt x="224" y="289"/>
                      <a:pt x="213" y="300"/>
                      <a:pt x="200" y="300"/>
                    </a:cubicBezTo>
                    <a:cubicBezTo>
                      <a:pt x="187" y="300"/>
                      <a:pt x="176" y="289"/>
                      <a:pt x="176" y="276"/>
                    </a:cubicBezTo>
                    <a:cubicBezTo>
                      <a:pt x="176" y="263"/>
                      <a:pt x="187" y="252"/>
                      <a:pt x="200" y="252"/>
                    </a:cubicBezTo>
                    <a:cubicBezTo>
                      <a:pt x="213" y="252"/>
                      <a:pt x="224" y="263"/>
                      <a:pt x="224" y="276"/>
                    </a:cubicBezTo>
                    <a:close/>
                    <a:moveTo>
                      <a:pt x="122" y="205"/>
                    </a:moveTo>
                    <a:cubicBezTo>
                      <a:pt x="156" y="239"/>
                      <a:pt x="156" y="239"/>
                      <a:pt x="156" y="239"/>
                    </a:cubicBezTo>
                    <a:cubicBezTo>
                      <a:pt x="167" y="228"/>
                      <a:pt x="183" y="221"/>
                      <a:pt x="200" y="221"/>
                    </a:cubicBezTo>
                    <a:cubicBezTo>
                      <a:pt x="217" y="221"/>
                      <a:pt x="233" y="228"/>
                      <a:pt x="244" y="239"/>
                    </a:cubicBezTo>
                    <a:cubicBezTo>
                      <a:pt x="278" y="205"/>
                      <a:pt x="278" y="205"/>
                      <a:pt x="278" y="205"/>
                    </a:cubicBezTo>
                    <a:cubicBezTo>
                      <a:pt x="258" y="185"/>
                      <a:pt x="230" y="173"/>
                      <a:pt x="200" y="173"/>
                    </a:cubicBezTo>
                    <a:cubicBezTo>
                      <a:pt x="170" y="173"/>
                      <a:pt x="142" y="185"/>
                      <a:pt x="122" y="205"/>
                    </a:cubicBezTo>
                    <a:close/>
                    <a:moveTo>
                      <a:pt x="61" y="144"/>
                    </a:moveTo>
                    <a:cubicBezTo>
                      <a:pt x="95" y="178"/>
                      <a:pt x="95" y="178"/>
                      <a:pt x="95" y="178"/>
                    </a:cubicBezTo>
                    <a:cubicBezTo>
                      <a:pt x="122" y="151"/>
                      <a:pt x="159" y="134"/>
                      <a:pt x="200" y="134"/>
                    </a:cubicBezTo>
                    <a:cubicBezTo>
                      <a:pt x="241" y="134"/>
                      <a:pt x="278" y="151"/>
                      <a:pt x="305" y="178"/>
                    </a:cubicBezTo>
                    <a:cubicBezTo>
                      <a:pt x="339" y="144"/>
                      <a:pt x="339" y="144"/>
                      <a:pt x="339" y="144"/>
                    </a:cubicBezTo>
                    <a:cubicBezTo>
                      <a:pt x="303" y="109"/>
                      <a:pt x="254" y="86"/>
                      <a:pt x="200" y="86"/>
                    </a:cubicBezTo>
                    <a:cubicBezTo>
                      <a:pt x="146" y="86"/>
                      <a:pt x="97" y="109"/>
                      <a:pt x="61" y="144"/>
                    </a:cubicBezTo>
                    <a:close/>
                    <a:moveTo>
                      <a:pt x="200" y="48"/>
                    </a:moveTo>
                    <a:cubicBezTo>
                      <a:pt x="265" y="48"/>
                      <a:pt x="324" y="74"/>
                      <a:pt x="366" y="117"/>
                    </a:cubicBezTo>
                    <a:cubicBezTo>
                      <a:pt x="400" y="83"/>
                      <a:pt x="400" y="83"/>
                      <a:pt x="400" y="83"/>
                    </a:cubicBezTo>
                    <a:cubicBezTo>
                      <a:pt x="349" y="32"/>
                      <a:pt x="278" y="0"/>
                      <a:pt x="200" y="0"/>
                    </a:cubicBezTo>
                    <a:cubicBezTo>
                      <a:pt x="122" y="0"/>
                      <a:pt x="51" y="32"/>
                      <a:pt x="0" y="83"/>
                    </a:cubicBezTo>
                    <a:cubicBezTo>
                      <a:pt x="34" y="117"/>
                      <a:pt x="34" y="117"/>
                      <a:pt x="34" y="117"/>
                    </a:cubicBezTo>
                    <a:cubicBezTo>
                      <a:pt x="76" y="74"/>
                      <a:pt x="135" y="48"/>
                      <a:pt x="200" y="48"/>
                    </a:cubicBezTo>
                    <a:close/>
                  </a:path>
                </a:pathLst>
              </a:custGeom>
              <a:solidFill>
                <a:schemeClr val="tx1"/>
              </a:solidFill>
              <a:ln>
                <a:noFill/>
              </a:ln>
              <a:extLst/>
            </p:spPr>
            <p:txBody>
              <a:bodyPr vert="horz" wrap="square" lIns="91428" tIns="45714" rIns="91428" bIns="45714" numCol="1" anchor="t" anchorCtr="0" compatLnSpc="1">
                <a:prstTxWarp prst="textNoShape">
                  <a:avLst/>
                </a:prstTxWarp>
              </a:bodyPr>
              <a:lstStyle/>
              <a:p>
                <a:pPr defTabSz="932410">
                  <a:defRPr/>
                </a:pPr>
                <a:endParaRPr lang="en-US" sz="1400" kern="0" dirty="0">
                  <a:solidFill>
                    <a:srgbClr val="00188F"/>
                  </a:solidFill>
                </a:endParaRPr>
              </a:p>
            </p:txBody>
          </p:sp>
          <p:sp>
            <p:nvSpPr>
              <p:cNvPr id="106" name="TextBox 105"/>
              <p:cNvSpPr txBox="1"/>
              <p:nvPr/>
            </p:nvSpPr>
            <p:spPr>
              <a:xfrm>
                <a:off x="8556090" y="1137190"/>
                <a:ext cx="1019830" cy="618651"/>
              </a:xfrm>
              <a:prstGeom prst="rect">
                <a:avLst/>
              </a:prstGeom>
              <a:noFill/>
            </p:spPr>
            <p:txBody>
              <a:bodyPr wrap="none" lIns="182857" tIns="146285" rIns="182857" bIns="146285" rtlCol="0" anchor="ctr">
                <a:spAutoFit/>
              </a:bodyPr>
              <a:lstStyle/>
              <a:p>
                <a:pPr algn="ctr" defTabSz="932410">
                  <a:lnSpc>
                    <a:spcPct val="80000"/>
                  </a:lnSpc>
                  <a:defRPr/>
                </a:pPr>
                <a:r>
                  <a:rPr lang="en-US" sz="800" b="1" kern="0" spc="-50" dirty="0" smtClean="0">
                    <a:gradFill>
                      <a:gsLst>
                        <a:gs pos="16814">
                          <a:schemeClr val="tx1"/>
                        </a:gs>
                        <a:gs pos="100000">
                          <a:schemeClr val="tx1"/>
                        </a:gs>
                      </a:gsLst>
                      <a:lin ang="5400000" scaled="0"/>
                    </a:gradFill>
                  </a:rPr>
                  <a:t>PUBLIC</a:t>
                </a:r>
                <a:br>
                  <a:rPr lang="en-US" sz="800" b="1" kern="0" spc="-50" dirty="0" smtClean="0">
                    <a:gradFill>
                      <a:gsLst>
                        <a:gs pos="16814">
                          <a:schemeClr val="tx1"/>
                        </a:gs>
                        <a:gs pos="100000">
                          <a:schemeClr val="tx1"/>
                        </a:gs>
                      </a:gsLst>
                      <a:lin ang="5400000" scaled="0"/>
                    </a:gradFill>
                  </a:rPr>
                </a:br>
                <a:r>
                  <a:rPr lang="en-US" sz="800" b="1" kern="0" spc="-50" dirty="0" smtClean="0">
                    <a:gradFill>
                      <a:gsLst>
                        <a:gs pos="16814">
                          <a:schemeClr val="tx1"/>
                        </a:gs>
                        <a:gs pos="100000">
                          <a:schemeClr val="tx1"/>
                        </a:gs>
                      </a:gsLst>
                      <a:lin ang="5400000" scaled="0"/>
                    </a:gradFill>
                  </a:rPr>
                  <a:t>INTERNET</a:t>
                </a:r>
                <a:endParaRPr lang="en-US" sz="800" b="1" kern="0" spc="-50" dirty="0">
                  <a:gradFill>
                    <a:gsLst>
                      <a:gs pos="16814">
                        <a:schemeClr val="tx1"/>
                      </a:gs>
                      <a:gs pos="100000">
                        <a:schemeClr val="tx1"/>
                      </a:gs>
                    </a:gsLst>
                    <a:lin ang="5400000" scaled="0"/>
                  </a:gradFill>
                </a:endParaRPr>
              </a:p>
            </p:txBody>
          </p:sp>
        </p:grpSp>
        <p:sp>
          <p:nvSpPr>
            <p:cNvPr id="107" name="TextBox 50"/>
            <p:cNvSpPr txBox="1"/>
            <p:nvPr/>
          </p:nvSpPr>
          <p:spPr>
            <a:xfrm>
              <a:off x="8212278" y="4132559"/>
              <a:ext cx="916711" cy="511256"/>
            </a:xfrm>
            <a:prstGeom prst="rect">
              <a:avLst/>
            </a:prstGeom>
            <a:noFill/>
          </p:spPr>
          <p:txBody>
            <a:bodyPr wrap="none" lIns="179285" tIns="143428" rIns="179285" bIns="143428"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pPr>
              <a:r>
                <a:rPr lang="en-US" sz="800" b="1" dirty="0" smtClean="0">
                  <a:gradFill>
                    <a:gsLst>
                      <a:gs pos="79646">
                        <a:schemeClr val="tx1"/>
                      </a:gs>
                      <a:gs pos="3000">
                        <a:schemeClr val="tx1"/>
                      </a:gs>
                    </a:gsLst>
                    <a:lin ang="5400000" scaled="0"/>
                  </a:gradFill>
                </a:rPr>
                <a:t>CUSTOMER</a:t>
              </a:r>
              <a:br>
                <a:rPr lang="en-US" sz="800" b="1" dirty="0" smtClean="0">
                  <a:gradFill>
                    <a:gsLst>
                      <a:gs pos="79646">
                        <a:schemeClr val="tx1"/>
                      </a:gs>
                      <a:gs pos="3000">
                        <a:schemeClr val="tx1"/>
                      </a:gs>
                    </a:gsLst>
                    <a:lin ang="5400000" scaled="0"/>
                  </a:gradFill>
                </a:rPr>
              </a:br>
              <a:r>
                <a:rPr lang="en-US" sz="800" b="1" dirty="0" smtClean="0">
                  <a:gradFill>
                    <a:gsLst>
                      <a:gs pos="79646">
                        <a:schemeClr val="tx1"/>
                      </a:gs>
                      <a:gs pos="3000">
                        <a:schemeClr val="tx1"/>
                      </a:gs>
                    </a:gsLst>
                    <a:lin ang="5400000" scaled="0"/>
                  </a:gradFill>
                </a:rPr>
                <a:t>SITE 1</a:t>
              </a:r>
              <a:endParaRPr lang="en-US" sz="800" b="1" dirty="0">
                <a:gradFill>
                  <a:gsLst>
                    <a:gs pos="79646">
                      <a:schemeClr val="tx1"/>
                    </a:gs>
                    <a:gs pos="3000">
                      <a:schemeClr val="tx1"/>
                    </a:gs>
                  </a:gsLst>
                  <a:lin ang="5400000" scaled="0"/>
                </a:gradFill>
              </a:endParaRPr>
            </a:p>
          </p:txBody>
        </p:sp>
        <p:sp>
          <p:nvSpPr>
            <p:cNvPr id="108" name="TextBox 50"/>
            <p:cNvSpPr txBox="1"/>
            <p:nvPr/>
          </p:nvSpPr>
          <p:spPr>
            <a:xfrm>
              <a:off x="8924295" y="3350040"/>
              <a:ext cx="916711" cy="511256"/>
            </a:xfrm>
            <a:prstGeom prst="rect">
              <a:avLst/>
            </a:prstGeom>
            <a:noFill/>
          </p:spPr>
          <p:txBody>
            <a:bodyPr wrap="none" lIns="179285" tIns="143428" rIns="179285" bIns="143428"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pPr>
              <a:r>
                <a:rPr lang="en-US" sz="800" b="1" dirty="0" smtClean="0">
                  <a:gradFill>
                    <a:gsLst>
                      <a:gs pos="79646">
                        <a:schemeClr val="tx1"/>
                      </a:gs>
                      <a:gs pos="3000">
                        <a:schemeClr val="tx1"/>
                      </a:gs>
                    </a:gsLst>
                    <a:lin ang="5400000" scaled="0"/>
                  </a:gradFill>
                </a:rPr>
                <a:t>CUSTOMER</a:t>
              </a:r>
              <a:br>
                <a:rPr lang="en-US" sz="800" b="1" dirty="0" smtClean="0">
                  <a:gradFill>
                    <a:gsLst>
                      <a:gs pos="79646">
                        <a:schemeClr val="tx1"/>
                      </a:gs>
                      <a:gs pos="3000">
                        <a:schemeClr val="tx1"/>
                      </a:gs>
                    </a:gsLst>
                    <a:lin ang="5400000" scaled="0"/>
                  </a:gradFill>
                </a:rPr>
              </a:br>
              <a:r>
                <a:rPr lang="en-US" sz="800" b="1" dirty="0" smtClean="0">
                  <a:gradFill>
                    <a:gsLst>
                      <a:gs pos="79646">
                        <a:schemeClr val="tx1"/>
                      </a:gs>
                      <a:gs pos="3000">
                        <a:schemeClr val="tx1"/>
                      </a:gs>
                    </a:gsLst>
                    <a:lin ang="5400000" scaled="0"/>
                  </a:gradFill>
                </a:rPr>
                <a:t>SITE 2</a:t>
              </a:r>
              <a:endParaRPr lang="en-US" sz="800" b="1" dirty="0">
                <a:gradFill>
                  <a:gsLst>
                    <a:gs pos="79646">
                      <a:schemeClr val="tx1"/>
                    </a:gs>
                    <a:gs pos="3000">
                      <a:schemeClr val="tx1"/>
                    </a:gs>
                  </a:gsLst>
                  <a:lin ang="5400000" scaled="0"/>
                </a:gradFill>
              </a:endParaRPr>
            </a:p>
          </p:txBody>
        </p:sp>
        <p:sp>
          <p:nvSpPr>
            <p:cNvPr id="109" name="TextBox 50"/>
            <p:cNvSpPr txBox="1"/>
            <p:nvPr/>
          </p:nvSpPr>
          <p:spPr>
            <a:xfrm>
              <a:off x="9622569" y="2915594"/>
              <a:ext cx="916711" cy="511256"/>
            </a:xfrm>
            <a:prstGeom prst="rect">
              <a:avLst/>
            </a:prstGeom>
            <a:noFill/>
          </p:spPr>
          <p:txBody>
            <a:bodyPr wrap="none" lIns="179285" tIns="143428" rIns="179285" bIns="143428"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pPr>
              <a:r>
                <a:rPr lang="en-US" sz="800" b="1" dirty="0" smtClean="0">
                  <a:gradFill>
                    <a:gsLst>
                      <a:gs pos="79646">
                        <a:schemeClr val="tx1"/>
                      </a:gs>
                      <a:gs pos="3000">
                        <a:schemeClr val="tx1"/>
                      </a:gs>
                    </a:gsLst>
                    <a:lin ang="5400000" scaled="0"/>
                  </a:gradFill>
                </a:rPr>
                <a:t>CUSTOMER</a:t>
              </a:r>
              <a:br>
                <a:rPr lang="en-US" sz="800" b="1" dirty="0" smtClean="0">
                  <a:gradFill>
                    <a:gsLst>
                      <a:gs pos="79646">
                        <a:schemeClr val="tx1"/>
                      </a:gs>
                      <a:gs pos="3000">
                        <a:schemeClr val="tx1"/>
                      </a:gs>
                    </a:gsLst>
                    <a:lin ang="5400000" scaled="0"/>
                  </a:gradFill>
                </a:rPr>
              </a:br>
              <a:r>
                <a:rPr lang="en-US" sz="800" b="1" dirty="0" smtClean="0">
                  <a:gradFill>
                    <a:gsLst>
                      <a:gs pos="79646">
                        <a:schemeClr val="tx1"/>
                      </a:gs>
                      <a:gs pos="3000">
                        <a:schemeClr val="tx1"/>
                      </a:gs>
                    </a:gsLst>
                    <a:lin ang="5400000" scaled="0"/>
                  </a:gradFill>
                </a:rPr>
                <a:t>SITE 3</a:t>
              </a:r>
              <a:endParaRPr lang="en-US" sz="800" b="1" dirty="0">
                <a:gradFill>
                  <a:gsLst>
                    <a:gs pos="79646">
                      <a:schemeClr val="tx1"/>
                    </a:gs>
                    <a:gs pos="3000">
                      <a:schemeClr val="tx1"/>
                    </a:gs>
                  </a:gsLst>
                  <a:lin ang="5400000" scaled="0"/>
                </a:gradFill>
              </a:endParaRPr>
            </a:p>
          </p:txBody>
        </p:sp>
        <p:grpSp>
          <p:nvGrpSpPr>
            <p:cNvPr id="123" name="Group 122"/>
            <p:cNvGrpSpPr/>
            <p:nvPr/>
          </p:nvGrpSpPr>
          <p:grpSpPr>
            <a:xfrm>
              <a:off x="8377280" y="4937973"/>
              <a:ext cx="245204" cy="243677"/>
              <a:chOff x="228600" y="1219200"/>
              <a:chExt cx="685800" cy="685800"/>
            </a:xfrm>
          </p:grpSpPr>
          <p:sp>
            <p:nvSpPr>
              <p:cNvPr id="130" name="Freeform 99"/>
              <p:cNvSpPr>
                <a:spLocks noChangeAspect="1"/>
              </p:cNvSpPr>
              <p:nvPr/>
            </p:nvSpPr>
            <p:spPr bwMode="black">
              <a:xfrm>
                <a:off x="364342" y="1410290"/>
                <a:ext cx="414316" cy="30362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tx1"/>
              </a:solidFill>
              <a:ln>
                <a:no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131" name="Oval 130"/>
              <p:cNvSpPr/>
              <p:nvPr/>
            </p:nvSpPr>
            <p:spPr bwMode="auto">
              <a:xfrm>
                <a:off x="228600" y="1219200"/>
                <a:ext cx="685800" cy="685800"/>
              </a:xfrm>
              <a:prstGeom prst="ellipse">
                <a:avLst/>
              </a:prstGeom>
              <a:no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32" name="Group 131"/>
            <p:cNvGrpSpPr/>
            <p:nvPr/>
          </p:nvGrpSpPr>
          <p:grpSpPr>
            <a:xfrm>
              <a:off x="8377280" y="5338023"/>
              <a:ext cx="245204" cy="243677"/>
              <a:chOff x="228600" y="1219200"/>
              <a:chExt cx="685800" cy="685800"/>
            </a:xfrm>
          </p:grpSpPr>
          <p:sp>
            <p:nvSpPr>
              <p:cNvPr id="133" name="Freeform 99"/>
              <p:cNvSpPr>
                <a:spLocks noChangeAspect="1"/>
              </p:cNvSpPr>
              <p:nvPr/>
            </p:nvSpPr>
            <p:spPr bwMode="black">
              <a:xfrm>
                <a:off x="364342" y="1410290"/>
                <a:ext cx="414316" cy="30362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tx1"/>
              </a:solidFill>
              <a:ln>
                <a:no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134" name="Oval 133"/>
              <p:cNvSpPr/>
              <p:nvPr/>
            </p:nvSpPr>
            <p:spPr bwMode="auto">
              <a:xfrm>
                <a:off x="228600" y="1219200"/>
                <a:ext cx="685800" cy="685800"/>
              </a:xfrm>
              <a:prstGeom prst="ellipse">
                <a:avLst/>
              </a:prstGeom>
              <a:no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grpSp>
      </p:grpSp>
    </p:spTree>
    <p:extLst>
      <p:ext uri="{BB962C8B-B14F-4D97-AF65-F5344CB8AC3E}">
        <p14:creationId xmlns:p14="http://schemas.microsoft.com/office/powerpoint/2010/main" val="606799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42" presetClass="path" presetSubtype="0" decel="100000" fill="hold" nodeType="withEffect">
                                  <p:stCondLst>
                                    <p:cond delay="0"/>
                                  </p:stCondLst>
                                  <p:childTnLst>
                                    <p:animMotion origin="layout" path="M 4.04391E-6 -4.60281E-6 L 4.04391E-6 0.07899 " pathEditMode="relative" rAng="0" ptsTypes="AA">
                                      <p:cBhvr>
                                        <p:cTn id="9" dur="750" spd="-100000" fill="hold"/>
                                        <p:tgtEl>
                                          <p:spTgt spid="38"/>
                                        </p:tgtEl>
                                        <p:attrNameLst>
                                          <p:attrName>ppt_x</p:attrName>
                                          <p:attrName>ppt_y</p:attrName>
                                        </p:attrNameLst>
                                      </p:cBhvr>
                                      <p:rCtr x="0" y="3949"/>
                                    </p:animMotion>
                                  </p:childTnLst>
                                </p:cTn>
                              </p:par>
                              <p:par>
                                <p:cTn id="10" presetID="10" presetClass="entr" presetSubtype="0" fill="hold" nodeType="withEffect">
                                  <p:stCondLst>
                                    <p:cond delay="25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childTnLst>
                                </p:cTn>
                              </p:par>
                              <p:par>
                                <p:cTn id="18" presetID="42" presetClass="path" presetSubtype="0" decel="100000" fill="hold" nodeType="withEffect">
                                  <p:stCondLst>
                                    <p:cond delay="0"/>
                                  </p:stCondLst>
                                  <p:childTnLst>
                                    <p:animMotion origin="layout" path="M 4.04391E-6 -4.60281E-6 L 4.04391E-6 0.07899 " pathEditMode="relative" rAng="0" ptsTypes="AA">
                                      <p:cBhvr>
                                        <p:cTn id="19" dur="750" spd="-100000" fill="hold"/>
                                        <p:tgtEl>
                                          <p:spTgt spid="39"/>
                                        </p:tgtEl>
                                        <p:attrNameLst>
                                          <p:attrName>ppt_x</p:attrName>
                                          <p:attrName>ppt_y</p:attrName>
                                        </p:attrNameLst>
                                      </p:cBhvr>
                                      <p:rCtr x="0" y="3949"/>
                                    </p:animMotion>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500"/>
                                        <p:tgtEl>
                                          <p:spTgt spid="40"/>
                                        </p:tgtEl>
                                      </p:cBhvr>
                                    </p:animEffect>
                                  </p:childTnLst>
                                </p:cTn>
                              </p:par>
                              <p:par>
                                <p:cTn id="25" presetID="42" presetClass="path" presetSubtype="0" decel="100000" fill="hold" nodeType="withEffect">
                                  <p:stCondLst>
                                    <p:cond delay="0"/>
                                  </p:stCondLst>
                                  <p:childTnLst>
                                    <p:animMotion origin="layout" path="M 4.04391E-6 -4.60281E-6 L 4.04391E-6 0.07899 " pathEditMode="relative" rAng="0" ptsTypes="AA">
                                      <p:cBhvr>
                                        <p:cTn id="26" dur="750" spd="-100000" fill="hold"/>
                                        <p:tgtEl>
                                          <p:spTgt spid="40"/>
                                        </p:tgtEl>
                                        <p:attrNameLst>
                                          <p:attrName>ppt_x</p:attrName>
                                          <p:attrName>ppt_y</p:attrName>
                                        </p:attrNameLst>
                                      </p:cBhvr>
                                      <p:rCtr x="0" y="3949"/>
                                    </p:animMotion>
                                  </p:childTnLst>
                                </p:cTn>
                              </p:par>
                              <p:par>
                                <p:cTn id="27" presetID="10" presetClass="entr" presetSubtype="0" fill="hold" nodeType="withEffect">
                                  <p:stCondLst>
                                    <p:cond delay="25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VPN Gateways for Virtual Network</a:t>
            </a:r>
            <a:endParaRPr lang="en-US" dirty="0"/>
          </a:p>
        </p:txBody>
      </p:sp>
      <p:sp>
        <p:nvSpPr>
          <p:cNvPr id="4" name="Text Placeholder 3"/>
          <p:cNvSpPr>
            <a:spLocks noGrp="1"/>
          </p:cNvSpPr>
          <p:nvPr>
            <p:ph type="body" sz="quarter" idx="10"/>
          </p:nvPr>
        </p:nvSpPr>
        <p:spPr>
          <a:xfrm>
            <a:off x="274638" y="1212850"/>
            <a:ext cx="11887200" cy="2536079"/>
          </a:xfrm>
        </p:spPr>
        <p:txBody>
          <a:bodyPr/>
          <a:lstStyle/>
          <a:p>
            <a:r>
              <a:rPr lang="en-US" sz="3600" dirty="0" smtClean="0"/>
              <a:t>ExpressRoute gateway or VPN gateway needed </a:t>
            </a:r>
            <a:br>
              <a:rPr lang="en-US" sz="3600" dirty="0" smtClean="0"/>
            </a:br>
            <a:r>
              <a:rPr lang="en-US" sz="3600" dirty="0" smtClean="0"/>
              <a:t>to access a virtual network</a:t>
            </a:r>
          </a:p>
          <a:p>
            <a:r>
              <a:rPr lang="en-US" sz="3600" dirty="0" smtClean="0"/>
              <a:t>Introducing a new Standard Gateway</a:t>
            </a:r>
          </a:p>
          <a:p>
            <a:pPr lvl="1"/>
            <a:r>
              <a:rPr lang="en-US" dirty="0" smtClean="0"/>
              <a:t>Supports ExpressRoute and VPN coexistence</a:t>
            </a:r>
          </a:p>
          <a:p>
            <a:pPr lvl="1"/>
            <a:r>
              <a:rPr lang="en-US" dirty="0" smtClean="0"/>
              <a:t>Improved throughput for ExpressRoute</a:t>
            </a:r>
            <a:endParaRPr lang="en-US" dirty="0"/>
          </a:p>
        </p:txBody>
      </p:sp>
      <p:graphicFrame>
        <p:nvGraphicFramePr>
          <p:cNvPr id="9" name="Table 9"/>
          <p:cNvGraphicFramePr>
            <a:graphicFrameLocks noGrp="1"/>
          </p:cNvGraphicFramePr>
          <p:nvPr>
            <p:extLst>
              <p:ext uri="{D42A27DB-BD31-4B8C-83A1-F6EECF244321}">
                <p14:modId xmlns:p14="http://schemas.microsoft.com/office/powerpoint/2010/main" val="3486551731"/>
              </p:ext>
            </p:extLst>
          </p:nvPr>
        </p:nvGraphicFramePr>
        <p:xfrm>
          <a:off x="427036" y="3773150"/>
          <a:ext cx="11544300" cy="1947476"/>
        </p:xfrm>
        <a:graphic>
          <a:graphicData uri="http://schemas.openxmlformats.org/drawingml/2006/table">
            <a:tbl>
              <a:tblPr firstRow="1" firstCol="1" bandRow="1">
                <a:tableStyleId>{5C22544A-7EE6-4342-B048-85BDC9FD1C3A}</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gridCol w="1924050">
                  <a:extLst>
                    <a:ext uri="{9D8B030D-6E8A-4147-A177-3AD203B41FA5}">
                      <a16:colId xmlns:a16="http://schemas.microsoft.com/office/drawing/2014/main" val="20004"/>
                    </a:ext>
                  </a:extLst>
                </a:gridCol>
                <a:gridCol w="1924050">
                  <a:extLst>
                    <a:ext uri="{9D8B030D-6E8A-4147-A177-3AD203B41FA5}">
                      <a16:colId xmlns:a16="http://schemas.microsoft.com/office/drawing/2014/main" val="20005"/>
                    </a:ext>
                  </a:extLst>
                </a:gridCol>
              </a:tblGrid>
              <a:tr h="758756">
                <a:tc>
                  <a:txBody>
                    <a:bodyPr/>
                    <a:lstStyle/>
                    <a:p>
                      <a:pPr marL="0" marR="0" algn="l">
                        <a:spcBef>
                          <a:spcPts val="0"/>
                        </a:spcBef>
                        <a:spcAft>
                          <a:spcPts val="0"/>
                        </a:spcAft>
                      </a:pPr>
                      <a:r>
                        <a:rPr lang="en-US" sz="1200" dirty="0" smtClean="0">
                          <a:gradFill>
                            <a:gsLst>
                              <a:gs pos="32673">
                                <a:schemeClr val="bg1"/>
                              </a:gs>
                              <a:gs pos="62000">
                                <a:schemeClr val="bg1"/>
                              </a:gs>
                            </a:gsLst>
                            <a:lin ang="5400000" scaled="1"/>
                          </a:gradFill>
                          <a:effectLst/>
                        </a:rPr>
                        <a:t>VIRTUAL NETWORK GATEWAY SKU</a:t>
                      </a:r>
                      <a:endParaRPr lang="en-US" sz="1200" dirty="0">
                        <a:gradFill>
                          <a:gsLst>
                            <a:gs pos="32673">
                              <a:schemeClr val="bg1"/>
                            </a:gs>
                            <a:gs pos="62000">
                              <a:schemeClr val="bg1"/>
                            </a:gs>
                          </a:gsLst>
                          <a:lin ang="5400000" scaled="1"/>
                        </a:gradFill>
                        <a:effectLst/>
                      </a:endParaRPr>
                    </a:p>
                  </a:txBody>
                  <a:tcPr marL="146304" marR="146304" marT="91440" marB="9144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solidFill>
                  </a:tcPr>
                </a:tc>
                <a:tc>
                  <a:txBody>
                    <a:bodyPr/>
                    <a:lstStyle/>
                    <a:p>
                      <a:pPr marL="0" marR="0" algn="r">
                        <a:spcBef>
                          <a:spcPts val="0"/>
                        </a:spcBef>
                        <a:spcAft>
                          <a:spcPts val="0"/>
                        </a:spcAft>
                      </a:pPr>
                      <a:r>
                        <a:rPr lang="en-US" sz="1200" dirty="0" smtClean="0">
                          <a:gradFill>
                            <a:gsLst>
                              <a:gs pos="32673">
                                <a:schemeClr val="bg1"/>
                              </a:gs>
                              <a:gs pos="62000">
                                <a:schemeClr val="bg1"/>
                              </a:gs>
                            </a:gsLst>
                            <a:lin ang="5400000" scaled="1"/>
                          </a:gradFill>
                          <a:effectLst/>
                        </a:rPr>
                        <a:t>EXPRESSROUTE GW THROUGHPUT</a:t>
                      </a:r>
                      <a:endParaRPr lang="en-US" sz="1200" dirty="0">
                        <a:gradFill>
                          <a:gsLst>
                            <a:gs pos="32673">
                              <a:schemeClr val="bg1"/>
                            </a:gs>
                            <a:gs pos="62000">
                              <a:schemeClr val="bg1"/>
                            </a:gs>
                          </a:gsLst>
                          <a:lin ang="5400000" scaled="1"/>
                        </a:gradFill>
                        <a:effectLst/>
                      </a:endParaRPr>
                    </a:p>
                  </a:txBody>
                  <a:tcPr marL="146304" marR="146304" marT="91440" marB="9144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marL="0" marR="0" algn="r">
                        <a:spcBef>
                          <a:spcPts val="0"/>
                        </a:spcBef>
                        <a:spcAft>
                          <a:spcPts val="0"/>
                        </a:spcAft>
                      </a:pPr>
                      <a:r>
                        <a:rPr lang="en-US" sz="1200" dirty="0" smtClean="0">
                          <a:gradFill>
                            <a:gsLst>
                              <a:gs pos="32673">
                                <a:schemeClr val="bg1"/>
                              </a:gs>
                              <a:gs pos="62000">
                                <a:schemeClr val="bg1"/>
                              </a:gs>
                            </a:gsLst>
                            <a:lin ang="5400000" scaled="1"/>
                          </a:gradFill>
                          <a:effectLst/>
                        </a:rPr>
                        <a:t>VPN</a:t>
                      </a:r>
                      <a:r>
                        <a:rPr lang="en-US" sz="1200" baseline="0" dirty="0" smtClean="0">
                          <a:gradFill>
                            <a:gsLst>
                              <a:gs pos="32673">
                                <a:schemeClr val="bg1"/>
                              </a:gs>
                              <a:gs pos="62000">
                                <a:schemeClr val="bg1"/>
                              </a:gs>
                            </a:gsLst>
                            <a:lin ang="5400000" scaled="1"/>
                          </a:gradFill>
                          <a:effectLst/>
                        </a:rPr>
                        <a:t> GW </a:t>
                      </a:r>
                      <a:r>
                        <a:rPr lang="en-US" sz="1200" dirty="0" smtClean="0">
                          <a:gradFill>
                            <a:gsLst>
                              <a:gs pos="32673">
                                <a:schemeClr val="bg1"/>
                              </a:gs>
                              <a:gs pos="62000">
                                <a:schemeClr val="bg1"/>
                              </a:gs>
                            </a:gsLst>
                            <a:lin ang="5400000" scaled="1"/>
                          </a:gradFill>
                          <a:effectLst/>
                        </a:rPr>
                        <a:t>EXPRESSROUTE</a:t>
                      </a:r>
                    </a:p>
                    <a:p>
                      <a:pPr marL="0" marR="0" algn="r">
                        <a:spcBef>
                          <a:spcPts val="0"/>
                        </a:spcBef>
                        <a:spcAft>
                          <a:spcPts val="0"/>
                        </a:spcAft>
                      </a:pPr>
                      <a:r>
                        <a:rPr lang="en-US" sz="1200" dirty="0" smtClean="0">
                          <a:gradFill>
                            <a:gsLst>
                              <a:gs pos="32673">
                                <a:schemeClr val="bg1"/>
                              </a:gs>
                              <a:gs pos="62000">
                                <a:schemeClr val="bg1"/>
                              </a:gs>
                            </a:gsLst>
                            <a:lin ang="5400000" scaled="1"/>
                          </a:gradFill>
                          <a:effectLst/>
                        </a:rPr>
                        <a:t>COEXISTENCE</a:t>
                      </a:r>
                      <a:endParaRPr lang="en-US" sz="1200" dirty="0">
                        <a:gradFill>
                          <a:gsLst>
                            <a:gs pos="32673">
                              <a:schemeClr val="bg1"/>
                            </a:gs>
                            <a:gs pos="62000">
                              <a:schemeClr val="bg1"/>
                            </a:gs>
                          </a:gsLst>
                          <a:lin ang="5400000" scaled="1"/>
                        </a:gradFill>
                        <a:effectLst/>
                      </a:endParaRPr>
                    </a:p>
                  </a:txBody>
                  <a:tcPr marL="146304" marR="146304" marT="91440" marB="9144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marL="0" marR="0" algn="r">
                        <a:spcBef>
                          <a:spcPts val="0"/>
                        </a:spcBef>
                        <a:spcAft>
                          <a:spcPts val="0"/>
                        </a:spcAft>
                      </a:pPr>
                      <a:r>
                        <a:rPr lang="en-US" sz="1200" dirty="0" smtClean="0">
                          <a:gradFill>
                            <a:gsLst>
                              <a:gs pos="32673">
                                <a:schemeClr val="bg1"/>
                              </a:gs>
                              <a:gs pos="62000">
                                <a:schemeClr val="bg1"/>
                              </a:gs>
                            </a:gsLst>
                            <a:lin ang="5400000" scaled="1"/>
                          </a:gradFill>
                          <a:effectLst/>
                        </a:rPr>
                        <a:t>VPN GW</a:t>
                      </a:r>
                      <a:br>
                        <a:rPr lang="en-US" sz="1200" dirty="0" smtClean="0">
                          <a:gradFill>
                            <a:gsLst>
                              <a:gs pos="32673">
                                <a:schemeClr val="bg1"/>
                              </a:gs>
                              <a:gs pos="62000">
                                <a:schemeClr val="bg1"/>
                              </a:gs>
                            </a:gsLst>
                            <a:lin ang="5400000" scaled="1"/>
                          </a:gradFill>
                          <a:effectLst/>
                        </a:rPr>
                      </a:br>
                      <a:r>
                        <a:rPr lang="en-US" sz="1200" dirty="0" smtClean="0">
                          <a:gradFill>
                            <a:gsLst>
                              <a:gs pos="32673">
                                <a:schemeClr val="bg1"/>
                              </a:gs>
                              <a:gs pos="62000">
                                <a:schemeClr val="bg1"/>
                              </a:gs>
                            </a:gsLst>
                            <a:lin ang="5400000" scaled="1"/>
                          </a:gradFill>
                          <a:effectLst/>
                        </a:rPr>
                        <a:t>THROUGHPUT</a:t>
                      </a:r>
                      <a:endParaRPr lang="en-US" sz="1200" dirty="0">
                        <a:gradFill>
                          <a:gsLst>
                            <a:gs pos="32673">
                              <a:schemeClr val="bg1"/>
                            </a:gs>
                            <a:gs pos="62000">
                              <a:schemeClr val="bg1"/>
                            </a:gs>
                          </a:gsLst>
                          <a:lin ang="5400000" scaled="1"/>
                        </a:gradFill>
                        <a:effectLst/>
                      </a:endParaRPr>
                    </a:p>
                  </a:txBody>
                  <a:tcPr marL="146304" marR="146304" marT="91440" marB="9144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marL="0" marR="0" algn="r">
                        <a:spcBef>
                          <a:spcPts val="0"/>
                        </a:spcBef>
                        <a:spcAft>
                          <a:spcPts val="0"/>
                        </a:spcAft>
                      </a:pPr>
                      <a:r>
                        <a:rPr lang="en-US" sz="1200" dirty="0" smtClean="0">
                          <a:gradFill>
                            <a:gsLst>
                              <a:gs pos="32673">
                                <a:schemeClr val="bg1"/>
                              </a:gs>
                              <a:gs pos="62000">
                                <a:schemeClr val="bg1"/>
                              </a:gs>
                            </a:gsLst>
                            <a:lin ang="5400000" scaled="1"/>
                          </a:gradFill>
                          <a:effectLst/>
                        </a:rPr>
                        <a:t>VPN GW</a:t>
                      </a:r>
                      <a:br>
                        <a:rPr lang="en-US" sz="1200" dirty="0" smtClean="0">
                          <a:gradFill>
                            <a:gsLst>
                              <a:gs pos="32673">
                                <a:schemeClr val="bg1"/>
                              </a:gs>
                              <a:gs pos="62000">
                                <a:schemeClr val="bg1"/>
                              </a:gs>
                            </a:gsLst>
                            <a:lin ang="5400000" scaled="1"/>
                          </a:gradFill>
                          <a:effectLst/>
                        </a:rPr>
                      </a:br>
                      <a:r>
                        <a:rPr lang="en-US" sz="1200" baseline="0" dirty="0" smtClean="0">
                          <a:gradFill>
                            <a:gsLst>
                              <a:gs pos="32673">
                                <a:schemeClr val="bg1"/>
                              </a:gs>
                              <a:gs pos="62000">
                                <a:schemeClr val="bg1"/>
                              </a:gs>
                            </a:gsLst>
                            <a:lin ang="5400000" scaled="1"/>
                          </a:gradFill>
                          <a:effectLst/>
                        </a:rPr>
                        <a:t> </a:t>
                      </a:r>
                      <a:r>
                        <a:rPr lang="en-US" sz="1200" dirty="0" smtClean="0">
                          <a:gradFill>
                            <a:gsLst>
                              <a:gs pos="32673">
                                <a:schemeClr val="bg1"/>
                              </a:gs>
                              <a:gs pos="62000">
                                <a:schemeClr val="bg1"/>
                              </a:gs>
                            </a:gsLst>
                            <a:lin ang="5400000" scaled="1"/>
                          </a:gradFill>
                          <a:effectLst/>
                        </a:rPr>
                        <a:t>MAX IPSEC</a:t>
                      </a:r>
                      <a:r>
                        <a:rPr lang="en-US" sz="1200" baseline="0" dirty="0" smtClean="0">
                          <a:gradFill>
                            <a:gsLst>
                              <a:gs pos="32673">
                                <a:schemeClr val="bg1"/>
                              </a:gs>
                              <a:gs pos="62000">
                                <a:schemeClr val="bg1"/>
                              </a:gs>
                            </a:gsLst>
                            <a:lin ang="5400000" scaled="1"/>
                          </a:gradFill>
                          <a:effectLst/>
                        </a:rPr>
                        <a:t> </a:t>
                      </a:r>
                      <a:r>
                        <a:rPr lang="en-US" sz="1200" dirty="0" smtClean="0">
                          <a:gradFill>
                            <a:gsLst>
                              <a:gs pos="32673">
                                <a:schemeClr val="bg1"/>
                              </a:gs>
                              <a:gs pos="62000">
                                <a:schemeClr val="bg1"/>
                              </a:gs>
                            </a:gsLst>
                            <a:lin ang="5400000" scaled="1"/>
                          </a:gradFill>
                          <a:effectLst/>
                        </a:rPr>
                        <a:t>TUNNELS</a:t>
                      </a:r>
                      <a:endParaRPr lang="en-US" sz="1200" dirty="0">
                        <a:gradFill>
                          <a:gsLst>
                            <a:gs pos="32673">
                              <a:schemeClr val="bg1"/>
                            </a:gs>
                            <a:gs pos="62000">
                              <a:schemeClr val="bg1"/>
                            </a:gs>
                          </a:gsLst>
                          <a:lin ang="5400000" scaled="1"/>
                        </a:gradFill>
                        <a:effectLst/>
                      </a:endParaRPr>
                    </a:p>
                  </a:txBody>
                  <a:tcPr marL="146304" marR="146304" marT="91440" marB="9144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marL="0" marR="0" algn="r">
                        <a:spcBef>
                          <a:spcPts val="0"/>
                        </a:spcBef>
                        <a:spcAft>
                          <a:spcPts val="0"/>
                        </a:spcAft>
                      </a:pPr>
                      <a:r>
                        <a:rPr lang="en-US" sz="1200" dirty="0" smtClean="0">
                          <a:gradFill>
                            <a:gsLst>
                              <a:gs pos="32673">
                                <a:schemeClr val="bg1"/>
                              </a:gs>
                              <a:gs pos="62000">
                                <a:schemeClr val="bg1"/>
                              </a:gs>
                            </a:gsLst>
                            <a:lin ang="5400000" scaled="1"/>
                          </a:gradFill>
                          <a:effectLst/>
                        </a:rPr>
                        <a:t>COST (USD) / HOUR</a:t>
                      </a:r>
                      <a:endParaRPr lang="en-US" sz="1200" dirty="0">
                        <a:gradFill>
                          <a:gsLst>
                            <a:gs pos="32673">
                              <a:schemeClr val="bg1"/>
                            </a:gs>
                            <a:gs pos="62000">
                              <a:schemeClr val="bg1"/>
                            </a:gs>
                          </a:gsLst>
                          <a:lin ang="5400000" scaled="1"/>
                        </a:gradFill>
                        <a:effectLst/>
                      </a:endParaRPr>
                    </a:p>
                  </a:txBody>
                  <a:tcPr marL="146304" marR="146304" marT="91440" marB="9144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384647">
                <a:tc>
                  <a:txBody>
                    <a:bodyPr/>
                    <a:lstStyle/>
                    <a:p>
                      <a:pPr marL="0" marR="0" algn="l">
                        <a:spcBef>
                          <a:spcPts val="0"/>
                        </a:spcBef>
                        <a:spcAft>
                          <a:spcPts val="0"/>
                        </a:spcAft>
                      </a:pPr>
                      <a:r>
                        <a:rPr lang="en-US" sz="1200" dirty="0" smtClean="0">
                          <a:gradFill>
                            <a:gsLst>
                              <a:gs pos="2917">
                                <a:schemeClr val="bg1"/>
                              </a:gs>
                              <a:gs pos="100000">
                                <a:schemeClr val="bg1"/>
                              </a:gs>
                            </a:gsLst>
                            <a:lin ang="5400000" scaled="0"/>
                          </a:gradFill>
                          <a:effectLst/>
                        </a:rPr>
                        <a:t>BASIC</a:t>
                      </a:r>
                      <a:endParaRPr lang="en-US" sz="1200" dirty="0">
                        <a:gradFill>
                          <a:gsLst>
                            <a:gs pos="2917">
                              <a:schemeClr val="bg1"/>
                            </a:gs>
                            <a:gs pos="100000">
                              <a:schemeClr val="bg1"/>
                            </a:gs>
                          </a:gsLst>
                          <a:lin ang="5400000" scaled="0"/>
                        </a:gradFill>
                        <a:effectLst/>
                      </a:endParaRPr>
                    </a:p>
                  </a:txBody>
                  <a:tcPr marL="146304" marR="146304" marT="91440" marB="9144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5">
                        <a:alpha val="90000"/>
                      </a:schemeClr>
                    </a:solidFill>
                  </a:tcPr>
                </a:tc>
                <a:tc>
                  <a:txBody>
                    <a:bodyPr/>
                    <a:lstStyle/>
                    <a:p>
                      <a:pPr marL="0" marR="0" algn="r">
                        <a:spcBef>
                          <a:spcPts val="0"/>
                        </a:spcBef>
                        <a:spcAft>
                          <a:spcPts val="0"/>
                        </a:spcAft>
                      </a:pPr>
                      <a:r>
                        <a:rPr lang="en-US" sz="1400" b="1" dirty="0" smtClean="0">
                          <a:gradFill>
                            <a:gsLst>
                              <a:gs pos="2917">
                                <a:schemeClr val="tx1"/>
                              </a:gs>
                              <a:gs pos="100000">
                                <a:schemeClr val="tx1"/>
                              </a:gs>
                            </a:gsLst>
                            <a:lin ang="5400000" scaled="0"/>
                          </a:gradFill>
                          <a:effectLst/>
                        </a:rPr>
                        <a:t>500 MBPS</a:t>
                      </a:r>
                      <a:endParaRPr lang="en-US" sz="1400" b="1" dirty="0">
                        <a:gradFill>
                          <a:gsLst>
                            <a:gs pos="2917">
                              <a:schemeClr val="tx1"/>
                            </a:gs>
                            <a:gs pos="100000">
                              <a:schemeClr val="tx1"/>
                            </a:gs>
                          </a:gsLst>
                          <a:lin ang="5400000" scaled="0"/>
                        </a:gradFill>
                        <a:effectLst/>
                      </a:endParaRPr>
                    </a:p>
                  </a:txBody>
                  <a:tcPr marL="146304" marR="146304" marT="91440" marB="9144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algn="r">
                        <a:spcBef>
                          <a:spcPts val="0"/>
                        </a:spcBef>
                        <a:spcAft>
                          <a:spcPts val="0"/>
                        </a:spcAft>
                      </a:pPr>
                      <a:r>
                        <a:rPr lang="en-US" sz="1400" b="1" dirty="0" smtClean="0">
                          <a:gradFill>
                            <a:gsLst>
                              <a:gs pos="2917">
                                <a:schemeClr val="tx1"/>
                              </a:gs>
                              <a:gs pos="100000">
                                <a:schemeClr val="tx1"/>
                              </a:gs>
                            </a:gsLst>
                            <a:lin ang="5400000" scaled="0"/>
                          </a:gradFill>
                          <a:effectLst/>
                        </a:rPr>
                        <a:t>NO</a:t>
                      </a:r>
                      <a:endParaRPr lang="en-US" sz="1400" b="1" dirty="0">
                        <a:gradFill>
                          <a:gsLst>
                            <a:gs pos="2917">
                              <a:schemeClr val="tx1"/>
                            </a:gs>
                            <a:gs pos="100000">
                              <a:schemeClr val="tx1"/>
                            </a:gs>
                          </a:gsLst>
                          <a:lin ang="5400000" scaled="0"/>
                        </a:gradFill>
                        <a:effectLst/>
                      </a:endParaRPr>
                    </a:p>
                  </a:txBody>
                  <a:tcPr marL="146304" marR="146304" marT="91440" marB="9144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algn="r">
                        <a:spcBef>
                          <a:spcPts val="0"/>
                        </a:spcBef>
                        <a:spcAft>
                          <a:spcPts val="0"/>
                        </a:spcAft>
                      </a:pPr>
                      <a:r>
                        <a:rPr lang="en-US" sz="1400" b="1" dirty="0" smtClean="0">
                          <a:gradFill>
                            <a:gsLst>
                              <a:gs pos="2917">
                                <a:schemeClr val="tx1"/>
                              </a:gs>
                              <a:gs pos="100000">
                                <a:schemeClr val="tx1"/>
                              </a:gs>
                            </a:gsLst>
                            <a:lin ang="5400000" scaled="0"/>
                          </a:gradFill>
                          <a:effectLst/>
                        </a:rPr>
                        <a:t>100 MBPS</a:t>
                      </a:r>
                      <a:endParaRPr lang="en-US" sz="1400" b="1" dirty="0">
                        <a:gradFill>
                          <a:gsLst>
                            <a:gs pos="2917">
                              <a:schemeClr val="tx1"/>
                            </a:gs>
                            <a:gs pos="100000">
                              <a:schemeClr val="tx1"/>
                            </a:gs>
                          </a:gsLst>
                          <a:lin ang="5400000" scaled="0"/>
                        </a:gradFill>
                        <a:effectLst/>
                      </a:endParaRPr>
                    </a:p>
                  </a:txBody>
                  <a:tcPr marL="146304" marR="146304" marT="91440" marB="9144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algn="r">
                        <a:spcBef>
                          <a:spcPts val="0"/>
                        </a:spcBef>
                        <a:spcAft>
                          <a:spcPts val="0"/>
                        </a:spcAft>
                      </a:pPr>
                      <a:r>
                        <a:rPr lang="en-US" sz="1400" b="1" dirty="0" smtClean="0">
                          <a:gradFill>
                            <a:gsLst>
                              <a:gs pos="2917">
                                <a:schemeClr val="tx1"/>
                              </a:gs>
                              <a:gs pos="100000">
                                <a:schemeClr val="tx1"/>
                              </a:gs>
                            </a:gsLst>
                            <a:lin ang="5400000" scaled="0"/>
                          </a:gradFill>
                          <a:effectLst/>
                        </a:rPr>
                        <a:t>10</a:t>
                      </a:r>
                      <a:endParaRPr lang="en-US" sz="1400" b="1" dirty="0">
                        <a:gradFill>
                          <a:gsLst>
                            <a:gs pos="2917">
                              <a:schemeClr val="tx1"/>
                            </a:gs>
                            <a:gs pos="100000">
                              <a:schemeClr val="tx1"/>
                            </a:gs>
                          </a:gsLst>
                          <a:lin ang="5400000" scaled="0"/>
                        </a:gradFill>
                        <a:effectLst/>
                      </a:endParaRPr>
                    </a:p>
                  </a:txBody>
                  <a:tcPr marL="146304" marR="146304" marT="91440" marB="9144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algn="r">
                        <a:spcBef>
                          <a:spcPts val="0"/>
                        </a:spcBef>
                        <a:spcAft>
                          <a:spcPts val="0"/>
                        </a:spcAft>
                      </a:pPr>
                      <a:r>
                        <a:rPr lang="en-US" sz="1400" b="1" dirty="0" smtClean="0">
                          <a:gradFill>
                            <a:gsLst>
                              <a:gs pos="2917">
                                <a:schemeClr val="tx1"/>
                              </a:gs>
                              <a:gs pos="100000">
                                <a:schemeClr val="tx1"/>
                              </a:gs>
                            </a:gsLst>
                            <a:lin ang="5400000" scaled="0"/>
                          </a:gradFill>
                          <a:effectLst/>
                        </a:rPr>
                        <a:t>$0.04</a:t>
                      </a:r>
                      <a:endParaRPr lang="en-US" sz="1400" b="1" dirty="0">
                        <a:gradFill>
                          <a:gsLst>
                            <a:gs pos="2917">
                              <a:schemeClr val="tx1"/>
                            </a:gs>
                            <a:gs pos="100000">
                              <a:schemeClr val="tx1"/>
                            </a:gs>
                          </a:gsLst>
                          <a:lin ang="5400000" scaled="0"/>
                        </a:gradFill>
                        <a:effectLst/>
                      </a:endParaRPr>
                    </a:p>
                  </a:txBody>
                  <a:tcPr marL="146304" marR="146304" marT="91440" marB="9144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1"/>
                  </a:ext>
                </a:extLst>
              </a:tr>
              <a:tr h="384647">
                <a:tc>
                  <a:txBody>
                    <a:bodyPr/>
                    <a:lstStyle/>
                    <a:p>
                      <a:pPr marL="0" marR="0" algn="l">
                        <a:spcBef>
                          <a:spcPts val="0"/>
                        </a:spcBef>
                        <a:spcAft>
                          <a:spcPts val="0"/>
                        </a:spcAft>
                      </a:pPr>
                      <a:r>
                        <a:rPr lang="en-US" sz="1200" dirty="0" smtClean="0">
                          <a:gradFill>
                            <a:gsLst>
                              <a:gs pos="2917">
                                <a:schemeClr val="bg1"/>
                              </a:gs>
                              <a:gs pos="100000">
                                <a:schemeClr val="bg1"/>
                              </a:gs>
                            </a:gsLst>
                            <a:lin ang="5400000" scaled="0"/>
                          </a:gradFill>
                          <a:effectLst/>
                        </a:rPr>
                        <a:t>STANDARD</a:t>
                      </a:r>
                      <a:endParaRPr lang="en-US" sz="1200" dirty="0">
                        <a:gradFill>
                          <a:gsLst>
                            <a:gs pos="2917">
                              <a:schemeClr val="bg1"/>
                            </a:gs>
                            <a:gs pos="100000">
                              <a:schemeClr val="bg1"/>
                            </a:gs>
                          </a:gsLst>
                          <a:lin ang="5400000" scaled="0"/>
                        </a:gradFill>
                        <a:effectLst/>
                      </a:endParaRPr>
                    </a:p>
                  </a:txBody>
                  <a:tcPr marL="146304" marR="146304" marT="91440" marB="9144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alpha val="80000"/>
                      </a:schemeClr>
                    </a:solidFill>
                  </a:tcPr>
                </a:tc>
                <a:tc>
                  <a:txBody>
                    <a:bodyPr/>
                    <a:lstStyle/>
                    <a:p>
                      <a:pPr marL="0" marR="0" algn="r">
                        <a:spcBef>
                          <a:spcPts val="0"/>
                        </a:spcBef>
                        <a:spcAft>
                          <a:spcPts val="0"/>
                        </a:spcAft>
                      </a:pPr>
                      <a:r>
                        <a:rPr lang="en-US" sz="1400" b="1" dirty="0" smtClean="0">
                          <a:gradFill>
                            <a:gsLst>
                              <a:gs pos="2917">
                                <a:schemeClr val="tx1"/>
                              </a:gs>
                              <a:gs pos="100000">
                                <a:schemeClr val="tx1"/>
                              </a:gs>
                            </a:gsLst>
                            <a:lin ang="5400000" scaled="0"/>
                          </a:gradFill>
                          <a:effectLst/>
                        </a:rPr>
                        <a:t>1000 MBPS</a:t>
                      </a:r>
                      <a:endParaRPr lang="en-US" sz="1400" b="1" dirty="0">
                        <a:gradFill>
                          <a:gsLst>
                            <a:gs pos="2917">
                              <a:schemeClr val="tx1"/>
                            </a:gs>
                            <a:gs pos="100000">
                              <a:schemeClr val="tx1"/>
                            </a:gs>
                          </a:gsLst>
                          <a:lin ang="5400000" scaled="0"/>
                        </a:gradFill>
                        <a:effectLst/>
                      </a:endParaRPr>
                    </a:p>
                  </a:txBody>
                  <a:tcPr marL="146304" marR="146304" marT="91440" marB="9144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algn="r">
                        <a:spcBef>
                          <a:spcPts val="0"/>
                        </a:spcBef>
                        <a:spcAft>
                          <a:spcPts val="0"/>
                        </a:spcAft>
                      </a:pPr>
                      <a:r>
                        <a:rPr lang="en-US" sz="1400" b="1" dirty="0" smtClean="0">
                          <a:gradFill>
                            <a:gsLst>
                              <a:gs pos="2917">
                                <a:schemeClr val="tx1"/>
                              </a:gs>
                              <a:gs pos="100000">
                                <a:schemeClr val="tx1"/>
                              </a:gs>
                            </a:gsLst>
                            <a:lin ang="5400000" scaled="0"/>
                          </a:gradFill>
                          <a:effectLst/>
                        </a:rPr>
                        <a:t>YES</a:t>
                      </a:r>
                      <a:endParaRPr lang="en-US" sz="1400" b="1" dirty="0">
                        <a:gradFill>
                          <a:gsLst>
                            <a:gs pos="2917">
                              <a:schemeClr val="tx1"/>
                            </a:gs>
                            <a:gs pos="100000">
                              <a:schemeClr val="tx1"/>
                            </a:gs>
                          </a:gsLst>
                          <a:lin ang="5400000" scaled="0"/>
                        </a:gradFill>
                        <a:effectLst/>
                      </a:endParaRPr>
                    </a:p>
                  </a:txBody>
                  <a:tcPr marL="146304" marR="146304" marT="91440" marB="9144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algn="r">
                        <a:spcBef>
                          <a:spcPts val="0"/>
                        </a:spcBef>
                        <a:spcAft>
                          <a:spcPts val="0"/>
                        </a:spcAft>
                      </a:pPr>
                      <a:r>
                        <a:rPr lang="en-US" sz="1400" b="1" dirty="0" smtClean="0">
                          <a:gradFill>
                            <a:gsLst>
                              <a:gs pos="2917">
                                <a:schemeClr val="tx1"/>
                              </a:gs>
                              <a:gs pos="100000">
                                <a:schemeClr val="tx1"/>
                              </a:gs>
                            </a:gsLst>
                            <a:lin ang="5400000" scaled="0"/>
                          </a:gradFill>
                          <a:effectLst/>
                        </a:rPr>
                        <a:t>100 MBPS</a:t>
                      </a:r>
                      <a:endParaRPr lang="en-US" sz="1400" b="1" dirty="0">
                        <a:gradFill>
                          <a:gsLst>
                            <a:gs pos="2917">
                              <a:schemeClr val="tx1"/>
                            </a:gs>
                            <a:gs pos="100000">
                              <a:schemeClr val="tx1"/>
                            </a:gs>
                          </a:gsLst>
                          <a:lin ang="5400000" scaled="0"/>
                        </a:gradFill>
                        <a:effectLst/>
                      </a:endParaRPr>
                    </a:p>
                  </a:txBody>
                  <a:tcPr marL="146304" marR="146304" marT="91440" marB="9144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algn="r">
                        <a:spcBef>
                          <a:spcPts val="0"/>
                        </a:spcBef>
                        <a:spcAft>
                          <a:spcPts val="0"/>
                        </a:spcAft>
                      </a:pPr>
                      <a:r>
                        <a:rPr lang="en-US" sz="1400" b="1" dirty="0" smtClean="0">
                          <a:gradFill>
                            <a:gsLst>
                              <a:gs pos="2917">
                                <a:schemeClr val="tx1"/>
                              </a:gs>
                              <a:gs pos="100000">
                                <a:schemeClr val="tx1"/>
                              </a:gs>
                            </a:gsLst>
                            <a:lin ang="5400000" scaled="0"/>
                          </a:gradFill>
                          <a:effectLst/>
                        </a:rPr>
                        <a:t>10</a:t>
                      </a:r>
                      <a:endParaRPr lang="en-US" sz="1400" b="1" dirty="0">
                        <a:gradFill>
                          <a:gsLst>
                            <a:gs pos="2917">
                              <a:schemeClr val="tx1"/>
                            </a:gs>
                            <a:gs pos="100000">
                              <a:schemeClr val="tx1"/>
                            </a:gs>
                          </a:gsLst>
                          <a:lin ang="5400000" scaled="0"/>
                        </a:gradFill>
                        <a:effectLst/>
                      </a:endParaRPr>
                    </a:p>
                  </a:txBody>
                  <a:tcPr marL="146304" marR="146304" marT="91440" marB="9144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marR="0" algn="r">
                        <a:spcBef>
                          <a:spcPts val="0"/>
                        </a:spcBef>
                        <a:spcAft>
                          <a:spcPts val="0"/>
                        </a:spcAft>
                      </a:pPr>
                      <a:r>
                        <a:rPr lang="en-US" sz="1400" b="1" dirty="0" smtClean="0">
                          <a:gradFill>
                            <a:gsLst>
                              <a:gs pos="2917">
                                <a:schemeClr val="tx1"/>
                              </a:gs>
                              <a:gs pos="100000">
                                <a:schemeClr val="tx1"/>
                              </a:gs>
                            </a:gsLst>
                            <a:lin ang="5400000" scaled="0"/>
                          </a:gradFill>
                          <a:effectLst/>
                        </a:rPr>
                        <a:t>$0.19</a:t>
                      </a:r>
                      <a:endParaRPr lang="en-US" sz="1400" b="1" dirty="0">
                        <a:gradFill>
                          <a:gsLst>
                            <a:gs pos="2917">
                              <a:schemeClr val="tx1"/>
                            </a:gs>
                            <a:gs pos="100000">
                              <a:schemeClr val="tx1"/>
                            </a:gs>
                          </a:gsLst>
                          <a:lin ang="5400000" scaled="0"/>
                        </a:gradFill>
                        <a:effectLst/>
                      </a:endParaRPr>
                    </a:p>
                  </a:txBody>
                  <a:tcPr marL="146304" marR="146304" marT="91440" marB="9144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384647">
                <a:tc>
                  <a:txBody>
                    <a:bodyPr/>
                    <a:lstStyle/>
                    <a:p>
                      <a:pPr marL="0" marR="0" algn="l">
                        <a:spcBef>
                          <a:spcPts val="0"/>
                        </a:spcBef>
                        <a:spcAft>
                          <a:spcPts val="0"/>
                        </a:spcAft>
                      </a:pPr>
                      <a:r>
                        <a:rPr lang="en-US" sz="1200" dirty="0" smtClean="0">
                          <a:gradFill>
                            <a:gsLst>
                              <a:gs pos="2917">
                                <a:schemeClr val="bg1"/>
                              </a:gs>
                              <a:gs pos="100000">
                                <a:schemeClr val="bg1"/>
                              </a:gs>
                            </a:gsLst>
                            <a:lin ang="5400000" scaled="0"/>
                          </a:gradFill>
                          <a:effectLst/>
                        </a:rPr>
                        <a:t>PERFORMANCE</a:t>
                      </a:r>
                      <a:endParaRPr lang="en-US" sz="1200" dirty="0">
                        <a:gradFill>
                          <a:gsLst>
                            <a:gs pos="2917">
                              <a:schemeClr val="bg1"/>
                            </a:gs>
                            <a:gs pos="100000">
                              <a:schemeClr val="bg1"/>
                            </a:gs>
                          </a:gsLst>
                          <a:lin ang="5400000" scaled="0"/>
                        </a:gradFill>
                        <a:effectLst/>
                      </a:endParaRPr>
                    </a:p>
                  </a:txBody>
                  <a:tcPr marL="146304" marR="146304" marT="91440" marB="9144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alpha val="90000"/>
                      </a:schemeClr>
                    </a:solidFill>
                  </a:tcPr>
                </a:tc>
                <a:tc>
                  <a:txBody>
                    <a:bodyPr/>
                    <a:lstStyle/>
                    <a:p>
                      <a:pPr marL="0" marR="0" algn="r">
                        <a:spcBef>
                          <a:spcPts val="0"/>
                        </a:spcBef>
                        <a:spcAft>
                          <a:spcPts val="0"/>
                        </a:spcAft>
                      </a:pPr>
                      <a:r>
                        <a:rPr lang="en-US" sz="1400" b="1" dirty="0" smtClean="0">
                          <a:gradFill>
                            <a:gsLst>
                              <a:gs pos="2917">
                                <a:schemeClr val="tx1"/>
                              </a:gs>
                              <a:gs pos="100000">
                                <a:schemeClr val="tx1"/>
                              </a:gs>
                            </a:gsLst>
                            <a:lin ang="5400000" scaled="0"/>
                          </a:gradFill>
                          <a:effectLst/>
                        </a:rPr>
                        <a:t>2000 MBPS</a:t>
                      </a:r>
                      <a:endParaRPr lang="en-US" sz="1400" b="1" dirty="0">
                        <a:gradFill>
                          <a:gsLst>
                            <a:gs pos="2917">
                              <a:schemeClr val="tx1"/>
                            </a:gs>
                            <a:gs pos="100000">
                              <a:schemeClr val="tx1"/>
                            </a:gs>
                          </a:gsLst>
                          <a:lin ang="5400000" scaled="0"/>
                        </a:gradFill>
                        <a:effectLst/>
                      </a:endParaRPr>
                    </a:p>
                  </a:txBody>
                  <a:tcPr marL="146304" marR="146304" marT="91440" marB="9144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algn="r">
                        <a:spcBef>
                          <a:spcPts val="0"/>
                        </a:spcBef>
                        <a:spcAft>
                          <a:spcPts val="0"/>
                        </a:spcAft>
                      </a:pPr>
                      <a:r>
                        <a:rPr lang="en-US" sz="1400" b="1" dirty="0" smtClean="0">
                          <a:gradFill>
                            <a:gsLst>
                              <a:gs pos="2917">
                                <a:schemeClr val="tx1"/>
                              </a:gs>
                              <a:gs pos="100000">
                                <a:schemeClr val="tx1"/>
                              </a:gs>
                            </a:gsLst>
                            <a:lin ang="5400000" scaled="0"/>
                          </a:gradFill>
                          <a:effectLst/>
                        </a:rPr>
                        <a:t>YES</a:t>
                      </a:r>
                      <a:endParaRPr lang="en-US" sz="1400" b="1" dirty="0">
                        <a:gradFill>
                          <a:gsLst>
                            <a:gs pos="2917">
                              <a:schemeClr val="tx1"/>
                            </a:gs>
                            <a:gs pos="100000">
                              <a:schemeClr val="tx1"/>
                            </a:gs>
                          </a:gsLst>
                          <a:lin ang="5400000" scaled="0"/>
                        </a:gradFill>
                        <a:effectLst/>
                      </a:endParaRPr>
                    </a:p>
                  </a:txBody>
                  <a:tcPr marL="146304" marR="146304" marT="91440" marB="9144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algn="r">
                        <a:spcBef>
                          <a:spcPts val="0"/>
                        </a:spcBef>
                        <a:spcAft>
                          <a:spcPts val="0"/>
                        </a:spcAft>
                      </a:pPr>
                      <a:r>
                        <a:rPr lang="en-US" sz="1400" b="1" dirty="0" smtClean="0">
                          <a:gradFill>
                            <a:gsLst>
                              <a:gs pos="2917">
                                <a:schemeClr val="tx1"/>
                              </a:gs>
                              <a:gs pos="100000">
                                <a:schemeClr val="tx1"/>
                              </a:gs>
                            </a:gsLst>
                            <a:lin ang="5400000" scaled="0"/>
                          </a:gradFill>
                          <a:effectLst/>
                        </a:rPr>
                        <a:t>200 MBPS</a:t>
                      </a:r>
                      <a:endParaRPr lang="en-US" sz="1400" b="1" dirty="0">
                        <a:gradFill>
                          <a:gsLst>
                            <a:gs pos="2917">
                              <a:schemeClr val="tx1"/>
                            </a:gs>
                            <a:gs pos="100000">
                              <a:schemeClr val="tx1"/>
                            </a:gs>
                          </a:gsLst>
                          <a:lin ang="5400000" scaled="0"/>
                        </a:gradFill>
                        <a:effectLst/>
                      </a:endParaRPr>
                    </a:p>
                  </a:txBody>
                  <a:tcPr marL="146304" marR="146304" marT="91440" marB="9144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algn="r">
                        <a:spcBef>
                          <a:spcPts val="0"/>
                        </a:spcBef>
                        <a:spcAft>
                          <a:spcPts val="0"/>
                        </a:spcAft>
                      </a:pPr>
                      <a:r>
                        <a:rPr lang="en-US" sz="1400" b="1" dirty="0" smtClean="0">
                          <a:gradFill>
                            <a:gsLst>
                              <a:gs pos="2917">
                                <a:schemeClr val="tx1"/>
                              </a:gs>
                              <a:gs pos="100000">
                                <a:schemeClr val="tx1"/>
                              </a:gs>
                            </a:gsLst>
                            <a:lin ang="5400000" scaled="0"/>
                          </a:gradFill>
                          <a:effectLst/>
                        </a:rPr>
                        <a:t>30</a:t>
                      </a:r>
                      <a:endParaRPr lang="en-US" sz="1400" b="1" dirty="0">
                        <a:gradFill>
                          <a:gsLst>
                            <a:gs pos="2917">
                              <a:schemeClr val="tx1"/>
                            </a:gs>
                            <a:gs pos="100000">
                              <a:schemeClr val="tx1"/>
                            </a:gs>
                          </a:gsLst>
                          <a:lin ang="5400000" scaled="0"/>
                        </a:gradFill>
                        <a:effectLst/>
                      </a:endParaRPr>
                    </a:p>
                  </a:txBody>
                  <a:tcPr marL="146304" marR="146304" marT="91440" marB="9144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pPr marL="0" marR="0" algn="r">
                        <a:spcBef>
                          <a:spcPts val="0"/>
                        </a:spcBef>
                        <a:spcAft>
                          <a:spcPts val="0"/>
                        </a:spcAft>
                      </a:pPr>
                      <a:r>
                        <a:rPr lang="en-US" sz="1400" b="1" dirty="0" smtClean="0">
                          <a:gradFill>
                            <a:gsLst>
                              <a:gs pos="2917">
                                <a:schemeClr val="tx1"/>
                              </a:gs>
                              <a:gs pos="100000">
                                <a:schemeClr val="tx1"/>
                              </a:gs>
                            </a:gsLst>
                            <a:lin ang="5400000" scaled="0"/>
                          </a:gradFill>
                          <a:effectLst/>
                        </a:rPr>
                        <a:t>$0.49</a:t>
                      </a:r>
                      <a:endParaRPr lang="en-US" sz="1400" b="1" dirty="0">
                        <a:gradFill>
                          <a:gsLst>
                            <a:gs pos="2917">
                              <a:schemeClr val="tx1"/>
                            </a:gs>
                            <a:gs pos="100000">
                              <a:schemeClr val="tx1"/>
                            </a:gs>
                          </a:gsLst>
                          <a:lin ang="5400000" scaled="0"/>
                        </a:gradFill>
                        <a:effectLst/>
                      </a:endParaRPr>
                    </a:p>
                  </a:txBody>
                  <a:tcPr marL="146304" marR="146304" marT="91440" marB="9144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3"/>
                  </a:ext>
                </a:extLst>
              </a:tr>
            </a:tbl>
          </a:graphicData>
        </a:graphic>
      </p:graphicFrame>
      <p:sp>
        <p:nvSpPr>
          <p:cNvPr id="12" name="TextBox 12"/>
          <p:cNvSpPr txBox="1"/>
          <p:nvPr/>
        </p:nvSpPr>
        <p:spPr>
          <a:xfrm>
            <a:off x="427037" y="5782641"/>
            <a:ext cx="11544300" cy="766364"/>
          </a:xfrm>
          <a:prstGeom prst="rect">
            <a:avLst/>
          </a:prstGeom>
          <a:solidFill>
            <a:schemeClr val="bg1">
              <a:lumMod val="95000"/>
            </a:schemeClr>
          </a:solidFill>
          <a:ln>
            <a:noFill/>
          </a:ln>
        </p:spPr>
        <p:txBody>
          <a:bodyPr wrap="square" lIns="182880" tIns="146304" rIns="182880" bIns="146304" rtlCol="0">
            <a:spAutoFit/>
          </a:bodyPr>
          <a:lstStyle/>
          <a:p>
            <a:pPr algn="ctr">
              <a:lnSpc>
                <a:spcPct val="90000"/>
              </a:lnSpc>
              <a:spcAft>
                <a:spcPts val="600"/>
              </a:spcAft>
            </a:pPr>
            <a:r>
              <a:rPr lang="en-US" sz="1600" b="1" dirty="0" smtClean="0">
                <a:gradFill>
                  <a:gsLst>
                    <a:gs pos="2917">
                      <a:schemeClr val="tx1"/>
                    </a:gs>
                    <a:gs pos="91000">
                      <a:schemeClr val="tx1"/>
                    </a:gs>
                  </a:gsLst>
                  <a:lin ang="5400000" scaled="0"/>
                </a:gradFill>
              </a:rPr>
              <a:t>NOTE THAT EXPRESSROUTE </a:t>
            </a:r>
            <a:r>
              <a:rPr lang="en-US" sz="1600" b="1" smtClean="0">
                <a:gradFill>
                  <a:gsLst>
                    <a:gs pos="2917">
                      <a:schemeClr val="tx1"/>
                    </a:gs>
                    <a:gs pos="91000">
                      <a:schemeClr val="tx1"/>
                    </a:gs>
                  </a:gsLst>
                  <a:lin ang="5400000" scaled="0"/>
                </a:gradFill>
              </a:rPr>
              <a:t>TRAFFIC FOR </a:t>
            </a:r>
            <a:r>
              <a:rPr lang="en-US" sz="1600" b="1" dirty="0" smtClean="0">
                <a:gradFill>
                  <a:gsLst>
                    <a:gs pos="2917">
                      <a:schemeClr val="tx1"/>
                    </a:gs>
                    <a:gs pos="91000">
                      <a:schemeClr val="tx1"/>
                    </a:gs>
                  </a:gsLst>
                  <a:lin ang="5400000" scaled="0"/>
                </a:gradFill>
              </a:rPr>
              <a:t>AZURE PUBLIC SERVICES, O365, AND SKYPE FOR BUSINESS </a:t>
            </a:r>
            <a:br>
              <a:rPr lang="en-US" sz="1600" b="1" dirty="0" smtClean="0">
                <a:gradFill>
                  <a:gsLst>
                    <a:gs pos="2917">
                      <a:schemeClr val="tx1"/>
                    </a:gs>
                    <a:gs pos="91000">
                      <a:schemeClr val="tx1"/>
                    </a:gs>
                  </a:gsLst>
                  <a:lin ang="5400000" scaled="0"/>
                </a:gradFill>
              </a:rPr>
            </a:br>
            <a:r>
              <a:rPr lang="en-US" sz="1600" b="1" dirty="0" smtClean="0">
                <a:gradFill>
                  <a:gsLst>
                    <a:gs pos="2917">
                      <a:schemeClr val="tx1"/>
                    </a:gs>
                    <a:gs pos="91000">
                      <a:schemeClr val="tx1"/>
                    </a:gs>
                  </a:gsLst>
                  <a:lin ang="5400000" scaled="0"/>
                </a:gradFill>
              </a:rPr>
              <a:t>DOES </a:t>
            </a:r>
            <a:r>
              <a:rPr lang="en-US" b="1" dirty="0">
                <a:gradFill>
                  <a:gsLst>
                    <a:gs pos="2917">
                      <a:schemeClr val="accent2"/>
                    </a:gs>
                    <a:gs pos="100000">
                      <a:schemeClr val="accent2"/>
                    </a:gs>
                  </a:gsLst>
                  <a:lin ang="5400000" scaled="0"/>
                </a:gradFill>
              </a:rPr>
              <a:t>N</a:t>
            </a:r>
            <a:r>
              <a:rPr lang="en-US" b="1" dirty="0" smtClean="0">
                <a:gradFill>
                  <a:gsLst>
                    <a:gs pos="2917">
                      <a:schemeClr val="accent2"/>
                    </a:gs>
                    <a:gs pos="100000">
                      <a:schemeClr val="accent2"/>
                    </a:gs>
                  </a:gsLst>
                  <a:lin ang="5400000" scaled="0"/>
                </a:gradFill>
              </a:rPr>
              <a:t>OT</a:t>
            </a:r>
            <a:r>
              <a:rPr lang="en-US" sz="1600" b="1" dirty="0" smtClean="0">
                <a:gradFill>
                  <a:gsLst>
                    <a:gs pos="2917">
                      <a:schemeClr val="tx1"/>
                    </a:gs>
                    <a:gs pos="91000">
                      <a:schemeClr val="tx1"/>
                    </a:gs>
                  </a:gsLst>
                  <a:lin ang="5400000" scaled="0"/>
                </a:gradFill>
              </a:rPr>
              <a:t> GO THROUGH A VIRTUAL NETWORK GATEWAY</a:t>
            </a:r>
          </a:p>
        </p:txBody>
      </p:sp>
    </p:spTree>
    <p:extLst>
      <p:ext uri="{BB962C8B-B14F-4D97-AF65-F5344CB8AC3E}">
        <p14:creationId xmlns:p14="http://schemas.microsoft.com/office/powerpoint/2010/main" val="426785626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bwMode="auto">
          <a:xfrm>
            <a:off x="7041072" y="2010531"/>
            <a:ext cx="4937006" cy="3929033"/>
          </a:xfrm>
          <a:prstGeom prst="rect">
            <a:avLst/>
          </a:prstGeom>
          <a:solidFill>
            <a:schemeClr val="tx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dirty="0">
              <a:solidFill>
                <a:schemeClr val="bg1"/>
              </a:solidFill>
            </a:endParaRPr>
          </a:p>
        </p:txBody>
      </p:sp>
      <p:sp>
        <p:nvSpPr>
          <p:cNvPr id="2" name="Title 1"/>
          <p:cNvSpPr>
            <a:spLocks noGrp="1"/>
          </p:cNvSpPr>
          <p:nvPr>
            <p:ph type="title"/>
          </p:nvPr>
        </p:nvSpPr>
        <p:spPr>
          <a:xfrm>
            <a:off x="191288" y="128273"/>
            <a:ext cx="11972071" cy="1798637"/>
          </a:xfrm>
        </p:spPr>
        <p:txBody>
          <a:bodyPr/>
          <a:lstStyle/>
          <a:p>
            <a:r>
              <a:rPr lang="en-US" sz="4080" dirty="0">
                <a:solidFill>
                  <a:schemeClr val="tx1"/>
                </a:solidFill>
              </a:rPr>
              <a:t>Q. How do I securely connect my on-premises environment to the cloud? </a:t>
            </a:r>
          </a:p>
        </p:txBody>
      </p:sp>
      <p:sp>
        <p:nvSpPr>
          <p:cNvPr id="3" name="Text Placeholder 2"/>
          <p:cNvSpPr>
            <a:spLocks noGrp="1"/>
          </p:cNvSpPr>
          <p:nvPr>
            <p:ph type="body" sz="quarter" idx="4294967295"/>
          </p:nvPr>
        </p:nvSpPr>
        <p:spPr>
          <a:xfrm>
            <a:off x="275481" y="1538204"/>
            <a:ext cx="6578546" cy="3286156"/>
          </a:xfrm>
        </p:spPr>
        <p:txBody>
          <a:bodyPr/>
          <a:lstStyle/>
          <a:p>
            <a:pPr marL="0" indent="0">
              <a:buNone/>
            </a:pPr>
            <a:r>
              <a:rPr lang="en-US" sz="3199" dirty="0"/>
              <a:t>A. Azure Virtual Network easily extends your on-premises network through site-to-site and point-to-site VPN, much the way you’d set up and connect to a remote branch office. Dedicated fiber connections are available using Azure ExpressRoute.</a:t>
            </a:r>
          </a:p>
        </p:txBody>
      </p:sp>
      <p:sp>
        <p:nvSpPr>
          <p:cNvPr id="4" name="Text Placeholder 2"/>
          <p:cNvSpPr txBox="1">
            <a:spLocks/>
          </p:cNvSpPr>
          <p:nvPr/>
        </p:nvSpPr>
        <p:spPr>
          <a:xfrm>
            <a:off x="275481" y="5042362"/>
            <a:ext cx="11887878" cy="1546980"/>
          </a:xfrm>
          <a:prstGeom prst="rect">
            <a:avLst/>
          </a:prstGeom>
        </p:spPr>
        <p:txBody>
          <a:bodyPr vert="horz" wrap="square" lIns="146283" tIns="91427" rIns="146283" bIns="91427" rtlCol="0">
            <a:spAutoFit/>
          </a:bodyPr>
          <a:lstStyle>
            <a:lvl1pPr marL="0"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920">
                      <a:schemeClr val="tx2"/>
                    </a:gs>
                    <a:gs pos="39000">
                      <a:schemeClr val="tx2"/>
                    </a:gs>
                  </a:gsLst>
                  <a:lin ang="5400000" scaled="0"/>
                </a:gradFill>
                <a:latin typeface="+mj-lt"/>
                <a:ea typeface="+mn-ea"/>
                <a:cs typeface="+mn-cs"/>
              </a:defRPr>
            </a:lvl1pPr>
            <a:lvl2pPr marL="28575"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2pPr>
            <a:lvl3pPr marL="223838"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76250"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739775" marR="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solidFill>
                  <a:schemeClr val="tx1"/>
                </a:solidFill>
              </a:rPr>
              <a:t>Resources</a:t>
            </a:r>
          </a:p>
          <a:p>
            <a:r>
              <a:rPr lang="en-US" sz="2800" u="sng" dirty="0">
                <a:hlinkClick r:id="rId3"/>
              </a:rPr>
              <a:t>Azure Network Security Whitepaper</a:t>
            </a:r>
            <a:r>
              <a:rPr lang="en-US" sz="2800" u="sng" dirty="0"/>
              <a:t> </a:t>
            </a:r>
          </a:p>
          <a:p>
            <a:r>
              <a:rPr lang="en-US" sz="2800" u="sng" dirty="0"/>
              <a:t>http://azure.microsoft.com/trust</a:t>
            </a:r>
          </a:p>
        </p:txBody>
      </p:sp>
      <p:grpSp>
        <p:nvGrpSpPr>
          <p:cNvPr id="6" name="Group 5"/>
          <p:cNvGrpSpPr/>
          <p:nvPr/>
        </p:nvGrpSpPr>
        <p:grpSpPr>
          <a:xfrm>
            <a:off x="7132499" y="2674428"/>
            <a:ext cx="4729722" cy="3273156"/>
            <a:chOff x="678128" y="2885825"/>
            <a:chExt cx="4730393" cy="3273621"/>
          </a:xfrm>
        </p:grpSpPr>
        <p:sp>
          <p:nvSpPr>
            <p:cNvPr id="7" name="Oval 6"/>
            <p:cNvSpPr/>
            <p:nvPr/>
          </p:nvSpPr>
          <p:spPr>
            <a:xfrm>
              <a:off x="2831419" y="5226719"/>
              <a:ext cx="632390" cy="632389"/>
            </a:xfrm>
            <a:prstGeom prst="ellipse">
              <a:avLst/>
            </a:prstGeom>
            <a:solidFill>
              <a:srgbClr val="0020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bg1"/>
                </a:solidFill>
                <a:latin typeface="Segoe UI Semibold" panose="020B0702040204020203" pitchFamily="34" charset="0"/>
              </a:endParaRPr>
            </a:p>
          </p:txBody>
        </p:sp>
        <p:sp>
          <p:nvSpPr>
            <p:cNvPr id="8" name="Oval 7"/>
            <p:cNvSpPr/>
            <p:nvPr/>
          </p:nvSpPr>
          <p:spPr>
            <a:xfrm>
              <a:off x="3552936" y="5216134"/>
              <a:ext cx="632390" cy="632389"/>
            </a:xfrm>
            <a:prstGeom prst="ellipse">
              <a:avLst/>
            </a:prstGeom>
            <a:solidFill>
              <a:srgbClr val="0020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bg1"/>
                </a:solidFill>
                <a:latin typeface="Segoe UI Semibold" panose="020B0702040204020203" pitchFamily="34" charset="0"/>
              </a:endParaRPr>
            </a:p>
          </p:txBody>
        </p:sp>
        <p:sp>
          <p:nvSpPr>
            <p:cNvPr id="9" name="Oval 8"/>
            <p:cNvSpPr/>
            <p:nvPr/>
          </p:nvSpPr>
          <p:spPr>
            <a:xfrm>
              <a:off x="678128" y="2885825"/>
              <a:ext cx="2651731" cy="2651731"/>
            </a:xfrm>
            <a:prstGeom prst="ellipse">
              <a:avLst/>
            </a:prstGeom>
            <a:solidFill>
              <a:srgbClr val="0020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bg1"/>
                </a:solidFill>
                <a:latin typeface="Segoe UI Semibold" panose="020B0702040204020203" pitchFamily="34" charset="0"/>
              </a:endParaRPr>
            </a:p>
          </p:txBody>
        </p:sp>
        <p:sp>
          <p:nvSpPr>
            <p:cNvPr id="10" name="Freeform 5"/>
            <p:cNvSpPr>
              <a:spLocks noEditPoints="1"/>
            </p:cNvSpPr>
            <p:nvPr/>
          </p:nvSpPr>
          <p:spPr bwMode="auto">
            <a:xfrm>
              <a:off x="2427315" y="3579805"/>
              <a:ext cx="581728" cy="433093"/>
            </a:xfrm>
            <a:custGeom>
              <a:avLst/>
              <a:gdLst>
                <a:gd name="T0" fmla="*/ 187 w 189"/>
                <a:gd name="T1" fmla="*/ 48 h 140"/>
                <a:gd name="T2" fmla="*/ 105 w 189"/>
                <a:gd name="T3" fmla="*/ 0 h 140"/>
                <a:gd name="T4" fmla="*/ 99 w 189"/>
                <a:gd name="T5" fmla="*/ 0 h 140"/>
                <a:gd name="T6" fmla="*/ 102 w 189"/>
                <a:gd name="T7" fmla="*/ 98 h 140"/>
                <a:gd name="T8" fmla="*/ 24 w 189"/>
                <a:gd name="T9" fmla="*/ 90 h 140"/>
                <a:gd name="T10" fmla="*/ 71 w 189"/>
                <a:gd name="T11" fmla="*/ 124 h 140"/>
                <a:gd name="T12" fmla="*/ 22 w 189"/>
                <a:gd name="T13" fmla="*/ 91 h 140"/>
                <a:gd name="T14" fmla="*/ 105 w 189"/>
                <a:gd name="T15" fmla="*/ 106 h 140"/>
                <a:gd name="T16" fmla="*/ 103 w 189"/>
                <a:gd name="T17" fmla="*/ 140 h 140"/>
                <a:gd name="T18" fmla="*/ 99 w 189"/>
                <a:gd name="T19" fmla="*/ 140 h 140"/>
                <a:gd name="T20" fmla="*/ 85 w 189"/>
                <a:gd name="T21" fmla="*/ 126 h 140"/>
                <a:gd name="T22" fmla="*/ 98 w 189"/>
                <a:gd name="T23" fmla="*/ 132 h 140"/>
                <a:gd name="T24" fmla="*/ 7 w 189"/>
                <a:gd name="T25" fmla="*/ 57 h 140"/>
                <a:gd name="T26" fmla="*/ 7 w 189"/>
                <a:gd name="T27" fmla="*/ 80 h 140"/>
                <a:gd name="T28" fmla="*/ 8 w 189"/>
                <a:gd name="T29" fmla="*/ 88 h 140"/>
                <a:gd name="T30" fmla="*/ 1 w 189"/>
                <a:gd name="T31" fmla="*/ 84 h 140"/>
                <a:gd name="T32" fmla="*/ 0 w 189"/>
                <a:gd name="T33" fmla="*/ 53 h 140"/>
                <a:gd name="T34" fmla="*/ 6 w 189"/>
                <a:gd name="T35" fmla="*/ 49 h 140"/>
                <a:gd name="T36" fmla="*/ 12 w 189"/>
                <a:gd name="T37" fmla="*/ 52 h 140"/>
                <a:gd name="T38" fmla="*/ 105 w 189"/>
                <a:gd name="T39" fmla="*/ 106 h 140"/>
                <a:gd name="T40" fmla="*/ 189 w 189"/>
                <a:gd name="T41" fmla="*/ 53 h 140"/>
                <a:gd name="T42" fmla="*/ 186 w 189"/>
                <a:gd name="T43" fmla="*/ 84 h 140"/>
                <a:gd name="T44" fmla="*/ 109 w 189"/>
                <a:gd name="T45" fmla="*/ 106 h 140"/>
                <a:gd name="T46" fmla="*/ 189 w 189"/>
                <a:gd name="T47" fmla="*/ 52 h 140"/>
                <a:gd name="T48" fmla="*/ 62 w 189"/>
                <a:gd name="T49" fmla="*/ 104 h 140"/>
                <a:gd name="T50" fmla="*/ 37 w 189"/>
                <a:gd name="T51" fmla="*/ 91 h 140"/>
                <a:gd name="T52" fmla="*/ 36 w 189"/>
                <a:gd name="T53" fmla="*/ 85 h 140"/>
                <a:gd name="T54" fmla="*/ 62 w 189"/>
                <a:gd name="T55" fmla="*/ 97 h 140"/>
                <a:gd name="T56" fmla="*/ 64 w 189"/>
                <a:gd name="T57" fmla="*/ 103 h 140"/>
                <a:gd name="T58" fmla="*/ 84 w 189"/>
                <a:gd name="T59" fmla="*/ 122 h 140"/>
                <a:gd name="T60" fmla="*/ 77 w 189"/>
                <a:gd name="T61" fmla="*/ 129 h 140"/>
                <a:gd name="T62" fmla="*/ 73 w 189"/>
                <a:gd name="T63" fmla="*/ 126 h 140"/>
                <a:gd name="T64" fmla="*/ 74 w 189"/>
                <a:gd name="T65" fmla="*/ 108 h 140"/>
                <a:gd name="T66" fmla="*/ 84 w 189"/>
                <a:gd name="T67" fmla="*/ 104 h 140"/>
                <a:gd name="T68" fmla="*/ 84 w 189"/>
                <a:gd name="T69" fmla="*/ 107 h 140"/>
                <a:gd name="T70" fmla="*/ 78 w 189"/>
                <a:gd name="T71" fmla="*/ 123 h 140"/>
                <a:gd name="T72" fmla="*/ 84 w 189"/>
                <a:gd name="T73" fmla="*/ 122 h 140"/>
                <a:gd name="T74" fmla="*/ 21 w 189"/>
                <a:gd name="T75" fmla="*/ 89 h 140"/>
                <a:gd name="T76" fmla="*/ 11 w 189"/>
                <a:gd name="T77" fmla="*/ 93 h 140"/>
                <a:gd name="T78" fmla="*/ 10 w 189"/>
                <a:gd name="T79" fmla="*/ 74 h 140"/>
                <a:gd name="T80" fmla="*/ 18 w 189"/>
                <a:gd name="T81" fmla="*/ 68 h 140"/>
                <a:gd name="T82" fmla="*/ 21 w 189"/>
                <a:gd name="T83" fmla="*/ 69 h 140"/>
                <a:gd name="T84" fmla="*/ 15 w 189"/>
                <a:gd name="T85" fmla="*/ 75 h 140"/>
                <a:gd name="T86" fmla="*/ 18 w 189"/>
                <a:gd name="T87" fmla="*/ 8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9" h="140">
                  <a:moveTo>
                    <a:pt x="102" y="98"/>
                  </a:moveTo>
                  <a:cubicBezTo>
                    <a:pt x="187" y="48"/>
                    <a:pt x="187" y="48"/>
                    <a:pt x="187" y="48"/>
                  </a:cubicBezTo>
                  <a:cubicBezTo>
                    <a:pt x="187" y="48"/>
                    <a:pt x="187" y="48"/>
                    <a:pt x="186" y="47"/>
                  </a:cubicBezTo>
                  <a:cubicBezTo>
                    <a:pt x="105" y="0"/>
                    <a:pt x="105" y="0"/>
                    <a:pt x="105" y="0"/>
                  </a:cubicBezTo>
                  <a:cubicBezTo>
                    <a:pt x="105" y="0"/>
                    <a:pt x="103" y="0"/>
                    <a:pt x="102" y="0"/>
                  </a:cubicBezTo>
                  <a:cubicBezTo>
                    <a:pt x="101" y="0"/>
                    <a:pt x="100" y="0"/>
                    <a:pt x="99" y="0"/>
                  </a:cubicBezTo>
                  <a:cubicBezTo>
                    <a:pt x="15" y="50"/>
                    <a:pt x="15" y="50"/>
                    <a:pt x="15" y="50"/>
                  </a:cubicBezTo>
                  <a:cubicBezTo>
                    <a:pt x="102" y="98"/>
                    <a:pt x="102" y="98"/>
                    <a:pt x="102" y="98"/>
                  </a:cubicBezTo>
                  <a:cubicBezTo>
                    <a:pt x="102" y="98"/>
                    <a:pt x="102" y="98"/>
                    <a:pt x="102" y="98"/>
                  </a:cubicBezTo>
                  <a:close/>
                  <a:moveTo>
                    <a:pt x="24" y="90"/>
                  </a:moveTo>
                  <a:cubicBezTo>
                    <a:pt x="71" y="116"/>
                    <a:pt x="71" y="116"/>
                    <a:pt x="71" y="116"/>
                  </a:cubicBezTo>
                  <a:cubicBezTo>
                    <a:pt x="71" y="124"/>
                    <a:pt x="71" y="124"/>
                    <a:pt x="71" y="124"/>
                  </a:cubicBezTo>
                  <a:cubicBezTo>
                    <a:pt x="18" y="94"/>
                    <a:pt x="18" y="94"/>
                    <a:pt x="18" y="94"/>
                  </a:cubicBezTo>
                  <a:cubicBezTo>
                    <a:pt x="22" y="91"/>
                    <a:pt x="22" y="91"/>
                    <a:pt x="22" y="91"/>
                  </a:cubicBezTo>
                  <a:cubicBezTo>
                    <a:pt x="23" y="91"/>
                    <a:pt x="23" y="90"/>
                    <a:pt x="24" y="90"/>
                  </a:cubicBezTo>
                  <a:close/>
                  <a:moveTo>
                    <a:pt x="105" y="106"/>
                  </a:moveTo>
                  <a:cubicBezTo>
                    <a:pt x="105" y="137"/>
                    <a:pt x="105" y="137"/>
                    <a:pt x="105" y="137"/>
                  </a:cubicBezTo>
                  <a:cubicBezTo>
                    <a:pt x="105" y="138"/>
                    <a:pt x="104" y="139"/>
                    <a:pt x="103" y="140"/>
                  </a:cubicBezTo>
                  <a:cubicBezTo>
                    <a:pt x="102" y="140"/>
                    <a:pt x="102" y="140"/>
                    <a:pt x="101" y="140"/>
                  </a:cubicBezTo>
                  <a:cubicBezTo>
                    <a:pt x="100" y="140"/>
                    <a:pt x="99" y="140"/>
                    <a:pt x="99" y="140"/>
                  </a:cubicBezTo>
                  <a:cubicBezTo>
                    <a:pt x="80" y="129"/>
                    <a:pt x="80" y="129"/>
                    <a:pt x="80" y="129"/>
                  </a:cubicBezTo>
                  <a:cubicBezTo>
                    <a:pt x="85" y="126"/>
                    <a:pt x="85" y="126"/>
                    <a:pt x="85" y="126"/>
                  </a:cubicBezTo>
                  <a:cubicBezTo>
                    <a:pt x="86" y="126"/>
                    <a:pt x="86" y="126"/>
                    <a:pt x="86" y="125"/>
                  </a:cubicBezTo>
                  <a:cubicBezTo>
                    <a:pt x="98" y="132"/>
                    <a:pt x="98" y="132"/>
                    <a:pt x="98" y="132"/>
                  </a:cubicBezTo>
                  <a:cubicBezTo>
                    <a:pt x="98" y="109"/>
                    <a:pt x="98" y="109"/>
                    <a:pt x="98" y="109"/>
                  </a:cubicBezTo>
                  <a:cubicBezTo>
                    <a:pt x="7" y="57"/>
                    <a:pt x="7" y="57"/>
                    <a:pt x="7" y="57"/>
                  </a:cubicBezTo>
                  <a:cubicBezTo>
                    <a:pt x="7" y="80"/>
                    <a:pt x="7" y="80"/>
                    <a:pt x="7" y="80"/>
                  </a:cubicBezTo>
                  <a:cubicBezTo>
                    <a:pt x="7" y="80"/>
                    <a:pt x="7" y="80"/>
                    <a:pt x="7" y="80"/>
                  </a:cubicBezTo>
                  <a:cubicBezTo>
                    <a:pt x="8" y="81"/>
                    <a:pt x="8" y="81"/>
                    <a:pt x="8" y="81"/>
                  </a:cubicBezTo>
                  <a:cubicBezTo>
                    <a:pt x="8" y="88"/>
                    <a:pt x="8" y="88"/>
                    <a:pt x="8" y="88"/>
                  </a:cubicBezTo>
                  <a:cubicBezTo>
                    <a:pt x="3" y="86"/>
                    <a:pt x="3" y="86"/>
                    <a:pt x="3" y="86"/>
                  </a:cubicBezTo>
                  <a:cubicBezTo>
                    <a:pt x="1" y="84"/>
                    <a:pt x="1" y="84"/>
                    <a:pt x="1" y="84"/>
                  </a:cubicBezTo>
                  <a:cubicBezTo>
                    <a:pt x="0" y="81"/>
                    <a:pt x="0" y="81"/>
                    <a:pt x="0" y="81"/>
                  </a:cubicBezTo>
                  <a:cubicBezTo>
                    <a:pt x="0" y="53"/>
                    <a:pt x="0" y="53"/>
                    <a:pt x="0" y="53"/>
                  </a:cubicBezTo>
                  <a:cubicBezTo>
                    <a:pt x="0" y="51"/>
                    <a:pt x="1" y="50"/>
                    <a:pt x="2" y="49"/>
                  </a:cubicBezTo>
                  <a:cubicBezTo>
                    <a:pt x="3" y="48"/>
                    <a:pt x="5" y="48"/>
                    <a:pt x="6" y="49"/>
                  </a:cubicBezTo>
                  <a:cubicBezTo>
                    <a:pt x="11" y="52"/>
                    <a:pt x="11" y="52"/>
                    <a:pt x="11" y="52"/>
                  </a:cubicBezTo>
                  <a:cubicBezTo>
                    <a:pt x="12" y="52"/>
                    <a:pt x="12" y="52"/>
                    <a:pt x="12" y="52"/>
                  </a:cubicBezTo>
                  <a:cubicBezTo>
                    <a:pt x="104" y="104"/>
                    <a:pt x="104" y="104"/>
                    <a:pt x="104" y="104"/>
                  </a:cubicBezTo>
                  <a:cubicBezTo>
                    <a:pt x="104" y="104"/>
                    <a:pt x="105" y="105"/>
                    <a:pt x="105" y="106"/>
                  </a:cubicBezTo>
                  <a:close/>
                  <a:moveTo>
                    <a:pt x="189" y="52"/>
                  </a:moveTo>
                  <a:cubicBezTo>
                    <a:pt x="189" y="52"/>
                    <a:pt x="189" y="52"/>
                    <a:pt x="189" y="53"/>
                  </a:cubicBezTo>
                  <a:cubicBezTo>
                    <a:pt x="189" y="79"/>
                    <a:pt x="189" y="79"/>
                    <a:pt x="189" y="79"/>
                  </a:cubicBezTo>
                  <a:cubicBezTo>
                    <a:pt x="189" y="81"/>
                    <a:pt x="188" y="83"/>
                    <a:pt x="186" y="84"/>
                  </a:cubicBezTo>
                  <a:cubicBezTo>
                    <a:pt x="109" y="128"/>
                    <a:pt x="109" y="128"/>
                    <a:pt x="109" y="128"/>
                  </a:cubicBezTo>
                  <a:cubicBezTo>
                    <a:pt x="109" y="106"/>
                    <a:pt x="109" y="106"/>
                    <a:pt x="109" y="106"/>
                  </a:cubicBezTo>
                  <a:cubicBezTo>
                    <a:pt x="109" y="104"/>
                    <a:pt x="107" y="102"/>
                    <a:pt x="106" y="101"/>
                  </a:cubicBezTo>
                  <a:cubicBezTo>
                    <a:pt x="189" y="52"/>
                    <a:pt x="189" y="52"/>
                    <a:pt x="189" y="52"/>
                  </a:cubicBezTo>
                  <a:cubicBezTo>
                    <a:pt x="189" y="52"/>
                    <a:pt x="189" y="52"/>
                    <a:pt x="189" y="52"/>
                  </a:cubicBezTo>
                  <a:close/>
                  <a:moveTo>
                    <a:pt x="62" y="104"/>
                  </a:moveTo>
                  <a:cubicBezTo>
                    <a:pt x="62" y="104"/>
                    <a:pt x="61" y="104"/>
                    <a:pt x="61" y="104"/>
                  </a:cubicBezTo>
                  <a:cubicBezTo>
                    <a:pt x="37" y="91"/>
                    <a:pt x="37" y="91"/>
                    <a:pt x="37" y="91"/>
                  </a:cubicBezTo>
                  <a:cubicBezTo>
                    <a:pt x="36" y="90"/>
                    <a:pt x="36" y="89"/>
                    <a:pt x="36" y="87"/>
                  </a:cubicBezTo>
                  <a:cubicBezTo>
                    <a:pt x="36" y="85"/>
                    <a:pt x="36" y="85"/>
                    <a:pt x="36" y="85"/>
                  </a:cubicBezTo>
                  <a:cubicBezTo>
                    <a:pt x="36" y="83"/>
                    <a:pt x="37" y="83"/>
                    <a:pt x="38" y="83"/>
                  </a:cubicBezTo>
                  <a:cubicBezTo>
                    <a:pt x="62" y="97"/>
                    <a:pt x="62" y="97"/>
                    <a:pt x="62" y="97"/>
                  </a:cubicBezTo>
                  <a:cubicBezTo>
                    <a:pt x="63" y="97"/>
                    <a:pt x="64" y="99"/>
                    <a:pt x="64" y="100"/>
                  </a:cubicBezTo>
                  <a:cubicBezTo>
                    <a:pt x="64" y="103"/>
                    <a:pt x="64" y="103"/>
                    <a:pt x="64" y="103"/>
                  </a:cubicBezTo>
                  <a:cubicBezTo>
                    <a:pt x="64" y="104"/>
                    <a:pt x="63" y="104"/>
                    <a:pt x="62" y="104"/>
                  </a:cubicBezTo>
                  <a:close/>
                  <a:moveTo>
                    <a:pt x="84" y="122"/>
                  </a:moveTo>
                  <a:cubicBezTo>
                    <a:pt x="85" y="123"/>
                    <a:pt x="85" y="124"/>
                    <a:pt x="84" y="124"/>
                  </a:cubicBezTo>
                  <a:cubicBezTo>
                    <a:pt x="77" y="129"/>
                    <a:pt x="77" y="129"/>
                    <a:pt x="77" y="129"/>
                  </a:cubicBezTo>
                  <a:cubicBezTo>
                    <a:pt x="76" y="129"/>
                    <a:pt x="74" y="128"/>
                    <a:pt x="74" y="128"/>
                  </a:cubicBezTo>
                  <a:cubicBezTo>
                    <a:pt x="73" y="128"/>
                    <a:pt x="73" y="126"/>
                    <a:pt x="73" y="126"/>
                  </a:cubicBezTo>
                  <a:cubicBezTo>
                    <a:pt x="73" y="110"/>
                    <a:pt x="73" y="110"/>
                    <a:pt x="73" y="110"/>
                  </a:cubicBezTo>
                  <a:cubicBezTo>
                    <a:pt x="73" y="110"/>
                    <a:pt x="73" y="108"/>
                    <a:pt x="74" y="108"/>
                  </a:cubicBezTo>
                  <a:cubicBezTo>
                    <a:pt x="81" y="104"/>
                    <a:pt x="81" y="104"/>
                    <a:pt x="81" y="104"/>
                  </a:cubicBezTo>
                  <a:cubicBezTo>
                    <a:pt x="82" y="103"/>
                    <a:pt x="83" y="103"/>
                    <a:pt x="84" y="104"/>
                  </a:cubicBezTo>
                  <a:cubicBezTo>
                    <a:pt x="84" y="104"/>
                    <a:pt x="84" y="104"/>
                    <a:pt x="84" y="104"/>
                  </a:cubicBezTo>
                  <a:cubicBezTo>
                    <a:pt x="85" y="105"/>
                    <a:pt x="85" y="107"/>
                    <a:pt x="84" y="107"/>
                  </a:cubicBezTo>
                  <a:cubicBezTo>
                    <a:pt x="78" y="110"/>
                    <a:pt x="78" y="110"/>
                    <a:pt x="78" y="110"/>
                  </a:cubicBezTo>
                  <a:cubicBezTo>
                    <a:pt x="78" y="123"/>
                    <a:pt x="78" y="123"/>
                    <a:pt x="78" y="123"/>
                  </a:cubicBezTo>
                  <a:cubicBezTo>
                    <a:pt x="81" y="121"/>
                    <a:pt x="81" y="121"/>
                    <a:pt x="81" y="121"/>
                  </a:cubicBezTo>
                  <a:cubicBezTo>
                    <a:pt x="82" y="121"/>
                    <a:pt x="83" y="121"/>
                    <a:pt x="84" y="122"/>
                  </a:cubicBezTo>
                  <a:close/>
                  <a:moveTo>
                    <a:pt x="22" y="86"/>
                  </a:moveTo>
                  <a:cubicBezTo>
                    <a:pt x="22" y="87"/>
                    <a:pt x="22" y="88"/>
                    <a:pt x="21" y="89"/>
                  </a:cubicBezTo>
                  <a:cubicBezTo>
                    <a:pt x="14" y="93"/>
                    <a:pt x="14" y="93"/>
                    <a:pt x="14" y="93"/>
                  </a:cubicBezTo>
                  <a:cubicBezTo>
                    <a:pt x="13" y="94"/>
                    <a:pt x="11" y="93"/>
                    <a:pt x="11" y="93"/>
                  </a:cubicBezTo>
                  <a:cubicBezTo>
                    <a:pt x="10" y="92"/>
                    <a:pt x="10" y="91"/>
                    <a:pt x="10" y="91"/>
                  </a:cubicBezTo>
                  <a:cubicBezTo>
                    <a:pt x="10" y="74"/>
                    <a:pt x="10" y="74"/>
                    <a:pt x="10" y="74"/>
                  </a:cubicBezTo>
                  <a:cubicBezTo>
                    <a:pt x="10" y="74"/>
                    <a:pt x="10" y="73"/>
                    <a:pt x="11" y="72"/>
                  </a:cubicBezTo>
                  <a:cubicBezTo>
                    <a:pt x="18" y="68"/>
                    <a:pt x="18" y="68"/>
                    <a:pt x="18" y="68"/>
                  </a:cubicBezTo>
                  <a:cubicBezTo>
                    <a:pt x="19" y="68"/>
                    <a:pt x="21" y="68"/>
                    <a:pt x="21" y="69"/>
                  </a:cubicBezTo>
                  <a:cubicBezTo>
                    <a:pt x="21" y="69"/>
                    <a:pt x="21" y="69"/>
                    <a:pt x="21" y="69"/>
                  </a:cubicBezTo>
                  <a:cubicBezTo>
                    <a:pt x="22" y="70"/>
                    <a:pt x="22" y="71"/>
                    <a:pt x="21" y="72"/>
                  </a:cubicBezTo>
                  <a:cubicBezTo>
                    <a:pt x="15" y="75"/>
                    <a:pt x="15" y="75"/>
                    <a:pt x="15" y="75"/>
                  </a:cubicBezTo>
                  <a:cubicBezTo>
                    <a:pt x="15" y="88"/>
                    <a:pt x="15" y="88"/>
                    <a:pt x="15" y="88"/>
                  </a:cubicBezTo>
                  <a:cubicBezTo>
                    <a:pt x="18" y="86"/>
                    <a:pt x="18" y="86"/>
                    <a:pt x="18" y="86"/>
                  </a:cubicBezTo>
                  <a:cubicBezTo>
                    <a:pt x="19" y="85"/>
                    <a:pt x="21" y="85"/>
                    <a:pt x="22" y="86"/>
                  </a:cubicBezTo>
                  <a:close/>
                </a:path>
              </a:pathLst>
            </a:custGeom>
            <a:solidFill>
              <a:schemeClr val="tx1">
                <a:lumMod val="50000"/>
                <a:lumOff val="50000"/>
              </a:schemeClr>
            </a:solidFill>
            <a:ln>
              <a:noFill/>
            </a:ln>
          </p:spPr>
          <p:txBody>
            <a:bodyPr vert="horz" wrap="square" lIns="89617" tIns="44808" rIns="89617" bIns="44808" numCol="1" anchor="t" anchorCtr="0" compatLnSpc="1">
              <a:prstTxWarp prst="textNoShape">
                <a:avLst/>
              </a:prstTxWarp>
            </a:bodyPr>
            <a:lstStyle/>
            <a:p>
              <a:pPr defTabSz="913781"/>
              <a:endParaRPr lang="en-US" sz="1764" dirty="0">
                <a:solidFill>
                  <a:schemeClr val="bg1"/>
                </a:solidFill>
              </a:endParaRPr>
            </a:p>
          </p:txBody>
        </p:sp>
        <p:sp>
          <p:nvSpPr>
            <p:cNvPr id="11" name="Rectangle 10"/>
            <p:cNvSpPr/>
            <p:nvPr/>
          </p:nvSpPr>
          <p:spPr>
            <a:xfrm>
              <a:off x="2420676" y="4054988"/>
              <a:ext cx="498784" cy="307604"/>
            </a:xfrm>
            <a:prstGeom prst="rect">
              <a:avLst/>
            </a:prstGeom>
          </p:spPr>
          <p:txBody>
            <a:bodyPr wrap="none">
              <a:spAutoFit/>
            </a:bodyPr>
            <a:lstStyle/>
            <a:p>
              <a:pPr algn="ctr" defTabSz="913781"/>
              <a:r>
                <a:rPr lang="en-US" sz="1371" b="1" spc="-49" dirty="0">
                  <a:solidFill>
                    <a:schemeClr val="bg1"/>
                  </a:solidFill>
                  <a:latin typeface="Segoe UI Light"/>
                </a:rPr>
                <a:t>VPN</a:t>
              </a:r>
              <a:endParaRPr lang="en-US" sz="1028" dirty="0">
                <a:solidFill>
                  <a:schemeClr val="bg1"/>
                </a:solidFill>
              </a:endParaRPr>
            </a:p>
          </p:txBody>
        </p:sp>
        <p:cxnSp>
          <p:nvCxnSpPr>
            <p:cNvPr id="12" name="Straight Connector 11"/>
            <p:cNvCxnSpPr>
              <a:stCxn id="7" idx="0"/>
            </p:cNvCxnSpPr>
            <p:nvPr/>
          </p:nvCxnSpPr>
          <p:spPr>
            <a:xfrm flipV="1">
              <a:off x="3147614" y="3453947"/>
              <a:ext cx="2199453" cy="1772772"/>
            </a:xfrm>
            <a:prstGeom prst="line">
              <a:avLst/>
            </a:prstGeom>
            <a:ln w="31750">
              <a:solidFill>
                <a:srgbClr val="7AB13D"/>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25" idx="0"/>
            </p:cNvCxnSpPr>
            <p:nvPr/>
          </p:nvCxnSpPr>
          <p:spPr>
            <a:xfrm flipV="1">
              <a:off x="2187559" y="3458049"/>
              <a:ext cx="3220962" cy="1217147"/>
            </a:xfrm>
            <a:prstGeom prst="line">
              <a:avLst/>
            </a:prstGeom>
            <a:ln w="31750">
              <a:solidFill>
                <a:srgbClr val="7AB13D"/>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2907787" y="5294020"/>
              <a:ext cx="378190" cy="468412"/>
              <a:chOff x="10937718" y="2035607"/>
              <a:chExt cx="863086" cy="1068988"/>
            </a:xfrm>
            <a:solidFill>
              <a:schemeClr val="tx1">
                <a:lumMod val="50000"/>
                <a:lumOff val="50000"/>
              </a:schemeClr>
            </a:solidFill>
          </p:grpSpPr>
          <p:sp>
            <p:nvSpPr>
              <p:cNvPr id="31" name="Oval 742"/>
              <p:cNvSpPr>
                <a:spLocks noChangeArrowheads="1"/>
              </p:cNvSpPr>
              <p:nvPr/>
            </p:nvSpPr>
            <p:spPr bwMode="auto">
              <a:xfrm>
                <a:off x="11480295" y="2035607"/>
                <a:ext cx="239439" cy="241323"/>
              </a:xfrm>
              <a:prstGeom prst="ellipse">
                <a:avLst/>
              </a:prstGeom>
              <a:grpFill/>
              <a:ln>
                <a:noFill/>
              </a:ln>
              <a:extLst/>
            </p:spPr>
            <p:txBody>
              <a:bodyPr vert="horz" wrap="square" lIns="89617" tIns="44808" rIns="89617" bIns="44808" numCol="1" anchor="t" anchorCtr="0" compatLnSpc="1">
                <a:prstTxWarp prst="textNoShape">
                  <a:avLst/>
                </a:prstTxWarp>
              </a:bodyPr>
              <a:lstStyle/>
              <a:p>
                <a:pPr defTabSz="895319"/>
                <a:endParaRPr lang="en-US" sz="1764" dirty="0">
                  <a:solidFill>
                    <a:schemeClr val="bg1"/>
                  </a:solidFill>
                </a:endParaRPr>
              </a:p>
            </p:txBody>
          </p:sp>
          <p:sp>
            <p:nvSpPr>
              <p:cNvPr id="32" name="Freeform 741"/>
              <p:cNvSpPr>
                <a:spLocks/>
              </p:cNvSpPr>
              <p:nvPr/>
            </p:nvSpPr>
            <p:spPr bwMode="auto">
              <a:xfrm>
                <a:off x="11399226" y="2299555"/>
                <a:ext cx="401578" cy="805040"/>
              </a:xfrm>
              <a:custGeom>
                <a:avLst/>
                <a:gdLst>
                  <a:gd name="T0" fmla="*/ 73 w 90"/>
                  <a:gd name="T1" fmla="*/ 0 h 181"/>
                  <a:gd name="T2" fmla="*/ 17 w 90"/>
                  <a:gd name="T3" fmla="*/ 0 h 181"/>
                  <a:gd name="T4" fmla="*/ 0 w 90"/>
                  <a:gd name="T5" fmla="*/ 17 h 181"/>
                  <a:gd name="T6" fmla="*/ 0 w 90"/>
                  <a:gd name="T7" fmla="*/ 93 h 181"/>
                  <a:gd name="T8" fmla="*/ 17 w 90"/>
                  <a:gd name="T9" fmla="*/ 110 h 181"/>
                  <a:gd name="T10" fmla="*/ 17 w 90"/>
                  <a:gd name="T11" fmla="*/ 110 h 181"/>
                  <a:gd name="T12" fmla="*/ 17 w 90"/>
                  <a:gd name="T13" fmla="*/ 164 h 181"/>
                  <a:gd name="T14" fmla="*/ 33 w 90"/>
                  <a:gd name="T15" fmla="*/ 181 h 181"/>
                  <a:gd name="T16" fmla="*/ 57 w 90"/>
                  <a:gd name="T17" fmla="*/ 181 h 181"/>
                  <a:gd name="T18" fmla="*/ 73 w 90"/>
                  <a:gd name="T19" fmla="*/ 164 h 181"/>
                  <a:gd name="T20" fmla="*/ 73 w 90"/>
                  <a:gd name="T21" fmla="*/ 110 h 181"/>
                  <a:gd name="T22" fmla="*/ 73 w 90"/>
                  <a:gd name="T23" fmla="*/ 110 h 181"/>
                  <a:gd name="T24" fmla="*/ 90 w 90"/>
                  <a:gd name="T25" fmla="*/ 93 h 181"/>
                  <a:gd name="T26" fmla="*/ 90 w 90"/>
                  <a:gd name="T27" fmla="*/ 17 h 181"/>
                  <a:gd name="T28" fmla="*/ 73 w 90"/>
                  <a:gd name="T29"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181">
                    <a:moveTo>
                      <a:pt x="73" y="0"/>
                    </a:moveTo>
                    <a:cubicBezTo>
                      <a:pt x="17" y="0"/>
                      <a:pt x="17" y="0"/>
                      <a:pt x="17" y="0"/>
                    </a:cubicBezTo>
                    <a:cubicBezTo>
                      <a:pt x="8" y="0"/>
                      <a:pt x="0" y="8"/>
                      <a:pt x="0" y="17"/>
                    </a:cubicBezTo>
                    <a:cubicBezTo>
                      <a:pt x="0" y="93"/>
                      <a:pt x="0" y="93"/>
                      <a:pt x="0" y="93"/>
                    </a:cubicBezTo>
                    <a:cubicBezTo>
                      <a:pt x="0" y="102"/>
                      <a:pt x="8" y="110"/>
                      <a:pt x="17" y="110"/>
                    </a:cubicBezTo>
                    <a:cubicBezTo>
                      <a:pt x="17" y="110"/>
                      <a:pt x="17" y="110"/>
                      <a:pt x="17" y="110"/>
                    </a:cubicBezTo>
                    <a:cubicBezTo>
                      <a:pt x="17" y="164"/>
                      <a:pt x="17" y="164"/>
                      <a:pt x="17" y="164"/>
                    </a:cubicBezTo>
                    <a:cubicBezTo>
                      <a:pt x="17" y="173"/>
                      <a:pt x="24" y="181"/>
                      <a:pt x="33" y="181"/>
                    </a:cubicBezTo>
                    <a:cubicBezTo>
                      <a:pt x="57" y="181"/>
                      <a:pt x="57" y="181"/>
                      <a:pt x="57" y="181"/>
                    </a:cubicBezTo>
                    <a:cubicBezTo>
                      <a:pt x="66" y="181"/>
                      <a:pt x="73" y="173"/>
                      <a:pt x="73" y="164"/>
                    </a:cubicBezTo>
                    <a:cubicBezTo>
                      <a:pt x="73" y="110"/>
                      <a:pt x="73" y="110"/>
                      <a:pt x="73" y="110"/>
                    </a:cubicBezTo>
                    <a:cubicBezTo>
                      <a:pt x="73" y="110"/>
                      <a:pt x="73" y="110"/>
                      <a:pt x="73" y="110"/>
                    </a:cubicBezTo>
                    <a:cubicBezTo>
                      <a:pt x="82" y="110"/>
                      <a:pt x="90" y="102"/>
                      <a:pt x="90" y="93"/>
                    </a:cubicBezTo>
                    <a:cubicBezTo>
                      <a:pt x="90" y="17"/>
                      <a:pt x="90" y="17"/>
                      <a:pt x="90" y="17"/>
                    </a:cubicBezTo>
                    <a:cubicBezTo>
                      <a:pt x="90" y="8"/>
                      <a:pt x="82" y="0"/>
                      <a:pt x="73" y="0"/>
                    </a:cubicBezTo>
                    <a:close/>
                  </a:path>
                </a:pathLst>
              </a:custGeom>
              <a:grpFill/>
              <a:ln>
                <a:noFill/>
              </a:ln>
              <a:extLst/>
            </p:spPr>
            <p:txBody>
              <a:bodyPr vert="horz" wrap="square" lIns="89617" tIns="44808" rIns="89617" bIns="44808" numCol="1" anchor="t" anchorCtr="0" compatLnSpc="1">
                <a:prstTxWarp prst="textNoShape">
                  <a:avLst/>
                </a:prstTxWarp>
              </a:bodyPr>
              <a:lstStyle/>
              <a:p>
                <a:pPr defTabSz="895319"/>
                <a:endParaRPr lang="en-US" sz="1764" dirty="0">
                  <a:solidFill>
                    <a:schemeClr val="bg1"/>
                  </a:solidFill>
                </a:endParaRPr>
              </a:p>
            </p:txBody>
          </p:sp>
          <p:sp>
            <p:nvSpPr>
              <p:cNvPr id="33" name="Freeform 12"/>
              <p:cNvSpPr>
                <a:spLocks noEditPoints="1"/>
              </p:cNvSpPr>
              <p:nvPr/>
            </p:nvSpPr>
            <p:spPr bwMode="auto">
              <a:xfrm>
                <a:off x="10937718" y="2418948"/>
                <a:ext cx="440948" cy="365434"/>
              </a:xfrm>
              <a:custGeom>
                <a:avLst/>
                <a:gdLst>
                  <a:gd name="T0" fmla="*/ 22 w 87"/>
                  <a:gd name="T1" fmla="*/ 47 h 72"/>
                  <a:gd name="T2" fmla="*/ 65 w 87"/>
                  <a:gd name="T3" fmla="*/ 47 h 72"/>
                  <a:gd name="T4" fmla="*/ 74 w 87"/>
                  <a:gd name="T5" fmla="*/ 38 h 72"/>
                  <a:gd name="T6" fmla="*/ 74 w 87"/>
                  <a:gd name="T7" fmla="*/ 9 h 72"/>
                  <a:gd name="T8" fmla="*/ 65 w 87"/>
                  <a:gd name="T9" fmla="*/ 0 h 72"/>
                  <a:gd name="T10" fmla="*/ 22 w 87"/>
                  <a:gd name="T11" fmla="*/ 0 h 72"/>
                  <a:gd name="T12" fmla="*/ 13 w 87"/>
                  <a:gd name="T13" fmla="*/ 9 h 72"/>
                  <a:gd name="T14" fmla="*/ 13 w 87"/>
                  <a:gd name="T15" fmla="*/ 38 h 72"/>
                  <a:gd name="T16" fmla="*/ 22 w 87"/>
                  <a:gd name="T17" fmla="*/ 47 h 72"/>
                  <a:gd name="T18" fmla="*/ 19 w 87"/>
                  <a:gd name="T19" fmla="*/ 9 h 72"/>
                  <a:gd name="T20" fmla="*/ 22 w 87"/>
                  <a:gd name="T21" fmla="*/ 5 h 72"/>
                  <a:gd name="T22" fmla="*/ 65 w 87"/>
                  <a:gd name="T23" fmla="*/ 5 h 72"/>
                  <a:gd name="T24" fmla="*/ 69 w 87"/>
                  <a:gd name="T25" fmla="*/ 9 h 72"/>
                  <a:gd name="T26" fmla="*/ 69 w 87"/>
                  <a:gd name="T27" fmla="*/ 38 h 72"/>
                  <a:gd name="T28" fmla="*/ 65 w 87"/>
                  <a:gd name="T29" fmla="*/ 42 h 72"/>
                  <a:gd name="T30" fmla="*/ 22 w 87"/>
                  <a:gd name="T31" fmla="*/ 42 h 72"/>
                  <a:gd name="T32" fmla="*/ 19 w 87"/>
                  <a:gd name="T33" fmla="*/ 38 h 72"/>
                  <a:gd name="T34" fmla="*/ 19 w 87"/>
                  <a:gd name="T35" fmla="*/ 9 h 72"/>
                  <a:gd name="T36" fmla="*/ 19 w 87"/>
                  <a:gd name="T37" fmla="*/ 9 h 72"/>
                  <a:gd name="T38" fmla="*/ 3 w 87"/>
                  <a:gd name="T39" fmla="*/ 72 h 72"/>
                  <a:gd name="T40" fmla="*/ 85 w 87"/>
                  <a:gd name="T41" fmla="*/ 72 h 72"/>
                  <a:gd name="T42" fmla="*/ 87 w 87"/>
                  <a:gd name="T43" fmla="*/ 70 h 72"/>
                  <a:gd name="T44" fmla="*/ 87 w 87"/>
                  <a:gd name="T45" fmla="*/ 69 h 72"/>
                  <a:gd name="T46" fmla="*/ 86 w 87"/>
                  <a:gd name="T47" fmla="*/ 65 h 72"/>
                  <a:gd name="T48" fmla="*/ 75 w 87"/>
                  <a:gd name="T49" fmla="*/ 52 h 72"/>
                  <a:gd name="T50" fmla="*/ 71 w 87"/>
                  <a:gd name="T51" fmla="*/ 50 h 72"/>
                  <a:gd name="T52" fmla="*/ 17 w 87"/>
                  <a:gd name="T53" fmla="*/ 50 h 72"/>
                  <a:gd name="T54" fmla="*/ 13 w 87"/>
                  <a:gd name="T55" fmla="*/ 52 h 72"/>
                  <a:gd name="T56" fmla="*/ 2 w 87"/>
                  <a:gd name="T57" fmla="*/ 65 h 72"/>
                  <a:gd name="T58" fmla="*/ 0 w 87"/>
                  <a:gd name="T59" fmla="*/ 69 h 72"/>
                  <a:gd name="T60" fmla="*/ 0 w 87"/>
                  <a:gd name="T61" fmla="*/ 70 h 72"/>
                  <a:gd name="T62" fmla="*/ 3 w 87"/>
                  <a:gd name="T63"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7" h="72">
                    <a:moveTo>
                      <a:pt x="22" y="47"/>
                    </a:moveTo>
                    <a:cubicBezTo>
                      <a:pt x="65" y="47"/>
                      <a:pt x="65" y="47"/>
                      <a:pt x="65" y="47"/>
                    </a:cubicBezTo>
                    <a:cubicBezTo>
                      <a:pt x="70" y="47"/>
                      <a:pt x="74" y="43"/>
                      <a:pt x="74" y="38"/>
                    </a:cubicBezTo>
                    <a:cubicBezTo>
                      <a:pt x="74" y="9"/>
                      <a:pt x="74" y="9"/>
                      <a:pt x="74" y="9"/>
                    </a:cubicBezTo>
                    <a:cubicBezTo>
                      <a:pt x="74" y="4"/>
                      <a:pt x="70" y="0"/>
                      <a:pt x="65" y="0"/>
                    </a:cubicBezTo>
                    <a:cubicBezTo>
                      <a:pt x="22" y="0"/>
                      <a:pt x="22" y="0"/>
                      <a:pt x="22" y="0"/>
                    </a:cubicBezTo>
                    <a:cubicBezTo>
                      <a:pt x="17" y="0"/>
                      <a:pt x="13" y="4"/>
                      <a:pt x="13" y="9"/>
                    </a:cubicBezTo>
                    <a:cubicBezTo>
                      <a:pt x="13" y="38"/>
                      <a:pt x="13" y="38"/>
                      <a:pt x="13" y="38"/>
                    </a:cubicBezTo>
                    <a:cubicBezTo>
                      <a:pt x="13" y="43"/>
                      <a:pt x="17" y="47"/>
                      <a:pt x="22" y="47"/>
                    </a:cubicBezTo>
                    <a:close/>
                    <a:moveTo>
                      <a:pt x="19" y="9"/>
                    </a:moveTo>
                    <a:cubicBezTo>
                      <a:pt x="19" y="6"/>
                      <a:pt x="20" y="5"/>
                      <a:pt x="22" y="5"/>
                    </a:cubicBezTo>
                    <a:cubicBezTo>
                      <a:pt x="65" y="5"/>
                      <a:pt x="65" y="5"/>
                      <a:pt x="65" y="5"/>
                    </a:cubicBezTo>
                    <a:cubicBezTo>
                      <a:pt x="67" y="5"/>
                      <a:pt x="69" y="6"/>
                      <a:pt x="69" y="9"/>
                    </a:cubicBezTo>
                    <a:cubicBezTo>
                      <a:pt x="69" y="38"/>
                      <a:pt x="69" y="38"/>
                      <a:pt x="69" y="38"/>
                    </a:cubicBezTo>
                    <a:cubicBezTo>
                      <a:pt x="69" y="40"/>
                      <a:pt x="67" y="42"/>
                      <a:pt x="65" y="42"/>
                    </a:cubicBezTo>
                    <a:cubicBezTo>
                      <a:pt x="22" y="42"/>
                      <a:pt x="22" y="42"/>
                      <a:pt x="22" y="42"/>
                    </a:cubicBezTo>
                    <a:cubicBezTo>
                      <a:pt x="20" y="42"/>
                      <a:pt x="19" y="40"/>
                      <a:pt x="19" y="38"/>
                    </a:cubicBezTo>
                    <a:cubicBezTo>
                      <a:pt x="19" y="9"/>
                      <a:pt x="19" y="9"/>
                      <a:pt x="19" y="9"/>
                    </a:cubicBezTo>
                    <a:cubicBezTo>
                      <a:pt x="19" y="9"/>
                      <a:pt x="19" y="9"/>
                      <a:pt x="19" y="9"/>
                    </a:cubicBezTo>
                    <a:close/>
                    <a:moveTo>
                      <a:pt x="3" y="72"/>
                    </a:moveTo>
                    <a:cubicBezTo>
                      <a:pt x="85" y="72"/>
                      <a:pt x="85" y="72"/>
                      <a:pt x="85" y="72"/>
                    </a:cubicBezTo>
                    <a:cubicBezTo>
                      <a:pt x="86" y="72"/>
                      <a:pt x="87" y="71"/>
                      <a:pt x="87" y="70"/>
                    </a:cubicBezTo>
                    <a:cubicBezTo>
                      <a:pt x="87" y="69"/>
                      <a:pt x="87" y="69"/>
                      <a:pt x="87" y="69"/>
                    </a:cubicBezTo>
                    <a:cubicBezTo>
                      <a:pt x="87" y="67"/>
                      <a:pt x="87" y="66"/>
                      <a:pt x="86" y="65"/>
                    </a:cubicBezTo>
                    <a:cubicBezTo>
                      <a:pt x="75" y="52"/>
                      <a:pt x="75" y="52"/>
                      <a:pt x="75" y="52"/>
                    </a:cubicBezTo>
                    <a:cubicBezTo>
                      <a:pt x="74" y="51"/>
                      <a:pt x="73" y="50"/>
                      <a:pt x="71" y="50"/>
                    </a:cubicBezTo>
                    <a:cubicBezTo>
                      <a:pt x="17" y="50"/>
                      <a:pt x="17" y="50"/>
                      <a:pt x="17" y="50"/>
                    </a:cubicBezTo>
                    <a:cubicBezTo>
                      <a:pt x="15" y="50"/>
                      <a:pt x="14" y="51"/>
                      <a:pt x="13" y="52"/>
                    </a:cubicBezTo>
                    <a:cubicBezTo>
                      <a:pt x="2" y="65"/>
                      <a:pt x="2" y="65"/>
                      <a:pt x="2" y="65"/>
                    </a:cubicBezTo>
                    <a:cubicBezTo>
                      <a:pt x="1" y="66"/>
                      <a:pt x="0" y="67"/>
                      <a:pt x="0" y="69"/>
                    </a:cubicBezTo>
                    <a:cubicBezTo>
                      <a:pt x="0" y="70"/>
                      <a:pt x="0" y="70"/>
                      <a:pt x="0" y="70"/>
                    </a:cubicBezTo>
                    <a:cubicBezTo>
                      <a:pt x="0" y="71"/>
                      <a:pt x="2" y="72"/>
                      <a:pt x="3" y="72"/>
                    </a:cubicBezTo>
                    <a:close/>
                  </a:path>
                </a:pathLst>
              </a:custGeom>
              <a:grpFill/>
              <a:ln>
                <a:noFill/>
              </a:ln>
            </p:spPr>
            <p:txBody>
              <a:bodyPr vert="horz" wrap="square" lIns="89617" tIns="44808" rIns="89617" bIns="44808" numCol="1" anchor="t" anchorCtr="0" compatLnSpc="1">
                <a:prstTxWarp prst="textNoShape">
                  <a:avLst/>
                </a:prstTxWarp>
              </a:bodyPr>
              <a:lstStyle/>
              <a:p>
                <a:pPr defTabSz="913781"/>
                <a:endParaRPr lang="en-US" sz="1764" dirty="0">
                  <a:solidFill>
                    <a:schemeClr val="bg1"/>
                  </a:solidFill>
                </a:endParaRPr>
              </a:p>
            </p:txBody>
          </p:sp>
        </p:grpSp>
        <p:cxnSp>
          <p:nvCxnSpPr>
            <p:cNvPr id="15" name="Straight Connector 14"/>
            <p:cNvCxnSpPr>
              <a:stCxn id="23" idx="0"/>
              <a:endCxn id="35" idx="10"/>
            </p:cNvCxnSpPr>
            <p:nvPr/>
          </p:nvCxnSpPr>
          <p:spPr>
            <a:xfrm flipV="1">
              <a:off x="1409713" y="3475157"/>
              <a:ext cx="3976610" cy="1203079"/>
            </a:xfrm>
            <a:prstGeom prst="line">
              <a:avLst/>
            </a:prstGeom>
            <a:ln w="31750">
              <a:solidFill>
                <a:srgbClr val="7AB13D"/>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rot="20890235">
              <a:off x="3107182" y="3468628"/>
              <a:ext cx="1767821" cy="452352"/>
            </a:xfrm>
            <a:prstGeom prst="rect">
              <a:avLst/>
            </a:prstGeom>
            <a:noFill/>
          </p:spPr>
          <p:txBody>
            <a:bodyPr wrap="square" lIns="0" tIns="143387" rIns="179233" bIns="143387" rtlCol="0">
              <a:spAutoFit/>
            </a:bodyPr>
            <a:lstStyle/>
            <a:p>
              <a:pPr algn="ctr" defTabSz="913781">
                <a:lnSpc>
                  <a:spcPct val="90000"/>
                </a:lnSpc>
              </a:pPr>
              <a:r>
                <a:rPr lang="en-US" sz="1175" b="1" dirty="0">
                  <a:solidFill>
                    <a:schemeClr val="bg1"/>
                  </a:solidFill>
                </a:rPr>
                <a:t>Site-to-Site VPN</a:t>
              </a:r>
            </a:p>
          </p:txBody>
        </p:sp>
        <p:sp>
          <p:nvSpPr>
            <p:cNvPr id="17" name="TextBox 16"/>
            <p:cNvSpPr txBox="1"/>
            <p:nvPr/>
          </p:nvSpPr>
          <p:spPr>
            <a:xfrm rot="20207600">
              <a:off x="3309133" y="3939566"/>
              <a:ext cx="1467033" cy="452526"/>
            </a:xfrm>
            <a:prstGeom prst="rect">
              <a:avLst/>
            </a:prstGeom>
            <a:noFill/>
          </p:spPr>
          <p:txBody>
            <a:bodyPr wrap="square" lIns="0" tIns="143387" rIns="179233" bIns="143387" rtlCol="0">
              <a:spAutoFit/>
            </a:bodyPr>
            <a:lstStyle/>
            <a:p>
              <a:pPr algn="ctr" defTabSz="913781">
                <a:lnSpc>
                  <a:spcPct val="90000"/>
                </a:lnSpc>
              </a:pPr>
              <a:r>
                <a:rPr lang="en-US" sz="1175" b="1" dirty="0">
                  <a:solidFill>
                    <a:schemeClr val="bg1"/>
                  </a:solidFill>
                </a:rPr>
                <a:t>Point-to-Site VPN</a:t>
              </a:r>
              <a:endParaRPr lang="en-US" sz="1175" b="1" i="1" dirty="0">
                <a:solidFill>
                  <a:schemeClr val="bg1"/>
                </a:solidFill>
              </a:endParaRPr>
            </a:p>
          </p:txBody>
        </p:sp>
        <p:cxnSp>
          <p:nvCxnSpPr>
            <p:cNvPr id="18" name="Straight Arrow Connector 17"/>
            <p:cNvCxnSpPr>
              <a:endCxn id="35" idx="12"/>
            </p:cNvCxnSpPr>
            <p:nvPr/>
          </p:nvCxnSpPr>
          <p:spPr>
            <a:xfrm flipV="1">
              <a:off x="3031345" y="3475157"/>
              <a:ext cx="1122767" cy="193674"/>
            </a:xfrm>
            <a:prstGeom prst="straightConnector1">
              <a:avLst/>
            </a:prstGeom>
            <a:ln w="85725" cap="rnd">
              <a:solidFill>
                <a:srgbClr val="7AB13D"/>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9" name="TextBox 171"/>
            <p:cNvSpPr txBox="1"/>
            <p:nvPr/>
          </p:nvSpPr>
          <p:spPr>
            <a:xfrm>
              <a:off x="3048808" y="5751313"/>
              <a:ext cx="1008255" cy="40813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00" spc="-30" dirty="0">
                  <a:solidFill>
                    <a:schemeClr val="bg1"/>
                  </a:solidFill>
                  <a:latin typeface="Segoe UI Semibold" panose="020B0702040204020203" pitchFamily="34" charset="0"/>
                </a:rPr>
                <a:t>Remote Workers</a:t>
              </a:r>
            </a:p>
          </p:txBody>
        </p:sp>
        <p:pic>
          <p:nvPicPr>
            <p:cNvPr id="20" name="Picture 19"/>
            <p:cNvPicPr>
              <a:picLocks noChangeAspect="1"/>
            </p:cNvPicPr>
            <p:nvPr/>
          </p:nvPicPr>
          <p:blipFill>
            <a:blip r:embed="rId4">
              <a:biLevel thresh="25000"/>
            </a:blip>
            <a:stretch>
              <a:fillRect/>
            </a:stretch>
          </p:blipFill>
          <p:spPr>
            <a:xfrm>
              <a:off x="1021413" y="3402993"/>
              <a:ext cx="532817" cy="827086"/>
            </a:xfrm>
            <a:prstGeom prst="rect">
              <a:avLst/>
            </a:prstGeom>
          </p:spPr>
        </p:pic>
        <p:pic>
          <p:nvPicPr>
            <p:cNvPr id="21" name="Picture 20"/>
            <p:cNvPicPr>
              <a:picLocks noChangeAspect="1"/>
            </p:cNvPicPr>
            <p:nvPr/>
          </p:nvPicPr>
          <p:blipFill>
            <a:blip r:embed="rId5">
              <a:biLevel thresh="25000"/>
            </a:blip>
            <a:stretch>
              <a:fillRect/>
            </a:stretch>
          </p:blipFill>
          <p:spPr>
            <a:xfrm>
              <a:off x="1621024" y="3769841"/>
              <a:ext cx="478439" cy="486113"/>
            </a:xfrm>
            <a:prstGeom prst="rect">
              <a:avLst/>
            </a:prstGeom>
          </p:spPr>
        </p:pic>
        <p:sp>
          <p:nvSpPr>
            <p:cNvPr id="22" name="TextBox 171"/>
            <p:cNvSpPr txBox="1"/>
            <p:nvPr/>
          </p:nvSpPr>
          <p:spPr>
            <a:xfrm>
              <a:off x="1354758" y="3130398"/>
              <a:ext cx="1460972" cy="34521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599" spc="-30" dirty="0">
                  <a:solidFill>
                    <a:schemeClr val="bg1"/>
                  </a:solidFill>
                  <a:latin typeface="Segoe UI Semibold" panose="020B0702040204020203" pitchFamily="34" charset="0"/>
                </a:rPr>
                <a:t>Customer Site</a:t>
              </a:r>
            </a:p>
          </p:txBody>
        </p:sp>
        <p:pic>
          <p:nvPicPr>
            <p:cNvPr id="23" name="Picture 22"/>
            <p:cNvPicPr>
              <a:picLocks noChangeAspect="1"/>
            </p:cNvPicPr>
            <p:nvPr/>
          </p:nvPicPr>
          <p:blipFill>
            <a:blip r:embed="rId6">
              <a:biLevel thresh="25000"/>
            </a:blip>
            <a:stretch>
              <a:fillRect/>
            </a:stretch>
          </p:blipFill>
          <p:spPr>
            <a:xfrm>
              <a:off x="1202670" y="4678236"/>
              <a:ext cx="414085" cy="339812"/>
            </a:xfrm>
            <a:prstGeom prst="rect">
              <a:avLst/>
            </a:prstGeom>
          </p:spPr>
        </p:pic>
        <p:sp>
          <p:nvSpPr>
            <p:cNvPr id="24" name="Rectangle 23"/>
            <p:cNvSpPr/>
            <p:nvPr/>
          </p:nvSpPr>
          <p:spPr>
            <a:xfrm>
              <a:off x="1295579" y="4985302"/>
              <a:ext cx="1071676" cy="470660"/>
            </a:xfrm>
            <a:prstGeom prst="rect">
              <a:avLst/>
            </a:prstGeom>
          </p:spPr>
          <p:txBody>
            <a:bodyPr wrap="none">
              <a:spAutoFit/>
            </a:bodyPr>
            <a:lstStyle/>
            <a:p>
              <a:pPr algn="ctr" defTabSz="913781"/>
              <a:r>
                <a:rPr lang="en-US" sz="1199" b="1" spc="-49" dirty="0">
                  <a:solidFill>
                    <a:schemeClr val="bg1"/>
                  </a:solidFill>
                  <a:latin typeface="Segoe UI Light"/>
                </a:rPr>
                <a:t>Computers </a:t>
              </a:r>
              <a:br>
                <a:rPr lang="en-US" sz="1199" b="1" spc="-49" dirty="0">
                  <a:solidFill>
                    <a:schemeClr val="bg1"/>
                  </a:solidFill>
                  <a:latin typeface="Segoe UI Light"/>
                </a:rPr>
              </a:br>
              <a:r>
                <a:rPr lang="en-US" sz="1199" b="1" spc="-49" dirty="0">
                  <a:solidFill>
                    <a:schemeClr val="bg1"/>
                  </a:solidFill>
                  <a:latin typeface="Segoe UI Light"/>
                </a:rPr>
                <a:t>Behind Firewall</a:t>
              </a:r>
              <a:endParaRPr lang="en-US" sz="1000" dirty="0">
                <a:solidFill>
                  <a:schemeClr val="bg1"/>
                </a:solidFill>
              </a:endParaRPr>
            </a:p>
          </p:txBody>
        </p:sp>
        <p:pic>
          <p:nvPicPr>
            <p:cNvPr id="25" name="Picture 24"/>
            <p:cNvPicPr>
              <a:picLocks noChangeAspect="1"/>
            </p:cNvPicPr>
            <p:nvPr/>
          </p:nvPicPr>
          <p:blipFill>
            <a:blip r:embed="rId6">
              <a:biLevel thresh="25000"/>
            </a:blip>
            <a:stretch>
              <a:fillRect/>
            </a:stretch>
          </p:blipFill>
          <p:spPr>
            <a:xfrm>
              <a:off x="1980516" y="4675196"/>
              <a:ext cx="414085" cy="339812"/>
            </a:xfrm>
            <a:prstGeom prst="rect">
              <a:avLst/>
            </a:prstGeom>
          </p:spPr>
        </p:pic>
        <p:grpSp>
          <p:nvGrpSpPr>
            <p:cNvPr id="26" name="Group 25"/>
            <p:cNvGrpSpPr/>
            <p:nvPr/>
          </p:nvGrpSpPr>
          <p:grpSpPr>
            <a:xfrm>
              <a:off x="3662353" y="5301457"/>
              <a:ext cx="378190" cy="468412"/>
              <a:chOff x="10937718" y="2035607"/>
              <a:chExt cx="863086" cy="1068988"/>
            </a:xfrm>
            <a:solidFill>
              <a:schemeClr val="tx1">
                <a:lumMod val="50000"/>
                <a:lumOff val="50000"/>
              </a:schemeClr>
            </a:solidFill>
          </p:grpSpPr>
          <p:sp>
            <p:nvSpPr>
              <p:cNvPr id="28" name="Oval 742"/>
              <p:cNvSpPr>
                <a:spLocks noChangeArrowheads="1"/>
              </p:cNvSpPr>
              <p:nvPr/>
            </p:nvSpPr>
            <p:spPr bwMode="auto">
              <a:xfrm>
                <a:off x="11480295" y="2035607"/>
                <a:ext cx="239439" cy="241323"/>
              </a:xfrm>
              <a:prstGeom prst="ellipse">
                <a:avLst/>
              </a:prstGeom>
              <a:grpFill/>
              <a:ln>
                <a:noFill/>
              </a:ln>
              <a:extLst/>
            </p:spPr>
            <p:txBody>
              <a:bodyPr vert="horz" wrap="square" lIns="89617" tIns="44808" rIns="89617" bIns="44808" numCol="1" anchor="t" anchorCtr="0" compatLnSpc="1">
                <a:prstTxWarp prst="textNoShape">
                  <a:avLst/>
                </a:prstTxWarp>
              </a:bodyPr>
              <a:lstStyle/>
              <a:p>
                <a:pPr defTabSz="895319"/>
                <a:endParaRPr lang="en-US" sz="1764" dirty="0">
                  <a:solidFill>
                    <a:schemeClr val="bg1"/>
                  </a:solidFill>
                </a:endParaRPr>
              </a:p>
            </p:txBody>
          </p:sp>
          <p:sp>
            <p:nvSpPr>
              <p:cNvPr id="29" name="Freeform 741"/>
              <p:cNvSpPr>
                <a:spLocks/>
              </p:cNvSpPr>
              <p:nvPr/>
            </p:nvSpPr>
            <p:spPr bwMode="auto">
              <a:xfrm>
                <a:off x="11399226" y="2299555"/>
                <a:ext cx="401578" cy="805040"/>
              </a:xfrm>
              <a:custGeom>
                <a:avLst/>
                <a:gdLst>
                  <a:gd name="T0" fmla="*/ 73 w 90"/>
                  <a:gd name="T1" fmla="*/ 0 h 181"/>
                  <a:gd name="T2" fmla="*/ 17 w 90"/>
                  <a:gd name="T3" fmla="*/ 0 h 181"/>
                  <a:gd name="T4" fmla="*/ 0 w 90"/>
                  <a:gd name="T5" fmla="*/ 17 h 181"/>
                  <a:gd name="T6" fmla="*/ 0 w 90"/>
                  <a:gd name="T7" fmla="*/ 93 h 181"/>
                  <a:gd name="T8" fmla="*/ 17 w 90"/>
                  <a:gd name="T9" fmla="*/ 110 h 181"/>
                  <a:gd name="T10" fmla="*/ 17 w 90"/>
                  <a:gd name="T11" fmla="*/ 110 h 181"/>
                  <a:gd name="T12" fmla="*/ 17 w 90"/>
                  <a:gd name="T13" fmla="*/ 164 h 181"/>
                  <a:gd name="T14" fmla="*/ 33 w 90"/>
                  <a:gd name="T15" fmla="*/ 181 h 181"/>
                  <a:gd name="T16" fmla="*/ 57 w 90"/>
                  <a:gd name="T17" fmla="*/ 181 h 181"/>
                  <a:gd name="T18" fmla="*/ 73 w 90"/>
                  <a:gd name="T19" fmla="*/ 164 h 181"/>
                  <a:gd name="T20" fmla="*/ 73 w 90"/>
                  <a:gd name="T21" fmla="*/ 110 h 181"/>
                  <a:gd name="T22" fmla="*/ 73 w 90"/>
                  <a:gd name="T23" fmla="*/ 110 h 181"/>
                  <a:gd name="T24" fmla="*/ 90 w 90"/>
                  <a:gd name="T25" fmla="*/ 93 h 181"/>
                  <a:gd name="T26" fmla="*/ 90 w 90"/>
                  <a:gd name="T27" fmla="*/ 17 h 181"/>
                  <a:gd name="T28" fmla="*/ 73 w 90"/>
                  <a:gd name="T29"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181">
                    <a:moveTo>
                      <a:pt x="73" y="0"/>
                    </a:moveTo>
                    <a:cubicBezTo>
                      <a:pt x="17" y="0"/>
                      <a:pt x="17" y="0"/>
                      <a:pt x="17" y="0"/>
                    </a:cubicBezTo>
                    <a:cubicBezTo>
                      <a:pt x="8" y="0"/>
                      <a:pt x="0" y="8"/>
                      <a:pt x="0" y="17"/>
                    </a:cubicBezTo>
                    <a:cubicBezTo>
                      <a:pt x="0" y="93"/>
                      <a:pt x="0" y="93"/>
                      <a:pt x="0" y="93"/>
                    </a:cubicBezTo>
                    <a:cubicBezTo>
                      <a:pt x="0" y="102"/>
                      <a:pt x="8" y="110"/>
                      <a:pt x="17" y="110"/>
                    </a:cubicBezTo>
                    <a:cubicBezTo>
                      <a:pt x="17" y="110"/>
                      <a:pt x="17" y="110"/>
                      <a:pt x="17" y="110"/>
                    </a:cubicBezTo>
                    <a:cubicBezTo>
                      <a:pt x="17" y="164"/>
                      <a:pt x="17" y="164"/>
                      <a:pt x="17" y="164"/>
                    </a:cubicBezTo>
                    <a:cubicBezTo>
                      <a:pt x="17" y="173"/>
                      <a:pt x="24" y="181"/>
                      <a:pt x="33" y="181"/>
                    </a:cubicBezTo>
                    <a:cubicBezTo>
                      <a:pt x="57" y="181"/>
                      <a:pt x="57" y="181"/>
                      <a:pt x="57" y="181"/>
                    </a:cubicBezTo>
                    <a:cubicBezTo>
                      <a:pt x="66" y="181"/>
                      <a:pt x="73" y="173"/>
                      <a:pt x="73" y="164"/>
                    </a:cubicBezTo>
                    <a:cubicBezTo>
                      <a:pt x="73" y="110"/>
                      <a:pt x="73" y="110"/>
                      <a:pt x="73" y="110"/>
                    </a:cubicBezTo>
                    <a:cubicBezTo>
                      <a:pt x="73" y="110"/>
                      <a:pt x="73" y="110"/>
                      <a:pt x="73" y="110"/>
                    </a:cubicBezTo>
                    <a:cubicBezTo>
                      <a:pt x="82" y="110"/>
                      <a:pt x="90" y="102"/>
                      <a:pt x="90" y="93"/>
                    </a:cubicBezTo>
                    <a:cubicBezTo>
                      <a:pt x="90" y="17"/>
                      <a:pt x="90" y="17"/>
                      <a:pt x="90" y="17"/>
                    </a:cubicBezTo>
                    <a:cubicBezTo>
                      <a:pt x="90" y="8"/>
                      <a:pt x="82" y="0"/>
                      <a:pt x="73" y="0"/>
                    </a:cubicBezTo>
                    <a:close/>
                  </a:path>
                </a:pathLst>
              </a:custGeom>
              <a:grpFill/>
              <a:ln>
                <a:noFill/>
              </a:ln>
              <a:extLst/>
            </p:spPr>
            <p:txBody>
              <a:bodyPr vert="horz" wrap="square" lIns="89617" tIns="44808" rIns="89617" bIns="44808" numCol="1" anchor="t" anchorCtr="0" compatLnSpc="1">
                <a:prstTxWarp prst="textNoShape">
                  <a:avLst/>
                </a:prstTxWarp>
              </a:bodyPr>
              <a:lstStyle/>
              <a:p>
                <a:pPr defTabSz="895319"/>
                <a:endParaRPr lang="en-US" sz="1764" dirty="0">
                  <a:solidFill>
                    <a:schemeClr val="bg1"/>
                  </a:solidFill>
                </a:endParaRPr>
              </a:p>
            </p:txBody>
          </p:sp>
          <p:sp>
            <p:nvSpPr>
              <p:cNvPr id="30" name="Freeform 12"/>
              <p:cNvSpPr>
                <a:spLocks noEditPoints="1"/>
              </p:cNvSpPr>
              <p:nvPr/>
            </p:nvSpPr>
            <p:spPr bwMode="auto">
              <a:xfrm>
                <a:off x="10937718" y="2418948"/>
                <a:ext cx="440948" cy="365434"/>
              </a:xfrm>
              <a:custGeom>
                <a:avLst/>
                <a:gdLst>
                  <a:gd name="T0" fmla="*/ 22 w 87"/>
                  <a:gd name="T1" fmla="*/ 47 h 72"/>
                  <a:gd name="T2" fmla="*/ 65 w 87"/>
                  <a:gd name="T3" fmla="*/ 47 h 72"/>
                  <a:gd name="T4" fmla="*/ 74 w 87"/>
                  <a:gd name="T5" fmla="*/ 38 h 72"/>
                  <a:gd name="T6" fmla="*/ 74 w 87"/>
                  <a:gd name="T7" fmla="*/ 9 h 72"/>
                  <a:gd name="T8" fmla="*/ 65 w 87"/>
                  <a:gd name="T9" fmla="*/ 0 h 72"/>
                  <a:gd name="T10" fmla="*/ 22 w 87"/>
                  <a:gd name="T11" fmla="*/ 0 h 72"/>
                  <a:gd name="T12" fmla="*/ 13 w 87"/>
                  <a:gd name="T13" fmla="*/ 9 h 72"/>
                  <a:gd name="T14" fmla="*/ 13 w 87"/>
                  <a:gd name="T15" fmla="*/ 38 h 72"/>
                  <a:gd name="T16" fmla="*/ 22 w 87"/>
                  <a:gd name="T17" fmla="*/ 47 h 72"/>
                  <a:gd name="T18" fmla="*/ 19 w 87"/>
                  <a:gd name="T19" fmla="*/ 9 h 72"/>
                  <a:gd name="T20" fmla="*/ 22 w 87"/>
                  <a:gd name="T21" fmla="*/ 5 h 72"/>
                  <a:gd name="T22" fmla="*/ 65 w 87"/>
                  <a:gd name="T23" fmla="*/ 5 h 72"/>
                  <a:gd name="T24" fmla="*/ 69 w 87"/>
                  <a:gd name="T25" fmla="*/ 9 h 72"/>
                  <a:gd name="T26" fmla="*/ 69 w 87"/>
                  <a:gd name="T27" fmla="*/ 38 h 72"/>
                  <a:gd name="T28" fmla="*/ 65 w 87"/>
                  <a:gd name="T29" fmla="*/ 42 h 72"/>
                  <a:gd name="T30" fmla="*/ 22 w 87"/>
                  <a:gd name="T31" fmla="*/ 42 h 72"/>
                  <a:gd name="T32" fmla="*/ 19 w 87"/>
                  <a:gd name="T33" fmla="*/ 38 h 72"/>
                  <a:gd name="T34" fmla="*/ 19 w 87"/>
                  <a:gd name="T35" fmla="*/ 9 h 72"/>
                  <a:gd name="T36" fmla="*/ 19 w 87"/>
                  <a:gd name="T37" fmla="*/ 9 h 72"/>
                  <a:gd name="T38" fmla="*/ 3 w 87"/>
                  <a:gd name="T39" fmla="*/ 72 h 72"/>
                  <a:gd name="T40" fmla="*/ 85 w 87"/>
                  <a:gd name="T41" fmla="*/ 72 h 72"/>
                  <a:gd name="T42" fmla="*/ 87 w 87"/>
                  <a:gd name="T43" fmla="*/ 70 h 72"/>
                  <a:gd name="T44" fmla="*/ 87 w 87"/>
                  <a:gd name="T45" fmla="*/ 69 h 72"/>
                  <a:gd name="T46" fmla="*/ 86 w 87"/>
                  <a:gd name="T47" fmla="*/ 65 h 72"/>
                  <a:gd name="T48" fmla="*/ 75 w 87"/>
                  <a:gd name="T49" fmla="*/ 52 h 72"/>
                  <a:gd name="T50" fmla="*/ 71 w 87"/>
                  <a:gd name="T51" fmla="*/ 50 h 72"/>
                  <a:gd name="T52" fmla="*/ 17 w 87"/>
                  <a:gd name="T53" fmla="*/ 50 h 72"/>
                  <a:gd name="T54" fmla="*/ 13 w 87"/>
                  <a:gd name="T55" fmla="*/ 52 h 72"/>
                  <a:gd name="T56" fmla="*/ 2 w 87"/>
                  <a:gd name="T57" fmla="*/ 65 h 72"/>
                  <a:gd name="T58" fmla="*/ 0 w 87"/>
                  <a:gd name="T59" fmla="*/ 69 h 72"/>
                  <a:gd name="T60" fmla="*/ 0 w 87"/>
                  <a:gd name="T61" fmla="*/ 70 h 72"/>
                  <a:gd name="T62" fmla="*/ 3 w 87"/>
                  <a:gd name="T63"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7" h="72">
                    <a:moveTo>
                      <a:pt x="22" y="47"/>
                    </a:moveTo>
                    <a:cubicBezTo>
                      <a:pt x="65" y="47"/>
                      <a:pt x="65" y="47"/>
                      <a:pt x="65" y="47"/>
                    </a:cubicBezTo>
                    <a:cubicBezTo>
                      <a:pt x="70" y="47"/>
                      <a:pt x="74" y="43"/>
                      <a:pt x="74" y="38"/>
                    </a:cubicBezTo>
                    <a:cubicBezTo>
                      <a:pt x="74" y="9"/>
                      <a:pt x="74" y="9"/>
                      <a:pt x="74" y="9"/>
                    </a:cubicBezTo>
                    <a:cubicBezTo>
                      <a:pt x="74" y="4"/>
                      <a:pt x="70" y="0"/>
                      <a:pt x="65" y="0"/>
                    </a:cubicBezTo>
                    <a:cubicBezTo>
                      <a:pt x="22" y="0"/>
                      <a:pt x="22" y="0"/>
                      <a:pt x="22" y="0"/>
                    </a:cubicBezTo>
                    <a:cubicBezTo>
                      <a:pt x="17" y="0"/>
                      <a:pt x="13" y="4"/>
                      <a:pt x="13" y="9"/>
                    </a:cubicBezTo>
                    <a:cubicBezTo>
                      <a:pt x="13" y="38"/>
                      <a:pt x="13" y="38"/>
                      <a:pt x="13" y="38"/>
                    </a:cubicBezTo>
                    <a:cubicBezTo>
                      <a:pt x="13" y="43"/>
                      <a:pt x="17" y="47"/>
                      <a:pt x="22" y="47"/>
                    </a:cubicBezTo>
                    <a:close/>
                    <a:moveTo>
                      <a:pt x="19" y="9"/>
                    </a:moveTo>
                    <a:cubicBezTo>
                      <a:pt x="19" y="6"/>
                      <a:pt x="20" y="5"/>
                      <a:pt x="22" y="5"/>
                    </a:cubicBezTo>
                    <a:cubicBezTo>
                      <a:pt x="65" y="5"/>
                      <a:pt x="65" y="5"/>
                      <a:pt x="65" y="5"/>
                    </a:cubicBezTo>
                    <a:cubicBezTo>
                      <a:pt x="67" y="5"/>
                      <a:pt x="69" y="6"/>
                      <a:pt x="69" y="9"/>
                    </a:cubicBezTo>
                    <a:cubicBezTo>
                      <a:pt x="69" y="38"/>
                      <a:pt x="69" y="38"/>
                      <a:pt x="69" y="38"/>
                    </a:cubicBezTo>
                    <a:cubicBezTo>
                      <a:pt x="69" y="40"/>
                      <a:pt x="67" y="42"/>
                      <a:pt x="65" y="42"/>
                    </a:cubicBezTo>
                    <a:cubicBezTo>
                      <a:pt x="22" y="42"/>
                      <a:pt x="22" y="42"/>
                      <a:pt x="22" y="42"/>
                    </a:cubicBezTo>
                    <a:cubicBezTo>
                      <a:pt x="20" y="42"/>
                      <a:pt x="19" y="40"/>
                      <a:pt x="19" y="38"/>
                    </a:cubicBezTo>
                    <a:cubicBezTo>
                      <a:pt x="19" y="9"/>
                      <a:pt x="19" y="9"/>
                      <a:pt x="19" y="9"/>
                    </a:cubicBezTo>
                    <a:cubicBezTo>
                      <a:pt x="19" y="9"/>
                      <a:pt x="19" y="9"/>
                      <a:pt x="19" y="9"/>
                    </a:cubicBezTo>
                    <a:close/>
                    <a:moveTo>
                      <a:pt x="3" y="72"/>
                    </a:moveTo>
                    <a:cubicBezTo>
                      <a:pt x="85" y="72"/>
                      <a:pt x="85" y="72"/>
                      <a:pt x="85" y="72"/>
                    </a:cubicBezTo>
                    <a:cubicBezTo>
                      <a:pt x="86" y="72"/>
                      <a:pt x="87" y="71"/>
                      <a:pt x="87" y="70"/>
                    </a:cubicBezTo>
                    <a:cubicBezTo>
                      <a:pt x="87" y="69"/>
                      <a:pt x="87" y="69"/>
                      <a:pt x="87" y="69"/>
                    </a:cubicBezTo>
                    <a:cubicBezTo>
                      <a:pt x="87" y="67"/>
                      <a:pt x="87" y="66"/>
                      <a:pt x="86" y="65"/>
                    </a:cubicBezTo>
                    <a:cubicBezTo>
                      <a:pt x="75" y="52"/>
                      <a:pt x="75" y="52"/>
                      <a:pt x="75" y="52"/>
                    </a:cubicBezTo>
                    <a:cubicBezTo>
                      <a:pt x="74" y="51"/>
                      <a:pt x="73" y="50"/>
                      <a:pt x="71" y="50"/>
                    </a:cubicBezTo>
                    <a:cubicBezTo>
                      <a:pt x="17" y="50"/>
                      <a:pt x="17" y="50"/>
                      <a:pt x="17" y="50"/>
                    </a:cubicBezTo>
                    <a:cubicBezTo>
                      <a:pt x="15" y="50"/>
                      <a:pt x="14" y="51"/>
                      <a:pt x="13" y="52"/>
                    </a:cubicBezTo>
                    <a:cubicBezTo>
                      <a:pt x="2" y="65"/>
                      <a:pt x="2" y="65"/>
                      <a:pt x="2" y="65"/>
                    </a:cubicBezTo>
                    <a:cubicBezTo>
                      <a:pt x="1" y="66"/>
                      <a:pt x="0" y="67"/>
                      <a:pt x="0" y="69"/>
                    </a:cubicBezTo>
                    <a:cubicBezTo>
                      <a:pt x="0" y="70"/>
                      <a:pt x="0" y="70"/>
                      <a:pt x="0" y="70"/>
                    </a:cubicBezTo>
                    <a:cubicBezTo>
                      <a:pt x="0" y="71"/>
                      <a:pt x="2" y="72"/>
                      <a:pt x="3" y="72"/>
                    </a:cubicBezTo>
                    <a:close/>
                  </a:path>
                </a:pathLst>
              </a:custGeom>
              <a:grpFill/>
              <a:ln>
                <a:noFill/>
              </a:ln>
            </p:spPr>
            <p:txBody>
              <a:bodyPr vert="horz" wrap="square" lIns="89617" tIns="44808" rIns="89617" bIns="44808" numCol="1" anchor="t" anchorCtr="0" compatLnSpc="1">
                <a:prstTxWarp prst="textNoShape">
                  <a:avLst/>
                </a:prstTxWarp>
              </a:bodyPr>
              <a:lstStyle/>
              <a:p>
                <a:pPr defTabSz="913781"/>
                <a:endParaRPr lang="en-US" sz="1764" dirty="0">
                  <a:solidFill>
                    <a:schemeClr val="bg1"/>
                  </a:solidFill>
                </a:endParaRPr>
              </a:p>
            </p:txBody>
          </p:sp>
        </p:grpSp>
        <p:cxnSp>
          <p:nvCxnSpPr>
            <p:cNvPr id="27" name="Straight Connector 26"/>
            <p:cNvCxnSpPr/>
            <p:nvPr/>
          </p:nvCxnSpPr>
          <p:spPr>
            <a:xfrm flipV="1">
              <a:off x="3867501" y="3448136"/>
              <a:ext cx="1504263" cy="1761919"/>
            </a:xfrm>
            <a:prstGeom prst="line">
              <a:avLst/>
            </a:prstGeom>
            <a:ln w="31750">
              <a:solidFill>
                <a:srgbClr val="7AB13D"/>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5" name="Freeform 25"/>
          <p:cNvSpPr>
            <a:spLocks/>
          </p:cNvSpPr>
          <p:nvPr/>
        </p:nvSpPr>
        <p:spPr bwMode="auto">
          <a:xfrm>
            <a:off x="9798366" y="1608871"/>
            <a:ext cx="2681145" cy="1654805"/>
          </a:xfrm>
          <a:custGeom>
            <a:avLst/>
            <a:gdLst>
              <a:gd name="T0" fmla="*/ 73 w 457"/>
              <a:gd name="T1" fmla="*/ 131 h 299"/>
              <a:gd name="T2" fmla="*/ 73 w 457"/>
              <a:gd name="T3" fmla="*/ 126 h 299"/>
              <a:gd name="T4" fmla="*/ 199 w 457"/>
              <a:gd name="T5" fmla="*/ 0 h 299"/>
              <a:gd name="T6" fmla="*/ 304 w 457"/>
              <a:gd name="T7" fmla="*/ 56 h 299"/>
              <a:gd name="T8" fmla="*/ 339 w 457"/>
              <a:gd name="T9" fmla="*/ 47 h 299"/>
              <a:gd name="T10" fmla="*/ 379 w 457"/>
              <a:gd name="T11" fmla="*/ 59 h 299"/>
              <a:gd name="T12" fmla="*/ 412 w 457"/>
              <a:gd name="T13" fmla="*/ 118 h 299"/>
              <a:gd name="T14" fmla="*/ 457 w 457"/>
              <a:gd name="T15" fmla="*/ 201 h 299"/>
              <a:gd name="T16" fmla="*/ 369 w 457"/>
              <a:gd name="T17" fmla="*/ 299 h 299"/>
              <a:gd name="T18" fmla="*/ 358 w 457"/>
              <a:gd name="T19" fmla="*/ 299 h 299"/>
              <a:gd name="T20" fmla="*/ 348 w 457"/>
              <a:gd name="T21" fmla="*/ 299 h 299"/>
              <a:gd name="T22" fmla="*/ 142 w 457"/>
              <a:gd name="T23" fmla="*/ 299 h 299"/>
              <a:gd name="T24" fmla="*/ 138 w 457"/>
              <a:gd name="T25" fmla="*/ 299 h 299"/>
              <a:gd name="T26" fmla="*/ 133 w 457"/>
              <a:gd name="T27" fmla="*/ 299 h 299"/>
              <a:gd name="T28" fmla="*/ 117 w 457"/>
              <a:gd name="T29" fmla="*/ 299 h 299"/>
              <a:gd name="T30" fmla="*/ 85 w 457"/>
              <a:gd name="T31" fmla="*/ 299 h 299"/>
              <a:gd name="T32" fmla="*/ 0 w 457"/>
              <a:gd name="T33" fmla="*/ 215 h 299"/>
              <a:gd name="T34" fmla="*/ 73 w 457"/>
              <a:gd name="T35" fmla="*/ 131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7" h="299">
                <a:moveTo>
                  <a:pt x="73" y="131"/>
                </a:moveTo>
                <a:cubicBezTo>
                  <a:pt x="73" y="130"/>
                  <a:pt x="73" y="127"/>
                  <a:pt x="73" y="126"/>
                </a:cubicBezTo>
                <a:cubicBezTo>
                  <a:pt x="73" y="56"/>
                  <a:pt x="129" y="0"/>
                  <a:pt x="199" y="0"/>
                </a:cubicBezTo>
                <a:cubicBezTo>
                  <a:pt x="243" y="0"/>
                  <a:pt x="281" y="23"/>
                  <a:pt x="304" y="56"/>
                </a:cubicBezTo>
                <a:cubicBezTo>
                  <a:pt x="314" y="50"/>
                  <a:pt x="326" y="47"/>
                  <a:pt x="339" y="47"/>
                </a:cubicBezTo>
                <a:cubicBezTo>
                  <a:pt x="354" y="47"/>
                  <a:pt x="368" y="51"/>
                  <a:pt x="379" y="59"/>
                </a:cubicBezTo>
                <a:cubicBezTo>
                  <a:pt x="399" y="72"/>
                  <a:pt x="411" y="93"/>
                  <a:pt x="412" y="118"/>
                </a:cubicBezTo>
                <a:cubicBezTo>
                  <a:pt x="439" y="136"/>
                  <a:pt x="457" y="166"/>
                  <a:pt x="457" y="201"/>
                </a:cubicBezTo>
                <a:cubicBezTo>
                  <a:pt x="457" y="252"/>
                  <a:pt x="419" y="294"/>
                  <a:pt x="369" y="299"/>
                </a:cubicBezTo>
                <a:cubicBezTo>
                  <a:pt x="366" y="299"/>
                  <a:pt x="361" y="299"/>
                  <a:pt x="358" y="299"/>
                </a:cubicBezTo>
                <a:cubicBezTo>
                  <a:pt x="355" y="299"/>
                  <a:pt x="351" y="299"/>
                  <a:pt x="348" y="299"/>
                </a:cubicBezTo>
                <a:cubicBezTo>
                  <a:pt x="302" y="299"/>
                  <a:pt x="193" y="299"/>
                  <a:pt x="142" y="299"/>
                </a:cubicBezTo>
                <a:cubicBezTo>
                  <a:pt x="140" y="299"/>
                  <a:pt x="139" y="299"/>
                  <a:pt x="138" y="299"/>
                </a:cubicBezTo>
                <a:cubicBezTo>
                  <a:pt x="133" y="299"/>
                  <a:pt x="133" y="299"/>
                  <a:pt x="133" y="299"/>
                </a:cubicBezTo>
                <a:cubicBezTo>
                  <a:pt x="130" y="299"/>
                  <a:pt x="123" y="299"/>
                  <a:pt x="117" y="299"/>
                </a:cubicBezTo>
                <a:cubicBezTo>
                  <a:pt x="85" y="299"/>
                  <a:pt x="85" y="299"/>
                  <a:pt x="85" y="299"/>
                </a:cubicBezTo>
                <a:cubicBezTo>
                  <a:pt x="38" y="299"/>
                  <a:pt x="0" y="261"/>
                  <a:pt x="0" y="215"/>
                </a:cubicBezTo>
                <a:cubicBezTo>
                  <a:pt x="0" y="172"/>
                  <a:pt x="32" y="137"/>
                  <a:pt x="73" y="131"/>
                </a:cubicBezTo>
                <a:close/>
              </a:path>
            </a:pathLst>
          </a:custGeom>
          <a:solidFill>
            <a:srgbClr val="4D9ED7"/>
          </a:solidFill>
          <a:ln w="19050">
            <a:noFill/>
          </a:ln>
          <a:extLst/>
        </p:spPr>
        <p:txBody>
          <a:bodyPr vert="horz" wrap="square" lIns="91427" tIns="45713" rIns="91427" bIns="45713" numCol="1" anchor="t" anchorCtr="0" compatLnSpc="1">
            <a:prstTxWarp prst="textNoShape">
              <a:avLst/>
            </a:prstTxWarp>
          </a:bodyPr>
          <a:lstStyle/>
          <a:p>
            <a:endParaRPr lang="en-US" dirty="0">
              <a:solidFill>
                <a:schemeClr val="bg1"/>
              </a:solidFill>
            </a:endParaRPr>
          </a:p>
        </p:txBody>
      </p:sp>
      <p:sp>
        <p:nvSpPr>
          <p:cNvPr id="36" name="TextBox 35"/>
          <p:cNvSpPr txBox="1"/>
          <p:nvPr/>
        </p:nvSpPr>
        <p:spPr>
          <a:xfrm>
            <a:off x="10620669" y="2224647"/>
            <a:ext cx="1161363" cy="634440"/>
          </a:xfrm>
          <a:prstGeom prst="rect">
            <a:avLst/>
          </a:prstGeom>
          <a:noFill/>
        </p:spPr>
        <p:txBody>
          <a:bodyPr wrap="none" lIns="182854" tIns="146283" rIns="182854" bIns="146283" rtlCol="0">
            <a:spAutoFit/>
          </a:bodyPr>
          <a:lstStyle/>
          <a:p>
            <a:pPr>
              <a:lnSpc>
                <a:spcPct val="90000"/>
              </a:lnSpc>
              <a:spcAft>
                <a:spcPts val="600"/>
              </a:spcAft>
            </a:pPr>
            <a:r>
              <a:rPr lang="en-US" sz="2400" dirty="0">
                <a:solidFill>
                  <a:schemeClr val="bg1"/>
                </a:solidFill>
              </a:rPr>
              <a:t>Azure</a:t>
            </a:r>
          </a:p>
        </p:txBody>
      </p:sp>
    </p:spTree>
    <p:extLst>
      <p:ext uri="{BB962C8B-B14F-4D97-AF65-F5344CB8AC3E}">
        <p14:creationId xmlns:p14="http://schemas.microsoft.com/office/powerpoint/2010/main" val="3663263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anim calcmode="lin" valueType="num">
                                      <p:cBhvr>
                                        <p:cTn id="8" dur="500" fill="hold"/>
                                        <p:tgtEl>
                                          <p:spTgt spid="35"/>
                                        </p:tgtEl>
                                        <p:attrNameLst>
                                          <p:attrName>ppt_x</p:attrName>
                                        </p:attrNameLst>
                                      </p:cBhvr>
                                      <p:tavLst>
                                        <p:tav tm="0">
                                          <p:val>
                                            <p:strVal val="#ppt_x"/>
                                          </p:val>
                                        </p:tav>
                                        <p:tav tm="100000">
                                          <p:val>
                                            <p:strVal val="#ppt_x"/>
                                          </p:val>
                                        </p:tav>
                                      </p:tavLst>
                                    </p:anim>
                                    <p:anim calcmode="lin" valueType="num">
                                      <p:cBhvr>
                                        <p:cTn id="9" dur="5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5481" y="1212850"/>
            <a:ext cx="6282326" cy="5509923"/>
          </a:xfrm>
        </p:spPr>
        <p:txBody>
          <a:bodyPr/>
          <a:lstStyle/>
          <a:p>
            <a:pPr lvl="0"/>
            <a:r>
              <a:rPr lang="en-US" sz="2856" b="1" dirty="0"/>
              <a:t>Deployment network</a:t>
            </a:r>
            <a:r>
              <a:rPr lang="en-US" sz="2856" dirty="0"/>
              <a:t>: Each deployment can be isolated from the other deployments at the network level. Multiple VMs within a deployment can communicate with each other through private IP addresses.</a:t>
            </a:r>
          </a:p>
          <a:p>
            <a:pPr lvl="0"/>
            <a:r>
              <a:rPr lang="en-US" sz="2448" b="1" dirty="0"/>
              <a:t>Virtual network</a:t>
            </a:r>
            <a:r>
              <a:rPr lang="en-US" sz="2448" dirty="0"/>
              <a:t>: Each virtual network is isolated from the other virtual networks. Multiple deployments inside the same subscription can be placed on the same virtual network, and then communicate with each other through </a:t>
            </a:r>
            <a:r>
              <a:rPr lang="en-US" sz="2448" u="sng" dirty="0">
                <a:hlinkClick r:id="rId2"/>
              </a:rPr>
              <a:t>private IP addresses</a:t>
            </a:r>
            <a:endParaRPr lang="en-US" sz="2448" dirty="0"/>
          </a:p>
        </p:txBody>
      </p:sp>
      <p:sp>
        <p:nvSpPr>
          <p:cNvPr id="2" name="Title 1"/>
          <p:cNvSpPr>
            <a:spLocks noGrp="1"/>
          </p:cNvSpPr>
          <p:nvPr>
            <p:ph type="title"/>
          </p:nvPr>
        </p:nvSpPr>
        <p:spPr/>
        <p:txBody>
          <a:bodyPr/>
          <a:lstStyle/>
          <a:p>
            <a:r>
              <a:rPr lang="en-US" dirty="0" smtClean="0"/>
              <a:t>Isolation</a:t>
            </a:r>
            <a:endParaRPr lang="en-US" dirty="0"/>
          </a:p>
        </p:txBody>
      </p:sp>
      <p:pic>
        <p:nvPicPr>
          <p:cNvPr id="5" name="Picture 4"/>
          <p:cNvPicPr/>
          <p:nvPr/>
        </p:nvPicPr>
        <p:blipFill>
          <a:blip r:embed="rId3"/>
          <a:stretch>
            <a:fillRect/>
          </a:stretch>
        </p:blipFill>
        <p:spPr>
          <a:xfrm>
            <a:off x="5702480" y="402958"/>
            <a:ext cx="6326865" cy="6369014"/>
          </a:xfrm>
          <a:prstGeom prst="rect">
            <a:avLst/>
          </a:prstGeom>
        </p:spPr>
      </p:pic>
    </p:spTree>
    <p:extLst>
      <p:ext uri="{BB962C8B-B14F-4D97-AF65-F5344CB8AC3E}">
        <p14:creationId xmlns:p14="http://schemas.microsoft.com/office/powerpoint/2010/main" val="68015983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tretch>
            <a:fillRect/>
          </a:stretch>
        </p:blipFill>
        <p:spPr>
          <a:xfrm>
            <a:off x="202239" y="423910"/>
            <a:ext cx="12102647" cy="6411648"/>
          </a:xfrm>
          <a:prstGeom prst="rect">
            <a:avLst/>
          </a:prstGeom>
        </p:spPr>
      </p:pic>
      <p:sp>
        <p:nvSpPr>
          <p:cNvPr id="3" name="TextBox 2"/>
          <p:cNvSpPr txBox="1"/>
          <p:nvPr/>
        </p:nvSpPr>
        <p:spPr>
          <a:xfrm>
            <a:off x="202238" y="3083950"/>
            <a:ext cx="3041559" cy="3701315"/>
          </a:xfrm>
          <a:prstGeom prst="rect">
            <a:avLst/>
          </a:prstGeom>
          <a:noFill/>
        </p:spPr>
        <p:txBody>
          <a:bodyPr wrap="square" lIns="186521" tIns="149217" rIns="186521" bIns="149217" rtlCol="0">
            <a:spAutoFit/>
          </a:bodyPr>
          <a:lstStyle/>
          <a:p>
            <a:pPr>
              <a:lnSpc>
                <a:spcPct val="90000"/>
              </a:lnSpc>
            </a:pPr>
            <a:r>
              <a:rPr lang="en-US" sz="1836" u="sng" dirty="0">
                <a:solidFill>
                  <a:schemeClr val="bg1"/>
                </a:solidFill>
              </a:rPr>
              <a:t>Cloud Access Layer:</a:t>
            </a:r>
          </a:p>
          <a:p>
            <a:pPr marL="349724" indent="-349724">
              <a:lnSpc>
                <a:spcPct val="90000"/>
              </a:lnSpc>
              <a:buFont typeface="Arial" panose="020B0604020202020204" pitchFamily="34" charset="0"/>
              <a:buChar char="•"/>
            </a:pPr>
            <a:r>
              <a:rPr lang="en-US" sz="2040" dirty="0">
                <a:solidFill>
                  <a:schemeClr val="bg1"/>
                </a:solidFill>
              </a:rPr>
              <a:t>Define Security Groups OR Endpoint ACLs to control open inbound traffic</a:t>
            </a:r>
          </a:p>
          <a:p>
            <a:pPr marL="349724" indent="-349724">
              <a:lnSpc>
                <a:spcPct val="90000"/>
              </a:lnSpc>
              <a:buFont typeface="Arial" panose="020B0604020202020204" pitchFamily="34" charset="0"/>
              <a:buChar char="•"/>
            </a:pPr>
            <a:r>
              <a:rPr lang="en-US" sz="2040" dirty="0">
                <a:solidFill>
                  <a:schemeClr val="bg1"/>
                </a:solidFill>
              </a:rPr>
              <a:t>3</a:t>
            </a:r>
            <a:r>
              <a:rPr lang="en-US" sz="2040" baseline="30000" dirty="0">
                <a:solidFill>
                  <a:schemeClr val="bg1"/>
                </a:solidFill>
              </a:rPr>
              <a:t>rd</a:t>
            </a:r>
            <a:r>
              <a:rPr lang="en-US" sz="2040" dirty="0">
                <a:solidFill>
                  <a:schemeClr val="bg1"/>
                </a:solidFill>
              </a:rPr>
              <a:t> Party Firewalls also available</a:t>
            </a:r>
          </a:p>
          <a:p>
            <a:pPr marL="349724" indent="-349724">
              <a:lnSpc>
                <a:spcPct val="90000"/>
              </a:lnSpc>
              <a:buFont typeface="Arial" panose="020B0604020202020204" pitchFamily="34" charset="0"/>
              <a:buChar char="•"/>
            </a:pPr>
            <a:r>
              <a:rPr lang="en-US" sz="2040" dirty="0">
                <a:solidFill>
                  <a:schemeClr val="bg1"/>
                </a:solidFill>
              </a:rPr>
              <a:t>External public ports with sensitive data should be </a:t>
            </a:r>
            <a:r>
              <a:rPr lang="en-US" sz="1836" u="sng" dirty="0">
                <a:hlinkClick r:id="rId4"/>
              </a:rPr>
              <a:t>encrypted using SSL</a:t>
            </a:r>
            <a:endParaRPr lang="en-US" sz="2040" dirty="0"/>
          </a:p>
        </p:txBody>
      </p:sp>
    </p:spTree>
    <p:extLst>
      <p:ext uri="{BB962C8B-B14F-4D97-AF65-F5344CB8AC3E}">
        <p14:creationId xmlns:p14="http://schemas.microsoft.com/office/powerpoint/2010/main" val="14964617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5373948" y="1212848"/>
            <a:ext cx="6358658" cy="5559123"/>
          </a:xfrm>
          <a:prstGeom prst="rect">
            <a:avLst/>
          </a:prstGeom>
        </p:spPr>
      </p:pic>
      <p:sp>
        <p:nvSpPr>
          <p:cNvPr id="6" name="Title 5"/>
          <p:cNvSpPr>
            <a:spLocks noGrp="1"/>
          </p:cNvSpPr>
          <p:nvPr>
            <p:ph type="title"/>
          </p:nvPr>
        </p:nvSpPr>
        <p:spPr/>
        <p:txBody>
          <a:bodyPr/>
          <a:lstStyle/>
          <a:p>
            <a:r>
              <a:rPr lang="en-US" sz="3672" i="1" dirty="0"/>
              <a:t>Isolating VMs within a virtual network for defense-in-depth </a:t>
            </a:r>
            <a:endParaRPr lang="en-US" sz="3672" dirty="0"/>
          </a:p>
        </p:txBody>
      </p:sp>
      <p:sp>
        <p:nvSpPr>
          <p:cNvPr id="4" name="Text Placeholder 3"/>
          <p:cNvSpPr>
            <a:spLocks noGrp="1"/>
          </p:cNvSpPr>
          <p:nvPr>
            <p:ph type="body" sz="quarter" idx="10"/>
          </p:nvPr>
        </p:nvSpPr>
        <p:spPr>
          <a:xfrm>
            <a:off x="275482" y="1212849"/>
            <a:ext cx="5183248" cy="6096008"/>
          </a:xfrm>
        </p:spPr>
        <p:txBody>
          <a:bodyPr/>
          <a:lstStyle/>
          <a:p>
            <a:pPr marL="0" indent="0">
              <a:buNone/>
            </a:pPr>
            <a:r>
              <a:rPr lang="en-US" dirty="0">
                <a:solidFill>
                  <a:schemeClr val="bg1"/>
                </a:solidFill>
              </a:rPr>
              <a:t>The administrator can segment intranet traffic at the network layer within a Virtual Network by using </a:t>
            </a:r>
            <a:r>
              <a:rPr lang="en-US" u="sng" dirty="0">
                <a:solidFill>
                  <a:schemeClr val="bg1"/>
                </a:solidFill>
                <a:hlinkClick r:id="rId3"/>
              </a:rPr>
              <a:t>Network Security Groups</a:t>
            </a:r>
            <a:r>
              <a:rPr lang="en-US" dirty="0" smtClean="0">
                <a:solidFill>
                  <a:schemeClr val="bg1"/>
                </a:solidFill>
                <a:hlinkClick r:id="rId3"/>
              </a:rPr>
              <a:t>.</a:t>
            </a:r>
            <a:endParaRPr lang="en-US" dirty="0" smtClean="0">
              <a:solidFill>
                <a:schemeClr val="bg1"/>
              </a:solidFill>
            </a:endParaRPr>
          </a:p>
          <a:p>
            <a:pPr marL="0" indent="0">
              <a:buNone/>
            </a:pPr>
            <a:endParaRPr lang="en-US" u="sng" dirty="0" smtClean="0">
              <a:solidFill>
                <a:schemeClr val="bg1"/>
              </a:solidFill>
              <a:hlinkClick r:id=""/>
            </a:endParaRPr>
          </a:p>
          <a:p>
            <a:pPr marL="0" indent="0">
              <a:buNone/>
            </a:pPr>
            <a:r>
              <a:rPr lang="en-US" u="sng" dirty="0" smtClean="0">
                <a:solidFill>
                  <a:schemeClr val="bg1"/>
                </a:solidFill>
                <a:hlinkClick r:id=""/>
              </a:rPr>
              <a:t>Network </a:t>
            </a:r>
            <a:r>
              <a:rPr lang="en-US" u="sng" dirty="0">
                <a:solidFill>
                  <a:schemeClr val="bg1"/>
                </a:solidFill>
                <a:hlinkClick r:id="rId4"/>
              </a:rPr>
              <a:t>Security Groups</a:t>
            </a:r>
            <a:r>
              <a:rPr lang="en-US" dirty="0">
                <a:solidFill>
                  <a:schemeClr val="bg1"/>
                </a:solidFill>
                <a:hlinkClick r:id="rId4"/>
              </a:rPr>
              <a:t> </a:t>
            </a:r>
            <a:r>
              <a:rPr lang="en-US" dirty="0">
                <a:solidFill>
                  <a:schemeClr val="bg1"/>
                </a:solidFill>
              </a:rPr>
              <a:t>can be applied to a subnet in a Virtual Network. </a:t>
            </a:r>
          </a:p>
        </p:txBody>
      </p:sp>
    </p:spTree>
    <p:extLst>
      <p:ext uri="{BB962C8B-B14F-4D97-AF65-F5344CB8AC3E}">
        <p14:creationId xmlns:p14="http://schemas.microsoft.com/office/powerpoint/2010/main" val="2089462694"/>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Services security</a:t>
            </a:r>
            <a:endParaRPr lang="en-US" dirty="0"/>
          </a:p>
        </p:txBody>
      </p:sp>
    </p:spTree>
    <p:extLst>
      <p:ext uri="{BB962C8B-B14F-4D97-AF65-F5344CB8AC3E}">
        <p14:creationId xmlns:p14="http://schemas.microsoft.com/office/powerpoint/2010/main" val="361946456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Agenda</a:t>
            </a:r>
            <a:endParaRPr lang="en-US" dirty="0"/>
          </a:p>
        </p:txBody>
      </p:sp>
      <p:sp>
        <p:nvSpPr>
          <p:cNvPr id="5" name="Text Placeholder 4"/>
          <p:cNvSpPr>
            <a:spLocks noGrp="1"/>
          </p:cNvSpPr>
          <p:nvPr>
            <p:ph type="body" sz="quarter" idx="10"/>
          </p:nvPr>
        </p:nvSpPr>
        <p:spPr>
          <a:xfrm>
            <a:off x="1075266" y="1212850"/>
            <a:ext cx="11086571" cy="3247043"/>
          </a:xfrm>
        </p:spPr>
        <p:txBody>
          <a:bodyPr/>
          <a:lstStyle/>
          <a:p>
            <a:r>
              <a:rPr lang="en-US" dirty="0" smtClean="0"/>
              <a:t>Scenario</a:t>
            </a:r>
          </a:p>
          <a:p>
            <a:r>
              <a:rPr lang="en-US" dirty="0" smtClean="0"/>
              <a:t>Objectives</a:t>
            </a:r>
          </a:p>
          <a:p>
            <a:r>
              <a:rPr lang="en-US" dirty="0" smtClean="0"/>
              <a:t>Technology overview</a:t>
            </a:r>
          </a:p>
          <a:p>
            <a:r>
              <a:rPr lang="en-US" dirty="0" smtClean="0"/>
              <a:t>Lab environment and exercises</a:t>
            </a:r>
            <a:endParaRPr lang="en-US" dirty="0"/>
          </a:p>
        </p:txBody>
      </p:sp>
      <p:grpSp>
        <p:nvGrpSpPr>
          <p:cNvPr id="6" name="Group 5"/>
          <p:cNvGrpSpPr/>
          <p:nvPr/>
        </p:nvGrpSpPr>
        <p:grpSpPr>
          <a:xfrm>
            <a:off x="461445" y="1306939"/>
            <a:ext cx="536743" cy="533400"/>
            <a:chOff x="228600" y="1219200"/>
            <a:chExt cx="685800" cy="685800"/>
          </a:xfrm>
        </p:grpSpPr>
        <p:sp>
          <p:nvSpPr>
            <p:cNvPr id="7" name="Freeform 99"/>
            <p:cNvSpPr>
              <a:spLocks noChangeAspect="1"/>
            </p:cNvSpPr>
            <p:nvPr/>
          </p:nvSpPr>
          <p:spPr bwMode="black">
            <a:xfrm>
              <a:off x="364342" y="1410290"/>
              <a:ext cx="414316" cy="30362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accent2"/>
            </a:solidFill>
            <a:ln>
              <a:solidFill>
                <a:schemeClr val="bg1"/>
              </a:solid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8" name="Oval 7"/>
            <p:cNvSpPr/>
            <p:nvPr/>
          </p:nvSpPr>
          <p:spPr bwMode="auto">
            <a:xfrm>
              <a:off x="228600" y="1219200"/>
              <a:ext cx="685800" cy="685800"/>
            </a:xfrm>
            <a:prstGeom prst="ellipse">
              <a:avLst/>
            </a:prstGeom>
            <a:noFill/>
            <a:ln w="381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9" name="Group 8"/>
          <p:cNvGrpSpPr/>
          <p:nvPr/>
        </p:nvGrpSpPr>
        <p:grpSpPr>
          <a:xfrm>
            <a:off x="461445" y="2110814"/>
            <a:ext cx="536743" cy="533400"/>
            <a:chOff x="228600" y="1219200"/>
            <a:chExt cx="685800" cy="685800"/>
          </a:xfrm>
        </p:grpSpPr>
        <p:sp>
          <p:nvSpPr>
            <p:cNvPr id="10" name="Freeform 99"/>
            <p:cNvSpPr>
              <a:spLocks noChangeAspect="1"/>
            </p:cNvSpPr>
            <p:nvPr/>
          </p:nvSpPr>
          <p:spPr bwMode="black">
            <a:xfrm>
              <a:off x="364342" y="1410290"/>
              <a:ext cx="414316" cy="30362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accent2"/>
            </a:solidFill>
            <a:ln>
              <a:solidFill>
                <a:schemeClr val="bg1"/>
              </a:solid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11" name="Oval 10"/>
            <p:cNvSpPr/>
            <p:nvPr/>
          </p:nvSpPr>
          <p:spPr bwMode="auto">
            <a:xfrm>
              <a:off x="228600" y="1219200"/>
              <a:ext cx="685800" cy="685800"/>
            </a:xfrm>
            <a:prstGeom prst="ellipse">
              <a:avLst/>
            </a:prstGeom>
            <a:noFill/>
            <a:ln w="381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2" name="Group 11"/>
          <p:cNvGrpSpPr/>
          <p:nvPr/>
        </p:nvGrpSpPr>
        <p:grpSpPr>
          <a:xfrm>
            <a:off x="461445" y="2951487"/>
            <a:ext cx="536743" cy="533400"/>
            <a:chOff x="228600" y="1219200"/>
            <a:chExt cx="685800" cy="685800"/>
          </a:xfrm>
        </p:grpSpPr>
        <p:sp>
          <p:nvSpPr>
            <p:cNvPr id="13" name="Freeform 99"/>
            <p:cNvSpPr>
              <a:spLocks noChangeAspect="1"/>
            </p:cNvSpPr>
            <p:nvPr/>
          </p:nvSpPr>
          <p:spPr bwMode="black">
            <a:xfrm>
              <a:off x="364342" y="1410290"/>
              <a:ext cx="414316" cy="30362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accent2"/>
            </a:solidFill>
            <a:ln>
              <a:solidFill>
                <a:schemeClr val="bg1"/>
              </a:solid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14" name="Oval 13"/>
            <p:cNvSpPr/>
            <p:nvPr/>
          </p:nvSpPr>
          <p:spPr bwMode="auto">
            <a:xfrm>
              <a:off x="228600" y="1219200"/>
              <a:ext cx="685800" cy="685800"/>
            </a:xfrm>
            <a:prstGeom prst="ellipse">
              <a:avLst/>
            </a:prstGeom>
            <a:noFill/>
            <a:ln w="381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5" name="Group 14"/>
          <p:cNvGrpSpPr/>
          <p:nvPr/>
        </p:nvGrpSpPr>
        <p:grpSpPr>
          <a:xfrm>
            <a:off x="461445" y="3785913"/>
            <a:ext cx="536743" cy="533400"/>
            <a:chOff x="228600" y="1219200"/>
            <a:chExt cx="685800" cy="685800"/>
          </a:xfrm>
        </p:grpSpPr>
        <p:sp>
          <p:nvSpPr>
            <p:cNvPr id="16" name="Freeform 99"/>
            <p:cNvSpPr>
              <a:spLocks noChangeAspect="1"/>
            </p:cNvSpPr>
            <p:nvPr/>
          </p:nvSpPr>
          <p:spPr bwMode="black">
            <a:xfrm>
              <a:off x="364342" y="1410290"/>
              <a:ext cx="414316" cy="30362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accent2"/>
            </a:solidFill>
            <a:ln>
              <a:solidFill>
                <a:schemeClr val="bg1"/>
              </a:solid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17" name="Oval 16"/>
            <p:cNvSpPr/>
            <p:nvPr/>
          </p:nvSpPr>
          <p:spPr bwMode="auto">
            <a:xfrm>
              <a:off x="228600" y="1219200"/>
              <a:ext cx="685800" cy="685800"/>
            </a:xfrm>
            <a:prstGeom prst="ellipse">
              <a:avLst/>
            </a:prstGeom>
            <a:noFill/>
            <a:ln w="381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gr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9691" y="2712458"/>
            <a:ext cx="2208543" cy="4282067"/>
          </a:xfrm>
          <a:prstGeom prst="rect">
            <a:avLst/>
          </a:prstGeom>
        </p:spPr>
      </p:pic>
    </p:spTree>
    <p:extLst>
      <p:ext uri="{BB962C8B-B14F-4D97-AF65-F5344CB8AC3E}">
        <p14:creationId xmlns:p14="http://schemas.microsoft.com/office/powerpoint/2010/main" val="206988208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Cloud Services: Layered security, protection, and isolation</a:t>
            </a:r>
            <a:endParaRPr lang="en-US" dirty="0"/>
          </a:p>
        </p:txBody>
      </p:sp>
      <p:grpSp>
        <p:nvGrpSpPr>
          <p:cNvPr id="50" name="Group 49"/>
          <p:cNvGrpSpPr/>
          <p:nvPr/>
        </p:nvGrpSpPr>
        <p:grpSpPr>
          <a:xfrm>
            <a:off x="1122075" y="2874357"/>
            <a:ext cx="4680385" cy="2785950"/>
            <a:chOff x="1122075" y="2874357"/>
            <a:chExt cx="4680385" cy="2785950"/>
          </a:xfrm>
        </p:grpSpPr>
        <p:sp>
          <p:nvSpPr>
            <p:cNvPr id="23" name="Oval 22"/>
            <p:cNvSpPr>
              <a:spLocks noChangeAspect="1"/>
            </p:cNvSpPr>
            <p:nvPr/>
          </p:nvSpPr>
          <p:spPr bwMode="auto">
            <a:xfrm flipH="1">
              <a:off x="1122075" y="2874357"/>
              <a:ext cx="4503428" cy="2785950"/>
            </a:xfrm>
            <a:prstGeom prst="ellipse">
              <a:avLst/>
            </a:prstGeom>
            <a:noFill/>
            <a:ln w="25400">
              <a:solidFill>
                <a:schemeClr val="accent4"/>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1" rIns="0" bIns="46631" numCol="1" rtlCol="0" anchor="ctr" anchorCtr="0" compatLnSpc="1">
              <a:prstTxWarp prst="textNoShape">
                <a:avLst/>
              </a:prstTxWarp>
            </a:bodyPr>
            <a:lstStyle/>
            <a:p>
              <a:pPr algn="ctr" defTabSz="932379" fontAlgn="base">
                <a:spcBef>
                  <a:spcPct val="0"/>
                </a:spcBef>
                <a:spcAft>
                  <a:spcPct val="0"/>
                </a:spcAft>
              </a:pPr>
              <a:endParaRPr lang="en-US" sz="2000" dirty="0">
                <a:gradFill>
                  <a:gsLst>
                    <a:gs pos="0">
                      <a:srgbClr val="FFFFFF"/>
                    </a:gs>
                    <a:gs pos="100000">
                      <a:srgbClr val="FFFFFF"/>
                    </a:gs>
                  </a:gsLst>
                  <a:lin ang="5400000" scaled="0"/>
                </a:gradFill>
              </a:endParaRPr>
            </a:p>
          </p:txBody>
        </p:sp>
        <p:sp useBgFill="1">
          <p:nvSpPr>
            <p:cNvPr id="30" name="TextBox 29"/>
            <p:cNvSpPr txBox="1"/>
            <p:nvPr/>
          </p:nvSpPr>
          <p:spPr>
            <a:xfrm flipH="1">
              <a:off x="5432167" y="4088232"/>
              <a:ext cx="370293" cy="193899"/>
            </a:xfrm>
            <a:prstGeom prst="rect">
              <a:avLst/>
            </a:prstGeom>
          </p:spPr>
          <p:txBody>
            <a:bodyPr wrap="none" lIns="0" tIns="0" rIns="0" bIns="0" rtlCol="0">
              <a:spAutoFit/>
            </a:bodyPr>
            <a:lstStyle/>
            <a:p>
              <a:pPr algn="ctr">
                <a:lnSpc>
                  <a:spcPct val="90000"/>
                </a:lnSpc>
              </a:pPr>
              <a:r>
                <a:rPr lang="en-US" sz="1400" b="1" dirty="0" smtClean="0">
                  <a:gradFill>
                    <a:gsLst>
                      <a:gs pos="2917">
                        <a:schemeClr val="accent4"/>
                      </a:gs>
                      <a:gs pos="100000">
                        <a:schemeClr val="accent4"/>
                      </a:gs>
                    </a:gsLst>
                    <a:lin ang="5400000" scaled="0"/>
                  </a:gradFill>
                </a:rPr>
                <a:t>NSG</a:t>
              </a:r>
              <a:endParaRPr lang="en-US" sz="1400" b="1" dirty="0">
                <a:gradFill>
                  <a:gsLst>
                    <a:gs pos="2917">
                      <a:schemeClr val="accent4"/>
                    </a:gs>
                    <a:gs pos="100000">
                      <a:schemeClr val="accent4"/>
                    </a:gs>
                  </a:gsLst>
                  <a:lin ang="5400000" scaled="0"/>
                </a:gradFill>
              </a:endParaRPr>
            </a:p>
          </p:txBody>
        </p:sp>
      </p:grpSp>
      <p:grpSp>
        <p:nvGrpSpPr>
          <p:cNvPr id="49" name="Group 48"/>
          <p:cNvGrpSpPr/>
          <p:nvPr/>
        </p:nvGrpSpPr>
        <p:grpSpPr>
          <a:xfrm>
            <a:off x="1361392" y="3149963"/>
            <a:ext cx="3641423" cy="2228761"/>
            <a:chOff x="1361392" y="3149963"/>
            <a:chExt cx="3641423" cy="2228761"/>
          </a:xfrm>
        </p:grpSpPr>
        <p:sp>
          <p:nvSpPr>
            <p:cNvPr id="27" name="Oval 26"/>
            <p:cNvSpPr>
              <a:spLocks noChangeAspect="1"/>
            </p:cNvSpPr>
            <p:nvPr/>
          </p:nvSpPr>
          <p:spPr bwMode="auto">
            <a:xfrm flipH="1">
              <a:off x="1361392" y="3149963"/>
              <a:ext cx="3220342" cy="2228761"/>
            </a:xfrm>
            <a:prstGeom prst="ellipse">
              <a:avLst/>
            </a:prstGeom>
            <a:noFill/>
            <a:ln w="25400">
              <a:solidFill>
                <a:schemeClr val="accent4"/>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1" rIns="0" bIns="46631" numCol="1" rtlCol="0" anchor="ctr" anchorCtr="0" compatLnSpc="1">
              <a:prstTxWarp prst="textNoShape">
                <a:avLst/>
              </a:prstTxWarp>
            </a:bodyPr>
            <a:lstStyle/>
            <a:p>
              <a:pPr algn="ctr" defTabSz="932379" fontAlgn="base">
                <a:spcBef>
                  <a:spcPct val="0"/>
                </a:spcBef>
                <a:spcAft>
                  <a:spcPct val="0"/>
                </a:spcAft>
              </a:pPr>
              <a:endParaRPr lang="en-US" sz="2000" dirty="0">
                <a:gradFill>
                  <a:gsLst>
                    <a:gs pos="0">
                      <a:srgbClr val="FFFFFF"/>
                    </a:gs>
                    <a:gs pos="100000">
                      <a:srgbClr val="FFFFFF"/>
                    </a:gs>
                  </a:gsLst>
                  <a:lin ang="5400000" scaled="0"/>
                </a:gradFill>
              </a:endParaRPr>
            </a:p>
          </p:txBody>
        </p:sp>
        <p:sp useBgFill="1">
          <p:nvSpPr>
            <p:cNvPr id="31" name="TextBox 30"/>
            <p:cNvSpPr txBox="1"/>
            <p:nvPr/>
          </p:nvSpPr>
          <p:spPr>
            <a:xfrm flipH="1">
              <a:off x="4152710" y="3991282"/>
              <a:ext cx="850105" cy="387798"/>
            </a:xfrm>
            <a:prstGeom prst="rect">
              <a:avLst/>
            </a:prstGeom>
          </p:spPr>
          <p:txBody>
            <a:bodyPr wrap="none" lIns="0" tIns="0" rIns="0" bIns="0" rtlCol="0">
              <a:spAutoFit/>
            </a:bodyPr>
            <a:lstStyle/>
            <a:p>
              <a:pPr algn="ctr">
                <a:lnSpc>
                  <a:spcPct val="90000"/>
                </a:lnSpc>
              </a:pPr>
              <a:r>
                <a:rPr lang="en-US" sz="1400" b="1" dirty="0" smtClean="0">
                  <a:gradFill>
                    <a:gsLst>
                      <a:gs pos="2917">
                        <a:schemeClr val="accent4"/>
                      </a:gs>
                      <a:gs pos="100000">
                        <a:schemeClr val="accent4"/>
                      </a:gs>
                    </a:gsLst>
                    <a:lin ang="5400000" scaled="0"/>
                  </a:gradFill>
                </a:rPr>
                <a:t>VM</a:t>
              </a:r>
            </a:p>
            <a:p>
              <a:pPr algn="ctr">
                <a:lnSpc>
                  <a:spcPct val="90000"/>
                </a:lnSpc>
              </a:pPr>
              <a:r>
                <a:rPr lang="en-US" sz="1400" b="1" dirty="0" smtClean="0">
                  <a:gradFill>
                    <a:gsLst>
                      <a:gs pos="2917">
                        <a:schemeClr val="accent4"/>
                      </a:gs>
                      <a:gs pos="100000">
                        <a:schemeClr val="accent4"/>
                      </a:gs>
                    </a:gsLst>
                    <a:lin ang="5400000" scaled="0"/>
                  </a:gradFill>
                </a:rPr>
                <a:t>FIREWALL</a:t>
              </a:r>
              <a:endParaRPr lang="en-US" sz="1400" b="1" dirty="0">
                <a:gradFill>
                  <a:gsLst>
                    <a:gs pos="2917">
                      <a:schemeClr val="accent4"/>
                    </a:gs>
                    <a:gs pos="100000">
                      <a:schemeClr val="accent4"/>
                    </a:gs>
                  </a:gsLst>
                  <a:lin ang="5400000" scaled="0"/>
                </a:gradFill>
              </a:endParaRPr>
            </a:p>
          </p:txBody>
        </p:sp>
      </p:grpSp>
      <p:grpSp>
        <p:nvGrpSpPr>
          <p:cNvPr id="48" name="Group 47"/>
          <p:cNvGrpSpPr/>
          <p:nvPr/>
        </p:nvGrpSpPr>
        <p:grpSpPr>
          <a:xfrm>
            <a:off x="1475375" y="3593020"/>
            <a:ext cx="2185753" cy="1337256"/>
            <a:chOff x="1475375" y="3593020"/>
            <a:chExt cx="2185753" cy="1337256"/>
          </a:xfrm>
        </p:grpSpPr>
        <p:sp>
          <p:nvSpPr>
            <p:cNvPr id="33" name="Oval 32"/>
            <p:cNvSpPr>
              <a:spLocks noChangeAspect="1"/>
            </p:cNvSpPr>
            <p:nvPr/>
          </p:nvSpPr>
          <p:spPr bwMode="auto">
            <a:xfrm flipH="1">
              <a:off x="1513802" y="3593020"/>
              <a:ext cx="2147326" cy="1337256"/>
            </a:xfrm>
            <a:prstGeom prst="ellipse">
              <a:avLst/>
            </a:prstGeom>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46631" rIns="0" bIns="46631" numCol="1" rtlCol="0" anchor="ctr" anchorCtr="0" compatLnSpc="1">
              <a:prstTxWarp prst="textNoShape">
                <a:avLst/>
              </a:prstTxWarp>
            </a:bodyPr>
            <a:lstStyle/>
            <a:p>
              <a:pPr algn="ctr" defTabSz="932379"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34" name="TextBox 33"/>
            <p:cNvSpPr txBox="1"/>
            <p:nvPr/>
          </p:nvSpPr>
          <p:spPr>
            <a:xfrm flipH="1">
              <a:off x="1475375" y="3805469"/>
              <a:ext cx="2147977" cy="877125"/>
            </a:xfrm>
            <a:prstGeom prst="rect">
              <a:avLst/>
            </a:prstGeom>
            <a:noFill/>
          </p:spPr>
          <p:txBody>
            <a:bodyPr wrap="none" lIns="182857" tIns="146285" rIns="182857" bIns="146285" rtlCol="0">
              <a:spAutoFit/>
            </a:bodyPr>
            <a:lstStyle/>
            <a:p>
              <a:pPr algn="ctr">
                <a:lnSpc>
                  <a:spcPct val="90000"/>
                </a:lnSpc>
                <a:spcAft>
                  <a:spcPts val="600"/>
                </a:spcAft>
              </a:pPr>
              <a:r>
                <a:rPr lang="en-US" sz="1400" b="1" dirty="0" smtClean="0">
                  <a:gradFill>
                    <a:gsLst>
                      <a:gs pos="2917">
                        <a:schemeClr val="bg1"/>
                      </a:gs>
                      <a:gs pos="100000">
                        <a:schemeClr val="bg1"/>
                      </a:gs>
                    </a:gsLst>
                    <a:lin ang="5400000" scaled="0"/>
                  </a:gradFill>
                </a:rPr>
                <a:t>CLOUD SERVICES </a:t>
              </a:r>
              <a:br>
                <a:rPr lang="en-US" sz="1400" b="1" dirty="0" smtClean="0">
                  <a:gradFill>
                    <a:gsLst>
                      <a:gs pos="2917">
                        <a:schemeClr val="bg1"/>
                      </a:gs>
                      <a:gs pos="100000">
                        <a:schemeClr val="bg1"/>
                      </a:gs>
                    </a:gsLst>
                    <a:lin ang="5400000" scaled="0"/>
                  </a:gradFill>
                </a:rPr>
              </a:br>
              <a:r>
                <a:rPr lang="en-US" sz="1400" b="1" dirty="0" smtClean="0">
                  <a:gradFill>
                    <a:gsLst>
                      <a:gs pos="2917">
                        <a:schemeClr val="bg1"/>
                      </a:gs>
                      <a:gs pos="100000">
                        <a:schemeClr val="bg1"/>
                      </a:gs>
                    </a:gsLst>
                    <a:lin ang="5400000" scaled="0"/>
                  </a:gradFill>
                </a:rPr>
                <a:t>AND</a:t>
              </a:r>
              <a:br>
                <a:rPr lang="en-US" sz="1400" b="1" dirty="0" smtClean="0">
                  <a:gradFill>
                    <a:gsLst>
                      <a:gs pos="2917">
                        <a:schemeClr val="bg1"/>
                      </a:gs>
                      <a:gs pos="100000">
                        <a:schemeClr val="bg1"/>
                      </a:gs>
                    </a:gsLst>
                    <a:lin ang="5400000" scaled="0"/>
                  </a:gradFill>
                </a:rPr>
              </a:br>
              <a:r>
                <a:rPr lang="en-US" sz="1400" b="1" dirty="0" smtClean="0">
                  <a:gradFill>
                    <a:gsLst>
                      <a:gs pos="2917">
                        <a:schemeClr val="bg1"/>
                      </a:gs>
                      <a:gs pos="100000">
                        <a:schemeClr val="bg1"/>
                      </a:gs>
                    </a:gsLst>
                    <a:lin ang="5400000" scaled="0"/>
                  </a:gradFill>
                </a:rPr>
                <a:t> VIRTUAL MACHINES</a:t>
              </a:r>
              <a:endParaRPr lang="en-US" sz="1400" b="1" dirty="0">
                <a:gradFill>
                  <a:gsLst>
                    <a:gs pos="2917">
                      <a:schemeClr val="bg1"/>
                    </a:gs>
                    <a:gs pos="100000">
                      <a:schemeClr val="bg1"/>
                    </a:gs>
                  </a:gsLst>
                  <a:lin ang="5400000" scaled="0"/>
                </a:gradFill>
              </a:endParaRPr>
            </a:p>
          </p:txBody>
        </p:sp>
      </p:grpSp>
      <p:grpSp>
        <p:nvGrpSpPr>
          <p:cNvPr id="52" name="Group 51"/>
          <p:cNvGrpSpPr/>
          <p:nvPr/>
        </p:nvGrpSpPr>
        <p:grpSpPr>
          <a:xfrm>
            <a:off x="691449" y="2092874"/>
            <a:ext cx="7133510" cy="4353047"/>
            <a:chOff x="691449" y="2092874"/>
            <a:chExt cx="7133510" cy="4353047"/>
          </a:xfrm>
        </p:grpSpPr>
        <p:sp>
          <p:nvSpPr>
            <p:cNvPr id="19" name="Oval 18"/>
            <p:cNvSpPr/>
            <p:nvPr/>
          </p:nvSpPr>
          <p:spPr bwMode="auto">
            <a:xfrm flipH="1">
              <a:off x="691449" y="2092874"/>
              <a:ext cx="6921659" cy="4353047"/>
            </a:xfrm>
            <a:prstGeom prst="ellipse">
              <a:avLst/>
            </a:prstGeom>
            <a:noFill/>
            <a:ln w="25400">
              <a:solidFill>
                <a:schemeClr val="accent4"/>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1" rIns="0" bIns="46631" numCol="1" rtlCol="0" anchor="ctr" anchorCtr="0" compatLnSpc="1">
              <a:prstTxWarp prst="textNoShape">
                <a:avLst/>
              </a:prstTxWarp>
            </a:bodyPr>
            <a:lstStyle/>
            <a:p>
              <a:pPr algn="ctr" defTabSz="932379" fontAlgn="base">
                <a:spcBef>
                  <a:spcPct val="0"/>
                </a:spcBef>
                <a:spcAft>
                  <a:spcPct val="0"/>
                </a:spcAft>
              </a:pPr>
              <a:endParaRPr lang="en-US" sz="2000" dirty="0">
                <a:gradFill>
                  <a:gsLst>
                    <a:gs pos="0">
                      <a:srgbClr val="FFFFFF"/>
                    </a:gs>
                    <a:gs pos="100000">
                      <a:srgbClr val="FFFFFF"/>
                    </a:gs>
                  </a:gsLst>
                  <a:lin ang="5400000" scaled="0"/>
                </a:gradFill>
              </a:endParaRPr>
            </a:p>
          </p:txBody>
        </p:sp>
        <p:sp useBgFill="1">
          <p:nvSpPr>
            <p:cNvPr id="20" name="TextBox 19"/>
            <p:cNvSpPr txBox="1"/>
            <p:nvPr/>
          </p:nvSpPr>
          <p:spPr>
            <a:xfrm flipH="1">
              <a:off x="7396445" y="4088232"/>
              <a:ext cx="428514" cy="193899"/>
            </a:xfrm>
            <a:prstGeom prst="rect">
              <a:avLst/>
            </a:prstGeom>
          </p:spPr>
          <p:txBody>
            <a:bodyPr wrap="none" lIns="0" tIns="0" rIns="0" bIns="0" rtlCol="0">
              <a:spAutoFit/>
            </a:bodyPr>
            <a:lstStyle/>
            <a:p>
              <a:pPr algn="ctr">
                <a:lnSpc>
                  <a:spcPct val="90000"/>
                </a:lnSpc>
              </a:pPr>
              <a:r>
                <a:rPr lang="en-US" sz="1400" b="1" dirty="0" smtClean="0">
                  <a:gradFill>
                    <a:gsLst>
                      <a:gs pos="2917">
                        <a:schemeClr val="accent4"/>
                      </a:gs>
                      <a:gs pos="100000">
                        <a:schemeClr val="accent4"/>
                      </a:gs>
                    </a:gsLst>
                    <a:lin ang="5400000" scaled="0"/>
                  </a:gradFill>
                </a:rPr>
                <a:t>ACLS</a:t>
              </a:r>
              <a:endParaRPr lang="en-US" sz="1400" b="1" dirty="0">
                <a:gradFill>
                  <a:gsLst>
                    <a:gs pos="2917">
                      <a:schemeClr val="accent4"/>
                    </a:gs>
                    <a:gs pos="100000">
                      <a:schemeClr val="accent4"/>
                    </a:gs>
                  </a:gsLst>
                  <a:lin ang="5400000" scaled="0"/>
                </a:gradFill>
              </a:endParaRPr>
            </a:p>
          </p:txBody>
        </p:sp>
      </p:grpSp>
      <p:grpSp>
        <p:nvGrpSpPr>
          <p:cNvPr id="51" name="Group 50"/>
          <p:cNvGrpSpPr/>
          <p:nvPr/>
        </p:nvGrpSpPr>
        <p:grpSpPr>
          <a:xfrm>
            <a:off x="941914" y="2490691"/>
            <a:ext cx="6384041" cy="3482438"/>
            <a:chOff x="941914" y="2490691"/>
            <a:chExt cx="6384041" cy="3482438"/>
          </a:xfrm>
        </p:grpSpPr>
        <p:sp>
          <p:nvSpPr>
            <p:cNvPr id="22" name="Oval 21"/>
            <p:cNvSpPr>
              <a:spLocks noChangeAspect="1"/>
            </p:cNvSpPr>
            <p:nvPr/>
          </p:nvSpPr>
          <p:spPr bwMode="auto">
            <a:xfrm flipH="1">
              <a:off x="941914" y="2490691"/>
              <a:ext cx="5739121" cy="3482438"/>
            </a:xfrm>
            <a:prstGeom prst="ellipse">
              <a:avLst/>
            </a:prstGeom>
            <a:noFill/>
            <a:ln w="25400">
              <a:solidFill>
                <a:schemeClr val="accent4"/>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1" rIns="0" bIns="46631" numCol="1" rtlCol="0" anchor="ctr" anchorCtr="0" compatLnSpc="1">
              <a:prstTxWarp prst="textNoShape">
                <a:avLst/>
              </a:prstTxWarp>
            </a:bodyPr>
            <a:lstStyle/>
            <a:p>
              <a:pPr algn="ctr" defTabSz="932379" fontAlgn="base">
                <a:spcBef>
                  <a:spcPct val="0"/>
                </a:spcBef>
                <a:spcAft>
                  <a:spcPct val="0"/>
                </a:spcAft>
              </a:pPr>
              <a:endParaRPr lang="en-US" sz="2000" dirty="0">
                <a:gradFill>
                  <a:gsLst>
                    <a:gs pos="0">
                      <a:srgbClr val="FFFFFF"/>
                    </a:gs>
                    <a:gs pos="100000">
                      <a:srgbClr val="FFFFFF"/>
                    </a:gs>
                  </a:gsLst>
                  <a:lin ang="5400000" scaled="0"/>
                </a:gradFill>
              </a:endParaRPr>
            </a:p>
          </p:txBody>
        </p:sp>
        <p:sp useBgFill="1">
          <p:nvSpPr>
            <p:cNvPr id="28" name="TextBox 27"/>
            <p:cNvSpPr txBox="1"/>
            <p:nvPr/>
          </p:nvSpPr>
          <p:spPr>
            <a:xfrm flipH="1">
              <a:off x="5958087" y="3894332"/>
              <a:ext cx="1367868" cy="581698"/>
            </a:xfrm>
            <a:prstGeom prst="rect">
              <a:avLst/>
            </a:prstGeom>
          </p:spPr>
          <p:txBody>
            <a:bodyPr wrap="square" lIns="0" tIns="0" rIns="0" bIns="0" rtlCol="0">
              <a:spAutoFit/>
            </a:bodyPr>
            <a:lstStyle/>
            <a:p>
              <a:pPr algn="ctr">
                <a:lnSpc>
                  <a:spcPct val="90000"/>
                </a:lnSpc>
              </a:pPr>
              <a:r>
                <a:rPr lang="en-US" sz="1400" b="1" dirty="0" smtClean="0">
                  <a:gradFill>
                    <a:gsLst>
                      <a:gs pos="2917">
                        <a:schemeClr val="accent4"/>
                      </a:gs>
                      <a:gs pos="100000">
                        <a:schemeClr val="accent4"/>
                      </a:gs>
                    </a:gsLst>
                    <a:lin ang="5400000" scaled="0"/>
                  </a:gradFill>
                </a:rPr>
                <a:t>VIRTUAL </a:t>
              </a:r>
            </a:p>
            <a:p>
              <a:pPr algn="ctr">
                <a:lnSpc>
                  <a:spcPct val="90000"/>
                </a:lnSpc>
              </a:pPr>
              <a:r>
                <a:rPr lang="en-US" sz="1400" b="1" dirty="0" smtClean="0">
                  <a:gradFill>
                    <a:gsLst>
                      <a:gs pos="2917">
                        <a:schemeClr val="accent4"/>
                      </a:gs>
                      <a:gs pos="100000">
                        <a:schemeClr val="accent4"/>
                      </a:gs>
                    </a:gsLst>
                    <a:lin ang="5400000" scaled="0"/>
                  </a:gradFill>
                </a:rPr>
                <a:t>NETWORK</a:t>
              </a:r>
            </a:p>
            <a:p>
              <a:pPr algn="ctr">
                <a:lnSpc>
                  <a:spcPct val="90000"/>
                </a:lnSpc>
              </a:pPr>
              <a:r>
                <a:rPr lang="en-US" sz="1400" b="1" dirty="0" smtClean="0">
                  <a:gradFill>
                    <a:gsLst>
                      <a:gs pos="2917">
                        <a:schemeClr val="accent4"/>
                      </a:gs>
                      <a:gs pos="100000">
                        <a:schemeClr val="accent4"/>
                      </a:gs>
                    </a:gsLst>
                    <a:lin ang="5400000" scaled="0"/>
                  </a:gradFill>
                </a:rPr>
                <a:t>ISOLATION</a:t>
              </a:r>
              <a:endParaRPr lang="en-US" sz="1400" b="1" dirty="0">
                <a:gradFill>
                  <a:gsLst>
                    <a:gs pos="2917">
                      <a:schemeClr val="accent4"/>
                    </a:gs>
                    <a:gs pos="100000">
                      <a:schemeClr val="accent4"/>
                    </a:gs>
                  </a:gsLst>
                  <a:lin ang="5400000" scaled="0"/>
                </a:gradFill>
              </a:endParaRPr>
            </a:p>
          </p:txBody>
        </p:sp>
      </p:grpSp>
      <p:grpSp>
        <p:nvGrpSpPr>
          <p:cNvPr id="53" name="Group 52"/>
          <p:cNvGrpSpPr/>
          <p:nvPr/>
        </p:nvGrpSpPr>
        <p:grpSpPr>
          <a:xfrm>
            <a:off x="691449" y="1955800"/>
            <a:ext cx="8475903" cy="4591050"/>
            <a:chOff x="691449" y="1955800"/>
            <a:chExt cx="8475903" cy="4591050"/>
          </a:xfrm>
        </p:grpSpPr>
        <p:sp>
          <p:nvSpPr>
            <p:cNvPr id="3" name="Oval 2"/>
            <p:cNvSpPr/>
            <p:nvPr/>
          </p:nvSpPr>
          <p:spPr bwMode="auto">
            <a:xfrm flipH="1">
              <a:off x="691449" y="1955800"/>
              <a:ext cx="7949731" cy="4591050"/>
            </a:xfrm>
            <a:prstGeom prst="ellipse">
              <a:avLst/>
            </a:prstGeom>
            <a:noFill/>
            <a:ln w="25400">
              <a:solidFill>
                <a:schemeClr val="accent4"/>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1" rIns="0" bIns="46631" numCol="1" rtlCol="0" anchor="ctr" anchorCtr="0" compatLnSpc="1">
              <a:prstTxWarp prst="textNoShape">
                <a:avLst/>
              </a:prstTxWarp>
            </a:bodyPr>
            <a:lstStyle/>
            <a:p>
              <a:pPr algn="ctr" defTabSz="932379" fontAlgn="base">
                <a:spcBef>
                  <a:spcPct val="0"/>
                </a:spcBef>
                <a:spcAft>
                  <a:spcPct val="0"/>
                </a:spcAft>
              </a:pPr>
              <a:endParaRPr lang="en-US" sz="2000" dirty="0">
                <a:gradFill>
                  <a:gsLst>
                    <a:gs pos="0">
                      <a:srgbClr val="FFFFFF"/>
                    </a:gs>
                    <a:gs pos="100000">
                      <a:srgbClr val="FFFFFF"/>
                    </a:gs>
                  </a:gsLst>
                  <a:lin ang="5400000" scaled="0"/>
                </a:gradFill>
              </a:endParaRPr>
            </a:p>
          </p:txBody>
        </p:sp>
        <p:sp useBgFill="1">
          <p:nvSpPr>
            <p:cNvPr id="5" name="TextBox 4"/>
            <p:cNvSpPr txBox="1"/>
            <p:nvPr/>
          </p:nvSpPr>
          <p:spPr>
            <a:xfrm flipH="1">
              <a:off x="8058972" y="3991282"/>
              <a:ext cx="1108380" cy="387798"/>
            </a:xfrm>
            <a:prstGeom prst="rect">
              <a:avLst/>
            </a:prstGeom>
          </p:spPr>
          <p:txBody>
            <a:bodyPr wrap="none" lIns="0" tIns="0" rIns="0" bIns="0" rtlCol="0">
              <a:spAutoFit/>
            </a:bodyPr>
            <a:lstStyle/>
            <a:p>
              <a:pPr algn="ctr">
                <a:lnSpc>
                  <a:spcPct val="90000"/>
                </a:lnSpc>
              </a:pPr>
              <a:r>
                <a:rPr lang="en-US" sz="1400" b="1" dirty="0" smtClean="0">
                  <a:gradFill>
                    <a:gsLst>
                      <a:gs pos="2917">
                        <a:schemeClr val="accent4"/>
                      </a:gs>
                      <a:gs pos="100000">
                        <a:schemeClr val="accent4"/>
                      </a:gs>
                    </a:gsLst>
                    <a:lin ang="5400000" scaled="0"/>
                  </a:gradFill>
                </a:rPr>
                <a:t>DDOS</a:t>
              </a:r>
            </a:p>
            <a:p>
              <a:pPr algn="ctr">
                <a:lnSpc>
                  <a:spcPct val="90000"/>
                </a:lnSpc>
              </a:pPr>
              <a:r>
                <a:rPr lang="en-US" sz="1400" b="1" dirty="0" smtClean="0">
                  <a:gradFill>
                    <a:gsLst>
                      <a:gs pos="2917">
                        <a:schemeClr val="accent4"/>
                      </a:gs>
                      <a:gs pos="100000">
                        <a:schemeClr val="accent4"/>
                      </a:gs>
                    </a:gsLst>
                    <a:lin ang="5400000" scaled="0"/>
                  </a:gradFill>
                </a:rPr>
                <a:t>PROTECTION</a:t>
              </a:r>
              <a:endParaRPr lang="en-US" sz="1400" b="1" dirty="0">
                <a:gradFill>
                  <a:gsLst>
                    <a:gs pos="2917">
                      <a:schemeClr val="accent4"/>
                    </a:gs>
                    <a:gs pos="100000">
                      <a:schemeClr val="accent4"/>
                    </a:gs>
                  </a:gsLst>
                  <a:lin ang="5400000" scaled="0"/>
                </a:gradFill>
              </a:endParaRPr>
            </a:p>
          </p:txBody>
        </p:sp>
      </p:grpSp>
      <p:grpSp>
        <p:nvGrpSpPr>
          <p:cNvPr id="10" name="Group 9"/>
          <p:cNvGrpSpPr/>
          <p:nvPr/>
        </p:nvGrpSpPr>
        <p:grpSpPr>
          <a:xfrm>
            <a:off x="9935894" y="4709984"/>
            <a:ext cx="1672527" cy="1661667"/>
            <a:chOff x="9902186" y="1222705"/>
            <a:chExt cx="1245069" cy="1236985"/>
          </a:xfrm>
        </p:grpSpPr>
        <p:sp>
          <p:nvSpPr>
            <p:cNvPr id="39" name="Oval 38"/>
            <p:cNvSpPr/>
            <p:nvPr/>
          </p:nvSpPr>
          <p:spPr bwMode="auto">
            <a:xfrm>
              <a:off x="9906227" y="1222705"/>
              <a:ext cx="1236985" cy="1236985"/>
            </a:xfrm>
            <a:prstGeom prst="ellipse">
              <a:avLst/>
            </a:prstGeom>
            <a:pattFill prst="ltUpDiag">
              <a:fgClr>
                <a:srgbClr val="CDCDCD"/>
              </a:fgClr>
              <a:bgClr>
                <a:srgbClr val="FFFFFF"/>
              </a:bgClr>
            </a:pattFill>
            <a:ln w="25400" cap="flat" cmpd="sng" algn="ctr">
              <a:solidFill>
                <a:schemeClr val="tx1"/>
              </a:solidFill>
              <a:prstDash val="solid"/>
              <a:headEnd type="none" w="med" len="med"/>
              <a:tailEnd type="none" w="med" len="med"/>
            </a:ln>
            <a:effectLst/>
          </p:spPr>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defTabSz="914008" fontAlgn="base">
                <a:lnSpc>
                  <a:spcPct val="90000"/>
                </a:lnSpc>
                <a:spcBef>
                  <a:spcPct val="0"/>
                </a:spcBef>
                <a:spcAft>
                  <a:spcPct val="0"/>
                </a:spcAft>
                <a:defRPr/>
              </a:pPr>
              <a:endParaRPr lang="en-US" sz="4400" kern="0" spc="-50" dirty="0">
                <a:gradFill>
                  <a:gsLst>
                    <a:gs pos="36283">
                      <a:srgbClr val="505050"/>
                    </a:gs>
                    <a:gs pos="28000">
                      <a:srgbClr val="505050"/>
                    </a:gs>
                  </a:gsLst>
                  <a:lin ang="5400000" scaled="0"/>
                </a:gradFill>
              </a:endParaRPr>
            </a:p>
          </p:txBody>
        </p:sp>
        <p:sp>
          <p:nvSpPr>
            <p:cNvPr id="44" name="TextBox 43"/>
            <p:cNvSpPr txBox="1"/>
            <p:nvPr/>
          </p:nvSpPr>
          <p:spPr>
            <a:xfrm>
              <a:off x="9902186" y="1891804"/>
              <a:ext cx="1245069" cy="384887"/>
            </a:xfrm>
            <a:prstGeom prst="rect">
              <a:avLst/>
            </a:prstGeom>
            <a:noFill/>
          </p:spPr>
          <p:txBody>
            <a:bodyPr wrap="none" lIns="182857" tIns="146285" rIns="182857" bIns="146285" rtlCol="0" anchor="ctr">
              <a:spAutoFit/>
            </a:bodyPr>
            <a:lstStyle/>
            <a:p>
              <a:pPr algn="ctr" defTabSz="932410">
                <a:lnSpc>
                  <a:spcPct val="90000"/>
                </a:lnSpc>
                <a:defRPr/>
              </a:pPr>
              <a:r>
                <a:rPr lang="en-US" sz="1600" b="1" kern="0" spc="-50" dirty="0" smtClean="0">
                  <a:gradFill>
                    <a:gsLst>
                      <a:gs pos="16814">
                        <a:schemeClr val="tx1"/>
                      </a:gs>
                      <a:gs pos="100000">
                        <a:schemeClr val="tx1"/>
                      </a:gs>
                    </a:gsLst>
                    <a:lin ang="5400000" scaled="0"/>
                  </a:gradFill>
                </a:rPr>
                <a:t>ON-PREMISES</a:t>
              </a:r>
              <a:endParaRPr lang="en-US" sz="1600" b="1" kern="0" spc="-50" dirty="0">
                <a:gradFill>
                  <a:gsLst>
                    <a:gs pos="16814">
                      <a:schemeClr val="tx1"/>
                    </a:gs>
                    <a:gs pos="100000">
                      <a:schemeClr val="tx1"/>
                    </a:gs>
                  </a:gsLst>
                  <a:lin ang="5400000" scaled="0"/>
                </a:gradFill>
              </a:endParaRPr>
            </a:p>
          </p:txBody>
        </p:sp>
        <p:sp>
          <p:nvSpPr>
            <p:cNvPr id="37" name="Freeform 5"/>
            <p:cNvSpPr>
              <a:spLocks noEditPoints="1"/>
            </p:cNvSpPr>
            <p:nvPr/>
          </p:nvSpPr>
          <p:spPr bwMode="black">
            <a:xfrm>
              <a:off x="10354857" y="1374311"/>
              <a:ext cx="339725" cy="535794"/>
            </a:xfrm>
            <a:custGeom>
              <a:avLst/>
              <a:gdLst>
                <a:gd name="T0" fmla="*/ 89 w 226"/>
                <a:gd name="T1" fmla="*/ 124 h 348"/>
                <a:gd name="T2" fmla="*/ 118 w 226"/>
                <a:gd name="T3" fmla="*/ 113 h 348"/>
                <a:gd name="T4" fmla="*/ 150 w 226"/>
                <a:gd name="T5" fmla="*/ 124 h 348"/>
                <a:gd name="T6" fmla="*/ 150 w 226"/>
                <a:gd name="T7" fmla="*/ 145 h 348"/>
                <a:gd name="T8" fmla="*/ 226 w 226"/>
                <a:gd name="T9" fmla="*/ 348 h 348"/>
                <a:gd name="T10" fmla="*/ 89 w 226"/>
                <a:gd name="T11" fmla="*/ 0 h 348"/>
                <a:gd name="T12" fmla="*/ 118 w 226"/>
                <a:gd name="T13" fmla="*/ 100 h 348"/>
                <a:gd name="T14" fmla="*/ 150 w 226"/>
                <a:gd name="T15" fmla="*/ 68 h 348"/>
                <a:gd name="T16" fmla="*/ 150 w 226"/>
                <a:gd name="T17" fmla="*/ 55 h 348"/>
                <a:gd name="T18" fmla="*/ 118 w 226"/>
                <a:gd name="T19" fmla="*/ 23 h 348"/>
                <a:gd name="T20" fmla="*/ 150 w 226"/>
                <a:gd name="T21" fmla="*/ 55 h 348"/>
                <a:gd name="T22" fmla="*/ 166 w 226"/>
                <a:gd name="T23" fmla="*/ 280 h 348"/>
                <a:gd name="T24" fmla="*/ 197 w 226"/>
                <a:gd name="T25" fmla="*/ 249 h 348"/>
                <a:gd name="T26" fmla="*/ 197 w 226"/>
                <a:gd name="T27" fmla="*/ 235 h 348"/>
                <a:gd name="T28" fmla="*/ 166 w 226"/>
                <a:gd name="T29" fmla="*/ 204 h 348"/>
                <a:gd name="T30" fmla="*/ 197 w 226"/>
                <a:gd name="T31" fmla="*/ 235 h 348"/>
                <a:gd name="T32" fmla="*/ 166 w 226"/>
                <a:gd name="T33" fmla="*/ 190 h 348"/>
                <a:gd name="T34" fmla="*/ 197 w 226"/>
                <a:gd name="T35" fmla="*/ 158 h 348"/>
                <a:gd name="T36" fmla="*/ 197 w 226"/>
                <a:gd name="T37" fmla="*/ 145 h 348"/>
                <a:gd name="T38" fmla="*/ 166 w 226"/>
                <a:gd name="T39" fmla="*/ 113 h 348"/>
                <a:gd name="T40" fmla="*/ 197 w 226"/>
                <a:gd name="T41" fmla="*/ 145 h 348"/>
                <a:gd name="T42" fmla="*/ 166 w 226"/>
                <a:gd name="T43" fmla="*/ 100 h 348"/>
                <a:gd name="T44" fmla="*/ 197 w 226"/>
                <a:gd name="T45" fmla="*/ 68 h 348"/>
                <a:gd name="T46" fmla="*/ 197 w 226"/>
                <a:gd name="T47" fmla="*/ 55 h 348"/>
                <a:gd name="T48" fmla="*/ 166 w 226"/>
                <a:gd name="T49" fmla="*/ 23 h 348"/>
                <a:gd name="T50" fmla="*/ 197 w 226"/>
                <a:gd name="T51" fmla="*/ 55 h 348"/>
                <a:gd name="T52" fmla="*/ 0 w 226"/>
                <a:gd name="T53" fmla="*/ 348 h 348"/>
                <a:gd name="T54" fmla="*/ 137 w 226"/>
                <a:gd name="T55" fmla="*/ 137 h 348"/>
                <a:gd name="T56" fmla="*/ 60 w 226"/>
                <a:gd name="T57" fmla="*/ 326 h 348"/>
                <a:gd name="T58" fmla="*/ 29 w 226"/>
                <a:gd name="T59" fmla="*/ 294 h 348"/>
                <a:gd name="T60" fmla="*/ 60 w 226"/>
                <a:gd name="T61" fmla="*/ 326 h 348"/>
                <a:gd name="T62" fmla="*/ 29 w 226"/>
                <a:gd name="T63" fmla="*/ 280 h 348"/>
                <a:gd name="T64" fmla="*/ 60 w 226"/>
                <a:gd name="T65" fmla="*/ 249 h 348"/>
                <a:gd name="T66" fmla="*/ 60 w 226"/>
                <a:gd name="T67" fmla="*/ 235 h 348"/>
                <a:gd name="T68" fmla="*/ 29 w 226"/>
                <a:gd name="T69" fmla="*/ 204 h 348"/>
                <a:gd name="T70" fmla="*/ 60 w 226"/>
                <a:gd name="T71" fmla="*/ 235 h 348"/>
                <a:gd name="T72" fmla="*/ 29 w 226"/>
                <a:gd name="T73" fmla="*/ 190 h 348"/>
                <a:gd name="T74" fmla="*/ 60 w 226"/>
                <a:gd name="T75" fmla="*/ 158 h 348"/>
                <a:gd name="T76" fmla="*/ 108 w 226"/>
                <a:gd name="T77" fmla="*/ 326 h 348"/>
                <a:gd name="T78" fmla="*/ 76 w 226"/>
                <a:gd name="T79" fmla="*/ 294 h 348"/>
                <a:gd name="T80" fmla="*/ 108 w 226"/>
                <a:gd name="T81" fmla="*/ 326 h 348"/>
                <a:gd name="T82" fmla="*/ 76 w 226"/>
                <a:gd name="T83" fmla="*/ 280 h 348"/>
                <a:gd name="T84" fmla="*/ 108 w 226"/>
                <a:gd name="T85" fmla="*/ 249 h 348"/>
                <a:gd name="T86" fmla="*/ 108 w 226"/>
                <a:gd name="T87" fmla="*/ 235 h 348"/>
                <a:gd name="T88" fmla="*/ 76 w 226"/>
                <a:gd name="T89" fmla="*/ 204 h 348"/>
                <a:gd name="T90" fmla="*/ 108 w 226"/>
                <a:gd name="T91" fmla="*/ 235 h 348"/>
                <a:gd name="T92" fmla="*/ 76 w 226"/>
                <a:gd name="T93" fmla="*/ 190 h 348"/>
                <a:gd name="T94" fmla="*/ 108 w 226"/>
                <a:gd name="T95" fmla="*/ 15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 h="348">
                  <a:moveTo>
                    <a:pt x="89" y="0"/>
                  </a:moveTo>
                  <a:lnTo>
                    <a:pt x="89" y="124"/>
                  </a:lnTo>
                  <a:lnTo>
                    <a:pt x="118" y="124"/>
                  </a:lnTo>
                  <a:lnTo>
                    <a:pt x="118" y="113"/>
                  </a:lnTo>
                  <a:lnTo>
                    <a:pt x="150" y="113"/>
                  </a:lnTo>
                  <a:lnTo>
                    <a:pt x="150" y="124"/>
                  </a:lnTo>
                  <a:lnTo>
                    <a:pt x="150" y="137"/>
                  </a:lnTo>
                  <a:lnTo>
                    <a:pt x="150" y="145"/>
                  </a:lnTo>
                  <a:lnTo>
                    <a:pt x="150" y="348"/>
                  </a:lnTo>
                  <a:lnTo>
                    <a:pt x="226" y="348"/>
                  </a:lnTo>
                  <a:lnTo>
                    <a:pt x="226" y="0"/>
                  </a:lnTo>
                  <a:lnTo>
                    <a:pt x="89" y="0"/>
                  </a:lnTo>
                  <a:close/>
                  <a:moveTo>
                    <a:pt x="150" y="100"/>
                  </a:moveTo>
                  <a:lnTo>
                    <a:pt x="118" y="100"/>
                  </a:lnTo>
                  <a:lnTo>
                    <a:pt x="118" y="68"/>
                  </a:lnTo>
                  <a:lnTo>
                    <a:pt x="150" y="68"/>
                  </a:lnTo>
                  <a:lnTo>
                    <a:pt x="150" y="100"/>
                  </a:lnTo>
                  <a:close/>
                  <a:moveTo>
                    <a:pt x="150" y="55"/>
                  </a:moveTo>
                  <a:lnTo>
                    <a:pt x="118" y="55"/>
                  </a:lnTo>
                  <a:lnTo>
                    <a:pt x="118" y="23"/>
                  </a:lnTo>
                  <a:lnTo>
                    <a:pt x="150" y="23"/>
                  </a:lnTo>
                  <a:lnTo>
                    <a:pt x="150" y="55"/>
                  </a:lnTo>
                  <a:close/>
                  <a:moveTo>
                    <a:pt x="197" y="280"/>
                  </a:moveTo>
                  <a:lnTo>
                    <a:pt x="166" y="280"/>
                  </a:lnTo>
                  <a:lnTo>
                    <a:pt x="166" y="249"/>
                  </a:lnTo>
                  <a:lnTo>
                    <a:pt x="197" y="249"/>
                  </a:lnTo>
                  <a:lnTo>
                    <a:pt x="197" y="280"/>
                  </a:lnTo>
                  <a:close/>
                  <a:moveTo>
                    <a:pt x="197" y="235"/>
                  </a:moveTo>
                  <a:lnTo>
                    <a:pt x="166" y="235"/>
                  </a:lnTo>
                  <a:lnTo>
                    <a:pt x="166" y="204"/>
                  </a:lnTo>
                  <a:lnTo>
                    <a:pt x="197" y="204"/>
                  </a:lnTo>
                  <a:lnTo>
                    <a:pt x="197" y="235"/>
                  </a:lnTo>
                  <a:close/>
                  <a:moveTo>
                    <a:pt x="197" y="190"/>
                  </a:moveTo>
                  <a:lnTo>
                    <a:pt x="166" y="190"/>
                  </a:lnTo>
                  <a:lnTo>
                    <a:pt x="166" y="158"/>
                  </a:lnTo>
                  <a:lnTo>
                    <a:pt x="197" y="158"/>
                  </a:lnTo>
                  <a:lnTo>
                    <a:pt x="197" y="190"/>
                  </a:lnTo>
                  <a:close/>
                  <a:moveTo>
                    <a:pt x="197" y="145"/>
                  </a:moveTo>
                  <a:lnTo>
                    <a:pt x="166" y="145"/>
                  </a:lnTo>
                  <a:lnTo>
                    <a:pt x="166" y="113"/>
                  </a:lnTo>
                  <a:lnTo>
                    <a:pt x="197" y="113"/>
                  </a:lnTo>
                  <a:lnTo>
                    <a:pt x="197" y="145"/>
                  </a:lnTo>
                  <a:close/>
                  <a:moveTo>
                    <a:pt x="197" y="100"/>
                  </a:moveTo>
                  <a:lnTo>
                    <a:pt x="166" y="100"/>
                  </a:lnTo>
                  <a:lnTo>
                    <a:pt x="166" y="68"/>
                  </a:lnTo>
                  <a:lnTo>
                    <a:pt x="197" y="68"/>
                  </a:lnTo>
                  <a:lnTo>
                    <a:pt x="197" y="100"/>
                  </a:lnTo>
                  <a:close/>
                  <a:moveTo>
                    <a:pt x="197" y="55"/>
                  </a:moveTo>
                  <a:lnTo>
                    <a:pt x="166" y="55"/>
                  </a:lnTo>
                  <a:lnTo>
                    <a:pt x="166" y="23"/>
                  </a:lnTo>
                  <a:lnTo>
                    <a:pt x="197" y="23"/>
                  </a:lnTo>
                  <a:lnTo>
                    <a:pt x="197" y="55"/>
                  </a:lnTo>
                  <a:close/>
                  <a:moveTo>
                    <a:pt x="0" y="137"/>
                  </a:moveTo>
                  <a:lnTo>
                    <a:pt x="0" y="348"/>
                  </a:lnTo>
                  <a:lnTo>
                    <a:pt x="137" y="348"/>
                  </a:lnTo>
                  <a:lnTo>
                    <a:pt x="137" y="137"/>
                  </a:lnTo>
                  <a:lnTo>
                    <a:pt x="0" y="137"/>
                  </a:lnTo>
                  <a:close/>
                  <a:moveTo>
                    <a:pt x="60" y="326"/>
                  </a:moveTo>
                  <a:lnTo>
                    <a:pt x="29" y="326"/>
                  </a:lnTo>
                  <a:lnTo>
                    <a:pt x="29" y="294"/>
                  </a:lnTo>
                  <a:lnTo>
                    <a:pt x="60" y="294"/>
                  </a:lnTo>
                  <a:lnTo>
                    <a:pt x="60" y="326"/>
                  </a:lnTo>
                  <a:close/>
                  <a:moveTo>
                    <a:pt x="60" y="280"/>
                  </a:moveTo>
                  <a:lnTo>
                    <a:pt x="29" y="280"/>
                  </a:lnTo>
                  <a:lnTo>
                    <a:pt x="29" y="249"/>
                  </a:lnTo>
                  <a:lnTo>
                    <a:pt x="60" y="249"/>
                  </a:lnTo>
                  <a:lnTo>
                    <a:pt x="60" y="280"/>
                  </a:lnTo>
                  <a:close/>
                  <a:moveTo>
                    <a:pt x="60" y="235"/>
                  </a:moveTo>
                  <a:lnTo>
                    <a:pt x="29" y="235"/>
                  </a:lnTo>
                  <a:lnTo>
                    <a:pt x="29" y="204"/>
                  </a:lnTo>
                  <a:lnTo>
                    <a:pt x="60" y="204"/>
                  </a:lnTo>
                  <a:lnTo>
                    <a:pt x="60" y="235"/>
                  </a:lnTo>
                  <a:close/>
                  <a:moveTo>
                    <a:pt x="60" y="190"/>
                  </a:moveTo>
                  <a:lnTo>
                    <a:pt x="29" y="190"/>
                  </a:lnTo>
                  <a:lnTo>
                    <a:pt x="29" y="158"/>
                  </a:lnTo>
                  <a:lnTo>
                    <a:pt x="60" y="158"/>
                  </a:lnTo>
                  <a:lnTo>
                    <a:pt x="60" y="190"/>
                  </a:lnTo>
                  <a:close/>
                  <a:moveTo>
                    <a:pt x="108" y="326"/>
                  </a:moveTo>
                  <a:lnTo>
                    <a:pt x="76" y="326"/>
                  </a:lnTo>
                  <a:lnTo>
                    <a:pt x="76" y="294"/>
                  </a:lnTo>
                  <a:lnTo>
                    <a:pt x="108" y="294"/>
                  </a:lnTo>
                  <a:lnTo>
                    <a:pt x="108" y="326"/>
                  </a:lnTo>
                  <a:close/>
                  <a:moveTo>
                    <a:pt x="108" y="280"/>
                  </a:moveTo>
                  <a:lnTo>
                    <a:pt x="76" y="280"/>
                  </a:lnTo>
                  <a:lnTo>
                    <a:pt x="76" y="249"/>
                  </a:lnTo>
                  <a:lnTo>
                    <a:pt x="108" y="249"/>
                  </a:lnTo>
                  <a:lnTo>
                    <a:pt x="108" y="280"/>
                  </a:lnTo>
                  <a:close/>
                  <a:moveTo>
                    <a:pt x="108" y="235"/>
                  </a:moveTo>
                  <a:lnTo>
                    <a:pt x="76" y="235"/>
                  </a:lnTo>
                  <a:lnTo>
                    <a:pt x="76" y="204"/>
                  </a:lnTo>
                  <a:lnTo>
                    <a:pt x="108" y="204"/>
                  </a:lnTo>
                  <a:lnTo>
                    <a:pt x="108" y="235"/>
                  </a:lnTo>
                  <a:close/>
                  <a:moveTo>
                    <a:pt x="108" y="190"/>
                  </a:moveTo>
                  <a:lnTo>
                    <a:pt x="76" y="190"/>
                  </a:lnTo>
                  <a:lnTo>
                    <a:pt x="76" y="158"/>
                  </a:lnTo>
                  <a:lnTo>
                    <a:pt x="108" y="158"/>
                  </a:lnTo>
                  <a:lnTo>
                    <a:pt x="108" y="19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pPr defTabSz="932503"/>
              <a:endParaRPr lang="en-US" sz="2400">
                <a:solidFill>
                  <a:srgbClr val="505050"/>
                </a:solidFill>
              </a:endParaRPr>
            </a:p>
          </p:txBody>
        </p:sp>
      </p:grpSp>
      <p:cxnSp>
        <p:nvCxnSpPr>
          <p:cNvPr id="13" name="Straight Arrow Connector 12"/>
          <p:cNvCxnSpPr>
            <a:stCxn id="39" idx="2"/>
          </p:cNvCxnSpPr>
          <p:nvPr/>
        </p:nvCxnSpPr>
        <p:spPr>
          <a:xfrm flipH="1" flipV="1">
            <a:off x="6794500" y="4546600"/>
            <a:ext cx="3146822" cy="994218"/>
          </a:xfrm>
          <a:prstGeom prst="straightConnector1">
            <a:avLst/>
          </a:prstGeom>
          <a:ln w="25400">
            <a:solidFill>
              <a:schemeClr val="tx1">
                <a:lumMod val="60000"/>
                <a:lumOff val="40000"/>
              </a:schemeClr>
            </a:solidFill>
            <a:headEnd type="none"/>
            <a:tailEnd type="arrow" w="med" len="sm"/>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32" idx="3"/>
          </p:cNvCxnSpPr>
          <p:nvPr/>
        </p:nvCxnSpPr>
        <p:spPr>
          <a:xfrm flipH="1">
            <a:off x="9017001" y="3775908"/>
            <a:ext cx="1167670" cy="300792"/>
          </a:xfrm>
          <a:prstGeom prst="straightConnector1">
            <a:avLst/>
          </a:prstGeom>
          <a:ln w="25400">
            <a:solidFill>
              <a:schemeClr val="tx1">
                <a:lumMod val="60000"/>
                <a:lumOff val="40000"/>
              </a:schemeClr>
            </a:solidFill>
            <a:headEnd type="none"/>
            <a:tailEnd type="arrow" w="med" len="sm"/>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9941325" y="2357586"/>
            <a:ext cx="1661668" cy="1661667"/>
            <a:chOff x="8555297" y="503193"/>
            <a:chExt cx="1236985" cy="1236985"/>
          </a:xfrm>
        </p:grpSpPr>
        <p:sp>
          <p:nvSpPr>
            <p:cNvPr id="32" name="Oval 31"/>
            <p:cNvSpPr/>
            <p:nvPr/>
          </p:nvSpPr>
          <p:spPr bwMode="auto">
            <a:xfrm>
              <a:off x="8555297" y="503193"/>
              <a:ext cx="1236985" cy="1236985"/>
            </a:xfrm>
            <a:prstGeom prst="ellipse">
              <a:avLst/>
            </a:prstGeom>
            <a:pattFill prst="ltUpDiag">
              <a:fgClr>
                <a:srgbClr val="CDCDCD"/>
              </a:fgClr>
              <a:bgClr>
                <a:srgbClr val="FFFFFF"/>
              </a:bgClr>
            </a:pattFill>
            <a:ln w="25400" cap="flat" cmpd="sng" algn="ctr">
              <a:solidFill>
                <a:schemeClr val="tx1"/>
              </a:solidFill>
              <a:prstDash val="solid"/>
              <a:headEnd type="none" w="med" len="med"/>
              <a:tailEnd type="none" w="med" len="med"/>
            </a:ln>
            <a:effectLst/>
          </p:spPr>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defTabSz="914008" fontAlgn="base">
                <a:lnSpc>
                  <a:spcPct val="90000"/>
                </a:lnSpc>
                <a:spcBef>
                  <a:spcPct val="0"/>
                </a:spcBef>
                <a:spcAft>
                  <a:spcPct val="0"/>
                </a:spcAft>
                <a:defRPr/>
              </a:pPr>
              <a:endParaRPr lang="en-US" sz="4400" kern="0" spc="-50" dirty="0">
                <a:gradFill>
                  <a:gsLst>
                    <a:gs pos="36283">
                      <a:srgbClr val="505050"/>
                    </a:gs>
                    <a:gs pos="28000">
                      <a:srgbClr val="505050"/>
                    </a:gs>
                  </a:gsLst>
                  <a:lin ang="5400000" scaled="0"/>
                </a:gradFill>
              </a:endParaRPr>
            </a:p>
          </p:txBody>
        </p:sp>
        <p:sp>
          <p:nvSpPr>
            <p:cNvPr id="35" name="Freeform 34"/>
            <p:cNvSpPr>
              <a:spLocks noChangeAspect="1" noEditPoints="1"/>
            </p:cNvSpPr>
            <p:nvPr/>
          </p:nvSpPr>
          <p:spPr bwMode="auto">
            <a:xfrm>
              <a:off x="8889002" y="743696"/>
              <a:ext cx="569574" cy="427782"/>
            </a:xfrm>
            <a:custGeom>
              <a:avLst/>
              <a:gdLst>
                <a:gd name="T0" fmla="*/ 224 w 400"/>
                <a:gd name="T1" fmla="*/ 276 h 300"/>
                <a:gd name="T2" fmla="*/ 200 w 400"/>
                <a:gd name="T3" fmla="*/ 300 h 300"/>
                <a:gd name="T4" fmla="*/ 176 w 400"/>
                <a:gd name="T5" fmla="*/ 276 h 300"/>
                <a:gd name="T6" fmla="*/ 200 w 400"/>
                <a:gd name="T7" fmla="*/ 252 h 300"/>
                <a:gd name="T8" fmla="*/ 224 w 400"/>
                <a:gd name="T9" fmla="*/ 276 h 300"/>
                <a:gd name="T10" fmla="*/ 122 w 400"/>
                <a:gd name="T11" fmla="*/ 205 h 300"/>
                <a:gd name="T12" fmla="*/ 156 w 400"/>
                <a:gd name="T13" fmla="*/ 239 h 300"/>
                <a:gd name="T14" fmla="*/ 200 w 400"/>
                <a:gd name="T15" fmla="*/ 221 h 300"/>
                <a:gd name="T16" fmla="*/ 244 w 400"/>
                <a:gd name="T17" fmla="*/ 239 h 300"/>
                <a:gd name="T18" fmla="*/ 278 w 400"/>
                <a:gd name="T19" fmla="*/ 205 h 300"/>
                <a:gd name="T20" fmla="*/ 200 w 400"/>
                <a:gd name="T21" fmla="*/ 173 h 300"/>
                <a:gd name="T22" fmla="*/ 122 w 400"/>
                <a:gd name="T23" fmla="*/ 205 h 300"/>
                <a:gd name="T24" fmla="*/ 61 w 400"/>
                <a:gd name="T25" fmla="*/ 144 h 300"/>
                <a:gd name="T26" fmla="*/ 95 w 400"/>
                <a:gd name="T27" fmla="*/ 178 h 300"/>
                <a:gd name="T28" fmla="*/ 200 w 400"/>
                <a:gd name="T29" fmla="*/ 134 h 300"/>
                <a:gd name="T30" fmla="*/ 305 w 400"/>
                <a:gd name="T31" fmla="*/ 178 h 300"/>
                <a:gd name="T32" fmla="*/ 339 w 400"/>
                <a:gd name="T33" fmla="*/ 144 h 300"/>
                <a:gd name="T34" fmla="*/ 200 w 400"/>
                <a:gd name="T35" fmla="*/ 86 h 300"/>
                <a:gd name="T36" fmla="*/ 61 w 400"/>
                <a:gd name="T37" fmla="*/ 144 h 300"/>
                <a:gd name="T38" fmla="*/ 200 w 400"/>
                <a:gd name="T39" fmla="*/ 48 h 300"/>
                <a:gd name="T40" fmla="*/ 366 w 400"/>
                <a:gd name="T41" fmla="*/ 117 h 300"/>
                <a:gd name="T42" fmla="*/ 400 w 400"/>
                <a:gd name="T43" fmla="*/ 83 h 300"/>
                <a:gd name="T44" fmla="*/ 200 w 400"/>
                <a:gd name="T45" fmla="*/ 0 h 300"/>
                <a:gd name="T46" fmla="*/ 0 w 400"/>
                <a:gd name="T47" fmla="*/ 83 h 300"/>
                <a:gd name="T48" fmla="*/ 34 w 400"/>
                <a:gd name="T49" fmla="*/ 117 h 300"/>
                <a:gd name="T50" fmla="*/ 200 w 400"/>
                <a:gd name="T51" fmla="*/ 4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0" h="300">
                  <a:moveTo>
                    <a:pt x="224" y="276"/>
                  </a:moveTo>
                  <a:cubicBezTo>
                    <a:pt x="224" y="289"/>
                    <a:pt x="213" y="300"/>
                    <a:pt x="200" y="300"/>
                  </a:cubicBezTo>
                  <a:cubicBezTo>
                    <a:pt x="187" y="300"/>
                    <a:pt x="176" y="289"/>
                    <a:pt x="176" y="276"/>
                  </a:cubicBezTo>
                  <a:cubicBezTo>
                    <a:pt x="176" y="263"/>
                    <a:pt x="187" y="252"/>
                    <a:pt x="200" y="252"/>
                  </a:cubicBezTo>
                  <a:cubicBezTo>
                    <a:pt x="213" y="252"/>
                    <a:pt x="224" y="263"/>
                    <a:pt x="224" y="276"/>
                  </a:cubicBezTo>
                  <a:close/>
                  <a:moveTo>
                    <a:pt x="122" y="205"/>
                  </a:moveTo>
                  <a:cubicBezTo>
                    <a:pt x="156" y="239"/>
                    <a:pt x="156" y="239"/>
                    <a:pt x="156" y="239"/>
                  </a:cubicBezTo>
                  <a:cubicBezTo>
                    <a:pt x="167" y="228"/>
                    <a:pt x="183" y="221"/>
                    <a:pt x="200" y="221"/>
                  </a:cubicBezTo>
                  <a:cubicBezTo>
                    <a:pt x="217" y="221"/>
                    <a:pt x="233" y="228"/>
                    <a:pt x="244" y="239"/>
                  </a:cubicBezTo>
                  <a:cubicBezTo>
                    <a:pt x="278" y="205"/>
                    <a:pt x="278" y="205"/>
                    <a:pt x="278" y="205"/>
                  </a:cubicBezTo>
                  <a:cubicBezTo>
                    <a:pt x="258" y="185"/>
                    <a:pt x="230" y="173"/>
                    <a:pt x="200" y="173"/>
                  </a:cubicBezTo>
                  <a:cubicBezTo>
                    <a:pt x="170" y="173"/>
                    <a:pt x="142" y="185"/>
                    <a:pt x="122" y="205"/>
                  </a:cubicBezTo>
                  <a:close/>
                  <a:moveTo>
                    <a:pt x="61" y="144"/>
                  </a:moveTo>
                  <a:cubicBezTo>
                    <a:pt x="95" y="178"/>
                    <a:pt x="95" y="178"/>
                    <a:pt x="95" y="178"/>
                  </a:cubicBezTo>
                  <a:cubicBezTo>
                    <a:pt x="122" y="151"/>
                    <a:pt x="159" y="134"/>
                    <a:pt x="200" y="134"/>
                  </a:cubicBezTo>
                  <a:cubicBezTo>
                    <a:pt x="241" y="134"/>
                    <a:pt x="278" y="151"/>
                    <a:pt x="305" y="178"/>
                  </a:cubicBezTo>
                  <a:cubicBezTo>
                    <a:pt x="339" y="144"/>
                    <a:pt x="339" y="144"/>
                    <a:pt x="339" y="144"/>
                  </a:cubicBezTo>
                  <a:cubicBezTo>
                    <a:pt x="303" y="109"/>
                    <a:pt x="254" y="86"/>
                    <a:pt x="200" y="86"/>
                  </a:cubicBezTo>
                  <a:cubicBezTo>
                    <a:pt x="146" y="86"/>
                    <a:pt x="97" y="109"/>
                    <a:pt x="61" y="144"/>
                  </a:cubicBezTo>
                  <a:close/>
                  <a:moveTo>
                    <a:pt x="200" y="48"/>
                  </a:moveTo>
                  <a:cubicBezTo>
                    <a:pt x="265" y="48"/>
                    <a:pt x="324" y="74"/>
                    <a:pt x="366" y="117"/>
                  </a:cubicBezTo>
                  <a:cubicBezTo>
                    <a:pt x="400" y="83"/>
                    <a:pt x="400" y="83"/>
                    <a:pt x="400" y="83"/>
                  </a:cubicBezTo>
                  <a:cubicBezTo>
                    <a:pt x="349" y="32"/>
                    <a:pt x="278" y="0"/>
                    <a:pt x="200" y="0"/>
                  </a:cubicBezTo>
                  <a:cubicBezTo>
                    <a:pt x="122" y="0"/>
                    <a:pt x="51" y="32"/>
                    <a:pt x="0" y="83"/>
                  </a:cubicBezTo>
                  <a:cubicBezTo>
                    <a:pt x="34" y="117"/>
                    <a:pt x="34" y="117"/>
                    <a:pt x="34" y="117"/>
                  </a:cubicBezTo>
                  <a:cubicBezTo>
                    <a:pt x="76" y="74"/>
                    <a:pt x="135" y="48"/>
                    <a:pt x="200" y="48"/>
                  </a:cubicBezTo>
                  <a:close/>
                </a:path>
              </a:pathLst>
            </a:custGeom>
            <a:solidFill>
              <a:schemeClr val="tx1"/>
            </a:solidFill>
            <a:ln>
              <a:noFill/>
            </a:ln>
            <a:extLst/>
          </p:spPr>
          <p:txBody>
            <a:bodyPr vert="horz" wrap="square" lIns="91428" tIns="45714" rIns="91428" bIns="45714" numCol="1" anchor="t" anchorCtr="0" compatLnSpc="1">
              <a:prstTxWarp prst="textNoShape">
                <a:avLst/>
              </a:prstTxWarp>
            </a:bodyPr>
            <a:lstStyle/>
            <a:p>
              <a:pPr defTabSz="932410">
                <a:defRPr/>
              </a:pPr>
              <a:endParaRPr lang="en-US" sz="3600" kern="0" dirty="0">
                <a:solidFill>
                  <a:srgbClr val="00188F"/>
                </a:solidFill>
              </a:endParaRPr>
            </a:p>
          </p:txBody>
        </p:sp>
        <p:sp>
          <p:nvSpPr>
            <p:cNvPr id="36" name="TextBox 35"/>
            <p:cNvSpPr txBox="1"/>
            <p:nvPr/>
          </p:nvSpPr>
          <p:spPr>
            <a:xfrm>
              <a:off x="8689678" y="1153242"/>
              <a:ext cx="968221" cy="384887"/>
            </a:xfrm>
            <a:prstGeom prst="rect">
              <a:avLst/>
            </a:prstGeom>
            <a:noFill/>
          </p:spPr>
          <p:txBody>
            <a:bodyPr wrap="none" lIns="182857" tIns="146285" rIns="182857" bIns="146285" rtlCol="0" anchor="ctr">
              <a:spAutoFit/>
            </a:bodyPr>
            <a:lstStyle/>
            <a:p>
              <a:pPr algn="ctr" defTabSz="932410">
                <a:lnSpc>
                  <a:spcPct val="90000"/>
                </a:lnSpc>
                <a:defRPr/>
              </a:pPr>
              <a:r>
                <a:rPr lang="en-US" sz="1600" b="1" kern="0" spc="-50" dirty="0" smtClean="0">
                  <a:gradFill>
                    <a:gsLst>
                      <a:gs pos="16814">
                        <a:schemeClr val="tx1"/>
                      </a:gs>
                      <a:gs pos="100000">
                        <a:schemeClr val="tx1"/>
                      </a:gs>
                    </a:gsLst>
                    <a:lin ang="5400000" scaled="0"/>
                  </a:gradFill>
                </a:rPr>
                <a:t>INTERNET</a:t>
              </a:r>
              <a:endParaRPr lang="en-US" sz="1600" b="1" kern="0" spc="-50" dirty="0">
                <a:gradFill>
                  <a:gsLst>
                    <a:gs pos="16814">
                      <a:schemeClr val="tx1"/>
                    </a:gs>
                    <a:gs pos="100000">
                      <a:schemeClr val="tx1"/>
                    </a:gs>
                  </a:gsLst>
                  <a:lin ang="5400000" scaled="0"/>
                </a:gradFill>
              </a:endParaRPr>
            </a:p>
          </p:txBody>
        </p:sp>
      </p:grpSp>
    </p:spTree>
    <p:extLst>
      <p:ext uri="{BB962C8B-B14F-4D97-AF65-F5344CB8AC3E}">
        <p14:creationId xmlns:p14="http://schemas.microsoft.com/office/powerpoint/2010/main" val="1159612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5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500"/>
                                        <p:tgtEl>
                                          <p:spTgt spid="5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fade">
                                      <p:cBhvr>
                                        <p:cTn id="32" dur="500"/>
                                        <p:tgtEl>
                                          <p:spTgt spid="5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par>
                                <p:cTn id="38" presetID="10" presetClass="entr" presetSubtype="0"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par>
                                <p:cTn id="41" presetID="22" presetClass="entr" presetSubtype="2"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right)">
                                      <p:cBhvr>
                                        <p:cTn id="43" dur="500"/>
                                        <p:tgtEl>
                                          <p:spTgt spid="15"/>
                                        </p:tgtEl>
                                      </p:cBhvr>
                                    </p:animEffect>
                                  </p:childTnLst>
                                </p:cTn>
                              </p:par>
                              <p:par>
                                <p:cTn id="44" presetID="22" presetClass="entr" presetSubtype="2" fill="hold"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right)">
                                      <p:cBhvr>
                                        <p:cTn id="4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7091290" y="4162045"/>
            <a:ext cx="4880048" cy="170179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defTabSz="932472" fontAlgn="base">
              <a:lnSpc>
                <a:spcPct val="90000"/>
              </a:lnSpc>
              <a:spcBef>
                <a:spcPct val="0"/>
              </a:spcBef>
              <a:spcAft>
                <a:spcPct val="0"/>
              </a:spcAft>
            </a:pPr>
            <a:endParaRPr lang="en-US" sz="1600" b="1" dirty="0" smtClean="0">
              <a:gradFill>
                <a:gsLst>
                  <a:gs pos="0">
                    <a:schemeClr val="tx1"/>
                  </a:gs>
                  <a:gs pos="100000">
                    <a:schemeClr val="tx1"/>
                  </a:gs>
                </a:gsLst>
                <a:lin ang="5400000" scaled="0"/>
              </a:gradFill>
              <a:ea typeface="Segoe UI" pitchFamily="34" charset="0"/>
              <a:cs typeface="Segoe UI" pitchFamily="34" charset="0"/>
            </a:endParaRPr>
          </a:p>
        </p:txBody>
      </p:sp>
      <p:cxnSp>
        <p:nvCxnSpPr>
          <p:cNvPr id="133" name="Straight Arrow Connector 132"/>
          <p:cNvCxnSpPr/>
          <p:nvPr/>
        </p:nvCxnSpPr>
        <p:spPr>
          <a:xfrm>
            <a:off x="7752622" y="2990192"/>
            <a:ext cx="0" cy="1727858"/>
          </a:xfrm>
          <a:prstGeom prst="straightConnector1">
            <a:avLst/>
          </a:prstGeom>
          <a:ln w="25400" cap="rnd">
            <a:solidFill>
              <a:schemeClr val="accent5"/>
            </a:solidFill>
            <a:prstDash val="solid"/>
            <a:headEnd type="arrow" w="med" len="sm"/>
            <a:tailEnd type="none" w="med" len="sm"/>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Network Security Groups</a:t>
            </a:r>
            <a:endParaRPr lang="en-US" dirty="0"/>
          </a:p>
        </p:txBody>
      </p:sp>
      <p:sp>
        <p:nvSpPr>
          <p:cNvPr id="3" name="Content Placeholder 2"/>
          <p:cNvSpPr>
            <a:spLocks noGrp="1"/>
          </p:cNvSpPr>
          <p:nvPr>
            <p:ph type="body" sz="quarter" idx="10"/>
          </p:nvPr>
        </p:nvSpPr>
        <p:spPr>
          <a:xfrm>
            <a:off x="274638" y="1212850"/>
            <a:ext cx="6816652" cy="4561249"/>
          </a:xfrm>
        </p:spPr>
        <p:txBody>
          <a:bodyPr/>
          <a:lstStyle/>
          <a:p>
            <a:r>
              <a:rPr lang="en-US" sz="3200" dirty="0" smtClean="0"/>
              <a:t>Segment network to meet </a:t>
            </a:r>
            <a:br>
              <a:rPr lang="en-US" sz="3200" dirty="0" smtClean="0"/>
            </a:br>
            <a:r>
              <a:rPr lang="en-US" sz="3200" dirty="0" smtClean="0"/>
              <a:t>security needs</a:t>
            </a:r>
          </a:p>
          <a:p>
            <a:r>
              <a:rPr lang="en-US" sz="3200" dirty="0" smtClean="0"/>
              <a:t>Prioritized set of rules</a:t>
            </a:r>
          </a:p>
          <a:p>
            <a:pPr lvl="1"/>
            <a:r>
              <a:rPr lang="en-US" dirty="0" smtClean="0"/>
              <a:t>Default rules: 65,000 and above</a:t>
            </a:r>
          </a:p>
          <a:p>
            <a:r>
              <a:rPr lang="en-US" sz="3200" dirty="0" smtClean="0"/>
              <a:t>Applied at the VM and/or subnet</a:t>
            </a:r>
          </a:p>
          <a:p>
            <a:r>
              <a:rPr lang="en-US" sz="3200" dirty="0" smtClean="0"/>
              <a:t>Applies to internal and external traffic</a:t>
            </a:r>
          </a:p>
          <a:p>
            <a:r>
              <a:rPr lang="en-US" sz="3200" dirty="0" smtClean="0"/>
              <a:t>Default tags: Virtual Network, </a:t>
            </a:r>
            <a:br>
              <a:rPr lang="en-US" sz="3200" dirty="0" smtClean="0"/>
            </a:br>
            <a:r>
              <a:rPr lang="en-US" sz="3200" dirty="0" smtClean="0"/>
              <a:t>Internet, Azure load balancer</a:t>
            </a:r>
          </a:p>
          <a:p>
            <a:r>
              <a:rPr lang="en-US" sz="3200" dirty="0" smtClean="0"/>
              <a:t>API audit logs</a:t>
            </a:r>
            <a:endParaRPr lang="en-US" sz="3200" dirty="0"/>
          </a:p>
        </p:txBody>
      </p:sp>
      <p:sp>
        <p:nvSpPr>
          <p:cNvPr id="85" name="TextBox 84"/>
          <p:cNvSpPr txBox="1"/>
          <p:nvPr/>
        </p:nvSpPr>
        <p:spPr>
          <a:xfrm>
            <a:off x="10681886" y="5279521"/>
            <a:ext cx="1117806" cy="627864"/>
          </a:xfrm>
          <a:prstGeom prst="rect">
            <a:avLst/>
          </a:prstGeom>
          <a:noFill/>
        </p:spPr>
        <p:txBody>
          <a:bodyPr wrap="square" lIns="91440" tIns="146304" rIns="91440" bIns="146304" rtlCol="0">
            <a:spAutoFit/>
          </a:bodyPr>
          <a:lstStyle/>
          <a:p>
            <a:pPr algn="ctr">
              <a:lnSpc>
                <a:spcPct val="90000"/>
              </a:lnSpc>
            </a:pPr>
            <a:r>
              <a:rPr lang="en-US" sz="1200" b="1" dirty="0" smtClean="0">
                <a:gradFill>
                  <a:gsLst>
                    <a:gs pos="2917">
                      <a:schemeClr val="tx1"/>
                    </a:gs>
                    <a:gs pos="99000">
                      <a:schemeClr val="tx1"/>
                    </a:gs>
                  </a:gsLst>
                  <a:lin ang="5400000" scaled="0"/>
                </a:gradFill>
              </a:rPr>
              <a:t>FRONTEND</a:t>
            </a:r>
          </a:p>
          <a:p>
            <a:pPr algn="ctr" defTabSz="914309">
              <a:lnSpc>
                <a:spcPct val="90000"/>
              </a:lnSpc>
            </a:pPr>
            <a:r>
              <a:rPr lang="en-US" sz="1200" b="1" dirty="0">
                <a:gradFill>
                  <a:gsLst>
                    <a:gs pos="2917">
                      <a:schemeClr val="tx1"/>
                    </a:gs>
                    <a:gs pos="99000">
                      <a:schemeClr val="tx1"/>
                    </a:gs>
                  </a:gsLst>
                  <a:lin ang="5400000" scaled="0"/>
                </a:gradFill>
              </a:rPr>
              <a:t>10.1/16</a:t>
            </a:r>
          </a:p>
        </p:txBody>
      </p:sp>
      <p:sp>
        <p:nvSpPr>
          <p:cNvPr id="86" name="TextBox 85"/>
          <p:cNvSpPr txBox="1"/>
          <p:nvPr/>
        </p:nvSpPr>
        <p:spPr>
          <a:xfrm>
            <a:off x="9638909" y="5279521"/>
            <a:ext cx="1032738" cy="627864"/>
          </a:xfrm>
          <a:prstGeom prst="rect">
            <a:avLst/>
          </a:prstGeom>
          <a:noFill/>
        </p:spPr>
        <p:txBody>
          <a:bodyPr wrap="square" lIns="91440" tIns="146304" rIns="91440" bIns="146304" rtlCol="0">
            <a:spAutoFit/>
          </a:bodyPr>
          <a:lstStyle/>
          <a:p>
            <a:pPr algn="ctr">
              <a:lnSpc>
                <a:spcPct val="90000"/>
              </a:lnSpc>
            </a:pPr>
            <a:r>
              <a:rPr lang="en-US" sz="1200" b="1" dirty="0" smtClean="0">
                <a:gradFill>
                  <a:gsLst>
                    <a:gs pos="2917">
                      <a:schemeClr val="tx1"/>
                    </a:gs>
                    <a:gs pos="99000">
                      <a:schemeClr val="tx1"/>
                    </a:gs>
                  </a:gsLst>
                  <a:lin ang="5400000" scaled="0"/>
                </a:gradFill>
              </a:rPr>
              <a:t>MID-TIER</a:t>
            </a:r>
          </a:p>
          <a:p>
            <a:pPr algn="ctr" defTabSz="914309">
              <a:lnSpc>
                <a:spcPct val="90000"/>
              </a:lnSpc>
            </a:pPr>
            <a:r>
              <a:rPr lang="en-US" sz="1200" b="1" dirty="0">
                <a:gradFill>
                  <a:gsLst>
                    <a:gs pos="2917">
                      <a:schemeClr val="tx1"/>
                    </a:gs>
                    <a:gs pos="99000">
                      <a:schemeClr val="tx1"/>
                    </a:gs>
                  </a:gsLst>
                  <a:lin ang="5400000" scaled="0"/>
                </a:gradFill>
              </a:rPr>
              <a:t>10.2/16</a:t>
            </a:r>
          </a:p>
        </p:txBody>
      </p:sp>
      <p:sp>
        <p:nvSpPr>
          <p:cNvPr id="87" name="TextBox 86"/>
          <p:cNvSpPr txBox="1"/>
          <p:nvPr/>
        </p:nvSpPr>
        <p:spPr>
          <a:xfrm>
            <a:off x="8635574" y="5279521"/>
            <a:ext cx="1182071" cy="627864"/>
          </a:xfrm>
          <a:prstGeom prst="rect">
            <a:avLst/>
          </a:prstGeom>
          <a:noFill/>
        </p:spPr>
        <p:txBody>
          <a:bodyPr wrap="square" lIns="91440" tIns="146304" rIns="91440" bIns="146304" rtlCol="0">
            <a:spAutoFit/>
          </a:bodyPr>
          <a:lstStyle/>
          <a:p>
            <a:pPr algn="ctr">
              <a:lnSpc>
                <a:spcPct val="90000"/>
              </a:lnSpc>
            </a:pPr>
            <a:r>
              <a:rPr lang="en-US" sz="1200" b="1" dirty="0" smtClean="0">
                <a:gradFill>
                  <a:gsLst>
                    <a:gs pos="2917">
                      <a:schemeClr val="tx1"/>
                    </a:gs>
                    <a:gs pos="99000">
                      <a:schemeClr val="tx1"/>
                    </a:gs>
                  </a:gsLst>
                  <a:lin ang="5400000" scaled="0"/>
                </a:gradFill>
              </a:rPr>
              <a:t>BACKEND</a:t>
            </a:r>
          </a:p>
          <a:p>
            <a:pPr algn="ctr">
              <a:lnSpc>
                <a:spcPct val="90000"/>
              </a:lnSpc>
            </a:pPr>
            <a:r>
              <a:rPr lang="en-US" sz="1200" b="1" dirty="0">
                <a:gradFill>
                  <a:gsLst>
                    <a:gs pos="2917">
                      <a:schemeClr val="tx1"/>
                    </a:gs>
                    <a:gs pos="99000">
                      <a:schemeClr val="tx1"/>
                    </a:gs>
                  </a:gsLst>
                  <a:lin ang="5400000" scaled="0"/>
                </a:gradFill>
              </a:rPr>
              <a:t>10.3/16</a:t>
            </a:r>
          </a:p>
        </p:txBody>
      </p:sp>
      <p:pic>
        <p:nvPicPr>
          <p:cNvPr id="92" name="Picture 9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822204" y="4275272"/>
            <a:ext cx="781636" cy="1204490"/>
          </a:xfrm>
          <a:prstGeom prst="rect">
            <a:avLst/>
          </a:prstGeom>
          <a:noFill/>
        </p:spPr>
      </p:pic>
      <p:pic>
        <p:nvPicPr>
          <p:cNvPr id="93" name="Picture 9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73646" y="4274013"/>
            <a:ext cx="783270" cy="1207008"/>
          </a:xfrm>
          <a:prstGeom prst="rect">
            <a:avLst/>
          </a:prstGeom>
        </p:spPr>
      </p:pic>
      <p:pic>
        <p:nvPicPr>
          <p:cNvPr id="94" name="Picture 9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45382" y="4274013"/>
            <a:ext cx="783270" cy="1207008"/>
          </a:xfrm>
          <a:prstGeom prst="rect">
            <a:avLst/>
          </a:prstGeom>
        </p:spPr>
      </p:pic>
      <p:sp>
        <p:nvSpPr>
          <p:cNvPr id="97" name="Rectangle 96"/>
          <p:cNvSpPr/>
          <p:nvPr/>
        </p:nvSpPr>
        <p:spPr bwMode="auto">
          <a:xfrm>
            <a:off x="6944036" y="5862701"/>
            <a:ext cx="2356081" cy="54722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defTabSz="932472" fontAlgn="base">
              <a:lnSpc>
                <a:spcPct val="90000"/>
              </a:lnSpc>
              <a:spcBef>
                <a:spcPct val="0"/>
              </a:spcBef>
              <a:spcAft>
                <a:spcPct val="0"/>
              </a:spcAft>
            </a:pPr>
            <a:r>
              <a:rPr lang="en-US" sz="1600" b="1" dirty="0" smtClean="0">
                <a:gradFill>
                  <a:gsLst>
                    <a:gs pos="0">
                      <a:schemeClr val="tx1"/>
                    </a:gs>
                    <a:gs pos="100000">
                      <a:schemeClr val="tx1"/>
                    </a:gs>
                  </a:gsLst>
                  <a:lin ang="5400000" scaled="0"/>
                </a:gradFill>
                <a:ea typeface="Segoe UI" pitchFamily="34" charset="0"/>
                <a:cs typeface="Segoe UI" pitchFamily="34" charset="0"/>
              </a:rPr>
              <a:t>VIRTUAL NETWORK</a:t>
            </a:r>
          </a:p>
        </p:txBody>
      </p:sp>
      <p:sp>
        <p:nvSpPr>
          <p:cNvPr id="98" name="Rectangle 97"/>
          <p:cNvSpPr/>
          <p:nvPr/>
        </p:nvSpPr>
        <p:spPr bwMode="auto">
          <a:xfrm>
            <a:off x="7644163" y="3569419"/>
            <a:ext cx="2356081" cy="54722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defTabSz="932472" fontAlgn="base">
              <a:lnSpc>
                <a:spcPct val="90000"/>
              </a:lnSpc>
              <a:spcBef>
                <a:spcPct val="0"/>
              </a:spcBef>
              <a:spcAft>
                <a:spcPct val="0"/>
              </a:spcAft>
            </a:pPr>
            <a:r>
              <a:rPr lang="en-US" sz="1600" b="1" dirty="0" smtClean="0">
                <a:gradFill>
                  <a:gsLst>
                    <a:gs pos="0">
                      <a:schemeClr val="tx1"/>
                    </a:gs>
                    <a:gs pos="100000">
                      <a:schemeClr val="tx1"/>
                    </a:gs>
                  </a:gsLst>
                  <a:lin ang="5400000" scaled="0"/>
                </a:gradFill>
                <a:ea typeface="Segoe UI" pitchFamily="34" charset="0"/>
                <a:cs typeface="Segoe UI" pitchFamily="34" charset="0"/>
              </a:rPr>
              <a:t>EXPRESS </a:t>
            </a:r>
            <a:br>
              <a:rPr lang="en-US" sz="1600" b="1" dirty="0" smtClean="0">
                <a:gradFill>
                  <a:gsLst>
                    <a:gs pos="0">
                      <a:schemeClr val="tx1"/>
                    </a:gs>
                    <a:gs pos="100000">
                      <a:schemeClr val="tx1"/>
                    </a:gs>
                  </a:gsLst>
                  <a:lin ang="5400000" scaled="0"/>
                </a:gradFill>
                <a:ea typeface="Segoe UI" pitchFamily="34" charset="0"/>
                <a:cs typeface="Segoe UI" pitchFamily="34" charset="0"/>
              </a:rPr>
            </a:br>
            <a:r>
              <a:rPr lang="en-US" sz="1600" b="1" dirty="0" smtClean="0">
                <a:gradFill>
                  <a:gsLst>
                    <a:gs pos="0">
                      <a:schemeClr val="tx1"/>
                    </a:gs>
                    <a:gs pos="100000">
                      <a:schemeClr val="tx1"/>
                    </a:gs>
                  </a:gsLst>
                  <a:lin ang="5400000" scaled="0"/>
                </a:gradFill>
                <a:ea typeface="Segoe UI" pitchFamily="34" charset="0"/>
                <a:cs typeface="Segoe UI" pitchFamily="34" charset="0"/>
              </a:rPr>
              <a:t>ROUTE</a:t>
            </a:r>
            <a:br>
              <a:rPr lang="en-US" sz="1600" b="1" dirty="0" smtClean="0">
                <a:gradFill>
                  <a:gsLst>
                    <a:gs pos="0">
                      <a:schemeClr val="tx1"/>
                    </a:gs>
                    <a:gs pos="100000">
                      <a:schemeClr val="tx1"/>
                    </a:gs>
                  </a:gsLst>
                  <a:lin ang="5400000" scaled="0"/>
                </a:gradFill>
                <a:ea typeface="Segoe UI" pitchFamily="34" charset="0"/>
                <a:cs typeface="Segoe UI" pitchFamily="34" charset="0"/>
              </a:rPr>
            </a:br>
            <a:r>
              <a:rPr lang="en-US" sz="1600" b="1" dirty="0" smtClean="0">
                <a:gradFill>
                  <a:gsLst>
                    <a:gs pos="0">
                      <a:schemeClr val="tx1"/>
                    </a:gs>
                    <a:gs pos="100000">
                      <a:schemeClr val="tx1"/>
                    </a:gs>
                  </a:gsLst>
                  <a:lin ang="5400000" scaled="0"/>
                </a:gradFill>
                <a:ea typeface="Segoe UI" pitchFamily="34" charset="0"/>
                <a:cs typeface="Segoe UI" pitchFamily="34" charset="0"/>
              </a:rPr>
              <a:t>AND VPNs</a:t>
            </a:r>
          </a:p>
        </p:txBody>
      </p:sp>
      <p:sp>
        <p:nvSpPr>
          <p:cNvPr id="99" name="Rectangle 98"/>
          <p:cNvSpPr/>
          <p:nvPr/>
        </p:nvSpPr>
        <p:spPr bwMode="auto">
          <a:xfrm>
            <a:off x="6944036" y="1351495"/>
            <a:ext cx="3284227" cy="54722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defTabSz="932472" fontAlgn="base">
              <a:lnSpc>
                <a:spcPct val="90000"/>
              </a:lnSpc>
              <a:spcBef>
                <a:spcPct val="0"/>
              </a:spcBef>
              <a:spcAft>
                <a:spcPct val="0"/>
              </a:spcAft>
            </a:pPr>
            <a:r>
              <a:rPr lang="en-US" sz="1600" b="1" dirty="0" smtClean="0">
                <a:gradFill>
                  <a:gsLst>
                    <a:gs pos="0">
                      <a:schemeClr val="tx1"/>
                    </a:gs>
                    <a:gs pos="100000">
                      <a:schemeClr val="tx1"/>
                    </a:gs>
                  </a:gsLst>
                  <a:lin ang="5400000" scaled="0"/>
                </a:gradFill>
                <a:ea typeface="Segoe UI" pitchFamily="34" charset="0"/>
                <a:cs typeface="Segoe UI" pitchFamily="34" charset="0"/>
              </a:rPr>
              <a:t>ON PREMISES 10.0/16 </a:t>
            </a:r>
          </a:p>
        </p:txBody>
      </p:sp>
      <p:grpSp>
        <p:nvGrpSpPr>
          <p:cNvPr id="100" name="Group 99"/>
          <p:cNvGrpSpPr/>
          <p:nvPr/>
        </p:nvGrpSpPr>
        <p:grpSpPr>
          <a:xfrm>
            <a:off x="10717361" y="1930659"/>
            <a:ext cx="986785" cy="986785"/>
            <a:chOff x="8555297" y="503193"/>
            <a:chExt cx="1236985" cy="1236985"/>
          </a:xfrm>
        </p:grpSpPr>
        <p:sp>
          <p:nvSpPr>
            <p:cNvPr id="101" name="Oval 100"/>
            <p:cNvSpPr/>
            <p:nvPr/>
          </p:nvSpPr>
          <p:spPr bwMode="auto">
            <a:xfrm>
              <a:off x="8555297" y="503193"/>
              <a:ext cx="1236985" cy="1236985"/>
            </a:xfrm>
            <a:prstGeom prst="ellipse">
              <a:avLst/>
            </a:prstGeom>
            <a:pattFill prst="ltUpDiag">
              <a:fgClr>
                <a:srgbClr val="CDCDCD"/>
              </a:fgClr>
              <a:bgClr>
                <a:srgbClr val="FFFFFF"/>
              </a:bgClr>
            </a:pattFill>
            <a:ln w="25400" cap="flat" cmpd="sng" algn="ctr">
              <a:solidFill>
                <a:schemeClr val="tx1"/>
              </a:solidFill>
              <a:prstDash val="solid"/>
              <a:headEnd type="none" w="med" len="med"/>
              <a:tailEnd type="none" w="med" len="med"/>
            </a:ln>
            <a:effectLst/>
          </p:spPr>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defTabSz="914008" fontAlgn="base">
                <a:lnSpc>
                  <a:spcPct val="90000"/>
                </a:lnSpc>
                <a:spcBef>
                  <a:spcPct val="0"/>
                </a:spcBef>
                <a:spcAft>
                  <a:spcPct val="0"/>
                </a:spcAft>
                <a:defRPr/>
              </a:pPr>
              <a:endParaRPr lang="en-US" sz="3600" kern="0" spc="-50" dirty="0">
                <a:gradFill>
                  <a:gsLst>
                    <a:gs pos="36283">
                      <a:srgbClr val="505050"/>
                    </a:gs>
                    <a:gs pos="28000">
                      <a:srgbClr val="505050"/>
                    </a:gs>
                  </a:gsLst>
                  <a:lin ang="5400000" scaled="0"/>
                </a:gradFill>
              </a:endParaRPr>
            </a:p>
          </p:txBody>
        </p:sp>
        <p:sp>
          <p:nvSpPr>
            <p:cNvPr id="102" name="Freeform 101"/>
            <p:cNvSpPr>
              <a:spLocks noChangeAspect="1" noEditPoints="1"/>
            </p:cNvSpPr>
            <p:nvPr/>
          </p:nvSpPr>
          <p:spPr bwMode="auto">
            <a:xfrm>
              <a:off x="8889002" y="708335"/>
              <a:ext cx="569574" cy="427782"/>
            </a:xfrm>
            <a:custGeom>
              <a:avLst/>
              <a:gdLst>
                <a:gd name="T0" fmla="*/ 224 w 400"/>
                <a:gd name="T1" fmla="*/ 276 h 300"/>
                <a:gd name="T2" fmla="*/ 200 w 400"/>
                <a:gd name="T3" fmla="*/ 300 h 300"/>
                <a:gd name="T4" fmla="*/ 176 w 400"/>
                <a:gd name="T5" fmla="*/ 276 h 300"/>
                <a:gd name="T6" fmla="*/ 200 w 400"/>
                <a:gd name="T7" fmla="*/ 252 h 300"/>
                <a:gd name="T8" fmla="*/ 224 w 400"/>
                <a:gd name="T9" fmla="*/ 276 h 300"/>
                <a:gd name="T10" fmla="*/ 122 w 400"/>
                <a:gd name="T11" fmla="*/ 205 h 300"/>
                <a:gd name="T12" fmla="*/ 156 w 400"/>
                <a:gd name="T13" fmla="*/ 239 h 300"/>
                <a:gd name="T14" fmla="*/ 200 w 400"/>
                <a:gd name="T15" fmla="*/ 221 h 300"/>
                <a:gd name="T16" fmla="*/ 244 w 400"/>
                <a:gd name="T17" fmla="*/ 239 h 300"/>
                <a:gd name="T18" fmla="*/ 278 w 400"/>
                <a:gd name="T19" fmla="*/ 205 h 300"/>
                <a:gd name="T20" fmla="*/ 200 w 400"/>
                <a:gd name="T21" fmla="*/ 173 h 300"/>
                <a:gd name="T22" fmla="*/ 122 w 400"/>
                <a:gd name="T23" fmla="*/ 205 h 300"/>
                <a:gd name="T24" fmla="*/ 61 w 400"/>
                <a:gd name="T25" fmla="*/ 144 h 300"/>
                <a:gd name="T26" fmla="*/ 95 w 400"/>
                <a:gd name="T27" fmla="*/ 178 h 300"/>
                <a:gd name="T28" fmla="*/ 200 w 400"/>
                <a:gd name="T29" fmla="*/ 134 h 300"/>
                <a:gd name="T30" fmla="*/ 305 w 400"/>
                <a:gd name="T31" fmla="*/ 178 h 300"/>
                <a:gd name="T32" fmla="*/ 339 w 400"/>
                <a:gd name="T33" fmla="*/ 144 h 300"/>
                <a:gd name="T34" fmla="*/ 200 w 400"/>
                <a:gd name="T35" fmla="*/ 86 h 300"/>
                <a:gd name="T36" fmla="*/ 61 w 400"/>
                <a:gd name="T37" fmla="*/ 144 h 300"/>
                <a:gd name="T38" fmla="*/ 200 w 400"/>
                <a:gd name="T39" fmla="*/ 48 h 300"/>
                <a:gd name="T40" fmla="*/ 366 w 400"/>
                <a:gd name="T41" fmla="*/ 117 h 300"/>
                <a:gd name="T42" fmla="*/ 400 w 400"/>
                <a:gd name="T43" fmla="*/ 83 h 300"/>
                <a:gd name="T44" fmla="*/ 200 w 400"/>
                <a:gd name="T45" fmla="*/ 0 h 300"/>
                <a:gd name="T46" fmla="*/ 0 w 400"/>
                <a:gd name="T47" fmla="*/ 83 h 300"/>
                <a:gd name="T48" fmla="*/ 34 w 400"/>
                <a:gd name="T49" fmla="*/ 117 h 300"/>
                <a:gd name="T50" fmla="*/ 200 w 400"/>
                <a:gd name="T51" fmla="*/ 4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0" h="300">
                  <a:moveTo>
                    <a:pt x="224" y="276"/>
                  </a:moveTo>
                  <a:cubicBezTo>
                    <a:pt x="224" y="289"/>
                    <a:pt x="213" y="300"/>
                    <a:pt x="200" y="300"/>
                  </a:cubicBezTo>
                  <a:cubicBezTo>
                    <a:pt x="187" y="300"/>
                    <a:pt x="176" y="289"/>
                    <a:pt x="176" y="276"/>
                  </a:cubicBezTo>
                  <a:cubicBezTo>
                    <a:pt x="176" y="263"/>
                    <a:pt x="187" y="252"/>
                    <a:pt x="200" y="252"/>
                  </a:cubicBezTo>
                  <a:cubicBezTo>
                    <a:pt x="213" y="252"/>
                    <a:pt x="224" y="263"/>
                    <a:pt x="224" y="276"/>
                  </a:cubicBezTo>
                  <a:close/>
                  <a:moveTo>
                    <a:pt x="122" y="205"/>
                  </a:moveTo>
                  <a:cubicBezTo>
                    <a:pt x="156" y="239"/>
                    <a:pt x="156" y="239"/>
                    <a:pt x="156" y="239"/>
                  </a:cubicBezTo>
                  <a:cubicBezTo>
                    <a:pt x="167" y="228"/>
                    <a:pt x="183" y="221"/>
                    <a:pt x="200" y="221"/>
                  </a:cubicBezTo>
                  <a:cubicBezTo>
                    <a:pt x="217" y="221"/>
                    <a:pt x="233" y="228"/>
                    <a:pt x="244" y="239"/>
                  </a:cubicBezTo>
                  <a:cubicBezTo>
                    <a:pt x="278" y="205"/>
                    <a:pt x="278" y="205"/>
                    <a:pt x="278" y="205"/>
                  </a:cubicBezTo>
                  <a:cubicBezTo>
                    <a:pt x="258" y="185"/>
                    <a:pt x="230" y="173"/>
                    <a:pt x="200" y="173"/>
                  </a:cubicBezTo>
                  <a:cubicBezTo>
                    <a:pt x="170" y="173"/>
                    <a:pt x="142" y="185"/>
                    <a:pt x="122" y="205"/>
                  </a:cubicBezTo>
                  <a:close/>
                  <a:moveTo>
                    <a:pt x="61" y="144"/>
                  </a:moveTo>
                  <a:cubicBezTo>
                    <a:pt x="95" y="178"/>
                    <a:pt x="95" y="178"/>
                    <a:pt x="95" y="178"/>
                  </a:cubicBezTo>
                  <a:cubicBezTo>
                    <a:pt x="122" y="151"/>
                    <a:pt x="159" y="134"/>
                    <a:pt x="200" y="134"/>
                  </a:cubicBezTo>
                  <a:cubicBezTo>
                    <a:pt x="241" y="134"/>
                    <a:pt x="278" y="151"/>
                    <a:pt x="305" y="178"/>
                  </a:cubicBezTo>
                  <a:cubicBezTo>
                    <a:pt x="339" y="144"/>
                    <a:pt x="339" y="144"/>
                    <a:pt x="339" y="144"/>
                  </a:cubicBezTo>
                  <a:cubicBezTo>
                    <a:pt x="303" y="109"/>
                    <a:pt x="254" y="86"/>
                    <a:pt x="200" y="86"/>
                  </a:cubicBezTo>
                  <a:cubicBezTo>
                    <a:pt x="146" y="86"/>
                    <a:pt x="97" y="109"/>
                    <a:pt x="61" y="144"/>
                  </a:cubicBezTo>
                  <a:close/>
                  <a:moveTo>
                    <a:pt x="200" y="48"/>
                  </a:moveTo>
                  <a:cubicBezTo>
                    <a:pt x="265" y="48"/>
                    <a:pt x="324" y="74"/>
                    <a:pt x="366" y="117"/>
                  </a:cubicBezTo>
                  <a:cubicBezTo>
                    <a:pt x="400" y="83"/>
                    <a:pt x="400" y="83"/>
                    <a:pt x="400" y="83"/>
                  </a:cubicBezTo>
                  <a:cubicBezTo>
                    <a:pt x="349" y="32"/>
                    <a:pt x="278" y="0"/>
                    <a:pt x="200" y="0"/>
                  </a:cubicBezTo>
                  <a:cubicBezTo>
                    <a:pt x="122" y="0"/>
                    <a:pt x="51" y="32"/>
                    <a:pt x="0" y="83"/>
                  </a:cubicBezTo>
                  <a:cubicBezTo>
                    <a:pt x="34" y="117"/>
                    <a:pt x="34" y="117"/>
                    <a:pt x="34" y="117"/>
                  </a:cubicBezTo>
                  <a:cubicBezTo>
                    <a:pt x="76" y="74"/>
                    <a:pt x="135" y="48"/>
                    <a:pt x="200" y="48"/>
                  </a:cubicBezTo>
                  <a:close/>
                </a:path>
              </a:pathLst>
            </a:custGeom>
            <a:solidFill>
              <a:schemeClr val="tx1"/>
            </a:solidFill>
            <a:ln>
              <a:noFill/>
            </a:ln>
            <a:extLst/>
          </p:spPr>
          <p:txBody>
            <a:bodyPr vert="horz" wrap="square" lIns="91428" tIns="45714" rIns="91428" bIns="45714" numCol="1" anchor="t" anchorCtr="0" compatLnSpc="1">
              <a:prstTxWarp prst="textNoShape">
                <a:avLst/>
              </a:prstTxWarp>
            </a:bodyPr>
            <a:lstStyle/>
            <a:p>
              <a:pPr defTabSz="932410">
                <a:defRPr/>
              </a:pPr>
              <a:endParaRPr lang="en-US" sz="2800" kern="0" dirty="0">
                <a:solidFill>
                  <a:srgbClr val="00188F"/>
                </a:solidFill>
              </a:endParaRPr>
            </a:p>
          </p:txBody>
        </p:sp>
        <p:sp>
          <p:nvSpPr>
            <p:cNvPr id="103" name="TextBox 102"/>
            <p:cNvSpPr txBox="1"/>
            <p:nvPr/>
          </p:nvSpPr>
          <p:spPr>
            <a:xfrm>
              <a:off x="8584132" y="1087372"/>
              <a:ext cx="1179316" cy="516625"/>
            </a:xfrm>
            <a:prstGeom prst="rect">
              <a:avLst/>
            </a:prstGeom>
            <a:noFill/>
          </p:spPr>
          <p:txBody>
            <a:bodyPr wrap="none" lIns="182857" tIns="146285" rIns="182857" bIns="146285" rtlCol="0" anchor="ctr">
              <a:spAutoFit/>
            </a:bodyPr>
            <a:lstStyle/>
            <a:p>
              <a:pPr algn="ctr" defTabSz="932410">
                <a:lnSpc>
                  <a:spcPct val="90000"/>
                </a:lnSpc>
                <a:defRPr/>
              </a:pPr>
              <a:r>
                <a:rPr lang="en-US" sz="1200" b="1" kern="0" spc="-50" dirty="0" smtClean="0">
                  <a:gradFill>
                    <a:gsLst>
                      <a:gs pos="16814">
                        <a:schemeClr val="tx1"/>
                      </a:gs>
                      <a:gs pos="100000">
                        <a:schemeClr val="tx1"/>
                      </a:gs>
                    </a:gsLst>
                    <a:lin ang="5400000" scaled="0"/>
                  </a:gradFill>
                </a:rPr>
                <a:t>INTERNET</a:t>
              </a:r>
              <a:endParaRPr lang="en-US" sz="1200" b="1" kern="0" spc="-50" dirty="0">
                <a:gradFill>
                  <a:gsLst>
                    <a:gs pos="16814">
                      <a:schemeClr val="tx1"/>
                    </a:gs>
                    <a:gs pos="100000">
                      <a:schemeClr val="tx1"/>
                    </a:gs>
                  </a:gsLst>
                  <a:lin ang="5400000" scaled="0"/>
                </a:gradFill>
              </a:endParaRPr>
            </a:p>
          </p:txBody>
        </p:sp>
      </p:grpSp>
      <p:sp>
        <p:nvSpPr>
          <p:cNvPr id="104" name="Rectangle 103"/>
          <p:cNvSpPr/>
          <p:nvPr/>
        </p:nvSpPr>
        <p:spPr bwMode="auto">
          <a:xfrm>
            <a:off x="7110432" y="1807111"/>
            <a:ext cx="1398856" cy="1110333"/>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defTabSz="932472" fontAlgn="base">
              <a:lnSpc>
                <a:spcPct val="90000"/>
              </a:lnSpc>
              <a:spcBef>
                <a:spcPct val="0"/>
              </a:spcBef>
              <a:spcAft>
                <a:spcPct val="0"/>
              </a:spcAft>
            </a:pPr>
            <a:endParaRPr lang="en-US" sz="1600" b="1" dirty="0" smtClean="0">
              <a:gradFill>
                <a:gsLst>
                  <a:gs pos="0">
                    <a:schemeClr val="tx1"/>
                  </a:gs>
                  <a:gs pos="100000">
                    <a:schemeClr val="tx1"/>
                  </a:gs>
                </a:gsLst>
                <a:lin ang="5400000" scaled="0"/>
              </a:gradFill>
              <a:ea typeface="Segoe UI" pitchFamily="34" charset="0"/>
              <a:cs typeface="Segoe UI" pitchFamily="34" charset="0"/>
            </a:endParaRPr>
          </a:p>
        </p:txBody>
      </p:sp>
      <p:pic>
        <p:nvPicPr>
          <p:cNvPr id="105" name="Picture 2" descr="\\MAGNUM\Projects\Microsoft\Cloud Power FY12\Design\Icons\PNGs\Cloud_on_your_terms.png"/>
          <p:cNvPicPr>
            <a:picLocks noChangeAspect="1" noChangeArrowheads="1"/>
          </p:cNvPicPr>
          <p:nvPr/>
        </p:nvPicPr>
        <p:blipFill>
          <a:blip r:embed="rId6" cstate="print">
            <a:lum bright="100000"/>
          </a:blip>
          <a:stretch>
            <a:fillRect/>
          </a:stretch>
        </p:blipFill>
        <p:spPr bwMode="auto">
          <a:xfrm>
            <a:off x="7087129" y="1720274"/>
            <a:ext cx="1439248" cy="1295318"/>
          </a:xfrm>
          <a:prstGeom prst="rect">
            <a:avLst/>
          </a:prstGeom>
          <a:noFill/>
          <a:ln>
            <a:noFill/>
          </a:ln>
        </p:spPr>
      </p:pic>
      <p:sp>
        <p:nvSpPr>
          <p:cNvPr id="107" name="TextBox 106"/>
          <p:cNvSpPr txBox="1"/>
          <p:nvPr/>
        </p:nvSpPr>
        <p:spPr>
          <a:xfrm>
            <a:off x="7218556" y="4917182"/>
            <a:ext cx="923161" cy="461665"/>
          </a:xfrm>
          <a:prstGeom prst="rect">
            <a:avLst/>
          </a:prstGeom>
          <a:noFill/>
        </p:spPr>
        <p:txBody>
          <a:bodyPr wrap="square" lIns="91440" tIns="146304" rIns="91440" bIns="146304" rtlCol="0">
            <a:spAutoFit/>
          </a:bodyPr>
          <a:lstStyle/>
          <a:p>
            <a:pPr algn="ctr">
              <a:lnSpc>
                <a:spcPct val="90000"/>
              </a:lnSpc>
              <a:defRPr/>
            </a:pPr>
            <a:r>
              <a:rPr lang="en-US" sz="1200" b="1" dirty="0">
                <a:gradFill>
                  <a:gsLst>
                    <a:gs pos="2917">
                      <a:schemeClr val="tx2"/>
                    </a:gs>
                    <a:gs pos="99000">
                      <a:schemeClr val="tx2"/>
                    </a:gs>
                  </a:gsLst>
                  <a:lin ang="5400000" scaled="0"/>
                </a:gradFill>
              </a:rPr>
              <a:t>VPN GW</a:t>
            </a:r>
          </a:p>
        </p:txBody>
      </p:sp>
      <p:cxnSp>
        <p:nvCxnSpPr>
          <p:cNvPr id="10" name="Straight Arrow Connector 9"/>
          <p:cNvCxnSpPr/>
          <p:nvPr/>
        </p:nvCxnSpPr>
        <p:spPr>
          <a:xfrm>
            <a:off x="10165622" y="2457450"/>
            <a:ext cx="0" cy="1894503"/>
          </a:xfrm>
          <a:prstGeom prst="straightConnector1">
            <a:avLst/>
          </a:prstGeom>
          <a:ln w="25400" cap="rnd">
            <a:solidFill>
              <a:schemeClr val="tx1">
                <a:lumMod val="60000"/>
                <a:lumOff val="40000"/>
              </a:schemeClr>
            </a:solidFill>
            <a:prstDash val="sysDot"/>
            <a:headEnd type="none"/>
            <a:tailEnd type="arrow" w="med" len="sm"/>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a:off x="9220166" y="2457450"/>
            <a:ext cx="0" cy="1894503"/>
          </a:xfrm>
          <a:prstGeom prst="straightConnector1">
            <a:avLst/>
          </a:prstGeom>
          <a:ln w="25400" cap="rnd">
            <a:solidFill>
              <a:schemeClr val="tx1">
                <a:lumMod val="60000"/>
                <a:lumOff val="40000"/>
              </a:schemeClr>
            </a:solidFill>
            <a:prstDash val="sysDot"/>
            <a:headEnd type="none"/>
            <a:tailEnd type="arrow" w="med" len="sm"/>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221803" y="2457450"/>
            <a:ext cx="1495558" cy="0"/>
          </a:xfrm>
          <a:prstGeom prst="line">
            <a:avLst/>
          </a:prstGeom>
          <a:ln w="25400" cap="rnd">
            <a:solidFill>
              <a:schemeClr val="tx1">
                <a:lumMod val="60000"/>
                <a:lumOff val="4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560719" y="4890614"/>
            <a:ext cx="278607" cy="0"/>
          </a:xfrm>
          <a:prstGeom prst="line">
            <a:avLst/>
          </a:prstGeom>
          <a:ln w="25400">
            <a:solidFill>
              <a:schemeClr val="tx1">
                <a:lumMod val="60000"/>
                <a:lumOff val="40000"/>
              </a:schemeClr>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10521628" y="4890614"/>
            <a:ext cx="278607" cy="0"/>
          </a:xfrm>
          <a:prstGeom prst="line">
            <a:avLst/>
          </a:prstGeom>
          <a:ln w="25400">
            <a:solidFill>
              <a:schemeClr val="tx1">
                <a:lumMod val="60000"/>
                <a:lumOff val="40000"/>
              </a:schemeClr>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sp>
        <p:nvSpPr>
          <p:cNvPr id="26" name="Up-Down Arrow 25"/>
          <p:cNvSpPr/>
          <p:nvPr/>
        </p:nvSpPr>
        <p:spPr bwMode="auto">
          <a:xfrm>
            <a:off x="11145408" y="2994574"/>
            <a:ext cx="124970" cy="1357379"/>
          </a:xfrm>
          <a:prstGeom prst="upDown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8" name="Up-Down Arrow 127"/>
          <p:cNvSpPr/>
          <p:nvPr/>
        </p:nvSpPr>
        <p:spPr bwMode="auto">
          <a:xfrm>
            <a:off x="7551472" y="2994574"/>
            <a:ext cx="124970" cy="1536097"/>
          </a:xfrm>
          <a:prstGeom prst="upDown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35" name="Straight Arrow Connector 34"/>
          <p:cNvCxnSpPr/>
          <p:nvPr/>
        </p:nvCxnSpPr>
        <p:spPr>
          <a:xfrm>
            <a:off x="7747000" y="4890614"/>
            <a:ext cx="1123950" cy="0"/>
          </a:xfrm>
          <a:prstGeom prst="straightConnector1">
            <a:avLst/>
          </a:prstGeom>
          <a:ln w="25400">
            <a:solidFill>
              <a:schemeClr val="accent5"/>
            </a:solidFill>
            <a:headEnd type="none"/>
            <a:tailEnd type="arrow" w="med" len="sm"/>
          </a:ln>
        </p:spPr>
        <p:style>
          <a:lnRef idx="1">
            <a:schemeClr val="accent1"/>
          </a:lnRef>
          <a:fillRef idx="0">
            <a:schemeClr val="accent1"/>
          </a:fillRef>
          <a:effectRef idx="0">
            <a:schemeClr val="accent1"/>
          </a:effectRef>
          <a:fontRef idx="minor">
            <a:schemeClr val="tx1"/>
          </a:fontRef>
        </p:style>
      </p:cxnSp>
      <p:sp>
        <p:nvSpPr>
          <p:cNvPr id="106" name="Freeform 52"/>
          <p:cNvSpPr>
            <a:spLocks noEditPoints="1"/>
          </p:cNvSpPr>
          <p:nvPr/>
        </p:nvSpPr>
        <p:spPr bwMode="auto">
          <a:xfrm>
            <a:off x="7357454" y="4574220"/>
            <a:ext cx="618146" cy="435541"/>
          </a:xfrm>
          <a:custGeom>
            <a:avLst/>
            <a:gdLst>
              <a:gd name="T0" fmla="*/ 179 w 181"/>
              <a:gd name="T1" fmla="*/ 46 h 135"/>
              <a:gd name="T2" fmla="*/ 101 w 181"/>
              <a:gd name="T3" fmla="*/ 1 h 135"/>
              <a:gd name="T4" fmla="*/ 95 w 181"/>
              <a:gd name="T5" fmla="*/ 1 h 135"/>
              <a:gd name="T6" fmla="*/ 97 w 181"/>
              <a:gd name="T7" fmla="*/ 95 h 135"/>
              <a:gd name="T8" fmla="*/ 22 w 181"/>
              <a:gd name="T9" fmla="*/ 86 h 135"/>
              <a:gd name="T10" fmla="*/ 67 w 181"/>
              <a:gd name="T11" fmla="*/ 119 h 135"/>
              <a:gd name="T12" fmla="*/ 21 w 181"/>
              <a:gd name="T13" fmla="*/ 88 h 135"/>
              <a:gd name="T14" fmla="*/ 100 w 181"/>
              <a:gd name="T15" fmla="*/ 102 h 135"/>
              <a:gd name="T16" fmla="*/ 98 w 181"/>
              <a:gd name="T17" fmla="*/ 135 h 135"/>
              <a:gd name="T18" fmla="*/ 94 w 181"/>
              <a:gd name="T19" fmla="*/ 134 h 135"/>
              <a:gd name="T20" fmla="*/ 81 w 181"/>
              <a:gd name="T21" fmla="*/ 122 h 135"/>
              <a:gd name="T22" fmla="*/ 94 w 181"/>
              <a:gd name="T23" fmla="*/ 127 h 135"/>
              <a:gd name="T24" fmla="*/ 6 w 181"/>
              <a:gd name="T25" fmla="*/ 55 h 135"/>
              <a:gd name="T26" fmla="*/ 6 w 181"/>
              <a:gd name="T27" fmla="*/ 77 h 135"/>
              <a:gd name="T28" fmla="*/ 7 w 181"/>
              <a:gd name="T29" fmla="*/ 85 h 135"/>
              <a:gd name="T30" fmla="*/ 0 w 181"/>
              <a:gd name="T31" fmla="*/ 81 h 135"/>
              <a:gd name="T32" fmla="*/ 0 w 181"/>
              <a:gd name="T33" fmla="*/ 51 h 135"/>
              <a:gd name="T34" fmla="*/ 6 w 181"/>
              <a:gd name="T35" fmla="*/ 47 h 135"/>
              <a:gd name="T36" fmla="*/ 11 w 181"/>
              <a:gd name="T37" fmla="*/ 50 h 135"/>
              <a:gd name="T38" fmla="*/ 100 w 181"/>
              <a:gd name="T39" fmla="*/ 102 h 135"/>
              <a:gd name="T40" fmla="*/ 181 w 181"/>
              <a:gd name="T41" fmla="*/ 51 h 135"/>
              <a:gd name="T42" fmla="*/ 178 w 181"/>
              <a:gd name="T43" fmla="*/ 81 h 135"/>
              <a:gd name="T44" fmla="*/ 104 w 181"/>
              <a:gd name="T45" fmla="*/ 102 h 135"/>
              <a:gd name="T46" fmla="*/ 181 w 181"/>
              <a:gd name="T47" fmla="*/ 50 h 135"/>
              <a:gd name="T48" fmla="*/ 59 w 181"/>
              <a:gd name="T49" fmla="*/ 100 h 135"/>
              <a:gd name="T50" fmla="*/ 36 w 181"/>
              <a:gd name="T51" fmla="*/ 87 h 135"/>
              <a:gd name="T52" fmla="*/ 34 w 181"/>
              <a:gd name="T53" fmla="*/ 82 h 135"/>
              <a:gd name="T54" fmla="*/ 59 w 181"/>
              <a:gd name="T55" fmla="*/ 93 h 135"/>
              <a:gd name="T56" fmla="*/ 61 w 181"/>
              <a:gd name="T57" fmla="*/ 99 h 135"/>
              <a:gd name="T58" fmla="*/ 80 w 181"/>
              <a:gd name="T59" fmla="*/ 117 h 135"/>
              <a:gd name="T60" fmla="*/ 73 w 181"/>
              <a:gd name="T61" fmla="*/ 124 h 135"/>
              <a:gd name="T62" fmla="*/ 70 w 181"/>
              <a:gd name="T63" fmla="*/ 121 h 135"/>
              <a:gd name="T64" fmla="*/ 71 w 181"/>
              <a:gd name="T65" fmla="*/ 104 h 135"/>
              <a:gd name="T66" fmla="*/ 80 w 181"/>
              <a:gd name="T67" fmla="*/ 100 h 135"/>
              <a:gd name="T68" fmla="*/ 80 w 181"/>
              <a:gd name="T69" fmla="*/ 103 h 135"/>
              <a:gd name="T70" fmla="*/ 74 w 181"/>
              <a:gd name="T71" fmla="*/ 118 h 135"/>
              <a:gd name="T72" fmla="*/ 80 w 181"/>
              <a:gd name="T73" fmla="*/ 117 h 135"/>
              <a:gd name="T74" fmla="*/ 20 w 181"/>
              <a:gd name="T75" fmla="*/ 86 h 135"/>
              <a:gd name="T76" fmla="*/ 10 w 181"/>
              <a:gd name="T77" fmla="*/ 89 h 135"/>
              <a:gd name="T78" fmla="*/ 9 w 181"/>
              <a:gd name="T79" fmla="*/ 72 h 135"/>
              <a:gd name="T80" fmla="*/ 17 w 181"/>
              <a:gd name="T81" fmla="*/ 66 h 135"/>
              <a:gd name="T82" fmla="*/ 20 w 181"/>
              <a:gd name="T83" fmla="*/ 66 h 135"/>
              <a:gd name="T84" fmla="*/ 14 w 181"/>
              <a:gd name="T85" fmla="*/ 72 h 135"/>
              <a:gd name="T86" fmla="*/ 17 w 181"/>
              <a:gd name="T87" fmla="*/ 8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1" h="135">
                <a:moveTo>
                  <a:pt x="97" y="95"/>
                </a:moveTo>
                <a:cubicBezTo>
                  <a:pt x="179" y="46"/>
                  <a:pt x="179" y="46"/>
                  <a:pt x="179" y="46"/>
                </a:cubicBezTo>
                <a:cubicBezTo>
                  <a:pt x="179" y="46"/>
                  <a:pt x="179" y="46"/>
                  <a:pt x="178" y="46"/>
                </a:cubicBezTo>
                <a:cubicBezTo>
                  <a:pt x="101" y="1"/>
                  <a:pt x="101" y="1"/>
                  <a:pt x="101" y="1"/>
                </a:cubicBezTo>
                <a:cubicBezTo>
                  <a:pt x="100" y="0"/>
                  <a:pt x="99" y="0"/>
                  <a:pt x="98" y="0"/>
                </a:cubicBezTo>
                <a:cubicBezTo>
                  <a:pt x="97" y="0"/>
                  <a:pt x="96" y="0"/>
                  <a:pt x="95" y="1"/>
                </a:cubicBezTo>
                <a:cubicBezTo>
                  <a:pt x="14" y="48"/>
                  <a:pt x="14" y="48"/>
                  <a:pt x="14" y="48"/>
                </a:cubicBezTo>
                <a:cubicBezTo>
                  <a:pt x="97" y="95"/>
                  <a:pt x="97" y="95"/>
                  <a:pt x="97" y="95"/>
                </a:cubicBezTo>
                <a:cubicBezTo>
                  <a:pt x="97" y="95"/>
                  <a:pt x="97" y="95"/>
                  <a:pt x="97" y="95"/>
                </a:cubicBezTo>
                <a:close/>
                <a:moveTo>
                  <a:pt x="22" y="86"/>
                </a:moveTo>
                <a:cubicBezTo>
                  <a:pt x="67" y="112"/>
                  <a:pt x="67" y="112"/>
                  <a:pt x="67" y="112"/>
                </a:cubicBezTo>
                <a:cubicBezTo>
                  <a:pt x="67" y="119"/>
                  <a:pt x="67" y="119"/>
                  <a:pt x="67" y="119"/>
                </a:cubicBezTo>
                <a:cubicBezTo>
                  <a:pt x="17" y="90"/>
                  <a:pt x="17" y="90"/>
                  <a:pt x="17" y="90"/>
                </a:cubicBezTo>
                <a:cubicBezTo>
                  <a:pt x="21" y="88"/>
                  <a:pt x="21" y="88"/>
                  <a:pt x="21" y="88"/>
                </a:cubicBezTo>
                <a:cubicBezTo>
                  <a:pt x="21" y="87"/>
                  <a:pt x="22" y="87"/>
                  <a:pt x="22" y="86"/>
                </a:cubicBezTo>
                <a:close/>
                <a:moveTo>
                  <a:pt x="100" y="102"/>
                </a:moveTo>
                <a:cubicBezTo>
                  <a:pt x="100" y="132"/>
                  <a:pt x="100" y="132"/>
                  <a:pt x="100" y="132"/>
                </a:cubicBezTo>
                <a:cubicBezTo>
                  <a:pt x="100" y="133"/>
                  <a:pt x="99" y="134"/>
                  <a:pt x="98" y="135"/>
                </a:cubicBezTo>
                <a:cubicBezTo>
                  <a:pt x="98" y="135"/>
                  <a:pt x="97" y="135"/>
                  <a:pt x="96" y="135"/>
                </a:cubicBezTo>
                <a:cubicBezTo>
                  <a:pt x="96" y="135"/>
                  <a:pt x="95" y="135"/>
                  <a:pt x="94" y="134"/>
                </a:cubicBezTo>
                <a:cubicBezTo>
                  <a:pt x="76" y="124"/>
                  <a:pt x="76" y="124"/>
                  <a:pt x="76" y="124"/>
                </a:cubicBezTo>
                <a:cubicBezTo>
                  <a:pt x="81" y="122"/>
                  <a:pt x="81" y="122"/>
                  <a:pt x="81" y="122"/>
                </a:cubicBezTo>
                <a:cubicBezTo>
                  <a:pt x="82" y="121"/>
                  <a:pt x="82" y="121"/>
                  <a:pt x="82" y="120"/>
                </a:cubicBezTo>
                <a:cubicBezTo>
                  <a:pt x="94" y="127"/>
                  <a:pt x="94" y="127"/>
                  <a:pt x="94" y="127"/>
                </a:cubicBezTo>
                <a:cubicBezTo>
                  <a:pt x="94" y="105"/>
                  <a:pt x="94" y="105"/>
                  <a:pt x="94" y="105"/>
                </a:cubicBezTo>
                <a:cubicBezTo>
                  <a:pt x="6" y="55"/>
                  <a:pt x="6" y="55"/>
                  <a:pt x="6" y="55"/>
                </a:cubicBezTo>
                <a:cubicBezTo>
                  <a:pt x="6" y="77"/>
                  <a:pt x="6" y="77"/>
                  <a:pt x="6" y="77"/>
                </a:cubicBezTo>
                <a:cubicBezTo>
                  <a:pt x="6" y="77"/>
                  <a:pt x="6" y="77"/>
                  <a:pt x="6" y="77"/>
                </a:cubicBezTo>
                <a:cubicBezTo>
                  <a:pt x="7" y="78"/>
                  <a:pt x="7" y="78"/>
                  <a:pt x="7" y="78"/>
                </a:cubicBezTo>
                <a:cubicBezTo>
                  <a:pt x="7" y="85"/>
                  <a:pt x="7" y="85"/>
                  <a:pt x="7" y="85"/>
                </a:cubicBezTo>
                <a:cubicBezTo>
                  <a:pt x="3" y="83"/>
                  <a:pt x="3" y="83"/>
                  <a:pt x="3" y="83"/>
                </a:cubicBezTo>
                <a:cubicBezTo>
                  <a:pt x="0" y="81"/>
                  <a:pt x="0" y="81"/>
                  <a:pt x="0" y="81"/>
                </a:cubicBezTo>
                <a:cubicBezTo>
                  <a:pt x="0" y="78"/>
                  <a:pt x="0" y="78"/>
                  <a:pt x="0" y="78"/>
                </a:cubicBezTo>
                <a:cubicBezTo>
                  <a:pt x="0" y="51"/>
                  <a:pt x="0" y="51"/>
                  <a:pt x="0" y="51"/>
                </a:cubicBezTo>
                <a:cubicBezTo>
                  <a:pt x="0" y="49"/>
                  <a:pt x="0" y="48"/>
                  <a:pt x="2" y="47"/>
                </a:cubicBezTo>
                <a:cubicBezTo>
                  <a:pt x="3" y="47"/>
                  <a:pt x="4" y="47"/>
                  <a:pt x="6" y="47"/>
                </a:cubicBezTo>
                <a:cubicBezTo>
                  <a:pt x="11" y="50"/>
                  <a:pt x="11" y="50"/>
                  <a:pt x="11" y="50"/>
                </a:cubicBezTo>
                <a:cubicBezTo>
                  <a:pt x="11" y="50"/>
                  <a:pt x="11" y="50"/>
                  <a:pt x="11" y="50"/>
                </a:cubicBezTo>
                <a:cubicBezTo>
                  <a:pt x="99" y="100"/>
                  <a:pt x="99" y="100"/>
                  <a:pt x="99" y="100"/>
                </a:cubicBezTo>
                <a:cubicBezTo>
                  <a:pt x="100" y="100"/>
                  <a:pt x="100" y="101"/>
                  <a:pt x="100" y="102"/>
                </a:cubicBezTo>
                <a:close/>
                <a:moveTo>
                  <a:pt x="181" y="50"/>
                </a:moveTo>
                <a:cubicBezTo>
                  <a:pt x="181" y="50"/>
                  <a:pt x="181" y="50"/>
                  <a:pt x="181" y="51"/>
                </a:cubicBezTo>
                <a:cubicBezTo>
                  <a:pt x="181" y="76"/>
                  <a:pt x="181" y="76"/>
                  <a:pt x="181" y="76"/>
                </a:cubicBezTo>
                <a:cubicBezTo>
                  <a:pt x="181" y="78"/>
                  <a:pt x="180" y="80"/>
                  <a:pt x="178" y="81"/>
                </a:cubicBezTo>
                <a:cubicBezTo>
                  <a:pt x="104" y="123"/>
                  <a:pt x="104" y="123"/>
                  <a:pt x="104" y="123"/>
                </a:cubicBezTo>
                <a:cubicBezTo>
                  <a:pt x="104" y="102"/>
                  <a:pt x="104" y="102"/>
                  <a:pt x="104" y="102"/>
                </a:cubicBezTo>
                <a:cubicBezTo>
                  <a:pt x="104" y="100"/>
                  <a:pt x="103" y="98"/>
                  <a:pt x="101" y="97"/>
                </a:cubicBezTo>
                <a:cubicBezTo>
                  <a:pt x="181" y="50"/>
                  <a:pt x="181" y="50"/>
                  <a:pt x="181" y="50"/>
                </a:cubicBezTo>
                <a:cubicBezTo>
                  <a:pt x="181" y="50"/>
                  <a:pt x="181" y="50"/>
                  <a:pt x="181" y="50"/>
                </a:cubicBezTo>
                <a:close/>
                <a:moveTo>
                  <a:pt x="59" y="100"/>
                </a:moveTo>
                <a:cubicBezTo>
                  <a:pt x="59" y="100"/>
                  <a:pt x="59" y="100"/>
                  <a:pt x="58" y="100"/>
                </a:cubicBezTo>
                <a:cubicBezTo>
                  <a:pt x="36" y="87"/>
                  <a:pt x="36" y="87"/>
                  <a:pt x="36" y="87"/>
                </a:cubicBezTo>
                <a:cubicBezTo>
                  <a:pt x="35" y="87"/>
                  <a:pt x="34" y="85"/>
                  <a:pt x="34" y="84"/>
                </a:cubicBezTo>
                <a:cubicBezTo>
                  <a:pt x="34" y="82"/>
                  <a:pt x="34" y="82"/>
                  <a:pt x="34" y="82"/>
                </a:cubicBezTo>
                <a:cubicBezTo>
                  <a:pt x="34" y="80"/>
                  <a:pt x="35" y="80"/>
                  <a:pt x="36" y="80"/>
                </a:cubicBezTo>
                <a:cubicBezTo>
                  <a:pt x="59" y="93"/>
                  <a:pt x="59" y="93"/>
                  <a:pt x="59" y="93"/>
                </a:cubicBezTo>
                <a:cubicBezTo>
                  <a:pt x="60" y="94"/>
                  <a:pt x="61" y="95"/>
                  <a:pt x="61" y="96"/>
                </a:cubicBezTo>
                <a:cubicBezTo>
                  <a:pt x="61" y="99"/>
                  <a:pt x="61" y="99"/>
                  <a:pt x="61" y="99"/>
                </a:cubicBezTo>
                <a:cubicBezTo>
                  <a:pt x="61" y="100"/>
                  <a:pt x="60" y="100"/>
                  <a:pt x="59" y="100"/>
                </a:cubicBezTo>
                <a:close/>
                <a:moveTo>
                  <a:pt x="80" y="117"/>
                </a:moveTo>
                <a:cubicBezTo>
                  <a:pt x="81" y="118"/>
                  <a:pt x="81" y="119"/>
                  <a:pt x="80" y="120"/>
                </a:cubicBezTo>
                <a:cubicBezTo>
                  <a:pt x="73" y="124"/>
                  <a:pt x="73" y="124"/>
                  <a:pt x="73" y="124"/>
                </a:cubicBezTo>
                <a:cubicBezTo>
                  <a:pt x="72" y="124"/>
                  <a:pt x="71" y="124"/>
                  <a:pt x="70" y="123"/>
                </a:cubicBezTo>
                <a:cubicBezTo>
                  <a:pt x="70" y="123"/>
                  <a:pt x="70" y="121"/>
                  <a:pt x="70" y="121"/>
                </a:cubicBezTo>
                <a:cubicBezTo>
                  <a:pt x="70" y="106"/>
                  <a:pt x="70" y="106"/>
                  <a:pt x="70" y="106"/>
                </a:cubicBezTo>
                <a:cubicBezTo>
                  <a:pt x="70" y="106"/>
                  <a:pt x="70" y="104"/>
                  <a:pt x="71" y="104"/>
                </a:cubicBezTo>
                <a:cubicBezTo>
                  <a:pt x="77" y="100"/>
                  <a:pt x="77" y="100"/>
                  <a:pt x="77" y="100"/>
                </a:cubicBezTo>
                <a:cubicBezTo>
                  <a:pt x="78" y="99"/>
                  <a:pt x="80" y="100"/>
                  <a:pt x="80" y="100"/>
                </a:cubicBezTo>
                <a:cubicBezTo>
                  <a:pt x="80" y="100"/>
                  <a:pt x="80" y="100"/>
                  <a:pt x="80" y="100"/>
                </a:cubicBezTo>
                <a:cubicBezTo>
                  <a:pt x="81" y="101"/>
                  <a:pt x="81" y="103"/>
                  <a:pt x="80" y="103"/>
                </a:cubicBezTo>
                <a:cubicBezTo>
                  <a:pt x="74" y="106"/>
                  <a:pt x="74" y="106"/>
                  <a:pt x="74" y="106"/>
                </a:cubicBezTo>
                <a:cubicBezTo>
                  <a:pt x="74" y="118"/>
                  <a:pt x="74" y="118"/>
                  <a:pt x="74" y="118"/>
                </a:cubicBezTo>
                <a:cubicBezTo>
                  <a:pt x="77" y="117"/>
                  <a:pt x="77" y="117"/>
                  <a:pt x="77" y="117"/>
                </a:cubicBezTo>
                <a:cubicBezTo>
                  <a:pt x="78" y="116"/>
                  <a:pt x="80" y="116"/>
                  <a:pt x="80" y="117"/>
                </a:cubicBezTo>
                <a:close/>
                <a:moveTo>
                  <a:pt x="20" y="83"/>
                </a:moveTo>
                <a:cubicBezTo>
                  <a:pt x="21" y="84"/>
                  <a:pt x="21" y="85"/>
                  <a:pt x="20" y="86"/>
                </a:cubicBezTo>
                <a:cubicBezTo>
                  <a:pt x="13" y="90"/>
                  <a:pt x="13" y="90"/>
                  <a:pt x="13" y="90"/>
                </a:cubicBezTo>
                <a:cubicBezTo>
                  <a:pt x="12" y="90"/>
                  <a:pt x="11" y="90"/>
                  <a:pt x="10" y="89"/>
                </a:cubicBezTo>
                <a:cubicBezTo>
                  <a:pt x="10" y="89"/>
                  <a:pt x="9" y="87"/>
                  <a:pt x="9" y="87"/>
                </a:cubicBezTo>
                <a:cubicBezTo>
                  <a:pt x="9" y="72"/>
                  <a:pt x="9" y="72"/>
                  <a:pt x="9" y="72"/>
                </a:cubicBezTo>
                <a:cubicBezTo>
                  <a:pt x="9" y="72"/>
                  <a:pt x="10" y="70"/>
                  <a:pt x="10" y="70"/>
                </a:cubicBezTo>
                <a:cubicBezTo>
                  <a:pt x="17" y="66"/>
                  <a:pt x="17" y="66"/>
                  <a:pt x="17" y="66"/>
                </a:cubicBezTo>
                <a:cubicBezTo>
                  <a:pt x="18" y="65"/>
                  <a:pt x="20" y="66"/>
                  <a:pt x="20" y="66"/>
                </a:cubicBezTo>
                <a:cubicBezTo>
                  <a:pt x="20" y="66"/>
                  <a:pt x="20" y="66"/>
                  <a:pt x="20" y="66"/>
                </a:cubicBezTo>
                <a:cubicBezTo>
                  <a:pt x="21" y="67"/>
                  <a:pt x="21" y="69"/>
                  <a:pt x="20" y="69"/>
                </a:cubicBezTo>
                <a:cubicBezTo>
                  <a:pt x="14" y="72"/>
                  <a:pt x="14" y="72"/>
                  <a:pt x="14" y="72"/>
                </a:cubicBezTo>
                <a:cubicBezTo>
                  <a:pt x="14" y="84"/>
                  <a:pt x="14" y="84"/>
                  <a:pt x="14" y="84"/>
                </a:cubicBezTo>
                <a:cubicBezTo>
                  <a:pt x="17" y="83"/>
                  <a:pt x="17" y="83"/>
                  <a:pt x="17" y="83"/>
                </a:cubicBezTo>
                <a:cubicBezTo>
                  <a:pt x="18" y="82"/>
                  <a:pt x="20" y="82"/>
                  <a:pt x="20" y="83"/>
                </a:cubicBezTo>
                <a:close/>
              </a:path>
            </a:pathLst>
          </a:custGeom>
          <a:solidFill>
            <a:schemeClr val="tx2"/>
          </a:solidFill>
          <a:ln>
            <a:noFill/>
          </a:ln>
          <a:extLst/>
        </p:spPr>
        <p:txBody>
          <a:bodyPr vert="horz" wrap="square" lIns="91428" tIns="45714" rIns="91428" bIns="45714" numCol="1" anchor="t" anchorCtr="0" compatLnSpc="1">
            <a:prstTxWarp prst="textNoShape">
              <a:avLst/>
            </a:prstTxWarp>
          </a:bodyPr>
          <a:lstStyle/>
          <a:p>
            <a:pPr defTabSz="914309">
              <a:defRPr/>
            </a:pPr>
            <a:endParaRPr lang="en-US" sz="2800" kern="0">
              <a:solidFill>
                <a:srgbClr val="FFFFFF"/>
              </a:solidFill>
              <a:latin typeface="Calibri"/>
            </a:endParaRPr>
          </a:p>
        </p:txBody>
      </p:sp>
      <p:sp>
        <p:nvSpPr>
          <p:cNvPr id="141" name="Rectangle 140"/>
          <p:cNvSpPr/>
          <p:nvPr/>
        </p:nvSpPr>
        <p:spPr>
          <a:xfrm>
            <a:off x="9564356" y="4524516"/>
            <a:ext cx="274320" cy="276999"/>
          </a:xfrm>
          <a:prstGeom prst="rect">
            <a:avLst/>
          </a:prstGeom>
          <a:solidFill>
            <a:schemeClr val="tx2"/>
          </a:solidFill>
        </p:spPr>
        <p:txBody>
          <a:bodyPr wrap="square" lIns="0" tIns="0" rIns="0" bIns="0" anchor="ctr" anchorCtr="0">
            <a:spAutoFit/>
          </a:bodyPr>
          <a:lstStyle/>
          <a:p>
            <a:pPr algn="ctr"/>
            <a:r>
              <a:rPr lang="en-US" dirty="0">
                <a:solidFill>
                  <a:schemeClr val="bg1"/>
                </a:solidFill>
                <a:sym typeface="Wingdings" panose="05000000000000000000" pitchFamily="2" charset="2"/>
              </a:rPr>
              <a:t></a:t>
            </a:r>
            <a:endParaRPr lang="en-US" dirty="0">
              <a:solidFill>
                <a:schemeClr val="bg1"/>
              </a:solidFill>
            </a:endParaRPr>
          </a:p>
        </p:txBody>
      </p:sp>
      <p:sp>
        <p:nvSpPr>
          <p:cNvPr id="142" name="Rectangle 141"/>
          <p:cNvSpPr/>
          <p:nvPr/>
        </p:nvSpPr>
        <p:spPr>
          <a:xfrm>
            <a:off x="10526391" y="4524516"/>
            <a:ext cx="274320" cy="276999"/>
          </a:xfrm>
          <a:prstGeom prst="rect">
            <a:avLst/>
          </a:prstGeom>
          <a:solidFill>
            <a:schemeClr val="tx2"/>
          </a:solidFill>
        </p:spPr>
        <p:txBody>
          <a:bodyPr wrap="square" lIns="0" tIns="0" rIns="0" bIns="0" anchor="ctr" anchorCtr="0">
            <a:spAutoFit/>
          </a:bodyPr>
          <a:lstStyle/>
          <a:p>
            <a:pPr algn="ctr"/>
            <a:r>
              <a:rPr lang="en-US" dirty="0">
                <a:solidFill>
                  <a:schemeClr val="bg1"/>
                </a:solidFill>
                <a:sym typeface="Wingdings" panose="05000000000000000000" pitchFamily="2" charset="2"/>
              </a:rPr>
              <a:t></a:t>
            </a:r>
            <a:endParaRPr lang="en-US" dirty="0">
              <a:solidFill>
                <a:schemeClr val="bg1"/>
              </a:solidFill>
            </a:endParaRPr>
          </a:p>
        </p:txBody>
      </p:sp>
      <p:sp>
        <p:nvSpPr>
          <p:cNvPr id="144" name="Rectangle 143"/>
          <p:cNvSpPr/>
          <p:nvPr/>
        </p:nvSpPr>
        <p:spPr>
          <a:xfrm>
            <a:off x="11300778" y="3567897"/>
            <a:ext cx="274320" cy="276999"/>
          </a:xfrm>
          <a:prstGeom prst="rect">
            <a:avLst/>
          </a:prstGeom>
          <a:solidFill>
            <a:schemeClr val="tx2"/>
          </a:solidFill>
        </p:spPr>
        <p:txBody>
          <a:bodyPr wrap="square" lIns="0" tIns="0" rIns="0" bIns="0" anchor="ctr" anchorCtr="0">
            <a:spAutoFit/>
          </a:bodyPr>
          <a:lstStyle/>
          <a:p>
            <a:pPr algn="ctr"/>
            <a:r>
              <a:rPr lang="en-US" dirty="0">
                <a:solidFill>
                  <a:schemeClr val="bg1"/>
                </a:solidFill>
                <a:sym typeface="Wingdings" panose="05000000000000000000" pitchFamily="2" charset="2"/>
              </a:rPr>
              <a:t></a:t>
            </a:r>
            <a:endParaRPr lang="en-US" dirty="0">
              <a:solidFill>
                <a:schemeClr val="bg1"/>
              </a:solidFill>
            </a:endParaRPr>
          </a:p>
        </p:txBody>
      </p:sp>
      <p:sp>
        <p:nvSpPr>
          <p:cNvPr id="145" name="Rectangle 144"/>
          <p:cNvSpPr/>
          <p:nvPr/>
        </p:nvSpPr>
        <p:spPr>
          <a:xfrm>
            <a:off x="7822789" y="4084915"/>
            <a:ext cx="274320" cy="276999"/>
          </a:xfrm>
          <a:prstGeom prst="rect">
            <a:avLst/>
          </a:prstGeom>
          <a:solidFill>
            <a:schemeClr val="tx2"/>
          </a:solidFill>
        </p:spPr>
        <p:txBody>
          <a:bodyPr wrap="square" lIns="0" tIns="0" rIns="0" bIns="0" anchor="ctr" anchorCtr="0">
            <a:spAutoFit/>
          </a:bodyPr>
          <a:lstStyle/>
          <a:p>
            <a:pPr algn="ctr"/>
            <a:r>
              <a:rPr lang="en-US" dirty="0">
                <a:solidFill>
                  <a:schemeClr val="bg1"/>
                </a:solidFill>
                <a:sym typeface="Wingdings" panose="05000000000000000000" pitchFamily="2" charset="2"/>
              </a:rPr>
              <a:t></a:t>
            </a:r>
            <a:endParaRPr lang="en-US" dirty="0">
              <a:solidFill>
                <a:schemeClr val="bg1"/>
              </a:solidFill>
            </a:endParaRPr>
          </a:p>
        </p:txBody>
      </p:sp>
      <p:sp>
        <p:nvSpPr>
          <p:cNvPr id="146" name="Rectangle 145"/>
          <p:cNvSpPr/>
          <p:nvPr/>
        </p:nvSpPr>
        <p:spPr>
          <a:xfrm>
            <a:off x="10031105" y="3577122"/>
            <a:ext cx="274320" cy="276999"/>
          </a:xfrm>
          <a:prstGeom prst="rect">
            <a:avLst/>
          </a:prstGeom>
          <a:solidFill>
            <a:schemeClr val="accent2"/>
          </a:solidFill>
        </p:spPr>
        <p:txBody>
          <a:bodyPr wrap="square" lIns="0" tIns="0" rIns="0" bIns="0" anchor="ctr" anchorCtr="0">
            <a:spAutoFit/>
          </a:bodyPr>
          <a:lstStyle/>
          <a:p>
            <a:pPr algn="ctr"/>
            <a:r>
              <a:rPr lang="en-US" dirty="0" smtClean="0">
                <a:solidFill>
                  <a:schemeClr val="bg1"/>
                </a:solidFill>
                <a:sym typeface="Wingdings" panose="05000000000000000000" pitchFamily="2" charset="2"/>
              </a:rPr>
              <a:t></a:t>
            </a:r>
            <a:endParaRPr lang="en-US" dirty="0">
              <a:solidFill>
                <a:schemeClr val="bg1"/>
              </a:solidFill>
            </a:endParaRPr>
          </a:p>
        </p:txBody>
      </p:sp>
      <p:sp>
        <p:nvSpPr>
          <p:cNvPr id="147" name="Rectangle 146"/>
          <p:cNvSpPr/>
          <p:nvPr/>
        </p:nvSpPr>
        <p:spPr>
          <a:xfrm>
            <a:off x="9079923" y="3577122"/>
            <a:ext cx="274320" cy="276999"/>
          </a:xfrm>
          <a:prstGeom prst="rect">
            <a:avLst/>
          </a:prstGeom>
          <a:solidFill>
            <a:schemeClr val="accent2"/>
          </a:solidFill>
        </p:spPr>
        <p:txBody>
          <a:bodyPr wrap="square" lIns="0" tIns="0" rIns="0" bIns="0" anchor="ctr" anchorCtr="0">
            <a:spAutoFit/>
          </a:bodyPr>
          <a:lstStyle/>
          <a:p>
            <a:pPr algn="ctr"/>
            <a:r>
              <a:rPr lang="en-US" dirty="0" smtClean="0">
                <a:solidFill>
                  <a:schemeClr val="bg1"/>
                </a:solidFill>
                <a:sym typeface="Wingdings" panose="05000000000000000000" pitchFamily="2" charset="2"/>
              </a:rPr>
              <a:t></a:t>
            </a:r>
            <a:endParaRPr lang="en-US" dirty="0">
              <a:solidFill>
                <a:schemeClr val="bg1"/>
              </a:solidFill>
            </a:endParaRPr>
          </a:p>
        </p:txBody>
      </p:sp>
      <p:sp>
        <p:nvSpPr>
          <p:cNvPr id="148" name="Rectangle 147"/>
          <p:cNvSpPr/>
          <p:nvPr/>
        </p:nvSpPr>
        <p:spPr>
          <a:xfrm>
            <a:off x="9125961" y="5995587"/>
            <a:ext cx="274320" cy="276999"/>
          </a:xfrm>
          <a:prstGeom prst="rect">
            <a:avLst/>
          </a:prstGeom>
          <a:solidFill>
            <a:schemeClr val="accent2"/>
          </a:solidFill>
        </p:spPr>
        <p:txBody>
          <a:bodyPr wrap="square" lIns="0" tIns="0" rIns="0" bIns="0" anchor="ctr" anchorCtr="0">
            <a:spAutoFit/>
          </a:bodyPr>
          <a:lstStyle/>
          <a:p>
            <a:pPr algn="ctr"/>
            <a:r>
              <a:rPr lang="en-US" dirty="0" smtClean="0">
                <a:solidFill>
                  <a:schemeClr val="bg1"/>
                </a:solidFill>
                <a:sym typeface="Wingdings" panose="05000000000000000000" pitchFamily="2" charset="2"/>
              </a:rPr>
              <a:t></a:t>
            </a:r>
            <a:endParaRPr lang="en-US" dirty="0">
              <a:solidFill>
                <a:schemeClr val="bg1"/>
              </a:solidFill>
            </a:endParaRPr>
          </a:p>
        </p:txBody>
      </p:sp>
    </p:spTree>
    <p:extLst>
      <p:ext uri="{BB962C8B-B14F-4D97-AF65-F5344CB8AC3E}">
        <p14:creationId xmlns:p14="http://schemas.microsoft.com/office/powerpoint/2010/main" val="3111730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fade">
                                      <p:cBhvr>
                                        <p:cTn id="7" dur="500"/>
                                        <p:tgtEl>
                                          <p:spTgt spid="14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6"/>
                                        </p:tgtEl>
                                        <p:attrNameLst>
                                          <p:attrName>style.visibility</p:attrName>
                                        </p:attrNameLst>
                                      </p:cBhvr>
                                      <p:to>
                                        <p:strVal val="visible"/>
                                      </p:to>
                                    </p:set>
                                    <p:animEffect transition="in" filter="fade">
                                      <p:cBhvr>
                                        <p:cTn id="10" dur="500"/>
                                        <p:tgtEl>
                                          <p:spTgt spid="14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7"/>
                                        </p:tgtEl>
                                        <p:attrNameLst>
                                          <p:attrName>style.visibility</p:attrName>
                                        </p:attrNameLst>
                                      </p:cBhvr>
                                      <p:to>
                                        <p:strVal val="visible"/>
                                      </p:to>
                                    </p:set>
                                    <p:animEffect transition="in" filter="fade">
                                      <p:cBhvr>
                                        <p:cTn id="13" dur="500"/>
                                        <p:tgtEl>
                                          <p:spTgt spid="14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5"/>
                                        </p:tgtEl>
                                        <p:attrNameLst>
                                          <p:attrName>style.visibility</p:attrName>
                                        </p:attrNameLst>
                                      </p:cBhvr>
                                      <p:to>
                                        <p:strVal val="visible"/>
                                      </p:to>
                                    </p:set>
                                    <p:animEffect transition="in" filter="fade">
                                      <p:cBhvr>
                                        <p:cTn id="16" dur="500"/>
                                        <p:tgtEl>
                                          <p:spTgt spid="14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8"/>
                                        </p:tgtEl>
                                        <p:attrNameLst>
                                          <p:attrName>style.visibility</p:attrName>
                                        </p:attrNameLst>
                                      </p:cBhvr>
                                      <p:to>
                                        <p:strVal val="visible"/>
                                      </p:to>
                                    </p:set>
                                    <p:animEffect transition="in" filter="fade">
                                      <p:cBhvr>
                                        <p:cTn id="19" dur="500"/>
                                        <p:tgtEl>
                                          <p:spTgt spid="14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2"/>
                                        </p:tgtEl>
                                        <p:attrNameLst>
                                          <p:attrName>style.visibility</p:attrName>
                                        </p:attrNameLst>
                                      </p:cBhvr>
                                      <p:to>
                                        <p:strVal val="visible"/>
                                      </p:to>
                                    </p:set>
                                    <p:animEffect transition="in" filter="fade">
                                      <p:cBhvr>
                                        <p:cTn id="22" dur="500"/>
                                        <p:tgtEl>
                                          <p:spTgt spid="14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1"/>
                                        </p:tgtEl>
                                        <p:attrNameLst>
                                          <p:attrName>style.visibility</p:attrName>
                                        </p:attrNameLst>
                                      </p:cBhvr>
                                      <p:to>
                                        <p:strVal val="visible"/>
                                      </p:to>
                                    </p:set>
                                    <p:animEffect transition="in" filter="fade">
                                      <p:cBhvr>
                                        <p:cTn id="25" dur="5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42" grpId="0" animBg="1"/>
      <p:bldP spid="144" grpId="0" animBg="1"/>
      <p:bldP spid="145" grpId="0" animBg="1"/>
      <p:bldP spid="146" grpId="0" animBg="1"/>
      <p:bldP spid="147" grpId="0" animBg="1"/>
      <p:bldP spid="14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6323196"/>
            <a:ext cx="12436475" cy="671328"/>
          </a:xfrm>
          <a:prstGeom prst="rect">
            <a:avLst/>
          </a:prstGeom>
          <a:solidFill>
            <a:schemeClr val="accent2"/>
          </a:solidFill>
        </p:spPr>
        <p:txBody>
          <a:bodyPr vert="horz" wrap="square" lIns="146304" tIns="91440" rIns="146304" bIns="91440" rtlCol="0" anchor="t" anchorCtr="0">
            <a:noAutofit/>
          </a:bodyPr>
          <a:lstStyle>
            <a:lvl1pPr algn="l" defTabSz="931863" rtl="0" fontAlgn="base">
              <a:lnSpc>
                <a:spcPct val="90000"/>
              </a:lnSpc>
              <a:spcBef>
                <a:spcPct val="0"/>
              </a:spcBef>
              <a:spcAft>
                <a:spcPct val="0"/>
              </a:spcAft>
              <a:defRPr lang="en-US" sz="6000" kern="1200" spc="-100" baseline="0">
                <a:ln w="3175">
                  <a:noFill/>
                </a:ln>
                <a:solidFill>
                  <a:schemeClr val="bg1"/>
                </a:solidFill>
                <a:latin typeface="+mj-lt"/>
                <a:ea typeface="MS PGothic" pitchFamily="34" charset="-128"/>
                <a:cs typeface="Segoe UI" pitchFamily="34" charset="0"/>
              </a:defRPr>
            </a:lvl1pPr>
            <a:lvl2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2pPr>
            <a:lvl3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3pPr>
            <a:lvl4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4pPr>
            <a:lvl5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5pPr>
            <a:lvl6pPr marL="4572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6pPr>
            <a:lvl7pPr marL="9144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7pPr>
            <a:lvl8pPr marL="13716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8pPr>
            <a:lvl9pPr marL="18288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9pPr>
          </a:lstStyle>
          <a:p>
            <a:endParaRPr lang="it-IT" dirty="0"/>
          </a:p>
        </p:txBody>
      </p:sp>
      <p:sp>
        <p:nvSpPr>
          <p:cNvPr id="4" name="Title 3"/>
          <p:cNvSpPr>
            <a:spLocks noGrp="1"/>
          </p:cNvSpPr>
          <p:nvPr>
            <p:ph type="title"/>
          </p:nvPr>
        </p:nvSpPr>
        <p:spPr/>
        <p:txBody>
          <a:bodyPr/>
          <a:lstStyle/>
          <a:p>
            <a:r>
              <a:rPr lang="en-US" sz="8000" dirty="0" smtClean="0"/>
              <a:t>Lab environment </a:t>
            </a:r>
            <a:br>
              <a:rPr lang="en-US" sz="8000" dirty="0" smtClean="0"/>
            </a:br>
            <a:r>
              <a:rPr lang="en-US" sz="8000" dirty="0" smtClean="0"/>
              <a:t>and exercises</a:t>
            </a:r>
            <a:endParaRPr lang="en-US" sz="8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9691" y="2712458"/>
            <a:ext cx="2208543" cy="4282067"/>
          </a:xfrm>
          <a:prstGeom prst="rect">
            <a:avLst/>
          </a:prstGeom>
        </p:spPr>
      </p:pic>
    </p:spTree>
    <p:extLst>
      <p:ext uri="{BB962C8B-B14F-4D97-AF65-F5344CB8AC3E}">
        <p14:creationId xmlns:p14="http://schemas.microsoft.com/office/powerpoint/2010/main" val="192123664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environment</a:t>
            </a:r>
            <a:endParaRPr lang="en-US" dirty="0"/>
          </a:p>
        </p:txBody>
      </p:sp>
      <p:sp>
        <p:nvSpPr>
          <p:cNvPr id="10" name="Content Placeholder 5"/>
          <p:cNvSpPr txBox="1">
            <a:spLocks/>
          </p:cNvSpPr>
          <p:nvPr/>
        </p:nvSpPr>
        <p:spPr>
          <a:xfrm>
            <a:off x="274638" y="1681200"/>
            <a:ext cx="5066796" cy="627864"/>
          </a:xfrm>
          <a:prstGeom prst="rect">
            <a:avLst/>
          </a:prstGeom>
        </p:spPr>
        <p:txBody>
          <a:bodyPr vert="horz" wrap="square" lIns="146304" tIns="91440" rIns="146304" bIns="91440" rtlCol="0">
            <a:spAutoFit/>
          </a:bodyPr>
          <a:lstStyle>
            <a:lvl1pPr marL="342900" indent="-342900" algn="l" defTabSz="931863" rtl="0" eaLnBrk="1" fontAlgn="base" hangingPunct="1">
              <a:lnSpc>
                <a:spcPct val="90000"/>
              </a:lnSpc>
              <a:spcBef>
                <a:spcPct val="20000"/>
              </a:spcBef>
              <a:spcAft>
                <a:spcPct val="0"/>
              </a:spcAft>
              <a:buSzPct val="90000"/>
              <a:buFont typeface="Arial" pitchFamily="34" charset="0"/>
              <a:buChar char="•"/>
              <a:defRPr sz="4000" kern="1200">
                <a:gradFill>
                  <a:gsLst>
                    <a:gs pos="1250">
                      <a:schemeClr val="tx1"/>
                    </a:gs>
                    <a:gs pos="100000">
                      <a:schemeClr val="tx1"/>
                    </a:gs>
                  </a:gsLst>
                  <a:lin ang="5400000" scaled="0"/>
                </a:gradFill>
                <a:latin typeface="+mj-lt"/>
                <a:ea typeface="MS PGothic" pitchFamily="34" charset="-128"/>
                <a:cs typeface="+mn-cs"/>
              </a:defRPr>
            </a:lvl1pPr>
            <a:lvl2pPr marL="584200" indent="-241300" algn="l" defTabSz="931863" rtl="0" eaLnBrk="1" fontAlgn="base" hangingPunct="1">
              <a:lnSpc>
                <a:spcPct val="90000"/>
              </a:lnSpc>
              <a:spcBef>
                <a:spcPct val="20000"/>
              </a:spcBef>
              <a:spcAft>
                <a:spcPct val="0"/>
              </a:spcAft>
              <a:buSzPct val="90000"/>
              <a:buFont typeface="Arial" pitchFamily="34" charset="0"/>
              <a:buChar char="•"/>
              <a:defRPr sz="2400" kern="1200">
                <a:gradFill>
                  <a:gsLst>
                    <a:gs pos="1250">
                      <a:schemeClr val="tx1"/>
                    </a:gs>
                    <a:gs pos="100000">
                      <a:schemeClr val="tx1"/>
                    </a:gs>
                  </a:gsLst>
                  <a:lin ang="5400000" scaled="0"/>
                </a:gradFill>
                <a:latin typeface="+mn-lt"/>
                <a:ea typeface="MS PGothic" pitchFamily="34" charset="-128"/>
                <a:cs typeface="+mn-cs"/>
              </a:defRPr>
            </a:lvl2pPr>
            <a:lvl3pPr marL="800100" indent="-228600" algn="l" defTabSz="931863" rtl="0" eaLnBrk="1" fontAlgn="base" hangingPunct="1">
              <a:lnSpc>
                <a:spcPct val="90000"/>
              </a:lnSpc>
              <a:spcBef>
                <a:spcPct val="20000"/>
              </a:spcBef>
              <a:spcAft>
                <a:spcPct val="0"/>
              </a:spcAft>
              <a:buSzPct val="90000"/>
              <a:buFont typeface="Arial" pitchFamily="34" charset="0"/>
              <a:buChar char="•"/>
              <a:defRPr sz="2000" kern="1200">
                <a:gradFill>
                  <a:gsLst>
                    <a:gs pos="1250">
                      <a:schemeClr val="tx1"/>
                    </a:gs>
                    <a:gs pos="100000">
                      <a:schemeClr val="tx1"/>
                    </a:gs>
                  </a:gsLst>
                  <a:lin ang="5400000" scaled="0"/>
                </a:gradFill>
                <a:latin typeface="+mn-lt"/>
                <a:ea typeface="MS PGothic" pitchFamily="34" charset="-128"/>
                <a:cs typeface="+mn-cs"/>
              </a:defRPr>
            </a:lvl3pPr>
            <a:lvl4pPr marL="1028700" indent="-228600" algn="l" defTabSz="931863" rtl="0" eaLnBrk="1" fontAlgn="base" hangingPunct="1">
              <a:lnSpc>
                <a:spcPct val="90000"/>
              </a:lnSpc>
              <a:spcBef>
                <a:spcPct val="20000"/>
              </a:spcBef>
              <a:spcAft>
                <a:spcPct val="0"/>
              </a:spcAft>
              <a:buSzPct val="90000"/>
              <a:buFont typeface="Arial" pitchFamily="34" charset="0"/>
              <a:buChar char="•"/>
              <a:defRPr kern="1200">
                <a:gradFill>
                  <a:gsLst>
                    <a:gs pos="1250">
                      <a:schemeClr val="tx1"/>
                    </a:gs>
                    <a:gs pos="100000">
                      <a:schemeClr val="tx1"/>
                    </a:gs>
                  </a:gsLst>
                  <a:lin ang="5400000" scaled="0"/>
                </a:gradFill>
                <a:latin typeface="+mn-lt"/>
                <a:ea typeface="MS PGothic" pitchFamily="34" charset="-128"/>
                <a:cs typeface="+mn-cs"/>
              </a:defRPr>
            </a:lvl4pPr>
            <a:lvl5pPr marL="1257300" indent="-228600" algn="l" defTabSz="931863" rtl="0" eaLnBrk="1" fontAlgn="base" hangingPunct="1">
              <a:lnSpc>
                <a:spcPct val="90000"/>
              </a:lnSpc>
              <a:spcBef>
                <a:spcPct val="20000"/>
              </a:spcBef>
              <a:spcAft>
                <a:spcPct val="0"/>
              </a:spcAft>
              <a:buSzPct val="90000"/>
              <a:buFont typeface="Arial" pitchFamily="34" charset="0"/>
              <a:buChar char="•"/>
              <a:defRPr kern="1200">
                <a:gradFill>
                  <a:gsLst>
                    <a:gs pos="1250">
                      <a:schemeClr val="tx1"/>
                    </a:gs>
                    <a:gs pos="100000">
                      <a:schemeClr val="tx1"/>
                    </a:gs>
                  </a:gsLst>
                  <a:lin ang="5400000" scaled="0"/>
                </a:gradFill>
                <a:latin typeface="+mn-lt"/>
                <a:ea typeface="MS PGothic" pitchFamily="34" charset="-128"/>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CA" sz="3200" smtClean="0">
                <a:hlinkClick r:id="rId3"/>
              </a:rPr>
              <a:t>&lt;insert lab url here</a:t>
            </a:r>
            <a:r>
              <a:rPr lang="en-CA" sz="3200" smtClean="0"/>
              <a:t>&gt;</a:t>
            </a:r>
            <a:endParaRPr lang="en-CA" sz="3200" dirty="0"/>
          </a:p>
        </p:txBody>
      </p:sp>
      <p:sp>
        <p:nvSpPr>
          <p:cNvPr id="11" name="TextBox 10"/>
          <p:cNvSpPr txBox="1"/>
          <p:nvPr/>
        </p:nvSpPr>
        <p:spPr>
          <a:xfrm>
            <a:off x="274638" y="2500766"/>
            <a:ext cx="5787076" cy="627864"/>
          </a:xfrm>
          <a:prstGeom prst="rect">
            <a:avLst/>
          </a:prstGeom>
        </p:spPr>
        <p:txBody>
          <a:bodyPr vert="horz" wrap="square" lIns="146304" tIns="91440" rIns="146304" bIns="91440" rtlCol="0">
            <a:spAutoFit/>
          </a:bodyPr>
          <a:lstStyle>
            <a:lvl1pPr indent="0" defTabSz="931863" fontAlgn="base">
              <a:lnSpc>
                <a:spcPct val="90000"/>
              </a:lnSpc>
              <a:spcBef>
                <a:spcPct val="20000"/>
              </a:spcBef>
              <a:spcAft>
                <a:spcPct val="0"/>
              </a:spcAft>
              <a:buSzPct val="90000"/>
              <a:buFont typeface="Arial" pitchFamily="34" charset="0"/>
              <a:buNone/>
              <a:defRPr sz="3200">
                <a:gradFill>
                  <a:gsLst>
                    <a:gs pos="1250">
                      <a:schemeClr val="tx1"/>
                    </a:gs>
                    <a:gs pos="100000">
                      <a:schemeClr val="tx1"/>
                    </a:gs>
                  </a:gsLst>
                  <a:lin ang="5400000" scaled="0"/>
                </a:gradFill>
                <a:latin typeface="+mj-lt"/>
                <a:ea typeface="MS PGothic" pitchFamily="34" charset="-128"/>
              </a:defRPr>
            </a:lvl1pPr>
            <a:lvl2pPr marL="584200" indent="-241300" defTabSz="931863" fontAlgn="base">
              <a:lnSpc>
                <a:spcPct val="90000"/>
              </a:lnSpc>
              <a:spcBef>
                <a:spcPct val="20000"/>
              </a:spcBef>
              <a:spcAft>
                <a:spcPct val="0"/>
              </a:spcAft>
              <a:buSzPct val="90000"/>
              <a:buFont typeface="Arial" pitchFamily="34" charset="0"/>
              <a:buChar char="•"/>
              <a:defRPr sz="2400">
                <a:gradFill>
                  <a:gsLst>
                    <a:gs pos="1250">
                      <a:schemeClr val="tx1"/>
                    </a:gs>
                    <a:gs pos="100000">
                      <a:schemeClr val="tx1"/>
                    </a:gs>
                  </a:gsLst>
                  <a:lin ang="5400000" scaled="0"/>
                </a:gradFill>
                <a:ea typeface="MS PGothic" pitchFamily="34" charset="-128"/>
              </a:defRPr>
            </a:lvl2pPr>
            <a:lvl3pPr marL="800100" indent="-228600" defTabSz="931863" fontAlgn="base">
              <a:lnSpc>
                <a:spcPct val="90000"/>
              </a:lnSpc>
              <a:spcBef>
                <a:spcPct val="20000"/>
              </a:spcBef>
              <a:spcAft>
                <a:spcPct val="0"/>
              </a:spcAft>
              <a:buSzPct val="90000"/>
              <a:buFont typeface="Arial" pitchFamily="34" charset="0"/>
              <a:buChar char="•"/>
              <a:defRPr sz="2000">
                <a:gradFill>
                  <a:gsLst>
                    <a:gs pos="1250">
                      <a:schemeClr val="tx1"/>
                    </a:gs>
                    <a:gs pos="100000">
                      <a:schemeClr val="tx1"/>
                    </a:gs>
                  </a:gsLst>
                  <a:lin ang="5400000" scaled="0"/>
                </a:gradFill>
                <a:ea typeface="MS PGothic" pitchFamily="34" charset="-128"/>
              </a:defRPr>
            </a:lvl3pPr>
            <a:lvl4pPr marL="1028700" indent="-228600" defTabSz="931863" fontAlgn="base">
              <a:lnSpc>
                <a:spcPct val="90000"/>
              </a:lnSpc>
              <a:spcBef>
                <a:spcPct val="20000"/>
              </a:spcBef>
              <a:spcAft>
                <a:spcPct val="0"/>
              </a:spcAft>
              <a:buSzPct val="90000"/>
              <a:buFont typeface="Arial" pitchFamily="34" charset="0"/>
              <a:buChar char="•"/>
              <a:defRPr>
                <a:gradFill>
                  <a:gsLst>
                    <a:gs pos="1250">
                      <a:schemeClr val="tx1"/>
                    </a:gs>
                    <a:gs pos="100000">
                      <a:schemeClr val="tx1"/>
                    </a:gs>
                  </a:gsLst>
                  <a:lin ang="5400000" scaled="0"/>
                </a:gradFill>
                <a:ea typeface="MS PGothic" pitchFamily="34" charset="-128"/>
              </a:defRPr>
            </a:lvl4pPr>
            <a:lvl5pPr marL="1257300" indent="-228600" defTabSz="931863" fontAlgn="base">
              <a:lnSpc>
                <a:spcPct val="90000"/>
              </a:lnSpc>
              <a:spcBef>
                <a:spcPct val="20000"/>
              </a:spcBef>
              <a:spcAft>
                <a:spcPct val="0"/>
              </a:spcAft>
              <a:buSzPct val="90000"/>
              <a:buFont typeface="Arial" pitchFamily="34" charset="0"/>
              <a:buChar char="•"/>
              <a:defRPr>
                <a:gradFill>
                  <a:gsLst>
                    <a:gs pos="1250">
                      <a:schemeClr val="tx1"/>
                    </a:gs>
                    <a:gs pos="100000">
                      <a:schemeClr val="tx1"/>
                    </a:gs>
                  </a:gsLst>
                  <a:lin ang="5400000" scaled="0"/>
                </a:gradFill>
                <a:ea typeface="MS PGothic" pitchFamily="34" charset="-128"/>
              </a:defRPr>
            </a:lvl5pPr>
            <a:lvl6pPr marL="2565040" indent="-233186">
              <a:spcBef>
                <a:spcPct val="20000"/>
              </a:spcBef>
              <a:buFont typeface="Arial" pitchFamily="34" charset="0"/>
              <a:buChar char="•"/>
              <a:defRPr sz="2000"/>
            </a:lvl6pPr>
            <a:lvl7pPr marL="3031412" indent="-233186">
              <a:spcBef>
                <a:spcPct val="20000"/>
              </a:spcBef>
              <a:buFont typeface="Arial" pitchFamily="34" charset="0"/>
              <a:buChar char="•"/>
              <a:defRPr sz="2000"/>
            </a:lvl7pPr>
            <a:lvl8pPr marL="3497783" indent="-233186">
              <a:spcBef>
                <a:spcPct val="20000"/>
              </a:spcBef>
              <a:buFont typeface="Arial" pitchFamily="34" charset="0"/>
              <a:buChar char="•"/>
              <a:defRPr sz="2000"/>
            </a:lvl8pPr>
            <a:lvl9pPr marL="3964155" indent="-233186">
              <a:spcBef>
                <a:spcPct val="20000"/>
              </a:spcBef>
              <a:buFont typeface="Arial" pitchFamily="34" charset="0"/>
              <a:buChar char="•"/>
              <a:defRPr sz="2000"/>
            </a:lvl9pPr>
          </a:lstStyle>
          <a:p>
            <a:r>
              <a:rPr lang="en-US" dirty="0"/>
              <a:t>Password = </a:t>
            </a:r>
            <a:r>
              <a:rPr lang="en-US" dirty="0">
                <a:latin typeface="Segoe UI Semibold" panose="020B0702040204020203" pitchFamily="34" charset="0"/>
                <a:cs typeface="Segoe UI Semibold" panose="020B0702040204020203" pitchFamily="34" charset="0"/>
              </a:rPr>
              <a:t>Passw0rd!</a:t>
            </a:r>
          </a:p>
        </p:txBody>
      </p:sp>
      <p:pic>
        <p:nvPicPr>
          <p:cNvPr id="12" name="Picture 11"/>
          <p:cNvPicPr>
            <a:picLocks noChangeAspect="1"/>
          </p:cNvPicPr>
          <p:nvPr/>
        </p:nvPicPr>
        <p:blipFill rotWithShape="1">
          <a:blip r:embed="rId4"/>
          <a:srcRect t="-4412" b="-7177"/>
          <a:stretch/>
        </p:blipFill>
        <p:spPr>
          <a:xfrm>
            <a:off x="6665913" y="0"/>
            <a:ext cx="5799195" cy="6995160"/>
          </a:xfrm>
          <a:prstGeom prst="rect">
            <a:avLst/>
          </a:prstGeom>
          <a:solidFill>
            <a:srgbClr val="000000"/>
          </a:solidFill>
        </p:spPr>
      </p:pic>
    </p:spTree>
    <p:extLst>
      <p:ext uri="{BB962C8B-B14F-4D97-AF65-F5344CB8AC3E}">
        <p14:creationId xmlns:p14="http://schemas.microsoft.com/office/powerpoint/2010/main" val="283320340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Azure Boot Camp virtual machines</a:t>
            </a:r>
            <a:endParaRPr lang="en-US" dirty="0"/>
          </a:p>
        </p:txBody>
      </p:sp>
      <p:grpSp>
        <p:nvGrpSpPr>
          <p:cNvPr id="20" name="Group 19"/>
          <p:cNvGrpSpPr/>
          <p:nvPr/>
        </p:nvGrpSpPr>
        <p:grpSpPr>
          <a:xfrm>
            <a:off x="427101" y="1326117"/>
            <a:ext cx="10710799" cy="5246155"/>
            <a:chOff x="274701" y="1376363"/>
            <a:chExt cx="11049007" cy="5411809"/>
          </a:xfrm>
        </p:grpSpPr>
        <p:grpSp>
          <p:nvGrpSpPr>
            <p:cNvPr id="22" name="Group 21"/>
            <p:cNvGrpSpPr/>
            <p:nvPr/>
          </p:nvGrpSpPr>
          <p:grpSpPr>
            <a:xfrm>
              <a:off x="274701" y="1376363"/>
              <a:ext cx="7223682" cy="1222465"/>
              <a:chOff x="274701" y="1211263"/>
              <a:chExt cx="7223682" cy="1222465"/>
            </a:xfrm>
          </p:grpSpPr>
          <p:sp>
            <p:nvSpPr>
              <p:cNvPr id="44" name="TextBox 43"/>
              <p:cNvSpPr txBox="1"/>
              <p:nvPr/>
            </p:nvSpPr>
            <p:spPr>
              <a:xfrm>
                <a:off x="274701" y="1319575"/>
                <a:ext cx="6628876" cy="1037601"/>
              </a:xfrm>
              <a:prstGeom prst="rect">
                <a:avLst/>
              </a:prstGeom>
              <a:solidFill>
                <a:schemeClr val="bg1">
                  <a:lumMod val="95000"/>
                </a:schemeClr>
              </a:solidFill>
              <a:ln>
                <a:noFill/>
              </a:ln>
            </p:spPr>
            <p:txBody>
              <a:bodyPr wrap="square" lIns="146304" tIns="91440" rIns="146304" bIns="91440" rtlCol="0">
                <a:noAutofit/>
              </a:bodyPr>
              <a:lstStyle/>
              <a:p>
                <a:r>
                  <a:rPr lang="en-US" sz="2400" dirty="0">
                    <a:gradFill>
                      <a:gsLst>
                        <a:gs pos="3540">
                          <a:schemeClr val="accent2"/>
                        </a:gs>
                        <a:gs pos="17500">
                          <a:schemeClr val="accent2"/>
                        </a:gs>
                      </a:gsLst>
                      <a:lin ang="5400000" scaled="1"/>
                    </a:gradFill>
                  </a:rPr>
                  <a:t>AZRCamp-Admin.contoso.com</a:t>
                </a:r>
              </a:p>
              <a:p>
                <a:r>
                  <a:rPr lang="en-US" sz="2000" dirty="0">
                    <a:gradFill>
                      <a:gsLst>
                        <a:gs pos="63750">
                          <a:srgbClr val="505050"/>
                        </a:gs>
                        <a:gs pos="35000">
                          <a:srgbClr val="505050"/>
                        </a:gs>
                      </a:gsLst>
                      <a:lin ang="5400000" scaled="1"/>
                    </a:gradFill>
                  </a:rPr>
                  <a:t>(Windows 10; used for Azure Management)</a:t>
                </a:r>
              </a:p>
            </p:txBody>
          </p:sp>
          <p:sp>
            <p:nvSpPr>
              <p:cNvPr id="45" name="Freeform 5"/>
              <p:cNvSpPr>
                <a:spLocks noEditPoints="1"/>
              </p:cNvSpPr>
              <p:nvPr/>
            </p:nvSpPr>
            <p:spPr bwMode="auto">
              <a:xfrm>
                <a:off x="6903579" y="1211263"/>
                <a:ext cx="594804" cy="1222465"/>
              </a:xfrm>
              <a:custGeom>
                <a:avLst/>
                <a:gdLst>
                  <a:gd name="T0" fmla="*/ 951 w 1192"/>
                  <a:gd name="T1" fmla="*/ 1345 h 2454"/>
                  <a:gd name="T2" fmla="*/ 951 w 1192"/>
                  <a:gd name="T3" fmla="*/ 1516 h 2454"/>
                  <a:gd name="T4" fmla="*/ 875 w 1192"/>
                  <a:gd name="T5" fmla="*/ 1522 h 2454"/>
                  <a:gd name="T6" fmla="*/ 538 w 1192"/>
                  <a:gd name="T7" fmla="*/ 1522 h 2454"/>
                  <a:gd name="T8" fmla="*/ 239 w 1192"/>
                  <a:gd name="T9" fmla="*/ 1522 h 2454"/>
                  <a:gd name="T10" fmla="*/ 234 w 1192"/>
                  <a:gd name="T11" fmla="*/ 1345 h 2454"/>
                  <a:gd name="T12" fmla="*/ 316 w 1192"/>
                  <a:gd name="T13" fmla="*/ 1331 h 2454"/>
                  <a:gd name="T14" fmla="*/ 645 w 1192"/>
                  <a:gd name="T15" fmla="*/ 1331 h 2454"/>
                  <a:gd name="T16" fmla="*/ 940 w 1192"/>
                  <a:gd name="T17" fmla="*/ 1331 h 2454"/>
                  <a:gd name="T18" fmla="*/ 844 w 1192"/>
                  <a:gd name="T19" fmla="*/ 1019 h 2454"/>
                  <a:gd name="T20" fmla="*/ 467 w 1192"/>
                  <a:gd name="T21" fmla="*/ 1019 h 2454"/>
                  <a:gd name="T22" fmla="*/ 239 w 1192"/>
                  <a:gd name="T23" fmla="*/ 1019 h 2454"/>
                  <a:gd name="T24" fmla="*/ 234 w 1192"/>
                  <a:gd name="T25" fmla="*/ 1196 h 2454"/>
                  <a:gd name="T26" fmla="*/ 338 w 1192"/>
                  <a:gd name="T27" fmla="*/ 1210 h 2454"/>
                  <a:gd name="T28" fmla="*/ 715 w 1192"/>
                  <a:gd name="T29" fmla="*/ 1210 h 2454"/>
                  <a:gd name="T30" fmla="*/ 940 w 1192"/>
                  <a:gd name="T31" fmla="*/ 1210 h 2454"/>
                  <a:gd name="T32" fmla="*/ 951 w 1192"/>
                  <a:gd name="T33" fmla="*/ 1196 h 2454"/>
                  <a:gd name="T34" fmla="*/ 940 w 1192"/>
                  <a:gd name="T35" fmla="*/ 1019 h 2454"/>
                  <a:gd name="T36" fmla="*/ 844 w 1192"/>
                  <a:gd name="T37" fmla="*/ 713 h 2454"/>
                  <a:gd name="T38" fmla="*/ 467 w 1192"/>
                  <a:gd name="T39" fmla="*/ 713 h 2454"/>
                  <a:gd name="T40" fmla="*/ 239 w 1192"/>
                  <a:gd name="T41" fmla="*/ 713 h 2454"/>
                  <a:gd name="T42" fmla="*/ 234 w 1192"/>
                  <a:gd name="T43" fmla="*/ 890 h 2454"/>
                  <a:gd name="T44" fmla="*/ 338 w 1192"/>
                  <a:gd name="T45" fmla="*/ 902 h 2454"/>
                  <a:gd name="T46" fmla="*/ 715 w 1192"/>
                  <a:gd name="T47" fmla="*/ 902 h 2454"/>
                  <a:gd name="T48" fmla="*/ 940 w 1192"/>
                  <a:gd name="T49" fmla="*/ 902 h 2454"/>
                  <a:gd name="T50" fmla="*/ 951 w 1192"/>
                  <a:gd name="T51" fmla="*/ 890 h 2454"/>
                  <a:gd name="T52" fmla="*/ 940 w 1192"/>
                  <a:gd name="T53" fmla="*/ 713 h 2454"/>
                  <a:gd name="T54" fmla="*/ 844 w 1192"/>
                  <a:gd name="T55" fmla="*/ 405 h 2454"/>
                  <a:gd name="T56" fmla="*/ 467 w 1192"/>
                  <a:gd name="T57" fmla="*/ 405 h 2454"/>
                  <a:gd name="T58" fmla="*/ 239 w 1192"/>
                  <a:gd name="T59" fmla="*/ 405 h 2454"/>
                  <a:gd name="T60" fmla="*/ 234 w 1192"/>
                  <a:gd name="T61" fmla="*/ 575 h 2454"/>
                  <a:gd name="T62" fmla="*/ 338 w 1192"/>
                  <a:gd name="T63" fmla="*/ 584 h 2454"/>
                  <a:gd name="T64" fmla="*/ 715 w 1192"/>
                  <a:gd name="T65" fmla="*/ 584 h 2454"/>
                  <a:gd name="T66" fmla="*/ 940 w 1192"/>
                  <a:gd name="T67" fmla="*/ 584 h 2454"/>
                  <a:gd name="T68" fmla="*/ 951 w 1192"/>
                  <a:gd name="T69" fmla="*/ 575 h 2454"/>
                  <a:gd name="T70" fmla="*/ 940 w 1192"/>
                  <a:gd name="T71" fmla="*/ 405 h 2454"/>
                  <a:gd name="T72" fmla="*/ 1192 w 1192"/>
                  <a:gd name="T73" fmla="*/ 248 h 2454"/>
                  <a:gd name="T74" fmla="*/ 1109 w 1192"/>
                  <a:gd name="T75" fmla="*/ 2454 h 2454"/>
                  <a:gd name="T76" fmla="*/ 0 w 1192"/>
                  <a:gd name="T77" fmla="*/ 2372 h 2454"/>
                  <a:gd name="T78" fmla="*/ 68 w 1192"/>
                  <a:gd name="T79" fmla="*/ 116 h 2454"/>
                  <a:gd name="T80" fmla="*/ 316 w 1192"/>
                  <a:gd name="T81" fmla="*/ 0 h 2454"/>
                  <a:gd name="T82" fmla="*/ 1026 w 1192"/>
                  <a:gd name="T83" fmla="*/ 50 h 2454"/>
                  <a:gd name="T84" fmla="*/ 1094 w 1192"/>
                  <a:gd name="T85" fmla="*/ 2311 h 2454"/>
                  <a:gd name="T86" fmla="*/ 91 w 1192"/>
                  <a:gd name="T87" fmla="*/ 2235 h 2454"/>
                  <a:gd name="T88" fmla="*/ 1094 w 1192"/>
                  <a:gd name="T89" fmla="*/ 2311 h 2454"/>
                  <a:gd name="T90" fmla="*/ 169 w 1192"/>
                  <a:gd name="T91" fmla="*/ 2141 h 2454"/>
                  <a:gd name="T92" fmla="*/ 169 w 1192"/>
                  <a:gd name="T93" fmla="*/ 1994 h 2454"/>
                  <a:gd name="T94" fmla="*/ 369 w 1192"/>
                  <a:gd name="T95" fmla="*/ 2067 h 2454"/>
                  <a:gd name="T96" fmla="*/ 515 w 1192"/>
                  <a:gd name="T97" fmla="*/ 2067 h 2454"/>
                  <a:gd name="T98" fmla="*/ 369 w 1192"/>
                  <a:gd name="T99" fmla="*/ 2067 h 2454"/>
                  <a:gd name="T100" fmla="*/ 1094 w 1192"/>
                  <a:gd name="T101" fmla="*/ 1798 h 2454"/>
                  <a:gd name="T102" fmla="*/ 91 w 1192"/>
                  <a:gd name="T103" fmla="*/ 1880 h 2454"/>
                  <a:gd name="T104" fmla="*/ 1094 w 1192"/>
                  <a:gd name="T105" fmla="*/ 1584 h 2454"/>
                  <a:gd name="T106" fmla="*/ 1094 w 1192"/>
                  <a:gd name="T107" fmla="*/ 346 h 2454"/>
                  <a:gd name="T108" fmla="*/ 175 w 1192"/>
                  <a:gd name="T109" fmla="*/ 263 h 2454"/>
                  <a:gd name="T110" fmla="*/ 91 w 1192"/>
                  <a:gd name="T111" fmla="*/ 1584 h 2454"/>
                  <a:gd name="T112" fmla="*/ 156 w 1192"/>
                  <a:gd name="T113" fmla="*/ 1667 h 2454"/>
                  <a:gd name="T114" fmla="*/ 664 w 1192"/>
                  <a:gd name="T115" fmla="*/ 1667 h 2454"/>
                  <a:gd name="T116" fmla="*/ 1016 w 1192"/>
                  <a:gd name="T117" fmla="*/ 1667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2" h="2454">
                    <a:moveTo>
                      <a:pt x="940" y="1331"/>
                    </a:moveTo>
                    <a:cubicBezTo>
                      <a:pt x="946" y="1331"/>
                      <a:pt x="951" y="1339"/>
                      <a:pt x="951" y="1345"/>
                    </a:cubicBezTo>
                    <a:cubicBezTo>
                      <a:pt x="951" y="1399"/>
                      <a:pt x="951" y="1457"/>
                      <a:pt x="951" y="1513"/>
                    </a:cubicBezTo>
                    <a:cubicBezTo>
                      <a:pt x="951" y="1513"/>
                      <a:pt x="951" y="1513"/>
                      <a:pt x="951" y="1516"/>
                    </a:cubicBezTo>
                    <a:cubicBezTo>
                      <a:pt x="946" y="1522"/>
                      <a:pt x="946" y="1522"/>
                      <a:pt x="940" y="1522"/>
                    </a:cubicBezTo>
                    <a:cubicBezTo>
                      <a:pt x="922" y="1522"/>
                      <a:pt x="894" y="1522"/>
                      <a:pt x="875" y="1522"/>
                    </a:cubicBezTo>
                    <a:cubicBezTo>
                      <a:pt x="786" y="1522"/>
                      <a:pt x="799" y="1522"/>
                      <a:pt x="715" y="1522"/>
                    </a:cubicBezTo>
                    <a:cubicBezTo>
                      <a:pt x="611" y="1522"/>
                      <a:pt x="645" y="1522"/>
                      <a:pt x="538" y="1522"/>
                    </a:cubicBezTo>
                    <a:cubicBezTo>
                      <a:pt x="451" y="1522"/>
                      <a:pt x="427" y="1522"/>
                      <a:pt x="338" y="1522"/>
                    </a:cubicBezTo>
                    <a:cubicBezTo>
                      <a:pt x="298" y="1522"/>
                      <a:pt x="279" y="1522"/>
                      <a:pt x="239" y="1522"/>
                    </a:cubicBezTo>
                    <a:cubicBezTo>
                      <a:pt x="234" y="1522"/>
                      <a:pt x="234" y="1513"/>
                      <a:pt x="234" y="1513"/>
                    </a:cubicBezTo>
                    <a:cubicBezTo>
                      <a:pt x="234" y="1457"/>
                      <a:pt x="234" y="1399"/>
                      <a:pt x="234" y="1345"/>
                    </a:cubicBezTo>
                    <a:cubicBezTo>
                      <a:pt x="234" y="1339"/>
                      <a:pt x="234" y="1331"/>
                      <a:pt x="239" y="1331"/>
                    </a:cubicBezTo>
                    <a:cubicBezTo>
                      <a:pt x="270" y="1331"/>
                      <a:pt x="285" y="1331"/>
                      <a:pt x="316" y="1331"/>
                    </a:cubicBezTo>
                    <a:cubicBezTo>
                      <a:pt x="394" y="1331"/>
                      <a:pt x="386" y="1331"/>
                      <a:pt x="467" y="1331"/>
                    </a:cubicBezTo>
                    <a:cubicBezTo>
                      <a:pt x="574" y="1331"/>
                      <a:pt x="540" y="1331"/>
                      <a:pt x="645" y="1331"/>
                    </a:cubicBezTo>
                    <a:cubicBezTo>
                      <a:pt x="734" y="1331"/>
                      <a:pt x="759" y="1331"/>
                      <a:pt x="844" y="1331"/>
                    </a:cubicBezTo>
                    <a:cubicBezTo>
                      <a:pt x="888" y="1331"/>
                      <a:pt x="903" y="1331"/>
                      <a:pt x="940" y="1331"/>
                    </a:cubicBezTo>
                    <a:close/>
                    <a:moveTo>
                      <a:pt x="940" y="1019"/>
                    </a:moveTo>
                    <a:cubicBezTo>
                      <a:pt x="903" y="1019"/>
                      <a:pt x="888" y="1019"/>
                      <a:pt x="844" y="1019"/>
                    </a:cubicBezTo>
                    <a:cubicBezTo>
                      <a:pt x="759" y="1019"/>
                      <a:pt x="734" y="1019"/>
                      <a:pt x="645" y="1019"/>
                    </a:cubicBezTo>
                    <a:cubicBezTo>
                      <a:pt x="540" y="1019"/>
                      <a:pt x="574" y="1019"/>
                      <a:pt x="467" y="1019"/>
                    </a:cubicBezTo>
                    <a:cubicBezTo>
                      <a:pt x="386" y="1019"/>
                      <a:pt x="394" y="1019"/>
                      <a:pt x="316" y="1019"/>
                    </a:cubicBezTo>
                    <a:cubicBezTo>
                      <a:pt x="285" y="1019"/>
                      <a:pt x="270" y="1019"/>
                      <a:pt x="239" y="1019"/>
                    </a:cubicBezTo>
                    <a:cubicBezTo>
                      <a:pt x="234" y="1019"/>
                      <a:pt x="234" y="1025"/>
                      <a:pt x="234" y="1031"/>
                    </a:cubicBezTo>
                    <a:cubicBezTo>
                      <a:pt x="234" y="1084"/>
                      <a:pt x="234" y="1145"/>
                      <a:pt x="234" y="1196"/>
                    </a:cubicBezTo>
                    <a:cubicBezTo>
                      <a:pt x="234" y="1204"/>
                      <a:pt x="234" y="1210"/>
                      <a:pt x="239" y="1210"/>
                    </a:cubicBezTo>
                    <a:cubicBezTo>
                      <a:pt x="279" y="1210"/>
                      <a:pt x="298" y="1210"/>
                      <a:pt x="338" y="1210"/>
                    </a:cubicBezTo>
                    <a:cubicBezTo>
                      <a:pt x="427" y="1210"/>
                      <a:pt x="451" y="1210"/>
                      <a:pt x="538" y="1210"/>
                    </a:cubicBezTo>
                    <a:cubicBezTo>
                      <a:pt x="645" y="1210"/>
                      <a:pt x="611" y="1210"/>
                      <a:pt x="715" y="1210"/>
                    </a:cubicBezTo>
                    <a:cubicBezTo>
                      <a:pt x="799" y="1210"/>
                      <a:pt x="786" y="1210"/>
                      <a:pt x="875" y="1210"/>
                    </a:cubicBezTo>
                    <a:cubicBezTo>
                      <a:pt x="894" y="1210"/>
                      <a:pt x="922" y="1210"/>
                      <a:pt x="940" y="1210"/>
                    </a:cubicBezTo>
                    <a:cubicBezTo>
                      <a:pt x="946" y="1210"/>
                      <a:pt x="946" y="1210"/>
                      <a:pt x="951" y="1210"/>
                    </a:cubicBezTo>
                    <a:cubicBezTo>
                      <a:pt x="951" y="1204"/>
                      <a:pt x="951" y="1204"/>
                      <a:pt x="951" y="1196"/>
                    </a:cubicBezTo>
                    <a:cubicBezTo>
                      <a:pt x="951" y="1145"/>
                      <a:pt x="951" y="1084"/>
                      <a:pt x="951" y="1031"/>
                    </a:cubicBezTo>
                    <a:cubicBezTo>
                      <a:pt x="951" y="1025"/>
                      <a:pt x="946" y="1019"/>
                      <a:pt x="940" y="1019"/>
                    </a:cubicBezTo>
                    <a:close/>
                    <a:moveTo>
                      <a:pt x="940" y="713"/>
                    </a:moveTo>
                    <a:cubicBezTo>
                      <a:pt x="903" y="713"/>
                      <a:pt x="888" y="713"/>
                      <a:pt x="844" y="713"/>
                    </a:cubicBezTo>
                    <a:cubicBezTo>
                      <a:pt x="759" y="713"/>
                      <a:pt x="734" y="713"/>
                      <a:pt x="645" y="713"/>
                    </a:cubicBezTo>
                    <a:cubicBezTo>
                      <a:pt x="540" y="713"/>
                      <a:pt x="574" y="713"/>
                      <a:pt x="467" y="713"/>
                    </a:cubicBezTo>
                    <a:cubicBezTo>
                      <a:pt x="386" y="713"/>
                      <a:pt x="394" y="713"/>
                      <a:pt x="316" y="713"/>
                    </a:cubicBezTo>
                    <a:cubicBezTo>
                      <a:pt x="285" y="713"/>
                      <a:pt x="270" y="713"/>
                      <a:pt x="239" y="713"/>
                    </a:cubicBezTo>
                    <a:cubicBezTo>
                      <a:pt x="234" y="713"/>
                      <a:pt x="234" y="719"/>
                      <a:pt x="234" y="724"/>
                    </a:cubicBezTo>
                    <a:cubicBezTo>
                      <a:pt x="234" y="777"/>
                      <a:pt x="234" y="834"/>
                      <a:pt x="234" y="890"/>
                    </a:cubicBezTo>
                    <a:cubicBezTo>
                      <a:pt x="234" y="896"/>
                      <a:pt x="234" y="902"/>
                      <a:pt x="239" y="902"/>
                    </a:cubicBezTo>
                    <a:cubicBezTo>
                      <a:pt x="279" y="902"/>
                      <a:pt x="298" y="902"/>
                      <a:pt x="338" y="902"/>
                    </a:cubicBezTo>
                    <a:cubicBezTo>
                      <a:pt x="427" y="902"/>
                      <a:pt x="451" y="902"/>
                      <a:pt x="538" y="902"/>
                    </a:cubicBezTo>
                    <a:cubicBezTo>
                      <a:pt x="645" y="902"/>
                      <a:pt x="611" y="902"/>
                      <a:pt x="715" y="902"/>
                    </a:cubicBezTo>
                    <a:cubicBezTo>
                      <a:pt x="799" y="902"/>
                      <a:pt x="786" y="902"/>
                      <a:pt x="875" y="902"/>
                    </a:cubicBezTo>
                    <a:cubicBezTo>
                      <a:pt x="894" y="902"/>
                      <a:pt x="922" y="902"/>
                      <a:pt x="940" y="902"/>
                    </a:cubicBezTo>
                    <a:cubicBezTo>
                      <a:pt x="946" y="902"/>
                      <a:pt x="946" y="902"/>
                      <a:pt x="951" y="896"/>
                    </a:cubicBezTo>
                    <a:cubicBezTo>
                      <a:pt x="951" y="896"/>
                      <a:pt x="951" y="896"/>
                      <a:pt x="951" y="890"/>
                    </a:cubicBezTo>
                    <a:cubicBezTo>
                      <a:pt x="951" y="834"/>
                      <a:pt x="951" y="777"/>
                      <a:pt x="951" y="724"/>
                    </a:cubicBezTo>
                    <a:cubicBezTo>
                      <a:pt x="951" y="719"/>
                      <a:pt x="946" y="713"/>
                      <a:pt x="940" y="713"/>
                    </a:cubicBezTo>
                    <a:close/>
                    <a:moveTo>
                      <a:pt x="940" y="405"/>
                    </a:moveTo>
                    <a:cubicBezTo>
                      <a:pt x="903" y="405"/>
                      <a:pt x="888" y="405"/>
                      <a:pt x="844" y="405"/>
                    </a:cubicBezTo>
                    <a:cubicBezTo>
                      <a:pt x="759" y="405"/>
                      <a:pt x="734" y="405"/>
                      <a:pt x="645" y="405"/>
                    </a:cubicBezTo>
                    <a:cubicBezTo>
                      <a:pt x="540" y="405"/>
                      <a:pt x="574" y="405"/>
                      <a:pt x="467" y="405"/>
                    </a:cubicBezTo>
                    <a:cubicBezTo>
                      <a:pt x="386" y="405"/>
                      <a:pt x="394" y="405"/>
                      <a:pt x="316" y="405"/>
                    </a:cubicBezTo>
                    <a:cubicBezTo>
                      <a:pt x="285" y="405"/>
                      <a:pt x="270" y="405"/>
                      <a:pt x="239" y="405"/>
                    </a:cubicBezTo>
                    <a:cubicBezTo>
                      <a:pt x="234" y="405"/>
                      <a:pt x="234" y="411"/>
                      <a:pt x="234" y="418"/>
                    </a:cubicBezTo>
                    <a:cubicBezTo>
                      <a:pt x="234" y="468"/>
                      <a:pt x="234" y="523"/>
                      <a:pt x="234" y="575"/>
                    </a:cubicBezTo>
                    <a:cubicBezTo>
                      <a:pt x="234" y="578"/>
                      <a:pt x="234" y="584"/>
                      <a:pt x="239" y="584"/>
                    </a:cubicBezTo>
                    <a:cubicBezTo>
                      <a:pt x="279" y="584"/>
                      <a:pt x="298" y="584"/>
                      <a:pt x="338" y="584"/>
                    </a:cubicBezTo>
                    <a:cubicBezTo>
                      <a:pt x="427" y="584"/>
                      <a:pt x="451" y="584"/>
                      <a:pt x="538" y="584"/>
                    </a:cubicBezTo>
                    <a:cubicBezTo>
                      <a:pt x="645" y="584"/>
                      <a:pt x="611" y="584"/>
                      <a:pt x="715" y="584"/>
                    </a:cubicBezTo>
                    <a:cubicBezTo>
                      <a:pt x="799" y="584"/>
                      <a:pt x="786" y="584"/>
                      <a:pt x="875" y="584"/>
                    </a:cubicBezTo>
                    <a:cubicBezTo>
                      <a:pt x="894" y="584"/>
                      <a:pt x="922" y="584"/>
                      <a:pt x="940" y="584"/>
                    </a:cubicBezTo>
                    <a:cubicBezTo>
                      <a:pt x="946" y="584"/>
                      <a:pt x="946" y="584"/>
                      <a:pt x="951" y="578"/>
                    </a:cubicBezTo>
                    <a:cubicBezTo>
                      <a:pt x="951" y="578"/>
                      <a:pt x="951" y="578"/>
                      <a:pt x="951" y="575"/>
                    </a:cubicBezTo>
                    <a:cubicBezTo>
                      <a:pt x="951" y="523"/>
                      <a:pt x="951" y="468"/>
                      <a:pt x="951" y="418"/>
                    </a:cubicBezTo>
                    <a:cubicBezTo>
                      <a:pt x="951" y="411"/>
                      <a:pt x="946" y="405"/>
                      <a:pt x="940" y="405"/>
                    </a:cubicBezTo>
                    <a:close/>
                    <a:moveTo>
                      <a:pt x="1125" y="116"/>
                    </a:moveTo>
                    <a:cubicBezTo>
                      <a:pt x="1161" y="144"/>
                      <a:pt x="1192" y="202"/>
                      <a:pt x="1192" y="248"/>
                    </a:cubicBezTo>
                    <a:cubicBezTo>
                      <a:pt x="1192" y="248"/>
                      <a:pt x="1192" y="248"/>
                      <a:pt x="1192" y="2372"/>
                    </a:cubicBezTo>
                    <a:cubicBezTo>
                      <a:pt x="1192" y="2418"/>
                      <a:pt x="1156" y="2454"/>
                      <a:pt x="1109" y="2454"/>
                    </a:cubicBezTo>
                    <a:cubicBezTo>
                      <a:pt x="1109" y="2454"/>
                      <a:pt x="1109" y="2454"/>
                      <a:pt x="82" y="2454"/>
                    </a:cubicBezTo>
                    <a:cubicBezTo>
                      <a:pt x="37" y="2454"/>
                      <a:pt x="0" y="2418"/>
                      <a:pt x="0" y="2372"/>
                    </a:cubicBezTo>
                    <a:cubicBezTo>
                      <a:pt x="0" y="2372"/>
                      <a:pt x="0" y="2372"/>
                      <a:pt x="0" y="248"/>
                    </a:cubicBezTo>
                    <a:cubicBezTo>
                      <a:pt x="0" y="202"/>
                      <a:pt x="31" y="144"/>
                      <a:pt x="68" y="116"/>
                    </a:cubicBezTo>
                    <a:cubicBezTo>
                      <a:pt x="68" y="116"/>
                      <a:pt x="68" y="116"/>
                      <a:pt x="166" y="50"/>
                    </a:cubicBezTo>
                    <a:cubicBezTo>
                      <a:pt x="203" y="22"/>
                      <a:pt x="270" y="0"/>
                      <a:pt x="316" y="0"/>
                    </a:cubicBezTo>
                    <a:cubicBezTo>
                      <a:pt x="316" y="0"/>
                      <a:pt x="316" y="0"/>
                      <a:pt x="875" y="0"/>
                    </a:cubicBezTo>
                    <a:cubicBezTo>
                      <a:pt x="922" y="0"/>
                      <a:pt x="990" y="22"/>
                      <a:pt x="1026" y="50"/>
                    </a:cubicBezTo>
                    <a:cubicBezTo>
                      <a:pt x="1026" y="50"/>
                      <a:pt x="1026" y="50"/>
                      <a:pt x="1125" y="116"/>
                    </a:cubicBezTo>
                    <a:close/>
                    <a:moveTo>
                      <a:pt x="1094" y="2311"/>
                    </a:moveTo>
                    <a:cubicBezTo>
                      <a:pt x="1094" y="2311"/>
                      <a:pt x="1094" y="2311"/>
                      <a:pt x="1094" y="2235"/>
                    </a:cubicBezTo>
                    <a:cubicBezTo>
                      <a:pt x="1063" y="2235"/>
                      <a:pt x="897" y="2235"/>
                      <a:pt x="91" y="2235"/>
                    </a:cubicBezTo>
                    <a:cubicBezTo>
                      <a:pt x="91" y="2235"/>
                      <a:pt x="91" y="2235"/>
                      <a:pt x="91" y="2311"/>
                    </a:cubicBezTo>
                    <a:cubicBezTo>
                      <a:pt x="122" y="2311"/>
                      <a:pt x="288" y="2311"/>
                      <a:pt x="1094" y="2311"/>
                    </a:cubicBezTo>
                    <a:close/>
                    <a:moveTo>
                      <a:pt x="96" y="2067"/>
                    </a:moveTo>
                    <a:cubicBezTo>
                      <a:pt x="96" y="2107"/>
                      <a:pt x="129" y="2141"/>
                      <a:pt x="169" y="2141"/>
                    </a:cubicBezTo>
                    <a:cubicBezTo>
                      <a:pt x="209" y="2141"/>
                      <a:pt x="242" y="2107"/>
                      <a:pt x="242" y="2067"/>
                    </a:cubicBezTo>
                    <a:cubicBezTo>
                      <a:pt x="242" y="2028"/>
                      <a:pt x="209" y="1994"/>
                      <a:pt x="169" y="1994"/>
                    </a:cubicBezTo>
                    <a:cubicBezTo>
                      <a:pt x="129" y="1994"/>
                      <a:pt x="96" y="2028"/>
                      <a:pt x="96" y="2067"/>
                    </a:cubicBezTo>
                    <a:close/>
                    <a:moveTo>
                      <a:pt x="369" y="2067"/>
                    </a:moveTo>
                    <a:cubicBezTo>
                      <a:pt x="369" y="2107"/>
                      <a:pt x="400" y="2141"/>
                      <a:pt x="442" y="2141"/>
                    </a:cubicBezTo>
                    <a:cubicBezTo>
                      <a:pt x="482" y="2141"/>
                      <a:pt x="515" y="2107"/>
                      <a:pt x="515" y="2067"/>
                    </a:cubicBezTo>
                    <a:cubicBezTo>
                      <a:pt x="515" y="2028"/>
                      <a:pt x="482" y="1994"/>
                      <a:pt x="442" y="1994"/>
                    </a:cubicBezTo>
                    <a:cubicBezTo>
                      <a:pt x="400" y="1994"/>
                      <a:pt x="369" y="2028"/>
                      <a:pt x="369" y="2067"/>
                    </a:cubicBezTo>
                    <a:close/>
                    <a:moveTo>
                      <a:pt x="1094" y="1880"/>
                    </a:moveTo>
                    <a:cubicBezTo>
                      <a:pt x="1094" y="1880"/>
                      <a:pt x="1094" y="1880"/>
                      <a:pt x="1094" y="1798"/>
                    </a:cubicBezTo>
                    <a:cubicBezTo>
                      <a:pt x="1063" y="1798"/>
                      <a:pt x="897" y="1798"/>
                      <a:pt x="91" y="1798"/>
                    </a:cubicBezTo>
                    <a:cubicBezTo>
                      <a:pt x="91" y="1798"/>
                      <a:pt x="91" y="1798"/>
                      <a:pt x="91" y="1880"/>
                    </a:cubicBezTo>
                    <a:cubicBezTo>
                      <a:pt x="122" y="1880"/>
                      <a:pt x="288" y="1880"/>
                      <a:pt x="1094" y="1880"/>
                    </a:cubicBezTo>
                    <a:close/>
                    <a:moveTo>
                      <a:pt x="1094" y="1584"/>
                    </a:moveTo>
                    <a:cubicBezTo>
                      <a:pt x="1094" y="1584"/>
                      <a:pt x="1094" y="1584"/>
                      <a:pt x="1094" y="1584"/>
                    </a:cubicBezTo>
                    <a:cubicBezTo>
                      <a:pt x="1094" y="346"/>
                      <a:pt x="1094" y="346"/>
                      <a:pt x="1094" y="346"/>
                    </a:cubicBezTo>
                    <a:cubicBezTo>
                      <a:pt x="1094" y="301"/>
                      <a:pt x="1057" y="263"/>
                      <a:pt x="1010" y="263"/>
                    </a:cubicBezTo>
                    <a:cubicBezTo>
                      <a:pt x="1010" y="263"/>
                      <a:pt x="1010" y="263"/>
                      <a:pt x="175" y="263"/>
                    </a:cubicBezTo>
                    <a:cubicBezTo>
                      <a:pt x="129" y="263"/>
                      <a:pt x="91" y="301"/>
                      <a:pt x="91" y="346"/>
                    </a:cubicBezTo>
                    <a:cubicBezTo>
                      <a:pt x="91" y="346"/>
                      <a:pt x="91" y="346"/>
                      <a:pt x="91" y="1584"/>
                    </a:cubicBezTo>
                    <a:cubicBezTo>
                      <a:pt x="91" y="1629"/>
                      <a:pt x="113" y="1667"/>
                      <a:pt x="141" y="1667"/>
                    </a:cubicBezTo>
                    <a:cubicBezTo>
                      <a:pt x="141" y="1667"/>
                      <a:pt x="141" y="1667"/>
                      <a:pt x="156" y="1667"/>
                    </a:cubicBezTo>
                    <a:cubicBezTo>
                      <a:pt x="251" y="1667"/>
                      <a:pt x="344" y="1667"/>
                      <a:pt x="439" y="1667"/>
                    </a:cubicBezTo>
                    <a:cubicBezTo>
                      <a:pt x="562" y="1667"/>
                      <a:pt x="546" y="1667"/>
                      <a:pt x="664" y="1667"/>
                    </a:cubicBezTo>
                    <a:cubicBezTo>
                      <a:pt x="771" y="1667"/>
                      <a:pt x="875" y="1667"/>
                      <a:pt x="976" y="1667"/>
                    </a:cubicBezTo>
                    <a:cubicBezTo>
                      <a:pt x="1016" y="1667"/>
                      <a:pt x="1016" y="1667"/>
                      <a:pt x="1016" y="1667"/>
                    </a:cubicBezTo>
                    <a:cubicBezTo>
                      <a:pt x="1060" y="1667"/>
                      <a:pt x="1094" y="1629"/>
                      <a:pt x="1094" y="158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grpSp>
          <p:nvGrpSpPr>
            <p:cNvPr id="26" name="Group 25"/>
            <p:cNvGrpSpPr/>
            <p:nvPr/>
          </p:nvGrpSpPr>
          <p:grpSpPr>
            <a:xfrm>
              <a:off x="274701" y="2772811"/>
              <a:ext cx="7223682" cy="1222465"/>
              <a:chOff x="274701" y="2607711"/>
              <a:chExt cx="7223682" cy="1222465"/>
            </a:xfrm>
          </p:grpSpPr>
          <p:sp>
            <p:nvSpPr>
              <p:cNvPr id="42" name="TextBox 41"/>
              <p:cNvSpPr txBox="1"/>
              <p:nvPr/>
            </p:nvSpPr>
            <p:spPr>
              <a:xfrm>
                <a:off x="274701" y="2716024"/>
                <a:ext cx="6628877" cy="1037601"/>
              </a:xfrm>
              <a:prstGeom prst="rect">
                <a:avLst/>
              </a:prstGeom>
              <a:solidFill>
                <a:schemeClr val="bg1">
                  <a:lumMod val="95000"/>
                </a:schemeClr>
              </a:solidFill>
              <a:ln>
                <a:noFill/>
              </a:ln>
            </p:spPr>
            <p:txBody>
              <a:bodyPr wrap="square" lIns="146304" tIns="91440" rIns="146304" bIns="91440" rtlCol="0">
                <a:noAutofit/>
              </a:bodyPr>
              <a:lstStyle/>
              <a:p>
                <a:r>
                  <a:rPr lang="en-US" sz="2400" dirty="0">
                    <a:gradFill>
                      <a:gsLst>
                        <a:gs pos="3540">
                          <a:schemeClr val="accent2"/>
                        </a:gs>
                        <a:gs pos="17500">
                          <a:schemeClr val="accent2"/>
                        </a:gs>
                      </a:gsLst>
                      <a:lin ang="5400000" scaled="1"/>
                    </a:gradFill>
                  </a:rPr>
                  <a:t>AZRCamp-DC.contoso.com</a:t>
                </a:r>
              </a:p>
              <a:p>
                <a:r>
                  <a:rPr lang="en-US" sz="2000" dirty="0">
                    <a:gradFill>
                      <a:gsLst>
                        <a:gs pos="63750">
                          <a:srgbClr val="505050"/>
                        </a:gs>
                        <a:gs pos="35000">
                          <a:srgbClr val="505050"/>
                        </a:gs>
                      </a:gsLst>
                      <a:lin ang="5400000" scaled="1"/>
                    </a:gradFill>
                  </a:rPr>
                  <a:t>(Windows Server 2012 R2; domain controller, DNS)</a:t>
                </a:r>
              </a:p>
            </p:txBody>
          </p:sp>
          <p:sp>
            <p:nvSpPr>
              <p:cNvPr id="43" name="Freeform 5"/>
              <p:cNvSpPr>
                <a:spLocks noEditPoints="1"/>
              </p:cNvSpPr>
              <p:nvPr/>
            </p:nvSpPr>
            <p:spPr bwMode="auto">
              <a:xfrm>
                <a:off x="6903579" y="2607711"/>
                <a:ext cx="594804" cy="1222465"/>
              </a:xfrm>
              <a:custGeom>
                <a:avLst/>
                <a:gdLst>
                  <a:gd name="T0" fmla="*/ 951 w 1192"/>
                  <a:gd name="T1" fmla="*/ 1345 h 2454"/>
                  <a:gd name="T2" fmla="*/ 951 w 1192"/>
                  <a:gd name="T3" fmla="*/ 1516 h 2454"/>
                  <a:gd name="T4" fmla="*/ 875 w 1192"/>
                  <a:gd name="T5" fmla="*/ 1522 h 2454"/>
                  <a:gd name="T6" fmla="*/ 538 w 1192"/>
                  <a:gd name="T7" fmla="*/ 1522 h 2454"/>
                  <a:gd name="T8" fmla="*/ 239 w 1192"/>
                  <a:gd name="T9" fmla="*/ 1522 h 2454"/>
                  <a:gd name="T10" fmla="*/ 234 w 1192"/>
                  <a:gd name="T11" fmla="*/ 1345 h 2454"/>
                  <a:gd name="T12" fmla="*/ 316 w 1192"/>
                  <a:gd name="T13" fmla="*/ 1331 h 2454"/>
                  <a:gd name="T14" fmla="*/ 645 w 1192"/>
                  <a:gd name="T15" fmla="*/ 1331 h 2454"/>
                  <a:gd name="T16" fmla="*/ 940 w 1192"/>
                  <a:gd name="T17" fmla="*/ 1331 h 2454"/>
                  <a:gd name="T18" fmla="*/ 844 w 1192"/>
                  <a:gd name="T19" fmla="*/ 1019 h 2454"/>
                  <a:gd name="T20" fmla="*/ 467 w 1192"/>
                  <a:gd name="T21" fmla="*/ 1019 h 2454"/>
                  <a:gd name="T22" fmla="*/ 239 w 1192"/>
                  <a:gd name="T23" fmla="*/ 1019 h 2454"/>
                  <a:gd name="T24" fmla="*/ 234 w 1192"/>
                  <a:gd name="T25" fmla="*/ 1196 h 2454"/>
                  <a:gd name="T26" fmla="*/ 338 w 1192"/>
                  <a:gd name="T27" fmla="*/ 1210 h 2454"/>
                  <a:gd name="T28" fmla="*/ 715 w 1192"/>
                  <a:gd name="T29" fmla="*/ 1210 h 2454"/>
                  <a:gd name="T30" fmla="*/ 940 w 1192"/>
                  <a:gd name="T31" fmla="*/ 1210 h 2454"/>
                  <a:gd name="T32" fmla="*/ 951 w 1192"/>
                  <a:gd name="T33" fmla="*/ 1196 h 2454"/>
                  <a:gd name="T34" fmla="*/ 940 w 1192"/>
                  <a:gd name="T35" fmla="*/ 1019 h 2454"/>
                  <a:gd name="T36" fmla="*/ 844 w 1192"/>
                  <a:gd name="T37" fmla="*/ 713 h 2454"/>
                  <a:gd name="T38" fmla="*/ 467 w 1192"/>
                  <a:gd name="T39" fmla="*/ 713 h 2454"/>
                  <a:gd name="T40" fmla="*/ 239 w 1192"/>
                  <a:gd name="T41" fmla="*/ 713 h 2454"/>
                  <a:gd name="T42" fmla="*/ 234 w 1192"/>
                  <a:gd name="T43" fmla="*/ 890 h 2454"/>
                  <a:gd name="T44" fmla="*/ 338 w 1192"/>
                  <a:gd name="T45" fmla="*/ 902 h 2454"/>
                  <a:gd name="T46" fmla="*/ 715 w 1192"/>
                  <a:gd name="T47" fmla="*/ 902 h 2454"/>
                  <a:gd name="T48" fmla="*/ 940 w 1192"/>
                  <a:gd name="T49" fmla="*/ 902 h 2454"/>
                  <a:gd name="T50" fmla="*/ 951 w 1192"/>
                  <a:gd name="T51" fmla="*/ 890 h 2454"/>
                  <a:gd name="T52" fmla="*/ 940 w 1192"/>
                  <a:gd name="T53" fmla="*/ 713 h 2454"/>
                  <a:gd name="T54" fmla="*/ 844 w 1192"/>
                  <a:gd name="T55" fmla="*/ 405 h 2454"/>
                  <a:gd name="T56" fmla="*/ 467 w 1192"/>
                  <a:gd name="T57" fmla="*/ 405 h 2454"/>
                  <a:gd name="T58" fmla="*/ 239 w 1192"/>
                  <a:gd name="T59" fmla="*/ 405 h 2454"/>
                  <a:gd name="T60" fmla="*/ 234 w 1192"/>
                  <a:gd name="T61" fmla="*/ 575 h 2454"/>
                  <a:gd name="T62" fmla="*/ 338 w 1192"/>
                  <a:gd name="T63" fmla="*/ 584 h 2454"/>
                  <a:gd name="T64" fmla="*/ 715 w 1192"/>
                  <a:gd name="T65" fmla="*/ 584 h 2454"/>
                  <a:gd name="T66" fmla="*/ 940 w 1192"/>
                  <a:gd name="T67" fmla="*/ 584 h 2454"/>
                  <a:gd name="T68" fmla="*/ 951 w 1192"/>
                  <a:gd name="T69" fmla="*/ 575 h 2454"/>
                  <a:gd name="T70" fmla="*/ 940 w 1192"/>
                  <a:gd name="T71" fmla="*/ 405 h 2454"/>
                  <a:gd name="T72" fmla="*/ 1192 w 1192"/>
                  <a:gd name="T73" fmla="*/ 248 h 2454"/>
                  <a:gd name="T74" fmla="*/ 1109 w 1192"/>
                  <a:gd name="T75" fmla="*/ 2454 h 2454"/>
                  <a:gd name="T76" fmla="*/ 0 w 1192"/>
                  <a:gd name="T77" fmla="*/ 2372 h 2454"/>
                  <a:gd name="T78" fmla="*/ 68 w 1192"/>
                  <a:gd name="T79" fmla="*/ 116 h 2454"/>
                  <a:gd name="T80" fmla="*/ 316 w 1192"/>
                  <a:gd name="T81" fmla="*/ 0 h 2454"/>
                  <a:gd name="T82" fmla="*/ 1026 w 1192"/>
                  <a:gd name="T83" fmla="*/ 50 h 2454"/>
                  <a:gd name="T84" fmla="*/ 1094 w 1192"/>
                  <a:gd name="T85" fmla="*/ 2311 h 2454"/>
                  <a:gd name="T86" fmla="*/ 91 w 1192"/>
                  <a:gd name="T87" fmla="*/ 2235 h 2454"/>
                  <a:gd name="T88" fmla="*/ 1094 w 1192"/>
                  <a:gd name="T89" fmla="*/ 2311 h 2454"/>
                  <a:gd name="T90" fmla="*/ 169 w 1192"/>
                  <a:gd name="T91" fmla="*/ 2141 h 2454"/>
                  <a:gd name="T92" fmla="*/ 169 w 1192"/>
                  <a:gd name="T93" fmla="*/ 1994 h 2454"/>
                  <a:gd name="T94" fmla="*/ 369 w 1192"/>
                  <a:gd name="T95" fmla="*/ 2067 h 2454"/>
                  <a:gd name="T96" fmla="*/ 515 w 1192"/>
                  <a:gd name="T97" fmla="*/ 2067 h 2454"/>
                  <a:gd name="T98" fmla="*/ 369 w 1192"/>
                  <a:gd name="T99" fmla="*/ 2067 h 2454"/>
                  <a:gd name="T100" fmla="*/ 1094 w 1192"/>
                  <a:gd name="T101" fmla="*/ 1798 h 2454"/>
                  <a:gd name="T102" fmla="*/ 91 w 1192"/>
                  <a:gd name="T103" fmla="*/ 1880 h 2454"/>
                  <a:gd name="T104" fmla="*/ 1094 w 1192"/>
                  <a:gd name="T105" fmla="*/ 1584 h 2454"/>
                  <a:gd name="T106" fmla="*/ 1094 w 1192"/>
                  <a:gd name="T107" fmla="*/ 346 h 2454"/>
                  <a:gd name="T108" fmla="*/ 175 w 1192"/>
                  <a:gd name="T109" fmla="*/ 263 h 2454"/>
                  <a:gd name="T110" fmla="*/ 91 w 1192"/>
                  <a:gd name="T111" fmla="*/ 1584 h 2454"/>
                  <a:gd name="T112" fmla="*/ 156 w 1192"/>
                  <a:gd name="T113" fmla="*/ 1667 h 2454"/>
                  <a:gd name="T114" fmla="*/ 664 w 1192"/>
                  <a:gd name="T115" fmla="*/ 1667 h 2454"/>
                  <a:gd name="T116" fmla="*/ 1016 w 1192"/>
                  <a:gd name="T117" fmla="*/ 1667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2" h="2454">
                    <a:moveTo>
                      <a:pt x="940" y="1331"/>
                    </a:moveTo>
                    <a:cubicBezTo>
                      <a:pt x="946" y="1331"/>
                      <a:pt x="951" y="1339"/>
                      <a:pt x="951" y="1345"/>
                    </a:cubicBezTo>
                    <a:cubicBezTo>
                      <a:pt x="951" y="1399"/>
                      <a:pt x="951" y="1457"/>
                      <a:pt x="951" y="1513"/>
                    </a:cubicBezTo>
                    <a:cubicBezTo>
                      <a:pt x="951" y="1513"/>
                      <a:pt x="951" y="1513"/>
                      <a:pt x="951" y="1516"/>
                    </a:cubicBezTo>
                    <a:cubicBezTo>
                      <a:pt x="946" y="1522"/>
                      <a:pt x="946" y="1522"/>
                      <a:pt x="940" y="1522"/>
                    </a:cubicBezTo>
                    <a:cubicBezTo>
                      <a:pt x="922" y="1522"/>
                      <a:pt x="894" y="1522"/>
                      <a:pt x="875" y="1522"/>
                    </a:cubicBezTo>
                    <a:cubicBezTo>
                      <a:pt x="786" y="1522"/>
                      <a:pt x="799" y="1522"/>
                      <a:pt x="715" y="1522"/>
                    </a:cubicBezTo>
                    <a:cubicBezTo>
                      <a:pt x="611" y="1522"/>
                      <a:pt x="645" y="1522"/>
                      <a:pt x="538" y="1522"/>
                    </a:cubicBezTo>
                    <a:cubicBezTo>
                      <a:pt x="451" y="1522"/>
                      <a:pt x="427" y="1522"/>
                      <a:pt x="338" y="1522"/>
                    </a:cubicBezTo>
                    <a:cubicBezTo>
                      <a:pt x="298" y="1522"/>
                      <a:pt x="279" y="1522"/>
                      <a:pt x="239" y="1522"/>
                    </a:cubicBezTo>
                    <a:cubicBezTo>
                      <a:pt x="234" y="1522"/>
                      <a:pt x="234" y="1513"/>
                      <a:pt x="234" y="1513"/>
                    </a:cubicBezTo>
                    <a:cubicBezTo>
                      <a:pt x="234" y="1457"/>
                      <a:pt x="234" y="1399"/>
                      <a:pt x="234" y="1345"/>
                    </a:cubicBezTo>
                    <a:cubicBezTo>
                      <a:pt x="234" y="1339"/>
                      <a:pt x="234" y="1331"/>
                      <a:pt x="239" y="1331"/>
                    </a:cubicBezTo>
                    <a:cubicBezTo>
                      <a:pt x="270" y="1331"/>
                      <a:pt x="285" y="1331"/>
                      <a:pt x="316" y="1331"/>
                    </a:cubicBezTo>
                    <a:cubicBezTo>
                      <a:pt x="394" y="1331"/>
                      <a:pt x="386" y="1331"/>
                      <a:pt x="467" y="1331"/>
                    </a:cubicBezTo>
                    <a:cubicBezTo>
                      <a:pt x="574" y="1331"/>
                      <a:pt x="540" y="1331"/>
                      <a:pt x="645" y="1331"/>
                    </a:cubicBezTo>
                    <a:cubicBezTo>
                      <a:pt x="734" y="1331"/>
                      <a:pt x="759" y="1331"/>
                      <a:pt x="844" y="1331"/>
                    </a:cubicBezTo>
                    <a:cubicBezTo>
                      <a:pt x="888" y="1331"/>
                      <a:pt x="903" y="1331"/>
                      <a:pt x="940" y="1331"/>
                    </a:cubicBezTo>
                    <a:close/>
                    <a:moveTo>
                      <a:pt x="940" y="1019"/>
                    </a:moveTo>
                    <a:cubicBezTo>
                      <a:pt x="903" y="1019"/>
                      <a:pt x="888" y="1019"/>
                      <a:pt x="844" y="1019"/>
                    </a:cubicBezTo>
                    <a:cubicBezTo>
                      <a:pt x="759" y="1019"/>
                      <a:pt x="734" y="1019"/>
                      <a:pt x="645" y="1019"/>
                    </a:cubicBezTo>
                    <a:cubicBezTo>
                      <a:pt x="540" y="1019"/>
                      <a:pt x="574" y="1019"/>
                      <a:pt x="467" y="1019"/>
                    </a:cubicBezTo>
                    <a:cubicBezTo>
                      <a:pt x="386" y="1019"/>
                      <a:pt x="394" y="1019"/>
                      <a:pt x="316" y="1019"/>
                    </a:cubicBezTo>
                    <a:cubicBezTo>
                      <a:pt x="285" y="1019"/>
                      <a:pt x="270" y="1019"/>
                      <a:pt x="239" y="1019"/>
                    </a:cubicBezTo>
                    <a:cubicBezTo>
                      <a:pt x="234" y="1019"/>
                      <a:pt x="234" y="1025"/>
                      <a:pt x="234" y="1031"/>
                    </a:cubicBezTo>
                    <a:cubicBezTo>
                      <a:pt x="234" y="1084"/>
                      <a:pt x="234" y="1145"/>
                      <a:pt x="234" y="1196"/>
                    </a:cubicBezTo>
                    <a:cubicBezTo>
                      <a:pt x="234" y="1204"/>
                      <a:pt x="234" y="1210"/>
                      <a:pt x="239" y="1210"/>
                    </a:cubicBezTo>
                    <a:cubicBezTo>
                      <a:pt x="279" y="1210"/>
                      <a:pt x="298" y="1210"/>
                      <a:pt x="338" y="1210"/>
                    </a:cubicBezTo>
                    <a:cubicBezTo>
                      <a:pt x="427" y="1210"/>
                      <a:pt x="451" y="1210"/>
                      <a:pt x="538" y="1210"/>
                    </a:cubicBezTo>
                    <a:cubicBezTo>
                      <a:pt x="645" y="1210"/>
                      <a:pt x="611" y="1210"/>
                      <a:pt x="715" y="1210"/>
                    </a:cubicBezTo>
                    <a:cubicBezTo>
                      <a:pt x="799" y="1210"/>
                      <a:pt x="786" y="1210"/>
                      <a:pt x="875" y="1210"/>
                    </a:cubicBezTo>
                    <a:cubicBezTo>
                      <a:pt x="894" y="1210"/>
                      <a:pt x="922" y="1210"/>
                      <a:pt x="940" y="1210"/>
                    </a:cubicBezTo>
                    <a:cubicBezTo>
                      <a:pt x="946" y="1210"/>
                      <a:pt x="946" y="1210"/>
                      <a:pt x="951" y="1210"/>
                    </a:cubicBezTo>
                    <a:cubicBezTo>
                      <a:pt x="951" y="1204"/>
                      <a:pt x="951" y="1204"/>
                      <a:pt x="951" y="1196"/>
                    </a:cubicBezTo>
                    <a:cubicBezTo>
                      <a:pt x="951" y="1145"/>
                      <a:pt x="951" y="1084"/>
                      <a:pt x="951" y="1031"/>
                    </a:cubicBezTo>
                    <a:cubicBezTo>
                      <a:pt x="951" y="1025"/>
                      <a:pt x="946" y="1019"/>
                      <a:pt x="940" y="1019"/>
                    </a:cubicBezTo>
                    <a:close/>
                    <a:moveTo>
                      <a:pt x="940" y="713"/>
                    </a:moveTo>
                    <a:cubicBezTo>
                      <a:pt x="903" y="713"/>
                      <a:pt x="888" y="713"/>
                      <a:pt x="844" y="713"/>
                    </a:cubicBezTo>
                    <a:cubicBezTo>
                      <a:pt x="759" y="713"/>
                      <a:pt x="734" y="713"/>
                      <a:pt x="645" y="713"/>
                    </a:cubicBezTo>
                    <a:cubicBezTo>
                      <a:pt x="540" y="713"/>
                      <a:pt x="574" y="713"/>
                      <a:pt x="467" y="713"/>
                    </a:cubicBezTo>
                    <a:cubicBezTo>
                      <a:pt x="386" y="713"/>
                      <a:pt x="394" y="713"/>
                      <a:pt x="316" y="713"/>
                    </a:cubicBezTo>
                    <a:cubicBezTo>
                      <a:pt x="285" y="713"/>
                      <a:pt x="270" y="713"/>
                      <a:pt x="239" y="713"/>
                    </a:cubicBezTo>
                    <a:cubicBezTo>
                      <a:pt x="234" y="713"/>
                      <a:pt x="234" y="719"/>
                      <a:pt x="234" y="724"/>
                    </a:cubicBezTo>
                    <a:cubicBezTo>
                      <a:pt x="234" y="777"/>
                      <a:pt x="234" y="834"/>
                      <a:pt x="234" y="890"/>
                    </a:cubicBezTo>
                    <a:cubicBezTo>
                      <a:pt x="234" y="896"/>
                      <a:pt x="234" y="902"/>
                      <a:pt x="239" y="902"/>
                    </a:cubicBezTo>
                    <a:cubicBezTo>
                      <a:pt x="279" y="902"/>
                      <a:pt x="298" y="902"/>
                      <a:pt x="338" y="902"/>
                    </a:cubicBezTo>
                    <a:cubicBezTo>
                      <a:pt x="427" y="902"/>
                      <a:pt x="451" y="902"/>
                      <a:pt x="538" y="902"/>
                    </a:cubicBezTo>
                    <a:cubicBezTo>
                      <a:pt x="645" y="902"/>
                      <a:pt x="611" y="902"/>
                      <a:pt x="715" y="902"/>
                    </a:cubicBezTo>
                    <a:cubicBezTo>
                      <a:pt x="799" y="902"/>
                      <a:pt x="786" y="902"/>
                      <a:pt x="875" y="902"/>
                    </a:cubicBezTo>
                    <a:cubicBezTo>
                      <a:pt x="894" y="902"/>
                      <a:pt x="922" y="902"/>
                      <a:pt x="940" y="902"/>
                    </a:cubicBezTo>
                    <a:cubicBezTo>
                      <a:pt x="946" y="902"/>
                      <a:pt x="946" y="902"/>
                      <a:pt x="951" y="896"/>
                    </a:cubicBezTo>
                    <a:cubicBezTo>
                      <a:pt x="951" y="896"/>
                      <a:pt x="951" y="896"/>
                      <a:pt x="951" y="890"/>
                    </a:cubicBezTo>
                    <a:cubicBezTo>
                      <a:pt x="951" y="834"/>
                      <a:pt x="951" y="777"/>
                      <a:pt x="951" y="724"/>
                    </a:cubicBezTo>
                    <a:cubicBezTo>
                      <a:pt x="951" y="719"/>
                      <a:pt x="946" y="713"/>
                      <a:pt x="940" y="713"/>
                    </a:cubicBezTo>
                    <a:close/>
                    <a:moveTo>
                      <a:pt x="940" y="405"/>
                    </a:moveTo>
                    <a:cubicBezTo>
                      <a:pt x="903" y="405"/>
                      <a:pt x="888" y="405"/>
                      <a:pt x="844" y="405"/>
                    </a:cubicBezTo>
                    <a:cubicBezTo>
                      <a:pt x="759" y="405"/>
                      <a:pt x="734" y="405"/>
                      <a:pt x="645" y="405"/>
                    </a:cubicBezTo>
                    <a:cubicBezTo>
                      <a:pt x="540" y="405"/>
                      <a:pt x="574" y="405"/>
                      <a:pt x="467" y="405"/>
                    </a:cubicBezTo>
                    <a:cubicBezTo>
                      <a:pt x="386" y="405"/>
                      <a:pt x="394" y="405"/>
                      <a:pt x="316" y="405"/>
                    </a:cubicBezTo>
                    <a:cubicBezTo>
                      <a:pt x="285" y="405"/>
                      <a:pt x="270" y="405"/>
                      <a:pt x="239" y="405"/>
                    </a:cubicBezTo>
                    <a:cubicBezTo>
                      <a:pt x="234" y="405"/>
                      <a:pt x="234" y="411"/>
                      <a:pt x="234" y="418"/>
                    </a:cubicBezTo>
                    <a:cubicBezTo>
                      <a:pt x="234" y="468"/>
                      <a:pt x="234" y="523"/>
                      <a:pt x="234" y="575"/>
                    </a:cubicBezTo>
                    <a:cubicBezTo>
                      <a:pt x="234" y="578"/>
                      <a:pt x="234" y="584"/>
                      <a:pt x="239" y="584"/>
                    </a:cubicBezTo>
                    <a:cubicBezTo>
                      <a:pt x="279" y="584"/>
                      <a:pt x="298" y="584"/>
                      <a:pt x="338" y="584"/>
                    </a:cubicBezTo>
                    <a:cubicBezTo>
                      <a:pt x="427" y="584"/>
                      <a:pt x="451" y="584"/>
                      <a:pt x="538" y="584"/>
                    </a:cubicBezTo>
                    <a:cubicBezTo>
                      <a:pt x="645" y="584"/>
                      <a:pt x="611" y="584"/>
                      <a:pt x="715" y="584"/>
                    </a:cubicBezTo>
                    <a:cubicBezTo>
                      <a:pt x="799" y="584"/>
                      <a:pt x="786" y="584"/>
                      <a:pt x="875" y="584"/>
                    </a:cubicBezTo>
                    <a:cubicBezTo>
                      <a:pt x="894" y="584"/>
                      <a:pt x="922" y="584"/>
                      <a:pt x="940" y="584"/>
                    </a:cubicBezTo>
                    <a:cubicBezTo>
                      <a:pt x="946" y="584"/>
                      <a:pt x="946" y="584"/>
                      <a:pt x="951" y="578"/>
                    </a:cubicBezTo>
                    <a:cubicBezTo>
                      <a:pt x="951" y="578"/>
                      <a:pt x="951" y="578"/>
                      <a:pt x="951" y="575"/>
                    </a:cubicBezTo>
                    <a:cubicBezTo>
                      <a:pt x="951" y="523"/>
                      <a:pt x="951" y="468"/>
                      <a:pt x="951" y="418"/>
                    </a:cubicBezTo>
                    <a:cubicBezTo>
                      <a:pt x="951" y="411"/>
                      <a:pt x="946" y="405"/>
                      <a:pt x="940" y="405"/>
                    </a:cubicBezTo>
                    <a:close/>
                    <a:moveTo>
                      <a:pt x="1125" y="116"/>
                    </a:moveTo>
                    <a:cubicBezTo>
                      <a:pt x="1161" y="144"/>
                      <a:pt x="1192" y="202"/>
                      <a:pt x="1192" y="248"/>
                    </a:cubicBezTo>
                    <a:cubicBezTo>
                      <a:pt x="1192" y="248"/>
                      <a:pt x="1192" y="248"/>
                      <a:pt x="1192" y="2372"/>
                    </a:cubicBezTo>
                    <a:cubicBezTo>
                      <a:pt x="1192" y="2418"/>
                      <a:pt x="1156" y="2454"/>
                      <a:pt x="1109" y="2454"/>
                    </a:cubicBezTo>
                    <a:cubicBezTo>
                      <a:pt x="1109" y="2454"/>
                      <a:pt x="1109" y="2454"/>
                      <a:pt x="82" y="2454"/>
                    </a:cubicBezTo>
                    <a:cubicBezTo>
                      <a:pt x="37" y="2454"/>
                      <a:pt x="0" y="2418"/>
                      <a:pt x="0" y="2372"/>
                    </a:cubicBezTo>
                    <a:cubicBezTo>
                      <a:pt x="0" y="2372"/>
                      <a:pt x="0" y="2372"/>
                      <a:pt x="0" y="248"/>
                    </a:cubicBezTo>
                    <a:cubicBezTo>
                      <a:pt x="0" y="202"/>
                      <a:pt x="31" y="144"/>
                      <a:pt x="68" y="116"/>
                    </a:cubicBezTo>
                    <a:cubicBezTo>
                      <a:pt x="68" y="116"/>
                      <a:pt x="68" y="116"/>
                      <a:pt x="166" y="50"/>
                    </a:cubicBezTo>
                    <a:cubicBezTo>
                      <a:pt x="203" y="22"/>
                      <a:pt x="270" y="0"/>
                      <a:pt x="316" y="0"/>
                    </a:cubicBezTo>
                    <a:cubicBezTo>
                      <a:pt x="316" y="0"/>
                      <a:pt x="316" y="0"/>
                      <a:pt x="875" y="0"/>
                    </a:cubicBezTo>
                    <a:cubicBezTo>
                      <a:pt x="922" y="0"/>
                      <a:pt x="990" y="22"/>
                      <a:pt x="1026" y="50"/>
                    </a:cubicBezTo>
                    <a:cubicBezTo>
                      <a:pt x="1026" y="50"/>
                      <a:pt x="1026" y="50"/>
                      <a:pt x="1125" y="116"/>
                    </a:cubicBezTo>
                    <a:close/>
                    <a:moveTo>
                      <a:pt x="1094" y="2311"/>
                    </a:moveTo>
                    <a:cubicBezTo>
                      <a:pt x="1094" y="2311"/>
                      <a:pt x="1094" y="2311"/>
                      <a:pt x="1094" y="2235"/>
                    </a:cubicBezTo>
                    <a:cubicBezTo>
                      <a:pt x="1063" y="2235"/>
                      <a:pt x="897" y="2235"/>
                      <a:pt x="91" y="2235"/>
                    </a:cubicBezTo>
                    <a:cubicBezTo>
                      <a:pt x="91" y="2235"/>
                      <a:pt x="91" y="2235"/>
                      <a:pt x="91" y="2311"/>
                    </a:cubicBezTo>
                    <a:cubicBezTo>
                      <a:pt x="122" y="2311"/>
                      <a:pt x="288" y="2311"/>
                      <a:pt x="1094" y="2311"/>
                    </a:cubicBezTo>
                    <a:close/>
                    <a:moveTo>
                      <a:pt x="96" y="2067"/>
                    </a:moveTo>
                    <a:cubicBezTo>
                      <a:pt x="96" y="2107"/>
                      <a:pt x="129" y="2141"/>
                      <a:pt x="169" y="2141"/>
                    </a:cubicBezTo>
                    <a:cubicBezTo>
                      <a:pt x="209" y="2141"/>
                      <a:pt x="242" y="2107"/>
                      <a:pt x="242" y="2067"/>
                    </a:cubicBezTo>
                    <a:cubicBezTo>
                      <a:pt x="242" y="2028"/>
                      <a:pt x="209" y="1994"/>
                      <a:pt x="169" y="1994"/>
                    </a:cubicBezTo>
                    <a:cubicBezTo>
                      <a:pt x="129" y="1994"/>
                      <a:pt x="96" y="2028"/>
                      <a:pt x="96" y="2067"/>
                    </a:cubicBezTo>
                    <a:close/>
                    <a:moveTo>
                      <a:pt x="369" y="2067"/>
                    </a:moveTo>
                    <a:cubicBezTo>
                      <a:pt x="369" y="2107"/>
                      <a:pt x="400" y="2141"/>
                      <a:pt x="442" y="2141"/>
                    </a:cubicBezTo>
                    <a:cubicBezTo>
                      <a:pt x="482" y="2141"/>
                      <a:pt x="515" y="2107"/>
                      <a:pt x="515" y="2067"/>
                    </a:cubicBezTo>
                    <a:cubicBezTo>
                      <a:pt x="515" y="2028"/>
                      <a:pt x="482" y="1994"/>
                      <a:pt x="442" y="1994"/>
                    </a:cubicBezTo>
                    <a:cubicBezTo>
                      <a:pt x="400" y="1994"/>
                      <a:pt x="369" y="2028"/>
                      <a:pt x="369" y="2067"/>
                    </a:cubicBezTo>
                    <a:close/>
                    <a:moveTo>
                      <a:pt x="1094" y="1880"/>
                    </a:moveTo>
                    <a:cubicBezTo>
                      <a:pt x="1094" y="1880"/>
                      <a:pt x="1094" y="1880"/>
                      <a:pt x="1094" y="1798"/>
                    </a:cubicBezTo>
                    <a:cubicBezTo>
                      <a:pt x="1063" y="1798"/>
                      <a:pt x="897" y="1798"/>
                      <a:pt x="91" y="1798"/>
                    </a:cubicBezTo>
                    <a:cubicBezTo>
                      <a:pt x="91" y="1798"/>
                      <a:pt x="91" y="1798"/>
                      <a:pt x="91" y="1880"/>
                    </a:cubicBezTo>
                    <a:cubicBezTo>
                      <a:pt x="122" y="1880"/>
                      <a:pt x="288" y="1880"/>
                      <a:pt x="1094" y="1880"/>
                    </a:cubicBezTo>
                    <a:close/>
                    <a:moveTo>
                      <a:pt x="1094" y="1584"/>
                    </a:moveTo>
                    <a:cubicBezTo>
                      <a:pt x="1094" y="1584"/>
                      <a:pt x="1094" y="1584"/>
                      <a:pt x="1094" y="1584"/>
                    </a:cubicBezTo>
                    <a:cubicBezTo>
                      <a:pt x="1094" y="346"/>
                      <a:pt x="1094" y="346"/>
                      <a:pt x="1094" y="346"/>
                    </a:cubicBezTo>
                    <a:cubicBezTo>
                      <a:pt x="1094" y="301"/>
                      <a:pt x="1057" y="263"/>
                      <a:pt x="1010" y="263"/>
                    </a:cubicBezTo>
                    <a:cubicBezTo>
                      <a:pt x="1010" y="263"/>
                      <a:pt x="1010" y="263"/>
                      <a:pt x="175" y="263"/>
                    </a:cubicBezTo>
                    <a:cubicBezTo>
                      <a:pt x="129" y="263"/>
                      <a:pt x="91" y="301"/>
                      <a:pt x="91" y="346"/>
                    </a:cubicBezTo>
                    <a:cubicBezTo>
                      <a:pt x="91" y="346"/>
                      <a:pt x="91" y="346"/>
                      <a:pt x="91" y="1584"/>
                    </a:cubicBezTo>
                    <a:cubicBezTo>
                      <a:pt x="91" y="1629"/>
                      <a:pt x="113" y="1667"/>
                      <a:pt x="141" y="1667"/>
                    </a:cubicBezTo>
                    <a:cubicBezTo>
                      <a:pt x="141" y="1667"/>
                      <a:pt x="141" y="1667"/>
                      <a:pt x="156" y="1667"/>
                    </a:cubicBezTo>
                    <a:cubicBezTo>
                      <a:pt x="251" y="1667"/>
                      <a:pt x="344" y="1667"/>
                      <a:pt x="439" y="1667"/>
                    </a:cubicBezTo>
                    <a:cubicBezTo>
                      <a:pt x="562" y="1667"/>
                      <a:pt x="546" y="1667"/>
                      <a:pt x="664" y="1667"/>
                    </a:cubicBezTo>
                    <a:cubicBezTo>
                      <a:pt x="771" y="1667"/>
                      <a:pt x="875" y="1667"/>
                      <a:pt x="976" y="1667"/>
                    </a:cubicBezTo>
                    <a:cubicBezTo>
                      <a:pt x="1016" y="1667"/>
                      <a:pt x="1016" y="1667"/>
                      <a:pt x="1016" y="1667"/>
                    </a:cubicBezTo>
                    <a:cubicBezTo>
                      <a:pt x="1060" y="1667"/>
                      <a:pt x="1094" y="1629"/>
                      <a:pt x="1094" y="158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grpSp>
          <p:nvGrpSpPr>
            <p:cNvPr id="28" name="Group 27"/>
            <p:cNvGrpSpPr/>
            <p:nvPr/>
          </p:nvGrpSpPr>
          <p:grpSpPr>
            <a:xfrm>
              <a:off x="274701" y="4169259"/>
              <a:ext cx="7223682" cy="1222465"/>
              <a:chOff x="274701" y="4004159"/>
              <a:chExt cx="7223682" cy="1222465"/>
            </a:xfrm>
          </p:grpSpPr>
          <p:sp>
            <p:nvSpPr>
              <p:cNvPr id="40" name="TextBox 39"/>
              <p:cNvSpPr txBox="1"/>
              <p:nvPr/>
            </p:nvSpPr>
            <p:spPr>
              <a:xfrm>
                <a:off x="274701" y="4112471"/>
                <a:ext cx="6628875" cy="1037601"/>
              </a:xfrm>
              <a:prstGeom prst="rect">
                <a:avLst/>
              </a:prstGeom>
              <a:solidFill>
                <a:schemeClr val="bg1">
                  <a:lumMod val="95000"/>
                </a:schemeClr>
              </a:solidFill>
              <a:ln>
                <a:noFill/>
              </a:ln>
            </p:spPr>
            <p:txBody>
              <a:bodyPr wrap="square" lIns="146304" tIns="91440" rIns="146304" bIns="91440" rtlCol="0">
                <a:noAutofit/>
              </a:bodyPr>
              <a:lstStyle/>
              <a:p>
                <a:r>
                  <a:rPr lang="en-US" sz="2400" dirty="0">
                    <a:gradFill>
                      <a:gsLst>
                        <a:gs pos="3540">
                          <a:schemeClr val="accent2"/>
                        </a:gs>
                        <a:gs pos="17500">
                          <a:schemeClr val="accent2"/>
                        </a:gs>
                      </a:gsLst>
                      <a:lin ang="5400000" scaled="1"/>
                    </a:gradFill>
                  </a:rPr>
                  <a:t>AZRCamp-Sync.contoso.com</a:t>
                </a:r>
              </a:p>
              <a:p>
                <a:r>
                  <a:rPr lang="en-US" sz="2000" dirty="0">
                    <a:gradFill>
                      <a:gsLst>
                        <a:gs pos="63750">
                          <a:srgbClr val="505050"/>
                        </a:gs>
                        <a:gs pos="35000">
                          <a:srgbClr val="505050"/>
                        </a:gs>
                      </a:gsLst>
                      <a:lin ang="5400000" scaled="1"/>
                    </a:gradFill>
                  </a:rPr>
                  <a:t>(Used for synchronization in some labs)</a:t>
                </a:r>
              </a:p>
            </p:txBody>
          </p:sp>
          <p:sp>
            <p:nvSpPr>
              <p:cNvPr id="41" name="Freeform 5"/>
              <p:cNvSpPr>
                <a:spLocks noEditPoints="1"/>
              </p:cNvSpPr>
              <p:nvPr/>
            </p:nvSpPr>
            <p:spPr bwMode="auto">
              <a:xfrm>
                <a:off x="6903579" y="4004159"/>
                <a:ext cx="594804" cy="1222465"/>
              </a:xfrm>
              <a:custGeom>
                <a:avLst/>
                <a:gdLst>
                  <a:gd name="T0" fmla="*/ 951 w 1192"/>
                  <a:gd name="T1" fmla="*/ 1345 h 2454"/>
                  <a:gd name="T2" fmla="*/ 951 w 1192"/>
                  <a:gd name="T3" fmla="*/ 1516 h 2454"/>
                  <a:gd name="T4" fmla="*/ 875 w 1192"/>
                  <a:gd name="T5" fmla="*/ 1522 h 2454"/>
                  <a:gd name="T6" fmla="*/ 538 w 1192"/>
                  <a:gd name="T7" fmla="*/ 1522 h 2454"/>
                  <a:gd name="T8" fmla="*/ 239 w 1192"/>
                  <a:gd name="T9" fmla="*/ 1522 h 2454"/>
                  <a:gd name="T10" fmla="*/ 234 w 1192"/>
                  <a:gd name="T11" fmla="*/ 1345 h 2454"/>
                  <a:gd name="T12" fmla="*/ 316 w 1192"/>
                  <a:gd name="T13" fmla="*/ 1331 h 2454"/>
                  <a:gd name="T14" fmla="*/ 645 w 1192"/>
                  <a:gd name="T15" fmla="*/ 1331 h 2454"/>
                  <a:gd name="T16" fmla="*/ 940 w 1192"/>
                  <a:gd name="T17" fmla="*/ 1331 h 2454"/>
                  <a:gd name="T18" fmla="*/ 844 w 1192"/>
                  <a:gd name="T19" fmla="*/ 1019 h 2454"/>
                  <a:gd name="T20" fmla="*/ 467 w 1192"/>
                  <a:gd name="T21" fmla="*/ 1019 h 2454"/>
                  <a:gd name="T22" fmla="*/ 239 w 1192"/>
                  <a:gd name="T23" fmla="*/ 1019 h 2454"/>
                  <a:gd name="T24" fmla="*/ 234 w 1192"/>
                  <a:gd name="T25" fmla="*/ 1196 h 2454"/>
                  <a:gd name="T26" fmla="*/ 338 w 1192"/>
                  <a:gd name="T27" fmla="*/ 1210 h 2454"/>
                  <a:gd name="T28" fmla="*/ 715 w 1192"/>
                  <a:gd name="T29" fmla="*/ 1210 h 2454"/>
                  <a:gd name="T30" fmla="*/ 940 w 1192"/>
                  <a:gd name="T31" fmla="*/ 1210 h 2454"/>
                  <a:gd name="T32" fmla="*/ 951 w 1192"/>
                  <a:gd name="T33" fmla="*/ 1196 h 2454"/>
                  <a:gd name="T34" fmla="*/ 940 w 1192"/>
                  <a:gd name="T35" fmla="*/ 1019 h 2454"/>
                  <a:gd name="T36" fmla="*/ 844 w 1192"/>
                  <a:gd name="T37" fmla="*/ 713 h 2454"/>
                  <a:gd name="T38" fmla="*/ 467 w 1192"/>
                  <a:gd name="T39" fmla="*/ 713 h 2454"/>
                  <a:gd name="T40" fmla="*/ 239 w 1192"/>
                  <a:gd name="T41" fmla="*/ 713 h 2454"/>
                  <a:gd name="T42" fmla="*/ 234 w 1192"/>
                  <a:gd name="T43" fmla="*/ 890 h 2454"/>
                  <a:gd name="T44" fmla="*/ 338 w 1192"/>
                  <a:gd name="T45" fmla="*/ 902 h 2454"/>
                  <a:gd name="T46" fmla="*/ 715 w 1192"/>
                  <a:gd name="T47" fmla="*/ 902 h 2454"/>
                  <a:gd name="T48" fmla="*/ 940 w 1192"/>
                  <a:gd name="T49" fmla="*/ 902 h 2454"/>
                  <a:gd name="T50" fmla="*/ 951 w 1192"/>
                  <a:gd name="T51" fmla="*/ 890 h 2454"/>
                  <a:gd name="T52" fmla="*/ 940 w 1192"/>
                  <a:gd name="T53" fmla="*/ 713 h 2454"/>
                  <a:gd name="T54" fmla="*/ 844 w 1192"/>
                  <a:gd name="T55" fmla="*/ 405 h 2454"/>
                  <a:gd name="T56" fmla="*/ 467 w 1192"/>
                  <a:gd name="T57" fmla="*/ 405 h 2454"/>
                  <a:gd name="T58" fmla="*/ 239 w 1192"/>
                  <a:gd name="T59" fmla="*/ 405 h 2454"/>
                  <a:gd name="T60" fmla="*/ 234 w 1192"/>
                  <a:gd name="T61" fmla="*/ 575 h 2454"/>
                  <a:gd name="T62" fmla="*/ 338 w 1192"/>
                  <a:gd name="T63" fmla="*/ 584 h 2454"/>
                  <a:gd name="T64" fmla="*/ 715 w 1192"/>
                  <a:gd name="T65" fmla="*/ 584 h 2454"/>
                  <a:gd name="T66" fmla="*/ 940 w 1192"/>
                  <a:gd name="T67" fmla="*/ 584 h 2454"/>
                  <a:gd name="T68" fmla="*/ 951 w 1192"/>
                  <a:gd name="T69" fmla="*/ 575 h 2454"/>
                  <a:gd name="T70" fmla="*/ 940 w 1192"/>
                  <a:gd name="T71" fmla="*/ 405 h 2454"/>
                  <a:gd name="T72" fmla="*/ 1192 w 1192"/>
                  <a:gd name="T73" fmla="*/ 248 h 2454"/>
                  <a:gd name="T74" fmla="*/ 1109 w 1192"/>
                  <a:gd name="T75" fmla="*/ 2454 h 2454"/>
                  <a:gd name="T76" fmla="*/ 0 w 1192"/>
                  <a:gd name="T77" fmla="*/ 2372 h 2454"/>
                  <a:gd name="T78" fmla="*/ 68 w 1192"/>
                  <a:gd name="T79" fmla="*/ 116 h 2454"/>
                  <a:gd name="T80" fmla="*/ 316 w 1192"/>
                  <a:gd name="T81" fmla="*/ 0 h 2454"/>
                  <a:gd name="T82" fmla="*/ 1026 w 1192"/>
                  <a:gd name="T83" fmla="*/ 50 h 2454"/>
                  <a:gd name="T84" fmla="*/ 1094 w 1192"/>
                  <a:gd name="T85" fmla="*/ 2311 h 2454"/>
                  <a:gd name="T86" fmla="*/ 91 w 1192"/>
                  <a:gd name="T87" fmla="*/ 2235 h 2454"/>
                  <a:gd name="T88" fmla="*/ 1094 w 1192"/>
                  <a:gd name="T89" fmla="*/ 2311 h 2454"/>
                  <a:gd name="T90" fmla="*/ 169 w 1192"/>
                  <a:gd name="T91" fmla="*/ 2141 h 2454"/>
                  <a:gd name="T92" fmla="*/ 169 w 1192"/>
                  <a:gd name="T93" fmla="*/ 1994 h 2454"/>
                  <a:gd name="T94" fmla="*/ 369 w 1192"/>
                  <a:gd name="T95" fmla="*/ 2067 h 2454"/>
                  <a:gd name="T96" fmla="*/ 515 w 1192"/>
                  <a:gd name="T97" fmla="*/ 2067 h 2454"/>
                  <a:gd name="T98" fmla="*/ 369 w 1192"/>
                  <a:gd name="T99" fmla="*/ 2067 h 2454"/>
                  <a:gd name="T100" fmla="*/ 1094 w 1192"/>
                  <a:gd name="T101" fmla="*/ 1798 h 2454"/>
                  <a:gd name="T102" fmla="*/ 91 w 1192"/>
                  <a:gd name="T103" fmla="*/ 1880 h 2454"/>
                  <a:gd name="T104" fmla="*/ 1094 w 1192"/>
                  <a:gd name="T105" fmla="*/ 1584 h 2454"/>
                  <a:gd name="T106" fmla="*/ 1094 w 1192"/>
                  <a:gd name="T107" fmla="*/ 346 h 2454"/>
                  <a:gd name="T108" fmla="*/ 175 w 1192"/>
                  <a:gd name="T109" fmla="*/ 263 h 2454"/>
                  <a:gd name="T110" fmla="*/ 91 w 1192"/>
                  <a:gd name="T111" fmla="*/ 1584 h 2454"/>
                  <a:gd name="T112" fmla="*/ 156 w 1192"/>
                  <a:gd name="T113" fmla="*/ 1667 h 2454"/>
                  <a:gd name="T114" fmla="*/ 664 w 1192"/>
                  <a:gd name="T115" fmla="*/ 1667 h 2454"/>
                  <a:gd name="T116" fmla="*/ 1016 w 1192"/>
                  <a:gd name="T117" fmla="*/ 1667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2" h="2454">
                    <a:moveTo>
                      <a:pt x="940" y="1331"/>
                    </a:moveTo>
                    <a:cubicBezTo>
                      <a:pt x="946" y="1331"/>
                      <a:pt x="951" y="1339"/>
                      <a:pt x="951" y="1345"/>
                    </a:cubicBezTo>
                    <a:cubicBezTo>
                      <a:pt x="951" y="1399"/>
                      <a:pt x="951" y="1457"/>
                      <a:pt x="951" y="1513"/>
                    </a:cubicBezTo>
                    <a:cubicBezTo>
                      <a:pt x="951" y="1513"/>
                      <a:pt x="951" y="1513"/>
                      <a:pt x="951" y="1516"/>
                    </a:cubicBezTo>
                    <a:cubicBezTo>
                      <a:pt x="946" y="1522"/>
                      <a:pt x="946" y="1522"/>
                      <a:pt x="940" y="1522"/>
                    </a:cubicBezTo>
                    <a:cubicBezTo>
                      <a:pt x="922" y="1522"/>
                      <a:pt x="894" y="1522"/>
                      <a:pt x="875" y="1522"/>
                    </a:cubicBezTo>
                    <a:cubicBezTo>
                      <a:pt x="786" y="1522"/>
                      <a:pt x="799" y="1522"/>
                      <a:pt x="715" y="1522"/>
                    </a:cubicBezTo>
                    <a:cubicBezTo>
                      <a:pt x="611" y="1522"/>
                      <a:pt x="645" y="1522"/>
                      <a:pt x="538" y="1522"/>
                    </a:cubicBezTo>
                    <a:cubicBezTo>
                      <a:pt x="451" y="1522"/>
                      <a:pt x="427" y="1522"/>
                      <a:pt x="338" y="1522"/>
                    </a:cubicBezTo>
                    <a:cubicBezTo>
                      <a:pt x="298" y="1522"/>
                      <a:pt x="279" y="1522"/>
                      <a:pt x="239" y="1522"/>
                    </a:cubicBezTo>
                    <a:cubicBezTo>
                      <a:pt x="234" y="1522"/>
                      <a:pt x="234" y="1513"/>
                      <a:pt x="234" y="1513"/>
                    </a:cubicBezTo>
                    <a:cubicBezTo>
                      <a:pt x="234" y="1457"/>
                      <a:pt x="234" y="1399"/>
                      <a:pt x="234" y="1345"/>
                    </a:cubicBezTo>
                    <a:cubicBezTo>
                      <a:pt x="234" y="1339"/>
                      <a:pt x="234" y="1331"/>
                      <a:pt x="239" y="1331"/>
                    </a:cubicBezTo>
                    <a:cubicBezTo>
                      <a:pt x="270" y="1331"/>
                      <a:pt x="285" y="1331"/>
                      <a:pt x="316" y="1331"/>
                    </a:cubicBezTo>
                    <a:cubicBezTo>
                      <a:pt x="394" y="1331"/>
                      <a:pt x="386" y="1331"/>
                      <a:pt x="467" y="1331"/>
                    </a:cubicBezTo>
                    <a:cubicBezTo>
                      <a:pt x="574" y="1331"/>
                      <a:pt x="540" y="1331"/>
                      <a:pt x="645" y="1331"/>
                    </a:cubicBezTo>
                    <a:cubicBezTo>
                      <a:pt x="734" y="1331"/>
                      <a:pt x="759" y="1331"/>
                      <a:pt x="844" y="1331"/>
                    </a:cubicBezTo>
                    <a:cubicBezTo>
                      <a:pt x="888" y="1331"/>
                      <a:pt x="903" y="1331"/>
                      <a:pt x="940" y="1331"/>
                    </a:cubicBezTo>
                    <a:close/>
                    <a:moveTo>
                      <a:pt x="940" y="1019"/>
                    </a:moveTo>
                    <a:cubicBezTo>
                      <a:pt x="903" y="1019"/>
                      <a:pt x="888" y="1019"/>
                      <a:pt x="844" y="1019"/>
                    </a:cubicBezTo>
                    <a:cubicBezTo>
                      <a:pt x="759" y="1019"/>
                      <a:pt x="734" y="1019"/>
                      <a:pt x="645" y="1019"/>
                    </a:cubicBezTo>
                    <a:cubicBezTo>
                      <a:pt x="540" y="1019"/>
                      <a:pt x="574" y="1019"/>
                      <a:pt x="467" y="1019"/>
                    </a:cubicBezTo>
                    <a:cubicBezTo>
                      <a:pt x="386" y="1019"/>
                      <a:pt x="394" y="1019"/>
                      <a:pt x="316" y="1019"/>
                    </a:cubicBezTo>
                    <a:cubicBezTo>
                      <a:pt x="285" y="1019"/>
                      <a:pt x="270" y="1019"/>
                      <a:pt x="239" y="1019"/>
                    </a:cubicBezTo>
                    <a:cubicBezTo>
                      <a:pt x="234" y="1019"/>
                      <a:pt x="234" y="1025"/>
                      <a:pt x="234" y="1031"/>
                    </a:cubicBezTo>
                    <a:cubicBezTo>
                      <a:pt x="234" y="1084"/>
                      <a:pt x="234" y="1145"/>
                      <a:pt x="234" y="1196"/>
                    </a:cubicBezTo>
                    <a:cubicBezTo>
                      <a:pt x="234" y="1204"/>
                      <a:pt x="234" y="1210"/>
                      <a:pt x="239" y="1210"/>
                    </a:cubicBezTo>
                    <a:cubicBezTo>
                      <a:pt x="279" y="1210"/>
                      <a:pt x="298" y="1210"/>
                      <a:pt x="338" y="1210"/>
                    </a:cubicBezTo>
                    <a:cubicBezTo>
                      <a:pt x="427" y="1210"/>
                      <a:pt x="451" y="1210"/>
                      <a:pt x="538" y="1210"/>
                    </a:cubicBezTo>
                    <a:cubicBezTo>
                      <a:pt x="645" y="1210"/>
                      <a:pt x="611" y="1210"/>
                      <a:pt x="715" y="1210"/>
                    </a:cubicBezTo>
                    <a:cubicBezTo>
                      <a:pt x="799" y="1210"/>
                      <a:pt x="786" y="1210"/>
                      <a:pt x="875" y="1210"/>
                    </a:cubicBezTo>
                    <a:cubicBezTo>
                      <a:pt x="894" y="1210"/>
                      <a:pt x="922" y="1210"/>
                      <a:pt x="940" y="1210"/>
                    </a:cubicBezTo>
                    <a:cubicBezTo>
                      <a:pt x="946" y="1210"/>
                      <a:pt x="946" y="1210"/>
                      <a:pt x="951" y="1210"/>
                    </a:cubicBezTo>
                    <a:cubicBezTo>
                      <a:pt x="951" y="1204"/>
                      <a:pt x="951" y="1204"/>
                      <a:pt x="951" y="1196"/>
                    </a:cubicBezTo>
                    <a:cubicBezTo>
                      <a:pt x="951" y="1145"/>
                      <a:pt x="951" y="1084"/>
                      <a:pt x="951" y="1031"/>
                    </a:cubicBezTo>
                    <a:cubicBezTo>
                      <a:pt x="951" y="1025"/>
                      <a:pt x="946" y="1019"/>
                      <a:pt x="940" y="1019"/>
                    </a:cubicBezTo>
                    <a:close/>
                    <a:moveTo>
                      <a:pt x="940" y="713"/>
                    </a:moveTo>
                    <a:cubicBezTo>
                      <a:pt x="903" y="713"/>
                      <a:pt x="888" y="713"/>
                      <a:pt x="844" y="713"/>
                    </a:cubicBezTo>
                    <a:cubicBezTo>
                      <a:pt x="759" y="713"/>
                      <a:pt x="734" y="713"/>
                      <a:pt x="645" y="713"/>
                    </a:cubicBezTo>
                    <a:cubicBezTo>
                      <a:pt x="540" y="713"/>
                      <a:pt x="574" y="713"/>
                      <a:pt x="467" y="713"/>
                    </a:cubicBezTo>
                    <a:cubicBezTo>
                      <a:pt x="386" y="713"/>
                      <a:pt x="394" y="713"/>
                      <a:pt x="316" y="713"/>
                    </a:cubicBezTo>
                    <a:cubicBezTo>
                      <a:pt x="285" y="713"/>
                      <a:pt x="270" y="713"/>
                      <a:pt x="239" y="713"/>
                    </a:cubicBezTo>
                    <a:cubicBezTo>
                      <a:pt x="234" y="713"/>
                      <a:pt x="234" y="719"/>
                      <a:pt x="234" y="724"/>
                    </a:cubicBezTo>
                    <a:cubicBezTo>
                      <a:pt x="234" y="777"/>
                      <a:pt x="234" y="834"/>
                      <a:pt x="234" y="890"/>
                    </a:cubicBezTo>
                    <a:cubicBezTo>
                      <a:pt x="234" y="896"/>
                      <a:pt x="234" y="902"/>
                      <a:pt x="239" y="902"/>
                    </a:cubicBezTo>
                    <a:cubicBezTo>
                      <a:pt x="279" y="902"/>
                      <a:pt x="298" y="902"/>
                      <a:pt x="338" y="902"/>
                    </a:cubicBezTo>
                    <a:cubicBezTo>
                      <a:pt x="427" y="902"/>
                      <a:pt x="451" y="902"/>
                      <a:pt x="538" y="902"/>
                    </a:cubicBezTo>
                    <a:cubicBezTo>
                      <a:pt x="645" y="902"/>
                      <a:pt x="611" y="902"/>
                      <a:pt x="715" y="902"/>
                    </a:cubicBezTo>
                    <a:cubicBezTo>
                      <a:pt x="799" y="902"/>
                      <a:pt x="786" y="902"/>
                      <a:pt x="875" y="902"/>
                    </a:cubicBezTo>
                    <a:cubicBezTo>
                      <a:pt x="894" y="902"/>
                      <a:pt x="922" y="902"/>
                      <a:pt x="940" y="902"/>
                    </a:cubicBezTo>
                    <a:cubicBezTo>
                      <a:pt x="946" y="902"/>
                      <a:pt x="946" y="902"/>
                      <a:pt x="951" y="896"/>
                    </a:cubicBezTo>
                    <a:cubicBezTo>
                      <a:pt x="951" y="896"/>
                      <a:pt x="951" y="896"/>
                      <a:pt x="951" y="890"/>
                    </a:cubicBezTo>
                    <a:cubicBezTo>
                      <a:pt x="951" y="834"/>
                      <a:pt x="951" y="777"/>
                      <a:pt x="951" y="724"/>
                    </a:cubicBezTo>
                    <a:cubicBezTo>
                      <a:pt x="951" y="719"/>
                      <a:pt x="946" y="713"/>
                      <a:pt x="940" y="713"/>
                    </a:cubicBezTo>
                    <a:close/>
                    <a:moveTo>
                      <a:pt x="940" y="405"/>
                    </a:moveTo>
                    <a:cubicBezTo>
                      <a:pt x="903" y="405"/>
                      <a:pt x="888" y="405"/>
                      <a:pt x="844" y="405"/>
                    </a:cubicBezTo>
                    <a:cubicBezTo>
                      <a:pt x="759" y="405"/>
                      <a:pt x="734" y="405"/>
                      <a:pt x="645" y="405"/>
                    </a:cubicBezTo>
                    <a:cubicBezTo>
                      <a:pt x="540" y="405"/>
                      <a:pt x="574" y="405"/>
                      <a:pt x="467" y="405"/>
                    </a:cubicBezTo>
                    <a:cubicBezTo>
                      <a:pt x="386" y="405"/>
                      <a:pt x="394" y="405"/>
                      <a:pt x="316" y="405"/>
                    </a:cubicBezTo>
                    <a:cubicBezTo>
                      <a:pt x="285" y="405"/>
                      <a:pt x="270" y="405"/>
                      <a:pt x="239" y="405"/>
                    </a:cubicBezTo>
                    <a:cubicBezTo>
                      <a:pt x="234" y="405"/>
                      <a:pt x="234" y="411"/>
                      <a:pt x="234" y="418"/>
                    </a:cubicBezTo>
                    <a:cubicBezTo>
                      <a:pt x="234" y="468"/>
                      <a:pt x="234" y="523"/>
                      <a:pt x="234" y="575"/>
                    </a:cubicBezTo>
                    <a:cubicBezTo>
                      <a:pt x="234" y="578"/>
                      <a:pt x="234" y="584"/>
                      <a:pt x="239" y="584"/>
                    </a:cubicBezTo>
                    <a:cubicBezTo>
                      <a:pt x="279" y="584"/>
                      <a:pt x="298" y="584"/>
                      <a:pt x="338" y="584"/>
                    </a:cubicBezTo>
                    <a:cubicBezTo>
                      <a:pt x="427" y="584"/>
                      <a:pt x="451" y="584"/>
                      <a:pt x="538" y="584"/>
                    </a:cubicBezTo>
                    <a:cubicBezTo>
                      <a:pt x="645" y="584"/>
                      <a:pt x="611" y="584"/>
                      <a:pt x="715" y="584"/>
                    </a:cubicBezTo>
                    <a:cubicBezTo>
                      <a:pt x="799" y="584"/>
                      <a:pt x="786" y="584"/>
                      <a:pt x="875" y="584"/>
                    </a:cubicBezTo>
                    <a:cubicBezTo>
                      <a:pt x="894" y="584"/>
                      <a:pt x="922" y="584"/>
                      <a:pt x="940" y="584"/>
                    </a:cubicBezTo>
                    <a:cubicBezTo>
                      <a:pt x="946" y="584"/>
                      <a:pt x="946" y="584"/>
                      <a:pt x="951" y="578"/>
                    </a:cubicBezTo>
                    <a:cubicBezTo>
                      <a:pt x="951" y="578"/>
                      <a:pt x="951" y="578"/>
                      <a:pt x="951" y="575"/>
                    </a:cubicBezTo>
                    <a:cubicBezTo>
                      <a:pt x="951" y="523"/>
                      <a:pt x="951" y="468"/>
                      <a:pt x="951" y="418"/>
                    </a:cubicBezTo>
                    <a:cubicBezTo>
                      <a:pt x="951" y="411"/>
                      <a:pt x="946" y="405"/>
                      <a:pt x="940" y="405"/>
                    </a:cubicBezTo>
                    <a:close/>
                    <a:moveTo>
                      <a:pt x="1125" y="116"/>
                    </a:moveTo>
                    <a:cubicBezTo>
                      <a:pt x="1161" y="144"/>
                      <a:pt x="1192" y="202"/>
                      <a:pt x="1192" y="248"/>
                    </a:cubicBezTo>
                    <a:cubicBezTo>
                      <a:pt x="1192" y="248"/>
                      <a:pt x="1192" y="248"/>
                      <a:pt x="1192" y="2372"/>
                    </a:cubicBezTo>
                    <a:cubicBezTo>
                      <a:pt x="1192" y="2418"/>
                      <a:pt x="1156" y="2454"/>
                      <a:pt x="1109" y="2454"/>
                    </a:cubicBezTo>
                    <a:cubicBezTo>
                      <a:pt x="1109" y="2454"/>
                      <a:pt x="1109" y="2454"/>
                      <a:pt x="82" y="2454"/>
                    </a:cubicBezTo>
                    <a:cubicBezTo>
                      <a:pt x="37" y="2454"/>
                      <a:pt x="0" y="2418"/>
                      <a:pt x="0" y="2372"/>
                    </a:cubicBezTo>
                    <a:cubicBezTo>
                      <a:pt x="0" y="2372"/>
                      <a:pt x="0" y="2372"/>
                      <a:pt x="0" y="248"/>
                    </a:cubicBezTo>
                    <a:cubicBezTo>
                      <a:pt x="0" y="202"/>
                      <a:pt x="31" y="144"/>
                      <a:pt x="68" y="116"/>
                    </a:cubicBezTo>
                    <a:cubicBezTo>
                      <a:pt x="68" y="116"/>
                      <a:pt x="68" y="116"/>
                      <a:pt x="166" y="50"/>
                    </a:cubicBezTo>
                    <a:cubicBezTo>
                      <a:pt x="203" y="22"/>
                      <a:pt x="270" y="0"/>
                      <a:pt x="316" y="0"/>
                    </a:cubicBezTo>
                    <a:cubicBezTo>
                      <a:pt x="316" y="0"/>
                      <a:pt x="316" y="0"/>
                      <a:pt x="875" y="0"/>
                    </a:cubicBezTo>
                    <a:cubicBezTo>
                      <a:pt x="922" y="0"/>
                      <a:pt x="990" y="22"/>
                      <a:pt x="1026" y="50"/>
                    </a:cubicBezTo>
                    <a:cubicBezTo>
                      <a:pt x="1026" y="50"/>
                      <a:pt x="1026" y="50"/>
                      <a:pt x="1125" y="116"/>
                    </a:cubicBezTo>
                    <a:close/>
                    <a:moveTo>
                      <a:pt x="1094" y="2311"/>
                    </a:moveTo>
                    <a:cubicBezTo>
                      <a:pt x="1094" y="2311"/>
                      <a:pt x="1094" y="2311"/>
                      <a:pt x="1094" y="2235"/>
                    </a:cubicBezTo>
                    <a:cubicBezTo>
                      <a:pt x="1063" y="2235"/>
                      <a:pt x="897" y="2235"/>
                      <a:pt x="91" y="2235"/>
                    </a:cubicBezTo>
                    <a:cubicBezTo>
                      <a:pt x="91" y="2235"/>
                      <a:pt x="91" y="2235"/>
                      <a:pt x="91" y="2311"/>
                    </a:cubicBezTo>
                    <a:cubicBezTo>
                      <a:pt x="122" y="2311"/>
                      <a:pt x="288" y="2311"/>
                      <a:pt x="1094" y="2311"/>
                    </a:cubicBezTo>
                    <a:close/>
                    <a:moveTo>
                      <a:pt x="96" y="2067"/>
                    </a:moveTo>
                    <a:cubicBezTo>
                      <a:pt x="96" y="2107"/>
                      <a:pt x="129" y="2141"/>
                      <a:pt x="169" y="2141"/>
                    </a:cubicBezTo>
                    <a:cubicBezTo>
                      <a:pt x="209" y="2141"/>
                      <a:pt x="242" y="2107"/>
                      <a:pt x="242" y="2067"/>
                    </a:cubicBezTo>
                    <a:cubicBezTo>
                      <a:pt x="242" y="2028"/>
                      <a:pt x="209" y="1994"/>
                      <a:pt x="169" y="1994"/>
                    </a:cubicBezTo>
                    <a:cubicBezTo>
                      <a:pt x="129" y="1994"/>
                      <a:pt x="96" y="2028"/>
                      <a:pt x="96" y="2067"/>
                    </a:cubicBezTo>
                    <a:close/>
                    <a:moveTo>
                      <a:pt x="369" y="2067"/>
                    </a:moveTo>
                    <a:cubicBezTo>
                      <a:pt x="369" y="2107"/>
                      <a:pt x="400" y="2141"/>
                      <a:pt x="442" y="2141"/>
                    </a:cubicBezTo>
                    <a:cubicBezTo>
                      <a:pt x="482" y="2141"/>
                      <a:pt x="515" y="2107"/>
                      <a:pt x="515" y="2067"/>
                    </a:cubicBezTo>
                    <a:cubicBezTo>
                      <a:pt x="515" y="2028"/>
                      <a:pt x="482" y="1994"/>
                      <a:pt x="442" y="1994"/>
                    </a:cubicBezTo>
                    <a:cubicBezTo>
                      <a:pt x="400" y="1994"/>
                      <a:pt x="369" y="2028"/>
                      <a:pt x="369" y="2067"/>
                    </a:cubicBezTo>
                    <a:close/>
                    <a:moveTo>
                      <a:pt x="1094" y="1880"/>
                    </a:moveTo>
                    <a:cubicBezTo>
                      <a:pt x="1094" y="1880"/>
                      <a:pt x="1094" y="1880"/>
                      <a:pt x="1094" y="1798"/>
                    </a:cubicBezTo>
                    <a:cubicBezTo>
                      <a:pt x="1063" y="1798"/>
                      <a:pt x="897" y="1798"/>
                      <a:pt x="91" y="1798"/>
                    </a:cubicBezTo>
                    <a:cubicBezTo>
                      <a:pt x="91" y="1798"/>
                      <a:pt x="91" y="1798"/>
                      <a:pt x="91" y="1880"/>
                    </a:cubicBezTo>
                    <a:cubicBezTo>
                      <a:pt x="122" y="1880"/>
                      <a:pt x="288" y="1880"/>
                      <a:pt x="1094" y="1880"/>
                    </a:cubicBezTo>
                    <a:close/>
                    <a:moveTo>
                      <a:pt x="1094" y="1584"/>
                    </a:moveTo>
                    <a:cubicBezTo>
                      <a:pt x="1094" y="1584"/>
                      <a:pt x="1094" y="1584"/>
                      <a:pt x="1094" y="1584"/>
                    </a:cubicBezTo>
                    <a:cubicBezTo>
                      <a:pt x="1094" y="346"/>
                      <a:pt x="1094" y="346"/>
                      <a:pt x="1094" y="346"/>
                    </a:cubicBezTo>
                    <a:cubicBezTo>
                      <a:pt x="1094" y="301"/>
                      <a:pt x="1057" y="263"/>
                      <a:pt x="1010" y="263"/>
                    </a:cubicBezTo>
                    <a:cubicBezTo>
                      <a:pt x="1010" y="263"/>
                      <a:pt x="1010" y="263"/>
                      <a:pt x="175" y="263"/>
                    </a:cubicBezTo>
                    <a:cubicBezTo>
                      <a:pt x="129" y="263"/>
                      <a:pt x="91" y="301"/>
                      <a:pt x="91" y="346"/>
                    </a:cubicBezTo>
                    <a:cubicBezTo>
                      <a:pt x="91" y="346"/>
                      <a:pt x="91" y="346"/>
                      <a:pt x="91" y="1584"/>
                    </a:cubicBezTo>
                    <a:cubicBezTo>
                      <a:pt x="91" y="1629"/>
                      <a:pt x="113" y="1667"/>
                      <a:pt x="141" y="1667"/>
                    </a:cubicBezTo>
                    <a:cubicBezTo>
                      <a:pt x="141" y="1667"/>
                      <a:pt x="141" y="1667"/>
                      <a:pt x="156" y="1667"/>
                    </a:cubicBezTo>
                    <a:cubicBezTo>
                      <a:pt x="251" y="1667"/>
                      <a:pt x="344" y="1667"/>
                      <a:pt x="439" y="1667"/>
                    </a:cubicBezTo>
                    <a:cubicBezTo>
                      <a:pt x="562" y="1667"/>
                      <a:pt x="546" y="1667"/>
                      <a:pt x="664" y="1667"/>
                    </a:cubicBezTo>
                    <a:cubicBezTo>
                      <a:pt x="771" y="1667"/>
                      <a:pt x="875" y="1667"/>
                      <a:pt x="976" y="1667"/>
                    </a:cubicBezTo>
                    <a:cubicBezTo>
                      <a:pt x="1016" y="1667"/>
                      <a:pt x="1016" y="1667"/>
                      <a:pt x="1016" y="1667"/>
                    </a:cubicBezTo>
                    <a:cubicBezTo>
                      <a:pt x="1060" y="1667"/>
                      <a:pt x="1094" y="1629"/>
                      <a:pt x="1094" y="158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grpSp>
          <p:nvGrpSpPr>
            <p:cNvPr id="29" name="Group 28"/>
            <p:cNvGrpSpPr/>
            <p:nvPr/>
          </p:nvGrpSpPr>
          <p:grpSpPr>
            <a:xfrm>
              <a:off x="274701" y="5565707"/>
              <a:ext cx="7223682" cy="1222465"/>
              <a:chOff x="274701" y="5400607"/>
              <a:chExt cx="7223682" cy="1222465"/>
            </a:xfrm>
          </p:grpSpPr>
          <p:sp>
            <p:nvSpPr>
              <p:cNvPr id="38" name="TextBox 37"/>
              <p:cNvSpPr txBox="1"/>
              <p:nvPr/>
            </p:nvSpPr>
            <p:spPr>
              <a:xfrm>
                <a:off x="274701" y="5508920"/>
                <a:ext cx="6628874" cy="1037601"/>
              </a:xfrm>
              <a:prstGeom prst="rect">
                <a:avLst/>
              </a:prstGeom>
              <a:solidFill>
                <a:schemeClr val="bg1">
                  <a:lumMod val="95000"/>
                </a:schemeClr>
              </a:solidFill>
              <a:ln>
                <a:noFill/>
              </a:ln>
            </p:spPr>
            <p:txBody>
              <a:bodyPr wrap="square" lIns="146304" tIns="91440" rIns="146304" bIns="91440" rtlCol="0">
                <a:noAutofit/>
              </a:bodyPr>
              <a:lstStyle/>
              <a:p>
                <a:r>
                  <a:rPr lang="en-US" sz="2400" dirty="0" err="1">
                    <a:gradFill>
                      <a:gsLst>
                        <a:gs pos="3540">
                          <a:schemeClr val="accent2"/>
                        </a:gs>
                        <a:gs pos="17500">
                          <a:schemeClr val="accent2"/>
                        </a:gs>
                      </a:gsLst>
                      <a:lin ang="5400000" scaled="1"/>
                    </a:gradFill>
                  </a:rPr>
                  <a:t>AZRCamp</a:t>
                </a:r>
                <a:r>
                  <a:rPr lang="en-US" sz="2400" dirty="0">
                    <a:gradFill>
                      <a:gsLst>
                        <a:gs pos="3540">
                          <a:schemeClr val="accent2"/>
                        </a:gs>
                        <a:gs pos="17500">
                          <a:schemeClr val="accent2"/>
                        </a:gs>
                      </a:gsLst>
                      <a:lin ang="5400000" scaled="1"/>
                    </a:gradFill>
                  </a:rPr>
                  <a:t>-Edge</a:t>
                </a:r>
              </a:p>
              <a:p>
                <a:r>
                  <a:rPr lang="en-US" sz="2000" dirty="0">
                    <a:gradFill>
                      <a:gsLst>
                        <a:gs pos="63750">
                          <a:srgbClr val="505050"/>
                        </a:gs>
                        <a:gs pos="35000">
                          <a:srgbClr val="505050"/>
                        </a:gs>
                      </a:gsLst>
                      <a:lin ang="5400000" scaled="1"/>
                    </a:gradFill>
                  </a:rPr>
                  <a:t>(</a:t>
                </a:r>
                <a:r>
                  <a:rPr lang="en-US" sz="2000" dirty="0" smtClean="0">
                    <a:gradFill>
                      <a:gsLst>
                        <a:gs pos="63750">
                          <a:srgbClr val="505050"/>
                        </a:gs>
                        <a:gs pos="35000">
                          <a:srgbClr val="505050"/>
                        </a:gs>
                      </a:gsLst>
                      <a:lin ang="5400000" scaled="1"/>
                    </a:gradFill>
                  </a:rPr>
                  <a:t>Stand-alone </a:t>
                </a:r>
                <a:r>
                  <a:rPr lang="en-US" sz="2000" dirty="0">
                    <a:gradFill>
                      <a:gsLst>
                        <a:gs pos="63750">
                          <a:srgbClr val="505050"/>
                        </a:gs>
                        <a:gs pos="35000">
                          <a:srgbClr val="505050"/>
                        </a:gs>
                      </a:gsLst>
                      <a:lin ang="5400000" scaled="1"/>
                    </a:gradFill>
                  </a:rPr>
                  <a:t>Windows Server 2012 R2; RRAS)</a:t>
                </a:r>
              </a:p>
            </p:txBody>
          </p:sp>
          <p:sp>
            <p:nvSpPr>
              <p:cNvPr id="39" name="Freeform 5"/>
              <p:cNvSpPr>
                <a:spLocks noEditPoints="1"/>
              </p:cNvSpPr>
              <p:nvPr/>
            </p:nvSpPr>
            <p:spPr bwMode="auto">
              <a:xfrm>
                <a:off x="6903579" y="5400607"/>
                <a:ext cx="594804" cy="1222465"/>
              </a:xfrm>
              <a:custGeom>
                <a:avLst/>
                <a:gdLst>
                  <a:gd name="T0" fmla="*/ 951 w 1192"/>
                  <a:gd name="T1" fmla="*/ 1345 h 2454"/>
                  <a:gd name="T2" fmla="*/ 951 w 1192"/>
                  <a:gd name="T3" fmla="*/ 1516 h 2454"/>
                  <a:gd name="T4" fmla="*/ 875 w 1192"/>
                  <a:gd name="T5" fmla="*/ 1522 h 2454"/>
                  <a:gd name="T6" fmla="*/ 538 w 1192"/>
                  <a:gd name="T7" fmla="*/ 1522 h 2454"/>
                  <a:gd name="T8" fmla="*/ 239 w 1192"/>
                  <a:gd name="T9" fmla="*/ 1522 h 2454"/>
                  <a:gd name="T10" fmla="*/ 234 w 1192"/>
                  <a:gd name="T11" fmla="*/ 1345 h 2454"/>
                  <a:gd name="T12" fmla="*/ 316 w 1192"/>
                  <a:gd name="T13" fmla="*/ 1331 h 2454"/>
                  <a:gd name="T14" fmla="*/ 645 w 1192"/>
                  <a:gd name="T15" fmla="*/ 1331 h 2454"/>
                  <a:gd name="T16" fmla="*/ 940 w 1192"/>
                  <a:gd name="T17" fmla="*/ 1331 h 2454"/>
                  <a:gd name="T18" fmla="*/ 844 w 1192"/>
                  <a:gd name="T19" fmla="*/ 1019 h 2454"/>
                  <a:gd name="T20" fmla="*/ 467 w 1192"/>
                  <a:gd name="T21" fmla="*/ 1019 h 2454"/>
                  <a:gd name="T22" fmla="*/ 239 w 1192"/>
                  <a:gd name="T23" fmla="*/ 1019 h 2454"/>
                  <a:gd name="T24" fmla="*/ 234 w 1192"/>
                  <a:gd name="T25" fmla="*/ 1196 h 2454"/>
                  <a:gd name="T26" fmla="*/ 338 w 1192"/>
                  <a:gd name="T27" fmla="*/ 1210 h 2454"/>
                  <a:gd name="T28" fmla="*/ 715 w 1192"/>
                  <a:gd name="T29" fmla="*/ 1210 h 2454"/>
                  <a:gd name="T30" fmla="*/ 940 w 1192"/>
                  <a:gd name="T31" fmla="*/ 1210 h 2454"/>
                  <a:gd name="T32" fmla="*/ 951 w 1192"/>
                  <a:gd name="T33" fmla="*/ 1196 h 2454"/>
                  <a:gd name="T34" fmla="*/ 940 w 1192"/>
                  <a:gd name="T35" fmla="*/ 1019 h 2454"/>
                  <a:gd name="T36" fmla="*/ 844 w 1192"/>
                  <a:gd name="T37" fmla="*/ 713 h 2454"/>
                  <a:gd name="T38" fmla="*/ 467 w 1192"/>
                  <a:gd name="T39" fmla="*/ 713 h 2454"/>
                  <a:gd name="T40" fmla="*/ 239 w 1192"/>
                  <a:gd name="T41" fmla="*/ 713 h 2454"/>
                  <a:gd name="T42" fmla="*/ 234 w 1192"/>
                  <a:gd name="T43" fmla="*/ 890 h 2454"/>
                  <a:gd name="T44" fmla="*/ 338 w 1192"/>
                  <a:gd name="T45" fmla="*/ 902 h 2454"/>
                  <a:gd name="T46" fmla="*/ 715 w 1192"/>
                  <a:gd name="T47" fmla="*/ 902 h 2454"/>
                  <a:gd name="T48" fmla="*/ 940 w 1192"/>
                  <a:gd name="T49" fmla="*/ 902 h 2454"/>
                  <a:gd name="T50" fmla="*/ 951 w 1192"/>
                  <a:gd name="T51" fmla="*/ 890 h 2454"/>
                  <a:gd name="T52" fmla="*/ 940 w 1192"/>
                  <a:gd name="T53" fmla="*/ 713 h 2454"/>
                  <a:gd name="T54" fmla="*/ 844 w 1192"/>
                  <a:gd name="T55" fmla="*/ 405 h 2454"/>
                  <a:gd name="T56" fmla="*/ 467 w 1192"/>
                  <a:gd name="T57" fmla="*/ 405 h 2454"/>
                  <a:gd name="T58" fmla="*/ 239 w 1192"/>
                  <a:gd name="T59" fmla="*/ 405 h 2454"/>
                  <a:gd name="T60" fmla="*/ 234 w 1192"/>
                  <a:gd name="T61" fmla="*/ 575 h 2454"/>
                  <a:gd name="T62" fmla="*/ 338 w 1192"/>
                  <a:gd name="T63" fmla="*/ 584 h 2454"/>
                  <a:gd name="T64" fmla="*/ 715 w 1192"/>
                  <a:gd name="T65" fmla="*/ 584 h 2454"/>
                  <a:gd name="T66" fmla="*/ 940 w 1192"/>
                  <a:gd name="T67" fmla="*/ 584 h 2454"/>
                  <a:gd name="T68" fmla="*/ 951 w 1192"/>
                  <a:gd name="T69" fmla="*/ 575 h 2454"/>
                  <a:gd name="T70" fmla="*/ 940 w 1192"/>
                  <a:gd name="T71" fmla="*/ 405 h 2454"/>
                  <a:gd name="T72" fmla="*/ 1192 w 1192"/>
                  <a:gd name="T73" fmla="*/ 248 h 2454"/>
                  <a:gd name="T74" fmla="*/ 1109 w 1192"/>
                  <a:gd name="T75" fmla="*/ 2454 h 2454"/>
                  <a:gd name="T76" fmla="*/ 0 w 1192"/>
                  <a:gd name="T77" fmla="*/ 2372 h 2454"/>
                  <a:gd name="T78" fmla="*/ 68 w 1192"/>
                  <a:gd name="T79" fmla="*/ 116 h 2454"/>
                  <a:gd name="T80" fmla="*/ 316 w 1192"/>
                  <a:gd name="T81" fmla="*/ 0 h 2454"/>
                  <a:gd name="T82" fmla="*/ 1026 w 1192"/>
                  <a:gd name="T83" fmla="*/ 50 h 2454"/>
                  <a:gd name="T84" fmla="*/ 1094 w 1192"/>
                  <a:gd name="T85" fmla="*/ 2311 h 2454"/>
                  <a:gd name="T86" fmla="*/ 91 w 1192"/>
                  <a:gd name="T87" fmla="*/ 2235 h 2454"/>
                  <a:gd name="T88" fmla="*/ 1094 w 1192"/>
                  <a:gd name="T89" fmla="*/ 2311 h 2454"/>
                  <a:gd name="T90" fmla="*/ 169 w 1192"/>
                  <a:gd name="T91" fmla="*/ 2141 h 2454"/>
                  <a:gd name="T92" fmla="*/ 169 w 1192"/>
                  <a:gd name="T93" fmla="*/ 1994 h 2454"/>
                  <a:gd name="T94" fmla="*/ 369 w 1192"/>
                  <a:gd name="T95" fmla="*/ 2067 h 2454"/>
                  <a:gd name="T96" fmla="*/ 515 w 1192"/>
                  <a:gd name="T97" fmla="*/ 2067 h 2454"/>
                  <a:gd name="T98" fmla="*/ 369 w 1192"/>
                  <a:gd name="T99" fmla="*/ 2067 h 2454"/>
                  <a:gd name="T100" fmla="*/ 1094 w 1192"/>
                  <a:gd name="T101" fmla="*/ 1798 h 2454"/>
                  <a:gd name="T102" fmla="*/ 91 w 1192"/>
                  <a:gd name="T103" fmla="*/ 1880 h 2454"/>
                  <a:gd name="T104" fmla="*/ 1094 w 1192"/>
                  <a:gd name="T105" fmla="*/ 1584 h 2454"/>
                  <a:gd name="T106" fmla="*/ 1094 w 1192"/>
                  <a:gd name="T107" fmla="*/ 346 h 2454"/>
                  <a:gd name="T108" fmla="*/ 175 w 1192"/>
                  <a:gd name="T109" fmla="*/ 263 h 2454"/>
                  <a:gd name="T110" fmla="*/ 91 w 1192"/>
                  <a:gd name="T111" fmla="*/ 1584 h 2454"/>
                  <a:gd name="T112" fmla="*/ 156 w 1192"/>
                  <a:gd name="T113" fmla="*/ 1667 h 2454"/>
                  <a:gd name="T114" fmla="*/ 664 w 1192"/>
                  <a:gd name="T115" fmla="*/ 1667 h 2454"/>
                  <a:gd name="T116" fmla="*/ 1016 w 1192"/>
                  <a:gd name="T117" fmla="*/ 1667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2" h="2454">
                    <a:moveTo>
                      <a:pt x="940" y="1331"/>
                    </a:moveTo>
                    <a:cubicBezTo>
                      <a:pt x="946" y="1331"/>
                      <a:pt x="951" y="1339"/>
                      <a:pt x="951" y="1345"/>
                    </a:cubicBezTo>
                    <a:cubicBezTo>
                      <a:pt x="951" y="1399"/>
                      <a:pt x="951" y="1457"/>
                      <a:pt x="951" y="1513"/>
                    </a:cubicBezTo>
                    <a:cubicBezTo>
                      <a:pt x="951" y="1513"/>
                      <a:pt x="951" y="1513"/>
                      <a:pt x="951" y="1516"/>
                    </a:cubicBezTo>
                    <a:cubicBezTo>
                      <a:pt x="946" y="1522"/>
                      <a:pt x="946" y="1522"/>
                      <a:pt x="940" y="1522"/>
                    </a:cubicBezTo>
                    <a:cubicBezTo>
                      <a:pt x="922" y="1522"/>
                      <a:pt x="894" y="1522"/>
                      <a:pt x="875" y="1522"/>
                    </a:cubicBezTo>
                    <a:cubicBezTo>
                      <a:pt x="786" y="1522"/>
                      <a:pt x="799" y="1522"/>
                      <a:pt x="715" y="1522"/>
                    </a:cubicBezTo>
                    <a:cubicBezTo>
                      <a:pt x="611" y="1522"/>
                      <a:pt x="645" y="1522"/>
                      <a:pt x="538" y="1522"/>
                    </a:cubicBezTo>
                    <a:cubicBezTo>
                      <a:pt x="451" y="1522"/>
                      <a:pt x="427" y="1522"/>
                      <a:pt x="338" y="1522"/>
                    </a:cubicBezTo>
                    <a:cubicBezTo>
                      <a:pt x="298" y="1522"/>
                      <a:pt x="279" y="1522"/>
                      <a:pt x="239" y="1522"/>
                    </a:cubicBezTo>
                    <a:cubicBezTo>
                      <a:pt x="234" y="1522"/>
                      <a:pt x="234" y="1513"/>
                      <a:pt x="234" y="1513"/>
                    </a:cubicBezTo>
                    <a:cubicBezTo>
                      <a:pt x="234" y="1457"/>
                      <a:pt x="234" y="1399"/>
                      <a:pt x="234" y="1345"/>
                    </a:cubicBezTo>
                    <a:cubicBezTo>
                      <a:pt x="234" y="1339"/>
                      <a:pt x="234" y="1331"/>
                      <a:pt x="239" y="1331"/>
                    </a:cubicBezTo>
                    <a:cubicBezTo>
                      <a:pt x="270" y="1331"/>
                      <a:pt x="285" y="1331"/>
                      <a:pt x="316" y="1331"/>
                    </a:cubicBezTo>
                    <a:cubicBezTo>
                      <a:pt x="394" y="1331"/>
                      <a:pt x="386" y="1331"/>
                      <a:pt x="467" y="1331"/>
                    </a:cubicBezTo>
                    <a:cubicBezTo>
                      <a:pt x="574" y="1331"/>
                      <a:pt x="540" y="1331"/>
                      <a:pt x="645" y="1331"/>
                    </a:cubicBezTo>
                    <a:cubicBezTo>
                      <a:pt x="734" y="1331"/>
                      <a:pt x="759" y="1331"/>
                      <a:pt x="844" y="1331"/>
                    </a:cubicBezTo>
                    <a:cubicBezTo>
                      <a:pt x="888" y="1331"/>
                      <a:pt x="903" y="1331"/>
                      <a:pt x="940" y="1331"/>
                    </a:cubicBezTo>
                    <a:close/>
                    <a:moveTo>
                      <a:pt x="940" y="1019"/>
                    </a:moveTo>
                    <a:cubicBezTo>
                      <a:pt x="903" y="1019"/>
                      <a:pt x="888" y="1019"/>
                      <a:pt x="844" y="1019"/>
                    </a:cubicBezTo>
                    <a:cubicBezTo>
                      <a:pt x="759" y="1019"/>
                      <a:pt x="734" y="1019"/>
                      <a:pt x="645" y="1019"/>
                    </a:cubicBezTo>
                    <a:cubicBezTo>
                      <a:pt x="540" y="1019"/>
                      <a:pt x="574" y="1019"/>
                      <a:pt x="467" y="1019"/>
                    </a:cubicBezTo>
                    <a:cubicBezTo>
                      <a:pt x="386" y="1019"/>
                      <a:pt x="394" y="1019"/>
                      <a:pt x="316" y="1019"/>
                    </a:cubicBezTo>
                    <a:cubicBezTo>
                      <a:pt x="285" y="1019"/>
                      <a:pt x="270" y="1019"/>
                      <a:pt x="239" y="1019"/>
                    </a:cubicBezTo>
                    <a:cubicBezTo>
                      <a:pt x="234" y="1019"/>
                      <a:pt x="234" y="1025"/>
                      <a:pt x="234" y="1031"/>
                    </a:cubicBezTo>
                    <a:cubicBezTo>
                      <a:pt x="234" y="1084"/>
                      <a:pt x="234" y="1145"/>
                      <a:pt x="234" y="1196"/>
                    </a:cubicBezTo>
                    <a:cubicBezTo>
                      <a:pt x="234" y="1204"/>
                      <a:pt x="234" y="1210"/>
                      <a:pt x="239" y="1210"/>
                    </a:cubicBezTo>
                    <a:cubicBezTo>
                      <a:pt x="279" y="1210"/>
                      <a:pt x="298" y="1210"/>
                      <a:pt x="338" y="1210"/>
                    </a:cubicBezTo>
                    <a:cubicBezTo>
                      <a:pt x="427" y="1210"/>
                      <a:pt x="451" y="1210"/>
                      <a:pt x="538" y="1210"/>
                    </a:cubicBezTo>
                    <a:cubicBezTo>
                      <a:pt x="645" y="1210"/>
                      <a:pt x="611" y="1210"/>
                      <a:pt x="715" y="1210"/>
                    </a:cubicBezTo>
                    <a:cubicBezTo>
                      <a:pt x="799" y="1210"/>
                      <a:pt x="786" y="1210"/>
                      <a:pt x="875" y="1210"/>
                    </a:cubicBezTo>
                    <a:cubicBezTo>
                      <a:pt x="894" y="1210"/>
                      <a:pt x="922" y="1210"/>
                      <a:pt x="940" y="1210"/>
                    </a:cubicBezTo>
                    <a:cubicBezTo>
                      <a:pt x="946" y="1210"/>
                      <a:pt x="946" y="1210"/>
                      <a:pt x="951" y="1210"/>
                    </a:cubicBezTo>
                    <a:cubicBezTo>
                      <a:pt x="951" y="1204"/>
                      <a:pt x="951" y="1204"/>
                      <a:pt x="951" y="1196"/>
                    </a:cubicBezTo>
                    <a:cubicBezTo>
                      <a:pt x="951" y="1145"/>
                      <a:pt x="951" y="1084"/>
                      <a:pt x="951" y="1031"/>
                    </a:cubicBezTo>
                    <a:cubicBezTo>
                      <a:pt x="951" y="1025"/>
                      <a:pt x="946" y="1019"/>
                      <a:pt x="940" y="1019"/>
                    </a:cubicBezTo>
                    <a:close/>
                    <a:moveTo>
                      <a:pt x="940" y="713"/>
                    </a:moveTo>
                    <a:cubicBezTo>
                      <a:pt x="903" y="713"/>
                      <a:pt x="888" y="713"/>
                      <a:pt x="844" y="713"/>
                    </a:cubicBezTo>
                    <a:cubicBezTo>
                      <a:pt x="759" y="713"/>
                      <a:pt x="734" y="713"/>
                      <a:pt x="645" y="713"/>
                    </a:cubicBezTo>
                    <a:cubicBezTo>
                      <a:pt x="540" y="713"/>
                      <a:pt x="574" y="713"/>
                      <a:pt x="467" y="713"/>
                    </a:cubicBezTo>
                    <a:cubicBezTo>
                      <a:pt x="386" y="713"/>
                      <a:pt x="394" y="713"/>
                      <a:pt x="316" y="713"/>
                    </a:cubicBezTo>
                    <a:cubicBezTo>
                      <a:pt x="285" y="713"/>
                      <a:pt x="270" y="713"/>
                      <a:pt x="239" y="713"/>
                    </a:cubicBezTo>
                    <a:cubicBezTo>
                      <a:pt x="234" y="713"/>
                      <a:pt x="234" y="719"/>
                      <a:pt x="234" y="724"/>
                    </a:cubicBezTo>
                    <a:cubicBezTo>
                      <a:pt x="234" y="777"/>
                      <a:pt x="234" y="834"/>
                      <a:pt x="234" y="890"/>
                    </a:cubicBezTo>
                    <a:cubicBezTo>
                      <a:pt x="234" y="896"/>
                      <a:pt x="234" y="902"/>
                      <a:pt x="239" y="902"/>
                    </a:cubicBezTo>
                    <a:cubicBezTo>
                      <a:pt x="279" y="902"/>
                      <a:pt x="298" y="902"/>
                      <a:pt x="338" y="902"/>
                    </a:cubicBezTo>
                    <a:cubicBezTo>
                      <a:pt x="427" y="902"/>
                      <a:pt x="451" y="902"/>
                      <a:pt x="538" y="902"/>
                    </a:cubicBezTo>
                    <a:cubicBezTo>
                      <a:pt x="645" y="902"/>
                      <a:pt x="611" y="902"/>
                      <a:pt x="715" y="902"/>
                    </a:cubicBezTo>
                    <a:cubicBezTo>
                      <a:pt x="799" y="902"/>
                      <a:pt x="786" y="902"/>
                      <a:pt x="875" y="902"/>
                    </a:cubicBezTo>
                    <a:cubicBezTo>
                      <a:pt x="894" y="902"/>
                      <a:pt x="922" y="902"/>
                      <a:pt x="940" y="902"/>
                    </a:cubicBezTo>
                    <a:cubicBezTo>
                      <a:pt x="946" y="902"/>
                      <a:pt x="946" y="902"/>
                      <a:pt x="951" y="896"/>
                    </a:cubicBezTo>
                    <a:cubicBezTo>
                      <a:pt x="951" y="896"/>
                      <a:pt x="951" y="896"/>
                      <a:pt x="951" y="890"/>
                    </a:cubicBezTo>
                    <a:cubicBezTo>
                      <a:pt x="951" y="834"/>
                      <a:pt x="951" y="777"/>
                      <a:pt x="951" y="724"/>
                    </a:cubicBezTo>
                    <a:cubicBezTo>
                      <a:pt x="951" y="719"/>
                      <a:pt x="946" y="713"/>
                      <a:pt x="940" y="713"/>
                    </a:cubicBezTo>
                    <a:close/>
                    <a:moveTo>
                      <a:pt x="940" y="405"/>
                    </a:moveTo>
                    <a:cubicBezTo>
                      <a:pt x="903" y="405"/>
                      <a:pt x="888" y="405"/>
                      <a:pt x="844" y="405"/>
                    </a:cubicBezTo>
                    <a:cubicBezTo>
                      <a:pt x="759" y="405"/>
                      <a:pt x="734" y="405"/>
                      <a:pt x="645" y="405"/>
                    </a:cubicBezTo>
                    <a:cubicBezTo>
                      <a:pt x="540" y="405"/>
                      <a:pt x="574" y="405"/>
                      <a:pt x="467" y="405"/>
                    </a:cubicBezTo>
                    <a:cubicBezTo>
                      <a:pt x="386" y="405"/>
                      <a:pt x="394" y="405"/>
                      <a:pt x="316" y="405"/>
                    </a:cubicBezTo>
                    <a:cubicBezTo>
                      <a:pt x="285" y="405"/>
                      <a:pt x="270" y="405"/>
                      <a:pt x="239" y="405"/>
                    </a:cubicBezTo>
                    <a:cubicBezTo>
                      <a:pt x="234" y="405"/>
                      <a:pt x="234" y="411"/>
                      <a:pt x="234" y="418"/>
                    </a:cubicBezTo>
                    <a:cubicBezTo>
                      <a:pt x="234" y="468"/>
                      <a:pt x="234" y="523"/>
                      <a:pt x="234" y="575"/>
                    </a:cubicBezTo>
                    <a:cubicBezTo>
                      <a:pt x="234" y="578"/>
                      <a:pt x="234" y="584"/>
                      <a:pt x="239" y="584"/>
                    </a:cubicBezTo>
                    <a:cubicBezTo>
                      <a:pt x="279" y="584"/>
                      <a:pt x="298" y="584"/>
                      <a:pt x="338" y="584"/>
                    </a:cubicBezTo>
                    <a:cubicBezTo>
                      <a:pt x="427" y="584"/>
                      <a:pt x="451" y="584"/>
                      <a:pt x="538" y="584"/>
                    </a:cubicBezTo>
                    <a:cubicBezTo>
                      <a:pt x="645" y="584"/>
                      <a:pt x="611" y="584"/>
                      <a:pt x="715" y="584"/>
                    </a:cubicBezTo>
                    <a:cubicBezTo>
                      <a:pt x="799" y="584"/>
                      <a:pt x="786" y="584"/>
                      <a:pt x="875" y="584"/>
                    </a:cubicBezTo>
                    <a:cubicBezTo>
                      <a:pt x="894" y="584"/>
                      <a:pt x="922" y="584"/>
                      <a:pt x="940" y="584"/>
                    </a:cubicBezTo>
                    <a:cubicBezTo>
                      <a:pt x="946" y="584"/>
                      <a:pt x="946" y="584"/>
                      <a:pt x="951" y="578"/>
                    </a:cubicBezTo>
                    <a:cubicBezTo>
                      <a:pt x="951" y="578"/>
                      <a:pt x="951" y="578"/>
                      <a:pt x="951" y="575"/>
                    </a:cubicBezTo>
                    <a:cubicBezTo>
                      <a:pt x="951" y="523"/>
                      <a:pt x="951" y="468"/>
                      <a:pt x="951" y="418"/>
                    </a:cubicBezTo>
                    <a:cubicBezTo>
                      <a:pt x="951" y="411"/>
                      <a:pt x="946" y="405"/>
                      <a:pt x="940" y="405"/>
                    </a:cubicBezTo>
                    <a:close/>
                    <a:moveTo>
                      <a:pt x="1125" y="116"/>
                    </a:moveTo>
                    <a:cubicBezTo>
                      <a:pt x="1161" y="144"/>
                      <a:pt x="1192" y="202"/>
                      <a:pt x="1192" y="248"/>
                    </a:cubicBezTo>
                    <a:cubicBezTo>
                      <a:pt x="1192" y="248"/>
                      <a:pt x="1192" y="248"/>
                      <a:pt x="1192" y="2372"/>
                    </a:cubicBezTo>
                    <a:cubicBezTo>
                      <a:pt x="1192" y="2418"/>
                      <a:pt x="1156" y="2454"/>
                      <a:pt x="1109" y="2454"/>
                    </a:cubicBezTo>
                    <a:cubicBezTo>
                      <a:pt x="1109" y="2454"/>
                      <a:pt x="1109" y="2454"/>
                      <a:pt x="82" y="2454"/>
                    </a:cubicBezTo>
                    <a:cubicBezTo>
                      <a:pt x="37" y="2454"/>
                      <a:pt x="0" y="2418"/>
                      <a:pt x="0" y="2372"/>
                    </a:cubicBezTo>
                    <a:cubicBezTo>
                      <a:pt x="0" y="2372"/>
                      <a:pt x="0" y="2372"/>
                      <a:pt x="0" y="248"/>
                    </a:cubicBezTo>
                    <a:cubicBezTo>
                      <a:pt x="0" y="202"/>
                      <a:pt x="31" y="144"/>
                      <a:pt x="68" y="116"/>
                    </a:cubicBezTo>
                    <a:cubicBezTo>
                      <a:pt x="68" y="116"/>
                      <a:pt x="68" y="116"/>
                      <a:pt x="166" y="50"/>
                    </a:cubicBezTo>
                    <a:cubicBezTo>
                      <a:pt x="203" y="22"/>
                      <a:pt x="270" y="0"/>
                      <a:pt x="316" y="0"/>
                    </a:cubicBezTo>
                    <a:cubicBezTo>
                      <a:pt x="316" y="0"/>
                      <a:pt x="316" y="0"/>
                      <a:pt x="875" y="0"/>
                    </a:cubicBezTo>
                    <a:cubicBezTo>
                      <a:pt x="922" y="0"/>
                      <a:pt x="990" y="22"/>
                      <a:pt x="1026" y="50"/>
                    </a:cubicBezTo>
                    <a:cubicBezTo>
                      <a:pt x="1026" y="50"/>
                      <a:pt x="1026" y="50"/>
                      <a:pt x="1125" y="116"/>
                    </a:cubicBezTo>
                    <a:close/>
                    <a:moveTo>
                      <a:pt x="1094" y="2311"/>
                    </a:moveTo>
                    <a:cubicBezTo>
                      <a:pt x="1094" y="2311"/>
                      <a:pt x="1094" y="2311"/>
                      <a:pt x="1094" y="2235"/>
                    </a:cubicBezTo>
                    <a:cubicBezTo>
                      <a:pt x="1063" y="2235"/>
                      <a:pt x="897" y="2235"/>
                      <a:pt x="91" y="2235"/>
                    </a:cubicBezTo>
                    <a:cubicBezTo>
                      <a:pt x="91" y="2235"/>
                      <a:pt x="91" y="2235"/>
                      <a:pt x="91" y="2311"/>
                    </a:cubicBezTo>
                    <a:cubicBezTo>
                      <a:pt x="122" y="2311"/>
                      <a:pt x="288" y="2311"/>
                      <a:pt x="1094" y="2311"/>
                    </a:cubicBezTo>
                    <a:close/>
                    <a:moveTo>
                      <a:pt x="96" y="2067"/>
                    </a:moveTo>
                    <a:cubicBezTo>
                      <a:pt x="96" y="2107"/>
                      <a:pt x="129" y="2141"/>
                      <a:pt x="169" y="2141"/>
                    </a:cubicBezTo>
                    <a:cubicBezTo>
                      <a:pt x="209" y="2141"/>
                      <a:pt x="242" y="2107"/>
                      <a:pt x="242" y="2067"/>
                    </a:cubicBezTo>
                    <a:cubicBezTo>
                      <a:pt x="242" y="2028"/>
                      <a:pt x="209" y="1994"/>
                      <a:pt x="169" y="1994"/>
                    </a:cubicBezTo>
                    <a:cubicBezTo>
                      <a:pt x="129" y="1994"/>
                      <a:pt x="96" y="2028"/>
                      <a:pt x="96" y="2067"/>
                    </a:cubicBezTo>
                    <a:close/>
                    <a:moveTo>
                      <a:pt x="369" y="2067"/>
                    </a:moveTo>
                    <a:cubicBezTo>
                      <a:pt x="369" y="2107"/>
                      <a:pt x="400" y="2141"/>
                      <a:pt x="442" y="2141"/>
                    </a:cubicBezTo>
                    <a:cubicBezTo>
                      <a:pt x="482" y="2141"/>
                      <a:pt x="515" y="2107"/>
                      <a:pt x="515" y="2067"/>
                    </a:cubicBezTo>
                    <a:cubicBezTo>
                      <a:pt x="515" y="2028"/>
                      <a:pt x="482" y="1994"/>
                      <a:pt x="442" y="1994"/>
                    </a:cubicBezTo>
                    <a:cubicBezTo>
                      <a:pt x="400" y="1994"/>
                      <a:pt x="369" y="2028"/>
                      <a:pt x="369" y="2067"/>
                    </a:cubicBezTo>
                    <a:close/>
                    <a:moveTo>
                      <a:pt x="1094" y="1880"/>
                    </a:moveTo>
                    <a:cubicBezTo>
                      <a:pt x="1094" y="1880"/>
                      <a:pt x="1094" y="1880"/>
                      <a:pt x="1094" y="1798"/>
                    </a:cubicBezTo>
                    <a:cubicBezTo>
                      <a:pt x="1063" y="1798"/>
                      <a:pt x="897" y="1798"/>
                      <a:pt x="91" y="1798"/>
                    </a:cubicBezTo>
                    <a:cubicBezTo>
                      <a:pt x="91" y="1798"/>
                      <a:pt x="91" y="1798"/>
                      <a:pt x="91" y="1880"/>
                    </a:cubicBezTo>
                    <a:cubicBezTo>
                      <a:pt x="122" y="1880"/>
                      <a:pt x="288" y="1880"/>
                      <a:pt x="1094" y="1880"/>
                    </a:cubicBezTo>
                    <a:close/>
                    <a:moveTo>
                      <a:pt x="1094" y="1584"/>
                    </a:moveTo>
                    <a:cubicBezTo>
                      <a:pt x="1094" y="1584"/>
                      <a:pt x="1094" y="1584"/>
                      <a:pt x="1094" y="1584"/>
                    </a:cubicBezTo>
                    <a:cubicBezTo>
                      <a:pt x="1094" y="346"/>
                      <a:pt x="1094" y="346"/>
                      <a:pt x="1094" y="346"/>
                    </a:cubicBezTo>
                    <a:cubicBezTo>
                      <a:pt x="1094" y="301"/>
                      <a:pt x="1057" y="263"/>
                      <a:pt x="1010" y="263"/>
                    </a:cubicBezTo>
                    <a:cubicBezTo>
                      <a:pt x="1010" y="263"/>
                      <a:pt x="1010" y="263"/>
                      <a:pt x="175" y="263"/>
                    </a:cubicBezTo>
                    <a:cubicBezTo>
                      <a:pt x="129" y="263"/>
                      <a:pt x="91" y="301"/>
                      <a:pt x="91" y="346"/>
                    </a:cubicBezTo>
                    <a:cubicBezTo>
                      <a:pt x="91" y="346"/>
                      <a:pt x="91" y="346"/>
                      <a:pt x="91" y="1584"/>
                    </a:cubicBezTo>
                    <a:cubicBezTo>
                      <a:pt x="91" y="1629"/>
                      <a:pt x="113" y="1667"/>
                      <a:pt x="141" y="1667"/>
                    </a:cubicBezTo>
                    <a:cubicBezTo>
                      <a:pt x="141" y="1667"/>
                      <a:pt x="141" y="1667"/>
                      <a:pt x="156" y="1667"/>
                    </a:cubicBezTo>
                    <a:cubicBezTo>
                      <a:pt x="251" y="1667"/>
                      <a:pt x="344" y="1667"/>
                      <a:pt x="439" y="1667"/>
                    </a:cubicBezTo>
                    <a:cubicBezTo>
                      <a:pt x="562" y="1667"/>
                      <a:pt x="546" y="1667"/>
                      <a:pt x="664" y="1667"/>
                    </a:cubicBezTo>
                    <a:cubicBezTo>
                      <a:pt x="771" y="1667"/>
                      <a:pt x="875" y="1667"/>
                      <a:pt x="976" y="1667"/>
                    </a:cubicBezTo>
                    <a:cubicBezTo>
                      <a:pt x="1016" y="1667"/>
                      <a:pt x="1016" y="1667"/>
                      <a:pt x="1016" y="1667"/>
                    </a:cubicBezTo>
                    <a:cubicBezTo>
                      <a:pt x="1060" y="1667"/>
                      <a:pt x="1094" y="1629"/>
                      <a:pt x="1094" y="158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cxnSp>
          <p:nvCxnSpPr>
            <p:cNvPr id="30" name="Straight Arrow Connector 15"/>
            <p:cNvCxnSpPr/>
            <p:nvPr/>
          </p:nvCxnSpPr>
          <p:spPr>
            <a:xfrm flipV="1">
              <a:off x="7492391" y="4394200"/>
              <a:ext cx="2451709" cy="1819090"/>
            </a:xfrm>
            <a:prstGeom prst="bentConnector3">
              <a:avLst>
                <a:gd name="adj1" fmla="val 100052"/>
              </a:avLst>
            </a:prstGeom>
            <a:ln w="25400">
              <a:solidFill>
                <a:schemeClr val="tx1">
                  <a:lumMod val="60000"/>
                  <a:lumOff val="40000"/>
                </a:schemeClr>
              </a:solidFill>
              <a:tailEnd type="arrow" w="med" len="sm"/>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6492099" y="1987595"/>
              <a:ext cx="411480" cy="4225695"/>
              <a:chOff x="6492099" y="1822495"/>
              <a:chExt cx="411480" cy="4225695"/>
            </a:xfrm>
          </p:grpSpPr>
          <p:cxnSp>
            <p:nvCxnSpPr>
              <p:cNvPr id="34" name="Straight Arrow Connector 33"/>
              <p:cNvCxnSpPr/>
              <p:nvPr/>
            </p:nvCxnSpPr>
            <p:spPr>
              <a:xfrm flipH="1">
                <a:off x="6510109" y="3222945"/>
                <a:ext cx="393192" cy="0"/>
              </a:xfrm>
              <a:prstGeom prst="straightConnector1">
                <a:avLst/>
              </a:prstGeom>
              <a:ln w="25400">
                <a:solidFill>
                  <a:schemeClr val="tx1">
                    <a:lumMod val="60000"/>
                    <a:lumOff val="40000"/>
                  </a:schemeClr>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6510109" y="4607230"/>
                <a:ext cx="393192" cy="0"/>
              </a:xfrm>
              <a:prstGeom prst="straightConnector1">
                <a:avLst/>
              </a:prstGeom>
              <a:ln w="25400">
                <a:solidFill>
                  <a:schemeClr val="tx1">
                    <a:lumMod val="60000"/>
                    <a:lumOff val="40000"/>
                  </a:schemeClr>
                </a:solidFill>
                <a:tailEnd type="arrow" w="med" len="sm"/>
              </a:ln>
            </p:spPr>
            <p:style>
              <a:lnRef idx="1">
                <a:schemeClr val="accent1"/>
              </a:lnRef>
              <a:fillRef idx="0">
                <a:schemeClr val="accent1"/>
              </a:fillRef>
              <a:effectRef idx="0">
                <a:schemeClr val="accent1"/>
              </a:effectRef>
              <a:fontRef idx="minor">
                <a:schemeClr val="tx1"/>
              </a:fontRef>
            </p:style>
          </p:cxnSp>
          <p:sp>
            <p:nvSpPr>
              <p:cNvPr id="36" name="Left Bracket 35"/>
              <p:cNvSpPr/>
              <p:nvPr/>
            </p:nvSpPr>
            <p:spPr>
              <a:xfrm>
                <a:off x="6500583" y="1822495"/>
                <a:ext cx="307249" cy="4225695"/>
              </a:xfrm>
              <a:prstGeom prst="leftBracket">
                <a:avLst>
                  <a:gd name="adj" fmla="val 0"/>
                </a:avLst>
              </a:prstGeom>
              <a:ln w="25400" cap="sq">
                <a:solidFill>
                  <a:schemeClr val="tx1">
                    <a:lumMod val="60000"/>
                    <a:lumOff val="40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05050"/>
                  </a:solidFill>
                </a:endParaRPr>
              </a:p>
            </p:txBody>
          </p:sp>
          <p:cxnSp>
            <p:nvCxnSpPr>
              <p:cNvPr id="37" name="Straight Arrow Connector 36"/>
              <p:cNvCxnSpPr/>
              <p:nvPr/>
            </p:nvCxnSpPr>
            <p:spPr>
              <a:xfrm>
                <a:off x="6492099" y="6048190"/>
                <a:ext cx="411480" cy="0"/>
              </a:xfrm>
              <a:prstGeom prst="straightConnector1">
                <a:avLst/>
              </a:prstGeom>
              <a:ln w="25400">
                <a:solidFill>
                  <a:schemeClr val="tx1">
                    <a:lumMod val="60000"/>
                    <a:lumOff val="40000"/>
                  </a:schemeClr>
                </a:solidFill>
                <a:tailEnd type="arrow" w="med" len="sm"/>
              </a:ln>
            </p:spPr>
            <p:style>
              <a:lnRef idx="1">
                <a:schemeClr val="accent1"/>
              </a:lnRef>
              <a:fillRef idx="0">
                <a:schemeClr val="accent1"/>
              </a:fillRef>
              <a:effectRef idx="0">
                <a:schemeClr val="accent1"/>
              </a:effectRef>
              <a:fontRef idx="minor">
                <a:schemeClr val="tx1"/>
              </a:fontRef>
            </p:style>
          </p:cxnSp>
        </p:grpSp>
        <p:sp>
          <p:nvSpPr>
            <p:cNvPr id="32" name="Freeform 33"/>
            <p:cNvSpPr>
              <a:spLocks/>
            </p:cNvSpPr>
            <p:nvPr/>
          </p:nvSpPr>
          <p:spPr bwMode="auto">
            <a:xfrm>
              <a:off x="8504238" y="2832665"/>
              <a:ext cx="2819470" cy="1561535"/>
            </a:xfrm>
            <a:custGeom>
              <a:avLst/>
              <a:gdLst>
                <a:gd name="T0" fmla="*/ 1662 w 2136"/>
                <a:gd name="T1" fmla="*/ 1181 h 1181"/>
                <a:gd name="T2" fmla="*/ 239 w 2136"/>
                <a:gd name="T3" fmla="*/ 1181 h 1181"/>
                <a:gd name="T4" fmla="*/ 0 w 2136"/>
                <a:gd name="T5" fmla="*/ 937 h 1181"/>
                <a:gd name="T6" fmla="*/ 181 w 2136"/>
                <a:gd name="T7" fmla="*/ 706 h 1181"/>
                <a:gd name="T8" fmla="*/ 462 w 2136"/>
                <a:gd name="T9" fmla="*/ 487 h 1181"/>
                <a:gd name="T10" fmla="*/ 974 w 2136"/>
                <a:gd name="T11" fmla="*/ 0 h 1181"/>
                <a:gd name="T12" fmla="*/ 1440 w 2136"/>
                <a:gd name="T13" fmla="*/ 294 h 1181"/>
                <a:gd name="T14" fmla="*/ 1662 w 2136"/>
                <a:gd name="T15" fmla="*/ 235 h 1181"/>
                <a:gd name="T16" fmla="*/ 2136 w 2136"/>
                <a:gd name="T17" fmla="*/ 710 h 1181"/>
                <a:gd name="T18" fmla="*/ 1662 w 2136"/>
                <a:gd name="T19" fmla="*/ 1181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6" h="1181">
                  <a:moveTo>
                    <a:pt x="1662" y="1181"/>
                  </a:moveTo>
                  <a:cubicBezTo>
                    <a:pt x="239" y="1181"/>
                    <a:pt x="239" y="1181"/>
                    <a:pt x="239" y="1181"/>
                  </a:cubicBezTo>
                  <a:cubicBezTo>
                    <a:pt x="109" y="1181"/>
                    <a:pt x="0" y="1071"/>
                    <a:pt x="0" y="937"/>
                  </a:cubicBezTo>
                  <a:cubicBezTo>
                    <a:pt x="0" y="823"/>
                    <a:pt x="76" y="731"/>
                    <a:pt x="181" y="706"/>
                  </a:cubicBezTo>
                  <a:cubicBezTo>
                    <a:pt x="231" y="588"/>
                    <a:pt x="336" y="504"/>
                    <a:pt x="462" y="487"/>
                  </a:cubicBezTo>
                  <a:cubicBezTo>
                    <a:pt x="474" y="218"/>
                    <a:pt x="701" y="0"/>
                    <a:pt x="974" y="0"/>
                  </a:cubicBezTo>
                  <a:cubicBezTo>
                    <a:pt x="1175" y="0"/>
                    <a:pt x="1356" y="118"/>
                    <a:pt x="1440" y="294"/>
                  </a:cubicBezTo>
                  <a:cubicBezTo>
                    <a:pt x="1507" y="256"/>
                    <a:pt x="1582" y="235"/>
                    <a:pt x="1662" y="235"/>
                  </a:cubicBezTo>
                  <a:cubicBezTo>
                    <a:pt x="1922" y="235"/>
                    <a:pt x="2136" y="449"/>
                    <a:pt x="2136" y="710"/>
                  </a:cubicBezTo>
                  <a:cubicBezTo>
                    <a:pt x="2136" y="966"/>
                    <a:pt x="1922" y="1181"/>
                    <a:pt x="1662" y="118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33" name="Freeform 32"/>
            <p:cNvSpPr>
              <a:spLocks noChangeAspect="1" noEditPoints="1"/>
            </p:cNvSpPr>
            <p:nvPr/>
          </p:nvSpPr>
          <p:spPr bwMode="black">
            <a:xfrm>
              <a:off x="9005965" y="3724036"/>
              <a:ext cx="1816017" cy="219390"/>
            </a:xfrm>
            <a:custGeom>
              <a:avLst/>
              <a:gdLst>
                <a:gd name="T0" fmla="*/ 184 w 1840"/>
                <a:gd name="T1" fmla="*/ 42 h 220"/>
                <a:gd name="T2" fmla="*/ 97 w 1840"/>
                <a:gd name="T3" fmla="*/ 216 h 220"/>
                <a:gd name="T4" fmla="*/ 23 w 1840"/>
                <a:gd name="T5" fmla="*/ 81 h 220"/>
                <a:gd name="T6" fmla="*/ 31 w 1840"/>
                <a:gd name="T7" fmla="*/ 15 h 220"/>
                <a:gd name="T8" fmla="*/ 113 w 1840"/>
                <a:gd name="T9" fmla="*/ 155 h 220"/>
                <a:gd name="T10" fmla="*/ 275 w 1840"/>
                <a:gd name="T11" fmla="*/ 21 h 220"/>
                <a:gd name="T12" fmla="*/ 244 w 1840"/>
                <a:gd name="T13" fmla="*/ 21 h 220"/>
                <a:gd name="T14" fmla="*/ 275 w 1840"/>
                <a:gd name="T15" fmla="*/ 21 h 220"/>
                <a:gd name="T16" fmla="*/ 271 w 1840"/>
                <a:gd name="T17" fmla="*/ 72 h 220"/>
                <a:gd name="T18" fmla="*/ 332 w 1840"/>
                <a:gd name="T19" fmla="*/ 211 h 220"/>
                <a:gd name="T20" fmla="*/ 373 w 1840"/>
                <a:gd name="T21" fmla="*/ 69 h 220"/>
                <a:gd name="T22" fmla="*/ 336 w 1840"/>
                <a:gd name="T23" fmla="*/ 104 h 220"/>
                <a:gd name="T24" fmla="*/ 407 w 1840"/>
                <a:gd name="T25" fmla="*/ 188 h 220"/>
                <a:gd name="T26" fmla="*/ 466 w 1840"/>
                <a:gd name="T27" fmla="*/ 105 h 220"/>
                <a:gd name="T28" fmla="*/ 434 w 1840"/>
                <a:gd name="T29" fmla="*/ 72 h 220"/>
                <a:gd name="T30" fmla="*/ 472 w 1840"/>
                <a:gd name="T31" fmla="*/ 78 h 220"/>
                <a:gd name="T32" fmla="*/ 653 w 1840"/>
                <a:gd name="T33" fmla="*/ 144 h 220"/>
                <a:gd name="T34" fmla="*/ 511 w 1840"/>
                <a:gd name="T35" fmla="*/ 146 h 220"/>
                <a:gd name="T36" fmla="*/ 653 w 1840"/>
                <a:gd name="T37" fmla="*/ 144 h 220"/>
                <a:gd name="T38" fmla="*/ 548 w 1840"/>
                <a:gd name="T39" fmla="*/ 103 h 220"/>
                <a:gd name="T40" fmla="*/ 618 w 1840"/>
                <a:gd name="T41" fmla="*/ 186 h 220"/>
                <a:gd name="T42" fmla="*/ 707 w 1840"/>
                <a:gd name="T43" fmla="*/ 220 h 220"/>
                <a:gd name="T44" fmla="*/ 736 w 1840"/>
                <a:gd name="T45" fmla="*/ 180 h 220"/>
                <a:gd name="T46" fmla="*/ 671 w 1840"/>
                <a:gd name="T47" fmla="*/ 111 h 220"/>
                <a:gd name="T48" fmla="*/ 753 w 1840"/>
                <a:gd name="T49" fmla="*/ 99 h 220"/>
                <a:gd name="T50" fmla="*/ 700 w 1840"/>
                <a:gd name="T51" fmla="*/ 123 h 220"/>
                <a:gd name="T52" fmla="*/ 916 w 1840"/>
                <a:gd name="T53" fmla="*/ 144 h 220"/>
                <a:gd name="T54" fmla="*/ 775 w 1840"/>
                <a:gd name="T55" fmla="*/ 146 h 220"/>
                <a:gd name="T56" fmla="*/ 916 w 1840"/>
                <a:gd name="T57" fmla="*/ 144 h 220"/>
                <a:gd name="T58" fmla="*/ 811 w 1840"/>
                <a:gd name="T59" fmla="*/ 103 h 220"/>
                <a:gd name="T60" fmla="*/ 881 w 1840"/>
                <a:gd name="T61" fmla="*/ 186 h 220"/>
                <a:gd name="T62" fmla="*/ 971 w 1840"/>
                <a:gd name="T63" fmla="*/ 50 h 220"/>
                <a:gd name="T64" fmla="*/ 971 w 1840"/>
                <a:gd name="T65" fmla="*/ 92 h 220"/>
                <a:gd name="T66" fmla="*/ 923 w 1840"/>
                <a:gd name="T67" fmla="*/ 92 h 220"/>
                <a:gd name="T68" fmla="*/ 961 w 1840"/>
                <a:gd name="T69" fmla="*/ 14 h 220"/>
                <a:gd name="T70" fmla="*/ 1088 w 1840"/>
                <a:gd name="T71" fmla="*/ 215 h 220"/>
                <a:gd name="T72" fmla="*/ 1004 w 1840"/>
                <a:gd name="T73" fmla="*/ 92 h 220"/>
                <a:gd name="T74" fmla="*/ 1052 w 1840"/>
                <a:gd name="T75" fmla="*/ 30 h 220"/>
                <a:gd name="T76" fmla="*/ 1052 w 1840"/>
                <a:gd name="T77" fmla="*/ 92 h 220"/>
                <a:gd name="T78" fmla="*/ 1088 w 1840"/>
                <a:gd name="T79" fmla="*/ 195 h 220"/>
                <a:gd name="T80" fmla="*/ 1282 w 1840"/>
                <a:gd name="T81" fmla="*/ 160 h 220"/>
                <a:gd name="T82" fmla="*/ 1228 w 1840"/>
                <a:gd name="T83" fmla="*/ 15 h 220"/>
                <a:gd name="T84" fmla="*/ 1243 w 1840"/>
                <a:gd name="T85" fmla="*/ 53 h 220"/>
                <a:gd name="T86" fmla="*/ 1205 w 1840"/>
                <a:gd name="T87" fmla="*/ 139 h 220"/>
                <a:gd name="T88" fmla="*/ 1458 w 1840"/>
                <a:gd name="T89" fmla="*/ 197 h 220"/>
                <a:gd name="T90" fmla="*/ 1425 w 1840"/>
                <a:gd name="T91" fmla="*/ 92 h 220"/>
                <a:gd name="T92" fmla="*/ 1459 w 1840"/>
                <a:gd name="T93" fmla="*/ 79 h 220"/>
                <a:gd name="T94" fmla="*/ 1574 w 1840"/>
                <a:gd name="T95" fmla="*/ 194 h 220"/>
                <a:gd name="T96" fmla="*/ 1501 w 1840"/>
                <a:gd name="T97" fmla="*/ 72 h 220"/>
                <a:gd name="T98" fmla="*/ 1574 w 1840"/>
                <a:gd name="T99" fmla="*/ 155 h 220"/>
                <a:gd name="T100" fmla="*/ 1711 w 1840"/>
                <a:gd name="T101" fmla="*/ 96 h 220"/>
                <a:gd name="T102" fmla="*/ 1659 w 1840"/>
                <a:gd name="T103" fmla="*/ 216 h 220"/>
                <a:gd name="T104" fmla="*/ 1659 w 1840"/>
                <a:gd name="T105" fmla="*/ 102 h 220"/>
                <a:gd name="T106" fmla="*/ 1711 w 1840"/>
                <a:gd name="T107" fmla="*/ 72 h 220"/>
                <a:gd name="T108" fmla="*/ 1751 w 1840"/>
                <a:gd name="T109" fmla="*/ 187 h 220"/>
                <a:gd name="T110" fmla="*/ 1779 w 1840"/>
                <a:gd name="T111" fmla="*/ 220 h 220"/>
                <a:gd name="T112" fmla="*/ 1747 w 1840"/>
                <a:gd name="T113" fmla="*/ 79 h 220"/>
                <a:gd name="T114" fmla="*/ 1840 w 1840"/>
                <a:gd name="T115" fmla="*/ 150 h 220"/>
                <a:gd name="T116" fmla="*/ 1753 w 1840"/>
                <a:gd name="T117"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40" h="220">
                  <a:moveTo>
                    <a:pt x="206" y="216"/>
                  </a:moveTo>
                  <a:cubicBezTo>
                    <a:pt x="182" y="216"/>
                    <a:pt x="182" y="216"/>
                    <a:pt x="182" y="216"/>
                  </a:cubicBezTo>
                  <a:cubicBezTo>
                    <a:pt x="182" y="81"/>
                    <a:pt x="182" y="81"/>
                    <a:pt x="182" y="81"/>
                  </a:cubicBezTo>
                  <a:cubicBezTo>
                    <a:pt x="182" y="70"/>
                    <a:pt x="183" y="57"/>
                    <a:pt x="184" y="42"/>
                  </a:cubicBezTo>
                  <a:cubicBezTo>
                    <a:pt x="183" y="42"/>
                    <a:pt x="183" y="42"/>
                    <a:pt x="183" y="42"/>
                  </a:cubicBezTo>
                  <a:cubicBezTo>
                    <a:pt x="181" y="51"/>
                    <a:pt x="179" y="57"/>
                    <a:pt x="177" y="61"/>
                  </a:cubicBezTo>
                  <a:cubicBezTo>
                    <a:pt x="108" y="216"/>
                    <a:pt x="108" y="216"/>
                    <a:pt x="108" y="216"/>
                  </a:cubicBezTo>
                  <a:cubicBezTo>
                    <a:pt x="97" y="216"/>
                    <a:pt x="97" y="216"/>
                    <a:pt x="97" y="216"/>
                  </a:cubicBezTo>
                  <a:cubicBezTo>
                    <a:pt x="28" y="63"/>
                    <a:pt x="28" y="63"/>
                    <a:pt x="28" y="63"/>
                  </a:cubicBezTo>
                  <a:cubicBezTo>
                    <a:pt x="26" y="58"/>
                    <a:pt x="24" y="51"/>
                    <a:pt x="22" y="42"/>
                  </a:cubicBezTo>
                  <a:cubicBezTo>
                    <a:pt x="21" y="42"/>
                    <a:pt x="21" y="42"/>
                    <a:pt x="21" y="42"/>
                  </a:cubicBezTo>
                  <a:cubicBezTo>
                    <a:pt x="22" y="50"/>
                    <a:pt x="23" y="63"/>
                    <a:pt x="23" y="81"/>
                  </a:cubicBezTo>
                  <a:cubicBezTo>
                    <a:pt x="23" y="216"/>
                    <a:pt x="23" y="216"/>
                    <a:pt x="23" y="216"/>
                  </a:cubicBezTo>
                  <a:cubicBezTo>
                    <a:pt x="0" y="216"/>
                    <a:pt x="0" y="216"/>
                    <a:pt x="0" y="216"/>
                  </a:cubicBezTo>
                  <a:cubicBezTo>
                    <a:pt x="0" y="15"/>
                    <a:pt x="0" y="15"/>
                    <a:pt x="0" y="15"/>
                  </a:cubicBezTo>
                  <a:cubicBezTo>
                    <a:pt x="31" y="15"/>
                    <a:pt x="31" y="15"/>
                    <a:pt x="31" y="15"/>
                  </a:cubicBezTo>
                  <a:cubicBezTo>
                    <a:pt x="93" y="155"/>
                    <a:pt x="93" y="155"/>
                    <a:pt x="93" y="155"/>
                  </a:cubicBezTo>
                  <a:cubicBezTo>
                    <a:pt x="98" y="166"/>
                    <a:pt x="101" y="174"/>
                    <a:pt x="102" y="180"/>
                  </a:cubicBezTo>
                  <a:cubicBezTo>
                    <a:pt x="103" y="180"/>
                    <a:pt x="103" y="180"/>
                    <a:pt x="103" y="180"/>
                  </a:cubicBezTo>
                  <a:cubicBezTo>
                    <a:pt x="108" y="167"/>
                    <a:pt x="111" y="158"/>
                    <a:pt x="113" y="155"/>
                  </a:cubicBezTo>
                  <a:cubicBezTo>
                    <a:pt x="176" y="15"/>
                    <a:pt x="176" y="15"/>
                    <a:pt x="176" y="15"/>
                  </a:cubicBezTo>
                  <a:cubicBezTo>
                    <a:pt x="206" y="15"/>
                    <a:pt x="206" y="15"/>
                    <a:pt x="206" y="15"/>
                  </a:cubicBezTo>
                  <a:lnTo>
                    <a:pt x="206" y="216"/>
                  </a:lnTo>
                  <a:close/>
                  <a:moveTo>
                    <a:pt x="275" y="21"/>
                  </a:moveTo>
                  <a:cubicBezTo>
                    <a:pt x="275" y="25"/>
                    <a:pt x="273" y="29"/>
                    <a:pt x="270" y="32"/>
                  </a:cubicBezTo>
                  <a:cubicBezTo>
                    <a:pt x="267" y="34"/>
                    <a:pt x="263" y="36"/>
                    <a:pt x="259" y="36"/>
                  </a:cubicBezTo>
                  <a:cubicBezTo>
                    <a:pt x="255" y="36"/>
                    <a:pt x="252" y="34"/>
                    <a:pt x="249" y="32"/>
                  </a:cubicBezTo>
                  <a:cubicBezTo>
                    <a:pt x="246" y="29"/>
                    <a:pt x="244" y="25"/>
                    <a:pt x="244" y="21"/>
                  </a:cubicBezTo>
                  <a:cubicBezTo>
                    <a:pt x="244" y="17"/>
                    <a:pt x="246" y="13"/>
                    <a:pt x="249" y="10"/>
                  </a:cubicBezTo>
                  <a:cubicBezTo>
                    <a:pt x="251" y="7"/>
                    <a:pt x="255" y="6"/>
                    <a:pt x="259" y="6"/>
                  </a:cubicBezTo>
                  <a:cubicBezTo>
                    <a:pt x="264" y="6"/>
                    <a:pt x="267" y="7"/>
                    <a:pt x="270" y="10"/>
                  </a:cubicBezTo>
                  <a:cubicBezTo>
                    <a:pt x="273" y="13"/>
                    <a:pt x="275" y="17"/>
                    <a:pt x="275" y="21"/>
                  </a:cubicBezTo>
                  <a:close/>
                  <a:moveTo>
                    <a:pt x="271" y="216"/>
                  </a:moveTo>
                  <a:cubicBezTo>
                    <a:pt x="248" y="216"/>
                    <a:pt x="248" y="216"/>
                    <a:pt x="248" y="216"/>
                  </a:cubicBezTo>
                  <a:cubicBezTo>
                    <a:pt x="248" y="72"/>
                    <a:pt x="248" y="72"/>
                    <a:pt x="248" y="72"/>
                  </a:cubicBezTo>
                  <a:cubicBezTo>
                    <a:pt x="271" y="72"/>
                    <a:pt x="271" y="72"/>
                    <a:pt x="271" y="72"/>
                  </a:cubicBezTo>
                  <a:lnTo>
                    <a:pt x="271" y="216"/>
                  </a:lnTo>
                  <a:close/>
                  <a:moveTo>
                    <a:pt x="407" y="210"/>
                  </a:moveTo>
                  <a:cubicBezTo>
                    <a:pt x="395" y="216"/>
                    <a:pt x="382" y="220"/>
                    <a:pt x="367" y="220"/>
                  </a:cubicBezTo>
                  <a:cubicBezTo>
                    <a:pt x="354" y="220"/>
                    <a:pt x="342" y="217"/>
                    <a:pt x="332" y="211"/>
                  </a:cubicBezTo>
                  <a:cubicBezTo>
                    <a:pt x="321" y="205"/>
                    <a:pt x="313" y="196"/>
                    <a:pt x="307" y="185"/>
                  </a:cubicBezTo>
                  <a:cubicBezTo>
                    <a:pt x="301" y="174"/>
                    <a:pt x="299" y="162"/>
                    <a:pt x="299" y="148"/>
                  </a:cubicBezTo>
                  <a:cubicBezTo>
                    <a:pt x="299" y="124"/>
                    <a:pt x="305" y="105"/>
                    <a:pt x="319" y="90"/>
                  </a:cubicBezTo>
                  <a:cubicBezTo>
                    <a:pt x="333" y="76"/>
                    <a:pt x="351" y="69"/>
                    <a:pt x="373" y="69"/>
                  </a:cubicBezTo>
                  <a:cubicBezTo>
                    <a:pt x="386" y="69"/>
                    <a:pt x="397" y="71"/>
                    <a:pt x="407" y="76"/>
                  </a:cubicBezTo>
                  <a:cubicBezTo>
                    <a:pt x="407" y="100"/>
                    <a:pt x="407" y="100"/>
                    <a:pt x="407" y="100"/>
                  </a:cubicBezTo>
                  <a:cubicBezTo>
                    <a:pt x="396" y="92"/>
                    <a:pt x="385" y="89"/>
                    <a:pt x="373" y="89"/>
                  </a:cubicBezTo>
                  <a:cubicBezTo>
                    <a:pt x="358" y="89"/>
                    <a:pt x="345" y="94"/>
                    <a:pt x="336" y="104"/>
                  </a:cubicBezTo>
                  <a:cubicBezTo>
                    <a:pt x="327" y="115"/>
                    <a:pt x="322" y="129"/>
                    <a:pt x="322" y="146"/>
                  </a:cubicBezTo>
                  <a:cubicBezTo>
                    <a:pt x="322" y="163"/>
                    <a:pt x="327" y="176"/>
                    <a:pt x="335" y="186"/>
                  </a:cubicBezTo>
                  <a:cubicBezTo>
                    <a:pt x="344" y="195"/>
                    <a:pt x="356" y="200"/>
                    <a:pt x="371" y="200"/>
                  </a:cubicBezTo>
                  <a:cubicBezTo>
                    <a:pt x="384" y="200"/>
                    <a:pt x="395" y="196"/>
                    <a:pt x="407" y="188"/>
                  </a:cubicBezTo>
                  <a:lnTo>
                    <a:pt x="407" y="210"/>
                  </a:lnTo>
                  <a:close/>
                  <a:moveTo>
                    <a:pt x="509" y="96"/>
                  </a:moveTo>
                  <a:cubicBezTo>
                    <a:pt x="505" y="93"/>
                    <a:pt x="499" y="91"/>
                    <a:pt x="491" y="91"/>
                  </a:cubicBezTo>
                  <a:cubicBezTo>
                    <a:pt x="481" y="91"/>
                    <a:pt x="473" y="96"/>
                    <a:pt x="466" y="105"/>
                  </a:cubicBezTo>
                  <a:cubicBezTo>
                    <a:pt x="460" y="115"/>
                    <a:pt x="457" y="128"/>
                    <a:pt x="457" y="143"/>
                  </a:cubicBezTo>
                  <a:cubicBezTo>
                    <a:pt x="457" y="216"/>
                    <a:pt x="457" y="216"/>
                    <a:pt x="457" y="216"/>
                  </a:cubicBezTo>
                  <a:cubicBezTo>
                    <a:pt x="434" y="216"/>
                    <a:pt x="434" y="216"/>
                    <a:pt x="434" y="216"/>
                  </a:cubicBezTo>
                  <a:cubicBezTo>
                    <a:pt x="434" y="72"/>
                    <a:pt x="434" y="72"/>
                    <a:pt x="434" y="72"/>
                  </a:cubicBezTo>
                  <a:cubicBezTo>
                    <a:pt x="457" y="72"/>
                    <a:pt x="457" y="72"/>
                    <a:pt x="457" y="72"/>
                  </a:cubicBezTo>
                  <a:cubicBezTo>
                    <a:pt x="457" y="102"/>
                    <a:pt x="457" y="102"/>
                    <a:pt x="457" y="102"/>
                  </a:cubicBezTo>
                  <a:cubicBezTo>
                    <a:pt x="457" y="102"/>
                    <a:pt x="457" y="102"/>
                    <a:pt x="457" y="102"/>
                  </a:cubicBezTo>
                  <a:cubicBezTo>
                    <a:pt x="460" y="92"/>
                    <a:pt x="465" y="84"/>
                    <a:pt x="472" y="78"/>
                  </a:cubicBezTo>
                  <a:cubicBezTo>
                    <a:pt x="479" y="73"/>
                    <a:pt x="486" y="70"/>
                    <a:pt x="495" y="70"/>
                  </a:cubicBezTo>
                  <a:cubicBezTo>
                    <a:pt x="501" y="70"/>
                    <a:pt x="506" y="70"/>
                    <a:pt x="509" y="72"/>
                  </a:cubicBezTo>
                  <a:lnTo>
                    <a:pt x="509" y="96"/>
                  </a:lnTo>
                  <a:close/>
                  <a:moveTo>
                    <a:pt x="653" y="144"/>
                  </a:moveTo>
                  <a:cubicBezTo>
                    <a:pt x="653" y="167"/>
                    <a:pt x="647" y="185"/>
                    <a:pt x="634" y="199"/>
                  </a:cubicBezTo>
                  <a:cubicBezTo>
                    <a:pt x="621" y="213"/>
                    <a:pt x="603" y="220"/>
                    <a:pt x="581" y="220"/>
                  </a:cubicBezTo>
                  <a:cubicBezTo>
                    <a:pt x="560" y="220"/>
                    <a:pt x="543" y="213"/>
                    <a:pt x="530" y="200"/>
                  </a:cubicBezTo>
                  <a:cubicBezTo>
                    <a:pt x="518" y="186"/>
                    <a:pt x="511" y="168"/>
                    <a:pt x="511" y="146"/>
                  </a:cubicBezTo>
                  <a:cubicBezTo>
                    <a:pt x="511" y="122"/>
                    <a:pt x="518" y="103"/>
                    <a:pt x="531" y="90"/>
                  </a:cubicBezTo>
                  <a:cubicBezTo>
                    <a:pt x="544" y="76"/>
                    <a:pt x="562" y="69"/>
                    <a:pt x="585" y="69"/>
                  </a:cubicBezTo>
                  <a:cubicBezTo>
                    <a:pt x="606" y="69"/>
                    <a:pt x="623" y="76"/>
                    <a:pt x="635" y="89"/>
                  </a:cubicBezTo>
                  <a:cubicBezTo>
                    <a:pt x="647" y="102"/>
                    <a:pt x="653" y="121"/>
                    <a:pt x="653" y="144"/>
                  </a:cubicBezTo>
                  <a:close/>
                  <a:moveTo>
                    <a:pt x="629" y="145"/>
                  </a:moveTo>
                  <a:cubicBezTo>
                    <a:pt x="629" y="127"/>
                    <a:pt x="625" y="113"/>
                    <a:pt x="617" y="103"/>
                  </a:cubicBezTo>
                  <a:cubicBezTo>
                    <a:pt x="609" y="93"/>
                    <a:pt x="598" y="89"/>
                    <a:pt x="583" y="89"/>
                  </a:cubicBezTo>
                  <a:cubicBezTo>
                    <a:pt x="568" y="89"/>
                    <a:pt x="557" y="93"/>
                    <a:pt x="548" y="103"/>
                  </a:cubicBezTo>
                  <a:cubicBezTo>
                    <a:pt x="539" y="113"/>
                    <a:pt x="535" y="127"/>
                    <a:pt x="535" y="145"/>
                  </a:cubicBezTo>
                  <a:cubicBezTo>
                    <a:pt x="535" y="162"/>
                    <a:pt x="539" y="176"/>
                    <a:pt x="548" y="186"/>
                  </a:cubicBezTo>
                  <a:cubicBezTo>
                    <a:pt x="557" y="195"/>
                    <a:pt x="568" y="200"/>
                    <a:pt x="583" y="200"/>
                  </a:cubicBezTo>
                  <a:cubicBezTo>
                    <a:pt x="598" y="200"/>
                    <a:pt x="610" y="195"/>
                    <a:pt x="618" y="186"/>
                  </a:cubicBezTo>
                  <a:cubicBezTo>
                    <a:pt x="625" y="176"/>
                    <a:pt x="629" y="163"/>
                    <a:pt x="629" y="145"/>
                  </a:cubicBezTo>
                  <a:close/>
                  <a:moveTo>
                    <a:pt x="760" y="178"/>
                  </a:moveTo>
                  <a:cubicBezTo>
                    <a:pt x="760" y="190"/>
                    <a:pt x="755" y="200"/>
                    <a:pt x="745" y="208"/>
                  </a:cubicBezTo>
                  <a:cubicBezTo>
                    <a:pt x="736" y="216"/>
                    <a:pt x="723" y="220"/>
                    <a:pt x="707" y="220"/>
                  </a:cubicBezTo>
                  <a:cubicBezTo>
                    <a:pt x="693" y="220"/>
                    <a:pt x="681" y="217"/>
                    <a:pt x="671" y="211"/>
                  </a:cubicBezTo>
                  <a:cubicBezTo>
                    <a:pt x="671" y="186"/>
                    <a:pt x="671" y="186"/>
                    <a:pt x="671" y="186"/>
                  </a:cubicBezTo>
                  <a:cubicBezTo>
                    <a:pt x="683" y="196"/>
                    <a:pt x="695" y="200"/>
                    <a:pt x="709" y="200"/>
                  </a:cubicBezTo>
                  <a:cubicBezTo>
                    <a:pt x="727" y="200"/>
                    <a:pt x="736" y="193"/>
                    <a:pt x="736" y="180"/>
                  </a:cubicBezTo>
                  <a:cubicBezTo>
                    <a:pt x="736" y="175"/>
                    <a:pt x="734" y="170"/>
                    <a:pt x="731" y="167"/>
                  </a:cubicBezTo>
                  <a:cubicBezTo>
                    <a:pt x="727" y="163"/>
                    <a:pt x="719" y="159"/>
                    <a:pt x="706" y="153"/>
                  </a:cubicBezTo>
                  <a:cubicBezTo>
                    <a:pt x="694" y="148"/>
                    <a:pt x="685" y="142"/>
                    <a:pt x="679" y="135"/>
                  </a:cubicBezTo>
                  <a:cubicBezTo>
                    <a:pt x="674" y="129"/>
                    <a:pt x="671" y="121"/>
                    <a:pt x="671" y="111"/>
                  </a:cubicBezTo>
                  <a:cubicBezTo>
                    <a:pt x="671" y="99"/>
                    <a:pt x="676" y="89"/>
                    <a:pt x="686" y="81"/>
                  </a:cubicBezTo>
                  <a:cubicBezTo>
                    <a:pt x="695" y="73"/>
                    <a:pt x="708" y="69"/>
                    <a:pt x="722" y="69"/>
                  </a:cubicBezTo>
                  <a:cubicBezTo>
                    <a:pt x="734" y="69"/>
                    <a:pt x="744" y="71"/>
                    <a:pt x="753" y="76"/>
                  </a:cubicBezTo>
                  <a:cubicBezTo>
                    <a:pt x="753" y="99"/>
                    <a:pt x="753" y="99"/>
                    <a:pt x="753" y="99"/>
                  </a:cubicBezTo>
                  <a:cubicBezTo>
                    <a:pt x="744" y="92"/>
                    <a:pt x="733" y="89"/>
                    <a:pt x="720" y="89"/>
                  </a:cubicBezTo>
                  <a:cubicBezTo>
                    <a:pt x="713" y="89"/>
                    <a:pt x="707" y="90"/>
                    <a:pt x="702" y="94"/>
                  </a:cubicBezTo>
                  <a:cubicBezTo>
                    <a:pt x="697" y="98"/>
                    <a:pt x="695" y="103"/>
                    <a:pt x="695" y="109"/>
                  </a:cubicBezTo>
                  <a:cubicBezTo>
                    <a:pt x="695" y="115"/>
                    <a:pt x="697" y="120"/>
                    <a:pt x="700" y="123"/>
                  </a:cubicBezTo>
                  <a:cubicBezTo>
                    <a:pt x="704" y="127"/>
                    <a:pt x="711" y="131"/>
                    <a:pt x="723" y="135"/>
                  </a:cubicBezTo>
                  <a:cubicBezTo>
                    <a:pt x="736" y="141"/>
                    <a:pt x="746" y="147"/>
                    <a:pt x="751" y="154"/>
                  </a:cubicBezTo>
                  <a:cubicBezTo>
                    <a:pt x="757" y="160"/>
                    <a:pt x="760" y="168"/>
                    <a:pt x="760" y="178"/>
                  </a:cubicBezTo>
                  <a:close/>
                  <a:moveTo>
                    <a:pt x="916" y="144"/>
                  </a:moveTo>
                  <a:cubicBezTo>
                    <a:pt x="916" y="167"/>
                    <a:pt x="910" y="185"/>
                    <a:pt x="897" y="199"/>
                  </a:cubicBezTo>
                  <a:cubicBezTo>
                    <a:pt x="884" y="213"/>
                    <a:pt x="867" y="220"/>
                    <a:pt x="845" y="220"/>
                  </a:cubicBezTo>
                  <a:cubicBezTo>
                    <a:pt x="823" y="220"/>
                    <a:pt x="806" y="213"/>
                    <a:pt x="794" y="200"/>
                  </a:cubicBezTo>
                  <a:cubicBezTo>
                    <a:pt x="781" y="186"/>
                    <a:pt x="775" y="168"/>
                    <a:pt x="775" y="146"/>
                  </a:cubicBezTo>
                  <a:cubicBezTo>
                    <a:pt x="775" y="122"/>
                    <a:pt x="781" y="103"/>
                    <a:pt x="794" y="90"/>
                  </a:cubicBezTo>
                  <a:cubicBezTo>
                    <a:pt x="807" y="76"/>
                    <a:pt x="825" y="69"/>
                    <a:pt x="848" y="69"/>
                  </a:cubicBezTo>
                  <a:cubicBezTo>
                    <a:pt x="869" y="69"/>
                    <a:pt x="886" y="76"/>
                    <a:pt x="898" y="89"/>
                  </a:cubicBezTo>
                  <a:cubicBezTo>
                    <a:pt x="910" y="102"/>
                    <a:pt x="916" y="121"/>
                    <a:pt x="916" y="144"/>
                  </a:cubicBezTo>
                  <a:close/>
                  <a:moveTo>
                    <a:pt x="893" y="145"/>
                  </a:moveTo>
                  <a:cubicBezTo>
                    <a:pt x="893" y="127"/>
                    <a:pt x="889" y="113"/>
                    <a:pt x="881" y="103"/>
                  </a:cubicBezTo>
                  <a:cubicBezTo>
                    <a:pt x="873" y="93"/>
                    <a:pt x="861" y="89"/>
                    <a:pt x="846" y="89"/>
                  </a:cubicBezTo>
                  <a:cubicBezTo>
                    <a:pt x="832" y="89"/>
                    <a:pt x="820" y="93"/>
                    <a:pt x="811" y="103"/>
                  </a:cubicBezTo>
                  <a:cubicBezTo>
                    <a:pt x="803" y="113"/>
                    <a:pt x="798" y="127"/>
                    <a:pt x="798" y="145"/>
                  </a:cubicBezTo>
                  <a:cubicBezTo>
                    <a:pt x="798" y="162"/>
                    <a:pt x="803" y="176"/>
                    <a:pt x="811" y="186"/>
                  </a:cubicBezTo>
                  <a:cubicBezTo>
                    <a:pt x="820" y="195"/>
                    <a:pt x="832" y="200"/>
                    <a:pt x="846" y="200"/>
                  </a:cubicBezTo>
                  <a:cubicBezTo>
                    <a:pt x="861" y="200"/>
                    <a:pt x="873" y="195"/>
                    <a:pt x="881" y="186"/>
                  </a:cubicBezTo>
                  <a:cubicBezTo>
                    <a:pt x="889" y="176"/>
                    <a:pt x="893" y="163"/>
                    <a:pt x="893" y="145"/>
                  </a:cubicBezTo>
                  <a:close/>
                  <a:moveTo>
                    <a:pt x="1010" y="23"/>
                  </a:moveTo>
                  <a:cubicBezTo>
                    <a:pt x="1006" y="21"/>
                    <a:pt x="1001" y="20"/>
                    <a:pt x="995" y="20"/>
                  </a:cubicBezTo>
                  <a:cubicBezTo>
                    <a:pt x="979" y="20"/>
                    <a:pt x="971" y="30"/>
                    <a:pt x="971" y="50"/>
                  </a:cubicBezTo>
                  <a:cubicBezTo>
                    <a:pt x="971" y="72"/>
                    <a:pt x="971" y="72"/>
                    <a:pt x="971" y="72"/>
                  </a:cubicBezTo>
                  <a:cubicBezTo>
                    <a:pt x="1005" y="72"/>
                    <a:pt x="1005" y="72"/>
                    <a:pt x="1005" y="72"/>
                  </a:cubicBezTo>
                  <a:cubicBezTo>
                    <a:pt x="1005" y="92"/>
                    <a:pt x="1005" y="92"/>
                    <a:pt x="1005" y="92"/>
                  </a:cubicBezTo>
                  <a:cubicBezTo>
                    <a:pt x="971" y="92"/>
                    <a:pt x="971" y="92"/>
                    <a:pt x="971" y="92"/>
                  </a:cubicBezTo>
                  <a:cubicBezTo>
                    <a:pt x="971" y="216"/>
                    <a:pt x="971" y="216"/>
                    <a:pt x="971" y="216"/>
                  </a:cubicBezTo>
                  <a:cubicBezTo>
                    <a:pt x="948" y="216"/>
                    <a:pt x="948" y="216"/>
                    <a:pt x="948" y="216"/>
                  </a:cubicBezTo>
                  <a:cubicBezTo>
                    <a:pt x="948" y="92"/>
                    <a:pt x="948" y="92"/>
                    <a:pt x="948" y="92"/>
                  </a:cubicBezTo>
                  <a:cubicBezTo>
                    <a:pt x="923" y="92"/>
                    <a:pt x="923" y="92"/>
                    <a:pt x="923" y="92"/>
                  </a:cubicBezTo>
                  <a:cubicBezTo>
                    <a:pt x="923" y="72"/>
                    <a:pt x="923" y="72"/>
                    <a:pt x="923" y="72"/>
                  </a:cubicBezTo>
                  <a:cubicBezTo>
                    <a:pt x="948" y="72"/>
                    <a:pt x="948" y="72"/>
                    <a:pt x="948" y="72"/>
                  </a:cubicBezTo>
                  <a:cubicBezTo>
                    <a:pt x="948" y="49"/>
                    <a:pt x="948" y="49"/>
                    <a:pt x="948" y="49"/>
                  </a:cubicBezTo>
                  <a:cubicBezTo>
                    <a:pt x="948" y="34"/>
                    <a:pt x="952" y="23"/>
                    <a:pt x="961" y="14"/>
                  </a:cubicBezTo>
                  <a:cubicBezTo>
                    <a:pt x="969" y="5"/>
                    <a:pt x="980" y="0"/>
                    <a:pt x="994" y="0"/>
                  </a:cubicBezTo>
                  <a:cubicBezTo>
                    <a:pt x="1001" y="0"/>
                    <a:pt x="1006" y="1"/>
                    <a:pt x="1010" y="3"/>
                  </a:cubicBezTo>
                  <a:lnTo>
                    <a:pt x="1010" y="23"/>
                  </a:lnTo>
                  <a:close/>
                  <a:moveTo>
                    <a:pt x="1088" y="215"/>
                  </a:moveTo>
                  <a:cubicBezTo>
                    <a:pt x="1083" y="218"/>
                    <a:pt x="1076" y="220"/>
                    <a:pt x="1067" y="220"/>
                  </a:cubicBezTo>
                  <a:cubicBezTo>
                    <a:pt x="1042" y="220"/>
                    <a:pt x="1029" y="205"/>
                    <a:pt x="1029" y="177"/>
                  </a:cubicBezTo>
                  <a:cubicBezTo>
                    <a:pt x="1029" y="92"/>
                    <a:pt x="1029" y="92"/>
                    <a:pt x="1029" y="92"/>
                  </a:cubicBezTo>
                  <a:cubicBezTo>
                    <a:pt x="1004" y="92"/>
                    <a:pt x="1004" y="92"/>
                    <a:pt x="1004" y="92"/>
                  </a:cubicBezTo>
                  <a:cubicBezTo>
                    <a:pt x="1004" y="72"/>
                    <a:pt x="1004" y="72"/>
                    <a:pt x="1004" y="72"/>
                  </a:cubicBezTo>
                  <a:cubicBezTo>
                    <a:pt x="1029" y="72"/>
                    <a:pt x="1029" y="72"/>
                    <a:pt x="1029" y="72"/>
                  </a:cubicBezTo>
                  <a:cubicBezTo>
                    <a:pt x="1029" y="37"/>
                    <a:pt x="1029" y="37"/>
                    <a:pt x="1029" y="37"/>
                  </a:cubicBezTo>
                  <a:cubicBezTo>
                    <a:pt x="1052" y="30"/>
                    <a:pt x="1052" y="30"/>
                    <a:pt x="1052" y="30"/>
                  </a:cubicBezTo>
                  <a:cubicBezTo>
                    <a:pt x="1052" y="72"/>
                    <a:pt x="1052" y="72"/>
                    <a:pt x="1052" y="72"/>
                  </a:cubicBezTo>
                  <a:cubicBezTo>
                    <a:pt x="1088" y="72"/>
                    <a:pt x="1088" y="72"/>
                    <a:pt x="1088" y="72"/>
                  </a:cubicBezTo>
                  <a:cubicBezTo>
                    <a:pt x="1088" y="92"/>
                    <a:pt x="1088" y="92"/>
                    <a:pt x="1088" y="92"/>
                  </a:cubicBezTo>
                  <a:cubicBezTo>
                    <a:pt x="1052" y="92"/>
                    <a:pt x="1052" y="92"/>
                    <a:pt x="1052" y="92"/>
                  </a:cubicBezTo>
                  <a:cubicBezTo>
                    <a:pt x="1052" y="173"/>
                    <a:pt x="1052" y="173"/>
                    <a:pt x="1052" y="173"/>
                  </a:cubicBezTo>
                  <a:cubicBezTo>
                    <a:pt x="1052" y="183"/>
                    <a:pt x="1054" y="190"/>
                    <a:pt x="1057" y="194"/>
                  </a:cubicBezTo>
                  <a:cubicBezTo>
                    <a:pt x="1060" y="198"/>
                    <a:pt x="1066" y="200"/>
                    <a:pt x="1073" y="200"/>
                  </a:cubicBezTo>
                  <a:cubicBezTo>
                    <a:pt x="1079" y="200"/>
                    <a:pt x="1084" y="198"/>
                    <a:pt x="1088" y="195"/>
                  </a:cubicBezTo>
                  <a:lnTo>
                    <a:pt x="1088" y="215"/>
                  </a:lnTo>
                  <a:close/>
                  <a:moveTo>
                    <a:pt x="1330" y="216"/>
                  </a:moveTo>
                  <a:cubicBezTo>
                    <a:pt x="1304" y="216"/>
                    <a:pt x="1304" y="216"/>
                    <a:pt x="1304" y="216"/>
                  </a:cubicBezTo>
                  <a:cubicBezTo>
                    <a:pt x="1282" y="160"/>
                    <a:pt x="1282" y="160"/>
                    <a:pt x="1282" y="160"/>
                  </a:cubicBezTo>
                  <a:cubicBezTo>
                    <a:pt x="1197" y="160"/>
                    <a:pt x="1197" y="160"/>
                    <a:pt x="1197" y="160"/>
                  </a:cubicBezTo>
                  <a:cubicBezTo>
                    <a:pt x="1177" y="216"/>
                    <a:pt x="1177" y="216"/>
                    <a:pt x="1177" y="216"/>
                  </a:cubicBezTo>
                  <a:cubicBezTo>
                    <a:pt x="1151" y="216"/>
                    <a:pt x="1151" y="216"/>
                    <a:pt x="1151" y="216"/>
                  </a:cubicBezTo>
                  <a:cubicBezTo>
                    <a:pt x="1228" y="15"/>
                    <a:pt x="1228" y="15"/>
                    <a:pt x="1228" y="15"/>
                  </a:cubicBezTo>
                  <a:cubicBezTo>
                    <a:pt x="1252" y="15"/>
                    <a:pt x="1252" y="15"/>
                    <a:pt x="1252" y="15"/>
                  </a:cubicBezTo>
                  <a:lnTo>
                    <a:pt x="1330" y="216"/>
                  </a:lnTo>
                  <a:close/>
                  <a:moveTo>
                    <a:pt x="1275" y="139"/>
                  </a:moveTo>
                  <a:cubicBezTo>
                    <a:pt x="1243" y="53"/>
                    <a:pt x="1243" y="53"/>
                    <a:pt x="1243" y="53"/>
                  </a:cubicBezTo>
                  <a:cubicBezTo>
                    <a:pt x="1242" y="51"/>
                    <a:pt x="1241" y="46"/>
                    <a:pt x="1240" y="39"/>
                  </a:cubicBezTo>
                  <a:cubicBezTo>
                    <a:pt x="1239" y="39"/>
                    <a:pt x="1239" y="39"/>
                    <a:pt x="1239" y="39"/>
                  </a:cubicBezTo>
                  <a:cubicBezTo>
                    <a:pt x="1238" y="45"/>
                    <a:pt x="1237" y="50"/>
                    <a:pt x="1236" y="53"/>
                  </a:cubicBezTo>
                  <a:cubicBezTo>
                    <a:pt x="1205" y="139"/>
                    <a:pt x="1205" y="139"/>
                    <a:pt x="1205" y="139"/>
                  </a:cubicBezTo>
                  <a:lnTo>
                    <a:pt x="1275" y="139"/>
                  </a:lnTo>
                  <a:close/>
                  <a:moveTo>
                    <a:pt x="1459" y="79"/>
                  </a:moveTo>
                  <a:cubicBezTo>
                    <a:pt x="1374" y="197"/>
                    <a:pt x="1374" y="197"/>
                    <a:pt x="1374" y="197"/>
                  </a:cubicBezTo>
                  <a:cubicBezTo>
                    <a:pt x="1458" y="197"/>
                    <a:pt x="1458" y="197"/>
                    <a:pt x="1458" y="197"/>
                  </a:cubicBezTo>
                  <a:cubicBezTo>
                    <a:pt x="1458" y="216"/>
                    <a:pt x="1458" y="216"/>
                    <a:pt x="1458" y="216"/>
                  </a:cubicBezTo>
                  <a:cubicBezTo>
                    <a:pt x="1340" y="216"/>
                    <a:pt x="1340" y="216"/>
                    <a:pt x="1340" y="216"/>
                  </a:cubicBezTo>
                  <a:cubicBezTo>
                    <a:pt x="1340" y="209"/>
                    <a:pt x="1340" y="209"/>
                    <a:pt x="1340" y="209"/>
                  </a:cubicBezTo>
                  <a:cubicBezTo>
                    <a:pt x="1425" y="92"/>
                    <a:pt x="1425" y="92"/>
                    <a:pt x="1425" y="92"/>
                  </a:cubicBezTo>
                  <a:cubicBezTo>
                    <a:pt x="1348" y="92"/>
                    <a:pt x="1348" y="92"/>
                    <a:pt x="1348" y="92"/>
                  </a:cubicBezTo>
                  <a:cubicBezTo>
                    <a:pt x="1348" y="72"/>
                    <a:pt x="1348" y="72"/>
                    <a:pt x="1348" y="72"/>
                  </a:cubicBezTo>
                  <a:cubicBezTo>
                    <a:pt x="1459" y="72"/>
                    <a:pt x="1459" y="72"/>
                    <a:pt x="1459" y="72"/>
                  </a:cubicBezTo>
                  <a:lnTo>
                    <a:pt x="1459" y="79"/>
                  </a:lnTo>
                  <a:close/>
                  <a:moveTo>
                    <a:pt x="1597" y="216"/>
                  </a:moveTo>
                  <a:cubicBezTo>
                    <a:pt x="1574" y="216"/>
                    <a:pt x="1574" y="216"/>
                    <a:pt x="1574" y="216"/>
                  </a:cubicBezTo>
                  <a:cubicBezTo>
                    <a:pt x="1574" y="194"/>
                    <a:pt x="1574" y="194"/>
                    <a:pt x="1574" y="194"/>
                  </a:cubicBezTo>
                  <a:cubicBezTo>
                    <a:pt x="1574" y="194"/>
                    <a:pt x="1574" y="194"/>
                    <a:pt x="1574" y="194"/>
                  </a:cubicBezTo>
                  <a:cubicBezTo>
                    <a:pt x="1564" y="211"/>
                    <a:pt x="1549" y="220"/>
                    <a:pt x="1530" y="220"/>
                  </a:cubicBezTo>
                  <a:cubicBezTo>
                    <a:pt x="1495" y="220"/>
                    <a:pt x="1478" y="199"/>
                    <a:pt x="1478" y="158"/>
                  </a:cubicBezTo>
                  <a:cubicBezTo>
                    <a:pt x="1478" y="72"/>
                    <a:pt x="1478" y="72"/>
                    <a:pt x="1478" y="72"/>
                  </a:cubicBezTo>
                  <a:cubicBezTo>
                    <a:pt x="1501" y="72"/>
                    <a:pt x="1501" y="72"/>
                    <a:pt x="1501" y="72"/>
                  </a:cubicBezTo>
                  <a:cubicBezTo>
                    <a:pt x="1501" y="155"/>
                    <a:pt x="1501" y="155"/>
                    <a:pt x="1501" y="155"/>
                  </a:cubicBezTo>
                  <a:cubicBezTo>
                    <a:pt x="1501" y="185"/>
                    <a:pt x="1513" y="200"/>
                    <a:pt x="1536" y="200"/>
                  </a:cubicBezTo>
                  <a:cubicBezTo>
                    <a:pt x="1547" y="200"/>
                    <a:pt x="1557" y="196"/>
                    <a:pt x="1564" y="188"/>
                  </a:cubicBezTo>
                  <a:cubicBezTo>
                    <a:pt x="1571" y="179"/>
                    <a:pt x="1574" y="169"/>
                    <a:pt x="1574" y="155"/>
                  </a:cubicBezTo>
                  <a:cubicBezTo>
                    <a:pt x="1574" y="72"/>
                    <a:pt x="1574" y="72"/>
                    <a:pt x="1574" y="72"/>
                  </a:cubicBezTo>
                  <a:cubicBezTo>
                    <a:pt x="1597" y="72"/>
                    <a:pt x="1597" y="72"/>
                    <a:pt x="1597" y="72"/>
                  </a:cubicBezTo>
                  <a:lnTo>
                    <a:pt x="1597" y="216"/>
                  </a:lnTo>
                  <a:close/>
                  <a:moveTo>
                    <a:pt x="1711" y="96"/>
                  </a:moveTo>
                  <a:cubicBezTo>
                    <a:pt x="1707" y="93"/>
                    <a:pt x="1701" y="91"/>
                    <a:pt x="1694" y="91"/>
                  </a:cubicBezTo>
                  <a:cubicBezTo>
                    <a:pt x="1684" y="91"/>
                    <a:pt x="1675" y="96"/>
                    <a:pt x="1669" y="105"/>
                  </a:cubicBezTo>
                  <a:cubicBezTo>
                    <a:pt x="1663" y="115"/>
                    <a:pt x="1659" y="128"/>
                    <a:pt x="1659" y="143"/>
                  </a:cubicBezTo>
                  <a:cubicBezTo>
                    <a:pt x="1659" y="216"/>
                    <a:pt x="1659" y="216"/>
                    <a:pt x="1659" y="216"/>
                  </a:cubicBezTo>
                  <a:cubicBezTo>
                    <a:pt x="1636" y="216"/>
                    <a:pt x="1636" y="216"/>
                    <a:pt x="1636" y="216"/>
                  </a:cubicBezTo>
                  <a:cubicBezTo>
                    <a:pt x="1636" y="72"/>
                    <a:pt x="1636" y="72"/>
                    <a:pt x="1636" y="72"/>
                  </a:cubicBezTo>
                  <a:cubicBezTo>
                    <a:pt x="1659" y="72"/>
                    <a:pt x="1659" y="72"/>
                    <a:pt x="1659" y="72"/>
                  </a:cubicBezTo>
                  <a:cubicBezTo>
                    <a:pt x="1659" y="102"/>
                    <a:pt x="1659" y="102"/>
                    <a:pt x="1659" y="102"/>
                  </a:cubicBezTo>
                  <a:cubicBezTo>
                    <a:pt x="1660" y="102"/>
                    <a:pt x="1660" y="102"/>
                    <a:pt x="1660" y="102"/>
                  </a:cubicBezTo>
                  <a:cubicBezTo>
                    <a:pt x="1663" y="92"/>
                    <a:pt x="1668" y="84"/>
                    <a:pt x="1675" y="78"/>
                  </a:cubicBezTo>
                  <a:cubicBezTo>
                    <a:pt x="1681" y="73"/>
                    <a:pt x="1689" y="70"/>
                    <a:pt x="1698" y="70"/>
                  </a:cubicBezTo>
                  <a:cubicBezTo>
                    <a:pt x="1704" y="70"/>
                    <a:pt x="1708" y="70"/>
                    <a:pt x="1711" y="72"/>
                  </a:cubicBezTo>
                  <a:lnTo>
                    <a:pt x="1711" y="96"/>
                  </a:lnTo>
                  <a:close/>
                  <a:moveTo>
                    <a:pt x="1840" y="150"/>
                  </a:moveTo>
                  <a:cubicBezTo>
                    <a:pt x="1738" y="150"/>
                    <a:pt x="1738" y="150"/>
                    <a:pt x="1738" y="150"/>
                  </a:cubicBezTo>
                  <a:cubicBezTo>
                    <a:pt x="1738" y="166"/>
                    <a:pt x="1743" y="179"/>
                    <a:pt x="1751" y="187"/>
                  </a:cubicBezTo>
                  <a:cubicBezTo>
                    <a:pt x="1759" y="196"/>
                    <a:pt x="1770" y="200"/>
                    <a:pt x="1785" y="200"/>
                  </a:cubicBezTo>
                  <a:cubicBezTo>
                    <a:pt x="1801" y="200"/>
                    <a:pt x="1816" y="195"/>
                    <a:pt x="1830" y="184"/>
                  </a:cubicBezTo>
                  <a:cubicBezTo>
                    <a:pt x="1830" y="206"/>
                    <a:pt x="1830" y="206"/>
                    <a:pt x="1830" y="206"/>
                  </a:cubicBezTo>
                  <a:cubicBezTo>
                    <a:pt x="1817" y="215"/>
                    <a:pt x="1800" y="220"/>
                    <a:pt x="1779" y="220"/>
                  </a:cubicBezTo>
                  <a:cubicBezTo>
                    <a:pt x="1759" y="220"/>
                    <a:pt x="1743" y="213"/>
                    <a:pt x="1731" y="200"/>
                  </a:cubicBezTo>
                  <a:cubicBezTo>
                    <a:pt x="1720" y="187"/>
                    <a:pt x="1714" y="168"/>
                    <a:pt x="1714" y="145"/>
                  </a:cubicBezTo>
                  <a:cubicBezTo>
                    <a:pt x="1714" y="131"/>
                    <a:pt x="1717" y="118"/>
                    <a:pt x="1723" y="106"/>
                  </a:cubicBezTo>
                  <a:cubicBezTo>
                    <a:pt x="1728" y="94"/>
                    <a:pt x="1736" y="85"/>
                    <a:pt x="1747" y="79"/>
                  </a:cubicBezTo>
                  <a:cubicBezTo>
                    <a:pt x="1757" y="72"/>
                    <a:pt x="1768" y="69"/>
                    <a:pt x="1780" y="69"/>
                  </a:cubicBezTo>
                  <a:cubicBezTo>
                    <a:pt x="1799" y="69"/>
                    <a:pt x="1814" y="75"/>
                    <a:pt x="1824" y="87"/>
                  </a:cubicBezTo>
                  <a:cubicBezTo>
                    <a:pt x="1834" y="99"/>
                    <a:pt x="1840" y="116"/>
                    <a:pt x="1840" y="138"/>
                  </a:cubicBezTo>
                  <a:lnTo>
                    <a:pt x="1840" y="150"/>
                  </a:lnTo>
                  <a:close/>
                  <a:moveTo>
                    <a:pt x="1816" y="131"/>
                  </a:moveTo>
                  <a:cubicBezTo>
                    <a:pt x="1816" y="117"/>
                    <a:pt x="1813" y="107"/>
                    <a:pt x="1806" y="100"/>
                  </a:cubicBezTo>
                  <a:cubicBezTo>
                    <a:pt x="1800" y="92"/>
                    <a:pt x="1791" y="89"/>
                    <a:pt x="1780" y="89"/>
                  </a:cubicBezTo>
                  <a:cubicBezTo>
                    <a:pt x="1769" y="89"/>
                    <a:pt x="1760" y="92"/>
                    <a:pt x="1753" y="100"/>
                  </a:cubicBezTo>
                  <a:cubicBezTo>
                    <a:pt x="1745" y="108"/>
                    <a:pt x="1740" y="118"/>
                    <a:pt x="1738" y="131"/>
                  </a:cubicBezTo>
                  <a:lnTo>
                    <a:pt x="1816" y="131"/>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dirty="0">
                <a:solidFill>
                  <a:srgbClr val="505050"/>
                </a:solidFill>
              </a:endParaRPr>
            </a:p>
          </p:txBody>
        </p:sp>
      </p:grpSp>
    </p:spTree>
    <p:extLst>
      <p:ext uri="{BB962C8B-B14F-4D97-AF65-F5344CB8AC3E}">
        <p14:creationId xmlns:p14="http://schemas.microsoft.com/office/powerpoint/2010/main" val="4029695807"/>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bwMode="auto">
          <a:xfrm>
            <a:off x="2892696" y="1635850"/>
            <a:ext cx="9078642" cy="4915361"/>
          </a:xfrm>
          <a:prstGeom prst="roundRect">
            <a:avLst>
              <a:gd name="adj" fmla="val 0"/>
            </a:avLst>
          </a:prstGeom>
          <a:solidFill>
            <a:schemeClr val="bg1">
              <a:lumMod val="95000"/>
            </a:schemeClr>
          </a:solidFill>
          <a:ln w="19050">
            <a:no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0" name="Group 9"/>
          <p:cNvGrpSpPr/>
          <p:nvPr/>
        </p:nvGrpSpPr>
        <p:grpSpPr>
          <a:xfrm>
            <a:off x="7702430" y="4357189"/>
            <a:ext cx="1963488" cy="2111237"/>
            <a:chOff x="12073027" y="1211580"/>
            <a:chExt cx="1963488" cy="2111237"/>
          </a:xfrm>
        </p:grpSpPr>
        <p:sp>
          <p:nvSpPr>
            <p:cNvPr id="63" name="Rectangle 62"/>
            <p:cNvSpPr/>
            <p:nvPr/>
          </p:nvSpPr>
          <p:spPr bwMode="auto">
            <a:xfrm>
              <a:off x="12073027" y="1211580"/>
              <a:ext cx="1963488" cy="2055192"/>
            </a:xfrm>
            <a:prstGeom prst="rect">
              <a:avLst/>
            </a:prstGeom>
            <a:solidFill>
              <a:srgbClr val="0070C0"/>
            </a:solidFill>
            <a:ln w="3175">
              <a:solidFill>
                <a:schemeClr val="tx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65" name="Rectangle 64"/>
            <p:cNvSpPr/>
            <p:nvPr/>
          </p:nvSpPr>
          <p:spPr bwMode="auto">
            <a:xfrm>
              <a:off x="12214820" y="1398586"/>
              <a:ext cx="1679902" cy="1357814"/>
            </a:xfrm>
            <a:prstGeom prst="rect">
              <a:avLst/>
            </a:prstGeom>
            <a:solidFill>
              <a:schemeClr val="bg1"/>
            </a:solidFill>
            <a:ln w="25400">
              <a:solidFill>
                <a:schemeClr val="tx1">
                  <a:lumMod val="60000"/>
                  <a:lumOff val="40000"/>
                </a:schemeClr>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7" name="Picture 6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663953" y="1560920"/>
              <a:ext cx="781636" cy="1204490"/>
            </a:xfrm>
            <a:prstGeom prst="rect">
              <a:avLst/>
            </a:prstGeom>
            <a:noFill/>
          </p:spPr>
        </p:pic>
        <p:sp>
          <p:nvSpPr>
            <p:cNvPr id="68" name="TextBox 67"/>
            <p:cNvSpPr txBox="1"/>
            <p:nvPr/>
          </p:nvSpPr>
          <p:spPr>
            <a:xfrm>
              <a:off x="12190113" y="2694953"/>
              <a:ext cx="1729317" cy="627864"/>
            </a:xfrm>
            <a:prstGeom prst="rect">
              <a:avLst/>
            </a:prstGeom>
            <a:noFill/>
          </p:spPr>
          <p:txBody>
            <a:bodyPr wrap="square" lIns="182880" tIns="146304" rIns="182880" bIns="146304" rtlCol="0">
              <a:spAutoFit/>
            </a:bodyPr>
            <a:lstStyle/>
            <a:p>
              <a:pPr algn="ctr">
                <a:lnSpc>
                  <a:spcPct val="90000"/>
                </a:lnSpc>
                <a:spcAft>
                  <a:spcPts val="600"/>
                </a:spcAft>
              </a:pPr>
              <a:r>
                <a:rPr lang="en-US" sz="1200" b="1" dirty="0" smtClean="0">
                  <a:gradFill>
                    <a:gsLst>
                      <a:gs pos="2917">
                        <a:schemeClr val="bg1"/>
                      </a:gs>
                      <a:gs pos="100000">
                        <a:schemeClr val="bg1"/>
                      </a:gs>
                    </a:gsLst>
                    <a:lin ang="5400000" scaled="0"/>
                  </a:gradFill>
                </a:rPr>
                <a:t>BE SUBNET</a:t>
              </a:r>
              <a:br>
                <a:rPr lang="en-US" sz="1200" b="1" dirty="0" smtClean="0">
                  <a:gradFill>
                    <a:gsLst>
                      <a:gs pos="2917">
                        <a:schemeClr val="bg1"/>
                      </a:gs>
                      <a:gs pos="100000">
                        <a:schemeClr val="bg1"/>
                      </a:gs>
                    </a:gsLst>
                    <a:lin ang="5400000" scaled="0"/>
                  </a:gradFill>
                </a:rPr>
              </a:br>
              <a:r>
                <a:rPr lang="en-US" sz="1200" b="1" dirty="0" smtClean="0">
                  <a:gradFill>
                    <a:gsLst>
                      <a:gs pos="2917">
                        <a:schemeClr val="bg1"/>
                      </a:gs>
                      <a:gs pos="100000">
                        <a:schemeClr val="bg1"/>
                      </a:gs>
                    </a:gsLst>
                    <a:lin ang="5400000" scaled="0"/>
                  </a:gradFill>
                </a:rPr>
                <a:t>(10.0.1.0/24)</a:t>
              </a:r>
              <a:endParaRPr lang="en-US" sz="1200" b="1" dirty="0">
                <a:gradFill>
                  <a:gsLst>
                    <a:gs pos="2917">
                      <a:schemeClr val="bg1"/>
                    </a:gs>
                    <a:gs pos="100000">
                      <a:schemeClr val="bg1"/>
                    </a:gs>
                  </a:gsLst>
                  <a:lin ang="5400000" scaled="0"/>
                </a:gradFill>
              </a:endParaRPr>
            </a:p>
          </p:txBody>
        </p:sp>
        <p:sp>
          <p:nvSpPr>
            <p:cNvPr id="69" name="TextBox 68"/>
            <p:cNvSpPr txBox="1"/>
            <p:nvPr/>
          </p:nvSpPr>
          <p:spPr>
            <a:xfrm>
              <a:off x="12218954" y="1339252"/>
              <a:ext cx="1729317" cy="461665"/>
            </a:xfrm>
            <a:prstGeom prst="rect">
              <a:avLst/>
            </a:prstGeom>
            <a:noFill/>
          </p:spPr>
          <p:txBody>
            <a:bodyPr wrap="square" lIns="182880" tIns="146304" rIns="182880" bIns="146304" rtlCol="0">
              <a:spAutoFit/>
            </a:bodyPr>
            <a:lstStyle/>
            <a:p>
              <a:pPr algn="ctr">
                <a:lnSpc>
                  <a:spcPct val="90000"/>
                </a:lnSpc>
                <a:spcAft>
                  <a:spcPts val="600"/>
                </a:spcAft>
              </a:pPr>
              <a:r>
                <a:rPr lang="en-US" sz="1200" b="1" dirty="0" smtClean="0">
                  <a:gradFill>
                    <a:gsLst>
                      <a:gs pos="2917">
                        <a:schemeClr val="accent1"/>
                      </a:gs>
                      <a:gs pos="100000">
                        <a:schemeClr val="accent1"/>
                      </a:gs>
                    </a:gsLst>
                    <a:lin ang="5400000" scaled="0"/>
                  </a:gradFill>
                </a:rPr>
                <a:t>BE1 (app)</a:t>
              </a:r>
            </a:p>
          </p:txBody>
        </p:sp>
      </p:grpSp>
      <p:sp>
        <p:nvSpPr>
          <p:cNvPr id="20" name="TextBox 19"/>
          <p:cNvSpPr txBox="1"/>
          <p:nvPr/>
        </p:nvSpPr>
        <p:spPr>
          <a:xfrm>
            <a:off x="2892696" y="5801102"/>
            <a:ext cx="3271339" cy="738664"/>
          </a:xfrm>
          <a:prstGeom prst="rect">
            <a:avLst/>
          </a:prstGeom>
          <a:noFill/>
          <a:ln>
            <a:noFill/>
          </a:ln>
        </p:spPr>
        <p:txBody>
          <a:bodyPr wrap="square" lIns="182880" tIns="146304" rIns="182880" bIns="146304" rtlCol="0">
            <a:spAutoFit/>
          </a:bodyPr>
          <a:lstStyle/>
          <a:p>
            <a:pPr>
              <a:lnSpc>
                <a:spcPct val="90000"/>
              </a:lnSpc>
              <a:spcAft>
                <a:spcPts val="600"/>
              </a:spcAft>
            </a:pPr>
            <a:r>
              <a:rPr lang="en-US" sz="1600" b="1" dirty="0" smtClean="0">
                <a:gradFill>
                  <a:gsLst>
                    <a:gs pos="2917">
                      <a:schemeClr val="tx1"/>
                    </a:gs>
                    <a:gs pos="100000">
                      <a:schemeClr val="tx1"/>
                    </a:gs>
                  </a:gsLst>
                  <a:lin ang="5400000" scaled="0"/>
                </a:gradFill>
              </a:rPr>
              <a:t>AZURE</a:t>
            </a:r>
            <a:br>
              <a:rPr lang="en-US" sz="1600" b="1" dirty="0" smtClean="0">
                <a:gradFill>
                  <a:gsLst>
                    <a:gs pos="2917">
                      <a:schemeClr val="tx1"/>
                    </a:gs>
                    <a:gs pos="100000">
                      <a:schemeClr val="tx1"/>
                    </a:gs>
                  </a:gsLst>
                  <a:lin ang="5400000" scaled="0"/>
                </a:gradFill>
              </a:rPr>
            </a:br>
            <a:r>
              <a:rPr lang="en-US" sz="1600" b="1" dirty="0" smtClean="0">
                <a:gradFill>
                  <a:gsLst>
                    <a:gs pos="2917">
                      <a:schemeClr val="tx1"/>
                    </a:gs>
                    <a:gs pos="100000">
                      <a:schemeClr val="tx1"/>
                    </a:gs>
                  </a:gsLst>
                  <a:lin ang="5400000" scaled="0"/>
                </a:gradFill>
              </a:rPr>
              <a:t>VNET: 10.0.0.0/16</a:t>
            </a:r>
          </a:p>
        </p:txBody>
      </p:sp>
      <p:sp>
        <p:nvSpPr>
          <p:cNvPr id="3" name="Title 2"/>
          <p:cNvSpPr>
            <a:spLocks noGrp="1"/>
          </p:cNvSpPr>
          <p:nvPr>
            <p:ph type="title"/>
          </p:nvPr>
        </p:nvSpPr>
        <p:spPr/>
        <p:txBody>
          <a:bodyPr/>
          <a:lstStyle/>
          <a:p>
            <a:r>
              <a:rPr lang="en-US" dirty="0" smtClean="0"/>
              <a:t>Environment – lab end state</a:t>
            </a:r>
            <a:endParaRPr lang="en-US" dirty="0"/>
          </a:p>
        </p:txBody>
      </p:sp>
      <p:cxnSp>
        <p:nvCxnSpPr>
          <p:cNvPr id="98" name="Straight Arrow Connector 97"/>
          <p:cNvCxnSpPr/>
          <p:nvPr/>
        </p:nvCxnSpPr>
        <p:spPr>
          <a:xfrm>
            <a:off x="5409529" y="3473410"/>
            <a:ext cx="2202236" cy="0"/>
          </a:xfrm>
          <a:prstGeom prst="straightConnector1">
            <a:avLst/>
          </a:prstGeom>
          <a:ln w="25400">
            <a:solidFill>
              <a:schemeClr val="tx1">
                <a:lumMod val="60000"/>
                <a:lumOff val="40000"/>
              </a:schemeClr>
            </a:solidFill>
            <a:headEnd type="none"/>
            <a:tailEnd type="arrow" w="med" len="sm"/>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5570800" y="3581013"/>
            <a:ext cx="1871275" cy="627864"/>
          </a:xfrm>
          <a:prstGeom prst="rect">
            <a:avLst/>
          </a:prstGeom>
          <a:noFill/>
        </p:spPr>
        <p:txBody>
          <a:bodyPr wrap="square" lIns="182880" tIns="146304" rIns="182880" bIns="146304" rtlCol="0">
            <a:spAutoFit/>
          </a:bodyPr>
          <a:lstStyle/>
          <a:p>
            <a:pPr algn="ctr">
              <a:lnSpc>
                <a:spcPct val="90000"/>
              </a:lnSpc>
              <a:spcAft>
                <a:spcPts val="600"/>
              </a:spcAft>
            </a:pPr>
            <a:r>
              <a:rPr lang="en-US" sz="1200" dirty="0" smtClean="0">
                <a:gradFill>
                  <a:gsLst>
                    <a:gs pos="2917">
                      <a:schemeClr val="tx1"/>
                    </a:gs>
                    <a:gs pos="100000">
                      <a:schemeClr val="tx1"/>
                    </a:gs>
                  </a:gsLst>
                  <a:lin ang="5400000" scaled="0"/>
                </a:gradFill>
              </a:rPr>
              <a:t>Allow </a:t>
            </a:r>
            <a:br>
              <a:rPr lang="en-US" sz="1200" dirty="0" smtClean="0">
                <a:gradFill>
                  <a:gsLst>
                    <a:gs pos="2917">
                      <a:schemeClr val="tx1"/>
                    </a:gs>
                    <a:gs pos="100000">
                      <a:schemeClr val="tx1"/>
                    </a:gs>
                  </a:gsLst>
                  <a:lin ang="5400000" scaled="0"/>
                </a:gradFill>
              </a:rPr>
            </a:br>
            <a:r>
              <a:rPr lang="en-US" sz="1200" dirty="0" smtClean="0">
                <a:gradFill>
                  <a:gsLst>
                    <a:gs pos="2917">
                      <a:schemeClr val="tx1"/>
                    </a:gs>
                    <a:gs pos="100000">
                      <a:schemeClr val="tx1"/>
                    </a:gs>
                  </a:gsLst>
                  <a:lin ang="5400000" scaled="0"/>
                </a:gradFill>
              </a:rPr>
              <a:t>all </a:t>
            </a:r>
            <a:r>
              <a:rPr lang="en-US" sz="1200" dirty="0">
                <a:gradFill>
                  <a:gsLst>
                    <a:gs pos="2917">
                      <a:schemeClr val="tx1"/>
                    </a:gs>
                    <a:gs pos="100000">
                      <a:schemeClr val="tx1"/>
                    </a:gs>
                  </a:gsLst>
                  <a:lin ang="5400000" scaled="0"/>
                </a:gradFill>
              </a:rPr>
              <a:t>i</a:t>
            </a:r>
            <a:r>
              <a:rPr lang="en-US" sz="1200" dirty="0" smtClean="0">
                <a:gradFill>
                  <a:gsLst>
                    <a:gs pos="2917">
                      <a:schemeClr val="tx1"/>
                    </a:gs>
                    <a:gs pos="100000">
                      <a:schemeClr val="tx1"/>
                    </a:gs>
                  </a:gsLst>
                  <a:lin ang="5400000" scaled="0"/>
                </a:gradFill>
              </a:rPr>
              <a:t>nbound</a:t>
            </a:r>
          </a:p>
        </p:txBody>
      </p:sp>
      <p:sp>
        <p:nvSpPr>
          <p:cNvPr id="156" name="TextBox 155"/>
          <p:cNvSpPr txBox="1"/>
          <p:nvPr/>
        </p:nvSpPr>
        <p:spPr>
          <a:xfrm>
            <a:off x="8030788" y="3828538"/>
            <a:ext cx="2660299" cy="461665"/>
          </a:xfrm>
          <a:prstGeom prst="rect">
            <a:avLst/>
          </a:prstGeom>
          <a:noFill/>
        </p:spPr>
        <p:txBody>
          <a:bodyPr wrap="square" lIns="182880" tIns="146304" rIns="182880" bIns="146304" rtlCol="0">
            <a:spAutoFit/>
          </a:bodyPr>
          <a:lstStyle/>
          <a:p>
            <a:pPr algn="ctr">
              <a:lnSpc>
                <a:spcPct val="90000"/>
              </a:lnSpc>
              <a:spcAft>
                <a:spcPts val="600"/>
              </a:spcAft>
            </a:pPr>
            <a:r>
              <a:rPr lang="en-US" sz="1200" dirty="0">
                <a:gradFill>
                  <a:gsLst>
                    <a:gs pos="2917">
                      <a:schemeClr val="tx1"/>
                    </a:gs>
                    <a:gs pos="100000">
                      <a:schemeClr val="tx1"/>
                    </a:gs>
                  </a:gsLst>
                  <a:lin ang="5400000" scaled="0"/>
                </a:gradFill>
              </a:rPr>
              <a:t>Allow </a:t>
            </a:r>
            <a:r>
              <a:rPr lang="en-US" sz="1200" dirty="0" smtClean="0">
                <a:gradFill>
                  <a:gsLst>
                    <a:gs pos="2917">
                      <a:schemeClr val="tx1"/>
                    </a:gs>
                    <a:gs pos="100000">
                      <a:schemeClr val="tx1"/>
                    </a:gs>
                  </a:gsLst>
                  <a:lin ang="5400000" scaled="0"/>
                </a:gradFill>
              </a:rPr>
              <a:t>port 23*</a:t>
            </a:r>
            <a:endParaRPr lang="en-US" sz="1200" dirty="0">
              <a:gradFill>
                <a:gsLst>
                  <a:gs pos="2917">
                    <a:schemeClr val="tx1"/>
                  </a:gs>
                  <a:gs pos="100000">
                    <a:schemeClr val="tx1"/>
                  </a:gs>
                </a:gsLst>
                <a:lin ang="5400000" scaled="0"/>
              </a:gradFill>
            </a:endParaRPr>
          </a:p>
        </p:txBody>
      </p:sp>
      <p:sp>
        <p:nvSpPr>
          <p:cNvPr id="124" name="Rectangle 123"/>
          <p:cNvSpPr/>
          <p:nvPr/>
        </p:nvSpPr>
        <p:spPr>
          <a:xfrm>
            <a:off x="10774410" y="1102837"/>
            <a:ext cx="1048855" cy="424732"/>
          </a:xfrm>
          <a:prstGeom prst="rect">
            <a:avLst/>
          </a:prstGeom>
          <a:noFill/>
        </p:spPr>
        <p:txBody>
          <a:bodyPr wrap="square">
            <a:spAutoFit/>
          </a:bodyPr>
          <a:lstStyle/>
          <a:p>
            <a:pPr>
              <a:lnSpc>
                <a:spcPct val="90000"/>
              </a:lnSpc>
              <a:spcAft>
                <a:spcPts val="600"/>
              </a:spcAft>
            </a:pPr>
            <a:r>
              <a:rPr lang="en-US" sz="1200" dirty="0">
                <a:gradFill>
                  <a:gsLst>
                    <a:gs pos="2917">
                      <a:schemeClr val="tx1"/>
                    </a:gs>
                    <a:gs pos="100000">
                      <a:schemeClr val="tx1"/>
                    </a:gs>
                  </a:gsLst>
                  <a:lin ang="5400000" scaled="0"/>
                </a:gradFill>
              </a:rPr>
              <a:t>Allow port 80 </a:t>
            </a:r>
            <a:r>
              <a:rPr lang="en-US" sz="1200" dirty="0" smtClean="0">
                <a:gradFill>
                  <a:gsLst>
                    <a:gs pos="2917">
                      <a:schemeClr val="tx1"/>
                    </a:gs>
                    <a:gs pos="100000">
                      <a:schemeClr val="tx1"/>
                    </a:gs>
                  </a:gsLst>
                  <a:lin ang="5400000" scaled="0"/>
                </a:gradFill>
              </a:rPr>
              <a:t>inbound</a:t>
            </a:r>
            <a:endParaRPr lang="en-US" sz="1200" dirty="0">
              <a:gradFill>
                <a:gsLst>
                  <a:gs pos="2917">
                    <a:schemeClr val="tx1"/>
                  </a:gs>
                  <a:gs pos="100000">
                    <a:schemeClr val="tx1"/>
                  </a:gs>
                </a:gsLst>
                <a:lin ang="5400000" scaled="0"/>
              </a:gradFill>
            </a:endParaRPr>
          </a:p>
        </p:txBody>
      </p:sp>
      <p:cxnSp>
        <p:nvCxnSpPr>
          <p:cNvPr id="126" name="Straight Arrow Connector 125"/>
          <p:cNvCxnSpPr/>
          <p:nvPr/>
        </p:nvCxnSpPr>
        <p:spPr>
          <a:xfrm>
            <a:off x="10495261" y="960384"/>
            <a:ext cx="0" cy="1523260"/>
          </a:xfrm>
          <a:prstGeom prst="straightConnector1">
            <a:avLst/>
          </a:prstGeom>
          <a:ln w="25400">
            <a:solidFill>
              <a:schemeClr val="tx1">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p:nvPr/>
        </p:nvCxnSpPr>
        <p:spPr>
          <a:xfrm>
            <a:off x="1910860" y="4106087"/>
            <a:ext cx="916316" cy="0"/>
          </a:xfrm>
          <a:prstGeom prst="straightConnector1">
            <a:avLst/>
          </a:prstGeom>
          <a:ln w="25400">
            <a:solidFill>
              <a:schemeClr val="tx1">
                <a:lumMod val="60000"/>
                <a:lumOff val="40000"/>
              </a:schemeClr>
            </a:solidFill>
            <a:headEnd type="none"/>
            <a:tailEnd type="arrow" w="med" len="sm"/>
          </a:ln>
        </p:spPr>
        <p:style>
          <a:lnRef idx="1">
            <a:schemeClr val="accent1"/>
          </a:lnRef>
          <a:fillRef idx="0">
            <a:schemeClr val="accent1"/>
          </a:fillRef>
          <a:effectRef idx="0">
            <a:schemeClr val="accent1"/>
          </a:effectRef>
          <a:fontRef idx="minor">
            <a:schemeClr val="tx1"/>
          </a:fontRef>
        </p:style>
      </p:cxnSp>
      <p:sp>
        <p:nvSpPr>
          <p:cNvPr id="149" name="TextBox 148"/>
          <p:cNvSpPr txBox="1"/>
          <p:nvPr/>
        </p:nvSpPr>
        <p:spPr>
          <a:xfrm>
            <a:off x="1952710" y="4155623"/>
            <a:ext cx="1193830" cy="627864"/>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100000">
                      <a:schemeClr val="tx1"/>
                    </a:gs>
                  </a:gsLst>
                  <a:lin ang="5400000" scaled="0"/>
                </a:gradFill>
              </a:rPr>
              <a:t>Allow</a:t>
            </a:r>
            <a:br>
              <a:rPr lang="en-US" sz="1200" dirty="0" smtClean="0">
                <a:gradFill>
                  <a:gsLst>
                    <a:gs pos="2917">
                      <a:schemeClr val="tx1"/>
                    </a:gs>
                    <a:gs pos="100000">
                      <a:schemeClr val="tx1"/>
                    </a:gs>
                  </a:gsLst>
                  <a:lin ang="5400000" scaled="0"/>
                </a:gradFill>
              </a:rPr>
            </a:br>
            <a:r>
              <a:rPr lang="en-US" sz="1200" dirty="0" smtClean="0">
                <a:gradFill>
                  <a:gsLst>
                    <a:gs pos="2917">
                      <a:schemeClr val="tx1"/>
                    </a:gs>
                    <a:gs pos="100000">
                      <a:schemeClr val="tx1"/>
                    </a:gs>
                  </a:gsLst>
                  <a:lin ang="5400000" scaled="0"/>
                </a:gradFill>
              </a:rPr>
              <a:t>3389*</a:t>
            </a:r>
          </a:p>
        </p:txBody>
      </p:sp>
      <p:sp>
        <p:nvSpPr>
          <p:cNvPr id="150" name="Rectangle 149"/>
          <p:cNvSpPr/>
          <p:nvPr/>
        </p:nvSpPr>
        <p:spPr>
          <a:xfrm>
            <a:off x="2175247" y="3959521"/>
            <a:ext cx="274320" cy="276999"/>
          </a:xfrm>
          <a:prstGeom prst="rect">
            <a:avLst/>
          </a:prstGeom>
          <a:solidFill>
            <a:schemeClr val="tx2"/>
          </a:solidFill>
        </p:spPr>
        <p:txBody>
          <a:bodyPr wrap="square" lIns="0" tIns="0" rIns="0" bIns="0" anchor="ctr" anchorCtr="0">
            <a:spAutoFit/>
          </a:bodyPr>
          <a:lstStyle/>
          <a:p>
            <a:pPr algn="ctr"/>
            <a:r>
              <a:rPr lang="en-US" dirty="0">
                <a:solidFill>
                  <a:schemeClr val="bg1"/>
                </a:solidFill>
                <a:sym typeface="Wingdings" panose="05000000000000000000" pitchFamily="2" charset="2"/>
              </a:rPr>
              <a:t></a:t>
            </a:r>
            <a:endParaRPr lang="en-US" dirty="0">
              <a:solidFill>
                <a:schemeClr val="bg1"/>
              </a:solidFill>
            </a:endParaRPr>
          </a:p>
        </p:txBody>
      </p:sp>
      <p:cxnSp>
        <p:nvCxnSpPr>
          <p:cNvPr id="78" name="Straight Arrow Connector 77"/>
          <p:cNvCxnSpPr/>
          <p:nvPr/>
        </p:nvCxnSpPr>
        <p:spPr>
          <a:xfrm flipH="1">
            <a:off x="8680249" y="3856217"/>
            <a:ext cx="7850" cy="449083"/>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25" name="Rectangle 124"/>
          <p:cNvSpPr/>
          <p:nvPr/>
        </p:nvSpPr>
        <p:spPr>
          <a:xfrm>
            <a:off x="8547014" y="3904300"/>
            <a:ext cx="274320" cy="276999"/>
          </a:xfrm>
          <a:prstGeom prst="rect">
            <a:avLst/>
          </a:prstGeom>
          <a:solidFill>
            <a:schemeClr val="tx2"/>
          </a:solidFill>
        </p:spPr>
        <p:txBody>
          <a:bodyPr wrap="square" lIns="0" tIns="0" rIns="0" bIns="0" anchor="ctr" anchorCtr="0">
            <a:spAutoFit/>
          </a:bodyPr>
          <a:lstStyle/>
          <a:p>
            <a:pPr algn="ctr"/>
            <a:r>
              <a:rPr lang="en-US" dirty="0">
                <a:solidFill>
                  <a:schemeClr val="bg1"/>
                </a:solidFill>
                <a:sym typeface="Wingdings" panose="05000000000000000000" pitchFamily="2" charset="2"/>
              </a:rPr>
              <a:t></a:t>
            </a:r>
            <a:endParaRPr lang="en-US" dirty="0">
              <a:solidFill>
                <a:schemeClr val="bg1"/>
              </a:solidFill>
            </a:endParaRPr>
          </a:p>
        </p:txBody>
      </p:sp>
      <p:sp>
        <p:nvSpPr>
          <p:cNvPr id="92" name="Rectangle 91"/>
          <p:cNvSpPr/>
          <p:nvPr/>
        </p:nvSpPr>
        <p:spPr>
          <a:xfrm>
            <a:off x="6341647" y="3323108"/>
            <a:ext cx="274320" cy="276999"/>
          </a:xfrm>
          <a:prstGeom prst="rect">
            <a:avLst/>
          </a:prstGeom>
          <a:solidFill>
            <a:schemeClr val="tx2"/>
          </a:solidFill>
        </p:spPr>
        <p:txBody>
          <a:bodyPr wrap="square" lIns="0" tIns="0" rIns="0" bIns="0" anchor="ctr" anchorCtr="0">
            <a:spAutoFit/>
          </a:bodyPr>
          <a:lstStyle/>
          <a:p>
            <a:pPr algn="ctr"/>
            <a:r>
              <a:rPr lang="en-US" dirty="0">
                <a:solidFill>
                  <a:schemeClr val="bg1"/>
                </a:solidFill>
                <a:sym typeface="Wingdings" panose="05000000000000000000" pitchFamily="2" charset="2"/>
              </a:rPr>
              <a:t></a:t>
            </a:r>
            <a:endParaRPr lang="en-US" dirty="0">
              <a:solidFill>
                <a:schemeClr val="bg1"/>
              </a:solidFill>
            </a:endParaRPr>
          </a:p>
        </p:txBody>
      </p:sp>
      <p:cxnSp>
        <p:nvCxnSpPr>
          <p:cNvPr id="93" name="Straight Arrow Connector 92"/>
          <p:cNvCxnSpPr/>
          <p:nvPr/>
        </p:nvCxnSpPr>
        <p:spPr>
          <a:xfrm flipH="1">
            <a:off x="10765715" y="940594"/>
            <a:ext cx="22053" cy="4474690"/>
          </a:xfrm>
          <a:prstGeom prst="straightConnector1">
            <a:avLst/>
          </a:prstGeom>
          <a:ln w="25400">
            <a:solidFill>
              <a:schemeClr val="tx1">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a:off x="9678752" y="945862"/>
            <a:ext cx="1119677" cy="6018"/>
          </a:xfrm>
          <a:prstGeom prst="straightConnector1">
            <a:avLst/>
          </a:prstGeom>
          <a:ln w="25400">
            <a:solidFill>
              <a:schemeClr val="tx1">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a:off x="9668782" y="5401330"/>
            <a:ext cx="1109201" cy="3009"/>
          </a:xfrm>
          <a:prstGeom prst="straightConnector1">
            <a:avLst/>
          </a:prstGeom>
          <a:ln w="25400">
            <a:solidFill>
              <a:schemeClr val="tx1">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10637250" y="3210478"/>
            <a:ext cx="274320" cy="276999"/>
          </a:xfrm>
          <a:prstGeom prst="rect">
            <a:avLst/>
          </a:prstGeom>
          <a:solidFill>
            <a:schemeClr val="tx2"/>
          </a:solidFill>
        </p:spPr>
        <p:txBody>
          <a:bodyPr wrap="square" lIns="0" tIns="0" rIns="0" bIns="0" anchor="ctr" anchorCtr="0">
            <a:spAutoFit/>
          </a:bodyPr>
          <a:lstStyle/>
          <a:p>
            <a:pPr algn="ctr"/>
            <a:r>
              <a:rPr lang="en-US" dirty="0" smtClean="0">
                <a:solidFill>
                  <a:schemeClr val="bg1"/>
                </a:solidFill>
                <a:sym typeface="Wingdings" panose="05000000000000000000" pitchFamily="2" charset="2"/>
              </a:rPr>
              <a:t></a:t>
            </a:r>
            <a:endParaRPr lang="en-US" dirty="0">
              <a:solidFill>
                <a:schemeClr val="bg1"/>
              </a:solidFill>
            </a:endParaRPr>
          </a:p>
        </p:txBody>
      </p:sp>
      <p:sp>
        <p:nvSpPr>
          <p:cNvPr id="110" name="Rectangle 109"/>
          <p:cNvSpPr/>
          <p:nvPr/>
        </p:nvSpPr>
        <p:spPr>
          <a:xfrm>
            <a:off x="10917113" y="3061417"/>
            <a:ext cx="1193355" cy="590931"/>
          </a:xfrm>
          <a:prstGeom prst="rect">
            <a:avLst/>
          </a:prstGeom>
          <a:noFill/>
        </p:spPr>
        <p:txBody>
          <a:bodyPr wrap="square">
            <a:spAutoFit/>
          </a:bodyPr>
          <a:lstStyle/>
          <a:p>
            <a:pPr>
              <a:lnSpc>
                <a:spcPct val="90000"/>
              </a:lnSpc>
              <a:spcAft>
                <a:spcPts val="600"/>
              </a:spcAft>
            </a:pPr>
            <a:r>
              <a:rPr lang="en-US" sz="1200" dirty="0" smtClean="0">
                <a:gradFill>
                  <a:gsLst>
                    <a:gs pos="2917">
                      <a:schemeClr val="tx1"/>
                    </a:gs>
                    <a:gs pos="100000">
                      <a:schemeClr val="tx1"/>
                    </a:gs>
                  </a:gsLst>
                  <a:lin ang="5400000" scaled="0"/>
                </a:gradFill>
              </a:rPr>
              <a:t>Allow </a:t>
            </a:r>
            <a:br>
              <a:rPr lang="en-US" sz="1200" dirty="0" smtClean="0">
                <a:gradFill>
                  <a:gsLst>
                    <a:gs pos="2917">
                      <a:schemeClr val="tx1"/>
                    </a:gs>
                    <a:gs pos="100000">
                      <a:schemeClr val="tx1"/>
                    </a:gs>
                  </a:gsLst>
                  <a:lin ang="5400000" scaled="0"/>
                </a:gradFill>
              </a:rPr>
            </a:br>
            <a:r>
              <a:rPr lang="en-US" sz="1200" dirty="0" smtClean="0">
                <a:gradFill>
                  <a:gsLst>
                    <a:gs pos="2917">
                      <a:schemeClr val="tx1"/>
                    </a:gs>
                    <a:gs pos="100000">
                      <a:schemeClr val="tx1"/>
                    </a:gs>
                  </a:gsLst>
                  <a:lin ang="5400000" scaled="0"/>
                </a:gradFill>
              </a:rPr>
              <a:t>port 1688 outbound</a:t>
            </a:r>
            <a:endParaRPr lang="en-US" sz="1200" dirty="0">
              <a:gradFill>
                <a:gsLst>
                  <a:gs pos="2917">
                    <a:schemeClr val="tx1"/>
                  </a:gs>
                  <a:gs pos="100000">
                    <a:schemeClr val="tx1"/>
                  </a:gs>
                </a:gsLst>
                <a:lin ang="5400000" scaled="0"/>
              </a:gradFill>
            </a:endParaRPr>
          </a:p>
        </p:txBody>
      </p:sp>
      <p:sp>
        <p:nvSpPr>
          <p:cNvPr id="55" name="TextBox 54"/>
          <p:cNvSpPr txBox="1"/>
          <p:nvPr/>
        </p:nvSpPr>
        <p:spPr>
          <a:xfrm>
            <a:off x="9526059" y="5339707"/>
            <a:ext cx="2356758" cy="794064"/>
          </a:xfrm>
          <a:prstGeom prst="rect">
            <a:avLst/>
          </a:prstGeom>
          <a:noFill/>
        </p:spPr>
        <p:txBody>
          <a:bodyPr wrap="square" lIns="182880" tIns="146304" rIns="182880" bIns="146304" rtlCol="0">
            <a:spAutoFit/>
          </a:bodyPr>
          <a:lstStyle/>
          <a:p>
            <a:pPr marL="57150" indent="-57150">
              <a:lnSpc>
                <a:spcPct val="90000"/>
              </a:lnSpc>
              <a:spcAft>
                <a:spcPts val="600"/>
              </a:spcAft>
            </a:pPr>
            <a:r>
              <a:rPr lang="en-US" sz="1200" dirty="0" smtClean="0">
                <a:gradFill>
                  <a:gsLst>
                    <a:gs pos="2917">
                      <a:schemeClr val="tx1"/>
                    </a:gs>
                    <a:gs pos="100000">
                      <a:schemeClr val="tx1"/>
                    </a:gs>
                  </a:gsLst>
                  <a:lin ang="5400000" scaled="0"/>
                </a:gradFill>
              </a:rPr>
              <a:t>*All traffic (inbound </a:t>
            </a:r>
            <a:br>
              <a:rPr lang="en-US" sz="1200" dirty="0" smtClean="0">
                <a:gradFill>
                  <a:gsLst>
                    <a:gs pos="2917">
                      <a:schemeClr val="tx1"/>
                    </a:gs>
                    <a:gs pos="100000">
                      <a:schemeClr val="tx1"/>
                    </a:gs>
                  </a:gsLst>
                  <a:lin ang="5400000" scaled="0"/>
                </a:gradFill>
              </a:rPr>
            </a:br>
            <a:r>
              <a:rPr lang="en-US" sz="1200" dirty="0" smtClean="0">
                <a:gradFill>
                  <a:gsLst>
                    <a:gs pos="2917">
                      <a:schemeClr val="tx1"/>
                    </a:gs>
                    <a:gs pos="100000">
                      <a:schemeClr val="tx1"/>
                    </a:gs>
                  </a:gsLst>
                  <a:lin ang="5400000" scaled="0"/>
                </a:gradFill>
              </a:rPr>
              <a:t>and outbound) denied unless explicitly allowed</a:t>
            </a:r>
          </a:p>
        </p:txBody>
      </p:sp>
      <p:cxnSp>
        <p:nvCxnSpPr>
          <p:cNvPr id="62" name="Straight Arrow Connector 61"/>
          <p:cNvCxnSpPr/>
          <p:nvPr/>
        </p:nvCxnSpPr>
        <p:spPr>
          <a:xfrm flipH="1">
            <a:off x="1978091" y="2471379"/>
            <a:ext cx="8528178" cy="0"/>
          </a:xfrm>
          <a:prstGeom prst="straightConnector1">
            <a:avLst/>
          </a:prstGeom>
          <a:ln w="25400">
            <a:solidFill>
              <a:schemeClr val="tx1">
                <a:lumMod val="60000"/>
                <a:lumOff val="40000"/>
              </a:schemeClr>
            </a:solidFill>
            <a:headEnd type="none"/>
            <a:tailEnd type="arrow" w="med" len="sm"/>
          </a:ln>
        </p:spPr>
        <p:style>
          <a:lnRef idx="1">
            <a:schemeClr val="accent1"/>
          </a:lnRef>
          <a:fillRef idx="0">
            <a:schemeClr val="accent1"/>
          </a:fillRef>
          <a:effectRef idx="0">
            <a:schemeClr val="accent1"/>
          </a:effectRef>
          <a:fontRef idx="minor">
            <a:schemeClr val="tx1"/>
          </a:fontRef>
        </p:style>
      </p:cxnSp>
      <p:sp>
        <p:nvSpPr>
          <p:cNvPr id="128" name="Rectangle 127"/>
          <p:cNvSpPr/>
          <p:nvPr/>
        </p:nvSpPr>
        <p:spPr>
          <a:xfrm>
            <a:off x="3187072" y="2342699"/>
            <a:ext cx="274320" cy="276999"/>
          </a:xfrm>
          <a:prstGeom prst="rect">
            <a:avLst/>
          </a:prstGeom>
          <a:solidFill>
            <a:schemeClr val="tx2"/>
          </a:solidFill>
        </p:spPr>
        <p:txBody>
          <a:bodyPr wrap="square" lIns="0" tIns="0" rIns="0" bIns="0" anchor="ctr" anchorCtr="0">
            <a:spAutoFit/>
          </a:bodyPr>
          <a:lstStyle/>
          <a:p>
            <a:pPr algn="ctr"/>
            <a:r>
              <a:rPr lang="en-US" dirty="0">
                <a:solidFill>
                  <a:schemeClr val="bg1"/>
                </a:solidFill>
                <a:sym typeface="Wingdings" panose="05000000000000000000" pitchFamily="2" charset="2"/>
              </a:rPr>
              <a:t></a:t>
            </a:r>
            <a:endParaRPr lang="en-US" dirty="0">
              <a:solidFill>
                <a:schemeClr val="bg1"/>
              </a:solidFill>
            </a:endParaRPr>
          </a:p>
        </p:txBody>
      </p:sp>
      <p:sp>
        <p:nvSpPr>
          <p:cNvPr id="129" name="Rectangle 128"/>
          <p:cNvSpPr/>
          <p:nvPr/>
        </p:nvSpPr>
        <p:spPr>
          <a:xfrm>
            <a:off x="3438193" y="2206275"/>
            <a:ext cx="2574466" cy="258532"/>
          </a:xfrm>
          <a:prstGeom prst="rect">
            <a:avLst/>
          </a:prstGeom>
          <a:noFill/>
        </p:spPr>
        <p:txBody>
          <a:bodyPr wrap="square">
            <a:spAutoFit/>
          </a:bodyPr>
          <a:lstStyle/>
          <a:p>
            <a:pPr>
              <a:lnSpc>
                <a:spcPct val="90000"/>
              </a:lnSpc>
              <a:spcAft>
                <a:spcPts val="600"/>
              </a:spcAft>
            </a:pPr>
            <a:r>
              <a:rPr lang="en-US" sz="1200" dirty="0" smtClean="0">
                <a:gradFill>
                  <a:gsLst>
                    <a:gs pos="2917">
                      <a:schemeClr val="tx1"/>
                    </a:gs>
                    <a:gs pos="100000">
                      <a:schemeClr val="tx1"/>
                    </a:gs>
                  </a:gsLst>
                  <a:lin ang="5400000" scaled="0"/>
                </a:gradFill>
              </a:rPr>
              <a:t>Optional: Allow </a:t>
            </a:r>
            <a:r>
              <a:rPr lang="en-US" sz="1200" dirty="0">
                <a:gradFill>
                  <a:gsLst>
                    <a:gs pos="2917">
                      <a:schemeClr val="tx1"/>
                    </a:gs>
                    <a:gs pos="100000">
                      <a:schemeClr val="tx1"/>
                    </a:gs>
                  </a:gsLst>
                  <a:lin ang="5400000" scaled="0"/>
                </a:gradFill>
              </a:rPr>
              <a:t>p</a:t>
            </a:r>
            <a:r>
              <a:rPr lang="en-US" sz="1200" dirty="0" smtClean="0">
                <a:gradFill>
                  <a:gsLst>
                    <a:gs pos="2917">
                      <a:schemeClr val="tx1"/>
                    </a:gs>
                    <a:gs pos="100000">
                      <a:schemeClr val="tx1"/>
                    </a:gs>
                  </a:gsLst>
                  <a:lin ang="5400000" scaled="0"/>
                </a:gradFill>
              </a:rPr>
              <a:t>ort 80 outbound*</a:t>
            </a:r>
            <a:endParaRPr lang="en-US" sz="1200" dirty="0">
              <a:gradFill>
                <a:gsLst>
                  <a:gs pos="2917">
                    <a:schemeClr val="tx1"/>
                  </a:gs>
                  <a:gs pos="100000">
                    <a:schemeClr val="tx1"/>
                  </a:gs>
                </a:gsLst>
                <a:lin ang="5400000" scaled="0"/>
              </a:gradFill>
            </a:endParaRPr>
          </a:p>
        </p:txBody>
      </p:sp>
      <p:grpSp>
        <p:nvGrpSpPr>
          <p:cNvPr id="23" name="Group 22"/>
          <p:cNvGrpSpPr/>
          <p:nvPr/>
        </p:nvGrpSpPr>
        <p:grpSpPr>
          <a:xfrm>
            <a:off x="439558" y="1635850"/>
            <a:ext cx="1483137" cy="4910927"/>
            <a:chOff x="439558" y="1635850"/>
            <a:chExt cx="1483137" cy="4910927"/>
          </a:xfrm>
        </p:grpSpPr>
        <p:grpSp>
          <p:nvGrpSpPr>
            <p:cNvPr id="21" name="Group 20"/>
            <p:cNvGrpSpPr/>
            <p:nvPr/>
          </p:nvGrpSpPr>
          <p:grpSpPr>
            <a:xfrm>
              <a:off x="439558" y="1635850"/>
              <a:ext cx="1483137" cy="4910927"/>
              <a:chOff x="439558" y="1219200"/>
              <a:chExt cx="1483137" cy="5327577"/>
            </a:xfrm>
          </p:grpSpPr>
          <p:sp>
            <p:nvSpPr>
              <p:cNvPr id="16" name="Rectangle 15"/>
              <p:cNvSpPr/>
              <p:nvPr/>
            </p:nvSpPr>
            <p:spPr bwMode="auto">
              <a:xfrm>
                <a:off x="439558" y="1219200"/>
                <a:ext cx="1483137" cy="5327577"/>
              </a:xfrm>
              <a:prstGeom prst="rect">
                <a:avLst/>
              </a:prstGeom>
              <a:solidFill>
                <a:schemeClr val="accent5"/>
              </a:solidFill>
              <a:ln w="19050">
                <a:no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 name="TextBox 16"/>
              <p:cNvSpPr txBox="1"/>
              <p:nvPr/>
            </p:nvSpPr>
            <p:spPr>
              <a:xfrm>
                <a:off x="439558" y="1338840"/>
                <a:ext cx="1471302" cy="744181"/>
              </a:xfrm>
              <a:prstGeom prst="rect">
                <a:avLst/>
              </a:prstGeom>
              <a:noFill/>
            </p:spPr>
            <p:txBody>
              <a:bodyPr wrap="square" lIns="0" tIns="0" rIns="0" bIns="0" rtlCol="0">
                <a:spAutoFit/>
              </a:bodyPr>
              <a:lstStyle/>
              <a:p>
                <a:pPr algn="ctr">
                  <a:lnSpc>
                    <a:spcPct val="90000"/>
                  </a:lnSpc>
                  <a:spcAft>
                    <a:spcPts val="600"/>
                  </a:spcAft>
                </a:pPr>
                <a:r>
                  <a:rPr lang="en-US" sz="1200" b="1" dirty="0" smtClean="0">
                    <a:gradFill>
                      <a:gsLst>
                        <a:gs pos="2917">
                          <a:schemeClr val="bg1"/>
                        </a:gs>
                        <a:gs pos="100000">
                          <a:schemeClr val="bg1"/>
                        </a:gs>
                      </a:gsLst>
                      <a:lin ang="5400000" scaled="0"/>
                    </a:gradFill>
                  </a:rPr>
                  <a:t>PREMISE – MANAGEMENT NETWORK</a:t>
                </a:r>
              </a:p>
              <a:p>
                <a:pPr algn="ctr">
                  <a:lnSpc>
                    <a:spcPct val="90000"/>
                  </a:lnSpc>
                  <a:spcAft>
                    <a:spcPts val="600"/>
                  </a:spcAft>
                </a:pPr>
                <a:r>
                  <a:rPr lang="en-US" sz="1200" b="1" dirty="0" smtClean="0">
                    <a:gradFill>
                      <a:gsLst>
                        <a:gs pos="2917">
                          <a:schemeClr val="bg1"/>
                        </a:gs>
                        <a:gs pos="100000">
                          <a:schemeClr val="bg1"/>
                        </a:gs>
                      </a:gsLst>
                      <a:lin ang="5400000" scaled="0"/>
                    </a:gradFill>
                  </a:rPr>
                  <a:t>(192.168.10.0/24</a:t>
                </a:r>
                <a:r>
                  <a:rPr lang="en-US" sz="1200" b="1" dirty="0" smtClean="0">
                    <a:gradFill>
                      <a:gsLst>
                        <a:gs pos="2917">
                          <a:schemeClr val="bg1"/>
                        </a:gs>
                        <a:gs pos="100000">
                          <a:schemeClr val="bg1"/>
                        </a:gs>
                      </a:gsLst>
                    </a:gradFill>
                  </a:rPr>
                  <a:t>)</a:t>
                </a:r>
              </a:p>
            </p:txBody>
          </p:sp>
        </p:grpSp>
        <p:grpSp>
          <p:nvGrpSpPr>
            <p:cNvPr id="22" name="Group 21"/>
            <p:cNvGrpSpPr/>
            <p:nvPr/>
          </p:nvGrpSpPr>
          <p:grpSpPr>
            <a:xfrm>
              <a:off x="841700" y="2686049"/>
              <a:ext cx="678852" cy="3644849"/>
              <a:chOff x="813524" y="2383479"/>
              <a:chExt cx="735206" cy="3947420"/>
            </a:xfrm>
          </p:grpSpPr>
          <p:sp>
            <p:nvSpPr>
              <p:cNvPr id="57" name="Freeform 5"/>
              <p:cNvSpPr>
                <a:spLocks noEditPoints="1"/>
              </p:cNvSpPr>
              <p:nvPr/>
            </p:nvSpPr>
            <p:spPr bwMode="black">
              <a:xfrm>
                <a:off x="813524" y="5171377"/>
                <a:ext cx="735206" cy="1159522"/>
              </a:xfrm>
              <a:custGeom>
                <a:avLst/>
                <a:gdLst>
                  <a:gd name="T0" fmla="*/ 89 w 226"/>
                  <a:gd name="T1" fmla="*/ 124 h 348"/>
                  <a:gd name="T2" fmla="*/ 118 w 226"/>
                  <a:gd name="T3" fmla="*/ 113 h 348"/>
                  <a:gd name="T4" fmla="*/ 150 w 226"/>
                  <a:gd name="T5" fmla="*/ 124 h 348"/>
                  <a:gd name="T6" fmla="*/ 150 w 226"/>
                  <a:gd name="T7" fmla="*/ 145 h 348"/>
                  <a:gd name="T8" fmla="*/ 226 w 226"/>
                  <a:gd name="T9" fmla="*/ 348 h 348"/>
                  <a:gd name="T10" fmla="*/ 89 w 226"/>
                  <a:gd name="T11" fmla="*/ 0 h 348"/>
                  <a:gd name="T12" fmla="*/ 118 w 226"/>
                  <a:gd name="T13" fmla="*/ 100 h 348"/>
                  <a:gd name="T14" fmla="*/ 150 w 226"/>
                  <a:gd name="T15" fmla="*/ 68 h 348"/>
                  <a:gd name="T16" fmla="*/ 150 w 226"/>
                  <a:gd name="T17" fmla="*/ 55 h 348"/>
                  <a:gd name="T18" fmla="*/ 118 w 226"/>
                  <a:gd name="T19" fmla="*/ 23 h 348"/>
                  <a:gd name="T20" fmla="*/ 150 w 226"/>
                  <a:gd name="T21" fmla="*/ 55 h 348"/>
                  <a:gd name="T22" fmla="*/ 166 w 226"/>
                  <a:gd name="T23" fmla="*/ 280 h 348"/>
                  <a:gd name="T24" fmla="*/ 197 w 226"/>
                  <a:gd name="T25" fmla="*/ 249 h 348"/>
                  <a:gd name="T26" fmla="*/ 197 w 226"/>
                  <a:gd name="T27" fmla="*/ 235 h 348"/>
                  <a:gd name="T28" fmla="*/ 166 w 226"/>
                  <a:gd name="T29" fmla="*/ 204 h 348"/>
                  <a:gd name="T30" fmla="*/ 197 w 226"/>
                  <a:gd name="T31" fmla="*/ 235 h 348"/>
                  <a:gd name="T32" fmla="*/ 166 w 226"/>
                  <a:gd name="T33" fmla="*/ 190 h 348"/>
                  <a:gd name="T34" fmla="*/ 197 w 226"/>
                  <a:gd name="T35" fmla="*/ 158 h 348"/>
                  <a:gd name="T36" fmla="*/ 197 w 226"/>
                  <a:gd name="T37" fmla="*/ 145 h 348"/>
                  <a:gd name="T38" fmla="*/ 166 w 226"/>
                  <a:gd name="T39" fmla="*/ 113 h 348"/>
                  <a:gd name="T40" fmla="*/ 197 w 226"/>
                  <a:gd name="T41" fmla="*/ 145 h 348"/>
                  <a:gd name="T42" fmla="*/ 166 w 226"/>
                  <a:gd name="T43" fmla="*/ 100 h 348"/>
                  <a:gd name="T44" fmla="*/ 197 w 226"/>
                  <a:gd name="T45" fmla="*/ 68 h 348"/>
                  <a:gd name="T46" fmla="*/ 197 w 226"/>
                  <a:gd name="T47" fmla="*/ 55 h 348"/>
                  <a:gd name="T48" fmla="*/ 166 w 226"/>
                  <a:gd name="T49" fmla="*/ 23 h 348"/>
                  <a:gd name="T50" fmla="*/ 197 w 226"/>
                  <a:gd name="T51" fmla="*/ 55 h 348"/>
                  <a:gd name="T52" fmla="*/ 0 w 226"/>
                  <a:gd name="T53" fmla="*/ 348 h 348"/>
                  <a:gd name="T54" fmla="*/ 137 w 226"/>
                  <a:gd name="T55" fmla="*/ 137 h 348"/>
                  <a:gd name="T56" fmla="*/ 60 w 226"/>
                  <a:gd name="T57" fmla="*/ 326 h 348"/>
                  <a:gd name="T58" fmla="*/ 29 w 226"/>
                  <a:gd name="T59" fmla="*/ 294 h 348"/>
                  <a:gd name="T60" fmla="*/ 60 w 226"/>
                  <a:gd name="T61" fmla="*/ 326 h 348"/>
                  <a:gd name="T62" fmla="*/ 29 w 226"/>
                  <a:gd name="T63" fmla="*/ 280 h 348"/>
                  <a:gd name="T64" fmla="*/ 60 w 226"/>
                  <a:gd name="T65" fmla="*/ 249 h 348"/>
                  <a:gd name="T66" fmla="*/ 60 w 226"/>
                  <a:gd name="T67" fmla="*/ 235 h 348"/>
                  <a:gd name="T68" fmla="*/ 29 w 226"/>
                  <a:gd name="T69" fmla="*/ 204 h 348"/>
                  <a:gd name="T70" fmla="*/ 60 w 226"/>
                  <a:gd name="T71" fmla="*/ 235 h 348"/>
                  <a:gd name="T72" fmla="*/ 29 w 226"/>
                  <a:gd name="T73" fmla="*/ 190 h 348"/>
                  <a:gd name="T74" fmla="*/ 60 w 226"/>
                  <a:gd name="T75" fmla="*/ 158 h 348"/>
                  <a:gd name="T76" fmla="*/ 108 w 226"/>
                  <a:gd name="T77" fmla="*/ 326 h 348"/>
                  <a:gd name="T78" fmla="*/ 76 w 226"/>
                  <a:gd name="T79" fmla="*/ 294 h 348"/>
                  <a:gd name="T80" fmla="*/ 108 w 226"/>
                  <a:gd name="T81" fmla="*/ 326 h 348"/>
                  <a:gd name="T82" fmla="*/ 76 w 226"/>
                  <a:gd name="T83" fmla="*/ 280 h 348"/>
                  <a:gd name="T84" fmla="*/ 108 w 226"/>
                  <a:gd name="T85" fmla="*/ 249 h 348"/>
                  <a:gd name="T86" fmla="*/ 108 w 226"/>
                  <a:gd name="T87" fmla="*/ 235 h 348"/>
                  <a:gd name="T88" fmla="*/ 76 w 226"/>
                  <a:gd name="T89" fmla="*/ 204 h 348"/>
                  <a:gd name="T90" fmla="*/ 108 w 226"/>
                  <a:gd name="T91" fmla="*/ 235 h 348"/>
                  <a:gd name="T92" fmla="*/ 76 w 226"/>
                  <a:gd name="T93" fmla="*/ 190 h 348"/>
                  <a:gd name="T94" fmla="*/ 108 w 226"/>
                  <a:gd name="T95" fmla="*/ 15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 h="348">
                    <a:moveTo>
                      <a:pt x="89" y="0"/>
                    </a:moveTo>
                    <a:lnTo>
                      <a:pt x="89" y="124"/>
                    </a:lnTo>
                    <a:lnTo>
                      <a:pt x="118" y="124"/>
                    </a:lnTo>
                    <a:lnTo>
                      <a:pt x="118" y="113"/>
                    </a:lnTo>
                    <a:lnTo>
                      <a:pt x="150" y="113"/>
                    </a:lnTo>
                    <a:lnTo>
                      <a:pt x="150" y="124"/>
                    </a:lnTo>
                    <a:lnTo>
                      <a:pt x="150" y="137"/>
                    </a:lnTo>
                    <a:lnTo>
                      <a:pt x="150" y="145"/>
                    </a:lnTo>
                    <a:lnTo>
                      <a:pt x="150" y="348"/>
                    </a:lnTo>
                    <a:lnTo>
                      <a:pt x="226" y="348"/>
                    </a:lnTo>
                    <a:lnTo>
                      <a:pt x="226" y="0"/>
                    </a:lnTo>
                    <a:lnTo>
                      <a:pt x="89" y="0"/>
                    </a:lnTo>
                    <a:close/>
                    <a:moveTo>
                      <a:pt x="150" y="100"/>
                    </a:moveTo>
                    <a:lnTo>
                      <a:pt x="118" y="100"/>
                    </a:lnTo>
                    <a:lnTo>
                      <a:pt x="118" y="68"/>
                    </a:lnTo>
                    <a:lnTo>
                      <a:pt x="150" y="68"/>
                    </a:lnTo>
                    <a:lnTo>
                      <a:pt x="150" y="100"/>
                    </a:lnTo>
                    <a:close/>
                    <a:moveTo>
                      <a:pt x="150" y="55"/>
                    </a:moveTo>
                    <a:lnTo>
                      <a:pt x="118" y="55"/>
                    </a:lnTo>
                    <a:lnTo>
                      <a:pt x="118" y="23"/>
                    </a:lnTo>
                    <a:lnTo>
                      <a:pt x="150" y="23"/>
                    </a:lnTo>
                    <a:lnTo>
                      <a:pt x="150" y="55"/>
                    </a:lnTo>
                    <a:close/>
                    <a:moveTo>
                      <a:pt x="197" y="280"/>
                    </a:moveTo>
                    <a:lnTo>
                      <a:pt x="166" y="280"/>
                    </a:lnTo>
                    <a:lnTo>
                      <a:pt x="166" y="249"/>
                    </a:lnTo>
                    <a:lnTo>
                      <a:pt x="197" y="249"/>
                    </a:lnTo>
                    <a:lnTo>
                      <a:pt x="197" y="280"/>
                    </a:lnTo>
                    <a:close/>
                    <a:moveTo>
                      <a:pt x="197" y="235"/>
                    </a:moveTo>
                    <a:lnTo>
                      <a:pt x="166" y="235"/>
                    </a:lnTo>
                    <a:lnTo>
                      <a:pt x="166" y="204"/>
                    </a:lnTo>
                    <a:lnTo>
                      <a:pt x="197" y="204"/>
                    </a:lnTo>
                    <a:lnTo>
                      <a:pt x="197" y="235"/>
                    </a:lnTo>
                    <a:close/>
                    <a:moveTo>
                      <a:pt x="197" y="190"/>
                    </a:moveTo>
                    <a:lnTo>
                      <a:pt x="166" y="190"/>
                    </a:lnTo>
                    <a:lnTo>
                      <a:pt x="166" y="158"/>
                    </a:lnTo>
                    <a:lnTo>
                      <a:pt x="197" y="158"/>
                    </a:lnTo>
                    <a:lnTo>
                      <a:pt x="197" y="190"/>
                    </a:lnTo>
                    <a:close/>
                    <a:moveTo>
                      <a:pt x="197" y="145"/>
                    </a:moveTo>
                    <a:lnTo>
                      <a:pt x="166" y="145"/>
                    </a:lnTo>
                    <a:lnTo>
                      <a:pt x="166" y="113"/>
                    </a:lnTo>
                    <a:lnTo>
                      <a:pt x="197" y="113"/>
                    </a:lnTo>
                    <a:lnTo>
                      <a:pt x="197" y="145"/>
                    </a:lnTo>
                    <a:close/>
                    <a:moveTo>
                      <a:pt x="197" y="100"/>
                    </a:moveTo>
                    <a:lnTo>
                      <a:pt x="166" y="100"/>
                    </a:lnTo>
                    <a:lnTo>
                      <a:pt x="166" y="68"/>
                    </a:lnTo>
                    <a:lnTo>
                      <a:pt x="197" y="68"/>
                    </a:lnTo>
                    <a:lnTo>
                      <a:pt x="197" y="100"/>
                    </a:lnTo>
                    <a:close/>
                    <a:moveTo>
                      <a:pt x="197" y="55"/>
                    </a:moveTo>
                    <a:lnTo>
                      <a:pt x="166" y="55"/>
                    </a:lnTo>
                    <a:lnTo>
                      <a:pt x="166" y="23"/>
                    </a:lnTo>
                    <a:lnTo>
                      <a:pt x="197" y="23"/>
                    </a:lnTo>
                    <a:lnTo>
                      <a:pt x="197" y="55"/>
                    </a:lnTo>
                    <a:close/>
                    <a:moveTo>
                      <a:pt x="0" y="137"/>
                    </a:moveTo>
                    <a:lnTo>
                      <a:pt x="0" y="348"/>
                    </a:lnTo>
                    <a:lnTo>
                      <a:pt x="137" y="348"/>
                    </a:lnTo>
                    <a:lnTo>
                      <a:pt x="137" y="137"/>
                    </a:lnTo>
                    <a:lnTo>
                      <a:pt x="0" y="137"/>
                    </a:lnTo>
                    <a:close/>
                    <a:moveTo>
                      <a:pt x="60" y="326"/>
                    </a:moveTo>
                    <a:lnTo>
                      <a:pt x="29" y="326"/>
                    </a:lnTo>
                    <a:lnTo>
                      <a:pt x="29" y="294"/>
                    </a:lnTo>
                    <a:lnTo>
                      <a:pt x="60" y="294"/>
                    </a:lnTo>
                    <a:lnTo>
                      <a:pt x="60" y="326"/>
                    </a:lnTo>
                    <a:close/>
                    <a:moveTo>
                      <a:pt x="60" y="280"/>
                    </a:moveTo>
                    <a:lnTo>
                      <a:pt x="29" y="280"/>
                    </a:lnTo>
                    <a:lnTo>
                      <a:pt x="29" y="249"/>
                    </a:lnTo>
                    <a:lnTo>
                      <a:pt x="60" y="249"/>
                    </a:lnTo>
                    <a:lnTo>
                      <a:pt x="60" y="280"/>
                    </a:lnTo>
                    <a:close/>
                    <a:moveTo>
                      <a:pt x="60" y="235"/>
                    </a:moveTo>
                    <a:lnTo>
                      <a:pt x="29" y="235"/>
                    </a:lnTo>
                    <a:lnTo>
                      <a:pt x="29" y="204"/>
                    </a:lnTo>
                    <a:lnTo>
                      <a:pt x="60" y="204"/>
                    </a:lnTo>
                    <a:lnTo>
                      <a:pt x="60" y="235"/>
                    </a:lnTo>
                    <a:close/>
                    <a:moveTo>
                      <a:pt x="60" y="190"/>
                    </a:moveTo>
                    <a:lnTo>
                      <a:pt x="29" y="190"/>
                    </a:lnTo>
                    <a:lnTo>
                      <a:pt x="29" y="158"/>
                    </a:lnTo>
                    <a:lnTo>
                      <a:pt x="60" y="158"/>
                    </a:lnTo>
                    <a:lnTo>
                      <a:pt x="60" y="190"/>
                    </a:lnTo>
                    <a:close/>
                    <a:moveTo>
                      <a:pt x="108" y="326"/>
                    </a:moveTo>
                    <a:lnTo>
                      <a:pt x="76" y="326"/>
                    </a:lnTo>
                    <a:lnTo>
                      <a:pt x="76" y="294"/>
                    </a:lnTo>
                    <a:lnTo>
                      <a:pt x="108" y="294"/>
                    </a:lnTo>
                    <a:lnTo>
                      <a:pt x="108" y="326"/>
                    </a:lnTo>
                    <a:close/>
                    <a:moveTo>
                      <a:pt x="108" y="280"/>
                    </a:moveTo>
                    <a:lnTo>
                      <a:pt x="76" y="280"/>
                    </a:lnTo>
                    <a:lnTo>
                      <a:pt x="76" y="249"/>
                    </a:lnTo>
                    <a:lnTo>
                      <a:pt x="108" y="249"/>
                    </a:lnTo>
                    <a:lnTo>
                      <a:pt x="108" y="280"/>
                    </a:lnTo>
                    <a:close/>
                    <a:moveTo>
                      <a:pt x="108" y="235"/>
                    </a:moveTo>
                    <a:lnTo>
                      <a:pt x="76" y="235"/>
                    </a:lnTo>
                    <a:lnTo>
                      <a:pt x="76" y="204"/>
                    </a:lnTo>
                    <a:lnTo>
                      <a:pt x="108" y="204"/>
                    </a:lnTo>
                    <a:lnTo>
                      <a:pt x="108" y="235"/>
                    </a:lnTo>
                    <a:close/>
                    <a:moveTo>
                      <a:pt x="108" y="190"/>
                    </a:moveTo>
                    <a:lnTo>
                      <a:pt x="76" y="190"/>
                    </a:lnTo>
                    <a:lnTo>
                      <a:pt x="76" y="158"/>
                    </a:lnTo>
                    <a:lnTo>
                      <a:pt x="108" y="158"/>
                    </a:lnTo>
                    <a:lnTo>
                      <a:pt x="108" y="19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defTabSz="932503"/>
                <a:endParaRPr lang="en-US" sz="2400">
                  <a:solidFill>
                    <a:srgbClr val="505050"/>
                  </a:solidFill>
                </a:endParaRPr>
              </a:p>
            </p:txBody>
          </p:sp>
          <p:sp>
            <p:nvSpPr>
              <p:cNvPr id="59" name="Freeform 5"/>
              <p:cNvSpPr>
                <a:spLocks noEditPoints="1"/>
              </p:cNvSpPr>
              <p:nvPr/>
            </p:nvSpPr>
            <p:spPr bwMode="black">
              <a:xfrm>
                <a:off x="813524" y="3777428"/>
                <a:ext cx="735206" cy="1159522"/>
              </a:xfrm>
              <a:custGeom>
                <a:avLst/>
                <a:gdLst>
                  <a:gd name="T0" fmla="*/ 89 w 226"/>
                  <a:gd name="T1" fmla="*/ 124 h 348"/>
                  <a:gd name="T2" fmla="*/ 118 w 226"/>
                  <a:gd name="T3" fmla="*/ 113 h 348"/>
                  <a:gd name="T4" fmla="*/ 150 w 226"/>
                  <a:gd name="T5" fmla="*/ 124 h 348"/>
                  <a:gd name="T6" fmla="*/ 150 w 226"/>
                  <a:gd name="T7" fmla="*/ 145 h 348"/>
                  <a:gd name="T8" fmla="*/ 226 w 226"/>
                  <a:gd name="T9" fmla="*/ 348 h 348"/>
                  <a:gd name="T10" fmla="*/ 89 w 226"/>
                  <a:gd name="T11" fmla="*/ 0 h 348"/>
                  <a:gd name="T12" fmla="*/ 118 w 226"/>
                  <a:gd name="T13" fmla="*/ 100 h 348"/>
                  <a:gd name="T14" fmla="*/ 150 w 226"/>
                  <a:gd name="T15" fmla="*/ 68 h 348"/>
                  <a:gd name="T16" fmla="*/ 150 w 226"/>
                  <a:gd name="T17" fmla="*/ 55 h 348"/>
                  <a:gd name="T18" fmla="*/ 118 w 226"/>
                  <a:gd name="T19" fmla="*/ 23 h 348"/>
                  <a:gd name="T20" fmla="*/ 150 w 226"/>
                  <a:gd name="T21" fmla="*/ 55 h 348"/>
                  <a:gd name="T22" fmla="*/ 166 w 226"/>
                  <a:gd name="T23" fmla="*/ 280 h 348"/>
                  <a:gd name="T24" fmla="*/ 197 w 226"/>
                  <a:gd name="T25" fmla="*/ 249 h 348"/>
                  <a:gd name="T26" fmla="*/ 197 w 226"/>
                  <a:gd name="T27" fmla="*/ 235 h 348"/>
                  <a:gd name="T28" fmla="*/ 166 w 226"/>
                  <a:gd name="T29" fmla="*/ 204 h 348"/>
                  <a:gd name="T30" fmla="*/ 197 w 226"/>
                  <a:gd name="T31" fmla="*/ 235 h 348"/>
                  <a:gd name="T32" fmla="*/ 166 w 226"/>
                  <a:gd name="T33" fmla="*/ 190 h 348"/>
                  <a:gd name="T34" fmla="*/ 197 w 226"/>
                  <a:gd name="T35" fmla="*/ 158 h 348"/>
                  <a:gd name="T36" fmla="*/ 197 w 226"/>
                  <a:gd name="T37" fmla="*/ 145 h 348"/>
                  <a:gd name="T38" fmla="*/ 166 w 226"/>
                  <a:gd name="T39" fmla="*/ 113 h 348"/>
                  <a:gd name="T40" fmla="*/ 197 w 226"/>
                  <a:gd name="T41" fmla="*/ 145 h 348"/>
                  <a:gd name="T42" fmla="*/ 166 w 226"/>
                  <a:gd name="T43" fmla="*/ 100 h 348"/>
                  <a:gd name="T44" fmla="*/ 197 w 226"/>
                  <a:gd name="T45" fmla="*/ 68 h 348"/>
                  <a:gd name="T46" fmla="*/ 197 w 226"/>
                  <a:gd name="T47" fmla="*/ 55 h 348"/>
                  <a:gd name="T48" fmla="*/ 166 w 226"/>
                  <a:gd name="T49" fmla="*/ 23 h 348"/>
                  <a:gd name="T50" fmla="*/ 197 w 226"/>
                  <a:gd name="T51" fmla="*/ 55 h 348"/>
                  <a:gd name="T52" fmla="*/ 0 w 226"/>
                  <a:gd name="T53" fmla="*/ 348 h 348"/>
                  <a:gd name="T54" fmla="*/ 137 w 226"/>
                  <a:gd name="T55" fmla="*/ 137 h 348"/>
                  <a:gd name="T56" fmla="*/ 60 w 226"/>
                  <a:gd name="T57" fmla="*/ 326 h 348"/>
                  <a:gd name="T58" fmla="*/ 29 w 226"/>
                  <a:gd name="T59" fmla="*/ 294 h 348"/>
                  <a:gd name="T60" fmla="*/ 60 w 226"/>
                  <a:gd name="T61" fmla="*/ 326 h 348"/>
                  <a:gd name="T62" fmla="*/ 29 w 226"/>
                  <a:gd name="T63" fmla="*/ 280 h 348"/>
                  <a:gd name="T64" fmla="*/ 60 w 226"/>
                  <a:gd name="T65" fmla="*/ 249 h 348"/>
                  <a:gd name="T66" fmla="*/ 60 w 226"/>
                  <a:gd name="T67" fmla="*/ 235 h 348"/>
                  <a:gd name="T68" fmla="*/ 29 w 226"/>
                  <a:gd name="T69" fmla="*/ 204 h 348"/>
                  <a:gd name="T70" fmla="*/ 60 w 226"/>
                  <a:gd name="T71" fmla="*/ 235 h 348"/>
                  <a:gd name="T72" fmla="*/ 29 w 226"/>
                  <a:gd name="T73" fmla="*/ 190 h 348"/>
                  <a:gd name="T74" fmla="*/ 60 w 226"/>
                  <a:gd name="T75" fmla="*/ 158 h 348"/>
                  <a:gd name="T76" fmla="*/ 108 w 226"/>
                  <a:gd name="T77" fmla="*/ 326 h 348"/>
                  <a:gd name="T78" fmla="*/ 76 w 226"/>
                  <a:gd name="T79" fmla="*/ 294 h 348"/>
                  <a:gd name="T80" fmla="*/ 108 w 226"/>
                  <a:gd name="T81" fmla="*/ 326 h 348"/>
                  <a:gd name="T82" fmla="*/ 76 w 226"/>
                  <a:gd name="T83" fmla="*/ 280 h 348"/>
                  <a:gd name="T84" fmla="*/ 108 w 226"/>
                  <a:gd name="T85" fmla="*/ 249 h 348"/>
                  <a:gd name="T86" fmla="*/ 108 w 226"/>
                  <a:gd name="T87" fmla="*/ 235 h 348"/>
                  <a:gd name="T88" fmla="*/ 76 w 226"/>
                  <a:gd name="T89" fmla="*/ 204 h 348"/>
                  <a:gd name="T90" fmla="*/ 108 w 226"/>
                  <a:gd name="T91" fmla="*/ 235 h 348"/>
                  <a:gd name="T92" fmla="*/ 76 w 226"/>
                  <a:gd name="T93" fmla="*/ 190 h 348"/>
                  <a:gd name="T94" fmla="*/ 108 w 226"/>
                  <a:gd name="T95" fmla="*/ 15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 h="348">
                    <a:moveTo>
                      <a:pt x="89" y="0"/>
                    </a:moveTo>
                    <a:lnTo>
                      <a:pt x="89" y="124"/>
                    </a:lnTo>
                    <a:lnTo>
                      <a:pt x="118" y="124"/>
                    </a:lnTo>
                    <a:lnTo>
                      <a:pt x="118" y="113"/>
                    </a:lnTo>
                    <a:lnTo>
                      <a:pt x="150" y="113"/>
                    </a:lnTo>
                    <a:lnTo>
                      <a:pt x="150" y="124"/>
                    </a:lnTo>
                    <a:lnTo>
                      <a:pt x="150" y="137"/>
                    </a:lnTo>
                    <a:lnTo>
                      <a:pt x="150" y="145"/>
                    </a:lnTo>
                    <a:lnTo>
                      <a:pt x="150" y="348"/>
                    </a:lnTo>
                    <a:lnTo>
                      <a:pt x="226" y="348"/>
                    </a:lnTo>
                    <a:lnTo>
                      <a:pt x="226" y="0"/>
                    </a:lnTo>
                    <a:lnTo>
                      <a:pt x="89" y="0"/>
                    </a:lnTo>
                    <a:close/>
                    <a:moveTo>
                      <a:pt x="150" y="100"/>
                    </a:moveTo>
                    <a:lnTo>
                      <a:pt x="118" y="100"/>
                    </a:lnTo>
                    <a:lnTo>
                      <a:pt x="118" y="68"/>
                    </a:lnTo>
                    <a:lnTo>
                      <a:pt x="150" y="68"/>
                    </a:lnTo>
                    <a:lnTo>
                      <a:pt x="150" y="100"/>
                    </a:lnTo>
                    <a:close/>
                    <a:moveTo>
                      <a:pt x="150" y="55"/>
                    </a:moveTo>
                    <a:lnTo>
                      <a:pt x="118" y="55"/>
                    </a:lnTo>
                    <a:lnTo>
                      <a:pt x="118" y="23"/>
                    </a:lnTo>
                    <a:lnTo>
                      <a:pt x="150" y="23"/>
                    </a:lnTo>
                    <a:lnTo>
                      <a:pt x="150" y="55"/>
                    </a:lnTo>
                    <a:close/>
                    <a:moveTo>
                      <a:pt x="197" y="280"/>
                    </a:moveTo>
                    <a:lnTo>
                      <a:pt x="166" y="280"/>
                    </a:lnTo>
                    <a:lnTo>
                      <a:pt x="166" y="249"/>
                    </a:lnTo>
                    <a:lnTo>
                      <a:pt x="197" y="249"/>
                    </a:lnTo>
                    <a:lnTo>
                      <a:pt x="197" y="280"/>
                    </a:lnTo>
                    <a:close/>
                    <a:moveTo>
                      <a:pt x="197" y="235"/>
                    </a:moveTo>
                    <a:lnTo>
                      <a:pt x="166" y="235"/>
                    </a:lnTo>
                    <a:lnTo>
                      <a:pt x="166" y="204"/>
                    </a:lnTo>
                    <a:lnTo>
                      <a:pt x="197" y="204"/>
                    </a:lnTo>
                    <a:lnTo>
                      <a:pt x="197" y="235"/>
                    </a:lnTo>
                    <a:close/>
                    <a:moveTo>
                      <a:pt x="197" y="190"/>
                    </a:moveTo>
                    <a:lnTo>
                      <a:pt x="166" y="190"/>
                    </a:lnTo>
                    <a:lnTo>
                      <a:pt x="166" y="158"/>
                    </a:lnTo>
                    <a:lnTo>
                      <a:pt x="197" y="158"/>
                    </a:lnTo>
                    <a:lnTo>
                      <a:pt x="197" y="190"/>
                    </a:lnTo>
                    <a:close/>
                    <a:moveTo>
                      <a:pt x="197" y="145"/>
                    </a:moveTo>
                    <a:lnTo>
                      <a:pt x="166" y="145"/>
                    </a:lnTo>
                    <a:lnTo>
                      <a:pt x="166" y="113"/>
                    </a:lnTo>
                    <a:lnTo>
                      <a:pt x="197" y="113"/>
                    </a:lnTo>
                    <a:lnTo>
                      <a:pt x="197" y="145"/>
                    </a:lnTo>
                    <a:close/>
                    <a:moveTo>
                      <a:pt x="197" y="100"/>
                    </a:moveTo>
                    <a:lnTo>
                      <a:pt x="166" y="100"/>
                    </a:lnTo>
                    <a:lnTo>
                      <a:pt x="166" y="68"/>
                    </a:lnTo>
                    <a:lnTo>
                      <a:pt x="197" y="68"/>
                    </a:lnTo>
                    <a:lnTo>
                      <a:pt x="197" y="100"/>
                    </a:lnTo>
                    <a:close/>
                    <a:moveTo>
                      <a:pt x="197" y="55"/>
                    </a:moveTo>
                    <a:lnTo>
                      <a:pt x="166" y="55"/>
                    </a:lnTo>
                    <a:lnTo>
                      <a:pt x="166" y="23"/>
                    </a:lnTo>
                    <a:lnTo>
                      <a:pt x="197" y="23"/>
                    </a:lnTo>
                    <a:lnTo>
                      <a:pt x="197" y="55"/>
                    </a:lnTo>
                    <a:close/>
                    <a:moveTo>
                      <a:pt x="0" y="137"/>
                    </a:moveTo>
                    <a:lnTo>
                      <a:pt x="0" y="348"/>
                    </a:lnTo>
                    <a:lnTo>
                      <a:pt x="137" y="348"/>
                    </a:lnTo>
                    <a:lnTo>
                      <a:pt x="137" y="137"/>
                    </a:lnTo>
                    <a:lnTo>
                      <a:pt x="0" y="137"/>
                    </a:lnTo>
                    <a:close/>
                    <a:moveTo>
                      <a:pt x="60" y="326"/>
                    </a:moveTo>
                    <a:lnTo>
                      <a:pt x="29" y="326"/>
                    </a:lnTo>
                    <a:lnTo>
                      <a:pt x="29" y="294"/>
                    </a:lnTo>
                    <a:lnTo>
                      <a:pt x="60" y="294"/>
                    </a:lnTo>
                    <a:lnTo>
                      <a:pt x="60" y="326"/>
                    </a:lnTo>
                    <a:close/>
                    <a:moveTo>
                      <a:pt x="60" y="280"/>
                    </a:moveTo>
                    <a:lnTo>
                      <a:pt x="29" y="280"/>
                    </a:lnTo>
                    <a:lnTo>
                      <a:pt x="29" y="249"/>
                    </a:lnTo>
                    <a:lnTo>
                      <a:pt x="60" y="249"/>
                    </a:lnTo>
                    <a:lnTo>
                      <a:pt x="60" y="280"/>
                    </a:lnTo>
                    <a:close/>
                    <a:moveTo>
                      <a:pt x="60" y="235"/>
                    </a:moveTo>
                    <a:lnTo>
                      <a:pt x="29" y="235"/>
                    </a:lnTo>
                    <a:lnTo>
                      <a:pt x="29" y="204"/>
                    </a:lnTo>
                    <a:lnTo>
                      <a:pt x="60" y="204"/>
                    </a:lnTo>
                    <a:lnTo>
                      <a:pt x="60" y="235"/>
                    </a:lnTo>
                    <a:close/>
                    <a:moveTo>
                      <a:pt x="60" y="190"/>
                    </a:moveTo>
                    <a:lnTo>
                      <a:pt x="29" y="190"/>
                    </a:lnTo>
                    <a:lnTo>
                      <a:pt x="29" y="158"/>
                    </a:lnTo>
                    <a:lnTo>
                      <a:pt x="60" y="158"/>
                    </a:lnTo>
                    <a:lnTo>
                      <a:pt x="60" y="190"/>
                    </a:lnTo>
                    <a:close/>
                    <a:moveTo>
                      <a:pt x="108" y="326"/>
                    </a:moveTo>
                    <a:lnTo>
                      <a:pt x="76" y="326"/>
                    </a:lnTo>
                    <a:lnTo>
                      <a:pt x="76" y="294"/>
                    </a:lnTo>
                    <a:lnTo>
                      <a:pt x="108" y="294"/>
                    </a:lnTo>
                    <a:lnTo>
                      <a:pt x="108" y="326"/>
                    </a:lnTo>
                    <a:close/>
                    <a:moveTo>
                      <a:pt x="108" y="280"/>
                    </a:moveTo>
                    <a:lnTo>
                      <a:pt x="76" y="280"/>
                    </a:lnTo>
                    <a:lnTo>
                      <a:pt x="76" y="249"/>
                    </a:lnTo>
                    <a:lnTo>
                      <a:pt x="108" y="249"/>
                    </a:lnTo>
                    <a:lnTo>
                      <a:pt x="108" y="280"/>
                    </a:lnTo>
                    <a:close/>
                    <a:moveTo>
                      <a:pt x="108" y="235"/>
                    </a:moveTo>
                    <a:lnTo>
                      <a:pt x="76" y="235"/>
                    </a:lnTo>
                    <a:lnTo>
                      <a:pt x="76" y="204"/>
                    </a:lnTo>
                    <a:lnTo>
                      <a:pt x="108" y="204"/>
                    </a:lnTo>
                    <a:lnTo>
                      <a:pt x="108" y="235"/>
                    </a:lnTo>
                    <a:close/>
                    <a:moveTo>
                      <a:pt x="108" y="190"/>
                    </a:moveTo>
                    <a:lnTo>
                      <a:pt x="76" y="190"/>
                    </a:lnTo>
                    <a:lnTo>
                      <a:pt x="76" y="158"/>
                    </a:lnTo>
                    <a:lnTo>
                      <a:pt x="108" y="158"/>
                    </a:lnTo>
                    <a:lnTo>
                      <a:pt x="108" y="19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defTabSz="932503"/>
                <a:endParaRPr lang="en-US" sz="2400">
                  <a:solidFill>
                    <a:srgbClr val="505050"/>
                  </a:solidFill>
                </a:endParaRPr>
              </a:p>
            </p:txBody>
          </p:sp>
          <p:sp>
            <p:nvSpPr>
              <p:cNvPr id="61" name="Freeform 5"/>
              <p:cNvSpPr>
                <a:spLocks noEditPoints="1"/>
              </p:cNvSpPr>
              <p:nvPr/>
            </p:nvSpPr>
            <p:spPr bwMode="black">
              <a:xfrm>
                <a:off x="813524" y="2383479"/>
                <a:ext cx="735206" cy="1159522"/>
              </a:xfrm>
              <a:custGeom>
                <a:avLst/>
                <a:gdLst>
                  <a:gd name="T0" fmla="*/ 89 w 226"/>
                  <a:gd name="T1" fmla="*/ 124 h 348"/>
                  <a:gd name="T2" fmla="*/ 118 w 226"/>
                  <a:gd name="T3" fmla="*/ 113 h 348"/>
                  <a:gd name="T4" fmla="*/ 150 w 226"/>
                  <a:gd name="T5" fmla="*/ 124 h 348"/>
                  <a:gd name="T6" fmla="*/ 150 w 226"/>
                  <a:gd name="T7" fmla="*/ 145 h 348"/>
                  <a:gd name="T8" fmla="*/ 226 w 226"/>
                  <a:gd name="T9" fmla="*/ 348 h 348"/>
                  <a:gd name="T10" fmla="*/ 89 w 226"/>
                  <a:gd name="T11" fmla="*/ 0 h 348"/>
                  <a:gd name="T12" fmla="*/ 118 w 226"/>
                  <a:gd name="T13" fmla="*/ 100 h 348"/>
                  <a:gd name="T14" fmla="*/ 150 w 226"/>
                  <a:gd name="T15" fmla="*/ 68 h 348"/>
                  <a:gd name="T16" fmla="*/ 150 w 226"/>
                  <a:gd name="T17" fmla="*/ 55 h 348"/>
                  <a:gd name="T18" fmla="*/ 118 w 226"/>
                  <a:gd name="T19" fmla="*/ 23 h 348"/>
                  <a:gd name="T20" fmla="*/ 150 w 226"/>
                  <a:gd name="T21" fmla="*/ 55 h 348"/>
                  <a:gd name="T22" fmla="*/ 166 w 226"/>
                  <a:gd name="T23" fmla="*/ 280 h 348"/>
                  <a:gd name="T24" fmla="*/ 197 w 226"/>
                  <a:gd name="T25" fmla="*/ 249 h 348"/>
                  <a:gd name="T26" fmla="*/ 197 w 226"/>
                  <a:gd name="T27" fmla="*/ 235 h 348"/>
                  <a:gd name="T28" fmla="*/ 166 w 226"/>
                  <a:gd name="T29" fmla="*/ 204 h 348"/>
                  <a:gd name="T30" fmla="*/ 197 w 226"/>
                  <a:gd name="T31" fmla="*/ 235 h 348"/>
                  <a:gd name="T32" fmla="*/ 166 w 226"/>
                  <a:gd name="T33" fmla="*/ 190 h 348"/>
                  <a:gd name="T34" fmla="*/ 197 w 226"/>
                  <a:gd name="T35" fmla="*/ 158 h 348"/>
                  <a:gd name="T36" fmla="*/ 197 w 226"/>
                  <a:gd name="T37" fmla="*/ 145 h 348"/>
                  <a:gd name="T38" fmla="*/ 166 w 226"/>
                  <a:gd name="T39" fmla="*/ 113 h 348"/>
                  <a:gd name="T40" fmla="*/ 197 w 226"/>
                  <a:gd name="T41" fmla="*/ 145 h 348"/>
                  <a:gd name="T42" fmla="*/ 166 w 226"/>
                  <a:gd name="T43" fmla="*/ 100 h 348"/>
                  <a:gd name="T44" fmla="*/ 197 w 226"/>
                  <a:gd name="T45" fmla="*/ 68 h 348"/>
                  <a:gd name="T46" fmla="*/ 197 w 226"/>
                  <a:gd name="T47" fmla="*/ 55 h 348"/>
                  <a:gd name="T48" fmla="*/ 166 w 226"/>
                  <a:gd name="T49" fmla="*/ 23 h 348"/>
                  <a:gd name="T50" fmla="*/ 197 w 226"/>
                  <a:gd name="T51" fmla="*/ 55 h 348"/>
                  <a:gd name="T52" fmla="*/ 0 w 226"/>
                  <a:gd name="T53" fmla="*/ 348 h 348"/>
                  <a:gd name="T54" fmla="*/ 137 w 226"/>
                  <a:gd name="T55" fmla="*/ 137 h 348"/>
                  <a:gd name="T56" fmla="*/ 60 w 226"/>
                  <a:gd name="T57" fmla="*/ 326 h 348"/>
                  <a:gd name="T58" fmla="*/ 29 w 226"/>
                  <a:gd name="T59" fmla="*/ 294 h 348"/>
                  <a:gd name="T60" fmla="*/ 60 w 226"/>
                  <a:gd name="T61" fmla="*/ 326 h 348"/>
                  <a:gd name="T62" fmla="*/ 29 w 226"/>
                  <a:gd name="T63" fmla="*/ 280 h 348"/>
                  <a:gd name="T64" fmla="*/ 60 w 226"/>
                  <a:gd name="T65" fmla="*/ 249 h 348"/>
                  <a:gd name="T66" fmla="*/ 60 w 226"/>
                  <a:gd name="T67" fmla="*/ 235 h 348"/>
                  <a:gd name="T68" fmla="*/ 29 w 226"/>
                  <a:gd name="T69" fmla="*/ 204 h 348"/>
                  <a:gd name="T70" fmla="*/ 60 w 226"/>
                  <a:gd name="T71" fmla="*/ 235 h 348"/>
                  <a:gd name="T72" fmla="*/ 29 w 226"/>
                  <a:gd name="T73" fmla="*/ 190 h 348"/>
                  <a:gd name="T74" fmla="*/ 60 w 226"/>
                  <a:gd name="T75" fmla="*/ 158 h 348"/>
                  <a:gd name="T76" fmla="*/ 108 w 226"/>
                  <a:gd name="T77" fmla="*/ 326 h 348"/>
                  <a:gd name="T78" fmla="*/ 76 w 226"/>
                  <a:gd name="T79" fmla="*/ 294 h 348"/>
                  <a:gd name="T80" fmla="*/ 108 w 226"/>
                  <a:gd name="T81" fmla="*/ 326 h 348"/>
                  <a:gd name="T82" fmla="*/ 76 w 226"/>
                  <a:gd name="T83" fmla="*/ 280 h 348"/>
                  <a:gd name="T84" fmla="*/ 108 w 226"/>
                  <a:gd name="T85" fmla="*/ 249 h 348"/>
                  <a:gd name="T86" fmla="*/ 108 w 226"/>
                  <a:gd name="T87" fmla="*/ 235 h 348"/>
                  <a:gd name="T88" fmla="*/ 76 w 226"/>
                  <a:gd name="T89" fmla="*/ 204 h 348"/>
                  <a:gd name="T90" fmla="*/ 108 w 226"/>
                  <a:gd name="T91" fmla="*/ 235 h 348"/>
                  <a:gd name="T92" fmla="*/ 76 w 226"/>
                  <a:gd name="T93" fmla="*/ 190 h 348"/>
                  <a:gd name="T94" fmla="*/ 108 w 226"/>
                  <a:gd name="T95" fmla="*/ 15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 h="348">
                    <a:moveTo>
                      <a:pt x="89" y="0"/>
                    </a:moveTo>
                    <a:lnTo>
                      <a:pt x="89" y="124"/>
                    </a:lnTo>
                    <a:lnTo>
                      <a:pt x="118" y="124"/>
                    </a:lnTo>
                    <a:lnTo>
                      <a:pt x="118" y="113"/>
                    </a:lnTo>
                    <a:lnTo>
                      <a:pt x="150" y="113"/>
                    </a:lnTo>
                    <a:lnTo>
                      <a:pt x="150" y="124"/>
                    </a:lnTo>
                    <a:lnTo>
                      <a:pt x="150" y="137"/>
                    </a:lnTo>
                    <a:lnTo>
                      <a:pt x="150" y="145"/>
                    </a:lnTo>
                    <a:lnTo>
                      <a:pt x="150" y="348"/>
                    </a:lnTo>
                    <a:lnTo>
                      <a:pt x="226" y="348"/>
                    </a:lnTo>
                    <a:lnTo>
                      <a:pt x="226" y="0"/>
                    </a:lnTo>
                    <a:lnTo>
                      <a:pt x="89" y="0"/>
                    </a:lnTo>
                    <a:close/>
                    <a:moveTo>
                      <a:pt x="150" y="100"/>
                    </a:moveTo>
                    <a:lnTo>
                      <a:pt x="118" y="100"/>
                    </a:lnTo>
                    <a:lnTo>
                      <a:pt x="118" y="68"/>
                    </a:lnTo>
                    <a:lnTo>
                      <a:pt x="150" y="68"/>
                    </a:lnTo>
                    <a:lnTo>
                      <a:pt x="150" y="100"/>
                    </a:lnTo>
                    <a:close/>
                    <a:moveTo>
                      <a:pt x="150" y="55"/>
                    </a:moveTo>
                    <a:lnTo>
                      <a:pt x="118" y="55"/>
                    </a:lnTo>
                    <a:lnTo>
                      <a:pt x="118" y="23"/>
                    </a:lnTo>
                    <a:lnTo>
                      <a:pt x="150" y="23"/>
                    </a:lnTo>
                    <a:lnTo>
                      <a:pt x="150" y="55"/>
                    </a:lnTo>
                    <a:close/>
                    <a:moveTo>
                      <a:pt x="197" y="280"/>
                    </a:moveTo>
                    <a:lnTo>
                      <a:pt x="166" y="280"/>
                    </a:lnTo>
                    <a:lnTo>
                      <a:pt x="166" y="249"/>
                    </a:lnTo>
                    <a:lnTo>
                      <a:pt x="197" y="249"/>
                    </a:lnTo>
                    <a:lnTo>
                      <a:pt x="197" y="280"/>
                    </a:lnTo>
                    <a:close/>
                    <a:moveTo>
                      <a:pt x="197" y="235"/>
                    </a:moveTo>
                    <a:lnTo>
                      <a:pt x="166" y="235"/>
                    </a:lnTo>
                    <a:lnTo>
                      <a:pt x="166" y="204"/>
                    </a:lnTo>
                    <a:lnTo>
                      <a:pt x="197" y="204"/>
                    </a:lnTo>
                    <a:lnTo>
                      <a:pt x="197" y="235"/>
                    </a:lnTo>
                    <a:close/>
                    <a:moveTo>
                      <a:pt x="197" y="190"/>
                    </a:moveTo>
                    <a:lnTo>
                      <a:pt x="166" y="190"/>
                    </a:lnTo>
                    <a:lnTo>
                      <a:pt x="166" y="158"/>
                    </a:lnTo>
                    <a:lnTo>
                      <a:pt x="197" y="158"/>
                    </a:lnTo>
                    <a:lnTo>
                      <a:pt x="197" y="190"/>
                    </a:lnTo>
                    <a:close/>
                    <a:moveTo>
                      <a:pt x="197" y="145"/>
                    </a:moveTo>
                    <a:lnTo>
                      <a:pt x="166" y="145"/>
                    </a:lnTo>
                    <a:lnTo>
                      <a:pt x="166" y="113"/>
                    </a:lnTo>
                    <a:lnTo>
                      <a:pt x="197" y="113"/>
                    </a:lnTo>
                    <a:lnTo>
                      <a:pt x="197" y="145"/>
                    </a:lnTo>
                    <a:close/>
                    <a:moveTo>
                      <a:pt x="197" y="100"/>
                    </a:moveTo>
                    <a:lnTo>
                      <a:pt x="166" y="100"/>
                    </a:lnTo>
                    <a:lnTo>
                      <a:pt x="166" y="68"/>
                    </a:lnTo>
                    <a:lnTo>
                      <a:pt x="197" y="68"/>
                    </a:lnTo>
                    <a:lnTo>
                      <a:pt x="197" y="100"/>
                    </a:lnTo>
                    <a:close/>
                    <a:moveTo>
                      <a:pt x="197" y="55"/>
                    </a:moveTo>
                    <a:lnTo>
                      <a:pt x="166" y="55"/>
                    </a:lnTo>
                    <a:lnTo>
                      <a:pt x="166" y="23"/>
                    </a:lnTo>
                    <a:lnTo>
                      <a:pt x="197" y="23"/>
                    </a:lnTo>
                    <a:lnTo>
                      <a:pt x="197" y="55"/>
                    </a:lnTo>
                    <a:close/>
                    <a:moveTo>
                      <a:pt x="0" y="137"/>
                    </a:moveTo>
                    <a:lnTo>
                      <a:pt x="0" y="348"/>
                    </a:lnTo>
                    <a:lnTo>
                      <a:pt x="137" y="348"/>
                    </a:lnTo>
                    <a:lnTo>
                      <a:pt x="137" y="137"/>
                    </a:lnTo>
                    <a:lnTo>
                      <a:pt x="0" y="137"/>
                    </a:lnTo>
                    <a:close/>
                    <a:moveTo>
                      <a:pt x="60" y="326"/>
                    </a:moveTo>
                    <a:lnTo>
                      <a:pt x="29" y="326"/>
                    </a:lnTo>
                    <a:lnTo>
                      <a:pt x="29" y="294"/>
                    </a:lnTo>
                    <a:lnTo>
                      <a:pt x="60" y="294"/>
                    </a:lnTo>
                    <a:lnTo>
                      <a:pt x="60" y="326"/>
                    </a:lnTo>
                    <a:close/>
                    <a:moveTo>
                      <a:pt x="60" y="280"/>
                    </a:moveTo>
                    <a:lnTo>
                      <a:pt x="29" y="280"/>
                    </a:lnTo>
                    <a:lnTo>
                      <a:pt x="29" y="249"/>
                    </a:lnTo>
                    <a:lnTo>
                      <a:pt x="60" y="249"/>
                    </a:lnTo>
                    <a:lnTo>
                      <a:pt x="60" y="280"/>
                    </a:lnTo>
                    <a:close/>
                    <a:moveTo>
                      <a:pt x="60" y="235"/>
                    </a:moveTo>
                    <a:lnTo>
                      <a:pt x="29" y="235"/>
                    </a:lnTo>
                    <a:lnTo>
                      <a:pt x="29" y="204"/>
                    </a:lnTo>
                    <a:lnTo>
                      <a:pt x="60" y="204"/>
                    </a:lnTo>
                    <a:lnTo>
                      <a:pt x="60" y="235"/>
                    </a:lnTo>
                    <a:close/>
                    <a:moveTo>
                      <a:pt x="60" y="190"/>
                    </a:moveTo>
                    <a:lnTo>
                      <a:pt x="29" y="190"/>
                    </a:lnTo>
                    <a:lnTo>
                      <a:pt x="29" y="158"/>
                    </a:lnTo>
                    <a:lnTo>
                      <a:pt x="60" y="158"/>
                    </a:lnTo>
                    <a:lnTo>
                      <a:pt x="60" y="190"/>
                    </a:lnTo>
                    <a:close/>
                    <a:moveTo>
                      <a:pt x="108" y="326"/>
                    </a:moveTo>
                    <a:lnTo>
                      <a:pt x="76" y="326"/>
                    </a:lnTo>
                    <a:lnTo>
                      <a:pt x="76" y="294"/>
                    </a:lnTo>
                    <a:lnTo>
                      <a:pt x="108" y="294"/>
                    </a:lnTo>
                    <a:lnTo>
                      <a:pt x="108" y="326"/>
                    </a:lnTo>
                    <a:close/>
                    <a:moveTo>
                      <a:pt x="108" y="280"/>
                    </a:moveTo>
                    <a:lnTo>
                      <a:pt x="76" y="280"/>
                    </a:lnTo>
                    <a:lnTo>
                      <a:pt x="76" y="249"/>
                    </a:lnTo>
                    <a:lnTo>
                      <a:pt x="108" y="249"/>
                    </a:lnTo>
                    <a:lnTo>
                      <a:pt x="108" y="280"/>
                    </a:lnTo>
                    <a:close/>
                    <a:moveTo>
                      <a:pt x="108" y="235"/>
                    </a:moveTo>
                    <a:lnTo>
                      <a:pt x="76" y="235"/>
                    </a:lnTo>
                    <a:lnTo>
                      <a:pt x="76" y="204"/>
                    </a:lnTo>
                    <a:lnTo>
                      <a:pt x="108" y="204"/>
                    </a:lnTo>
                    <a:lnTo>
                      <a:pt x="108" y="235"/>
                    </a:lnTo>
                    <a:close/>
                    <a:moveTo>
                      <a:pt x="108" y="190"/>
                    </a:moveTo>
                    <a:lnTo>
                      <a:pt x="76" y="190"/>
                    </a:lnTo>
                    <a:lnTo>
                      <a:pt x="76" y="158"/>
                    </a:lnTo>
                    <a:lnTo>
                      <a:pt x="108" y="158"/>
                    </a:lnTo>
                    <a:lnTo>
                      <a:pt x="108" y="19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defTabSz="932503"/>
                <a:endParaRPr lang="en-US" sz="2400">
                  <a:solidFill>
                    <a:srgbClr val="505050"/>
                  </a:solidFill>
                </a:endParaRPr>
              </a:p>
            </p:txBody>
          </p:sp>
        </p:grpSp>
      </p:grpSp>
      <p:grpSp>
        <p:nvGrpSpPr>
          <p:cNvPr id="9" name="Group 8"/>
          <p:cNvGrpSpPr/>
          <p:nvPr/>
        </p:nvGrpSpPr>
        <p:grpSpPr>
          <a:xfrm>
            <a:off x="3446041" y="3012232"/>
            <a:ext cx="1963488" cy="2111237"/>
            <a:chOff x="12225427" y="1363980"/>
            <a:chExt cx="1963488" cy="2111237"/>
          </a:xfrm>
        </p:grpSpPr>
        <p:sp>
          <p:nvSpPr>
            <p:cNvPr id="70" name="Rectangle 69"/>
            <p:cNvSpPr/>
            <p:nvPr/>
          </p:nvSpPr>
          <p:spPr bwMode="auto">
            <a:xfrm>
              <a:off x="12225427" y="1363980"/>
              <a:ext cx="1963488" cy="2055192"/>
            </a:xfrm>
            <a:prstGeom prst="rect">
              <a:avLst/>
            </a:prstGeom>
            <a:solidFill>
              <a:srgbClr val="0070C0"/>
            </a:solidFill>
            <a:ln w="3175">
              <a:solidFill>
                <a:schemeClr val="tx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71" name="Rectangle 70"/>
            <p:cNvSpPr/>
            <p:nvPr/>
          </p:nvSpPr>
          <p:spPr bwMode="auto">
            <a:xfrm>
              <a:off x="12367220" y="1550986"/>
              <a:ext cx="1679902" cy="1357814"/>
            </a:xfrm>
            <a:prstGeom prst="rect">
              <a:avLst/>
            </a:prstGeom>
            <a:solidFill>
              <a:schemeClr val="bg1"/>
            </a:solidFill>
            <a:ln w="25400">
              <a:solidFill>
                <a:schemeClr val="tx1">
                  <a:lumMod val="60000"/>
                  <a:lumOff val="40000"/>
                </a:schemeClr>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72" name="Picture 7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816353" y="1713320"/>
              <a:ext cx="781636" cy="1204490"/>
            </a:xfrm>
            <a:prstGeom prst="rect">
              <a:avLst/>
            </a:prstGeom>
            <a:noFill/>
          </p:spPr>
        </p:pic>
        <p:sp>
          <p:nvSpPr>
            <p:cNvPr id="73" name="TextBox 72"/>
            <p:cNvSpPr txBox="1"/>
            <p:nvPr/>
          </p:nvSpPr>
          <p:spPr>
            <a:xfrm>
              <a:off x="12342513" y="2847353"/>
              <a:ext cx="1729317" cy="627864"/>
            </a:xfrm>
            <a:prstGeom prst="rect">
              <a:avLst/>
            </a:prstGeom>
            <a:noFill/>
          </p:spPr>
          <p:txBody>
            <a:bodyPr wrap="square" lIns="182880" tIns="146304" rIns="182880" bIns="146304" rtlCol="0">
              <a:spAutoFit/>
            </a:bodyPr>
            <a:lstStyle/>
            <a:p>
              <a:pPr algn="ctr">
                <a:lnSpc>
                  <a:spcPct val="90000"/>
                </a:lnSpc>
                <a:spcAft>
                  <a:spcPts val="600"/>
                </a:spcAft>
              </a:pPr>
              <a:r>
                <a:rPr lang="en-US" sz="1200" b="1" dirty="0" smtClean="0">
                  <a:gradFill>
                    <a:gsLst>
                      <a:gs pos="2917">
                        <a:schemeClr val="bg1"/>
                      </a:gs>
                      <a:gs pos="100000">
                        <a:schemeClr val="bg1"/>
                      </a:gs>
                    </a:gsLst>
                    <a:lin ang="5400000" scaled="0"/>
                  </a:gradFill>
                </a:rPr>
                <a:t>GATEWAY SUBNET (10.0.200.0/28)</a:t>
              </a:r>
            </a:p>
          </p:txBody>
        </p:sp>
      </p:grpSp>
      <p:grpSp>
        <p:nvGrpSpPr>
          <p:cNvPr id="87" name="Group 86"/>
          <p:cNvGrpSpPr/>
          <p:nvPr/>
        </p:nvGrpSpPr>
        <p:grpSpPr>
          <a:xfrm>
            <a:off x="8949272" y="455479"/>
            <a:ext cx="986785" cy="986785"/>
            <a:chOff x="8555297" y="503193"/>
            <a:chExt cx="1236985" cy="1236985"/>
          </a:xfrm>
        </p:grpSpPr>
        <p:sp>
          <p:nvSpPr>
            <p:cNvPr id="89" name="Oval 88"/>
            <p:cNvSpPr/>
            <p:nvPr/>
          </p:nvSpPr>
          <p:spPr bwMode="auto">
            <a:xfrm>
              <a:off x="8555297" y="503193"/>
              <a:ext cx="1236985" cy="1236985"/>
            </a:xfrm>
            <a:prstGeom prst="ellipse">
              <a:avLst/>
            </a:prstGeom>
            <a:pattFill prst="ltUpDiag">
              <a:fgClr>
                <a:srgbClr val="CDCDCD"/>
              </a:fgClr>
              <a:bgClr>
                <a:srgbClr val="FFFFFF"/>
              </a:bgClr>
            </a:pattFill>
            <a:ln w="25400" cap="flat" cmpd="sng" algn="ctr">
              <a:solidFill>
                <a:schemeClr val="tx1"/>
              </a:solidFill>
              <a:prstDash val="solid"/>
              <a:headEnd type="none" w="med" len="med"/>
              <a:tailEnd type="none" w="med" len="med"/>
            </a:ln>
            <a:effectLst/>
          </p:spPr>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defTabSz="914008" fontAlgn="base">
                <a:lnSpc>
                  <a:spcPct val="90000"/>
                </a:lnSpc>
                <a:spcBef>
                  <a:spcPct val="0"/>
                </a:spcBef>
                <a:spcAft>
                  <a:spcPct val="0"/>
                </a:spcAft>
                <a:defRPr/>
              </a:pPr>
              <a:endParaRPr lang="en-US" sz="3600" kern="0" spc="-50" dirty="0">
                <a:gradFill>
                  <a:gsLst>
                    <a:gs pos="36283">
                      <a:srgbClr val="505050"/>
                    </a:gs>
                    <a:gs pos="28000">
                      <a:srgbClr val="505050"/>
                    </a:gs>
                  </a:gsLst>
                  <a:lin ang="5400000" scaled="0"/>
                </a:gradFill>
              </a:endParaRPr>
            </a:p>
          </p:txBody>
        </p:sp>
        <p:sp>
          <p:nvSpPr>
            <p:cNvPr id="90" name="Freeform 89"/>
            <p:cNvSpPr>
              <a:spLocks noChangeAspect="1" noEditPoints="1"/>
            </p:cNvSpPr>
            <p:nvPr/>
          </p:nvSpPr>
          <p:spPr bwMode="auto">
            <a:xfrm>
              <a:off x="8889002" y="708335"/>
              <a:ext cx="569574" cy="427782"/>
            </a:xfrm>
            <a:custGeom>
              <a:avLst/>
              <a:gdLst>
                <a:gd name="T0" fmla="*/ 224 w 400"/>
                <a:gd name="T1" fmla="*/ 276 h 300"/>
                <a:gd name="T2" fmla="*/ 200 w 400"/>
                <a:gd name="T3" fmla="*/ 300 h 300"/>
                <a:gd name="T4" fmla="*/ 176 w 400"/>
                <a:gd name="T5" fmla="*/ 276 h 300"/>
                <a:gd name="T6" fmla="*/ 200 w 400"/>
                <a:gd name="T7" fmla="*/ 252 h 300"/>
                <a:gd name="T8" fmla="*/ 224 w 400"/>
                <a:gd name="T9" fmla="*/ 276 h 300"/>
                <a:gd name="T10" fmla="*/ 122 w 400"/>
                <a:gd name="T11" fmla="*/ 205 h 300"/>
                <a:gd name="T12" fmla="*/ 156 w 400"/>
                <a:gd name="T13" fmla="*/ 239 h 300"/>
                <a:gd name="T14" fmla="*/ 200 w 400"/>
                <a:gd name="T15" fmla="*/ 221 h 300"/>
                <a:gd name="T16" fmla="*/ 244 w 400"/>
                <a:gd name="T17" fmla="*/ 239 h 300"/>
                <a:gd name="T18" fmla="*/ 278 w 400"/>
                <a:gd name="T19" fmla="*/ 205 h 300"/>
                <a:gd name="T20" fmla="*/ 200 w 400"/>
                <a:gd name="T21" fmla="*/ 173 h 300"/>
                <a:gd name="T22" fmla="*/ 122 w 400"/>
                <a:gd name="T23" fmla="*/ 205 h 300"/>
                <a:gd name="T24" fmla="*/ 61 w 400"/>
                <a:gd name="T25" fmla="*/ 144 h 300"/>
                <a:gd name="T26" fmla="*/ 95 w 400"/>
                <a:gd name="T27" fmla="*/ 178 h 300"/>
                <a:gd name="T28" fmla="*/ 200 w 400"/>
                <a:gd name="T29" fmla="*/ 134 h 300"/>
                <a:gd name="T30" fmla="*/ 305 w 400"/>
                <a:gd name="T31" fmla="*/ 178 h 300"/>
                <a:gd name="T32" fmla="*/ 339 w 400"/>
                <a:gd name="T33" fmla="*/ 144 h 300"/>
                <a:gd name="T34" fmla="*/ 200 w 400"/>
                <a:gd name="T35" fmla="*/ 86 h 300"/>
                <a:gd name="T36" fmla="*/ 61 w 400"/>
                <a:gd name="T37" fmla="*/ 144 h 300"/>
                <a:gd name="T38" fmla="*/ 200 w 400"/>
                <a:gd name="T39" fmla="*/ 48 h 300"/>
                <a:gd name="T40" fmla="*/ 366 w 400"/>
                <a:gd name="T41" fmla="*/ 117 h 300"/>
                <a:gd name="T42" fmla="*/ 400 w 400"/>
                <a:gd name="T43" fmla="*/ 83 h 300"/>
                <a:gd name="T44" fmla="*/ 200 w 400"/>
                <a:gd name="T45" fmla="*/ 0 h 300"/>
                <a:gd name="T46" fmla="*/ 0 w 400"/>
                <a:gd name="T47" fmla="*/ 83 h 300"/>
                <a:gd name="T48" fmla="*/ 34 w 400"/>
                <a:gd name="T49" fmla="*/ 117 h 300"/>
                <a:gd name="T50" fmla="*/ 200 w 400"/>
                <a:gd name="T51" fmla="*/ 4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0" h="300">
                  <a:moveTo>
                    <a:pt x="224" y="276"/>
                  </a:moveTo>
                  <a:cubicBezTo>
                    <a:pt x="224" y="289"/>
                    <a:pt x="213" y="300"/>
                    <a:pt x="200" y="300"/>
                  </a:cubicBezTo>
                  <a:cubicBezTo>
                    <a:pt x="187" y="300"/>
                    <a:pt x="176" y="289"/>
                    <a:pt x="176" y="276"/>
                  </a:cubicBezTo>
                  <a:cubicBezTo>
                    <a:pt x="176" y="263"/>
                    <a:pt x="187" y="252"/>
                    <a:pt x="200" y="252"/>
                  </a:cubicBezTo>
                  <a:cubicBezTo>
                    <a:pt x="213" y="252"/>
                    <a:pt x="224" y="263"/>
                    <a:pt x="224" y="276"/>
                  </a:cubicBezTo>
                  <a:close/>
                  <a:moveTo>
                    <a:pt x="122" y="205"/>
                  </a:moveTo>
                  <a:cubicBezTo>
                    <a:pt x="156" y="239"/>
                    <a:pt x="156" y="239"/>
                    <a:pt x="156" y="239"/>
                  </a:cubicBezTo>
                  <a:cubicBezTo>
                    <a:pt x="167" y="228"/>
                    <a:pt x="183" y="221"/>
                    <a:pt x="200" y="221"/>
                  </a:cubicBezTo>
                  <a:cubicBezTo>
                    <a:pt x="217" y="221"/>
                    <a:pt x="233" y="228"/>
                    <a:pt x="244" y="239"/>
                  </a:cubicBezTo>
                  <a:cubicBezTo>
                    <a:pt x="278" y="205"/>
                    <a:pt x="278" y="205"/>
                    <a:pt x="278" y="205"/>
                  </a:cubicBezTo>
                  <a:cubicBezTo>
                    <a:pt x="258" y="185"/>
                    <a:pt x="230" y="173"/>
                    <a:pt x="200" y="173"/>
                  </a:cubicBezTo>
                  <a:cubicBezTo>
                    <a:pt x="170" y="173"/>
                    <a:pt x="142" y="185"/>
                    <a:pt x="122" y="205"/>
                  </a:cubicBezTo>
                  <a:close/>
                  <a:moveTo>
                    <a:pt x="61" y="144"/>
                  </a:moveTo>
                  <a:cubicBezTo>
                    <a:pt x="95" y="178"/>
                    <a:pt x="95" y="178"/>
                    <a:pt x="95" y="178"/>
                  </a:cubicBezTo>
                  <a:cubicBezTo>
                    <a:pt x="122" y="151"/>
                    <a:pt x="159" y="134"/>
                    <a:pt x="200" y="134"/>
                  </a:cubicBezTo>
                  <a:cubicBezTo>
                    <a:pt x="241" y="134"/>
                    <a:pt x="278" y="151"/>
                    <a:pt x="305" y="178"/>
                  </a:cubicBezTo>
                  <a:cubicBezTo>
                    <a:pt x="339" y="144"/>
                    <a:pt x="339" y="144"/>
                    <a:pt x="339" y="144"/>
                  </a:cubicBezTo>
                  <a:cubicBezTo>
                    <a:pt x="303" y="109"/>
                    <a:pt x="254" y="86"/>
                    <a:pt x="200" y="86"/>
                  </a:cubicBezTo>
                  <a:cubicBezTo>
                    <a:pt x="146" y="86"/>
                    <a:pt x="97" y="109"/>
                    <a:pt x="61" y="144"/>
                  </a:cubicBezTo>
                  <a:close/>
                  <a:moveTo>
                    <a:pt x="200" y="48"/>
                  </a:moveTo>
                  <a:cubicBezTo>
                    <a:pt x="265" y="48"/>
                    <a:pt x="324" y="74"/>
                    <a:pt x="366" y="117"/>
                  </a:cubicBezTo>
                  <a:cubicBezTo>
                    <a:pt x="400" y="83"/>
                    <a:pt x="400" y="83"/>
                    <a:pt x="400" y="83"/>
                  </a:cubicBezTo>
                  <a:cubicBezTo>
                    <a:pt x="349" y="32"/>
                    <a:pt x="278" y="0"/>
                    <a:pt x="200" y="0"/>
                  </a:cubicBezTo>
                  <a:cubicBezTo>
                    <a:pt x="122" y="0"/>
                    <a:pt x="51" y="32"/>
                    <a:pt x="0" y="83"/>
                  </a:cubicBezTo>
                  <a:cubicBezTo>
                    <a:pt x="34" y="117"/>
                    <a:pt x="34" y="117"/>
                    <a:pt x="34" y="117"/>
                  </a:cubicBezTo>
                  <a:cubicBezTo>
                    <a:pt x="76" y="74"/>
                    <a:pt x="135" y="48"/>
                    <a:pt x="200" y="48"/>
                  </a:cubicBezTo>
                  <a:close/>
                </a:path>
              </a:pathLst>
            </a:custGeom>
            <a:solidFill>
              <a:schemeClr val="tx1"/>
            </a:solidFill>
            <a:ln>
              <a:noFill/>
            </a:ln>
            <a:extLst/>
          </p:spPr>
          <p:txBody>
            <a:bodyPr vert="horz" wrap="square" lIns="91428" tIns="45714" rIns="91428" bIns="45714" numCol="1" anchor="t" anchorCtr="0" compatLnSpc="1">
              <a:prstTxWarp prst="textNoShape">
                <a:avLst/>
              </a:prstTxWarp>
            </a:bodyPr>
            <a:lstStyle/>
            <a:p>
              <a:pPr defTabSz="932410">
                <a:defRPr/>
              </a:pPr>
              <a:endParaRPr lang="en-US" sz="2800" kern="0" dirty="0">
                <a:solidFill>
                  <a:srgbClr val="00188F"/>
                </a:solidFill>
              </a:endParaRPr>
            </a:p>
          </p:txBody>
        </p:sp>
        <p:sp>
          <p:nvSpPr>
            <p:cNvPr id="91" name="TextBox 90"/>
            <p:cNvSpPr txBox="1"/>
            <p:nvPr/>
          </p:nvSpPr>
          <p:spPr>
            <a:xfrm>
              <a:off x="8584132" y="1087372"/>
              <a:ext cx="1179316" cy="516625"/>
            </a:xfrm>
            <a:prstGeom prst="rect">
              <a:avLst/>
            </a:prstGeom>
            <a:noFill/>
          </p:spPr>
          <p:txBody>
            <a:bodyPr wrap="none" lIns="182857" tIns="146285" rIns="182857" bIns="146285" rtlCol="0" anchor="ctr">
              <a:spAutoFit/>
            </a:bodyPr>
            <a:lstStyle/>
            <a:p>
              <a:pPr algn="ctr" defTabSz="932410">
                <a:lnSpc>
                  <a:spcPct val="90000"/>
                </a:lnSpc>
                <a:defRPr/>
              </a:pPr>
              <a:r>
                <a:rPr lang="en-US" sz="1200" b="1" kern="0" spc="-50" dirty="0" smtClean="0">
                  <a:gradFill>
                    <a:gsLst>
                      <a:gs pos="16814">
                        <a:schemeClr val="tx1"/>
                      </a:gs>
                      <a:gs pos="100000">
                        <a:schemeClr val="tx1"/>
                      </a:gs>
                    </a:gsLst>
                    <a:lin ang="5400000" scaled="0"/>
                  </a:gradFill>
                </a:rPr>
                <a:t>INTERNET</a:t>
              </a:r>
              <a:endParaRPr lang="en-US" sz="1200" b="1" kern="0" spc="-50" dirty="0">
                <a:gradFill>
                  <a:gsLst>
                    <a:gs pos="16814">
                      <a:schemeClr val="tx1"/>
                    </a:gs>
                    <a:gs pos="100000">
                      <a:schemeClr val="tx1"/>
                    </a:gs>
                  </a:gsLst>
                  <a:lin ang="5400000" scaled="0"/>
                </a:gradFill>
              </a:endParaRPr>
            </a:p>
          </p:txBody>
        </p:sp>
      </p:grpSp>
      <p:sp>
        <p:nvSpPr>
          <p:cNvPr id="97" name="TextBox 96"/>
          <p:cNvSpPr txBox="1"/>
          <p:nvPr/>
        </p:nvSpPr>
        <p:spPr>
          <a:xfrm>
            <a:off x="6770772" y="6033491"/>
            <a:ext cx="934321" cy="381085"/>
          </a:xfrm>
          <a:prstGeom prst="rect">
            <a:avLst/>
          </a:prstGeom>
          <a:solidFill>
            <a:schemeClr val="accent2"/>
          </a:solidFill>
        </p:spPr>
        <p:txBody>
          <a:bodyPr wrap="none" lIns="182880" tIns="146304" rIns="182880" bIns="146304" rtlCol="0" anchor="ctr" anchorCtr="0">
            <a:noAutofit/>
          </a:bodyPr>
          <a:lstStyle/>
          <a:p>
            <a:pPr algn="ctr" fontAlgn="base">
              <a:lnSpc>
                <a:spcPct val="90000"/>
              </a:lnSpc>
              <a:spcBef>
                <a:spcPct val="0"/>
              </a:spcBef>
              <a:spcAft>
                <a:spcPts val="600"/>
              </a:spcAft>
            </a:pPr>
            <a:r>
              <a:rPr lang="en-US" sz="1600" b="1" dirty="0">
                <a:gradFill>
                  <a:gsLst>
                    <a:gs pos="2917">
                      <a:schemeClr val="bg1"/>
                    </a:gs>
                    <a:gs pos="100000">
                      <a:schemeClr val="bg1"/>
                    </a:gs>
                  </a:gsLst>
                  <a:lin ang="5400000" scaled="0"/>
                </a:gradFill>
              </a:rPr>
              <a:t>BE_NSG</a:t>
            </a:r>
          </a:p>
        </p:txBody>
      </p:sp>
      <p:sp>
        <p:nvSpPr>
          <p:cNvPr id="103" name="TextBox 102"/>
          <p:cNvSpPr txBox="1"/>
          <p:nvPr/>
        </p:nvSpPr>
        <p:spPr>
          <a:xfrm>
            <a:off x="6770772" y="1796589"/>
            <a:ext cx="934321" cy="381085"/>
          </a:xfrm>
          <a:prstGeom prst="rect">
            <a:avLst/>
          </a:prstGeom>
          <a:solidFill>
            <a:schemeClr val="accent2"/>
          </a:solidFill>
        </p:spPr>
        <p:txBody>
          <a:bodyPr wrap="none" lIns="182880" tIns="146304" rIns="182880" bIns="146304" rtlCol="0" anchor="ctr" anchorCtr="0">
            <a:noAutofit/>
          </a:bodyPr>
          <a:lstStyle/>
          <a:p>
            <a:pPr algn="ctr" fontAlgn="base">
              <a:lnSpc>
                <a:spcPct val="90000"/>
              </a:lnSpc>
              <a:spcBef>
                <a:spcPct val="0"/>
              </a:spcBef>
              <a:spcAft>
                <a:spcPts val="600"/>
              </a:spcAft>
            </a:pPr>
            <a:r>
              <a:rPr lang="en-US" sz="1600" b="1" dirty="0" smtClean="0">
                <a:gradFill>
                  <a:gsLst>
                    <a:gs pos="2917">
                      <a:schemeClr val="bg1"/>
                    </a:gs>
                    <a:gs pos="100000">
                      <a:schemeClr val="bg1"/>
                    </a:gs>
                  </a:gsLst>
                  <a:lin ang="5400000" scaled="0"/>
                </a:gradFill>
              </a:rPr>
              <a:t>FE_NSG</a:t>
            </a:r>
            <a:endParaRPr lang="en-US" sz="1600" b="1" dirty="0">
              <a:gradFill>
                <a:gsLst>
                  <a:gs pos="2917">
                    <a:schemeClr val="bg1"/>
                  </a:gs>
                  <a:gs pos="100000">
                    <a:schemeClr val="bg1"/>
                  </a:gs>
                </a:gsLst>
                <a:lin ang="5400000" scaled="0"/>
              </a:gradFill>
            </a:endParaRPr>
          </a:p>
        </p:txBody>
      </p:sp>
      <p:cxnSp>
        <p:nvCxnSpPr>
          <p:cNvPr id="104" name="Straight Arrow Connector 103"/>
          <p:cNvCxnSpPr/>
          <p:nvPr/>
        </p:nvCxnSpPr>
        <p:spPr>
          <a:xfrm>
            <a:off x="5405320" y="4680337"/>
            <a:ext cx="2202236" cy="0"/>
          </a:xfrm>
          <a:prstGeom prst="straightConnector1">
            <a:avLst/>
          </a:prstGeom>
          <a:ln w="25400">
            <a:solidFill>
              <a:schemeClr val="tx1">
                <a:lumMod val="60000"/>
                <a:lumOff val="40000"/>
              </a:schemeClr>
            </a:solidFill>
            <a:headEnd type="none"/>
            <a:tailEnd type="arrow" w="med" len="sm"/>
          </a:ln>
        </p:spPr>
        <p:style>
          <a:lnRef idx="1">
            <a:schemeClr val="accent1"/>
          </a:lnRef>
          <a:fillRef idx="0">
            <a:schemeClr val="accent1"/>
          </a:fillRef>
          <a:effectRef idx="0">
            <a:schemeClr val="accent1"/>
          </a:effectRef>
          <a:fontRef idx="minor">
            <a:schemeClr val="tx1"/>
          </a:fontRef>
        </p:style>
      </p:cxnSp>
      <p:sp>
        <p:nvSpPr>
          <p:cNvPr id="105" name="Rectangle 104"/>
          <p:cNvSpPr/>
          <p:nvPr/>
        </p:nvSpPr>
        <p:spPr>
          <a:xfrm>
            <a:off x="6337438" y="4536385"/>
            <a:ext cx="274320" cy="276999"/>
          </a:xfrm>
          <a:prstGeom prst="rect">
            <a:avLst/>
          </a:prstGeom>
          <a:solidFill>
            <a:schemeClr val="tx2"/>
          </a:solidFill>
        </p:spPr>
        <p:txBody>
          <a:bodyPr wrap="square" lIns="0" tIns="0" rIns="0" bIns="0" anchor="ctr" anchorCtr="0">
            <a:spAutoFit/>
          </a:bodyPr>
          <a:lstStyle/>
          <a:p>
            <a:pPr algn="ctr"/>
            <a:r>
              <a:rPr lang="en-US" dirty="0">
                <a:solidFill>
                  <a:schemeClr val="bg1"/>
                </a:solidFill>
                <a:sym typeface="Wingdings" panose="05000000000000000000" pitchFamily="2" charset="2"/>
              </a:rPr>
              <a:t></a:t>
            </a:r>
            <a:endParaRPr lang="en-US" dirty="0">
              <a:solidFill>
                <a:schemeClr val="bg1"/>
              </a:solidFill>
            </a:endParaRPr>
          </a:p>
        </p:txBody>
      </p:sp>
      <p:grpSp>
        <p:nvGrpSpPr>
          <p:cNvPr id="79" name="Group 78"/>
          <p:cNvGrpSpPr/>
          <p:nvPr/>
        </p:nvGrpSpPr>
        <p:grpSpPr>
          <a:xfrm>
            <a:off x="7702430" y="1796589"/>
            <a:ext cx="1963488" cy="2111237"/>
            <a:chOff x="12073027" y="1211580"/>
            <a:chExt cx="1963488" cy="2111237"/>
          </a:xfrm>
        </p:grpSpPr>
        <p:sp>
          <p:nvSpPr>
            <p:cNvPr id="80" name="Rectangle 79"/>
            <p:cNvSpPr/>
            <p:nvPr/>
          </p:nvSpPr>
          <p:spPr bwMode="auto">
            <a:xfrm>
              <a:off x="12073027" y="1211580"/>
              <a:ext cx="1963488" cy="2055192"/>
            </a:xfrm>
            <a:prstGeom prst="rect">
              <a:avLst/>
            </a:prstGeom>
            <a:solidFill>
              <a:srgbClr val="0070C0"/>
            </a:solidFill>
            <a:ln w="3175">
              <a:solidFill>
                <a:schemeClr val="tx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83" name="Rectangle 82"/>
            <p:cNvSpPr/>
            <p:nvPr/>
          </p:nvSpPr>
          <p:spPr bwMode="auto">
            <a:xfrm>
              <a:off x="12214820" y="1398586"/>
              <a:ext cx="1679902" cy="1357814"/>
            </a:xfrm>
            <a:prstGeom prst="rect">
              <a:avLst/>
            </a:prstGeom>
            <a:solidFill>
              <a:schemeClr val="bg1"/>
            </a:solidFill>
            <a:ln w="25400">
              <a:solidFill>
                <a:schemeClr val="tx1">
                  <a:lumMod val="60000"/>
                  <a:lumOff val="40000"/>
                </a:schemeClr>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84" name="Picture 8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663953" y="1560920"/>
              <a:ext cx="781636" cy="1204490"/>
            </a:xfrm>
            <a:prstGeom prst="rect">
              <a:avLst/>
            </a:prstGeom>
            <a:noFill/>
          </p:spPr>
        </p:pic>
        <p:sp>
          <p:nvSpPr>
            <p:cNvPr id="85" name="TextBox 84"/>
            <p:cNvSpPr txBox="1"/>
            <p:nvPr/>
          </p:nvSpPr>
          <p:spPr>
            <a:xfrm>
              <a:off x="12190113" y="2694953"/>
              <a:ext cx="1729317" cy="627864"/>
            </a:xfrm>
            <a:prstGeom prst="rect">
              <a:avLst/>
            </a:prstGeom>
            <a:noFill/>
          </p:spPr>
          <p:txBody>
            <a:bodyPr wrap="square" lIns="182880" tIns="146304" rIns="182880" bIns="146304" rtlCol="0">
              <a:spAutoFit/>
            </a:bodyPr>
            <a:lstStyle/>
            <a:p>
              <a:pPr algn="ctr">
                <a:lnSpc>
                  <a:spcPct val="90000"/>
                </a:lnSpc>
                <a:spcAft>
                  <a:spcPts val="600"/>
                </a:spcAft>
              </a:pPr>
              <a:r>
                <a:rPr lang="en-US" sz="1200" b="1" dirty="0">
                  <a:gradFill>
                    <a:gsLst>
                      <a:gs pos="2917">
                        <a:schemeClr val="bg1"/>
                      </a:gs>
                      <a:gs pos="100000">
                        <a:schemeClr val="bg1"/>
                      </a:gs>
                    </a:gsLst>
                    <a:lin ang="5400000" scaled="0"/>
                  </a:gradFill>
                </a:rPr>
                <a:t>F</a:t>
              </a:r>
              <a:r>
                <a:rPr lang="en-US" sz="1200" b="1" dirty="0" smtClean="0">
                  <a:gradFill>
                    <a:gsLst>
                      <a:gs pos="2917">
                        <a:schemeClr val="bg1"/>
                      </a:gs>
                      <a:gs pos="100000">
                        <a:schemeClr val="bg1"/>
                      </a:gs>
                    </a:gsLst>
                    <a:lin ang="5400000" scaled="0"/>
                  </a:gradFill>
                </a:rPr>
                <a:t>E SUBNET</a:t>
              </a:r>
              <a:br>
                <a:rPr lang="en-US" sz="1200" b="1" dirty="0" smtClean="0">
                  <a:gradFill>
                    <a:gsLst>
                      <a:gs pos="2917">
                        <a:schemeClr val="bg1"/>
                      </a:gs>
                      <a:gs pos="100000">
                        <a:schemeClr val="bg1"/>
                      </a:gs>
                    </a:gsLst>
                    <a:lin ang="5400000" scaled="0"/>
                  </a:gradFill>
                </a:rPr>
              </a:br>
              <a:r>
                <a:rPr lang="en-US" sz="1200" b="1" dirty="0" smtClean="0">
                  <a:gradFill>
                    <a:gsLst>
                      <a:gs pos="2917">
                        <a:schemeClr val="bg1"/>
                      </a:gs>
                      <a:gs pos="100000">
                        <a:schemeClr val="bg1"/>
                      </a:gs>
                    </a:gsLst>
                    <a:lin ang="5400000" scaled="0"/>
                  </a:gradFill>
                </a:rPr>
                <a:t>(10.0.0.0/24)</a:t>
              </a:r>
              <a:endParaRPr lang="en-US" sz="1200" b="1" dirty="0">
                <a:gradFill>
                  <a:gsLst>
                    <a:gs pos="2917">
                      <a:schemeClr val="bg1"/>
                    </a:gs>
                    <a:gs pos="100000">
                      <a:schemeClr val="bg1"/>
                    </a:gs>
                  </a:gsLst>
                  <a:lin ang="5400000" scaled="0"/>
                </a:gradFill>
              </a:endParaRPr>
            </a:p>
          </p:txBody>
        </p:sp>
        <p:sp>
          <p:nvSpPr>
            <p:cNvPr id="86" name="TextBox 85"/>
            <p:cNvSpPr txBox="1"/>
            <p:nvPr/>
          </p:nvSpPr>
          <p:spPr>
            <a:xfrm>
              <a:off x="12218954" y="1339252"/>
              <a:ext cx="1729317" cy="461665"/>
            </a:xfrm>
            <a:prstGeom prst="rect">
              <a:avLst/>
            </a:prstGeom>
            <a:noFill/>
          </p:spPr>
          <p:txBody>
            <a:bodyPr wrap="square" lIns="182880" tIns="146304" rIns="182880" bIns="146304" rtlCol="0">
              <a:spAutoFit/>
            </a:bodyPr>
            <a:lstStyle/>
            <a:p>
              <a:pPr algn="ctr">
                <a:lnSpc>
                  <a:spcPct val="90000"/>
                </a:lnSpc>
                <a:spcAft>
                  <a:spcPts val="600"/>
                </a:spcAft>
              </a:pPr>
              <a:r>
                <a:rPr lang="en-US" sz="1200" b="1" dirty="0">
                  <a:gradFill>
                    <a:gsLst>
                      <a:gs pos="2917">
                        <a:schemeClr val="accent1"/>
                      </a:gs>
                      <a:gs pos="100000">
                        <a:schemeClr val="accent1"/>
                      </a:gs>
                    </a:gsLst>
                    <a:lin ang="5400000" scaled="0"/>
                  </a:gradFill>
                </a:rPr>
                <a:t>F</a:t>
              </a:r>
              <a:r>
                <a:rPr lang="en-US" sz="1200" b="1" dirty="0" smtClean="0">
                  <a:gradFill>
                    <a:gsLst>
                      <a:gs pos="2917">
                        <a:schemeClr val="accent1"/>
                      </a:gs>
                      <a:gs pos="100000">
                        <a:schemeClr val="accent1"/>
                      </a:gs>
                    </a:gsLst>
                    <a:lin ang="5400000" scaled="0"/>
                  </a:gradFill>
                </a:rPr>
                <a:t>E1 (app IIS)</a:t>
              </a:r>
            </a:p>
          </p:txBody>
        </p:sp>
      </p:grpSp>
      <p:sp>
        <p:nvSpPr>
          <p:cNvPr id="114" name="Rectangle 113"/>
          <p:cNvSpPr/>
          <p:nvPr/>
        </p:nvSpPr>
        <p:spPr>
          <a:xfrm>
            <a:off x="10358101" y="1149178"/>
            <a:ext cx="274320" cy="276999"/>
          </a:xfrm>
          <a:prstGeom prst="rect">
            <a:avLst/>
          </a:prstGeom>
          <a:solidFill>
            <a:schemeClr val="tx2"/>
          </a:solidFill>
        </p:spPr>
        <p:txBody>
          <a:bodyPr wrap="square" lIns="0" tIns="0" rIns="0" bIns="0" anchor="ctr" anchorCtr="0">
            <a:spAutoFit/>
          </a:bodyPr>
          <a:lstStyle/>
          <a:p>
            <a:pPr algn="ctr"/>
            <a:r>
              <a:rPr lang="en-US" dirty="0" smtClean="0">
                <a:solidFill>
                  <a:schemeClr val="bg1"/>
                </a:solidFill>
                <a:sym typeface="Wingdings" panose="05000000000000000000" pitchFamily="2" charset="2"/>
              </a:rPr>
              <a:t></a:t>
            </a:r>
            <a:endParaRPr lang="en-US" dirty="0">
              <a:solidFill>
                <a:schemeClr val="bg1"/>
              </a:solidFill>
            </a:endParaRPr>
          </a:p>
        </p:txBody>
      </p:sp>
    </p:spTree>
    <p:extLst>
      <p:ext uri="{BB962C8B-B14F-4D97-AF65-F5344CB8AC3E}">
        <p14:creationId xmlns:p14="http://schemas.microsoft.com/office/powerpoint/2010/main" val="3391979182"/>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Prepare the lab environment</a:t>
            </a:r>
            <a:endParaRPr lang="en-US" dirty="0"/>
          </a:p>
        </p:txBody>
      </p:sp>
      <p:sp>
        <p:nvSpPr>
          <p:cNvPr id="3" name="Text Placeholder 2"/>
          <p:cNvSpPr>
            <a:spLocks noGrp="1"/>
          </p:cNvSpPr>
          <p:nvPr>
            <p:ph type="body" sz="quarter" idx="10"/>
          </p:nvPr>
        </p:nvSpPr>
        <p:spPr>
          <a:xfrm>
            <a:off x="274638" y="1212850"/>
            <a:ext cx="11887200" cy="3016210"/>
          </a:xfrm>
        </p:spPr>
        <p:txBody>
          <a:bodyPr/>
          <a:lstStyle/>
          <a:p>
            <a:pPr>
              <a:spcBef>
                <a:spcPts val="1200"/>
              </a:spcBef>
            </a:pPr>
            <a:r>
              <a:rPr lang="en-US" dirty="0" smtClean="0"/>
              <a:t>Deploy the Azure VM and network infrastructure necessary for the lab</a:t>
            </a:r>
          </a:p>
          <a:p>
            <a:pPr lvl="1">
              <a:spcBef>
                <a:spcPts val="1200"/>
              </a:spcBef>
            </a:pPr>
            <a:r>
              <a:rPr lang="en-US" dirty="0" smtClean="0"/>
              <a:t>Alternative #1:  PowerShell</a:t>
            </a:r>
          </a:p>
          <a:p>
            <a:pPr lvl="1">
              <a:spcBef>
                <a:spcPts val="1200"/>
              </a:spcBef>
            </a:pPr>
            <a:endParaRPr lang="en-US" dirty="0" smtClean="0"/>
          </a:p>
          <a:p>
            <a:pPr lvl="1">
              <a:spcBef>
                <a:spcPts val="1200"/>
              </a:spcBef>
            </a:pPr>
            <a:endParaRPr lang="en-US" dirty="0" smtClean="0"/>
          </a:p>
          <a:p>
            <a:pPr lvl="1">
              <a:spcBef>
                <a:spcPts val="1200"/>
              </a:spcBef>
            </a:pPr>
            <a:r>
              <a:rPr lang="en-US" dirty="0" smtClean="0"/>
              <a:t>Alternative #2:  GitHub</a:t>
            </a:r>
            <a:endParaRPr lang="en-US" dirty="0"/>
          </a:p>
        </p:txBody>
      </p:sp>
      <p:sp>
        <p:nvSpPr>
          <p:cNvPr id="4" name="Rectangle 3"/>
          <p:cNvSpPr/>
          <p:nvPr/>
        </p:nvSpPr>
        <p:spPr>
          <a:xfrm>
            <a:off x="739136" y="2963487"/>
            <a:ext cx="5019323" cy="708656"/>
          </a:xfrm>
          <a:prstGeom prst="rect">
            <a:avLst/>
          </a:prstGeom>
          <a:solidFill>
            <a:schemeClr val="bg2"/>
          </a:solidFill>
        </p:spPr>
        <p:txBody>
          <a:bodyPr wrap="none">
            <a:spAutoFit/>
          </a:bodyPr>
          <a:lstStyle/>
          <a:p>
            <a:pPr marL="349724" indent="-349724">
              <a:lnSpc>
                <a:spcPct val="115000"/>
              </a:lnSpc>
              <a:spcAft>
                <a:spcPts val="1020"/>
              </a:spcAft>
              <a:buFont typeface="Segoe UI Symbol" panose="020B0502040204020203" pitchFamily="34" charset="0"/>
              <a:buChar char="↪"/>
              <a:tabLst>
                <a:tab pos="233149" algn="l"/>
                <a:tab pos="466298" algn="l"/>
              </a:tabLst>
            </a:pPr>
            <a:r>
              <a:rPr lang="en-NZ" sz="3600" dirty="0" smtClean="0">
                <a:latin typeface="Courier New" panose="02070309020205020404" pitchFamily="49" charset="0"/>
                <a:ea typeface="Calibri" panose="020F0502020204030204" pitchFamily="34" charset="0"/>
              </a:rPr>
              <a:t>.\Lab03Start.ps1</a:t>
            </a:r>
            <a:endParaRPr lang="en-US" sz="3600" dirty="0">
              <a:latin typeface="Courier New" panose="02070309020205020404" pitchFamily="49" charset="0"/>
              <a:ea typeface="Calibri" panose="020F0502020204030204" pitchFamily="34" charset="0"/>
            </a:endParaRPr>
          </a:p>
        </p:txBody>
      </p:sp>
    </p:spTree>
    <p:extLst>
      <p:ext uri="{BB962C8B-B14F-4D97-AF65-F5344CB8AC3E}">
        <p14:creationId xmlns:p14="http://schemas.microsoft.com/office/powerpoint/2010/main" val="2697999257"/>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Analyze ARM template</a:t>
            </a:r>
            <a:endParaRPr lang="en-US" dirty="0"/>
          </a:p>
        </p:txBody>
      </p:sp>
      <p:sp>
        <p:nvSpPr>
          <p:cNvPr id="2" name="Text Placeholder 1"/>
          <p:cNvSpPr>
            <a:spLocks noGrp="1"/>
          </p:cNvSpPr>
          <p:nvPr>
            <p:ph type="body" sz="quarter" idx="10"/>
          </p:nvPr>
        </p:nvSpPr>
        <p:spPr>
          <a:xfrm>
            <a:off x="274638" y="1212850"/>
            <a:ext cx="11887200" cy="3293209"/>
          </a:xfrm>
        </p:spPr>
        <p:txBody>
          <a:bodyPr/>
          <a:lstStyle/>
          <a:p>
            <a:pPr>
              <a:spcBef>
                <a:spcPts val="1200"/>
              </a:spcBef>
            </a:pPr>
            <a:r>
              <a:rPr lang="en-US" dirty="0" smtClean="0"/>
              <a:t>Open </a:t>
            </a:r>
            <a:r>
              <a:rPr lang="en-US" dirty="0" err="1" smtClean="0"/>
              <a:t>azuredeploy.json</a:t>
            </a:r>
            <a:r>
              <a:rPr lang="en-US" dirty="0" smtClean="0"/>
              <a:t> in Visual Studio code</a:t>
            </a:r>
          </a:p>
          <a:p>
            <a:pPr>
              <a:spcBef>
                <a:spcPts val="1200"/>
              </a:spcBef>
            </a:pPr>
            <a:r>
              <a:rPr lang="en-US" dirty="0" smtClean="0"/>
              <a:t>Examine Azure networking resources deployment </a:t>
            </a:r>
            <a:br>
              <a:rPr lang="en-US" dirty="0" smtClean="0"/>
            </a:br>
            <a:r>
              <a:rPr lang="en-US" dirty="0" smtClean="0"/>
              <a:t>in ARM template</a:t>
            </a:r>
          </a:p>
          <a:p>
            <a:pPr lvl="1">
              <a:spcBef>
                <a:spcPts val="1200"/>
              </a:spcBef>
            </a:pPr>
            <a:r>
              <a:rPr lang="en-US" dirty="0" smtClean="0"/>
              <a:t>Virtual Network resource</a:t>
            </a:r>
          </a:p>
          <a:p>
            <a:pPr lvl="1">
              <a:spcBef>
                <a:spcPts val="1200"/>
              </a:spcBef>
            </a:pPr>
            <a:r>
              <a:rPr lang="en-US" dirty="0" smtClean="0"/>
              <a:t>Public IP addresses resource</a:t>
            </a:r>
          </a:p>
          <a:p>
            <a:pPr lvl="1">
              <a:spcBef>
                <a:spcPts val="1200"/>
              </a:spcBef>
            </a:pPr>
            <a:r>
              <a:rPr lang="en-US" dirty="0" smtClean="0"/>
              <a:t>Network gateway resources</a:t>
            </a:r>
            <a:endParaRPr lang="en-US" dirty="0"/>
          </a:p>
        </p:txBody>
      </p:sp>
    </p:spTree>
    <p:extLst>
      <p:ext uri="{BB962C8B-B14F-4D97-AF65-F5344CB8AC3E}">
        <p14:creationId xmlns:p14="http://schemas.microsoft.com/office/powerpoint/2010/main" val="1663479552"/>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Complete site-to-site VPN configuration</a:t>
            </a:r>
            <a:endParaRPr lang="en-US" dirty="0"/>
          </a:p>
        </p:txBody>
      </p:sp>
      <p:sp>
        <p:nvSpPr>
          <p:cNvPr id="2" name="Text Placeholder 1"/>
          <p:cNvSpPr>
            <a:spLocks noGrp="1"/>
          </p:cNvSpPr>
          <p:nvPr>
            <p:ph type="body" sz="quarter" idx="10"/>
          </p:nvPr>
        </p:nvSpPr>
        <p:spPr>
          <a:xfrm>
            <a:off x="274638" y="1212850"/>
            <a:ext cx="11887200" cy="2431435"/>
          </a:xfrm>
        </p:spPr>
        <p:txBody>
          <a:bodyPr/>
          <a:lstStyle/>
          <a:p>
            <a:pPr>
              <a:spcBef>
                <a:spcPts val="1200"/>
              </a:spcBef>
            </a:pPr>
            <a:r>
              <a:rPr lang="en-US" dirty="0" smtClean="0"/>
              <a:t>Configure local VPN device for site-to-site </a:t>
            </a:r>
            <a:br>
              <a:rPr lang="en-US" dirty="0" smtClean="0"/>
            </a:br>
            <a:r>
              <a:rPr lang="en-US" dirty="0" smtClean="0"/>
              <a:t>VPN connection</a:t>
            </a:r>
          </a:p>
          <a:p>
            <a:pPr lvl="1">
              <a:spcBef>
                <a:spcPts val="1200"/>
              </a:spcBef>
            </a:pPr>
            <a:r>
              <a:rPr lang="en-US" dirty="0" smtClean="0"/>
              <a:t>Configure AZRCAMP-EDGE to connect to the Azure VPN gateway</a:t>
            </a:r>
          </a:p>
          <a:p>
            <a:pPr>
              <a:spcBef>
                <a:spcPts val="1200"/>
              </a:spcBef>
            </a:pPr>
            <a:endParaRPr lang="en-US" dirty="0"/>
          </a:p>
        </p:txBody>
      </p:sp>
    </p:spTree>
    <p:extLst>
      <p:ext uri="{BB962C8B-B14F-4D97-AF65-F5344CB8AC3E}">
        <p14:creationId xmlns:p14="http://schemas.microsoft.com/office/powerpoint/2010/main" val="2285741985"/>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Configure Network Security Groups (NSG) by using ARM templates</a:t>
            </a:r>
            <a:endParaRPr lang="en-US" dirty="0"/>
          </a:p>
        </p:txBody>
      </p:sp>
      <p:sp>
        <p:nvSpPr>
          <p:cNvPr id="2" name="Text Placeholder 1"/>
          <p:cNvSpPr>
            <a:spLocks noGrp="1"/>
          </p:cNvSpPr>
          <p:nvPr>
            <p:ph type="body" sz="quarter" idx="10"/>
          </p:nvPr>
        </p:nvSpPr>
        <p:spPr>
          <a:xfrm>
            <a:off x="274638" y="2127250"/>
            <a:ext cx="11887200" cy="3416320"/>
          </a:xfrm>
        </p:spPr>
        <p:txBody>
          <a:bodyPr/>
          <a:lstStyle/>
          <a:p>
            <a:pPr>
              <a:spcBef>
                <a:spcPts val="1200"/>
              </a:spcBef>
            </a:pPr>
            <a:r>
              <a:rPr lang="en-US" dirty="0" smtClean="0"/>
              <a:t>Verify connectivity to virtual machines</a:t>
            </a:r>
          </a:p>
          <a:p>
            <a:pPr>
              <a:spcBef>
                <a:spcPts val="1200"/>
              </a:spcBef>
            </a:pPr>
            <a:r>
              <a:rPr lang="en-US" dirty="0" smtClean="0"/>
              <a:t>Deploy Network Security Groups by </a:t>
            </a:r>
            <a:br>
              <a:rPr lang="en-US" dirty="0" smtClean="0"/>
            </a:br>
            <a:r>
              <a:rPr lang="en-US" dirty="0" smtClean="0"/>
              <a:t>using an ARM template</a:t>
            </a:r>
          </a:p>
          <a:p>
            <a:pPr>
              <a:spcBef>
                <a:spcPts val="1200"/>
              </a:spcBef>
            </a:pPr>
            <a:r>
              <a:rPr lang="en-US" dirty="0" smtClean="0"/>
              <a:t>Troubleshoot template deployment</a:t>
            </a:r>
          </a:p>
          <a:p>
            <a:pPr>
              <a:spcBef>
                <a:spcPts val="1200"/>
              </a:spcBef>
            </a:pPr>
            <a:r>
              <a:rPr lang="en-US" dirty="0" smtClean="0"/>
              <a:t>Verify NSG </a:t>
            </a:r>
            <a:r>
              <a:rPr lang="en-US" dirty="0"/>
              <a:t>r</a:t>
            </a:r>
            <a:r>
              <a:rPr lang="en-US" dirty="0" smtClean="0"/>
              <a:t>ules</a:t>
            </a:r>
            <a:endParaRPr lang="en-US" dirty="0"/>
          </a:p>
        </p:txBody>
      </p:sp>
    </p:spTree>
    <p:extLst>
      <p:ext uri="{BB962C8B-B14F-4D97-AF65-F5344CB8AC3E}">
        <p14:creationId xmlns:p14="http://schemas.microsoft.com/office/powerpoint/2010/main" val="294176954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0"/>
            <a:ext cx="6229350" cy="6994525"/>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Scenario</a:t>
            </a:r>
            <a:endParaRPr lang="en-US" dirty="0"/>
          </a:p>
        </p:txBody>
      </p:sp>
      <p:sp>
        <p:nvSpPr>
          <p:cNvPr id="8" name="Text Placeholder 2"/>
          <p:cNvSpPr txBox="1">
            <a:spLocks/>
          </p:cNvSpPr>
          <p:nvPr/>
        </p:nvSpPr>
        <p:spPr>
          <a:xfrm>
            <a:off x="274639" y="1677988"/>
            <a:ext cx="5661704" cy="1957459"/>
          </a:xfrm>
          <a:prstGeom prst="rect">
            <a:avLst/>
          </a:prstGeom>
        </p:spPr>
        <p:txBody>
          <a:bodyPr vert="horz" wrap="square" lIns="146304" tIns="91440" rIns="146304" bIns="91440" rtlCol="0">
            <a:spAutoFit/>
          </a:bodyPr>
          <a:lstStyle>
            <a:lvl1pPr marL="0" indent="0" algn="l" defTabSz="931863" rtl="0" eaLnBrk="1" fontAlgn="base" hangingPunct="1">
              <a:lnSpc>
                <a:spcPct val="90000"/>
              </a:lnSpc>
              <a:spcBef>
                <a:spcPts val="1000"/>
              </a:spcBef>
              <a:spcAft>
                <a:spcPts val="1200"/>
              </a:spcAft>
              <a:buSzPct val="90000"/>
              <a:buFont typeface="Arial" pitchFamily="34" charset="0"/>
              <a:buNone/>
              <a:defRPr sz="4000" kern="1200">
                <a:gradFill>
                  <a:gsLst>
                    <a:gs pos="94690">
                      <a:schemeClr val="tx1"/>
                    </a:gs>
                    <a:gs pos="88000">
                      <a:schemeClr val="tx1"/>
                    </a:gs>
                  </a:gsLst>
                  <a:lin ang="5400000" scaled="0"/>
                </a:gradFill>
                <a:latin typeface="+mj-lt"/>
                <a:ea typeface="MS PGothic" pitchFamily="34" charset="-128"/>
                <a:cs typeface="+mn-cs"/>
              </a:defRPr>
            </a:lvl1pPr>
            <a:lvl2pPr marL="0" indent="0" algn="l" defTabSz="931863" rtl="0" eaLnBrk="1" fontAlgn="base" hangingPunct="1">
              <a:lnSpc>
                <a:spcPct val="90000"/>
              </a:lnSpc>
              <a:spcBef>
                <a:spcPct val="20000"/>
              </a:spcBef>
              <a:spcAft>
                <a:spcPct val="0"/>
              </a:spcAft>
              <a:buSzPct val="90000"/>
              <a:buFontTx/>
              <a:buNone/>
              <a:defRPr sz="2000" kern="1200">
                <a:gradFill>
                  <a:gsLst>
                    <a:gs pos="94690">
                      <a:schemeClr val="tx1"/>
                    </a:gs>
                    <a:gs pos="88000">
                      <a:schemeClr val="tx1"/>
                    </a:gs>
                  </a:gsLst>
                  <a:lin ang="5400000" scaled="0"/>
                </a:gradFill>
                <a:latin typeface="+mn-lt"/>
                <a:ea typeface="MS PGothic" pitchFamily="34" charset="-128"/>
                <a:cs typeface="+mn-cs"/>
              </a:defRPr>
            </a:lvl2pPr>
            <a:lvl3pPr marL="228600" indent="0" algn="l" defTabSz="931863" rtl="0" eaLnBrk="1" fontAlgn="base" hangingPunct="1">
              <a:lnSpc>
                <a:spcPct val="90000"/>
              </a:lnSpc>
              <a:spcBef>
                <a:spcPct val="20000"/>
              </a:spcBef>
              <a:spcAft>
                <a:spcPct val="0"/>
              </a:spcAft>
              <a:buSzPct val="90000"/>
              <a:buFont typeface="Arial" pitchFamily="34" charset="0"/>
              <a:buNone/>
              <a:defRPr sz="2000" kern="1200">
                <a:gradFill>
                  <a:gsLst>
                    <a:gs pos="94690">
                      <a:schemeClr val="tx1"/>
                    </a:gs>
                    <a:gs pos="88000">
                      <a:schemeClr val="tx1"/>
                    </a:gs>
                  </a:gsLst>
                  <a:lin ang="5400000" scaled="0"/>
                </a:gradFill>
                <a:latin typeface="+mn-lt"/>
                <a:ea typeface="MS PGothic" pitchFamily="34" charset="-128"/>
                <a:cs typeface="+mn-cs"/>
              </a:defRPr>
            </a:lvl3pPr>
            <a:lvl4pPr marL="457200" indent="0" algn="l" defTabSz="931863" rtl="0" eaLnBrk="1" fontAlgn="base" hangingPunct="1">
              <a:lnSpc>
                <a:spcPct val="90000"/>
              </a:lnSpc>
              <a:spcBef>
                <a:spcPct val="20000"/>
              </a:spcBef>
              <a:spcAft>
                <a:spcPct val="0"/>
              </a:spcAft>
              <a:buSzPct val="90000"/>
              <a:buFont typeface="Arial" pitchFamily="34" charset="0"/>
              <a:buNone/>
              <a:defRPr kern="1200">
                <a:gradFill>
                  <a:gsLst>
                    <a:gs pos="94690">
                      <a:schemeClr val="tx1"/>
                    </a:gs>
                    <a:gs pos="88000">
                      <a:schemeClr val="tx1"/>
                    </a:gs>
                  </a:gsLst>
                  <a:lin ang="5400000" scaled="0"/>
                </a:gradFill>
                <a:latin typeface="+mn-lt"/>
                <a:ea typeface="MS PGothic" pitchFamily="34" charset="-128"/>
                <a:cs typeface="+mn-cs"/>
              </a:defRPr>
            </a:lvl4pPr>
            <a:lvl5pPr marL="685800" indent="0" algn="l" defTabSz="931863" rtl="0" eaLnBrk="1" fontAlgn="base" hangingPunct="1">
              <a:lnSpc>
                <a:spcPct val="90000"/>
              </a:lnSpc>
              <a:spcBef>
                <a:spcPct val="20000"/>
              </a:spcBef>
              <a:spcAft>
                <a:spcPct val="0"/>
              </a:spcAft>
              <a:buSzPct val="90000"/>
              <a:buFont typeface="Arial" pitchFamily="34" charset="0"/>
              <a:buNone/>
              <a:defRPr kern="1200">
                <a:gradFill>
                  <a:gsLst>
                    <a:gs pos="94690">
                      <a:schemeClr val="tx1"/>
                    </a:gs>
                    <a:gs pos="88000">
                      <a:schemeClr val="tx1"/>
                    </a:gs>
                  </a:gsLst>
                  <a:lin ang="5400000" scaled="0"/>
                </a:gradFill>
                <a:latin typeface="+mn-lt"/>
                <a:ea typeface="MS PGothic" pitchFamily="34" charset="-128"/>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00" dirty="0"/>
              <a:t>Contoso, Inc. has asked you </a:t>
            </a:r>
            <a:r>
              <a:rPr lang="en-US" sz="3200" dirty="0" smtClean="0"/>
              <a:t/>
            </a:r>
            <a:br>
              <a:rPr lang="en-US" sz="3200" dirty="0" smtClean="0"/>
            </a:br>
            <a:r>
              <a:rPr lang="en-US" sz="3200" dirty="0" smtClean="0"/>
              <a:t>to </a:t>
            </a:r>
            <a:r>
              <a:rPr lang="en-US" sz="3200" dirty="0"/>
              <a:t>continue to investigate the advantages of deploying IaaS using Azure Resource </a:t>
            </a:r>
            <a:r>
              <a:rPr lang="en-US" sz="3200" dirty="0" smtClean="0"/>
              <a:t>Manager</a:t>
            </a:r>
            <a:endParaRPr lang="en-US" sz="3200" dirty="0"/>
          </a:p>
        </p:txBody>
      </p:sp>
      <p:sp>
        <p:nvSpPr>
          <p:cNvPr id="9" name="Text Placeholder 3"/>
          <p:cNvSpPr txBox="1">
            <a:spLocks/>
          </p:cNvSpPr>
          <p:nvPr/>
        </p:nvSpPr>
        <p:spPr>
          <a:xfrm>
            <a:off x="6675439" y="1677988"/>
            <a:ext cx="5486399" cy="3970318"/>
          </a:xfrm>
          <a:prstGeom prst="rect">
            <a:avLst/>
          </a:prstGeom>
        </p:spPr>
        <p:txBody>
          <a:bodyPr/>
          <a:lstStyle>
            <a:lvl1pPr marL="342900" indent="-342900" algn="l" defTabSz="931863" rtl="0" eaLnBrk="1" fontAlgn="base" hangingPunct="1">
              <a:lnSpc>
                <a:spcPct val="90000"/>
              </a:lnSpc>
              <a:spcBef>
                <a:spcPct val="20000"/>
              </a:spcBef>
              <a:spcAft>
                <a:spcPct val="0"/>
              </a:spcAft>
              <a:buSzPct val="90000"/>
              <a:buFont typeface="Arial" pitchFamily="34" charset="0"/>
              <a:buChar char="•"/>
              <a:defRPr sz="4000" kern="1200">
                <a:gradFill>
                  <a:gsLst>
                    <a:gs pos="1250">
                      <a:schemeClr val="tx1"/>
                    </a:gs>
                    <a:gs pos="100000">
                      <a:schemeClr val="tx1"/>
                    </a:gs>
                  </a:gsLst>
                  <a:lin ang="5400000" scaled="0"/>
                </a:gradFill>
                <a:latin typeface="+mj-lt"/>
                <a:ea typeface="MS PGothic" pitchFamily="34" charset="-128"/>
                <a:cs typeface="+mn-cs"/>
              </a:defRPr>
            </a:lvl1pPr>
            <a:lvl2pPr marL="584200" indent="-241300" algn="l" defTabSz="931863" rtl="0" eaLnBrk="1" fontAlgn="base" hangingPunct="1">
              <a:lnSpc>
                <a:spcPct val="90000"/>
              </a:lnSpc>
              <a:spcBef>
                <a:spcPct val="20000"/>
              </a:spcBef>
              <a:spcAft>
                <a:spcPct val="0"/>
              </a:spcAft>
              <a:buSzPct val="90000"/>
              <a:buFont typeface="Arial" pitchFamily="34" charset="0"/>
              <a:buChar char="•"/>
              <a:defRPr sz="2400" kern="1200">
                <a:gradFill>
                  <a:gsLst>
                    <a:gs pos="1250">
                      <a:schemeClr val="tx1"/>
                    </a:gs>
                    <a:gs pos="100000">
                      <a:schemeClr val="tx1"/>
                    </a:gs>
                  </a:gsLst>
                  <a:lin ang="5400000" scaled="0"/>
                </a:gradFill>
                <a:latin typeface="+mn-lt"/>
                <a:ea typeface="MS PGothic" pitchFamily="34" charset="-128"/>
                <a:cs typeface="+mn-cs"/>
              </a:defRPr>
            </a:lvl2pPr>
            <a:lvl3pPr marL="800100" indent="-228600" algn="l" defTabSz="931863" rtl="0" eaLnBrk="1" fontAlgn="base" hangingPunct="1">
              <a:lnSpc>
                <a:spcPct val="90000"/>
              </a:lnSpc>
              <a:spcBef>
                <a:spcPct val="20000"/>
              </a:spcBef>
              <a:spcAft>
                <a:spcPct val="0"/>
              </a:spcAft>
              <a:buSzPct val="90000"/>
              <a:buFont typeface="Arial" pitchFamily="34" charset="0"/>
              <a:buChar char="•"/>
              <a:defRPr sz="2000" kern="1200">
                <a:gradFill>
                  <a:gsLst>
                    <a:gs pos="1250">
                      <a:schemeClr val="tx1"/>
                    </a:gs>
                    <a:gs pos="100000">
                      <a:schemeClr val="tx1"/>
                    </a:gs>
                  </a:gsLst>
                  <a:lin ang="5400000" scaled="0"/>
                </a:gradFill>
                <a:latin typeface="+mn-lt"/>
                <a:ea typeface="MS PGothic" pitchFamily="34" charset="-128"/>
                <a:cs typeface="+mn-cs"/>
              </a:defRPr>
            </a:lvl3pPr>
            <a:lvl4pPr marL="1028700" indent="-228600" algn="l" defTabSz="931863" rtl="0" eaLnBrk="1" fontAlgn="base" hangingPunct="1">
              <a:lnSpc>
                <a:spcPct val="90000"/>
              </a:lnSpc>
              <a:spcBef>
                <a:spcPct val="20000"/>
              </a:spcBef>
              <a:spcAft>
                <a:spcPct val="0"/>
              </a:spcAft>
              <a:buSzPct val="90000"/>
              <a:buFont typeface="Arial" pitchFamily="34" charset="0"/>
              <a:buChar char="•"/>
              <a:defRPr kern="1200">
                <a:gradFill>
                  <a:gsLst>
                    <a:gs pos="1250">
                      <a:schemeClr val="tx1"/>
                    </a:gs>
                    <a:gs pos="100000">
                      <a:schemeClr val="tx1"/>
                    </a:gs>
                  </a:gsLst>
                  <a:lin ang="5400000" scaled="0"/>
                </a:gradFill>
                <a:latin typeface="+mn-lt"/>
                <a:ea typeface="MS PGothic" pitchFamily="34" charset="-128"/>
                <a:cs typeface="+mn-cs"/>
              </a:defRPr>
            </a:lvl4pPr>
            <a:lvl5pPr marL="1257300" indent="-228600" algn="l" defTabSz="931863" rtl="0" eaLnBrk="1" fontAlgn="base" hangingPunct="1">
              <a:lnSpc>
                <a:spcPct val="90000"/>
              </a:lnSpc>
              <a:spcBef>
                <a:spcPct val="20000"/>
              </a:spcBef>
              <a:spcAft>
                <a:spcPct val="0"/>
              </a:spcAft>
              <a:buSzPct val="90000"/>
              <a:buFont typeface="Arial" pitchFamily="34" charset="0"/>
              <a:buChar char="•"/>
              <a:defRPr kern="1200">
                <a:gradFill>
                  <a:gsLst>
                    <a:gs pos="1250">
                      <a:schemeClr val="tx1"/>
                    </a:gs>
                    <a:gs pos="100000">
                      <a:schemeClr val="tx1"/>
                    </a:gs>
                  </a:gsLst>
                  <a:lin ang="5400000" scaled="0"/>
                </a:gradFill>
                <a:latin typeface="+mn-lt"/>
                <a:ea typeface="MS PGothic" pitchFamily="34" charset="-128"/>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spcBef>
                <a:spcPts val="0"/>
              </a:spcBef>
              <a:buNone/>
            </a:pPr>
            <a:r>
              <a:rPr lang="en-US" sz="2000" dirty="0"/>
              <a:t>A significant is the security of applications </a:t>
            </a:r>
            <a:r>
              <a:rPr lang="en-US" sz="2000" dirty="0" smtClean="0"/>
              <a:t/>
            </a:r>
            <a:br>
              <a:rPr lang="en-US" sz="2000" dirty="0" smtClean="0"/>
            </a:br>
            <a:r>
              <a:rPr lang="en-US" sz="2000" dirty="0" smtClean="0"/>
              <a:t>that </a:t>
            </a:r>
            <a:r>
              <a:rPr lang="en-US" sz="2000" dirty="0"/>
              <a:t>reside in Azure. Contoso would like </a:t>
            </a:r>
            <a:r>
              <a:rPr lang="en-US" sz="2000" dirty="0" smtClean="0"/>
              <a:t/>
            </a:r>
            <a:br>
              <a:rPr lang="en-US" sz="2000" dirty="0" smtClean="0"/>
            </a:br>
            <a:r>
              <a:rPr lang="en-US" sz="2000" dirty="0" smtClean="0"/>
              <a:t>to see </a:t>
            </a:r>
            <a:r>
              <a:rPr lang="en-US" sz="2000" dirty="0"/>
              <a:t>its best practices reflected in the configuration of the Azure networking to </a:t>
            </a:r>
            <a:r>
              <a:rPr lang="en-US" sz="2000" dirty="0" smtClean="0"/>
              <a:t/>
            </a:r>
            <a:br>
              <a:rPr lang="en-US" sz="2000" dirty="0" smtClean="0"/>
            </a:br>
            <a:r>
              <a:rPr lang="en-US" sz="2000" dirty="0" smtClean="0"/>
              <a:t>help </a:t>
            </a:r>
            <a:r>
              <a:rPr lang="en-US" sz="2000" dirty="0"/>
              <a:t>ensure the integrity and confidentiality </a:t>
            </a:r>
            <a:r>
              <a:rPr lang="en-US" sz="2000" dirty="0" smtClean="0"/>
              <a:t/>
            </a:r>
            <a:br>
              <a:rPr lang="en-US" sz="2000" dirty="0" smtClean="0"/>
            </a:br>
            <a:r>
              <a:rPr lang="en-US" sz="2000" dirty="0" smtClean="0"/>
              <a:t>of </a:t>
            </a:r>
            <a:r>
              <a:rPr lang="en-US" sz="2000" dirty="0"/>
              <a:t>its data. In particular, Contoso in interested in learning how Azure Resource Manager templates may be used to quickly deploy </a:t>
            </a:r>
            <a:r>
              <a:rPr lang="en-US" sz="2000" dirty="0" smtClean="0"/>
              <a:t/>
            </a:r>
            <a:br>
              <a:rPr lang="en-US" sz="2000" dirty="0" smtClean="0"/>
            </a:br>
            <a:r>
              <a:rPr lang="en-US" sz="2000" dirty="0" smtClean="0"/>
              <a:t>an </a:t>
            </a:r>
            <a:r>
              <a:rPr lang="en-US" sz="2000" dirty="0"/>
              <a:t>infrastructure that uses VPN to provide connectivity to manage resources and at </a:t>
            </a:r>
            <a:r>
              <a:rPr lang="en-US" sz="2000" dirty="0" smtClean="0"/>
              <a:t/>
            </a:r>
            <a:br>
              <a:rPr lang="en-US" sz="2000" dirty="0" smtClean="0"/>
            </a:br>
            <a:r>
              <a:rPr lang="en-US" sz="2000" dirty="0" smtClean="0"/>
              <a:t>the </a:t>
            </a:r>
            <a:r>
              <a:rPr lang="en-US" sz="2000" dirty="0"/>
              <a:t>same time uses Network Security </a:t>
            </a:r>
            <a:r>
              <a:rPr lang="en-US" sz="2000" dirty="0" smtClean="0"/>
              <a:t/>
            </a:r>
            <a:br>
              <a:rPr lang="en-US" sz="2000" dirty="0" smtClean="0"/>
            </a:br>
            <a:r>
              <a:rPr lang="en-US" sz="2000" dirty="0" smtClean="0"/>
              <a:t>Groups </a:t>
            </a:r>
            <a:r>
              <a:rPr lang="en-US" sz="2000" dirty="0"/>
              <a:t>to control access. </a:t>
            </a:r>
          </a:p>
        </p:txBody>
      </p:sp>
    </p:spTree>
    <p:extLst>
      <p:ext uri="{BB962C8B-B14F-4D97-AF65-F5344CB8AC3E}">
        <p14:creationId xmlns:p14="http://schemas.microsoft.com/office/powerpoint/2010/main" val="418276532"/>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41185" y="2137168"/>
            <a:ext cx="4742004" cy="708656"/>
          </a:xfrm>
          <a:prstGeom prst="rect">
            <a:avLst/>
          </a:prstGeom>
          <a:solidFill>
            <a:schemeClr val="bg2"/>
          </a:solidFill>
        </p:spPr>
        <p:txBody>
          <a:bodyPr wrap="none">
            <a:spAutoFit/>
          </a:bodyPr>
          <a:lstStyle/>
          <a:p>
            <a:pPr marL="349724" indent="-349724">
              <a:lnSpc>
                <a:spcPct val="115000"/>
              </a:lnSpc>
              <a:spcAft>
                <a:spcPts val="1020"/>
              </a:spcAft>
              <a:buFont typeface="Segoe UI Symbol" panose="020B0502040204020203" pitchFamily="34" charset="0"/>
              <a:buChar char="↪"/>
              <a:tabLst>
                <a:tab pos="233149" algn="l"/>
                <a:tab pos="466298" algn="l"/>
              </a:tabLst>
            </a:pPr>
            <a:r>
              <a:rPr lang="en-NZ" sz="3600" dirty="0">
                <a:latin typeface="Courier New" panose="02070309020205020404" pitchFamily="49" charset="0"/>
                <a:ea typeface="Calibri" panose="020F0502020204030204" pitchFamily="34" charset="0"/>
              </a:rPr>
              <a:t>.\RGCleanup.ps1</a:t>
            </a:r>
            <a:endParaRPr lang="en-US" sz="3600" dirty="0">
              <a:latin typeface="Courier New" panose="02070309020205020404" pitchFamily="49" charset="0"/>
              <a:ea typeface="Calibri" panose="020F0502020204030204" pitchFamily="34" charset="0"/>
            </a:endParaRPr>
          </a:p>
        </p:txBody>
      </p:sp>
      <p:sp>
        <p:nvSpPr>
          <p:cNvPr id="9" name="Title 8"/>
          <p:cNvSpPr>
            <a:spLocks noGrp="1"/>
          </p:cNvSpPr>
          <p:nvPr>
            <p:ph type="title"/>
          </p:nvPr>
        </p:nvSpPr>
        <p:spPr/>
        <p:txBody>
          <a:bodyPr/>
          <a:lstStyle/>
          <a:p>
            <a:r>
              <a:rPr lang="en-US" dirty="0" smtClean="0"/>
              <a:t>Reset the Azure environment</a:t>
            </a:r>
            <a:endParaRPr lang="en-US" dirty="0"/>
          </a:p>
        </p:txBody>
      </p:sp>
      <p:sp>
        <p:nvSpPr>
          <p:cNvPr id="10" name="Text Placeholder 9"/>
          <p:cNvSpPr>
            <a:spLocks noGrp="1"/>
          </p:cNvSpPr>
          <p:nvPr>
            <p:ph type="body" sz="quarter" idx="10"/>
          </p:nvPr>
        </p:nvSpPr>
        <p:spPr/>
        <p:txBody>
          <a:bodyPr/>
          <a:lstStyle/>
          <a:p>
            <a:r>
              <a:rPr lang="en-US" smtClean="0"/>
              <a:t>Remove resource groups from Azure environment</a:t>
            </a:r>
            <a:endParaRPr lang="en-US" dirty="0"/>
          </a:p>
        </p:txBody>
      </p:sp>
    </p:spTree>
    <p:extLst>
      <p:ext uri="{BB962C8B-B14F-4D97-AF65-F5344CB8AC3E}">
        <p14:creationId xmlns:p14="http://schemas.microsoft.com/office/powerpoint/2010/main" val="39718426"/>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6323196"/>
            <a:ext cx="12436475" cy="671328"/>
          </a:xfrm>
          <a:prstGeom prst="rect">
            <a:avLst/>
          </a:prstGeom>
          <a:solidFill>
            <a:schemeClr val="accent2"/>
          </a:solidFill>
        </p:spPr>
        <p:txBody>
          <a:bodyPr vert="horz" wrap="square" lIns="146304" tIns="91440" rIns="146304" bIns="91440" rtlCol="0" anchor="t" anchorCtr="0">
            <a:noAutofit/>
          </a:bodyPr>
          <a:lstStyle>
            <a:lvl1pPr algn="l" defTabSz="931863" rtl="0" fontAlgn="base">
              <a:lnSpc>
                <a:spcPct val="90000"/>
              </a:lnSpc>
              <a:spcBef>
                <a:spcPct val="0"/>
              </a:spcBef>
              <a:spcAft>
                <a:spcPct val="0"/>
              </a:spcAft>
              <a:defRPr lang="en-US" sz="6000" kern="1200" spc="-100" baseline="0">
                <a:ln w="3175">
                  <a:noFill/>
                </a:ln>
                <a:solidFill>
                  <a:schemeClr val="bg1"/>
                </a:solidFill>
                <a:latin typeface="+mj-lt"/>
                <a:ea typeface="MS PGothic" pitchFamily="34" charset="-128"/>
                <a:cs typeface="Segoe UI" pitchFamily="34" charset="0"/>
              </a:defRPr>
            </a:lvl1pPr>
            <a:lvl2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2pPr>
            <a:lvl3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3pPr>
            <a:lvl4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4pPr>
            <a:lvl5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5pPr>
            <a:lvl6pPr marL="4572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6pPr>
            <a:lvl7pPr marL="9144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7pPr>
            <a:lvl8pPr marL="13716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8pPr>
            <a:lvl9pPr marL="18288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9pPr>
          </a:lstStyle>
          <a:p>
            <a:endParaRPr lang="it-IT" dirty="0"/>
          </a:p>
        </p:txBody>
      </p:sp>
      <p:sp>
        <p:nvSpPr>
          <p:cNvPr id="4" name="Title 3"/>
          <p:cNvSpPr>
            <a:spLocks noGrp="1"/>
          </p:cNvSpPr>
          <p:nvPr>
            <p:ph type="title"/>
          </p:nvPr>
        </p:nvSpPr>
        <p:spPr/>
        <p:txBody>
          <a:bodyPr/>
          <a:lstStyle/>
          <a:p>
            <a:r>
              <a:rPr lang="en-US" smtClean="0"/>
              <a:t>Conclusion</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9691" y="2712458"/>
            <a:ext cx="2208543" cy="4282067"/>
          </a:xfrm>
          <a:prstGeom prst="rect">
            <a:avLst/>
          </a:prstGeom>
        </p:spPr>
      </p:pic>
    </p:spTree>
    <p:extLst>
      <p:ext uri="{BB962C8B-B14F-4D97-AF65-F5344CB8AC3E}">
        <p14:creationId xmlns:p14="http://schemas.microsoft.com/office/powerpoint/2010/main" val="2469115237"/>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5"/>
          <p:cNvSpPr>
            <a:spLocks noGrp="1"/>
          </p:cNvSpPr>
          <p:nvPr>
            <p:ph type="body" sz="quarter" idx="10"/>
          </p:nvPr>
        </p:nvSpPr>
        <p:spPr>
          <a:xfrm>
            <a:off x="274638" y="1668463"/>
            <a:ext cx="10736262" cy="1852815"/>
          </a:xfrm>
        </p:spPr>
        <p:txBody>
          <a:bodyPr/>
          <a:lstStyle/>
          <a:p>
            <a:r>
              <a:rPr lang="en-US" sz="3600" dirty="0" smtClean="0"/>
              <a:t>You now:</a:t>
            </a:r>
          </a:p>
          <a:p>
            <a:pPr marL="571500" lvl="1">
              <a:spcBef>
                <a:spcPts val="2400"/>
              </a:spcBef>
            </a:pPr>
            <a:r>
              <a:rPr lang="en-US" dirty="0"/>
              <a:t>Analyzed JSON objects that make it possible to deploy network configurations</a:t>
            </a:r>
          </a:p>
          <a:p>
            <a:pPr marL="571500" lvl="1">
              <a:spcBef>
                <a:spcPts val="2400"/>
              </a:spcBef>
            </a:pPr>
            <a:r>
              <a:rPr lang="en-US" dirty="0"/>
              <a:t>Completed a partially finished template to deploy Network Security Groups</a:t>
            </a:r>
          </a:p>
        </p:txBody>
      </p:sp>
      <p:grpSp>
        <p:nvGrpSpPr>
          <p:cNvPr id="8" name="Group 7"/>
          <p:cNvGrpSpPr/>
          <p:nvPr/>
        </p:nvGrpSpPr>
        <p:grpSpPr>
          <a:xfrm>
            <a:off x="463954" y="2517646"/>
            <a:ext cx="326622" cy="324588"/>
            <a:chOff x="228600" y="1219200"/>
            <a:chExt cx="685800" cy="685800"/>
          </a:xfrm>
        </p:grpSpPr>
        <p:sp>
          <p:nvSpPr>
            <p:cNvPr id="9" name="Freeform 99"/>
            <p:cNvSpPr>
              <a:spLocks noChangeAspect="1"/>
            </p:cNvSpPr>
            <p:nvPr/>
          </p:nvSpPr>
          <p:spPr bwMode="black">
            <a:xfrm>
              <a:off x="364342" y="1410290"/>
              <a:ext cx="414316" cy="30362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accent2"/>
            </a:solidFill>
            <a:ln>
              <a:solidFill>
                <a:schemeClr val="bg1"/>
              </a:solid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10" name="Oval 9"/>
            <p:cNvSpPr/>
            <p:nvPr/>
          </p:nvSpPr>
          <p:spPr bwMode="auto">
            <a:xfrm>
              <a:off x="228600" y="1219200"/>
              <a:ext cx="685800" cy="685800"/>
            </a:xfrm>
            <a:prstGeom prst="ellipse">
              <a:avLst/>
            </a:prstGeom>
            <a:noFill/>
            <a:ln w="381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1" name="Group 10"/>
          <p:cNvGrpSpPr/>
          <p:nvPr/>
        </p:nvGrpSpPr>
        <p:grpSpPr>
          <a:xfrm>
            <a:off x="463954" y="3114101"/>
            <a:ext cx="326622" cy="324588"/>
            <a:chOff x="228600" y="1219200"/>
            <a:chExt cx="685800" cy="685800"/>
          </a:xfrm>
        </p:grpSpPr>
        <p:sp>
          <p:nvSpPr>
            <p:cNvPr id="12" name="Freeform 99"/>
            <p:cNvSpPr>
              <a:spLocks noChangeAspect="1"/>
            </p:cNvSpPr>
            <p:nvPr/>
          </p:nvSpPr>
          <p:spPr bwMode="black">
            <a:xfrm>
              <a:off x="364342" y="1410290"/>
              <a:ext cx="414316" cy="30362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accent2"/>
            </a:solidFill>
            <a:ln>
              <a:solidFill>
                <a:schemeClr val="bg1"/>
              </a:solid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13" name="Oval 12"/>
            <p:cNvSpPr/>
            <p:nvPr/>
          </p:nvSpPr>
          <p:spPr bwMode="auto">
            <a:xfrm>
              <a:off x="228600" y="1219200"/>
              <a:ext cx="685800" cy="685800"/>
            </a:xfrm>
            <a:prstGeom prst="ellipse">
              <a:avLst/>
            </a:prstGeom>
            <a:noFill/>
            <a:ln w="381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 name="Title 1"/>
          <p:cNvSpPr>
            <a:spLocks noGrp="1"/>
          </p:cNvSpPr>
          <p:nvPr>
            <p:ph type="title"/>
          </p:nvPr>
        </p:nvSpPr>
        <p:spPr>
          <a:xfrm>
            <a:off x="274638" y="295275"/>
            <a:ext cx="12526962" cy="917575"/>
          </a:xfrm>
        </p:spPr>
        <p:txBody>
          <a:bodyPr/>
          <a:lstStyle/>
          <a:p>
            <a:r>
              <a:rPr lang="en-US" sz="5000" dirty="0"/>
              <a:t>In review: Session objectives and </a:t>
            </a:r>
            <a:r>
              <a:rPr lang="en-US" sz="5000" dirty="0" smtClean="0"/>
              <a:t>takeaways</a:t>
            </a:r>
            <a:endParaRPr lang="en-US" sz="5000" dirty="0"/>
          </a:p>
        </p:txBody>
      </p:sp>
    </p:spTree>
    <p:extLst>
      <p:ext uri="{BB962C8B-B14F-4D97-AF65-F5344CB8AC3E}">
        <p14:creationId xmlns:p14="http://schemas.microsoft.com/office/powerpoint/2010/main" val="2565198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gradFill>
                  <a:gsLst>
                    <a:gs pos="94690">
                      <a:srgbClr val="DC3C00"/>
                    </a:gs>
                    <a:gs pos="86000">
                      <a:srgbClr val="DC3C00"/>
                    </a:gs>
                  </a:gsLst>
                  <a:lin ang="5400000" scaled="0"/>
                </a:gradFill>
              </a:rPr>
              <a:t>Resources</a:t>
            </a:r>
            <a:endParaRPr lang="en-US" dirty="0"/>
          </a:p>
        </p:txBody>
      </p:sp>
      <p:sp>
        <p:nvSpPr>
          <p:cNvPr id="5" name="Text Placeholder 4"/>
          <p:cNvSpPr>
            <a:spLocks noGrp="1"/>
          </p:cNvSpPr>
          <p:nvPr>
            <p:ph type="body" sz="quarter" idx="10"/>
          </p:nvPr>
        </p:nvSpPr>
        <p:spPr>
          <a:xfrm>
            <a:off x="1075266" y="1393444"/>
            <a:ext cx="11086571" cy="6161687"/>
          </a:xfrm>
        </p:spPr>
        <p:txBody>
          <a:bodyPr/>
          <a:lstStyle/>
          <a:p>
            <a:pPr>
              <a:spcAft>
                <a:spcPts val="0"/>
              </a:spcAft>
            </a:pPr>
            <a:r>
              <a:rPr lang="en-US" sz="3200" dirty="0"/>
              <a:t>Register for another IT Innovation Series event </a:t>
            </a:r>
            <a:br>
              <a:rPr lang="en-US" sz="3200" dirty="0"/>
            </a:br>
            <a:r>
              <a:rPr lang="en-US" sz="1800" dirty="0">
                <a:latin typeface="+mn-lt"/>
              </a:rPr>
              <a:t>Further topics: Windows Server 2016, Windows 10 and more.</a:t>
            </a:r>
          </a:p>
          <a:p>
            <a:pPr marL="749300" indent="-292100">
              <a:spcBef>
                <a:spcPts val="600"/>
              </a:spcBef>
              <a:spcAft>
                <a:spcPts val="600"/>
              </a:spcAft>
            </a:pPr>
            <a:r>
              <a:rPr lang="en-US" sz="3200" b="1" dirty="0">
                <a:hlinkClick r:id="rId3"/>
              </a:rPr>
              <a:t>aka.ms/</a:t>
            </a:r>
            <a:r>
              <a:rPr lang="en-US" sz="3200" b="1" dirty="0" err="1">
                <a:hlinkClick r:id="rId3"/>
              </a:rPr>
              <a:t>ITInnovation</a:t>
            </a:r>
            <a:endParaRPr lang="en-US" sz="3200" b="1" dirty="0"/>
          </a:p>
          <a:p>
            <a:pPr indent="-292100">
              <a:lnSpc>
                <a:spcPct val="100000"/>
              </a:lnSpc>
              <a:spcBef>
                <a:spcPts val="600"/>
              </a:spcBef>
              <a:spcAft>
                <a:spcPts val="600"/>
              </a:spcAft>
            </a:pPr>
            <a:endParaRPr lang="en-US" sz="800" dirty="0" smtClean="0"/>
          </a:p>
          <a:p>
            <a:pPr indent="-292100">
              <a:lnSpc>
                <a:spcPct val="100000"/>
              </a:lnSpc>
              <a:spcBef>
                <a:spcPts val="600"/>
              </a:spcBef>
              <a:spcAft>
                <a:spcPts val="600"/>
              </a:spcAft>
            </a:pPr>
            <a:r>
              <a:rPr lang="en-US" sz="3200" dirty="0" smtClean="0"/>
              <a:t>Continue </a:t>
            </a:r>
            <a:r>
              <a:rPr lang="en-US" sz="3200" dirty="0"/>
              <a:t>your learning</a:t>
            </a:r>
            <a:r>
              <a:rPr lang="en-US" sz="4400" dirty="0"/>
              <a:t/>
            </a:r>
            <a:br>
              <a:rPr lang="en-US" sz="4400" dirty="0"/>
            </a:br>
            <a:r>
              <a:rPr lang="en-US" sz="1800" dirty="0">
                <a:latin typeface="+mn-lt"/>
              </a:rPr>
              <a:t>Download this presentation, access online training and demos, try Azure for free. </a:t>
            </a:r>
            <a:endParaRPr lang="en-US" sz="1800" dirty="0" smtClean="0">
              <a:latin typeface="+mn-lt"/>
            </a:endParaRPr>
          </a:p>
          <a:p>
            <a:pPr marL="749300" indent="-292100">
              <a:spcBef>
                <a:spcPts val="600"/>
              </a:spcBef>
              <a:spcAft>
                <a:spcPts val="600"/>
              </a:spcAft>
            </a:pPr>
            <a:r>
              <a:rPr lang="en-US" sz="3200" b="1" dirty="0">
                <a:hlinkClick r:id="rId4"/>
              </a:rPr>
              <a:t>aka.ms/</a:t>
            </a:r>
            <a:r>
              <a:rPr lang="en-US" sz="3200" b="1" dirty="0" err="1">
                <a:hlinkClick r:id="rId4"/>
              </a:rPr>
              <a:t>ITInnovationResources</a:t>
            </a:r>
            <a:endParaRPr lang="en-US" sz="3200" b="1" dirty="0"/>
          </a:p>
          <a:p>
            <a:pPr>
              <a:spcBef>
                <a:spcPts val="0"/>
              </a:spcBef>
              <a:spcAft>
                <a:spcPts val="0"/>
              </a:spcAft>
            </a:pPr>
            <a:endParaRPr lang="en-US" sz="3200" dirty="0" smtClean="0"/>
          </a:p>
          <a:p>
            <a:pPr>
              <a:spcBef>
                <a:spcPts val="0"/>
              </a:spcBef>
              <a:spcAft>
                <a:spcPts val="0"/>
              </a:spcAft>
            </a:pPr>
            <a:r>
              <a:rPr lang="en-US" sz="3200" dirty="0"/>
              <a:t>Know someone who wants to learn more about </a:t>
            </a:r>
          </a:p>
          <a:p>
            <a:pPr>
              <a:spcBef>
                <a:spcPts val="0"/>
              </a:spcBef>
              <a:spcAft>
                <a:spcPts val="0"/>
              </a:spcAft>
            </a:pPr>
            <a:r>
              <a:rPr lang="en-US" sz="3200" dirty="0"/>
              <a:t>the Cloud?</a:t>
            </a:r>
            <a:r>
              <a:rPr lang="en-US" sz="4800" dirty="0"/>
              <a:t/>
            </a:r>
            <a:br>
              <a:rPr lang="en-US" sz="4800" dirty="0"/>
            </a:br>
            <a:r>
              <a:rPr lang="en-US" sz="1800" dirty="0">
                <a:latin typeface="+mn-lt"/>
              </a:rPr>
              <a:t>Tell them to get started at the Microsoft Cloud Roadshow</a:t>
            </a:r>
            <a:r>
              <a:rPr lang="en-US" sz="1800" dirty="0"/>
              <a:t>.</a:t>
            </a:r>
          </a:p>
          <a:p>
            <a:pPr marL="749300" indent="-292100">
              <a:spcBef>
                <a:spcPts val="600"/>
              </a:spcBef>
              <a:spcAft>
                <a:spcPts val="600"/>
              </a:spcAft>
            </a:pPr>
            <a:r>
              <a:rPr lang="en-US" sz="3200" b="1" dirty="0" smtClean="0">
                <a:hlinkClick r:id="rId5"/>
              </a:rPr>
              <a:t>www.microsoftcloudroadshow.com</a:t>
            </a:r>
            <a:r>
              <a:rPr lang="en-US" sz="3200" b="1" dirty="0" smtClean="0"/>
              <a:t>  </a:t>
            </a:r>
            <a:endParaRPr lang="en-US" sz="3200" b="1" dirty="0"/>
          </a:p>
          <a:p>
            <a:pPr marL="749300" indent="-292100">
              <a:spcBef>
                <a:spcPts val="600"/>
              </a:spcBef>
              <a:spcAft>
                <a:spcPts val="600"/>
              </a:spcAft>
            </a:pPr>
            <a:endParaRPr lang="en-US" sz="3200" b="1" dirty="0"/>
          </a:p>
        </p:txBody>
      </p:sp>
      <p:grpSp>
        <p:nvGrpSpPr>
          <p:cNvPr id="6" name="Group 5"/>
          <p:cNvGrpSpPr/>
          <p:nvPr/>
        </p:nvGrpSpPr>
        <p:grpSpPr>
          <a:xfrm>
            <a:off x="494433" y="1502027"/>
            <a:ext cx="470768" cy="467836"/>
            <a:chOff x="228600" y="1219200"/>
            <a:chExt cx="685800" cy="685800"/>
          </a:xfrm>
        </p:grpSpPr>
        <p:sp>
          <p:nvSpPr>
            <p:cNvPr id="7" name="Freeform 99"/>
            <p:cNvSpPr>
              <a:spLocks noChangeAspect="1"/>
            </p:cNvSpPr>
            <p:nvPr/>
          </p:nvSpPr>
          <p:spPr bwMode="black">
            <a:xfrm>
              <a:off x="364342" y="1410290"/>
              <a:ext cx="414316" cy="30362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accent2"/>
            </a:solidFill>
            <a:ln>
              <a:solidFill>
                <a:schemeClr val="bg1"/>
              </a:solid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8" name="Oval 7"/>
            <p:cNvSpPr/>
            <p:nvPr/>
          </p:nvSpPr>
          <p:spPr bwMode="auto">
            <a:xfrm>
              <a:off x="228600" y="1219200"/>
              <a:ext cx="685800" cy="685800"/>
            </a:xfrm>
            <a:prstGeom prst="ellipse">
              <a:avLst/>
            </a:prstGeom>
            <a:noFill/>
            <a:ln w="381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2" name="Group 11"/>
          <p:cNvGrpSpPr/>
          <p:nvPr/>
        </p:nvGrpSpPr>
        <p:grpSpPr>
          <a:xfrm>
            <a:off x="494433" y="3195775"/>
            <a:ext cx="470768" cy="467836"/>
            <a:chOff x="228600" y="1219200"/>
            <a:chExt cx="685800" cy="685800"/>
          </a:xfrm>
        </p:grpSpPr>
        <p:sp>
          <p:nvSpPr>
            <p:cNvPr id="13" name="Freeform 99"/>
            <p:cNvSpPr>
              <a:spLocks noChangeAspect="1"/>
            </p:cNvSpPr>
            <p:nvPr/>
          </p:nvSpPr>
          <p:spPr bwMode="black">
            <a:xfrm>
              <a:off x="364342" y="1410290"/>
              <a:ext cx="414316" cy="30362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accent2"/>
            </a:solidFill>
            <a:ln>
              <a:solidFill>
                <a:schemeClr val="bg1"/>
              </a:solid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14" name="Oval 13"/>
            <p:cNvSpPr/>
            <p:nvPr/>
          </p:nvSpPr>
          <p:spPr bwMode="auto">
            <a:xfrm>
              <a:off x="228600" y="1219200"/>
              <a:ext cx="685800" cy="685800"/>
            </a:xfrm>
            <a:prstGeom prst="ellipse">
              <a:avLst/>
            </a:prstGeom>
            <a:noFill/>
            <a:ln w="381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5" name="Group 14"/>
          <p:cNvGrpSpPr/>
          <p:nvPr/>
        </p:nvGrpSpPr>
        <p:grpSpPr>
          <a:xfrm>
            <a:off x="494433" y="4992303"/>
            <a:ext cx="470768" cy="467836"/>
            <a:chOff x="228600" y="1219200"/>
            <a:chExt cx="685800" cy="685800"/>
          </a:xfrm>
        </p:grpSpPr>
        <p:sp>
          <p:nvSpPr>
            <p:cNvPr id="16" name="Freeform 99"/>
            <p:cNvSpPr>
              <a:spLocks noChangeAspect="1"/>
            </p:cNvSpPr>
            <p:nvPr/>
          </p:nvSpPr>
          <p:spPr bwMode="black">
            <a:xfrm>
              <a:off x="364342" y="1410290"/>
              <a:ext cx="414316" cy="30362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accent2"/>
            </a:solidFill>
            <a:ln>
              <a:solidFill>
                <a:schemeClr val="bg1"/>
              </a:solid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17" name="Oval 16"/>
            <p:cNvSpPr/>
            <p:nvPr/>
          </p:nvSpPr>
          <p:spPr bwMode="auto">
            <a:xfrm>
              <a:off x="228600" y="1219200"/>
              <a:ext cx="685800" cy="685800"/>
            </a:xfrm>
            <a:prstGeom prst="ellipse">
              <a:avLst/>
            </a:prstGeom>
            <a:noFill/>
            <a:ln w="381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grpSp>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19614" y="2308555"/>
            <a:ext cx="2416862" cy="4685970"/>
          </a:xfrm>
          <a:prstGeom prst="rect">
            <a:avLst/>
          </a:prstGeom>
        </p:spPr>
      </p:pic>
    </p:spTree>
    <p:extLst>
      <p:ext uri="{BB962C8B-B14F-4D97-AF65-F5344CB8AC3E}">
        <p14:creationId xmlns:p14="http://schemas.microsoft.com/office/powerpoint/2010/main" val="3800142881"/>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blackWhite">
          <a:xfrm>
            <a:off x="274638" y="6079032"/>
            <a:ext cx="10894869"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2917">
                      <a:schemeClr val="tx1"/>
                    </a:gs>
                    <a:gs pos="100000">
                      <a:schemeClr val="tx1"/>
                    </a:gs>
                  </a:gsLst>
                  <a:lin ang="5400000" scaled="0"/>
                </a:gradFill>
                <a:cs typeface="Segoe UI" pitchFamily="34" charset="0"/>
              </a:rPr>
              <a:t>© </a:t>
            </a:r>
            <a:r>
              <a:rPr lang="en-US" sz="700" dirty="0" smtClean="0">
                <a:gradFill>
                  <a:gsLst>
                    <a:gs pos="2917">
                      <a:schemeClr val="tx1"/>
                    </a:gs>
                    <a:gs pos="100000">
                      <a:schemeClr val="tx1"/>
                    </a:gs>
                  </a:gsLst>
                  <a:lin ang="5400000" scaled="0"/>
                </a:gradFill>
                <a:cs typeface="Segoe UI" pitchFamily="34" charset="0"/>
              </a:rPr>
              <a:t>2015 </a:t>
            </a:r>
            <a:r>
              <a:rPr lang="en-US" sz="700" dirty="0">
                <a:gradFill>
                  <a:gsLst>
                    <a:gs pos="2917">
                      <a:schemeClr val="tx1"/>
                    </a:gs>
                    <a:gs pos="100000">
                      <a:schemeClr val="tx1"/>
                    </a:gs>
                  </a:gsLst>
                  <a:lin ang="5400000" scaled="0"/>
                </a:gradFill>
                <a:cs typeface="Segoe UI" pitchFamily="34" charset="0"/>
              </a:rPr>
              <a:t>Microsoft Corporation. All rights reserved. Microsoft, </a:t>
            </a:r>
            <a:r>
              <a:rPr lang="en-US" sz="700" dirty="0" smtClean="0">
                <a:gradFill>
                  <a:gsLst>
                    <a:gs pos="2917">
                      <a:schemeClr val="tx1"/>
                    </a:gs>
                    <a:gs pos="100000">
                      <a:schemeClr val="tx1"/>
                    </a:gs>
                  </a:gsLst>
                  <a:lin ang="5400000" scaled="0"/>
                </a:gradFill>
                <a:cs typeface="Segoe UI" pitchFamily="34" charset="0"/>
              </a:rPr>
              <a:t>Windows </a:t>
            </a:r>
            <a:r>
              <a:rPr lang="en-US" sz="700" dirty="0">
                <a:gradFill>
                  <a:gsLst>
                    <a:gs pos="2917">
                      <a:schemeClr val="tx1"/>
                    </a:gs>
                    <a:gs pos="100000">
                      <a:schemeClr val="tx1"/>
                    </a:gs>
                  </a:gsLst>
                  <a:lin ang="5400000" scaled="0"/>
                </a:gradFill>
                <a:cs typeface="Segoe UI" pitchFamily="34" charset="0"/>
              </a:rPr>
              <a:t>and other product names are or may be registered trademarks and/or trademarks in the U.S. and/or other countries.</a:t>
            </a:r>
          </a:p>
          <a:p>
            <a:pPr defTabSz="932290" eaLnBrk="0" hangingPunct="0"/>
            <a:r>
              <a:rPr lang="en-US" sz="700" dirty="0">
                <a:gradFill>
                  <a:gsLst>
                    <a:gs pos="2917">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invGray">
          <a:xfrm>
            <a:off x="468602" y="3064335"/>
            <a:ext cx="3810002" cy="814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163953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051" y="295275"/>
            <a:ext cx="11888787" cy="917575"/>
          </a:xfrm>
        </p:spPr>
        <p:txBody>
          <a:bodyPr/>
          <a:lstStyle/>
          <a:p>
            <a:r>
              <a:rPr lang="en-US" dirty="0" smtClean="0"/>
              <a:t>Objectives</a:t>
            </a:r>
            <a:endParaRPr lang="en-US" dirty="0"/>
          </a:p>
        </p:txBody>
      </p:sp>
      <p:sp>
        <p:nvSpPr>
          <p:cNvPr id="4" name="Content Placeholder 2"/>
          <p:cNvSpPr>
            <a:spLocks noGrp="1"/>
          </p:cNvSpPr>
          <p:nvPr>
            <p:ph type="body" sz="quarter" idx="10"/>
          </p:nvPr>
        </p:nvSpPr>
        <p:spPr>
          <a:xfrm>
            <a:off x="274638" y="1668463"/>
            <a:ext cx="10291762" cy="1852815"/>
          </a:xfrm>
        </p:spPr>
        <p:txBody>
          <a:bodyPr/>
          <a:lstStyle/>
          <a:p>
            <a:pPr marL="0" indent="0">
              <a:buNone/>
            </a:pPr>
            <a:r>
              <a:rPr lang="en-US" sz="3600" dirty="0" smtClean="0"/>
              <a:t>You will:</a:t>
            </a:r>
          </a:p>
          <a:p>
            <a:pPr marL="568325" lvl="1" indent="0">
              <a:spcBef>
                <a:spcPts val="2400"/>
              </a:spcBef>
              <a:buNone/>
            </a:pPr>
            <a:r>
              <a:rPr lang="en-US" sz="2000" dirty="0"/>
              <a:t>Analyze JSON objects that make it possible to deploy network configurations</a:t>
            </a:r>
          </a:p>
          <a:p>
            <a:pPr marL="568325" lvl="1" indent="0">
              <a:spcBef>
                <a:spcPts val="2400"/>
              </a:spcBef>
              <a:buNone/>
            </a:pPr>
            <a:r>
              <a:rPr lang="en-US" sz="2000" dirty="0"/>
              <a:t>Complete a partially finished template to deploy Network Security Groups</a:t>
            </a:r>
          </a:p>
        </p:txBody>
      </p:sp>
      <p:grpSp>
        <p:nvGrpSpPr>
          <p:cNvPr id="5" name="Group 4"/>
          <p:cNvGrpSpPr/>
          <p:nvPr/>
        </p:nvGrpSpPr>
        <p:grpSpPr>
          <a:xfrm>
            <a:off x="463228" y="2520504"/>
            <a:ext cx="326622" cy="324588"/>
            <a:chOff x="228600" y="1219200"/>
            <a:chExt cx="685800" cy="685800"/>
          </a:xfrm>
        </p:grpSpPr>
        <p:sp>
          <p:nvSpPr>
            <p:cNvPr id="6" name="Freeform 99"/>
            <p:cNvSpPr>
              <a:spLocks noChangeAspect="1"/>
            </p:cNvSpPr>
            <p:nvPr/>
          </p:nvSpPr>
          <p:spPr bwMode="black">
            <a:xfrm>
              <a:off x="364342" y="1410290"/>
              <a:ext cx="414316" cy="30362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accent2"/>
            </a:solidFill>
            <a:ln>
              <a:solidFill>
                <a:schemeClr val="bg1"/>
              </a:solid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7" name="Oval 6"/>
            <p:cNvSpPr/>
            <p:nvPr/>
          </p:nvSpPr>
          <p:spPr bwMode="auto">
            <a:xfrm>
              <a:off x="228600" y="1219200"/>
              <a:ext cx="685800" cy="685800"/>
            </a:xfrm>
            <a:prstGeom prst="ellipse">
              <a:avLst/>
            </a:prstGeom>
            <a:noFill/>
            <a:ln w="381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8" name="Group 7"/>
          <p:cNvGrpSpPr/>
          <p:nvPr/>
        </p:nvGrpSpPr>
        <p:grpSpPr>
          <a:xfrm>
            <a:off x="463228" y="3117594"/>
            <a:ext cx="326622" cy="324588"/>
            <a:chOff x="228600" y="1219200"/>
            <a:chExt cx="685800" cy="685800"/>
          </a:xfrm>
        </p:grpSpPr>
        <p:sp>
          <p:nvSpPr>
            <p:cNvPr id="9" name="Freeform 99"/>
            <p:cNvSpPr>
              <a:spLocks noChangeAspect="1"/>
            </p:cNvSpPr>
            <p:nvPr/>
          </p:nvSpPr>
          <p:spPr bwMode="black">
            <a:xfrm>
              <a:off x="364342" y="1410290"/>
              <a:ext cx="414316" cy="303620"/>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chemeClr val="accent2"/>
            </a:solidFill>
            <a:ln>
              <a:solidFill>
                <a:schemeClr val="bg1"/>
              </a:solidFill>
            </a:ln>
            <a:extLst/>
          </p:spPr>
          <p:txBody>
            <a:bodyPr vert="horz" wrap="square" lIns="93278" tIns="46639" rIns="93278" bIns="46639" numCol="1" anchor="t" anchorCtr="0" compatLnSpc="1">
              <a:prstTxWarp prst="textNoShape">
                <a:avLst/>
              </a:prstTxWarp>
            </a:bodyPr>
            <a:lstStyle/>
            <a:p>
              <a:endParaRPr lang="en-US" dirty="0">
                <a:solidFill>
                  <a:srgbClr val="000000"/>
                </a:solidFill>
              </a:endParaRPr>
            </a:p>
          </p:txBody>
        </p:sp>
        <p:sp>
          <p:nvSpPr>
            <p:cNvPr id="10" name="Oval 9"/>
            <p:cNvSpPr/>
            <p:nvPr/>
          </p:nvSpPr>
          <p:spPr bwMode="auto">
            <a:xfrm>
              <a:off x="228600" y="1219200"/>
              <a:ext cx="685800" cy="685800"/>
            </a:xfrm>
            <a:prstGeom prst="ellipse">
              <a:avLst/>
            </a:prstGeom>
            <a:noFill/>
            <a:ln w="381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192453605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6323196"/>
            <a:ext cx="12436475" cy="671328"/>
          </a:xfrm>
          <a:prstGeom prst="rect">
            <a:avLst/>
          </a:prstGeom>
          <a:solidFill>
            <a:schemeClr val="accent2"/>
          </a:solidFill>
        </p:spPr>
        <p:txBody>
          <a:bodyPr vert="horz" wrap="square" lIns="146304" tIns="91440" rIns="146304" bIns="91440" rtlCol="0" anchor="t" anchorCtr="0">
            <a:noAutofit/>
          </a:bodyPr>
          <a:lstStyle>
            <a:lvl1pPr algn="l" defTabSz="931863" rtl="0" fontAlgn="base">
              <a:lnSpc>
                <a:spcPct val="90000"/>
              </a:lnSpc>
              <a:spcBef>
                <a:spcPct val="0"/>
              </a:spcBef>
              <a:spcAft>
                <a:spcPct val="0"/>
              </a:spcAft>
              <a:defRPr lang="en-US" sz="6000" kern="1200" spc="-100" baseline="0">
                <a:ln w="3175">
                  <a:noFill/>
                </a:ln>
                <a:solidFill>
                  <a:schemeClr val="bg1"/>
                </a:solidFill>
                <a:latin typeface="+mj-lt"/>
                <a:ea typeface="MS PGothic" pitchFamily="34" charset="-128"/>
                <a:cs typeface="Segoe UI" pitchFamily="34" charset="0"/>
              </a:defRPr>
            </a:lvl1pPr>
            <a:lvl2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2pPr>
            <a:lvl3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3pPr>
            <a:lvl4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4pPr>
            <a:lvl5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5pPr>
            <a:lvl6pPr marL="4572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6pPr>
            <a:lvl7pPr marL="9144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7pPr>
            <a:lvl8pPr marL="13716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8pPr>
            <a:lvl9pPr marL="18288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9pPr>
          </a:lstStyle>
          <a:p>
            <a:endParaRPr lang="it-IT" dirty="0"/>
          </a:p>
        </p:txBody>
      </p:sp>
      <p:sp>
        <p:nvSpPr>
          <p:cNvPr id="4" name="Title 3"/>
          <p:cNvSpPr>
            <a:spLocks noGrp="1"/>
          </p:cNvSpPr>
          <p:nvPr>
            <p:ph type="title"/>
          </p:nvPr>
        </p:nvSpPr>
        <p:spPr/>
        <p:txBody>
          <a:bodyPr/>
          <a:lstStyle/>
          <a:p>
            <a:r>
              <a:rPr lang="en-US" sz="8000" dirty="0" smtClean="0"/>
              <a:t>Technology overview</a:t>
            </a:r>
            <a:endParaRPr lang="en-US" sz="8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9691" y="2712458"/>
            <a:ext cx="2208543" cy="4282067"/>
          </a:xfrm>
          <a:prstGeom prst="rect">
            <a:avLst/>
          </a:prstGeom>
        </p:spPr>
      </p:pic>
    </p:spTree>
    <p:extLst>
      <p:ext uri="{BB962C8B-B14F-4D97-AF65-F5344CB8AC3E}">
        <p14:creationId xmlns:p14="http://schemas.microsoft.com/office/powerpoint/2010/main" val="136716398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6396038" y="2621280"/>
            <a:ext cx="5562600" cy="3923982"/>
          </a:xfrm>
          <a:prstGeom prst="rect">
            <a:avLst/>
          </a:prstGeom>
          <a:solidFill>
            <a:schemeClr val="bg1">
              <a:lumMod val="95000"/>
            </a:schemeClr>
          </a:solidFill>
          <a:ln w="25400">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6" name="Rectangle 5"/>
          <p:cNvSpPr/>
          <p:nvPr/>
        </p:nvSpPr>
        <p:spPr bwMode="auto">
          <a:xfrm>
            <a:off x="6470714" y="3445838"/>
            <a:ext cx="5413248" cy="1124712"/>
          </a:xfrm>
          <a:prstGeom prst="rect">
            <a:avLst/>
          </a:prstGeom>
          <a:solidFill>
            <a:schemeClr val="accent1">
              <a:alpha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cxnSp>
        <p:nvCxnSpPr>
          <p:cNvPr id="17" name="Straight Arrow Connector 16"/>
          <p:cNvCxnSpPr/>
          <p:nvPr/>
        </p:nvCxnSpPr>
        <p:spPr>
          <a:xfrm flipV="1">
            <a:off x="9177336" y="1808585"/>
            <a:ext cx="4" cy="2017292"/>
          </a:xfrm>
          <a:prstGeom prst="straightConnector1">
            <a:avLst/>
          </a:prstGeom>
          <a:ln w="25400">
            <a:solidFill>
              <a:schemeClr val="tx1">
                <a:lumMod val="60000"/>
                <a:lumOff val="40000"/>
              </a:schemeClr>
            </a:solidFill>
            <a:headEnd type="none"/>
            <a:tailEnd type="arrow" w="med" len="sm"/>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Azure Virtual Network</a:t>
            </a:r>
            <a:endParaRPr lang="en-US" dirty="0"/>
          </a:p>
        </p:txBody>
      </p:sp>
      <p:sp>
        <p:nvSpPr>
          <p:cNvPr id="3" name="Content Placeholder 2"/>
          <p:cNvSpPr>
            <a:spLocks noGrp="1"/>
          </p:cNvSpPr>
          <p:nvPr>
            <p:ph type="body" sz="quarter" idx="10"/>
          </p:nvPr>
        </p:nvSpPr>
        <p:spPr>
          <a:xfrm>
            <a:off x="296616" y="1212850"/>
            <a:ext cx="5929638" cy="5219891"/>
          </a:xfrm>
        </p:spPr>
        <p:txBody>
          <a:bodyPr/>
          <a:lstStyle/>
          <a:p>
            <a:pPr>
              <a:spcBef>
                <a:spcPts val="1200"/>
              </a:spcBef>
            </a:pPr>
            <a:r>
              <a:rPr lang="en-US" sz="2800" dirty="0" smtClean="0"/>
              <a:t>Bring your own network</a:t>
            </a:r>
          </a:p>
          <a:p>
            <a:pPr>
              <a:spcBef>
                <a:spcPts val="1200"/>
              </a:spcBef>
            </a:pPr>
            <a:r>
              <a:rPr lang="en-US" sz="2800" dirty="0" smtClean="0"/>
              <a:t>Logical isolation with control </a:t>
            </a:r>
            <a:br>
              <a:rPr lang="en-US" sz="2800" dirty="0" smtClean="0"/>
            </a:br>
            <a:r>
              <a:rPr lang="en-US" sz="2800" dirty="0" smtClean="0"/>
              <a:t>over network</a:t>
            </a:r>
          </a:p>
          <a:p>
            <a:pPr>
              <a:spcBef>
                <a:spcPts val="1200"/>
              </a:spcBef>
            </a:pPr>
            <a:r>
              <a:rPr lang="en-US" sz="2800" dirty="0" smtClean="0"/>
              <a:t>Create subnets with your private </a:t>
            </a:r>
            <a:br>
              <a:rPr lang="en-US" sz="2800" dirty="0" smtClean="0"/>
            </a:br>
            <a:r>
              <a:rPr lang="en-US" sz="2800" dirty="0" smtClean="0"/>
              <a:t>or public IP address spaces</a:t>
            </a:r>
          </a:p>
          <a:p>
            <a:pPr>
              <a:spcBef>
                <a:spcPts val="1200"/>
              </a:spcBef>
            </a:pPr>
            <a:r>
              <a:rPr lang="en-US" sz="2800" dirty="0" smtClean="0"/>
              <a:t>Bring your own DNS or use </a:t>
            </a:r>
            <a:br>
              <a:rPr lang="en-US" sz="2800" dirty="0" smtClean="0"/>
            </a:br>
            <a:r>
              <a:rPr lang="en-US" sz="2800" dirty="0" smtClean="0"/>
              <a:t>Azure-provided DNS</a:t>
            </a:r>
          </a:p>
          <a:p>
            <a:pPr>
              <a:spcBef>
                <a:spcPts val="1200"/>
              </a:spcBef>
            </a:pPr>
            <a:r>
              <a:rPr lang="en-US" sz="2800" dirty="0" smtClean="0"/>
              <a:t>Secure VMs with Network </a:t>
            </a:r>
            <a:br>
              <a:rPr lang="en-US" sz="2800" dirty="0" smtClean="0"/>
            </a:br>
            <a:r>
              <a:rPr lang="en-US" sz="2800" dirty="0" smtClean="0"/>
              <a:t>Security Groups</a:t>
            </a:r>
          </a:p>
          <a:p>
            <a:pPr>
              <a:spcBef>
                <a:spcPts val="1200"/>
              </a:spcBef>
            </a:pPr>
            <a:r>
              <a:rPr lang="en-US" sz="2800" dirty="0" smtClean="0"/>
              <a:t>Run highly available internal services behind internal load balancer</a:t>
            </a:r>
            <a:endParaRPr lang="en-US" sz="2800" dirty="0"/>
          </a:p>
        </p:txBody>
      </p:sp>
      <p:grpSp>
        <p:nvGrpSpPr>
          <p:cNvPr id="26" name="Group 25"/>
          <p:cNvGrpSpPr/>
          <p:nvPr/>
        </p:nvGrpSpPr>
        <p:grpSpPr>
          <a:xfrm>
            <a:off x="8523474" y="503193"/>
            <a:ext cx="1300631" cy="1236985"/>
            <a:chOff x="8523474" y="503193"/>
            <a:chExt cx="1300631" cy="1236985"/>
          </a:xfrm>
        </p:grpSpPr>
        <p:sp>
          <p:nvSpPr>
            <p:cNvPr id="105" name="Oval 104"/>
            <p:cNvSpPr/>
            <p:nvPr/>
          </p:nvSpPr>
          <p:spPr bwMode="auto">
            <a:xfrm>
              <a:off x="8555297" y="503193"/>
              <a:ext cx="1236985" cy="1236985"/>
            </a:xfrm>
            <a:prstGeom prst="ellipse">
              <a:avLst/>
            </a:prstGeom>
            <a:pattFill prst="ltUpDiag">
              <a:fgClr>
                <a:srgbClr val="CDCDCD"/>
              </a:fgClr>
              <a:bgClr>
                <a:srgbClr val="FFFFFF"/>
              </a:bgClr>
            </a:pattFill>
            <a:ln w="25400" cap="flat" cmpd="sng" algn="ctr">
              <a:solidFill>
                <a:schemeClr val="tx1"/>
              </a:solidFill>
              <a:prstDash val="solid"/>
              <a:headEnd type="none" w="med" len="med"/>
              <a:tailEnd type="none" w="med" len="med"/>
            </a:ln>
            <a:effectLst/>
          </p:spPr>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defTabSz="914008" fontAlgn="base">
                <a:lnSpc>
                  <a:spcPct val="90000"/>
                </a:lnSpc>
                <a:spcBef>
                  <a:spcPct val="0"/>
                </a:spcBef>
                <a:spcAft>
                  <a:spcPct val="0"/>
                </a:spcAft>
                <a:defRPr/>
              </a:pPr>
              <a:endParaRPr lang="en-US" sz="3600" kern="0" spc="-50" dirty="0">
                <a:gradFill>
                  <a:gsLst>
                    <a:gs pos="36283">
                      <a:srgbClr val="505050"/>
                    </a:gs>
                    <a:gs pos="28000">
                      <a:srgbClr val="505050"/>
                    </a:gs>
                  </a:gsLst>
                  <a:lin ang="5400000" scaled="0"/>
                </a:gradFill>
              </a:endParaRPr>
            </a:p>
          </p:txBody>
        </p:sp>
        <p:sp>
          <p:nvSpPr>
            <p:cNvPr id="106" name="Freeform 105"/>
            <p:cNvSpPr>
              <a:spLocks noChangeAspect="1" noEditPoints="1"/>
            </p:cNvSpPr>
            <p:nvPr/>
          </p:nvSpPr>
          <p:spPr bwMode="auto">
            <a:xfrm>
              <a:off x="8889002" y="708335"/>
              <a:ext cx="569574" cy="427782"/>
            </a:xfrm>
            <a:custGeom>
              <a:avLst/>
              <a:gdLst>
                <a:gd name="T0" fmla="*/ 224 w 400"/>
                <a:gd name="T1" fmla="*/ 276 h 300"/>
                <a:gd name="T2" fmla="*/ 200 w 400"/>
                <a:gd name="T3" fmla="*/ 300 h 300"/>
                <a:gd name="T4" fmla="*/ 176 w 400"/>
                <a:gd name="T5" fmla="*/ 276 h 300"/>
                <a:gd name="T6" fmla="*/ 200 w 400"/>
                <a:gd name="T7" fmla="*/ 252 h 300"/>
                <a:gd name="T8" fmla="*/ 224 w 400"/>
                <a:gd name="T9" fmla="*/ 276 h 300"/>
                <a:gd name="T10" fmla="*/ 122 w 400"/>
                <a:gd name="T11" fmla="*/ 205 h 300"/>
                <a:gd name="T12" fmla="*/ 156 w 400"/>
                <a:gd name="T13" fmla="*/ 239 h 300"/>
                <a:gd name="T14" fmla="*/ 200 w 400"/>
                <a:gd name="T15" fmla="*/ 221 h 300"/>
                <a:gd name="T16" fmla="*/ 244 w 400"/>
                <a:gd name="T17" fmla="*/ 239 h 300"/>
                <a:gd name="T18" fmla="*/ 278 w 400"/>
                <a:gd name="T19" fmla="*/ 205 h 300"/>
                <a:gd name="T20" fmla="*/ 200 w 400"/>
                <a:gd name="T21" fmla="*/ 173 h 300"/>
                <a:gd name="T22" fmla="*/ 122 w 400"/>
                <a:gd name="T23" fmla="*/ 205 h 300"/>
                <a:gd name="T24" fmla="*/ 61 w 400"/>
                <a:gd name="T25" fmla="*/ 144 h 300"/>
                <a:gd name="T26" fmla="*/ 95 w 400"/>
                <a:gd name="T27" fmla="*/ 178 h 300"/>
                <a:gd name="T28" fmla="*/ 200 w 400"/>
                <a:gd name="T29" fmla="*/ 134 h 300"/>
                <a:gd name="T30" fmla="*/ 305 w 400"/>
                <a:gd name="T31" fmla="*/ 178 h 300"/>
                <a:gd name="T32" fmla="*/ 339 w 400"/>
                <a:gd name="T33" fmla="*/ 144 h 300"/>
                <a:gd name="T34" fmla="*/ 200 w 400"/>
                <a:gd name="T35" fmla="*/ 86 h 300"/>
                <a:gd name="T36" fmla="*/ 61 w 400"/>
                <a:gd name="T37" fmla="*/ 144 h 300"/>
                <a:gd name="T38" fmla="*/ 200 w 400"/>
                <a:gd name="T39" fmla="*/ 48 h 300"/>
                <a:gd name="T40" fmla="*/ 366 w 400"/>
                <a:gd name="T41" fmla="*/ 117 h 300"/>
                <a:gd name="T42" fmla="*/ 400 w 400"/>
                <a:gd name="T43" fmla="*/ 83 h 300"/>
                <a:gd name="T44" fmla="*/ 200 w 400"/>
                <a:gd name="T45" fmla="*/ 0 h 300"/>
                <a:gd name="T46" fmla="*/ 0 w 400"/>
                <a:gd name="T47" fmla="*/ 83 h 300"/>
                <a:gd name="T48" fmla="*/ 34 w 400"/>
                <a:gd name="T49" fmla="*/ 117 h 300"/>
                <a:gd name="T50" fmla="*/ 200 w 400"/>
                <a:gd name="T51" fmla="*/ 4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0" h="300">
                  <a:moveTo>
                    <a:pt x="224" y="276"/>
                  </a:moveTo>
                  <a:cubicBezTo>
                    <a:pt x="224" y="289"/>
                    <a:pt x="213" y="300"/>
                    <a:pt x="200" y="300"/>
                  </a:cubicBezTo>
                  <a:cubicBezTo>
                    <a:pt x="187" y="300"/>
                    <a:pt x="176" y="289"/>
                    <a:pt x="176" y="276"/>
                  </a:cubicBezTo>
                  <a:cubicBezTo>
                    <a:pt x="176" y="263"/>
                    <a:pt x="187" y="252"/>
                    <a:pt x="200" y="252"/>
                  </a:cubicBezTo>
                  <a:cubicBezTo>
                    <a:pt x="213" y="252"/>
                    <a:pt x="224" y="263"/>
                    <a:pt x="224" y="276"/>
                  </a:cubicBezTo>
                  <a:close/>
                  <a:moveTo>
                    <a:pt x="122" y="205"/>
                  </a:moveTo>
                  <a:cubicBezTo>
                    <a:pt x="156" y="239"/>
                    <a:pt x="156" y="239"/>
                    <a:pt x="156" y="239"/>
                  </a:cubicBezTo>
                  <a:cubicBezTo>
                    <a:pt x="167" y="228"/>
                    <a:pt x="183" y="221"/>
                    <a:pt x="200" y="221"/>
                  </a:cubicBezTo>
                  <a:cubicBezTo>
                    <a:pt x="217" y="221"/>
                    <a:pt x="233" y="228"/>
                    <a:pt x="244" y="239"/>
                  </a:cubicBezTo>
                  <a:cubicBezTo>
                    <a:pt x="278" y="205"/>
                    <a:pt x="278" y="205"/>
                    <a:pt x="278" y="205"/>
                  </a:cubicBezTo>
                  <a:cubicBezTo>
                    <a:pt x="258" y="185"/>
                    <a:pt x="230" y="173"/>
                    <a:pt x="200" y="173"/>
                  </a:cubicBezTo>
                  <a:cubicBezTo>
                    <a:pt x="170" y="173"/>
                    <a:pt x="142" y="185"/>
                    <a:pt x="122" y="205"/>
                  </a:cubicBezTo>
                  <a:close/>
                  <a:moveTo>
                    <a:pt x="61" y="144"/>
                  </a:moveTo>
                  <a:cubicBezTo>
                    <a:pt x="95" y="178"/>
                    <a:pt x="95" y="178"/>
                    <a:pt x="95" y="178"/>
                  </a:cubicBezTo>
                  <a:cubicBezTo>
                    <a:pt x="122" y="151"/>
                    <a:pt x="159" y="134"/>
                    <a:pt x="200" y="134"/>
                  </a:cubicBezTo>
                  <a:cubicBezTo>
                    <a:pt x="241" y="134"/>
                    <a:pt x="278" y="151"/>
                    <a:pt x="305" y="178"/>
                  </a:cubicBezTo>
                  <a:cubicBezTo>
                    <a:pt x="339" y="144"/>
                    <a:pt x="339" y="144"/>
                    <a:pt x="339" y="144"/>
                  </a:cubicBezTo>
                  <a:cubicBezTo>
                    <a:pt x="303" y="109"/>
                    <a:pt x="254" y="86"/>
                    <a:pt x="200" y="86"/>
                  </a:cubicBezTo>
                  <a:cubicBezTo>
                    <a:pt x="146" y="86"/>
                    <a:pt x="97" y="109"/>
                    <a:pt x="61" y="144"/>
                  </a:cubicBezTo>
                  <a:close/>
                  <a:moveTo>
                    <a:pt x="200" y="48"/>
                  </a:moveTo>
                  <a:cubicBezTo>
                    <a:pt x="265" y="48"/>
                    <a:pt x="324" y="74"/>
                    <a:pt x="366" y="117"/>
                  </a:cubicBezTo>
                  <a:cubicBezTo>
                    <a:pt x="400" y="83"/>
                    <a:pt x="400" y="83"/>
                    <a:pt x="400" y="83"/>
                  </a:cubicBezTo>
                  <a:cubicBezTo>
                    <a:pt x="349" y="32"/>
                    <a:pt x="278" y="0"/>
                    <a:pt x="200" y="0"/>
                  </a:cubicBezTo>
                  <a:cubicBezTo>
                    <a:pt x="122" y="0"/>
                    <a:pt x="51" y="32"/>
                    <a:pt x="0" y="83"/>
                  </a:cubicBezTo>
                  <a:cubicBezTo>
                    <a:pt x="34" y="117"/>
                    <a:pt x="34" y="117"/>
                    <a:pt x="34" y="117"/>
                  </a:cubicBezTo>
                  <a:cubicBezTo>
                    <a:pt x="76" y="74"/>
                    <a:pt x="135" y="48"/>
                    <a:pt x="200" y="48"/>
                  </a:cubicBezTo>
                  <a:close/>
                </a:path>
              </a:pathLst>
            </a:custGeom>
            <a:solidFill>
              <a:schemeClr val="tx1"/>
            </a:solidFill>
            <a:ln>
              <a:noFill/>
            </a:ln>
            <a:extLst/>
          </p:spPr>
          <p:txBody>
            <a:bodyPr vert="horz" wrap="square" lIns="91428" tIns="45714" rIns="91428" bIns="45714" numCol="1" anchor="t" anchorCtr="0" compatLnSpc="1">
              <a:prstTxWarp prst="textNoShape">
                <a:avLst/>
              </a:prstTxWarp>
            </a:bodyPr>
            <a:lstStyle/>
            <a:p>
              <a:pPr defTabSz="932410">
                <a:defRPr/>
              </a:pPr>
              <a:endParaRPr lang="en-US" sz="2800" kern="0" dirty="0">
                <a:solidFill>
                  <a:srgbClr val="00188F"/>
                </a:solidFill>
              </a:endParaRPr>
            </a:p>
          </p:txBody>
        </p:sp>
        <p:sp>
          <p:nvSpPr>
            <p:cNvPr id="107" name="TextBox 106"/>
            <p:cNvSpPr txBox="1"/>
            <p:nvPr/>
          </p:nvSpPr>
          <p:spPr>
            <a:xfrm>
              <a:off x="8523474" y="1087172"/>
              <a:ext cx="1300631" cy="517026"/>
            </a:xfrm>
            <a:prstGeom prst="rect">
              <a:avLst/>
            </a:prstGeom>
            <a:noFill/>
          </p:spPr>
          <p:txBody>
            <a:bodyPr wrap="none" lIns="182857" tIns="146285" rIns="182857" bIns="146285" rtlCol="0" anchor="ctr">
              <a:spAutoFit/>
            </a:bodyPr>
            <a:lstStyle/>
            <a:p>
              <a:pPr algn="ctr" defTabSz="932410">
                <a:lnSpc>
                  <a:spcPct val="90000"/>
                </a:lnSpc>
                <a:defRPr/>
              </a:pPr>
              <a:r>
                <a:rPr lang="en-US" sz="1600" b="1" kern="0" spc="-50" dirty="0" smtClean="0">
                  <a:gradFill>
                    <a:gsLst>
                      <a:gs pos="16814">
                        <a:schemeClr val="tx1"/>
                      </a:gs>
                      <a:gs pos="100000">
                        <a:schemeClr val="tx1"/>
                      </a:gs>
                    </a:gsLst>
                    <a:lin ang="5400000" scaled="0"/>
                  </a:gradFill>
                </a:rPr>
                <a:t>INTERNET</a:t>
              </a:r>
              <a:endParaRPr lang="en-US" sz="1600" b="1" kern="0" spc="-50" dirty="0">
                <a:gradFill>
                  <a:gsLst>
                    <a:gs pos="16814">
                      <a:schemeClr val="tx1"/>
                    </a:gs>
                    <a:gs pos="100000">
                      <a:schemeClr val="tx1"/>
                    </a:gs>
                  </a:gsLst>
                  <a:lin ang="5400000" scaled="0"/>
                </a:gradFill>
              </a:endParaRPr>
            </a:p>
          </p:txBody>
        </p:sp>
      </p:grpSp>
      <p:pic>
        <p:nvPicPr>
          <p:cNvPr id="134" name="Picture 6" descr="\\magnum\Projects\Microsoft\Cloud Power FY12\Design\Icons\PNGs\Server_2.png"/>
          <p:cNvPicPr>
            <a:picLocks noChangeAspect="1" noChangeArrowheads="1"/>
          </p:cNvPicPr>
          <p:nvPr/>
        </p:nvPicPr>
        <p:blipFill rotWithShape="1">
          <a:blip r:embed="rId3" cstate="print">
            <a:lum bright="100000"/>
          </a:blip>
          <a:srcRect l="24157" r="25929"/>
          <a:stretch/>
        </p:blipFill>
        <p:spPr bwMode="auto">
          <a:xfrm>
            <a:off x="6936351" y="3830797"/>
            <a:ext cx="414187" cy="731520"/>
          </a:xfrm>
          <a:prstGeom prst="rect">
            <a:avLst/>
          </a:prstGeom>
          <a:noFill/>
        </p:spPr>
      </p:pic>
      <p:grpSp>
        <p:nvGrpSpPr>
          <p:cNvPr id="135" name="Group 134"/>
          <p:cNvGrpSpPr/>
          <p:nvPr/>
        </p:nvGrpSpPr>
        <p:grpSpPr>
          <a:xfrm>
            <a:off x="7380658" y="4164410"/>
            <a:ext cx="263477" cy="232555"/>
            <a:chOff x="2314497" y="3877138"/>
            <a:chExt cx="206180" cy="206428"/>
          </a:xfrm>
        </p:grpSpPr>
        <p:grpSp>
          <p:nvGrpSpPr>
            <p:cNvPr id="136" name="Group 135"/>
            <p:cNvGrpSpPr/>
            <p:nvPr/>
          </p:nvGrpSpPr>
          <p:grpSpPr>
            <a:xfrm>
              <a:off x="2314497" y="3877138"/>
              <a:ext cx="206180" cy="206428"/>
              <a:chOff x="1936420" y="4519845"/>
              <a:chExt cx="472764" cy="473332"/>
            </a:xfrm>
          </p:grpSpPr>
          <p:sp>
            <p:nvSpPr>
              <p:cNvPr id="138" name="Isosceles Triangle 137"/>
              <p:cNvSpPr/>
              <p:nvPr/>
            </p:nvSpPr>
            <p:spPr bwMode="auto">
              <a:xfrm>
                <a:off x="1936420" y="4519845"/>
                <a:ext cx="472764" cy="407553"/>
              </a:xfrm>
              <a:prstGeom prst="triangle">
                <a:avLst/>
              </a:prstGeom>
              <a:solidFill>
                <a:srgbClr val="FFFFFF"/>
              </a:solidFill>
              <a:ln w="9525" cap="flat" cmpd="sng" algn="ctr">
                <a:noFill/>
                <a:prstDash val="solid"/>
                <a:headEnd type="none" w="med" len="med"/>
                <a:tailEnd type="none" w="med" len="med"/>
              </a:ln>
              <a:effectLst/>
            </p:spPr>
            <p:txBody>
              <a:bodyPr vert="horz" wrap="square" lIns="69933" tIns="34967" rIns="69933" bIns="34967" numCol="1" rtlCol="0" anchor="ctr" anchorCtr="0" compatLnSpc="1">
                <a:prstTxWarp prst="textNoShape">
                  <a:avLst/>
                </a:prstTxWarp>
              </a:bodyPr>
              <a:lstStyle/>
              <a:p>
                <a:pPr algn="ctr" defTabSz="699148" fontAlgn="base">
                  <a:spcBef>
                    <a:spcPct val="0"/>
                  </a:spcBef>
                  <a:spcAft>
                    <a:spcPct val="0"/>
                  </a:spcAft>
                  <a:defRPr/>
                </a:pPr>
                <a:endParaRPr lang="en-US" sz="1683" kern="0" dirty="0">
                  <a:gradFill>
                    <a:gsLst>
                      <a:gs pos="0">
                        <a:srgbClr val="FFFFFF"/>
                      </a:gs>
                      <a:gs pos="100000">
                        <a:srgbClr val="FFFFFF"/>
                      </a:gs>
                    </a:gsLst>
                    <a:lin ang="5400000" scaled="0"/>
                  </a:gradFill>
                </a:endParaRPr>
              </a:p>
            </p:txBody>
          </p:sp>
          <p:sp>
            <p:nvSpPr>
              <p:cNvPr id="139" name="Rectangle 138"/>
              <p:cNvSpPr/>
              <p:nvPr/>
            </p:nvSpPr>
            <p:spPr bwMode="auto">
              <a:xfrm>
                <a:off x="1936422" y="4716468"/>
                <a:ext cx="472762" cy="60401"/>
              </a:xfrm>
              <a:prstGeom prst="rect">
                <a:avLst/>
              </a:prstGeom>
              <a:solidFill>
                <a:srgbClr val="FFFFFF"/>
              </a:solidFill>
              <a:ln w="9525" cap="flat" cmpd="sng" algn="ctr">
                <a:noFill/>
                <a:prstDash val="solid"/>
                <a:headEnd type="none" w="med" len="med"/>
                <a:tailEnd type="none" w="med" len="med"/>
              </a:ln>
              <a:effectLst/>
            </p:spPr>
            <p:txBody>
              <a:bodyPr vert="horz" wrap="square" lIns="69933" tIns="34967" rIns="69933" bIns="34967" numCol="1" rtlCol="0" anchor="ctr" anchorCtr="0" compatLnSpc="1">
                <a:prstTxWarp prst="textNoShape">
                  <a:avLst/>
                </a:prstTxWarp>
              </a:bodyPr>
              <a:lstStyle/>
              <a:p>
                <a:pPr algn="ctr" defTabSz="699148" fontAlgn="base">
                  <a:spcBef>
                    <a:spcPct val="0"/>
                  </a:spcBef>
                  <a:spcAft>
                    <a:spcPct val="0"/>
                  </a:spcAft>
                  <a:defRPr/>
                </a:pPr>
                <a:endParaRPr lang="en-US" sz="1683" kern="0" dirty="0">
                  <a:gradFill>
                    <a:gsLst>
                      <a:gs pos="0">
                        <a:srgbClr val="FFFFFF"/>
                      </a:gs>
                      <a:gs pos="100000">
                        <a:srgbClr val="FFFFFF"/>
                      </a:gs>
                    </a:gsLst>
                    <a:lin ang="5400000" scaled="0"/>
                  </a:gradFill>
                </a:endParaRPr>
              </a:p>
            </p:txBody>
          </p:sp>
          <p:sp>
            <p:nvSpPr>
              <p:cNvPr id="140" name="Rectangle 139"/>
              <p:cNvSpPr/>
              <p:nvPr/>
            </p:nvSpPr>
            <p:spPr bwMode="auto">
              <a:xfrm rot="16200000">
                <a:off x="2038494" y="4828670"/>
                <a:ext cx="268612" cy="60402"/>
              </a:xfrm>
              <a:prstGeom prst="rect">
                <a:avLst/>
              </a:prstGeom>
              <a:solidFill>
                <a:srgbClr val="FFFFFF"/>
              </a:solidFill>
              <a:ln w="9525" cap="flat" cmpd="sng" algn="ctr">
                <a:noFill/>
                <a:prstDash val="solid"/>
                <a:headEnd type="none" w="med" len="med"/>
                <a:tailEnd type="none" w="med" len="med"/>
              </a:ln>
              <a:effectLst/>
            </p:spPr>
            <p:txBody>
              <a:bodyPr vert="horz" wrap="square" lIns="69933" tIns="34967" rIns="69933" bIns="34967" numCol="1" rtlCol="0" anchor="ctr" anchorCtr="0" compatLnSpc="1">
                <a:prstTxWarp prst="textNoShape">
                  <a:avLst/>
                </a:prstTxWarp>
              </a:bodyPr>
              <a:lstStyle/>
              <a:p>
                <a:pPr algn="ctr" defTabSz="699148" fontAlgn="base">
                  <a:spcBef>
                    <a:spcPct val="0"/>
                  </a:spcBef>
                  <a:spcAft>
                    <a:spcPct val="0"/>
                  </a:spcAft>
                  <a:defRPr/>
                </a:pPr>
                <a:endParaRPr lang="en-US" sz="1683" kern="0" dirty="0">
                  <a:gradFill>
                    <a:gsLst>
                      <a:gs pos="0">
                        <a:srgbClr val="FFFFFF"/>
                      </a:gs>
                      <a:gs pos="100000">
                        <a:srgbClr val="FFFFFF"/>
                      </a:gs>
                    </a:gsLst>
                    <a:lin ang="5400000" scaled="0"/>
                  </a:gradFill>
                </a:endParaRPr>
              </a:p>
            </p:txBody>
          </p:sp>
        </p:grpSp>
        <p:sp>
          <p:nvSpPr>
            <p:cNvPr id="137" name="Isosceles Triangle 136"/>
            <p:cNvSpPr/>
            <p:nvPr/>
          </p:nvSpPr>
          <p:spPr bwMode="auto">
            <a:xfrm>
              <a:off x="2373224" y="3942104"/>
              <a:ext cx="88734" cy="76495"/>
            </a:xfrm>
            <a:prstGeom prst="triangle">
              <a:avLst/>
            </a:prstGeom>
            <a:solidFill>
              <a:schemeClr val="accent1"/>
            </a:solidFill>
            <a:ln w="9525" cap="flat" cmpd="sng" algn="ctr">
              <a:noFill/>
              <a:prstDash val="solid"/>
              <a:headEnd type="none" w="med" len="med"/>
              <a:tailEnd type="none" w="med" len="med"/>
            </a:ln>
            <a:effectLst/>
          </p:spPr>
          <p:txBody>
            <a:bodyPr vert="horz" wrap="square" lIns="69933" tIns="34967" rIns="69933" bIns="34967" numCol="1" rtlCol="0" anchor="ctr" anchorCtr="0" compatLnSpc="1">
              <a:prstTxWarp prst="textNoShape">
                <a:avLst/>
              </a:prstTxWarp>
            </a:bodyPr>
            <a:lstStyle/>
            <a:p>
              <a:pPr algn="ctr" defTabSz="699148" fontAlgn="base">
                <a:spcBef>
                  <a:spcPct val="0"/>
                </a:spcBef>
                <a:spcAft>
                  <a:spcPct val="0"/>
                </a:spcAft>
                <a:defRPr/>
              </a:pPr>
              <a:endParaRPr lang="en-US" sz="1683" kern="0" dirty="0">
                <a:gradFill>
                  <a:gsLst>
                    <a:gs pos="0">
                      <a:srgbClr val="FFFFFF"/>
                    </a:gs>
                    <a:gs pos="100000">
                      <a:srgbClr val="FFFFFF"/>
                    </a:gs>
                  </a:gsLst>
                  <a:lin ang="5400000" scaled="0"/>
                </a:gradFill>
              </a:endParaRPr>
            </a:p>
          </p:txBody>
        </p:sp>
      </p:grpSp>
      <p:sp>
        <p:nvSpPr>
          <p:cNvPr id="133" name="Rectangle 132"/>
          <p:cNvSpPr/>
          <p:nvPr/>
        </p:nvSpPr>
        <p:spPr>
          <a:xfrm>
            <a:off x="7004889" y="3628197"/>
            <a:ext cx="506870" cy="258532"/>
          </a:xfrm>
          <a:prstGeom prst="rect">
            <a:avLst/>
          </a:prstGeom>
        </p:spPr>
        <p:txBody>
          <a:bodyPr wrap="none">
            <a:spAutoFit/>
          </a:bodyPr>
          <a:lstStyle/>
          <a:p>
            <a:pPr algn="ctr" defTabSz="699148" fontAlgn="base">
              <a:lnSpc>
                <a:spcPct val="90000"/>
              </a:lnSpc>
              <a:spcBef>
                <a:spcPct val="0"/>
              </a:spcBef>
              <a:spcAft>
                <a:spcPct val="0"/>
              </a:spcAft>
              <a:defRPr/>
            </a:pPr>
            <a:r>
              <a:rPr lang="en-US" sz="1200" b="1" kern="0" dirty="0" smtClean="0">
                <a:gradFill>
                  <a:gsLst>
                    <a:gs pos="0">
                      <a:srgbClr val="FFFFFF"/>
                    </a:gs>
                    <a:gs pos="100000">
                      <a:srgbClr val="FFFFFF"/>
                    </a:gs>
                  </a:gsLst>
                  <a:lin ang="5400000" scaled="0"/>
                </a:gradFill>
                <a:cs typeface="Segoe UI Semibold" panose="020B0702040204020203" pitchFamily="34" charset="0"/>
              </a:rPr>
              <a:t>DNS</a:t>
            </a:r>
            <a:endParaRPr lang="en-US" sz="1200" b="1" kern="0" dirty="0">
              <a:gradFill>
                <a:gsLst>
                  <a:gs pos="0">
                    <a:srgbClr val="FFFFFF"/>
                  </a:gs>
                  <a:gs pos="100000">
                    <a:srgbClr val="FFFFFF"/>
                  </a:gs>
                </a:gsLst>
                <a:lin ang="5400000" scaled="0"/>
              </a:gradFill>
              <a:cs typeface="Segoe UI Semibold" panose="020B0702040204020203" pitchFamily="34" charset="0"/>
            </a:endParaRPr>
          </a:p>
        </p:txBody>
      </p:sp>
      <p:sp>
        <p:nvSpPr>
          <p:cNvPr id="142" name="TextBox 141"/>
          <p:cNvSpPr txBox="1"/>
          <p:nvPr/>
        </p:nvSpPr>
        <p:spPr>
          <a:xfrm>
            <a:off x="9176956" y="1949706"/>
            <a:ext cx="1867498" cy="424732"/>
          </a:xfrm>
          <a:prstGeom prst="rect">
            <a:avLst/>
          </a:prstGeom>
          <a:noFill/>
        </p:spPr>
        <p:txBody>
          <a:bodyPr wrap="square" rtlCol="0">
            <a:spAutoFit/>
          </a:bodyPr>
          <a:lstStyle/>
          <a:p>
            <a:pPr defTabSz="914309">
              <a:lnSpc>
                <a:spcPct val="90000"/>
              </a:lnSpc>
            </a:pPr>
            <a:r>
              <a:rPr lang="en-US" sz="1200" b="1" dirty="0" smtClean="0">
                <a:gradFill>
                  <a:gsLst>
                    <a:gs pos="16814">
                      <a:schemeClr val="tx1"/>
                    </a:gs>
                    <a:gs pos="100000">
                      <a:schemeClr val="tx1"/>
                    </a:gs>
                  </a:gsLst>
                  <a:lin ang="5400000" scaled="0"/>
                </a:gradFill>
              </a:rPr>
              <a:t>DIRECT INTERNET</a:t>
            </a:r>
          </a:p>
          <a:p>
            <a:pPr defTabSz="914309">
              <a:lnSpc>
                <a:spcPct val="90000"/>
              </a:lnSpc>
            </a:pPr>
            <a:r>
              <a:rPr lang="en-US" sz="1200" b="1" dirty="0" smtClean="0">
                <a:gradFill>
                  <a:gsLst>
                    <a:gs pos="16814">
                      <a:schemeClr val="tx1"/>
                    </a:gs>
                    <a:gs pos="100000">
                      <a:schemeClr val="tx1"/>
                    </a:gs>
                  </a:gsLst>
                  <a:lin ang="5400000" scaled="0"/>
                </a:gradFill>
              </a:rPr>
              <a:t>CONNECTIVITY</a:t>
            </a:r>
            <a:endParaRPr lang="en-US" sz="1200" b="1" dirty="0">
              <a:gradFill>
                <a:gsLst>
                  <a:gs pos="16814">
                    <a:schemeClr val="tx1"/>
                  </a:gs>
                  <a:gs pos="100000">
                    <a:schemeClr val="tx1"/>
                  </a:gs>
                </a:gsLst>
                <a:lin ang="5400000" scaled="0"/>
              </a:gradFill>
            </a:endParaRPr>
          </a:p>
        </p:txBody>
      </p:sp>
      <p:sp>
        <p:nvSpPr>
          <p:cNvPr id="7" name="Rectangle 6"/>
          <p:cNvSpPr/>
          <p:nvPr/>
        </p:nvSpPr>
        <p:spPr bwMode="auto">
          <a:xfrm>
            <a:off x="6552986" y="2400300"/>
            <a:ext cx="1728216" cy="409285"/>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91440" rIns="146304" bIns="91440" numCol="1" rtlCol="0" anchor="ctr" anchorCtr="0" compatLnSpc="1">
            <a:prstTxWarp prst="textNoShape">
              <a:avLst/>
            </a:prstTxWarp>
            <a:noAutofit/>
          </a:bodyPr>
          <a:lstStyle/>
          <a:p>
            <a:pPr defTabSz="932398" fontAlgn="base">
              <a:spcBef>
                <a:spcPct val="0"/>
              </a:spcBef>
              <a:spcAft>
                <a:spcPct val="0"/>
              </a:spcAft>
            </a:pPr>
            <a:r>
              <a:rPr lang="en-US" sz="1200" b="1" dirty="0" smtClean="0">
                <a:gradFill>
                  <a:gsLst>
                    <a:gs pos="16814">
                      <a:srgbClr val="FFFFFF"/>
                    </a:gs>
                    <a:gs pos="46000">
                      <a:srgbClr val="FFFFFF"/>
                    </a:gs>
                  </a:gsLst>
                  <a:lin ang="5400000" scaled="0"/>
                </a:gradFill>
              </a:rPr>
              <a:t>ON-PREMISES</a:t>
            </a:r>
            <a:endParaRPr lang="en-US" sz="1200" b="1" dirty="0">
              <a:gradFill>
                <a:gsLst>
                  <a:gs pos="16814">
                    <a:srgbClr val="FFFFFF"/>
                  </a:gs>
                  <a:gs pos="46000">
                    <a:srgbClr val="FFFFFF"/>
                  </a:gs>
                </a:gsLst>
                <a:lin ang="5400000" scaled="0"/>
              </a:gradFill>
            </a:endParaRPr>
          </a:p>
        </p:txBody>
      </p:sp>
      <p:pic>
        <p:nvPicPr>
          <p:cNvPr id="165" name="Picture 4"/>
          <p:cNvPicPr>
            <a:picLocks noChangeAspect="1"/>
          </p:cNvPicPr>
          <p:nvPr/>
        </p:nvPicPr>
        <p:blipFill>
          <a:blip r:embed="rId4">
            <a:duotone>
              <a:schemeClr val="accent5">
                <a:shade val="45000"/>
                <a:satMod val="135000"/>
              </a:schemeClr>
              <a:prstClr val="white"/>
            </a:duotone>
            <a:lum bright="100000"/>
            <a:extLst>
              <a:ext uri="{28A0092B-C50C-407E-A947-70E740481C1C}">
                <a14:useLocalDpi xmlns:a14="http://schemas.microsoft.com/office/drawing/2010/main" val="0"/>
              </a:ext>
            </a:extLst>
          </a:blip>
          <a:srcRect/>
          <a:stretch>
            <a:fillRect/>
          </a:stretch>
        </p:blipFill>
        <p:spPr bwMode="auto">
          <a:xfrm>
            <a:off x="11179327" y="4164410"/>
            <a:ext cx="278723" cy="277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 name="Picture 6" descr="\\magnum\Projects\Microsoft\Cloud Power FY12\Design\Icons\PNGs\Server_2.png"/>
          <p:cNvPicPr>
            <a:picLocks noChangeAspect="1" noChangeArrowheads="1"/>
          </p:cNvPicPr>
          <p:nvPr/>
        </p:nvPicPr>
        <p:blipFill rotWithShape="1">
          <a:blip r:embed="rId3" cstate="print">
            <a:lum bright="100000"/>
          </a:blip>
          <a:srcRect l="24157" r="25929"/>
          <a:stretch/>
        </p:blipFill>
        <p:spPr bwMode="auto">
          <a:xfrm>
            <a:off x="10751175" y="3810361"/>
            <a:ext cx="435681" cy="751956"/>
          </a:xfrm>
          <a:prstGeom prst="rect">
            <a:avLst/>
          </a:prstGeom>
          <a:noFill/>
        </p:spPr>
      </p:pic>
      <p:sp>
        <p:nvSpPr>
          <p:cNvPr id="167" name="Rectangle 166"/>
          <p:cNvSpPr/>
          <p:nvPr/>
        </p:nvSpPr>
        <p:spPr>
          <a:xfrm>
            <a:off x="10890860" y="3628197"/>
            <a:ext cx="407484" cy="258532"/>
          </a:xfrm>
          <a:prstGeom prst="rect">
            <a:avLst/>
          </a:prstGeom>
        </p:spPr>
        <p:txBody>
          <a:bodyPr wrap="none">
            <a:spAutoFit/>
          </a:bodyPr>
          <a:lstStyle/>
          <a:p>
            <a:pPr defTabSz="699148" fontAlgn="base">
              <a:lnSpc>
                <a:spcPct val="90000"/>
              </a:lnSpc>
              <a:spcBef>
                <a:spcPct val="0"/>
              </a:spcBef>
              <a:spcAft>
                <a:spcPct val="0"/>
              </a:spcAft>
              <a:defRPr/>
            </a:pPr>
            <a:r>
              <a:rPr lang="en-US" sz="1200" b="1" kern="0" dirty="0">
                <a:gradFill>
                  <a:gsLst>
                    <a:gs pos="0">
                      <a:srgbClr val="FFFFFF"/>
                    </a:gs>
                    <a:gs pos="100000">
                      <a:srgbClr val="FFFFFF"/>
                    </a:gs>
                  </a:gsLst>
                  <a:lin ang="5400000" scaled="0"/>
                </a:gradFill>
                <a:cs typeface="Segoe UI Semibold" panose="020B0702040204020203" pitchFamily="34" charset="0"/>
              </a:rPr>
              <a:t>AD</a:t>
            </a:r>
          </a:p>
        </p:txBody>
      </p:sp>
      <p:grpSp>
        <p:nvGrpSpPr>
          <p:cNvPr id="8" name="Group 7"/>
          <p:cNvGrpSpPr/>
          <p:nvPr/>
        </p:nvGrpSpPr>
        <p:grpSpPr>
          <a:xfrm>
            <a:off x="8491750" y="3560478"/>
            <a:ext cx="1132154" cy="658331"/>
            <a:chOff x="8469103" y="3489409"/>
            <a:chExt cx="1380202" cy="802567"/>
          </a:xfrm>
        </p:grpSpPr>
        <p:pic>
          <p:nvPicPr>
            <p:cNvPr id="144" name="Picture 143"/>
            <p:cNvPicPr>
              <a:picLocks noChangeAspect="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469103" y="3489409"/>
              <a:ext cx="684036" cy="684036"/>
            </a:xfrm>
            <a:prstGeom prst="rect">
              <a:avLst/>
            </a:prstGeom>
          </p:spPr>
        </p:pic>
        <p:pic>
          <p:nvPicPr>
            <p:cNvPr id="145" name="Picture 144"/>
            <p:cNvPicPr>
              <a:picLocks noChangeAspect="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165269" y="3607940"/>
              <a:ext cx="684036" cy="684036"/>
            </a:xfrm>
            <a:prstGeom prst="rect">
              <a:avLst/>
            </a:prstGeom>
          </p:spPr>
        </p:pic>
      </p:grpSp>
      <p:sp>
        <p:nvSpPr>
          <p:cNvPr id="166" name="Rectangle 165"/>
          <p:cNvSpPr/>
          <p:nvPr/>
        </p:nvSpPr>
        <p:spPr>
          <a:xfrm>
            <a:off x="9589050" y="3754329"/>
            <a:ext cx="1144871" cy="424732"/>
          </a:xfrm>
          <a:prstGeom prst="rect">
            <a:avLst/>
          </a:prstGeom>
        </p:spPr>
        <p:txBody>
          <a:bodyPr wrap="square">
            <a:spAutoFit/>
          </a:bodyPr>
          <a:lstStyle/>
          <a:p>
            <a:pPr defTabSz="699148" fontAlgn="base">
              <a:lnSpc>
                <a:spcPct val="90000"/>
              </a:lnSpc>
              <a:spcBef>
                <a:spcPct val="0"/>
              </a:spcBef>
              <a:spcAft>
                <a:spcPct val="0"/>
              </a:spcAft>
              <a:defRPr/>
            </a:pPr>
            <a:r>
              <a:rPr lang="en-US" sz="1200" b="1" kern="0" dirty="0" smtClean="0">
                <a:gradFill>
                  <a:gsLst>
                    <a:gs pos="0">
                      <a:srgbClr val="FFFFFF"/>
                    </a:gs>
                    <a:gs pos="100000">
                      <a:srgbClr val="FFFFFF"/>
                    </a:gs>
                  </a:gsLst>
                  <a:lin ang="5400000" scaled="0"/>
                </a:gradFill>
                <a:cs typeface="Segoe UI Semibold" panose="020B0702040204020203" pitchFamily="34" charset="0"/>
              </a:rPr>
              <a:t>WEB </a:t>
            </a:r>
            <a:br>
              <a:rPr lang="en-US" sz="1200" b="1" kern="0" dirty="0" smtClean="0">
                <a:gradFill>
                  <a:gsLst>
                    <a:gs pos="0">
                      <a:srgbClr val="FFFFFF"/>
                    </a:gs>
                    <a:gs pos="100000">
                      <a:srgbClr val="FFFFFF"/>
                    </a:gs>
                  </a:gsLst>
                  <a:lin ang="5400000" scaled="0"/>
                </a:gradFill>
                <a:cs typeface="Segoe UI Semibold" panose="020B0702040204020203" pitchFamily="34" charset="0"/>
              </a:rPr>
            </a:br>
            <a:r>
              <a:rPr lang="en-US" sz="1200" b="1" kern="0" dirty="0" smtClean="0">
                <a:gradFill>
                  <a:gsLst>
                    <a:gs pos="0">
                      <a:srgbClr val="FFFFFF"/>
                    </a:gs>
                    <a:gs pos="100000">
                      <a:srgbClr val="FFFFFF"/>
                    </a:gs>
                  </a:gsLst>
                  <a:lin ang="5400000" scaled="0"/>
                </a:gradFill>
                <a:cs typeface="Segoe UI Semibold" panose="020B0702040204020203" pitchFamily="34" charset="0"/>
              </a:rPr>
              <a:t>SERVER</a:t>
            </a:r>
            <a:endParaRPr lang="en-US" sz="1200" b="1" kern="0" dirty="0">
              <a:gradFill>
                <a:gsLst>
                  <a:gs pos="0">
                    <a:srgbClr val="FFFFFF"/>
                  </a:gs>
                  <a:gs pos="100000">
                    <a:srgbClr val="FFFFFF"/>
                  </a:gs>
                </a:gsLst>
                <a:lin ang="5400000" scaled="0"/>
              </a:gradFill>
              <a:cs typeface="Segoe UI Semibold" panose="020B0702040204020203" pitchFamily="34" charset="0"/>
            </a:endParaRPr>
          </a:p>
        </p:txBody>
      </p:sp>
      <p:sp>
        <p:nvSpPr>
          <p:cNvPr id="168" name="Rectangle 167"/>
          <p:cNvSpPr/>
          <p:nvPr/>
        </p:nvSpPr>
        <p:spPr bwMode="auto">
          <a:xfrm>
            <a:off x="6471076" y="5355938"/>
            <a:ext cx="5412525" cy="1119879"/>
          </a:xfrm>
          <a:prstGeom prst="rect">
            <a:avLst/>
          </a:prstGeom>
          <a:solidFill>
            <a:schemeClr val="accent1">
              <a:alpha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cxnSp>
        <p:nvCxnSpPr>
          <p:cNvPr id="19" name="Elbow Connector 18"/>
          <p:cNvCxnSpPr/>
          <p:nvPr/>
        </p:nvCxnSpPr>
        <p:spPr>
          <a:xfrm rot="10800000" flipV="1">
            <a:off x="7264822" y="3213161"/>
            <a:ext cx="1719072" cy="393192"/>
          </a:xfrm>
          <a:prstGeom prst="bentConnector3">
            <a:avLst>
              <a:gd name="adj1" fmla="val 99931"/>
            </a:avLst>
          </a:prstGeom>
          <a:ln w="25400">
            <a:solidFill>
              <a:schemeClr val="tx1">
                <a:lumMod val="60000"/>
                <a:lumOff val="40000"/>
              </a:schemeClr>
            </a:solidFill>
            <a:headEnd type="none"/>
            <a:tailEnd type="arrow" w="med" len="sm"/>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a:off x="9372783" y="3216273"/>
            <a:ext cx="1718854" cy="390080"/>
          </a:xfrm>
          <a:prstGeom prst="bentConnector3">
            <a:avLst>
              <a:gd name="adj1" fmla="val 99873"/>
            </a:avLst>
          </a:prstGeom>
          <a:ln w="25400">
            <a:solidFill>
              <a:schemeClr val="tx1">
                <a:lumMod val="60000"/>
                <a:lumOff val="40000"/>
              </a:schemeClr>
            </a:solidFill>
            <a:headEnd type="none"/>
            <a:tailEnd type="arrow" w="med" len="sm"/>
          </a:ln>
        </p:spPr>
        <p:style>
          <a:lnRef idx="1">
            <a:schemeClr val="accent1"/>
          </a:lnRef>
          <a:fillRef idx="0">
            <a:schemeClr val="accent1"/>
          </a:fillRef>
          <a:effectRef idx="0">
            <a:schemeClr val="accent1"/>
          </a:effectRef>
          <a:fontRef idx="minor">
            <a:schemeClr val="tx1"/>
          </a:fontRef>
        </p:style>
      </p:cxnSp>
      <p:pic>
        <p:nvPicPr>
          <p:cNvPr id="172" name="Picture 2" descr="\\MAGNUM\Projects\Microsoft\Cloud Power FY12\Design\Icons\PNGs\Cloud_on_your_terms.png"/>
          <p:cNvPicPr>
            <a:picLocks noChangeAspect="1" noChangeArrowheads="1"/>
          </p:cNvPicPr>
          <p:nvPr/>
        </p:nvPicPr>
        <p:blipFill>
          <a:blip r:embed="rId6" cstate="print">
            <a:lum bright="100000"/>
          </a:blip>
          <a:stretch>
            <a:fillRect/>
          </a:stretch>
        </p:blipFill>
        <p:spPr bwMode="auto">
          <a:xfrm>
            <a:off x="6558563" y="5680482"/>
            <a:ext cx="820228" cy="820342"/>
          </a:xfrm>
          <a:prstGeom prst="rect">
            <a:avLst/>
          </a:prstGeom>
          <a:noFill/>
          <a:ln>
            <a:noFill/>
          </a:ln>
        </p:spPr>
      </p:pic>
      <p:pic>
        <p:nvPicPr>
          <p:cNvPr id="177" name="Picture 2" descr="\\MAGNUM\Projects\Microsoft\Cloud Power FY12\Design\Icons\PNGs\Cloud_on_your_terms.png"/>
          <p:cNvPicPr>
            <a:picLocks noChangeAspect="1" noChangeArrowheads="1"/>
          </p:cNvPicPr>
          <p:nvPr/>
        </p:nvPicPr>
        <p:blipFill>
          <a:blip r:embed="rId6" cstate="print">
            <a:lum bright="100000"/>
          </a:blip>
          <a:stretch>
            <a:fillRect/>
          </a:stretch>
        </p:blipFill>
        <p:spPr bwMode="auto">
          <a:xfrm>
            <a:off x="7188449" y="5680482"/>
            <a:ext cx="820228" cy="820342"/>
          </a:xfrm>
          <a:prstGeom prst="rect">
            <a:avLst/>
          </a:prstGeom>
          <a:noFill/>
          <a:ln>
            <a:noFill/>
          </a:ln>
        </p:spPr>
      </p:pic>
      <p:grpSp>
        <p:nvGrpSpPr>
          <p:cNvPr id="12" name="Group 11"/>
          <p:cNvGrpSpPr/>
          <p:nvPr/>
        </p:nvGrpSpPr>
        <p:grpSpPr>
          <a:xfrm>
            <a:off x="10651491" y="5810062"/>
            <a:ext cx="991870" cy="517405"/>
            <a:chOff x="10011936" y="5788897"/>
            <a:chExt cx="1123741" cy="586195"/>
          </a:xfrm>
        </p:grpSpPr>
        <p:pic>
          <p:nvPicPr>
            <p:cNvPr id="170" name="Picture 169"/>
            <p:cNvPicPr>
              <a:picLocks noChangeAspect="1"/>
            </p:cNvPicPr>
            <p:nvPr/>
          </p:nvPicPr>
          <p:blipFill>
            <a:blip r:embed="rId7">
              <a:grayscl/>
              <a:extLst>
                <a:ext uri="{28A0092B-C50C-407E-A947-70E740481C1C}">
                  <a14:useLocalDpi xmlns:a14="http://schemas.microsoft.com/office/drawing/2010/main" val="0"/>
                </a:ext>
              </a:extLst>
            </a:blip>
            <a:stretch>
              <a:fillRect/>
            </a:stretch>
          </p:blipFill>
          <p:spPr>
            <a:xfrm>
              <a:off x="10011936" y="5788897"/>
              <a:ext cx="586195" cy="586195"/>
            </a:xfrm>
            <a:prstGeom prst="rect">
              <a:avLst/>
            </a:prstGeom>
          </p:spPr>
        </p:pic>
        <p:pic>
          <p:nvPicPr>
            <p:cNvPr id="178" name="Picture 17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49482" y="5788897"/>
              <a:ext cx="586195" cy="586195"/>
            </a:xfrm>
            <a:prstGeom prst="rect">
              <a:avLst/>
            </a:prstGeom>
          </p:spPr>
        </p:pic>
      </p:grpSp>
      <p:sp>
        <p:nvSpPr>
          <p:cNvPr id="179" name="Rectangle 178"/>
          <p:cNvSpPr/>
          <p:nvPr/>
        </p:nvSpPr>
        <p:spPr>
          <a:xfrm>
            <a:off x="6716905" y="5460036"/>
            <a:ext cx="1207926" cy="258532"/>
          </a:xfrm>
          <a:prstGeom prst="rect">
            <a:avLst/>
          </a:prstGeom>
        </p:spPr>
        <p:txBody>
          <a:bodyPr wrap="square">
            <a:spAutoFit/>
          </a:bodyPr>
          <a:lstStyle/>
          <a:p>
            <a:pPr defTabSz="699148" fontAlgn="base">
              <a:lnSpc>
                <a:spcPct val="90000"/>
              </a:lnSpc>
              <a:spcBef>
                <a:spcPct val="0"/>
              </a:spcBef>
              <a:spcAft>
                <a:spcPct val="0"/>
              </a:spcAft>
              <a:defRPr/>
            </a:pPr>
            <a:r>
              <a:rPr lang="en-US" sz="1200" b="1" kern="0" dirty="0" smtClean="0">
                <a:gradFill>
                  <a:gsLst>
                    <a:gs pos="0">
                      <a:srgbClr val="FFFFFF"/>
                    </a:gs>
                    <a:gs pos="100000">
                      <a:srgbClr val="FFFFFF"/>
                    </a:gs>
                  </a:gsLst>
                  <a:lin ang="5400000" scaled="0"/>
                </a:gradFill>
                <a:cs typeface="Segoe UI Semibold" panose="020B0702040204020203" pitchFamily="34" charset="0"/>
              </a:rPr>
              <a:t>APP SERVERS</a:t>
            </a:r>
            <a:endParaRPr lang="en-US" sz="1200" b="1" kern="0" dirty="0">
              <a:gradFill>
                <a:gsLst>
                  <a:gs pos="0">
                    <a:srgbClr val="FFFFFF"/>
                  </a:gs>
                  <a:gs pos="100000">
                    <a:srgbClr val="FFFFFF"/>
                  </a:gs>
                </a:gsLst>
                <a:lin ang="5400000" scaled="0"/>
              </a:gradFill>
              <a:cs typeface="Segoe UI Semibold" panose="020B0702040204020203" pitchFamily="34" charset="0"/>
            </a:endParaRPr>
          </a:p>
        </p:txBody>
      </p:sp>
      <p:sp>
        <p:nvSpPr>
          <p:cNvPr id="180" name="Rectangle 179"/>
          <p:cNvSpPr/>
          <p:nvPr/>
        </p:nvSpPr>
        <p:spPr>
          <a:xfrm>
            <a:off x="10599309" y="5460036"/>
            <a:ext cx="1079611" cy="258532"/>
          </a:xfrm>
          <a:prstGeom prst="rect">
            <a:avLst/>
          </a:prstGeom>
        </p:spPr>
        <p:txBody>
          <a:bodyPr wrap="square">
            <a:spAutoFit/>
          </a:bodyPr>
          <a:lstStyle/>
          <a:p>
            <a:pPr defTabSz="699148" fontAlgn="base">
              <a:lnSpc>
                <a:spcPct val="90000"/>
              </a:lnSpc>
              <a:spcBef>
                <a:spcPct val="0"/>
              </a:spcBef>
              <a:spcAft>
                <a:spcPct val="0"/>
              </a:spcAft>
              <a:defRPr/>
            </a:pPr>
            <a:r>
              <a:rPr lang="en-US" sz="1200" b="1" kern="0" dirty="0" smtClean="0">
                <a:gradFill>
                  <a:gsLst>
                    <a:gs pos="0">
                      <a:srgbClr val="FFFFFF"/>
                    </a:gs>
                    <a:gs pos="100000">
                      <a:srgbClr val="FFFFFF"/>
                    </a:gs>
                  </a:gsLst>
                  <a:lin ang="5400000" scaled="0"/>
                </a:gradFill>
                <a:cs typeface="Segoe UI Semibold" panose="020B0702040204020203" pitchFamily="34" charset="0"/>
              </a:rPr>
              <a:t>DB SERVERS</a:t>
            </a:r>
            <a:endParaRPr lang="en-US" sz="1200" b="1" kern="0" dirty="0">
              <a:gradFill>
                <a:gsLst>
                  <a:gs pos="0">
                    <a:srgbClr val="FFFFFF"/>
                  </a:gs>
                  <a:gs pos="100000">
                    <a:srgbClr val="FFFFFF"/>
                  </a:gs>
                </a:gsLst>
                <a:lin ang="5400000" scaled="0"/>
              </a:gradFill>
              <a:cs typeface="Segoe UI Semibold" panose="020B0702040204020203" pitchFamily="34" charset="0"/>
            </a:endParaRPr>
          </a:p>
        </p:txBody>
      </p:sp>
      <p:cxnSp>
        <p:nvCxnSpPr>
          <p:cNvPr id="65" name="Straight Connector 64"/>
          <p:cNvCxnSpPr/>
          <p:nvPr/>
        </p:nvCxnSpPr>
        <p:spPr>
          <a:xfrm>
            <a:off x="9177338" y="4570368"/>
            <a:ext cx="0" cy="435020"/>
          </a:xfrm>
          <a:prstGeom prst="line">
            <a:avLst/>
          </a:prstGeom>
          <a:ln w="25400">
            <a:solidFill>
              <a:schemeClr val="tx1">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9379620" y="2412643"/>
            <a:ext cx="1062513" cy="461665"/>
          </a:xfrm>
          <a:prstGeom prst="rect">
            <a:avLst/>
          </a:prstGeom>
          <a:noFill/>
        </p:spPr>
        <p:txBody>
          <a:bodyPr wrap="square" lIns="182880" tIns="146304" rIns="182880" bIns="146304" rtlCol="0">
            <a:spAutoFit/>
          </a:bodyPr>
          <a:lstStyle/>
          <a:p>
            <a:pPr>
              <a:lnSpc>
                <a:spcPct val="90000"/>
              </a:lnSpc>
              <a:spcAft>
                <a:spcPts val="600"/>
              </a:spcAft>
            </a:pPr>
            <a:r>
              <a:rPr lang="en-US" sz="1200" b="1" dirty="0" smtClean="0">
                <a:gradFill>
                  <a:gsLst>
                    <a:gs pos="16814">
                      <a:schemeClr val="tx1"/>
                    </a:gs>
                    <a:gs pos="100000">
                      <a:schemeClr val="tx1"/>
                    </a:gs>
                  </a:gsLst>
                  <a:lin ang="5400000" scaled="0"/>
                </a:gradFill>
              </a:rPr>
              <a:t>ROUTER</a:t>
            </a:r>
            <a:endParaRPr lang="en-US" sz="1200" b="1" dirty="0">
              <a:gradFill>
                <a:gsLst>
                  <a:gs pos="16814">
                    <a:schemeClr val="tx1"/>
                  </a:gs>
                  <a:gs pos="100000">
                    <a:schemeClr val="tx1"/>
                  </a:gs>
                </a:gsLst>
                <a:lin ang="5400000" scaled="0"/>
              </a:gradFill>
            </a:endParaRPr>
          </a:p>
        </p:txBody>
      </p:sp>
      <p:sp>
        <p:nvSpPr>
          <p:cNvPr id="181" name="TextBox 180"/>
          <p:cNvSpPr txBox="1"/>
          <p:nvPr/>
        </p:nvSpPr>
        <p:spPr>
          <a:xfrm>
            <a:off x="9304054" y="4866992"/>
            <a:ext cx="1694184" cy="461665"/>
          </a:xfrm>
          <a:prstGeom prst="rect">
            <a:avLst/>
          </a:prstGeom>
          <a:noFill/>
        </p:spPr>
        <p:txBody>
          <a:bodyPr wrap="square" lIns="182880" tIns="146304" rIns="182880" bIns="146304" rtlCol="0">
            <a:spAutoFit/>
          </a:bodyPr>
          <a:lstStyle/>
          <a:p>
            <a:pPr>
              <a:lnSpc>
                <a:spcPct val="90000"/>
              </a:lnSpc>
              <a:spcAft>
                <a:spcPts val="600"/>
              </a:spcAft>
            </a:pPr>
            <a:r>
              <a:rPr lang="en-US" sz="1200" b="1" dirty="0" smtClean="0">
                <a:gradFill>
                  <a:gsLst>
                    <a:gs pos="16814">
                      <a:schemeClr val="tx1"/>
                    </a:gs>
                    <a:gs pos="100000">
                      <a:schemeClr val="tx1"/>
                    </a:gs>
                  </a:gsLst>
                  <a:lin ang="5400000" scaled="0"/>
                </a:gradFill>
              </a:rPr>
              <a:t>LOAD BALANCER</a:t>
            </a:r>
          </a:p>
        </p:txBody>
      </p:sp>
      <p:sp>
        <p:nvSpPr>
          <p:cNvPr id="182" name="TextBox 181"/>
          <p:cNvSpPr txBox="1"/>
          <p:nvPr/>
        </p:nvSpPr>
        <p:spPr>
          <a:xfrm>
            <a:off x="9397061" y="2891836"/>
            <a:ext cx="1694184" cy="461665"/>
          </a:xfrm>
          <a:prstGeom prst="rect">
            <a:avLst/>
          </a:prstGeom>
          <a:noFill/>
        </p:spPr>
        <p:txBody>
          <a:bodyPr wrap="square" lIns="182880" tIns="146304" rIns="182880" bIns="146304" rtlCol="0">
            <a:spAutoFit/>
          </a:bodyPr>
          <a:lstStyle/>
          <a:p>
            <a:pPr>
              <a:lnSpc>
                <a:spcPct val="90000"/>
              </a:lnSpc>
              <a:spcAft>
                <a:spcPts val="600"/>
              </a:spcAft>
            </a:pPr>
            <a:r>
              <a:rPr lang="en-US" sz="1200" b="1" dirty="0" smtClean="0">
                <a:gradFill>
                  <a:gsLst>
                    <a:gs pos="16814">
                      <a:schemeClr val="tx1"/>
                    </a:gs>
                    <a:gs pos="100000">
                      <a:schemeClr val="tx1"/>
                    </a:gs>
                  </a:gsLst>
                  <a:lin ang="5400000" scaled="0"/>
                </a:gradFill>
              </a:rPr>
              <a:t>WEB FIREWALL</a:t>
            </a:r>
            <a:endParaRPr lang="en-US" sz="1200" b="1" dirty="0">
              <a:gradFill>
                <a:gsLst>
                  <a:gs pos="16814">
                    <a:schemeClr val="tx1"/>
                  </a:gs>
                  <a:gs pos="100000">
                    <a:schemeClr val="tx1"/>
                  </a:gs>
                </a:gsLst>
                <a:lin ang="5400000" scaled="0"/>
              </a:gradFill>
            </a:endParaRPr>
          </a:p>
        </p:txBody>
      </p:sp>
      <p:sp>
        <p:nvSpPr>
          <p:cNvPr id="183" name="Rectangle 182"/>
          <p:cNvSpPr/>
          <p:nvPr/>
        </p:nvSpPr>
        <p:spPr bwMode="auto">
          <a:xfrm>
            <a:off x="6552988" y="2400300"/>
            <a:ext cx="1725544" cy="409285"/>
          </a:xfrm>
          <a:prstGeom prst="rect">
            <a:avLst/>
          </a:prstGeom>
          <a:solidFill>
            <a:schemeClr val="accent1">
              <a:lumMod val="60000"/>
              <a:lumOff val="4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91440" rIns="146304" bIns="91440" numCol="1" rtlCol="0" anchor="ctr" anchorCtr="0" compatLnSpc="1">
            <a:prstTxWarp prst="textNoShape">
              <a:avLst/>
            </a:prstTxWarp>
            <a:noAutofit/>
          </a:bodyPr>
          <a:lstStyle/>
          <a:p>
            <a:pPr defTabSz="932398" fontAlgn="base">
              <a:spcBef>
                <a:spcPct val="0"/>
              </a:spcBef>
              <a:spcAft>
                <a:spcPct val="0"/>
              </a:spcAft>
            </a:pPr>
            <a:r>
              <a:rPr lang="en-US" sz="1200" b="1" dirty="0" smtClean="0">
                <a:gradFill>
                  <a:gsLst>
                    <a:gs pos="32673">
                      <a:schemeClr val="bg1"/>
                    </a:gs>
                    <a:gs pos="62000">
                      <a:schemeClr val="bg1"/>
                    </a:gs>
                  </a:gsLst>
                  <a:lin ang="5400000" scaled="1"/>
                </a:gradFill>
              </a:rPr>
              <a:t>VIRTUAL NETWORK</a:t>
            </a:r>
            <a:endParaRPr lang="en-US" sz="1200" b="1" dirty="0">
              <a:gradFill>
                <a:gsLst>
                  <a:gs pos="32673">
                    <a:schemeClr val="bg1"/>
                  </a:gs>
                  <a:gs pos="62000">
                    <a:schemeClr val="bg1"/>
                  </a:gs>
                </a:gsLst>
                <a:lin ang="5400000" scaled="1"/>
              </a:gradFill>
            </a:endParaRPr>
          </a:p>
        </p:txBody>
      </p:sp>
      <p:sp>
        <p:nvSpPr>
          <p:cNvPr id="67" name="TextBox 66"/>
          <p:cNvSpPr txBox="1"/>
          <p:nvPr/>
        </p:nvSpPr>
        <p:spPr>
          <a:xfrm>
            <a:off x="9263711" y="2891836"/>
            <a:ext cx="2619663" cy="461665"/>
          </a:xfrm>
          <a:prstGeom prst="rect">
            <a:avLst/>
          </a:prstGeom>
          <a:noFill/>
        </p:spPr>
        <p:txBody>
          <a:bodyPr wrap="square" lIns="182880" tIns="146304" rIns="182880" bIns="146304" rtlCol="0">
            <a:spAutoFit/>
          </a:bodyPr>
          <a:lstStyle/>
          <a:p>
            <a:pPr>
              <a:lnSpc>
                <a:spcPct val="90000"/>
              </a:lnSpc>
              <a:spcAft>
                <a:spcPts val="600"/>
              </a:spcAft>
            </a:pPr>
            <a:r>
              <a:rPr lang="en-US" sz="1200" b="1" dirty="0" smtClean="0">
                <a:gradFill>
                  <a:gsLst>
                    <a:gs pos="16814">
                      <a:schemeClr val="tx1"/>
                    </a:gs>
                    <a:gs pos="100000">
                      <a:schemeClr val="tx1"/>
                    </a:gs>
                  </a:gsLst>
                  <a:lin ang="5400000" scaled="0"/>
                </a:gradFill>
              </a:rPr>
              <a:t>NETWORK SECURITY GROUP</a:t>
            </a:r>
            <a:endParaRPr lang="en-US" sz="1200" b="1" dirty="0">
              <a:gradFill>
                <a:gsLst>
                  <a:gs pos="16814">
                    <a:schemeClr val="tx1"/>
                  </a:gs>
                  <a:gs pos="100000">
                    <a:schemeClr val="tx1"/>
                  </a:gs>
                </a:gsLst>
                <a:lin ang="5400000" scaled="0"/>
              </a:gradFill>
            </a:endParaRPr>
          </a:p>
        </p:txBody>
      </p:sp>
      <p:sp>
        <p:nvSpPr>
          <p:cNvPr id="69" name="Rectangle 68"/>
          <p:cNvSpPr/>
          <p:nvPr/>
        </p:nvSpPr>
        <p:spPr bwMode="auto">
          <a:xfrm>
            <a:off x="8336215" y="4185829"/>
            <a:ext cx="1682247" cy="384721"/>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91440" rIns="146304" bIns="45720" numCol="1" rtlCol="0" anchor="t" anchorCtr="0" compatLnSpc="1">
            <a:prstTxWarp prst="textNoShape">
              <a:avLst/>
            </a:prstTxWarp>
            <a:spAutoFit/>
          </a:bodyPr>
          <a:lstStyle/>
          <a:p>
            <a:pPr algn="ctr" defTabSz="932398" fontAlgn="base">
              <a:spcBef>
                <a:spcPct val="0"/>
              </a:spcBef>
              <a:spcAft>
                <a:spcPct val="0"/>
              </a:spcAft>
            </a:pPr>
            <a:r>
              <a:rPr lang="en-US" sz="1600" b="1" dirty="0" smtClean="0">
                <a:gradFill>
                  <a:gsLst>
                    <a:gs pos="16814">
                      <a:srgbClr val="FFFFFF"/>
                    </a:gs>
                    <a:gs pos="46000">
                      <a:srgbClr val="FFFFFF"/>
                    </a:gs>
                  </a:gsLst>
                  <a:lin ang="5400000" scaled="0"/>
                </a:gradFill>
              </a:rPr>
              <a:t>FE SUBNET</a:t>
            </a:r>
            <a:endParaRPr lang="en-US" sz="1600" b="1" dirty="0">
              <a:gradFill>
                <a:gsLst>
                  <a:gs pos="16814">
                    <a:srgbClr val="FFFFFF"/>
                  </a:gs>
                  <a:gs pos="46000">
                    <a:srgbClr val="FFFFFF"/>
                  </a:gs>
                </a:gsLst>
                <a:lin ang="5400000" scaled="0"/>
              </a:gradFill>
            </a:endParaRPr>
          </a:p>
        </p:txBody>
      </p:sp>
      <p:sp>
        <p:nvSpPr>
          <p:cNvPr id="185" name="Rectangle 184"/>
          <p:cNvSpPr/>
          <p:nvPr/>
        </p:nvSpPr>
        <p:spPr bwMode="auto">
          <a:xfrm>
            <a:off x="8502158" y="6091096"/>
            <a:ext cx="1595717" cy="384721"/>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91440" rIns="146304" bIns="45720" numCol="1" rtlCol="0" anchor="t" anchorCtr="0" compatLnSpc="1">
            <a:prstTxWarp prst="textNoShape">
              <a:avLst/>
            </a:prstTxWarp>
            <a:spAutoFit/>
          </a:bodyPr>
          <a:lstStyle/>
          <a:p>
            <a:pPr algn="ctr" defTabSz="932398" fontAlgn="base">
              <a:spcBef>
                <a:spcPct val="0"/>
              </a:spcBef>
              <a:spcAft>
                <a:spcPct val="0"/>
              </a:spcAft>
            </a:pPr>
            <a:r>
              <a:rPr lang="en-US" sz="1600" b="1" dirty="0" smtClean="0">
                <a:gradFill>
                  <a:gsLst>
                    <a:gs pos="16814">
                      <a:srgbClr val="FFFFFF"/>
                    </a:gs>
                    <a:gs pos="46000">
                      <a:srgbClr val="FFFFFF"/>
                    </a:gs>
                  </a:gsLst>
                  <a:lin ang="5400000" scaled="0"/>
                </a:gradFill>
              </a:rPr>
              <a:t>BE SUBNET</a:t>
            </a:r>
            <a:endParaRPr lang="en-US" sz="1600" b="1" dirty="0">
              <a:gradFill>
                <a:gsLst>
                  <a:gs pos="16814">
                    <a:srgbClr val="FFFFFF"/>
                  </a:gs>
                  <a:gs pos="46000">
                    <a:srgbClr val="FFFFFF"/>
                  </a:gs>
                </a:gsLst>
                <a:lin ang="5400000" scaled="0"/>
              </a:gradFill>
            </a:endParaRPr>
          </a:p>
        </p:txBody>
      </p:sp>
      <p:pic>
        <p:nvPicPr>
          <p:cNvPr id="186" name="Picture 18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31190" y="4814740"/>
            <a:ext cx="492296" cy="492296"/>
          </a:xfrm>
          <a:prstGeom prst="rect">
            <a:avLst/>
          </a:prstGeom>
        </p:spPr>
      </p:pic>
      <p:pic>
        <p:nvPicPr>
          <p:cNvPr id="176" name="Picture 17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6851" y="4825471"/>
            <a:ext cx="465667" cy="465667"/>
          </a:xfrm>
          <a:prstGeom prst="rect">
            <a:avLst/>
          </a:prstGeom>
        </p:spPr>
      </p:pic>
      <p:sp>
        <p:nvSpPr>
          <p:cNvPr id="187" name="TextBox 186"/>
          <p:cNvSpPr txBox="1"/>
          <p:nvPr/>
        </p:nvSpPr>
        <p:spPr>
          <a:xfrm>
            <a:off x="9304054" y="4866992"/>
            <a:ext cx="1922084" cy="461665"/>
          </a:xfrm>
          <a:prstGeom prst="rect">
            <a:avLst/>
          </a:prstGeom>
          <a:noFill/>
        </p:spPr>
        <p:txBody>
          <a:bodyPr wrap="square" lIns="182880" tIns="146304" rIns="182880" bIns="146304" rtlCol="0">
            <a:spAutoFit/>
          </a:bodyPr>
          <a:lstStyle/>
          <a:p>
            <a:pPr>
              <a:lnSpc>
                <a:spcPct val="90000"/>
              </a:lnSpc>
              <a:spcAft>
                <a:spcPts val="600"/>
              </a:spcAft>
            </a:pPr>
            <a:r>
              <a:rPr lang="en-US" sz="1200" b="1" dirty="0" smtClean="0">
                <a:gradFill>
                  <a:gsLst>
                    <a:gs pos="16814">
                      <a:schemeClr val="tx1"/>
                    </a:gs>
                    <a:gs pos="100000">
                      <a:schemeClr val="tx1"/>
                    </a:gs>
                  </a:gsLst>
                  <a:lin ang="5400000" scaled="0"/>
                </a:gradFill>
              </a:rPr>
              <a:t>AZURE INTERNAL LB</a:t>
            </a:r>
          </a:p>
        </p:txBody>
      </p:sp>
      <p:grpSp>
        <p:nvGrpSpPr>
          <p:cNvPr id="56" name="Group 55"/>
          <p:cNvGrpSpPr/>
          <p:nvPr/>
        </p:nvGrpSpPr>
        <p:grpSpPr>
          <a:xfrm>
            <a:off x="8802932" y="2975880"/>
            <a:ext cx="748813" cy="410640"/>
            <a:chOff x="4313237" y="3725862"/>
            <a:chExt cx="2362200" cy="1295400"/>
          </a:xfrm>
          <a:solidFill>
            <a:schemeClr val="accent2"/>
          </a:solidFill>
        </p:grpSpPr>
        <p:sp>
          <p:nvSpPr>
            <p:cNvPr id="57" name="Rectangle 56"/>
            <p:cNvSpPr/>
            <p:nvPr/>
          </p:nvSpPr>
          <p:spPr bwMode="auto">
            <a:xfrm>
              <a:off x="4389437" y="3954462"/>
              <a:ext cx="685800" cy="304800"/>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58" name="Rectangle 57"/>
            <p:cNvSpPr/>
            <p:nvPr/>
          </p:nvSpPr>
          <p:spPr bwMode="auto">
            <a:xfrm>
              <a:off x="5151437" y="3954462"/>
              <a:ext cx="685800" cy="304800"/>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59" name="Rectangle 58"/>
            <p:cNvSpPr/>
            <p:nvPr/>
          </p:nvSpPr>
          <p:spPr bwMode="auto">
            <a:xfrm>
              <a:off x="5913437" y="3954462"/>
              <a:ext cx="685800" cy="304800"/>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60" name="Rectangle 59"/>
            <p:cNvSpPr/>
            <p:nvPr/>
          </p:nvSpPr>
          <p:spPr bwMode="auto">
            <a:xfrm>
              <a:off x="4389437" y="4335462"/>
              <a:ext cx="381000" cy="304800"/>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61" name="Rectangle 60"/>
            <p:cNvSpPr/>
            <p:nvPr/>
          </p:nvSpPr>
          <p:spPr bwMode="auto">
            <a:xfrm>
              <a:off x="4846637" y="4335462"/>
              <a:ext cx="685800" cy="304800"/>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62" name="Rectangle 61"/>
            <p:cNvSpPr/>
            <p:nvPr/>
          </p:nvSpPr>
          <p:spPr bwMode="auto">
            <a:xfrm>
              <a:off x="5608637" y="4335462"/>
              <a:ext cx="685800" cy="304800"/>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63" name="Rectangle 62"/>
            <p:cNvSpPr/>
            <p:nvPr/>
          </p:nvSpPr>
          <p:spPr bwMode="auto">
            <a:xfrm>
              <a:off x="6370637" y="4335462"/>
              <a:ext cx="228600" cy="304800"/>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64" name="Rectangle 63"/>
            <p:cNvSpPr/>
            <p:nvPr/>
          </p:nvSpPr>
          <p:spPr bwMode="auto">
            <a:xfrm>
              <a:off x="4389437" y="4716462"/>
              <a:ext cx="685800" cy="304800"/>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68" name="Rectangle 67"/>
            <p:cNvSpPr/>
            <p:nvPr/>
          </p:nvSpPr>
          <p:spPr bwMode="auto">
            <a:xfrm>
              <a:off x="5151437" y="4716462"/>
              <a:ext cx="685800" cy="304800"/>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71" name="Rectangle 70"/>
            <p:cNvSpPr/>
            <p:nvPr/>
          </p:nvSpPr>
          <p:spPr bwMode="auto">
            <a:xfrm>
              <a:off x="5913437" y="4716462"/>
              <a:ext cx="685800" cy="304800"/>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72" name="Rectangle 71"/>
            <p:cNvSpPr/>
            <p:nvPr/>
          </p:nvSpPr>
          <p:spPr bwMode="auto">
            <a:xfrm>
              <a:off x="4313237" y="3725862"/>
              <a:ext cx="2362200" cy="152400"/>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grpSp>
      <p:grpSp>
        <p:nvGrpSpPr>
          <p:cNvPr id="18" name="Group 17"/>
          <p:cNvGrpSpPr/>
          <p:nvPr/>
        </p:nvGrpSpPr>
        <p:grpSpPr>
          <a:xfrm>
            <a:off x="8874330" y="2408167"/>
            <a:ext cx="604127" cy="406177"/>
            <a:chOff x="10891602" y="1335641"/>
            <a:chExt cx="522987" cy="351624"/>
          </a:xfrm>
        </p:grpSpPr>
        <p:sp>
          <p:nvSpPr>
            <p:cNvPr id="79" name="Rectangle 78"/>
            <p:cNvSpPr/>
            <p:nvPr/>
          </p:nvSpPr>
          <p:spPr bwMode="auto">
            <a:xfrm>
              <a:off x="10891602" y="1428544"/>
              <a:ext cx="521304" cy="145445"/>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16" name="Oval 15"/>
            <p:cNvSpPr/>
            <p:nvPr/>
          </p:nvSpPr>
          <p:spPr bwMode="auto">
            <a:xfrm>
              <a:off x="10901124" y="1339771"/>
              <a:ext cx="511781" cy="184579"/>
            </a:xfrm>
            <a:prstGeom prst="ellipse">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74" name="Freeform 35"/>
            <p:cNvSpPr>
              <a:spLocks noEditPoints="1"/>
            </p:cNvSpPr>
            <p:nvPr/>
          </p:nvSpPr>
          <p:spPr bwMode="auto">
            <a:xfrm>
              <a:off x="10892218" y="1335641"/>
              <a:ext cx="522371" cy="351624"/>
            </a:xfrm>
            <a:custGeom>
              <a:avLst/>
              <a:gdLst>
                <a:gd name="T0" fmla="*/ 153 w 153"/>
                <a:gd name="T1" fmla="*/ 41 h 103"/>
                <a:gd name="T2" fmla="*/ 153 w 153"/>
                <a:gd name="T3" fmla="*/ 74 h 103"/>
                <a:gd name="T4" fmla="*/ 76 w 153"/>
                <a:gd name="T5" fmla="*/ 103 h 103"/>
                <a:gd name="T6" fmla="*/ 0 w 153"/>
                <a:gd name="T7" fmla="*/ 74 h 103"/>
                <a:gd name="T8" fmla="*/ 0 w 153"/>
                <a:gd name="T9" fmla="*/ 41 h 103"/>
                <a:gd name="T10" fmla="*/ 76 w 153"/>
                <a:gd name="T11" fmla="*/ 62 h 103"/>
                <a:gd name="T12" fmla="*/ 153 w 153"/>
                <a:gd name="T13" fmla="*/ 41 h 103"/>
                <a:gd name="T14" fmla="*/ 153 w 153"/>
                <a:gd name="T15" fmla="*/ 29 h 103"/>
                <a:gd name="T16" fmla="*/ 76 w 153"/>
                <a:gd name="T17" fmla="*/ 58 h 103"/>
                <a:gd name="T18" fmla="*/ 0 w 153"/>
                <a:gd name="T19" fmla="*/ 29 h 103"/>
                <a:gd name="T20" fmla="*/ 76 w 153"/>
                <a:gd name="T21" fmla="*/ 0 h 103"/>
                <a:gd name="T22" fmla="*/ 153 w 153"/>
                <a:gd name="T23" fmla="*/ 29 h 103"/>
                <a:gd name="T24" fmla="*/ 41 w 153"/>
                <a:gd name="T25" fmla="*/ 27 h 103"/>
                <a:gd name="T26" fmla="*/ 37 w 153"/>
                <a:gd name="T27" fmla="*/ 30 h 103"/>
                <a:gd name="T28" fmla="*/ 63 w 153"/>
                <a:gd name="T29" fmla="*/ 26 h 103"/>
                <a:gd name="T30" fmla="*/ 55 w 153"/>
                <a:gd name="T31" fmla="*/ 15 h 103"/>
                <a:gd name="T32" fmla="*/ 51 w 153"/>
                <a:gd name="T33" fmla="*/ 18 h 103"/>
                <a:gd name="T34" fmla="*/ 22 w 153"/>
                <a:gd name="T35" fmla="*/ 12 h 103"/>
                <a:gd name="T36" fmla="*/ 12 w 153"/>
                <a:gd name="T37" fmla="*/ 21 h 103"/>
                <a:gd name="T38" fmla="*/ 41 w 153"/>
                <a:gd name="T39" fmla="*/ 27 h 103"/>
                <a:gd name="T40" fmla="*/ 79 w 153"/>
                <a:gd name="T41" fmla="*/ 36 h 103"/>
                <a:gd name="T42" fmla="*/ 68 w 153"/>
                <a:gd name="T43" fmla="*/ 31 h 103"/>
                <a:gd name="T44" fmla="*/ 55 w 153"/>
                <a:gd name="T45" fmla="*/ 44 h 103"/>
                <a:gd name="T46" fmla="*/ 51 w 153"/>
                <a:gd name="T47" fmla="*/ 42 h 103"/>
                <a:gd name="T48" fmla="*/ 52 w 153"/>
                <a:gd name="T49" fmla="*/ 53 h 103"/>
                <a:gd name="T50" fmla="*/ 69 w 153"/>
                <a:gd name="T51" fmla="*/ 50 h 103"/>
                <a:gd name="T52" fmla="*/ 65 w 153"/>
                <a:gd name="T53" fmla="*/ 48 h 103"/>
                <a:gd name="T54" fmla="*/ 79 w 153"/>
                <a:gd name="T55" fmla="*/ 36 h 103"/>
                <a:gd name="T56" fmla="*/ 89 w 153"/>
                <a:gd name="T57" fmla="*/ 24 h 103"/>
                <a:gd name="T58" fmla="*/ 100 w 153"/>
                <a:gd name="T59" fmla="*/ 14 h 103"/>
                <a:gd name="T60" fmla="*/ 104 w 153"/>
                <a:gd name="T61" fmla="*/ 15 h 103"/>
                <a:gd name="T62" fmla="*/ 102 w 153"/>
                <a:gd name="T63" fmla="*/ 4 h 103"/>
                <a:gd name="T64" fmla="*/ 85 w 153"/>
                <a:gd name="T65" fmla="*/ 9 h 103"/>
                <a:gd name="T66" fmla="*/ 89 w 153"/>
                <a:gd name="T67" fmla="*/ 10 h 103"/>
                <a:gd name="T68" fmla="*/ 78 w 153"/>
                <a:gd name="T69" fmla="*/ 21 h 103"/>
                <a:gd name="T70" fmla="*/ 89 w 153"/>
                <a:gd name="T71" fmla="*/ 24 h 103"/>
                <a:gd name="T72" fmla="*/ 142 w 153"/>
                <a:gd name="T73" fmla="*/ 36 h 103"/>
                <a:gd name="T74" fmla="*/ 114 w 153"/>
                <a:gd name="T75" fmla="*/ 29 h 103"/>
                <a:gd name="T76" fmla="*/ 118 w 153"/>
                <a:gd name="T77" fmla="*/ 26 h 103"/>
                <a:gd name="T78" fmla="*/ 92 w 153"/>
                <a:gd name="T79" fmla="*/ 31 h 103"/>
                <a:gd name="T80" fmla="*/ 100 w 153"/>
                <a:gd name="T81" fmla="*/ 42 h 103"/>
                <a:gd name="T82" fmla="*/ 104 w 153"/>
                <a:gd name="T83" fmla="*/ 38 h 103"/>
                <a:gd name="T84" fmla="*/ 129 w 153"/>
                <a:gd name="T85" fmla="*/ 44 h 103"/>
                <a:gd name="T86" fmla="*/ 142 w 153"/>
                <a:gd name="T87" fmla="*/ 3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3" h="103">
                  <a:moveTo>
                    <a:pt x="153" y="41"/>
                  </a:moveTo>
                  <a:cubicBezTo>
                    <a:pt x="153" y="74"/>
                    <a:pt x="153" y="74"/>
                    <a:pt x="153" y="74"/>
                  </a:cubicBezTo>
                  <a:cubicBezTo>
                    <a:pt x="153" y="90"/>
                    <a:pt x="119" y="103"/>
                    <a:pt x="76" y="103"/>
                  </a:cubicBezTo>
                  <a:cubicBezTo>
                    <a:pt x="34" y="103"/>
                    <a:pt x="0" y="90"/>
                    <a:pt x="0" y="74"/>
                  </a:cubicBezTo>
                  <a:cubicBezTo>
                    <a:pt x="0" y="41"/>
                    <a:pt x="0" y="41"/>
                    <a:pt x="0" y="41"/>
                  </a:cubicBezTo>
                  <a:cubicBezTo>
                    <a:pt x="12" y="55"/>
                    <a:pt x="45" y="62"/>
                    <a:pt x="76" y="62"/>
                  </a:cubicBezTo>
                  <a:cubicBezTo>
                    <a:pt x="108" y="62"/>
                    <a:pt x="141" y="55"/>
                    <a:pt x="153" y="41"/>
                  </a:cubicBezTo>
                  <a:close/>
                  <a:moveTo>
                    <a:pt x="153" y="29"/>
                  </a:moveTo>
                  <a:cubicBezTo>
                    <a:pt x="153" y="45"/>
                    <a:pt x="119" y="58"/>
                    <a:pt x="76" y="58"/>
                  </a:cubicBezTo>
                  <a:cubicBezTo>
                    <a:pt x="34" y="58"/>
                    <a:pt x="0" y="45"/>
                    <a:pt x="0" y="29"/>
                  </a:cubicBezTo>
                  <a:cubicBezTo>
                    <a:pt x="0" y="13"/>
                    <a:pt x="34" y="0"/>
                    <a:pt x="76" y="0"/>
                  </a:cubicBezTo>
                  <a:cubicBezTo>
                    <a:pt x="119" y="0"/>
                    <a:pt x="153" y="13"/>
                    <a:pt x="153" y="29"/>
                  </a:cubicBezTo>
                  <a:close/>
                  <a:moveTo>
                    <a:pt x="41" y="27"/>
                  </a:moveTo>
                  <a:cubicBezTo>
                    <a:pt x="37" y="30"/>
                    <a:pt x="37" y="30"/>
                    <a:pt x="37" y="30"/>
                  </a:cubicBezTo>
                  <a:cubicBezTo>
                    <a:pt x="63" y="26"/>
                    <a:pt x="63" y="26"/>
                    <a:pt x="63" y="26"/>
                  </a:cubicBezTo>
                  <a:cubicBezTo>
                    <a:pt x="55" y="15"/>
                    <a:pt x="55" y="15"/>
                    <a:pt x="55" y="15"/>
                  </a:cubicBezTo>
                  <a:cubicBezTo>
                    <a:pt x="51" y="18"/>
                    <a:pt x="51" y="18"/>
                    <a:pt x="51" y="18"/>
                  </a:cubicBezTo>
                  <a:cubicBezTo>
                    <a:pt x="22" y="12"/>
                    <a:pt x="22" y="12"/>
                    <a:pt x="22" y="12"/>
                  </a:cubicBezTo>
                  <a:cubicBezTo>
                    <a:pt x="12" y="21"/>
                    <a:pt x="12" y="21"/>
                    <a:pt x="12" y="21"/>
                  </a:cubicBezTo>
                  <a:lnTo>
                    <a:pt x="41" y="27"/>
                  </a:lnTo>
                  <a:close/>
                  <a:moveTo>
                    <a:pt x="79" y="36"/>
                  </a:moveTo>
                  <a:cubicBezTo>
                    <a:pt x="68" y="31"/>
                    <a:pt x="68" y="31"/>
                    <a:pt x="68" y="31"/>
                  </a:cubicBezTo>
                  <a:cubicBezTo>
                    <a:pt x="55" y="44"/>
                    <a:pt x="55" y="44"/>
                    <a:pt x="55" y="44"/>
                  </a:cubicBezTo>
                  <a:cubicBezTo>
                    <a:pt x="51" y="42"/>
                    <a:pt x="51" y="42"/>
                    <a:pt x="51" y="42"/>
                  </a:cubicBezTo>
                  <a:cubicBezTo>
                    <a:pt x="52" y="53"/>
                    <a:pt x="52" y="53"/>
                    <a:pt x="52" y="53"/>
                  </a:cubicBezTo>
                  <a:cubicBezTo>
                    <a:pt x="69" y="50"/>
                    <a:pt x="69" y="50"/>
                    <a:pt x="69" y="50"/>
                  </a:cubicBezTo>
                  <a:cubicBezTo>
                    <a:pt x="65" y="48"/>
                    <a:pt x="65" y="48"/>
                    <a:pt x="65" y="48"/>
                  </a:cubicBezTo>
                  <a:lnTo>
                    <a:pt x="79" y="36"/>
                  </a:lnTo>
                  <a:close/>
                  <a:moveTo>
                    <a:pt x="89" y="24"/>
                  </a:moveTo>
                  <a:cubicBezTo>
                    <a:pt x="100" y="14"/>
                    <a:pt x="100" y="14"/>
                    <a:pt x="100" y="14"/>
                  </a:cubicBezTo>
                  <a:cubicBezTo>
                    <a:pt x="104" y="15"/>
                    <a:pt x="104" y="15"/>
                    <a:pt x="104" y="15"/>
                  </a:cubicBezTo>
                  <a:cubicBezTo>
                    <a:pt x="102" y="4"/>
                    <a:pt x="102" y="4"/>
                    <a:pt x="102" y="4"/>
                  </a:cubicBezTo>
                  <a:cubicBezTo>
                    <a:pt x="85" y="9"/>
                    <a:pt x="85" y="9"/>
                    <a:pt x="85" y="9"/>
                  </a:cubicBezTo>
                  <a:cubicBezTo>
                    <a:pt x="89" y="10"/>
                    <a:pt x="89" y="10"/>
                    <a:pt x="89" y="10"/>
                  </a:cubicBezTo>
                  <a:cubicBezTo>
                    <a:pt x="78" y="21"/>
                    <a:pt x="78" y="21"/>
                    <a:pt x="78" y="21"/>
                  </a:cubicBezTo>
                  <a:lnTo>
                    <a:pt x="89" y="24"/>
                  </a:lnTo>
                  <a:close/>
                  <a:moveTo>
                    <a:pt x="142" y="36"/>
                  </a:moveTo>
                  <a:cubicBezTo>
                    <a:pt x="114" y="29"/>
                    <a:pt x="114" y="29"/>
                    <a:pt x="114" y="29"/>
                  </a:cubicBezTo>
                  <a:cubicBezTo>
                    <a:pt x="118" y="26"/>
                    <a:pt x="118" y="26"/>
                    <a:pt x="118" y="26"/>
                  </a:cubicBezTo>
                  <a:cubicBezTo>
                    <a:pt x="92" y="31"/>
                    <a:pt x="92" y="31"/>
                    <a:pt x="92" y="31"/>
                  </a:cubicBezTo>
                  <a:cubicBezTo>
                    <a:pt x="100" y="42"/>
                    <a:pt x="100" y="42"/>
                    <a:pt x="100" y="42"/>
                  </a:cubicBezTo>
                  <a:cubicBezTo>
                    <a:pt x="104" y="38"/>
                    <a:pt x="104" y="38"/>
                    <a:pt x="104" y="38"/>
                  </a:cubicBezTo>
                  <a:cubicBezTo>
                    <a:pt x="129" y="44"/>
                    <a:pt x="129" y="44"/>
                    <a:pt x="129" y="44"/>
                  </a:cubicBezTo>
                  <a:lnTo>
                    <a:pt x="142" y="36"/>
                  </a:ln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p>
              <a:pPr defTabSz="914184"/>
              <a:endParaRPr lang="en-US" sz="1700">
                <a:solidFill>
                  <a:srgbClr val="000000"/>
                </a:solidFill>
              </a:endParaRPr>
            </a:p>
          </p:txBody>
        </p:sp>
      </p:grpSp>
      <p:sp>
        <p:nvSpPr>
          <p:cNvPr id="70" name="Rectangle 69"/>
          <p:cNvSpPr/>
          <p:nvPr/>
        </p:nvSpPr>
        <p:spPr bwMode="auto">
          <a:xfrm>
            <a:off x="8473974" y="2400300"/>
            <a:ext cx="1318311" cy="409285"/>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91440" rIns="146304" bIns="91440" numCol="1" rtlCol="0" anchor="ctr" anchorCtr="0" compatLnSpc="1">
            <a:prstTxWarp prst="textNoShape">
              <a:avLst/>
            </a:prstTxWarp>
            <a:noAutofit/>
          </a:bodyPr>
          <a:lstStyle/>
          <a:p>
            <a:pPr defTabSz="932398" fontAlgn="base">
              <a:spcBef>
                <a:spcPct val="0"/>
              </a:spcBef>
              <a:spcAft>
                <a:spcPct val="0"/>
              </a:spcAft>
            </a:pPr>
            <a:r>
              <a:rPr lang="en-US" sz="1200" b="1" dirty="0" smtClean="0">
                <a:gradFill>
                  <a:gsLst>
                    <a:gs pos="16814">
                      <a:srgbClr val="FFFFFF"/>
                    </a:gs>
                    <a:gs pos="46000">
                      <a:srgbClr val="FFFFFF"/>
                    </a:gs>
                  </a:gsLst>
                  <a:lin ang="5400000" scaled="0"/>
                </a:gradFill>
              </a:rPr>
              <a:t>AZURE INFRA</a:t>
            </a:r>
            <a:endParaRPr lang="en-US" sz="1200" b="1" dirty="0">
              <a:gradFill>
                <a:gsLst>
                  <a:gs pos="16814">
                    <a:srgbClr val="FFFFFF"/>
                  </a:gs>
                  <a:gs pos="46000">
                    <a:srgbClr val="FFFFFF"/>
                  </a:gs>
                </a:gsLst>
                <a:lin ang="5400000" scaled="0"/>
              </a:gradFill>
            </a:endParaRPr>
          </a:p>
        </p:txBody>
      </p:sp>
      <p:grpSp>
        <p:nvGrpSpPr>
          <p:cNvPr id="21" name="Group 20"/>
          <p:cNvGrpSpPr/>
          <p:nvPr/>
        </p:nvGrpSpPr>
        <p:grpSpPr>
          <a:xfrm>
            <a:off x="8981896" y="2911543"/>
            <a:ext cx="390887" cy="475706"/>
            <a:chOff x="11439383" y="926102"/>
            <a:chExt cx="390887" cy="475706"/>
          </a:xfrm>
        </p:grpSpPr>
        <p:sp>
          <p:nvSpPr>
            <p:cNvPr id="20" name="Rectangle 19"/>
            <p:cNvSpPr/>
            <p:nvPr/>
          </p:nvSpPr>
          <p:spPr bwMode="auto">
            <a:xfrm>
              <a:off x="11552619" y="1163955"/>
              <a:ext cx="228218" cy="200992"/>
            </a:xfrm>
            <a:prstGeom prst="rect">
              <a:avLst/>
            </a:prstGeom>
            <a:solidFill>
              <a:srgbClr val="3C3C3C"/>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75" name="Freeform 23"/>
            <p:cNvSpPr>
              <a:spLocks noChangeAspect="1" noEditPoints="1"/>
            </p:cNvSpPr>
            <p:nvPr/>
          </p:nvSpPr>
          <p:spPr bwMode="auto">
            <a:xfrm>
              <a:off x="11439383" y="926102"/>
              <a:ext cx="390887" cy="475706"/>
            </a:xfrm>
            <a:custGeom>
              <a:avLst/>
              <a:gdLst>
                <a:gd name="T0" fmla="*/ 592 w 603"/>
                <a:gd name="T1" fmla="*/ 304 h 734"/>
                <a:gd name="T2" fmla="*/ 540 w 603"/>
                <a:gd name="T3" fmla="*/ 304 h 734"/>
                <a:gd name="T4" fmla="*/ 540 w 603"/>
                <a:gd name="T5" fmla="*/ 217 h 734"/>
                <a:gd name="T6" fmla="*/ 301 w 603"/>
                <a:gd name="T7" fmla="*/ 0 h 734"/>
                <a:gd name="T8" fmla="*/ 63 w 603"/>
                <a:gd name="T9" fmla="*/ 217 h 734"/>
                <a:gd name="T10" fmla="*/ 63 w 603"/>
                <a:gd name="T11" fmla="*/ 304 h 734"/>
                <a:gd name="T12" fmla="*/ 11 w 603"/>
                <a:gd name="T13" fmla="*/ 304 h 734"/>
                <a:gd name="T14" fmla="*/ 0 w 603"/>
                <a:gd name="T15" fmla="*/ 315 h 734"/>
                <a:gd name="T16" fmla="*/ 0 w 603"/>
                <a:gd name="T17" fmla="*/ 723 h 734"/>
                <a:gd name="T18" fmla="*/ 11 w 603"/>
                <a:gd name="T19" fmla="*/ 734 h 734"/>
                <a:gd name="T20" fmla="*/ 592 w 603"/>
                <a:gd name="T21" fmla="*/ 734 h 734"/>
                <a:gd name="T22" fmla="*/ 603 w 603"/>
                <a:gd name="T23" fmla="*/ 723 h 734"/>
                <a:gd name="T24" fmla="*/ 603 w 603"/>
                <a:gd name="T25" fmla="*/ 315 h 734"/>
                <a:gd name="T26" fmla="*/ 592 w 603"/>
                <a:gd name="T27" fmla="*/ 304 h 734"/>
                <a:gd name="T28" fmla="*/ 323 w 603"/>
                <a:gd name="T29" fmla="*/ 494 h 734"/>
                <a:gd name="T30" fmla="*/ 323 w 603"/>
                <a:gd name="T31" fmla="*/ 612 h 734"/>
                <a:gd name="T32" fmla="*/ 307 w 603"/>
                <a:gd name="T33" fmla="*/ 628 h 734"/>
                <a:gd name="T34" fmla="*/ 296 w 603"/>
                <a:gd name="T35" fmla="*/ 628 h 734"/>
                <a:gd name="T36" fmla="*/ 279 w 603"/>
                <a:gd name="T37" fmla="*/ 612 h 734"/>
                <a:gd name="T38" fmla="*/ 279 w 603"/>
                <a:gd name="T39" fmla="*/ 494 h 734"/>
                <a:gd name="T40" fmla="*/ 257 w 603"/>
                <a:gd name="T41" fmla="*/ 455 h 734"/>
                <a:gd name="T42" fmla="*/ 301 w 603"/>
                <a:gd name="T43" fmla="*/ 410 h 734"/>
                <a:gd name="T44" fmla="*/ 346 w 603"/>
                <a:gd name="T45" fmla="*/ 455 h 734"/>
                <a:gd name="T46" fmla="*/ 323 w 603"/>
                <a:gd name="T47" fmla="*/ 494 h 734"/>
                <a:gd name="T48" fmla="*/ 479 w 603"/>
                <a:gd name="T49" fmla="*/ 304 h 734"/>
                <a:gd name="T50" fmla="*/ 124 w 603"/>
                <a:gd name="T51" fmla="*/ 304 h 734"/>
                <a:gd name="T52" fmla="*/ 124 w 603"/>
                <a:gd name="T53" fmla="*/ 217 h 734"/>
                <a:gd name="T54" fmla="*/ 301 w 603"/>
                <a:gd name="T55" fmla="*/ 61 h 734"/>
                <a:gd name="T56" fmla="*/ 479 w 603"/>
                <a:gd name="T57" fmla="*/ 217 h 734"/>
                <a:gd name="T58" fmla="*/ 479 w 603"/>
                <a:gd name="T59" fmla="*/ 304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3" h="734">
                  <a:moveTo>
                    <a:pt x="592" y="304"/>
                  </a:moveTo>
                  <a:cubicBezTo>
                    <a:pt x="540" y="304"/>
                    <a:pt x="540" y="304"/>
                    <a:pt x="540" y="304"/>
                  </a:cubicBezTo>
                  <a:cubicBezTo>
                    <a:pt x="540" y="217"/>
                    <a:pt x="540" y="217"/>
                    <a:pt x="540" y="217"/>
                  </a:cubicBezTo>
                  <a:cubicBezTo>
                    <a:pt x="540" y="97"/>
                    <a:pt x="433" y="0"/>
                    <a:pt x="301" y="0"/>
                  </a:cubicBezTo>
                  <a:cubicBezTo>
                    <a:pt x="170" y="0"/>
                    <a:pt x="63" y="97"/>
                    <a:pt x="63" y="217"/>
                  </a:cubicBezTo>
                  <a:cubicBezTo>
                    <a:pt x="63" y="304"/>
                    <a:pt x="63" y="304"/>
                    <a:pt x="63" y="304"/>
                  </a:cubicBezTo>
                  <a:cubicBezTo>
                    <a:pt x="11" y="304"/>
                    <a:pt x="11" y="304"/>
                    <a:pt x="11" y="304"/>
                  </a:cubicBezTo>
                  <a:cubicBezTo>
                    <a:pt x="5" y="304"/>
                    <a:pt x="0" y="309"/>
                    <a:pt x="0" y="315"/>
                  </a:cubicBezTo>
                  <a:cubicBezTo>
                    <a:pt x="0" y="723"/>
                    <a:pt x="0" y="723"/>
                    <a:pt x="0" y="723"/>
                  </a:cubicBezTo>
                  <a:cubicBezTo>
                    <a:pt x="0" y="729"/>
                    <a:pt x="5" y="734"/>
                    <a:pt x="11" y="734"/>
                  </a:cubicBezTo>
                  <a:cubicBezTo>
                    <a:pt x="592" y="734"/>
                    <a:pt x="592" y="734"/>
                    <a:pt x="592" y="734"/>
                  </a:cubicBezTo>
                  <a:cubicBezTo>
                    <a:pt x="598" y="734"/>
                    <a:pt x="603" y="729"/>
                    <a:pt x="603" y="723"/>
                  </a:cubicBezTo>
                  <a:cubicBezTo>
                    <a:pt x="603" y="315"/>
                    <a:pt x="603" y="315"/>
                    <a:pt x="603" y="315"/>
                  </a:cubicBezTo>
                  <a:cubicBezTo>
                    <a:pt x="603" y="309"/>
                    <a:pt x="598" y="304"/>
                    <a:pt x="592" y="304"/>
                  </a:cubicBezTo>
                  <a:close/>
                  <a:moveTo>
                    <a:pt x="323" y="494"/>
                  </a:moveTo>
                  <a:cubicBezTo>
                    <a:pt x="323" y="612"/>
                    <a:pt x="323" y="612"/>
                    <a:pt x="323" y="612"/>
                  </a:cubicBezTo>
                  <a:cubicBezTo>
                    <a:pt x="323" y="621"/>
                    <a:pt x="316" y="628"/>
                    <a:pt x="307" y="628"/>
                  </a:cubicBezTo>
                  <a:cubicBezTo>
                    <a:pt x="296" y="628"/>
                    <a:pt x="296" y="628"/>
                    <a:pt x="296" y="628"/>
                  </a:cubicBezTo>
                  <a:cubicBezTo>
                    <a:pt x="287" y="628"/>
                    <a:pt x="279" y="621"/>
                    <a:pt x="279" y="612"/>
                  </a:cubicBezTo>
                  <a:cubicBezTo>
                    <a:pt x="279" y="494"/>
                    <a:pt x="279" y="494"/>
                    <a:pt x="279" y="494"/>
                  </a:cubicBezTo>
                  <a:cubicBezTo>
                    <a:pt x="266" y="486"/>
                    <a:pt x="257" y="471"/>
                    <a:pt x="257" y="455"/>
                  </a:cubicBezTo>
                  <a:cubicBezTo>
                    <a:pt x="257" y="430"/>
                    <a:pt x="277" y="410"/>
                    <a:pt x="301" y="410"/>
                  </a:cubicBezTo>
                  <a:cubicBezTo>
                    <a:pt x="326" y="410"/>
                    <a:pt x="346" y="430"/>
                    <a:pt x="346" y="455"/>
                  </a:cubicBezTo>
                  <a:cubicBezTo>
                    <a:pt x="346" y="471"/>
                    <a:pt x="337" y="486"/>
                    <a:pt x="323" y="494"/>
                  </a:cubicBezTo>
                  <a:close/>
                  <a:moveTo>
                    <a:pt x="479" y="304"/>
                  </a:moveTo>
                  <a:cubicBezTo>
                    <a:pt x="124" y="304"/>
                    <a:pt x="124" y="304"/>
                    <a:pt x="124" y="304"/>
                  </a:cubicBezTo>
                  <a:cubicBezTo>
                    <a:pt x="124" y="217"/>
                    <a:pt x="124" y="217"/>
                    <a:pt x="124" y="217"/>
                  </a:cubicBezTo>
                  <a:cubicBezTo>
                    <a:pt x="124" y="131"/>
                    <a:pt x="204" y="61"/>
                    <a:pt x="301" y="61"/>
                  </a:cubicBezTo>
                  <a:cubicBezTo>
                    <a:pt x="399" y="61"/>
                    <a:pt x="479" y="131"/>
                    <a:pt x="479" y="217"/>
                  </a:cubicBezTo>
                  <a:lnTo>
                    <a:pt x="479" y="304"/>
                  </a:lnTo>
                  <a:close/>
                </a:path>
              </a:pathLst>
            </a:custGeom>
            <a:solidFill>
              <a:srgbClr val="FFB900"/>
            </a:solidFill>
            <a:ln>
              <a:noFill/>
            </a:ln>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567130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3"/>
                                        </p:tgtEl>
                                        <p:attrNameLst>
                                          <p:attrName>style.visibility</p:attrName>
                                        </p:attrNameLst>
                                      </p:cBhvr>
                                      <p:to>
                                        <p:strVal val="visible"/>
                                      </p:to>
                                    </p:set>
                                    <p:animEffect transition="in" filter="fade">
                                      <p:cBhvr>
                                        <p:cTn id="7" dur="500"/>
                                        <p:tgtEl>
                                          <p:spTgt spid="18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9"/>
                                        </p:tgtEl>
                                        <p:attrNameLst>
                                          <p:attrName>style.visibility</p:attrName>
                                        </p:attrNameLst>
                                      </p:cBhvr>
                                      <p:to>
                                        <p:strVal val="visible"/>
                                      </p:to>
                                    </p:set>
                                    <p:animEffect transition="in" filter="fade">
                                      <p:cBhvr>
                                        <p:cTn id="10" dur="500"/>
                                        <p:tgtEl>
                                          <p:spTgt spid="6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5"/>
                                        </p:tgtEl>
                                        <p:attrNameLst>
                                          <p:attrName>style.visibility</p:attrName>
                                        </p:attrNameLst>
                                      </p:cBhvr>
                                      <p:to>
                                        <p:strVal val="visible"/>
                                      </p:to>
                                    </p:set>
                                    <p:animEffect transition="in" filter="fade">
                                      <p:cBhvr>
                                        <p:cTn id="13" dur="500"/>
                                        <p:tgtEl>
                                          <p:spTgt spid="185"/>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42"/>
                                        </p:tgtEl>
                                        <p:attrNameLst>
                                          <p:attrName>style.visibility</p:attrName>
                                        </p:attrNameLst>
                                      </p:cBhvr>
                                      <p:to>
                                        <p:strVal val="visible"/>
                                      </p:to>
                                    </p:set>
                                  </p:childTnLst>
                                </p:cTn>
                              </p:par>
                              <p:par>
                                <p:cTn id="24" presetID="1" presetClass="exit" presetSubtype="0" fill="hold" grpId="1" nodeType="withEffect">
                                  <p:stCondLst>
                                    <p:cond delay="0"/>
                                  </p:stCondLst>
                                  <p:childTnLst>
                                    <p:set>
                                      <p:cBhvr>
                                        <p:cTn id="25" dur="1" fill="hold">
                                          <p:stCondLst>
                                            <p:cond delay="0"/>
                                          </p:stCondLst>
                                        </p:cTn>
                                        <p:tgtEl>
                                          <p:spTgt spid="66"/>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70"/>
                                        </p:tgtEl>
                                        <p:attrNameLst>
                                          <p:attrName>style.visibility</p:attrName>
                                        </p:attrNameLst>
                                      </p:cBhvr>
                                      <p:to>
                                        <p:strVal val="visible"/>
                                      </p:to>
                                    </p:set>
                                    <p:animEffect transition="in" filter="fade">
                                      <p:cBhvr>
                                        <p:cTn id="28" dur="500"/>
                                        <p:tgtEl>
                                          <p:spTgt spid="70"/>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182"/>
                                        </p:tgtEl>
                                        <p:attrNameLst>
                                          <p:attrName>style.visibility</p:attrName>
                                        </p:attrNameLst>
                                      </p:cBhvr>
                                      <p:to>
                                        <p:strVal val="hidden"/>
                                      </p:to>
                                    </p:set>
                                  </p:childTnLst>
                                </p:cTn>
                              </p:par>
                              <p:par>
                                <p:cTn id="33" presetID="10" presetClass="entr" presetSubtype="0" fill="hold" grpId="0" nodeType="with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500"/>
                                        <p:tgtEl>
                                          <p:spTgt spid="67"/>
                                        </p:tgtEl>
                                      </p:cBhvr>
                                    </p:animEffect>
                                  </p:childTnLst>
                                </p:cTn>
                              </p:par>
                              <p:par>
                                <p:cTn id="36" presetID="1" presetClass="exit" presetSubtype="0" fill="hold" nodeType="withEffect">
                                  <p:stCondLst>
                                    <p:cond delay="0"/>
                                  </p:stCondLst>
                                  <p:childTnLst>
                                    <p:set>
                                      <p:cBhvr>
                                        <p:cTn id="37" dur="1" fill="hold">
                                          <p:stCondLst>
                                            <p:cond delay="0"/>
                                          </p:stCondLst>
                                        </p:cTn>
                                        <p:tgtEl>
                                          <p:spTgt spid="56"/>
                                        </p:tgtEl>
                                        <p:attrNameLst>
                                          <p:attrName>style.visibility</p:attrName>
                                        </p:attrNameLst>
                                      </p:cBhvr>
                                      <p:to>
                                        <p:strVal val="hidden"/>
                                      </p:to>
                                    </p:set>
                                  </p:childTnLst>
                                </p:cTn>
                              </p:par>
                              <p:par>
                                <p:cTn id="38" presetID="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childTnLst>
                                </p:cTn>
                              </p:par>
                              <p:par>
                                <p:cTn id="42" presetID="1" presetClass="exit" presetSubtype="0" fill="hold" grpId="0" nodeType="withEffect">
                                  <p:stCondLst>
                                    <p:cond delay="0"/>
                                  </p:stCondLst>
                                  <p:childTnLst>
                                    <p:set>
                                      <p:cBhvr>
                                        <p:cTn id="43" dur="1" fill="hold">
                                          <p:stCondLst>
                                            <p:cond delay="0"/>
                                          </p:stCondLst>
                                        </p:cTn>
                                        <p:tgtEl>
                                          <p:spTgt spid="66"/>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nodeType="clickEffect">
                                  <p:stCondLst>
                                    <p:cond delay="0"/>
                                  </p:stCondLst>
                                  <p:childTnLst>
                                    <p:set>
                                      <p:cBhvr>
                                        <p:cTn id="47" dur="1" fill="hold">
                                          <p:stCondLst>
                                            <p:cond delay="0"/>
                                          </p:stCondLst>
                                        </p:cTn>
                                        <p:tgtEl>
                                          <p:spTgt spid="186"/>
                                        </p:tgtEl>
                                        <p:attrNameLst>
                                          <p:attrName>style.visibility</p:attrName>
                                        </p:attrNameLst>
                                      </p:cBhvr>
                                      <p:to>
                                        <p:strVal val="hidden"/>
                                      </p:to>
                                    </p:set>
                                  </p:childTnLst>
                                </p:cTn>
                              </p:par>
                              <p:par>
                                <p:cTn id="48" presetID="1" presetClass="exit" presetSubtype="0" fill="hold" grpId="0" nodeType="withEffect">
                                  <p:stCondLst>
                                    <p:cond delay="0"/>
                                  </p:stCondLst>
                                  <p:childTnLst>
                                    <p:set>
                                      <p:cBhvr>
                                        <p:cTn id="49" dur="1" fill="hold">
                                          <p:stCondLst>
                                            <p:cond delay="0"/>
                                          </p:stCondLst>
                                        </p:cTn>
                                        <p:tgtEl>
                                          <p:spTgt spid="181"/>
                                        </p:tgtEl>
                                        <p:attrNameLst>
                                          <p:attrName>style.visibility</p:attrName>
                                        </p:attrNameLst>
                                      </p:cBhvr>
                                      <p:to>
                                        <p:strVal val="hidden"/>
                                      </p:to>
                                    </p:set>
                                  </p:childTnLst>
                                </p:cTn>
                              </p:par>
                              <p:par>
                                <p:cTn id="50" presetID="10" presetClass="entr" presetSubtype="0" fill="hold" nodeType="withEffect">
                                  <p:stCondLst>
                                    <p:cond delay="0"/>
                                  </p:stCondLst>
                                  <p:childTnLst>
                                    <p:set>
                                      <p:cBhvr>
                                        <p:cTn id="51" dur="1" fill="hold">
                                          <p:stCondLst>
                                            <p:cond delay="0"/>
                                          </p:stCondLst>
                                        </p:cTn>
                                        <p:tgtEl>
                                          <p:spTgt spid="176"/>
                                        </p:tgtEl>
                                        <p:attrNameLst>
                                          <p:attrName>style.visibility</p:attrName>
                                        </p:attrNameLst>
                                      </p:cBhvr>
                                      <p:to>
                                        <p:strVal val="visible"/>
                                      </p:to>
                                    </p:set>
                                    <p:animEffect transition="in" filter="fade">
                                      <p:cBhvr>
                                        <p:cTn id="52" dur="500"/>
                                        <p:tgtEl>
                                          <p:spTgt spid="176"/>
                                        </p:tgtEl>
                                      </p:cBhvr>
                                    </p:animEffect>
                                  </p:childTnLst>
                                </p:cTn>
                              </p:par>
                              <p:par>
                                <p:cTn id="53" presetID="1" presetClass="entr" presetSubtype="0" fill="hold" grpId="0" nodeType="withEffect">
                                  <p:stCondLst>
                                    <p:cond delay="0"/>
                                  </p:stCondLst>
                                  <p:childTnLst>
                                    <p:set>
                                      <p:cBhvr>
                                        <p:cTn id="54" dur="1" fill="hold">
                                          <p:stCondLst>
                                            <p:cond delay="0"/>
                                          </p:stCondLst>
                                        </p:cTn>
                                        <p:tgtEl>
                                          <p:spTgt spid="18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42" grpId="0"/>
      <p:bldP spid="66" grpId="0"/>
      <p:bldP spid="66" grpId="1"/>
      <p:bldP spid="181" grpId="0"/>
      <p:bldP spid="182" grpId="0"/>
      <p:bldP spid="183" grpId="0" animBg="1"/>
      <p:bldP spid="67" grpId="0"/>
      <p:bldP spid="69" grpId="0"/>
      <p:bldP spid="185" grpId="0"/>
      <p:bldP spid="187" grpId="0"/>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duotone>
              <a:prstClr val="black"/>
              <a:schemeClr val="accent1">
                <a:tint val="45000"/>
                <a:satMod val="400000"/>
              </a:schemeClr>
            </a:duotone>
          </a:blip>
          <a:srcRect b="31385"/>
          <a:stretch/>
        </p:blipFill>
        <p:spPr>
          <a:xfrm>
            <a:off x="6818513" y="2719598"/>
            <a:ext cx="4065865" cy="3212436"/>
          </a:xfrm>
          <a:prstGeom prst="rect">
            <a:avLst/>
          </a:prstGeom>
        </p:spPr>
      </p:pic>
      <p:sp>
        <p:nvSpPr>
          <p:cNvPr id="69" name="TextBox 68"/>
          <p:cNvSpPr txBox="1"/>
          <p:nvPr/>
        </p:nvSpPr>
        <p:spPr>
          <a:xfrm>
            <a:off x="5629728" y="3681612"/>
            <a:ext cx="2378250" cy="627864"/>
          </a:xfrm>
          <a:prstGeom prst="rect">
            <a:avLst/>
          </a:prstGeom>
          <a:solidFill>
            <a:schemeClr val="bg1"/>
          </a:solidFill>
        </p:spPr>
        <p:txBody>
          <a:bodyPr wrap="square" lIns="146304" tIns="91440" rIns="146304" bIns="91440" rtlCol="0">
            <a:spAutoFit/>
          </a:bodyPr>
          <a:lstStyle/>
          <a:p>
            <a:pPr algn="r" defTabSz="914309">
              <a:lnSpc>
                <a:spcPct val="90000"/>
              </a:lnSpc>
              <a:spcAft>
                <a:spcPts val="600"/>
              </a:spcAft>
              <a:defRPr/>
            </a:pPr>
            <a:r>
              <a:rPr lang="en-US" sz="1600" b="1" kern="0" dirty="0" smtClean="0">
                <a:gradFill>
                  <a:gsLst>
                    <a:gs pos="16814">
                      <a:schemeClr val="tx1"/>
                    </a:gs>
                    <a:gs pos="100000">
                      <a:schemeClr val="tx1"/>
                    </a:gs>
                  </a:gsLst>
                  <a:lin ang="5400000" scaled="0"/>
                </a:gradFill>
              </a:rPr>
              <a:t>131.3.3.3</a:t>
            </a:r>
            <a:br>
              <a:rPr lang="en-US" sz="1600" b="1" kern="0" dirty="0" smtClean="0">
                <a:gradFill>
                  <a:gsLst>
                    <a:gs pos="16814">
                      <a:schemeClr val="tx1"/>
                    </a:gs>
                    <a:gs pos="100000">
                      <a:schemeClr val="tx1"/>
                    </a:gs>
                  </a:gsLst>
                  <a:lin ang="5400000" scaled="0"/>
                </a:gradFill>
              </a:rPr>
            </a:br>
            <a:r>
              <a:rPr lang="en-US" sz="1600" b="1" kern="0" dirty="0" smtClean="0">
                <a:gradFill>
                  <a:gsLst>
                    <a:gs pos="16814">
                      <a:schemeClr val="tx1"/>
                    </a:gs>
                    <a:gs pos="100000">
                      <a:schemeClr val="tx1"/>
                    </a:gs>
                  </a:gsLst>
                  <a:lin ang="5400000" scaled="0"/>
                </a:gradFill>
              </a:rPr>
              <a:t>(INSTANCE-LEVEL IP)</a:t>
            </a:r>
            <a:endParaRPr lang="en-US" sz="1600" b="1" kern="0" dirty="0">
              <a:gradFill>
                <a:gsLst>
                  <a:gs pos="16814">
                    <a:schemeClr val="tx1"/>
                  </a:gs>
                  <a:gs pos="100000">
                    <a:schemeClr val="tx1"/>
                  </a:gs>
                </a:gsLst>
                <a:lin ang="5400000" scaled="0"/>
              </a:gradFill>
            </a:endParaRPr>
          </a:p>
        </p:txBody>
      </p:sp>
      <p:sp>
        <p:nvSpPr>
          <p:cNvPr id="73" name="TextBox 76"/>
          <p:cNvSpPr txBox="1"/>
          <p:nvPr/>
        </p:nvSpPr>
        <p:spPr>
          <a:xfrm>
            <a:off x="9735822" y="3681612"/>
            <a:ext cx="2387848" cy="627864"/>
          </a:xfrm>
          <a:prstGeom prst="rect">
            <a:avLst/>
          </a:prstGeom>
          <a:solidFill>
            <a:schemeClr val="bg1"/>
          </a:solidFill>
        </p:spPr>
        <p:txBody>
          <a:bodyPr wrap="square" lIns="146304" tIns="91440" rIns="146304" bIns="91440" rtlCol="0">
            <a:spAutoFit/>
          </a:bodyPr>
          <a:lstStyle/>
          <a:p>
            <a:pPr defTabSz="914309">
              <a:lnSpc>
                <a:spcPct val="90000"/>
              </a:lnSpc>
              <a:spcAft>
                <a:spcPts val="600"/>
              </a:spcAft>
              <a:defRPr/>
            </a:pPr>
            <a:r>
              <a:rPr lang="en-US" sz="1600" b="1" kern="0" dirty="0" smtClean="0">
                <a:gradFill>
                  <a:gsLst>
                    <a:gs pos="16814">
                      <a:schemeClr val="tx1"/>
                    </a:gs>
                    <a:gs pos="100000">
                      <a:schemeClr val="tx1"/>
                    </a:gs>
                  </a:gsLst>
                  <a:lin ang="5400000" scaled="0"/>
                </a:gradFill>
              </a:rPr>
              <a:t>131.3.4.4</a:t>
            </a:r>
            <a:br>
              <a:rPr lang="en-US" sz="1600" b="1" kern="0" dirty="0" smtClean="0">
                <a:gradFill>
                  <a:gsLst>
                    <a:gs pos="16814">
                      <a:schemeClr val="tx1"/>
                    </a:gs>
                    <a:gs pos="100000">
                      <a:schemeClr val="tx1"/>
                    </a:gs>
                  </a:gsLst>
                  <a:lin ang="5400000" scaled="0"/>
                </a:gradFill>
              </a:rPr>
            </a:br>
            <a:r>
              <a:rPr lang="en-US" sz="1600" b="1" kern="0" dirty="0" smtClean="0">
                <a:gradFill>
                  <a:gsLst>
                    <a:gs pos="16814">
                      <a:schemeClr val="tx1"/>
                    </a:gs>
                    <a:gs pos="100000">
                      <a:schemeClr val="tx1"/>
                    </a:gs>
                  </a:gsLst>
                  <a:lin ang="5400000" scaled="0"/>
                </a:gradFill>
              </a:rPr>
              <a:t>(INSTANCE-LEVEL IP)</a:t>
            </a:r>
            <a:endParaRPr lang="en-US" sz="1600" b="1" kern="0" dirty="0">
              <a:gradFill>
                <a:gsLst>
                  <a:gs pos="16814">
                    <a:schemeClr val="tx1"/>
                  </a:gs>
                  <a:gs pos="100000">
                    <a:schemeClr val="tx1"/>
                  </a:gs>
                </a:gsLst>
                <a:lin ang="5400000" scaled="0"/>
              </a:gradFill>
            </a:endParaRPr>
          </a:p>
        </p:txBody>
      </p:sp>
      <p:sp>
        <p:nvSpPr>
          <p:cNvPr id="4" name="Title 3"/>
          <p:cNvSpPr>
            <a:spLocks noGrp="1"/>
          </p:cNvSpPr>
          <p:nvPr>
            <p:ph type="title"/>
          </p:nvPr>
        </p:nvSpPr>
        <p:spPr/>
        <p:txBody>
          <a:bodyPr/>
          <a:lstStyle/>
          <a:p>
            <a:r>
              <a:rPr lang="en-US" dirty="0" smtClean="0"/>
              <a:t>Internet IP addresses and load balancing</a:t>
            </a:r>
            <a:endParaRPr lang="en-US" dirty="0"/>
          </a:p>
        </p:txBody>
      </p:sp>
      <p:sp>
        <p:nvSpPr>
          <p:cNvPr id="6" name="Content Placeholder 5"/>
          <p:cNvSpPr>
            <a:spLocks noGrp="1"/>
          </p:cNvSpPr>
          <p:nvPr>
            <p:ph type="body" sz="quarter" idx="10"/>
          </p:nvPr>
        </p:nvSpPr>
        <p:spPr>
          <a:xfrm>
            <a:off x="274638" y="1212850"/>
            <a:ext cx="6400800" cy="5770811"/>
          </a:xfrm>
        </p:spPr>
        <p:txBody>
          <a:bodyPr/>
          <a:lstStyle/>
          <a:p>
            <a:pPr>
              <a:spcBef>
                <a:spcPts val="1000"/>
              </a:spcBef>
            </a:pPr>
            <a:r>
              <a:rPr lang="en-US" sz="3600" dirty="0" smtClean="0"/>
              <a:t>Public IP addresses in Azure</a:t>
            </a:r>
          </a:p>
          <a:p>
            <a:pPr lvl="1">
              <a:spcBef>
                <a:spcPts val="1000"/>
              </a:spcBef>
            </a:pPr>
            <a:r>
              <a:rPr lang="en-US" dirty="0" smtClean="0"/>
              <a:t>Can be used for instance (VM) level access or </a:t>
            </a:r>
            <a:br>
              <a:rPr lang="en-US" dirty="0" smtClean="0"/>
            </a:br>
            <a:r>
              <a:rPr lang="en-US" dirty="0" smtClean="0"/>
              <a:t>load balancing</a:t>
            </a:r>
          </a:p>
          <a:p>
            <a:pPr>
              <a:spcBef>
                <a:spcPts val="1000"/>
              </a:spcBef>
            </a:pPr>
            <a:r>
              <a:rPr lang="en-US" sz="3600" dirty="0" smtClean="0"/>
              <a:t>Instance-level IP</a:t>
            </a:r>
          </a:p>
          <a:p>
            <a:pPr lvl="1">
              <a:spcBef>
                <a:spcPts val="1000"/>
              </a:spcBef>
            </a:pPr>
            <a:r>
              <a:rPr lang="en-US" dirty="0" smtClean="0"/>
              <a:t>Internet IP assigned exclusively to single VM</a:t>
            </a:r>
          </a:p>
          <a:p>
            <a:pPr lvl="1">
              <a:spcBef>
                <a:spcPts val="1000"/>
              </a:spcBef>
            </a:pPr>
            <a:r>
              <a:rPr lang="en-US" dirty="0" smtClean="0"/>
              <a:t>Entire port range accessible by default</a:t>
            </a:r>
          </a:p>
          <a:p>
            <a:pPr lvl="1">
              <a:spcBef>
                <a:spcPts val="1000"/>
              </a:spcBef>
            </a:pPr>
            <a:r>
              <a:rPr lang="en-US" dirty="0" smtClean="0"/>
              <a:t>Primarily for targeting a specific VM</a:t>
            </a:r>
          </a:p>
          <a:p>
            <a:pPr>
              <a:spcBef>
                <a:spcPts val="1000"/>
              </a:spcBef>
            </a:pPr>
            <a:r>
              <a:rPr lang="en-US" sz="3600" dirty="0" smtClean="0"/>
              <a:t>Load balanced IP (VIP)</a:t>
            </a:r>
          </a:p>
          <a:p>
            <a:pPr lvl="1">
              <a:spcBef>
                <a:spcPts val="1000"/>
              </a:spcBef>
            </a:pPr>
            <a:r>
              <a:rPr lang="en-US" dirty="0" smtClean="0"/>
              <a:t>Internet IP load balanced among one or </a:t>
            </a:r>
            <a:br>
              <a:rPr lang="en-US" dirty="0" smtClean="0"/>
            </a:br>
            <a:r>
              <a:rPr lang="en-US" dirty="0" smtClean="0"/>
              <a:t>more VM instances</a:t>
            </a:r>
          </a:p>
          <a:p>
            <a:pPr lvl="1">
              <a:spcBef>
                <a:spcPts val="1000"/>
              </a:spcBef>
            </a:pPr>
            <a:r>
              <a:rPr lang="en-US" dirty="0" smtClean="0"/>
              <a:t>Allows port redirection</a:t>
            </a:r>
          </a:p>
          <a:p>
            <a:pPr lvl="1">
              <a:spcBef>
                <a:spcPts val="1000"/>
              </a:spcBef>
            </a:pPr>
            <a:r>
              <a:rPr lang="en-US" dirty="0" smtClean="0"/>
              <a:t>Primarily for load balanced, highly available, </a:t>
            </a:r>
            <a:br>
              <a:rPr lang="en-US" dirty="0" smtClean="0"/>
            </a:br>
            <a:r>
              <a:rPr lang="en-US" dirty="0" smtClean="0"/>
              <a:t>or auto-scale scenarios</a:t>
            </a:r>
          </a:p>
        </p:txBody>
      </p:sp>
      <p:cxnSp>
        <p:nvCxnSpPr>
          <p:cNvPr id="7" name="Straight Connector 6"/>
          <p:cNvCxnSpPr/>
          <p:nvPr/>
        </p:nvCxnSpPr>
        <p:spPr>
          <a:xfrm flipH="1" flipV="1">
            <a:off x="8835582" y="2077161"/>
            <a:ext cx="15334" cy="1190013"/>
          </a:xfrm>
          <a:prstGeom prst="line">
            <a:avLst/>
          </a:prstGeom>
          <a:noFill/>
          <a:ln w="28575" cap="rnd" cmpd="sng" algn="ctr">
            <a:solidFill>
              <a:schemeClr val="tx1">
                <a:lumMod val="60000"/>
                <a:lumOff val="40000"/>
              </a:schemeClr>
            </a:solidFill>
            <a:prstDash val="sysDot"/>
            <a:headEnd type="none"/>
            <a:tailEnd type="none"/>
          </a:ln>
          <a:effectLst/>
        </p:spPr>
      </p:cxnSp>
      <p:sp>
        <p:nvSpPr>
          <p:cNvPr id="8" name="Rectangle 7"/>
          <p:cNvSpPr>
            <a:spLocks noChangeArrowheads="1"/>
          </p:cNvSpPr>
          <p:nvPr/>
        </p:nvSpPr>
        <p:spPr bwMode="auto">
          <a:xfrm>
            <a:off x="10309487" y="5247797"/>
            <a:ext cx="249476" cy="200637"/>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5" tIns="45707" rIns="91415" bIns="45707" numCol="1" anchor="t" anchorCtr="0" compatLnSpc="1">
            <a:prstTxWarp prst="textNoShape">
              <a:avLst/>
            </a:prstTxWarp>
          </a:bodyPr>
          <a:lstStyle/>
          <a:p>
            <a:pPr defTabSz="932044">
              <a:defRPr/>
            </a:pPr>
            <a:endParaRPr lang="en-US" sz="1836" kern="0">
              <a:solidFill>
                <a:srgbClr val="000000"/>
              </a:solidFill>
            </a:endParaRPr>
          </a:p>
        </p:txBody>
      </p:sp>
      <p:sp>
        <p:nvSpPr>
          <p:cNvPr id="9" name="Freeform 18"/>
          <p:cNvSpPr>
            <a:spLocks/>
          </p:cNvSpPr>
          <p:nvPr/>
        </p:nvSpPr>
        <p:spPr bwMode="auto">
          <a:xfrm>
            <a:off x="8528212" y="4877122"/>
            <a:ext cx="2346928" cy="688370"/>
          </a:xfrm>
          <a:custGeom>
            <a:avLst/>
            <a:gdLst>
              <a:gd name="T0" fmla="*/ 0 w 1014"/>
              <a:gd name="T1" fmla="*/ 296 h 296"/>
              <a:gd name="T2" fmla="*/ 0 w 1014"/>
              <a:gd name="T3" fmla="*/ 296 h 296"/>
              <a:gd name="T4" fmla="*/ 1014 w 1014"/>
              <a:gd name="T5" fmla="*/ 296 h 296"/>
              <a:gd name="T6" fmla="*/ 1014 w 1014"/>
              <a:gd name="T7" fmla="*/ 238 h 296"/>
              <a:gd name="T8" fmla="*/ 0 w 1014"/>
              <a:gd name="T9" fmla="*/ 296 h 296"/>
            </a:gdLst>
            <a:ahLst/>
            <a:cxnLst>
              <a:cxn ang="0">
                <a:pos x="T0" y="T1"/>
              </a:cxn>
              <a:cxn ang="0">
                <a:pos x="T2" y="T3"/>
              </a:cxn>
              <a:cxn ang="0">
                <a:pos x="T4" y="T5"/>
              </a:cxn>
              <a:cxn ang="0">
                <a:pos x="T6" y="T7"/>
              </a:cxn>
              <a:cxn ang="0">
                <a:pos x="T8" y="T9"/>
              </a:cxn>
            </a:cxnLst>
            <a:rect l="0" t="0" r="r" b="b"/>
            <a:pathLst>
              <a:path w="1014" h="296">
                <a:moveTo>
                  <a:pt x="0" y="296"/>
                </a:moveTo>
                <a:cubicBezTo>
                  <a:pt x="0" y="296"/>
                  <a:pt x="0" y="296"/>
                  <a:pt x="0" y="296"/>
                </a:cubicBezTo>
                <a:cubicBezTo>
                  <a:pt x="1014" y="296"/>
                  <a:pt x="1014" y="296"/>
                  <a:pt x="1014" y="296"/>
                </a:cubicBezTo>
                <a:cubicBezTo>
                  <a:pt x="1014" y="238"/>
                  <a:pt x="1014" y="238"/>
                  <a:pt x="1014" y="238"/>
                </a:cubicBezTo>
                <a:cubicBezTo>
                  <a:pt x="714" y="0"/>
                  <a:pt x="277" y="19"/>
                  <a:pt x="0" y="296"/>
                </a:cubicBezTo>
                <a:close/>
              </a:path>
            </a:pathLst>
          </a:custGeom>
          <a:solidFill>
            <a:srgbClr val="7FBA00"/>
          </a:solidFill>
          <a:ln>
            <a:noFill/>
          </a:ln>
          <a:extLst/>
        </p:spPr>
        <p:txBody>
          <a:bodyPr vert="horz" wrap="square" lIns="91415" tIns="45707" rIns="91415" bIns="45707" numCol="1" anchor="t" anchorCtr="0" compatLnSpc="1">
            <a:prstTxWarp prst="textNoShape">
              <a:avLst/>
            </a:prstTxWarp>
          </a:bodyPr>
          <a:lstStyle/>
          <a:p>
            <a:pPr defTabSz="932044">
              <a:defRPr/>
            </a:pPr>
            <a:endParaRPr lang="en-US" sz="1836" kern="0">
              <a:solidFill>
                <a:srgbClr val="000000"/>
              </a:solidFill>
            </a:endParaRPr>
          </a:p>
        </p:txBody>
      </p:sp>
      <p:sp>
        <p:nvSpPr>
          <p:cNvPr id="10" name="Freeform 29"/>
          <p:cNvSpPr>
            <a:spLocks/>
          </p:cNvSpPr>
          <p:nvPr/>
        </p:nvSpPr>
        <p:spPr bwMode="auto">
          <a:xfrm>
            <a:off x="6786098" y="4984603"/>
            <a:ext cx="2524157" cy="580889"/>
          </a:xfrm>
          <a:custGeom>
            <a:avLst/>
            <a:gdLst>
              <a:gd name="T0" fmla="*/ 344 w 556"/>
              <a:gd name="T1" fmla="*/ 21 h 130"/>
              <a:gd name="T2" fmla="*/ 344 w 556"/>
              <a:gd name="T3" fmla="*/ 21 h 130"/>
              <a:gd name="T4" fmla="*/ 0 w 556"/>
              <a:gd name="T5" fmla="*/ 130 h 130"/>
              <a:gd name="T6" fmla="*/ 197 w 556"/>
              <a:gd name="T7" fmla="*/ 130 h 130"/>
              <a:gd name="T8" fmla="*/ 556 w 556"/>
              <a:gd name="T9" fmla="*/ 130 h 130"/>
              <a:gd name="T10" fmla="*/ 344 w 556"/>
              <a:gd name="T11" fmla="*/ 21 h 130"/>
            </a:gdLst>
            <a:ahLst/>
            <a:cxnLst>
              <a:cxn ang="0">
                <a:pos x="T0" y="T1"/>
              </a:cxn>
              <a:cxn ang="0">
                <a:pos x="T2" y="T3"/>
              </a:cxn>
              <a:cxn ang="0">
                <a:pos x="T4" y="T5"/>
              </a:cxn>
              <a:cxn ang="0">
                <a:pos x="T6" y="T7"/>
              </a:cxn>
              <a:cxn ang="0">
                <a:pos x="T8" y="T9"/>
              </a:cxn>
              <a:cxn ang="0">
                <a:pos x="T10" y="T11"/>
              </a:cxn>
            </a:cxnLst>
            <a:rect l="0" t="0" r="r" b="b"/>
            <a:pathLst>
              <a:path w="556" h="130">
                <a:moveTo>
                  <a:pt x="344" y="21"/>
                </a:moveTo>
                <a:cubicBezTo>
                  <a:pt x="344" y="21"/>
                  <a:pt x="344" y="21"/>
                  <a:pt x="344" y="21"/>
                </a:cubicBezTo>
                <a:cubicBezTo>
                  <a:pt x="223" y="0"/>
                  <a:pt x="94" y="37"/>
                  <a:pt x="0" y="130"/>
                </a:cubicBezTo>
                <a:cubicBezTo>
                  <a:pt x="197" y="130"/>
                  <a:pt x="197" y="130"/>
                  <a:pt x="197" y="130"/>
                </a:cubicBezTo>
                <a:cubicBezTo>
                  <a:pt x="556" y="130"/>
                  <a:pt x="556" y="130"/>
                  <a:pt x="556" y="130"/>
                </a:cubicBezTo>
                <a:cubicBezTo>
                  <a:pt x="496" y="70"/>
                  <a:pt x="422" y="34"/>
                  <a:pt x="344" y="21"/>
                </a:cubicBezTo>
                <a:close/>
              </a:path>
            </a:pathLst>
          </a:custGeom>
          <a:solidFill>
            <a:srgbClr val="79A500"/>
          </a:solidFill>
          <a:ln>
            <a:noFill/>
          </a:ln>
          <a:extLst/>
        </p:spPr>
        <p:txBody>
          <a:bodyPr vert="horz" wrap="square" lIns="91415" tIns="45707" rIns="91415" bIns="45707" numCol="1" anchor="t" anchorCtr="0" compatLnSpc="1">
            <a:prstTxWarp prst="textNoShape">
              <a:avLst/>
            </a:prstTxWarp>
          </a:bodyPr>
          <a:lstStyle/>
          <a:p>
            <a:pPr defTabSz="932044">
              <a:defRPr/>
            </a:pPr>
            <a:endParaRPr lang="en-US" sz="1836" kern="0">
              <a:solidFill>
                <a:srgbClr val="000000"/>
              </a:solidFill>
            </a:endParaRPr>
          </a:p>
        </p:txBody>
      </p:sp>
      <p:sp>
        <p:nvSpPr>
          <p:cNvPr id="11" name="Freeform 29"/>
          <p:cNvSpPr>
            <a:spLocks/>
          </p:cNvSpPr>
          <p:nvPr/>
        </p:nvSpPr>
        <p:spPr bwMode="auto">
          <a:xfrm>
            <a:off x="8784449" y="5258757"/>
            <a:ext cx="1796241" cy="327124"/>
          </a:xfrm>
          <a:custGeom>
            <a:avLst/>
            <a:gdLst>
              <a:gd name="T0" fmla="*/ 344 w 556"/>
              <a:gd name="T1" fmla="*/ 21 h 130"/>
              <a:gd name="T2" fmla="*/ 344 w 556"/>
              <a:gd name="T3" fmla="*/ 21 h 130"/>
              <a:gd name="T4" fmla="*/ 0 w 556"/>
              <a:gd name="T5" fmla="*/ 130 h 130"/>
              <a:gd name="T6" fmla="*/ 197 w 556"/>
              <a:gd name="T7" fmla="*/ 130 h 130"/>
              <a:gd name="T8" fmla="*/ 556 w 556"/>
              <a:gd name="T9" fmla="*/ 130 h 130"/>
              <a:gd name="T10" fmla="*/ 344 w 556"/>
              <a:gd name="T11" fmla="*/ 21 h 130"/>
            </a:gdLst>
            <a:ahLst/>
            <a:cxnLst>
              <a:cxn ang="0">
                <a:pos x="T0" y="T1"/>
              </a:cxn>
              <a:cxn ang="0">
                <a:pos x="T2" y="T3"/>
              </a:cxn>
              <a:cxn ang="0">
                <a:pos x="T4" y="T5"/>
              </a:cxn>
              <a:cxn ang="0">
                <a:pos x="T6" y="T7"/>
              </a:cxn>
              <a:cxn ang="0">
                <a:pos x="T8" y="T9"/>
              </a:cxn>
              <a:cxn ang="0">
                <a:pos x="T10" y="T11"/>
              </a:cxn>
            </a:cxnLst>
            <a:rect l="0" t="0" r="r" b="b"/>
            <a:pathLst>
              <a:path w="556" h="130">
                <a:moveTo>
                  <a:pt x="344" y="21"/>
                </a:moveTo>
                <a:cubicBezTo>
                  <a:pt x="344" y="21"/>
                  <a:pt x="344" y="21"/>
                  <a:pt x="344" y="21"/>
                </a:cubicBezTo>
                <a:cubicBezTo>
                  <a:pt x="223" y="0"/>
                  <a:pt x="94" y="37"/>
                  <a:pt x="0" y="130"/>
                </a:cubicBezTo>
                <a:cubicBezTo>
                  <a:pt x="197" y="130"/>
                  <a:pt x="197" y="130"/>
                  <a:pt x="197" y="130"/>
                </a:cubicBezTo>
                <a:cubicBezTo>
                  <a:pt x="556" y="130"/>
                  <a:pt x="556" y="130"/>
                  <a:pt x="556" y="130"/>
                </a:cubicBezTo>
                <a:cubicBezTo>
                  <a:pt x="496" y="70"/>
                  <a:pt x="422" y="34"/>
                  <a:pt x="344" y="21"/>
                </a:cubicBezTo>
                <a:close/>
              </a:path>
            </a:pathLst>
          </a:custGeom>
          <a:solidFill>
            <a:srgbClr val="BAD8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5" tIns="45707" rIns="91415" bIns="45707" numCol="1" anchor="t" anchorCtr="0" compatLnSpc="1">
            <a:prstTxWarp prst="textNoShape">
              <a:avLst/>
            </a:prstTxWarp>
          </a:bodyPr>
          <a:lstStyle/>
          <a:p>
            <a:pPr defTabSz="932044">
              <a:defRPr/>
            </a:pPr>
            <a:endParaRPr lang="en-US" sz="1836" kern="0">
              <a:solidFill>
                <a:srgbClr val="000000"/>
              </a:solidFill>
            </a:endParaRPr>
          </a:p>
        </p:txBody>
      </p:sp>
      <p:sp>
        <p:nvSpPr>
          <p:cNvPr id="16" name="Freeform 29"/>
          <p:cNvSpPr>
            <a:spLocks/>
          </p:cNvSpPr>
          <p:nvPr/>
        </p:nvSpPr>
        <p:spPr bwMode="auto">
          <a:xfrm>
            <a:off x="6844362" y="5282676"/>
            <a:ext cx="2240409" cy="302935"/>
          </a:xfrm>
          <a:custGeom>
            <a:avLst/>
            <a:gdLst>
              <a:gd name="T0" fmla="*/ 344 w 556"/>
              <a:gd name="T1" fmla="*/ 21 h 130"/>
              <a:gd name="T2" fmla="*/ 344 w 556"/>
              <a:gd name="T3" fmla="*/ 21 h 130"/>
              <a:gd name="T4" fmla="*/ 0 w 556"/>
              <a:gd name="T5" fmla="*/ 130 h 130"/>
              <a:gd name="T6" fmla="*/ 197 w 556"/>
              <a:gd name="T7" fmla="*/ 130 h 130"/>
              <a:gd name="T8" fmla="*/ 556 w 556"/>
              <a:gd name="T9" fmla="*/ 130 h 130"/>
              <a:gd name="T10" fmla="*/ 344 w 556"/>
              <a:gd name="T11" fmla="*/ 21 h 130"/>
            </a:gdLst>
            <a:ahLst/>
            <a:cxnLst>
              <a:cxn ang="0">
                <a:pos x="T0" y="T1"/>
              </a:cxn>
              <a:cxn ang="0">
                <a:pos x="T2" y="T3"/>
              </a:cxn>
              <a:cxn ang="0">
                <a:pos x="T4" y="T5"/>
              </a:cxn>
              <a:cxn ang="0">
                <a:pos x="T6" y="T7"/>
              </a:cxn>
              <a:cxn ang="0">
                <a:pos x="T8" y="T9"/>
              </a:cxn>
              <a:cxn ang="0">
                <a:pos x="T10" y="T11"/>
              </a:cxn>
            </a:cxnLst>
            <a:rect l="0" t="0" r="r" b="b"/>
            <a:pathLst>
              <a:path w="556" h="130">
                <a:moveTo>
                  <a:pt x="344" y="21"/>
                </a:moveTo>
                <a:cubicBezTo>
                  <a:pt x="344" y="21"/>
                  <a:pt x="344" y="21"/>
                  <a:pt x="344" y="21"/>
                </a:cubicBezTo>
                <a:cubicBezTo>
                  <a:pt x="223" y="0"/>
                  <a:pt x="94" y="37"/>
                  <a:pt x="0" y="130"/>
                </a:cubicBezTo>
                <a:cubicBezTo>
                  <a:pt x="197" y="130"/>
                  <a:pt x="197" y="130"/>
                  <a:pt x="197" y="130"/>
                </a:cubicBezTo>
                <a:cubicBezTo>
                  <a:pt x="556" y="130"/>
                  <a:pt x="556" y="130"/>
                  <a:pt x="556" y="130"/>
                </a:cubicBezTo>
                <a:cubicBezTo>
                  <a:pt x="496" y="70"/>
                  <a:pt x="422" y="34"/>
                  <a:pt x="344" y="21"/>
                </a:cubicBezTo>
                <a:close/>
              </a:path>
            </a:pathLst>
          </a:custGeom>
          <a:solidFill>
            <a:srgbClr val="BAD8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5" tIns="45707" rIns="91415" bIns="45707" numCol="1" anchor="t" anchorCtr="0" compatLnSpc="1">
            <a:prstTxWarp prst="textNoShape">
              <a:avLst/>
            </a:prstTxWarp>
          </a:bodyPr>
          <a:lstStyle/>
          <a:p>
            <a:pPr defTabSz="932044">
              <a:defRPr/>
            </a:pPr>
            <a:endParaRPr lang="en-US" sz="1836" kern="0">
              <a:solidFill>
                <a:srgbClr val="000000"/>
              </a:solidFill>
            </a:endParaRPr>
          </a:p>
        </p:txBody>
      </p:sp>
      <p:sp>
        <p:nvSpPr>
          <p:cNvPr id="18" name="Freeform 55"/>
          <p:cNvSpPr>
            <a:spLocks/>
          </p:cNvSpPr>
          <p:nvPr/>
        </p:nvSpPr>
        <p:spPr bwMode="auto">
          <a:xfrm>
            <a:off x="9711756" y="5218070"/>
            <a:ext cx="616322" cy="184572"/>
          </a:xfrm>
          <a:custGeom>
            <a:avLst/>
            <a:gdLst>
              <a:gd name="T0" fmla="*/ 186 w 589"/>
              <a:gd name="T1" fmla="*/ 0 h 127"/>
              <a:gd name="T2" fmla="*/ 589 w 589"/>
              <a:gd name="T3" fmla="*/ 0 h 127"/>
              <a:gd name="T4" fmla="*/ 407 w 589"/>
              <a:gd name="T5" fmla="*/ 127 h 127"/>
              <a:gd name="T6" fmla="*/ 0 w 589"/>
              <a:gd name="T7" fmla="*/ 127 h 127"/>
              <a:gd name="T8" fmla="*/ 186 w 589"/>
              <a:gd name="T9" fmla="*/ 0 h 127"/>
            </a:gdLst>
            <a:ahLst/>
            <a:cxnLst>
              <a:cxn ang="0">
                <a:pos x="T0" y="T1"/>
              </a:cxn>
              <a:cxn ang="0">
                <a:pos x="T2" y="T3"/>
              </a:cxn>
              <a:cxn ang="0">
                <a:pos x="T4" y="T5"/>
              </a:cxn>
              <a:cxn ang="0">
                <a:pos x="T6" y="T7"/>
              </a:cxn>
              <a:cxn ang="0">
                <a:pos x="T8" y="T9"/>
              </a:cxn>
            </a:cxnLst>
            <a:rect l="0" t="0" r="r" b="b"/>
            <a:pathLst>
              <a:path w="589" h="127">
                <a:moveTo>
                  <a:pt x="186" y="0"/>
                </a:moveTo>
                <a:lnTo>
                  <a:pt x="589" y="0"/>
                </a:lnTo>
                <a:lnTo>
                  <a:pt x="407" y="127"/>
                </a:lnTo>
                <a:lnTo>
                  <a:pt x="0" y="127"/>
                </a:lnTo>
                <a:lnTo>
                  <a:pt x="186" y="0"/>
                </a:lnTo>
                <a:close/>
              </a:path>
            </a:pathLst>
          </a:custGeom>
          <a:solidFill>
            <a:srgbClr val="FFFFFF">
              <a:lumMod val="50000"/>
              <a:alpha val="19000"/>
            </a:srgbClr>
          </a:solidFill>
          <a:ln>
            <a:noFill/>
          </a:ln>
          <a:extLst/>
        </p:spPr>
        <p:txBody>
          <a:bodyPr vert="horz" wrap="square" lIns="91415" tIns="45707" rIns="91415" bIns="45707" numCol="1" anchor="t" anchorCtr="0" compatLnSpc="1">
            <a:prstTxWarp prst="textNoShape">
              <a:avLst/>
            </a:prstTxWarp>
          </a:bodyPr>
          <a:lstStyle/>
          <a:p>
            <a:pPr defTabSz="932044">
              <a:defRPr/>
            </a:pPr>
            <a:endParaRPr lang="en-US" sz="1836" kern="0">
              <a:solidFill>
                <a:srgbClr val="000000"/>
              </a:solidFill>
            </a:endParaRPr>
          </a:p>
        </p:txBody>
      </p:sp>
      <p:cxnSp>
        <p:nvCxnSpPr>
          <p:cNvPr id="23" name="Straight Connector 22"/>
          <p:cNvCxnSpPr/>
          <p:nvPr/>
        </p:nvCxnSpPr>
        <p:spPr>
          <a:xfrm flipH="1">
            <a:off x="7957266" y="3752932"/>
            <a:ext cx="642834" cy="762885"/>
          </a:xfrm>
          <a:prstGeom prst="line">
            <a:avLst/>
          </a:prstGeom>
          <a:noFill/>
          <a:ln w="28575" cap="rnd" cmpd="sng" algn="ctr">
            <a:solidFill>
              <a:schemeClr val="tx1">
                <a:lumMod val="60000"/>
                <a:lumOff val="40000"/>
              </a:schemeClr>
            </a:solidFill>
            <a:prstDash val="sysDot"/>
            <a:headEnd type="none"/>
            <a:tailEnd type="none"/>
          </a:ln>
          <a:effectLst/>
        </p:spPr>
      </p:cxnSp>
      <p:cxnSp>
        <p:nvCxnSpPr>
          <p:cNvPr id="29" name="Straight Connector 28"/>
          <p:cNvCxnSpPr/>
          <p:nvPr/>
        </p:nvCxnSpPr>
        <p:spPr>
          <a:xfrm>
            <a:off x="9059756" y="3729549"/>
            <a:ext cx="663117" cy="786268"/>
          </a:xfrm>
          <a:prstGeom prst="line">
            <a:avLst/>
          </a:prstGeom>
          <a:noFill/>
          <a:ln w="28575" cap="rnd" cmpd="sng" algn="ctr">
            <a:solidFill>
              <a:schemeClr val="tx1">
                <a:lumMod val="60000"/>
                <a:lumOff val="40000"/>
              </a:schemeClr>
            </a:solidFill>
            <a:prstDash val="sysDot"/>
            <a:headEnd type="none"/>
            <a:tailEnd type="none"/>
          </a:ln>
          <a:effectLst/>
        </p:spPr>
      </p:cxnSp>
      <p:sp>
        <p:nvSpPr>
          <p:cNvPr id="30" name="Oval 29"/>
          <p:cNvSpPr/>
          <p:nvPr/>
        </p:nvSpPr>
        <p:spPr bwMode="auto">
          <a:xfrm>
            <a:off x="7453139" y="5352658"/>
            <a:ext cx="1022382" cy="156414"/>
          </a:xfrm>
          <a:prstGeom prst="ellipse">
            <a:avLst/>
          </a:prstGeom>
          <a:noFill/>
          <a:ln w="28575" cap="rnd" cmpd="sng" algn="ctr">
            <a:solidFill>
              <a:srgbClr val="FFFFFF"/>
            </a:solidFill>
            <a:prstDash val="sysDot"/>
            <a:headEnd type="none" w="med" len="med"/>
            <a:tailEnd type="none" w="med" len="med"/>
          </a:ln>
          <a:effectLst/>
        </p:spPr>
        <p:txBody>
          <a:bodyPr rot="0" spcFirstLastPara="0" vertOverflow="overflow" horzOverflow="overflow" vert="horz" wrap="square" lIns="186497" tIns="149198" rIns="186497" bIns="149198" numCol="1" spcCol="0" rtlCol="0" fromWordArt="0" anchor="t" anchorCtr="0" forceAA="0" compatLnSpc="1">
            <a:prstTxWarp prst="textNoShape">
              <a:avLst/>
            </a:prstTxWarp>
            <a:noAutofit/>
          </a:bodyPr>
          <a:lstStyle/>
          <a:p>
            <a:pPr algn="ctr" defTabSz="950933" fontAlgn="base">
              <a:lnSpc>
                <a:spcPct val="90000"/>
              </a:lnSpc>
              <a:spcBef>
                <a:spcPct val="0"/>
              </a:spcBef>
              <a:spcAft>
                <a:spcPct val="0"/>
              </a:spcAft>
              <a:defRPr/>
            </a:pPr>
            <a:endParaRPr lang="en-US" sz="2448"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43" name="Oval 42"/>
          <p:cNvSpPr/>
          <p:nvPr/>
        </p:nvSpPr>
        <p:spPr bwMode="auto">
          <a:xfrm>
            <a:off x="9197292" y="5331276"/>
            <a:ext cx="1022382" cy="156414"/>
          </a:xfrm>
          <a:prstGeom prst="ellipse">
            <a:avLst/>
          </a:prstGeom>
          <a:noFill/>
          <a:ln w="28575" cap="rnd" cmpd="sng" algn="ctr">
            <a:solidFill>
              <a:srgbClr val="FFFFFF"/>
            </a:solidFill>
            <a:prstDash val="sysDot"/>
            <a:headEnd type="none" w="med" len="med"/>
            <a:tailEnd type="none" w="med" len="med"/>
          </a:ln>
          <a:effectLst/>
        </p:spPr>
        <p:txBody>
          <a:bodyPr rot="0" spcFirstLastPara="0" vertOverflow="overflow" horzOverflow="overflow" vert="horz" wrap="square" lIns="186497" tIns="149198" rIns="186497" bIns="149198" numCol="1" spcCol="0" rtlCol="0" fromWordArt="0" anchor="t" anchorCtr="0" forceAA="0" compatLnSpc="1">
            <a:prstTxWarp prst="textNoShape">
              <a:avLst/>
            </a:prstTxWarp>
            <a:noAutofit/>
          </a:bodyPr>
          <a:lstStyle/>
          <a:p>
            <a:pPr algn="ctr" defTabSz="950933" fontAlgn="base">
              <a:lnSpc>
                <a:spcPct val="90000"/>
              </a:lnSpc>
              <a:spcBef>
                <a:spcPct val="0"/>
              </a:spcBef>
              <a:spcAft>
                <a:spcPct val="0"/>
              </a:spcAft>
              <a:defRPr/>
            </a:pPr>
            <a:endParaRPr lang="en-US" sz="2448"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54" name="TextBox 53"/>
          <p:cNvSpPr txBox="1"/>
          <p:nvPr/>
        </p:nvSpPr>
        <p:spPr>
          <a:xfrm>
            <a:off x="8334924" y="1818288"/>
            <a:ext cx="1053038" cy="193899"/>
          </a:xfrm>
          <a:prstGeom prst="rect">
            <a:avLst/>
          </a:prstGeom>
          <a:noFill/>
        </p:spPr>
        <p:txBody>
          <a:bodyPr wrap="square" lIns="0" tIns="0" rIns="0" bIns="0" rtlCol="0">
            <a:spAutoFit/>
          </a:bodyPr>
          <a:lstStyle>
            <a:defPPr>
              <a:defRPr lang="en-US"/>
            </a:defPPr>
            <a:lvl1pPr>
              <a:lnSpc>
                <a:spcPct val="90000"/>
              </a:lnSpc>
              <a:defRPr sz="1100">
                <a:gradFill>
                  <a:gsLst>
                    <a:gs pos="2917">
                      <a:schemeClr val="tx1"/>
                    </a:gs>
                    <a:gs pos="30000">
                      <a:schemeClr val="tx1"/>
                    </a:gs>
                  </a:gsLst>
                  <a:lin ang="5400000" scaled="0"/>
                </a:gradFill>
              </a:defRPr>
            </a:lvl1pPr>
          </a:lstStyle>
          <a:p>
            <a:pPr algn="ctr" defTabSz="914309">
              <a:defRPr/>
            </a:pPr>
            <a:r>
              <a:rPr lang="en-US" sz="1400" b="1" kern="0" dirty="0" smtClean="0">
                <a:gradFill>
                  <a:gsLst>
                    <a:gs pos="16814">
                      <a:schemeClr val="bg1"/>
                    </a:gs>
                    <a:gs pos="100000">
                      <a:schemeClr val="bg1"/>
                    </a:gs>
                  </a:gsLst>
                  <a:lin ang="5400000" scaled="0"/>
                </a:gradFill>
              </a:rPr>
              <a:t>INTERNET</a:t>
            </a:r>
            <a:endParaRPr lang="en-US" sz="1400" b="1" kern="0" dirty="0">
              <a:gradFill>
                <a:gsLst>
                  <a:gs pos="16814">
                    <a:schemeClr val="bg1"/>
                  </a:gs>
                  <a:gs pos="100000">
                    <a:schemeClr val="bg1"/>
                  </a:gs>
                </a:gsLst>
                <a:lin ang="5400000" scaled="0"/>
              </a:gradFill>
            </a:endParaRPr>
          </a:p>
        </p:txBody>
      </p:sp>
      <p:sp>
        <p:nvSpPr>
          <p:cNvPr id="57" name="TextBox 56"/>
          <p:cNvSpPr txBox="1"/>
          <p:nvPr/>
        </p:nvSpPr>
        <p:spPr>
          <a:xfrm>
            <a:off x="7583298" y="5615235"/>
            <a:ext cx="751188" cy="221599"/>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defPPr>
              <a:defRPr lang="en-US"/>
            </a:defPPr>
            <a:lvl1pPr defTabSz="951028" fontAlgn="base">
              <a:lnSpc>
                <a:spcPct val="90000"/>
              </a:lnSpc>
              <a:spcBef>
                <a:spcPct val="0"/>
              </a:spcBef>
              <a:spcAft>
                <a:spcPct val="0"/>
              </a:spcAft>
              <a:defRPr sz="1071" kern="0">
                <a:gradFill>
                  <a:gsLst>
                    <a:gs pos="0">
                      <a:srgbClr val="000000"/>
                    </a:gs>
                    <a:gs pos="100000">
                      <a:srgbClr val="000000"/>
                    </a:gs>
                  </a:gsLst>
                  <a:lin ang="5400000" scaled="0"/>
                </a:gradFill>
                <a:ea typeface="Segoe UI" pitchFamily="34" charset="0"/>
                <a:cs typeface="Segoe UI" pitchFamily="34" charset="0"/>
              </a:defRPr>
            </a:lvl1pPr>
          </a:lstStyle>
          <a:p>
            <a:pPr algn="ctr" defTabSz="950933">
              <a:defRPr/>
            </a:pPr>
            <a:r>
              <a:rPr lang="en-US" sz="1600" b="1" dirty="0">
                <a:gradFill>
                  <a:gsLst>
                    <a:gs pos="16814">
                      <a:schemeClr val="tx1"/>
                    </a:gs>
                    <a:gs pos="100000">
                      <a:schemeClr val="tx1"/>
                    </a:gs>
                  </a:gsLst>
                  <a:lin ang="5400000" scaled="0"/>
                </a:gradFill>
              </a:rPr>
              <a:t>IP1</a:t>
            </a:r>
            <a:endParaRPr lang="en-US" sz="1200" b="1" dirty="0">
              <a:gradFill>
                <a:gsLst>
                  <a:gs pos="16814">
                    <a:schemeClr val="tx1"/>
                  </a:gs>
                  <a:gs pos="100000">
                    <a:schemeClr val="tx1"/>
                  </a:gs>
                </a:gsLst>
                <a:lin ang="5400000" scaled="0"/>
              </a:gradFill>
            </a:endParaRPr>
          </a:p>
        </p:txBody>
      </p:sp>
      <p:sp>
        <p:nvSpPr>
          <p:cNvPr id="58" name="TextBox 57"/>
          <p:cNvSpPr txBox="1"/>
          <p:nvPr/>
        </p:nvSpPr>
        <p:spPr>
          <a:xfrm>
            <a:off x="9307734" y="5615235"/>
            <a:ext cx="751188" cy="221599"/>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defPPr>
              <a:defRPr lang="en-US"/>
            </a:defPPr>
            <a:lvl1pPr defTabSz="951028" fontAlgn="base">
              <a:lnSpc>
                <a:spcPct val="90000"/>
              </a:lnSpc>
              <a:spcBef>
                <a:spcPct val="0"/>
              </a:spcBef>
              <a:spcAft>
                <a:spcPct val="0"/>
              </a:spcAft>
              <a:defRPr sz="1071" kern="0">
                <a:gradFill>
                  <a:gsLst>
                    <a:gs pos="0">
                      <a:srgbClr val="000000"/>
                    </a:gs>
                    <a:gs pos="100000">
                      <a:srgbClr val="000000"/>
                    </a:gs>
                  </a:gsLst>
                  <a:lin ang="5400000" scaled="0"/>
                </a:gradFill>
                <a:ea typeface="Segoe UI" pitchFamily="34" charset="0"/>
                <a:cs typeface="Segoe UI" pitchFamily="34" charset="0"/>
              </a:defRPr>
            </a:lvl1pPr>
          </a:lstStyle>
          <a:p>
            <a:pPr algn="ctr" defTabSz="950933">
              <a:defRPr/>
            </a:pPr>
            <a:r>
              <a:rPr lang="en-US" sz="1600" b="1" dirty="0">
                <a:gradFill>
                  <a:gsLst>
                    <a:gs pos="16814">
                      <a:schemeClr val="tx1"/>
                    </a:gs>
                    <a:gs pos="100000">
                      <a:schemeClr val="tx1"/>
                    </a:gs>
                  </a:gsLst>
                  <a:lin ang="5400000" scaled="0"/>
                </a:gradFill>
              </a:rPr>
              <a:t>IP2</a:t>
            </a:r>
            <a:endParaRPr lang="en-US" sz="1200" b="1" dirty="0">
              <a:gradFill>
                <a:gsLst>
                  <a:gs pos="16814">
                    <a:schemeClr val="tx1"/>
                  </a:gs>
                  <a:gs pos="100000">
                    <a:schemeClr val="tx1"/>
                  </a:gs>
                </a:gsLst>
                <a:lin ang="5400000" scaled="0"/>
              </a:gradFill>
            </a:endParaRPr>
          </a:p>
        </p:txBody>
      </p:sp>
      <p:grpSp>
        <p:nvGrpSpPr>
          <p:cNvPr id="62" name="Group 1"/>
          <p:cNvGrpSpPr/>
          <p:nvPr/>
        </p:nvGrpSpPr>
        <p:grpSpPr>
          <a:xfrm>
            <a:off x="8478441" y="3267174"/>
            <a:ext cx="728334" cy="544765"/>
            <a:chOff x="6236487" y="4283536"/>
            <a:chExt cx="728427" cy="544835"/>
          </a:xfrm>
        </p:grpSpPr>
        <p:sp>
          <p:nvSpPr>
            <p:cNvPr id="63" name="Oval 2"/>
            <p:cNvSpPr/>
            <p:nvPr/>
          </p:nvSpPr>
          <p:spPr bwMode="auto">
            <a:xfrm>
              <a:off x="6236487" y="4283536"/>
              <a:ext cx="728427" cy="544835"/>
            </a:xfrm>
            <a:prstGeom prst="ellipse">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algn="ctr" defTabSz="932379" fontAlgn="base">
                <a:lnSpc>
                  <a:spcPct val="90000"/>
                </a:lnSpc>
                <a:spcBef>
                  <a:spcPct val="0"/>
                </a:spcBef>
                <a:spcAft>
                  <a:spcPct val="0"/>
                </a:spcAft>
                <a:defRPr/>
              </a:pPr>
              <a:endParaRPr lang="en-US" sz="2400" kern="0" dirty="0" err="1">
                <a:solidFill>
                  <a:srgbClr val="442359"/>
                </a:solidFill>
                <a:ea typeface="Segoe UI" pitchFamily="34" charset="0"/>
                <a:cs typeface="Segoe UI" pitchFamily="34" charset="0"/>
              </a:endParaRPr>
            </a:p>
          </p:txBody>
        </p:sp>
        <p:sp>
          <p:nvSpPr>
            <p:cNvPr id="64" name="TextBox 16"/>
            <p:cNvSpPr txBox="1"/>
            <p:nvPr/>
          </p:nvSpPr>
          <p:spPr>
            <a:xfrm>
              <a:off x="6308803" y="4327563"/>
              <a:ext cx="583795" cy="495272"/>
            </a:xfrm>
            <a:prstGeom prst="rect">
              <a:avLst/>
            </a:prstGeom>
            <a:noFill/>
            <a:scene3d>
              <a:camera prst="orthographicFront"/>
              <a:lightRig rig="threePt" dir="t"/>
            </a:scene3d>
            <a:sp3d>
              <a:bevelT/>
            </a:sp3d>
          </p:spPr>
          <p:txBody>
            <a:bodyPr wrap="square" lIns="186497" tIns="149198" rIns="186497" bIns="149198" rtlCol="0">
              <a:spAutoFit/>
            </a:bodyPr>
            <a:lstStyle/>
            <a:p>
              <a:pPr defTabSz="914309">
                <a:lnSpc>
                  <a:spcPct val="90000"/>
                </a:lnSpc>
                <a:defRPr/>
              </a:pPr>
              <a:r>
                <a:rPr lang="en-US" sz="1400" b="1" kern="0" dirty="0">
                  <a:gradFill>
                    <a:gsLst>
                      <a:gs pos="16814">
                        <a:schemeClr val="bg1"/>
                      </a:gs>
                      <a:gs pos="100000">
                        <a:schemeClr val="bg1"/>
                      </a:gs>
                    </a:gsLst>
                    <a:lin ang="5400000" scaled="0"/>
                  </a:gradFill>
                </a:rPr>
                <a:t>LB</a:t>
              </a:r>
            </a:p>
          </p:txBody>
        </p:sp>
      </p:grpSp>
      <p:sp>
        <p:nvSpPr>
          <p:cNvPr id="68" name="TextBox 67"/>
          <p:cNvSpPr txBox="1"/>
          <p:nvPr/>
        </p:nvSpPr>
        <p:spPr>
          <a:xfrm>
            <a:off x="8066541" y="2943919"/>
            <a:ext cx="1600118" cy="313932"/>
          </a:xfrm>
          <a:prstGeom prst="rect">
            <a:avLst/>
          </a:prstGeom>
          <a:solidFill>
            <a:schemeClr val="bg1"/>
          </a:solidFill>
        </p:spPr>
        <p:txBody>
          <a:bodyPr wrap="none" lIns="91440" tIns="45720" rIns="91440" bIns="45720" rtlCol="0">
            <a:spAutoFit/>
          </a:bodyPr>
          <a:lstStyle/>
          <a:p>
            <a:pPr defTabSz="914309">
              <a:lnSpc>
                <a:spcPct val="90000"/>
              </a:lnSpc>
              <a:spcAft>
                <a:spcPts val="600"/>
              </a:spcAft>
              <a:defRPr/>
            </a:pPr>
            <a:r>
              <a:rPr lang="en-US" sz="1600" b="1" kern="0" dirty="0" smtClean="0">
                <a:gradFill>
                  <a:gsLst>
                    <a:gs pos="16814">
                      <a:schemeClr val="tx1"/>
                    </a:gs>
                    <a:gs pos="100000">
                      <a:schemeClr val="tx1"/>
                    </a:gs>
                  </a:gsLst>
                  <a:lin ang="5400000" scaled="0"/>
                </a:gradFill>
              </a:rPr>
              <a:t>151.2.3.4 (VIP)</a:t>
            </a:r>
            <a:endParaRPr lang="en-US" sz="1600" b="1" kern="0" dirty="0">
              <a:gradFill>
                <a:gsLst>
                  <a:gs pos="16814">
                    <a:schemeClr val="tx1"/>
                  </a:gs>
                  <a:gs pos="100000">
                    <a:schemeClr val="tx1"/>
                  </a:gs>
                </a:gsLst>
                <a:lin ang="5400000" scaled="0"/>
              </a:gradFill>
            </a:endParaRPr>
          </a:p>
        </p:txBody>
      </p:sp>
      <p:cxnSp>
        <p:nvCxnSpPr>
          <p:cNvPr id="71" name="Straight Connector 4"/>
          <p:cNvCxnSpPr>
            <a:stCxn id="55" idx="0"/>
          </p:cNvCxnSpPr>
          <p:nvPr/>
        </p:nvCxnSpPr>
        <p:spPr>
          <a:xfrm rot="5400000" flipH="1" flipV="1">
            <a:off x="6864972" y="3040687"/>
            <a:ext cx="2486024" cy="230884"/>
          </a:xfrm>
          <a:prstGeom prst="bentConnector2">
            <a:avLst/>
          </a:prstGeom>
          <a:noFill/>
          <a:ln w="38100" cap="rnd" cmpd="sng" algn="ctr">
            <a:solidFill>
              <a:schemeClr val="accent2"/>
            </a:solidFill>
            <a:prstDash val="sysDot"/>
            <a:headEnd type="none"/>
            <a:tailEnd type="none"/>
          </a:ln>
          <a:effectLst/>
        </p:spPr>
      </p:cxnSp>
      <p:cxnSp>
        <p:nvCxnSpPr>
          <p:cNvPr id="72" name="Straight Connector 4"/>
          <p:cNvCxnSpPr>
            <a:stCxn id="56" idx="0"/>
          </p:cNvCxnSpPr>
          <p:nvPr/>
        </p:nvCxnSpPr>
        <p:spPr>
          <a:xfrm rot="16200000" flipV="1">
            <a:off x="8284043" y="2981058"/>
            <a:ext cx="2493531" cy="361892"/>
          </a:xfrm>
          <a:prstGeom prst="bentConnector2">
            <a:avLst/>
          </a:prstGeom>
          <a:noFill/>
          <a:ln w="38100" cap="rnd" cmpd="sng" algn="ctr">
            <a:solidFill>
              <a:schemeClr val="accent2"/>
            </a:solidFill>
            <a:prstDash val="sysDot"/>
            <a:headEnd type="none"/>
            <a:tailEnd type="none"/>
          </a:ln>
          <a:effectLst/>
        </p:spPr>
      </p:cxnSp>
      <p:grpSp>
        <p:nvGrpSpPr>
          <p:cNvPr id="21" name="Group 20"/>
          <p:cNvGrpSpPr/>
          <p:nvPr/>
        </p:nvGrpSpPr>
        <p:grpSpPr>
          <a:xfrm>
            <a:off x="7964764" y="5505374"/>
            <a:ext cx="1744024" cy="965374"/>
            <a:chOff x="6312750" y="5935980"/>
            <a:chExt cx="1744024" cy="965374"/>
          </a:xfrm>
        </p:grpSpPr>
        <p:sp>
          <p:nvSpPr>
            <p:cNvPr id="70" name="Freeform 5"/>
            <p:cNvSpPr>
              <a:spLocks/>
            </p:cNvSpPr>
            <p:nvPr/>
          </p:nvSpPr>
          <p:spPr bwMode="auto">
            <a:xfrm>
              <a:off x="6312750" y="5935980"/>
              <a:ext cx="1744024" cy="965374"/>
            </a:xfrm>
            <a:custGeom>
              <a:avLst/>
              <a:gdLst>
                <a:gd name="T0" fmla="*/ 1662 w 2136"/>
                <a:gd name="T1" fmla="*/ 1181 h 1181"/>
                <a:gd name="T2" fmla="*/ 239 w 2136"/>
                <a:gd name="T3" fmla="*/ 1181 h 1181"/>
                <a:gd name="T4" fmla="*/ 0 w 2136"/>
                <a:gd name="T5" fmla="*/ 937 h 1181"/>
                <a:gd name="T6" fmla="*/ 181 w 2136"/>
                <a:gd name="T7" fmla="*/ 706 h 1181"/>
                <a:gd name="T8" fmla="*/ 462 w 2136"/>
                <a:gd name="T9" fmla="*/ 487 h 1181"/>
                <a:gd name="T10" fmla="*/ 974 w 2136"/>
                <a:gd name="T11" fmla="*/ 0 h 1181"/>
                <a:gd name="T12" fmla="*/ 1440 w 2136"/>
                <a:gd name="T13" fmla="*/ 294 h 1181"/>
                <a:gd name="T14" fmla="*/ 1662 w 2136"/>
                <a:gd name="T15" fmla="*/ 235 h 1181"/>
                <a:gd name="T16" fmla="*/ 2136 w 2136"/>
                <a:gd name="T17" fmla="*/ 710 h 1181"/>
                <a:gd name="T18" fmla="*/ 1662 w 2136"/>
                <a:gd name="T19" fmla="*/ 1181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6" h="1181">
                  <a:moveTo>
                    <a:pt x="1662" y="1181"/>
                  </a:moveTo>
                  <a:cubicBezTo>
                    <a:pt x="239" y="1181"/>
                    <a:pt x="239" y="1181"/>
                    <a:pt x="239" y="1181"/>
                  </a:cubicBezTo>
                  <a:cubicBezTo>
                    <a:pt x="109" y="1181"/>
                    <a:pt x="0" y="1071"/>
                    <a:pt x="0" y="937"/>
                  </a:cubicBezTo>
                  <a:cubicBezTo>
                    <a:pt x="0" y="823"/>
                    <a:pt x="76" y="731"/>
                    <a:pt x="181" y="706"/>
                  </a:cubicBezTo>
                  <a:cubicBezTo>
                    <a:pt x="231" y="588"/>
                    <a:pt x="336" y="504"/>
                    <a:pt x="462" y="487"/>
                  </a:cubicBezTo>
                  <a:cubicBezTo>
                    <a:pt x="474" y="218"/>
                    <a:pt x="701" y="0"/>
                    <a:pt x="974" y="0"/>
                  </a:cubicBezTo>
                  <a:cubicBezTo>
                    <a:pt x="1175" y="0"/>
                    <a:pt x="1356" y="118"/>
                    <a:pt x="1440" y="294"/>
                  </a:cubicBezTo>
                  <a:cubicBezTo>
                    <a:pt x="1507" y="256"/>
                    <a:pt x="1582" y="235"/>
                    <a:pt x="1662" y="235"/>
                  </a:cubicBezTo>
                  <a:cubicBezTo>
                    <a:pt x="1922" y="235"/>
                    <a:pt x="2136" y="449"/>
                    <a:pt x="2136" y="710"/>
                  </a:cubicBezTo>
                  <a:cubicBezTo>
                    <a:pt x="2136" y="966"/>
                    <a:pt x="1922" y="1181"/>
                    <a:pt x="1662" y="118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8"/>
            <p:cNvSpPr>
              <a:spLocks noChangeAspect="1" noEditPoints="1"/>
            </p:cNvSpPr>
            <p:nvPr/>
          </p:nvSpPr>
          <p:spPr bwMode="black">
            <a:xfrm>
              <a:off x="6559549" y="6542582"/>
              <a:ext cx="1247631" cy="150724"/>
            </a:xfrm>
            <a:custGeom>
              <a:avLst/>
              <a:gdLst>
                <a:gd name="T0" fmla="*/ 184 w 1840"/>
                <a:gd name="T1" fmla="*/ 42 h 220"/>
                <a:gd name="T2" fmla="*/ 97 w 1840"/>
                <a:gd name="T3" fmla="*/ 216 h 220"/>
                <a:gd name="T4" fmla="*/ 23 w 1840"/>
                <a:gd name="T5" fmla="*/ 81 h 220"/>
                <a:gd name="T6" fmla="*/ 31 w 1840"/>
                <a:gd name="T7" fmla="*/ 15 h 220"/>
                <a:gd name="T8" fmla="*/ 113 w 1840"/>
                <a:gd name="T9" fmla="*/ 155 h 220"/>
                <a:gd name="T10" fmla="*/ 275 w 1840"/>
                <a:gd name="T11" fmla="*/ 21 h 220"/>
                <a:gd name="T12" fmla="*/ 244 w 1840"/>
                <a:gd name="T13" fmla="*/ 21 h 220"/>
                <a:gd name="T14" fmla="*/ 275 w 1840"/>
                <a:gd name="T15" fmla="*/ 21 h 220"/>
                <a:gd name="T16" fmla="*/ 271 w 1840"/>
                <a:gd name="T17" fmla="*/ 72 h 220"/>
                <a:gd name="T18" fmla="*/ 332 w 1840"/>
                <a:gd name="T19" fmla="*/ 211 h 220"/>
                <a:gd name="T20" fmla="*/ 373 w 1840"/>
                <a:gd name="T21" fmla="*/ 69 h 220"/>
                <a:gd name="T22" fmla="*/ 336 w 1840"/>
                <a:gd name="T23" fmla="*/ 104 h 220"/>
                <a:gd name="T24" fmla="*/ 407 w 1840"/>
                <a:gd name="T25" fmla="*/ 188 h 220"/>
                <a:gd name="T26" fmla="*/ 466 w 1840"/>
                <a:gd name="T27" fmla="*/ 105 h 220"/>
                <a:gd name="T28" fmla="*/ 434 w 1840"/>
                <a:gd name="T29" fmla="*/ 72 h 220"/>
                <a:gd name="T30" fmla="*/ 472 w 1840"/>
                <a:gd name="T31" fmla="*/ 78 h 220"/>
                <a:gd name="T32" fmla="*/ 653 w 1840"/>
                <a:gd name="T33" fmla="*/ 144 h 220"/>
                <a:gd name="T34" fmla="*/ 511 w 1840"/>
                <a:gd name="T35" fmla="*/ 146 h 220"/>
                <a:gd name="T36" fmla="*/ 653 w 1840"/>
                <a:gd name="T37" fmla="*/ 144 h 220"/>
                <a:gd name="T38" fmla="*/ 548 w 1840"/>
                <a:gd name="T39" fmla="*/ 103 h 220"/>
                <a:gd name="T40" fmla="*/ 618 w 1840"/>
                <a:gd name="T41" fmla="*/ 186 h 220"/>
                <a:gd name="T42" fmla="*/ 707 w 1840"/>
                <a:gd name="T43" fmla="*/ 220 h 220"/>
                <a:gd name="T44" fmla="*/ 736 w 1840"/>
                <a:gd name="T45" fmla="*/ 180 h 220"/>
                <a:gd name="T46" fmla="*/ 671 w 1840"/>
                <a:gd name="T47" fmla="*/ 111 h 220"/>
                <a:gd name="T48" fmla="*/ 753 w 1840"/>
                <a:gd name="T49" fmla="*/ 99 h 220"/>
                <a:gd name="T50" fmla="*/ 700 w 1840"/>
                <a:gd name="T51" fmla="*/ 123 h 220"/>
                <a:gd name="T52" fmla="*/ 916 w 1840"/>
                <a:gd name="T53" fmla="*/ 144 h 220"/>
                <a:gd name="T54" fmla="*/ 775 w 1840"/>
                <a:gd name="T55" fmla="*/ 146 h 220"/>
                <a:gd name="T56" fmla="*/ 916 w 1840"/>
                <a:gd name="T57" fmla="*/ 144 h 220"/>
                <a:gd name="T58" fmla="*/ 811 w 1840"/>
                <a:gd name="T59" fmla="*/ 103 h 220"/>
                <a:gd name="T60" fmla="*/ 881 w 1840"/>
                <a:gd name="T61" fmla="*/ 186 h 220"/>
                <a:gd name="T62" fmla="*/ 971 w 1840"/>
                <a:gd name="T63" fmla="*/ 50 h 220"/>
                <a:gd name="T64" fmla="*/ 971 w 1840"/>
                <a:gd name="T65" fmla="*/ 92 h 220"/>
                <a:gd name="T66" fmla="*/ 923 w 1840"/>
                <a:gd name="T67" fmla="*/ 92 h 220"/>
                <a:gd name="T68" fmla="*/ 961 w 1840"/>
                <a:gd name="T69" fmla="*/ 14 h 220"/>
                <a:gd name="T70" fmla="*/ 1088 w 1840"/>
                <a:gd name="T71" fmla="*/ 215 h 220"/>
                <a:gd name="T72" fmla="*/ 1004 w 1840"/>
                <a:gd name="T73" fmla="*/ 92 h 220"/>
                <a:gd name="T74" fmla="*/ 1052 w 1840"/>
                <a:gd name="T75" fmla="*/ 30 h 220"/>
                <a:gd name="T76" fmla="*/ 1052 w 1840"/>
                <a:gd name="T77" fmla="*/ 92 h 220"/>
                <a:gd name="T78" fmla="*/ 1088 w 1840"/>
                <a:gd name="T79" fmla="*/ 195 h 220"/>
                <a:gd name="T80" fmla="*/ 1282 w 1840"/>
                <a:gd name="T81" fmla="*/ 160 h 220"/>
                <a:gd name="T82" fmla="*/ 1228 w 1840"/>
                <a:gd name="T83" fmla="*/ 15 h 220"/>
                <a:gd name="T84" fmla="*/ 1243 w 1840"/>
                <a:gd name="T85" fmla="*/ 53 h 220"/>
                <a:gd name="T86" fmla="*/ 1205 w 1840"/>
                <a:gd name="T87" fmla="*/ 139 h 220"/>
                <a:gd name="T88" fmla="*/ 1458 w 1840"/>
                <a:gd name="T89" fmla="*/ 197 h 220"/>
                <a:gd name="T90" fmla="*/ 1425 w 1840"/>
                <a:gd name="T91" fmla="*/ 92 h 220"/>
                <a:gd name="T92" fmla="*/ 1459 w 1840"/>
                <a:gd name="T93" fmla="*/ 79 h 220"/>
                <a:gd name="T94" fmla="*/ 1574 w 1840"/>
                <a:gd name="T95" fmla="*/ 194 h 220"/>
                <a:gd name="T96" fmla="*/ 1501 w 1840"/>
                <a:gd name="T97" fmla="*/ 72 h 220"/>
                <a:gd name="T98" fmla="*/ 1574 w 1840"/>
                <a:gd name="T99" fmla="*/ 155 h 220"/>
                <a:gd name="T100" fmla="*/ 1711 w 1840"/>
                <a:gd name="T101" fmla="*/ 96 h 220"/>
                <a:gd name="T102" fmla="*/ 1659 w 1840"/>
                <a:gd name="T103" fmla="*/ 216 h 220"/>
                <a:gd name="T104" fmla="*/ 1659 w 1840"/>
                <a:gd name="T105" fmla="*/ 102 h 220"/>
                <a:gd name="T106" fmla="*/ 1711 w 1840"/>
                <a:gd name="T107" fmla="*/ 72 h 220"/>
                <a:gd name="T108" fmla="*/ 1751 w 1840"/>
                <a:gd name="T109" fmla="*/ 187 h 220"/>
                <a:gd name="T110" fmla="*/ 1779 w 1840"/>
                <a:gd name="T111" fmla="*/ 220 h 220"/>
                <a:gd name="T112" fmla="*/ 1747 w 1840"/>
                <a:gd name="T113" fmla="*/ 79 h 220"/>
                <a:gd name="T114" fmla="*/ 1840 w 1840"/>
                <a:gd name="T115" fmla="*/ 150 h 220"/>
                <a:gd name="T116" fmla="*/ 1753 w 1840"/>
                <a:gd name="T117"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40" h="220">
                  <a:moveTo>
                    <a:pt x="206" y="216"/>
                  </a:moveTo>
                  <a:cubicBezTo>
                    <a:pt x="182" y="216"/>
                    <a:pt x="182" y="216"/>
                    <a:pt x="182" y="216"/>
                  </a:cubicBezTo>
                  <a:cubicBezTo>
                    <a:pt x="182" y="81"/>
                    <a:pt x="182" y="81"/>
                    <a:pt x="182" y="81"/>
                  </a:cubicBezTo>
                  <a:cubicBezTo>
                    <a:pt x="182" y="70"/>
                    <a:pt x="183" y="57"/>
                    <a:pt x="184" y="42"/>
                  </a:cubicBezTo>
                  <a:cubicBezTo>
                    <a:pt x="183" y="42"/>
                    <a:pt x="183" y="42"/>
                    <a:pt x="183" y="42"/>
                  </a:cubicBezTo>
                  <a:cubicBezTo>
                    <a:pt x="181" y="51"/>
                    <a:pt x="179" y="57"/>
                    <a:pt x="177" y="61"/>
                  </a:cubicBezTo>
                  <a:cubicBezTo>
                    <a:pt x="108" y="216"/>
                    <a:pt x="108" y="216"/>
                    <a:pt x="108" y="216"/>
                  </a:cubicBezTo>
                  <a:cubicBezTo>
                    <a:pt x="97" y="216"/>
                    <a:pt x="97" y="216"/>
                    <a:pt x="97" y="216"/>
                  </a:cubicBezTo>
                  <a:cubicBezTo>
                    <a:pt x="28" y="63"/>
                    <a:pt x="28" y="63"/>
                    <a:pt x="28" y="63"/>
                  </a:cubicBezTo>
                  <a:cubicBezTo>
                    <a:pt x="26" y="58"/>
                    <a:pt x="24" y="51"/>
                    <a:pt x="22" y="42"/>
                  </a:cubicBezTo>
                  <a:cubicBezTo>
                    <a:pt x="21" y="42"/>
                    <a:pt x="21" y="42"/>
                    <a:pt x="21" y="42"/>
                  </a:cubicBezTo>
                  <a:cubicBezTo>
                    <a:pt x="22" y="50"/>
                    <a:pt x="23" y="63"/>
                    <a:pt x="23" y="81"/>
                  </a:cubicBezTo>
                  <a:cubicBezTo>
                    <a:pt x="23" y="216"/>
                    <a:pt x="23" y="216"/>
                    <a:pt x="23" y="216"/>
                  </a:cubicBezTo>
                  <a:cubicBezTo>
                    <a:pt x="0" y="216"/>
                    <a:pt x="0" y="216"/>
                    <a:pt x="0" y="216"/>
                  </a:cubicBezTo>
                  <a:cubicBezTo>
                    <a:pt x="0" y="15"/>
                    <a:pt x="0" y="15"/>
                    <a:pt x="0" y="15"/>
                  </a:cubicBezTo>
                  <a:cubicBezTo>
                    <a:pt x="31" y="15"/>
                    <a:pt x="31" y="15"/>
                    <a:pt x="31" y="15"/>
                  </a:cubicBezTo>
                  <a:cubicBezTo>
                    <a:pt x="93" y="155"/>
                    <a:pt x="93" y="155"/>
                    <a:pt x="93" y="155"/>
                  </a:cubicBezTo>
                  <a:cubicBezTo>
                    <a:pt x="98" y="166"/>
                    <a:pt x="101" y="174"/>
                    <a:pt x="102" y="180"/>
                  </a:cubicBezTo>
                  <a:cubicBezTo>
                    <a:pt x="103" y="180"/>
                    <a:pt x="103" y="180"/>
                    <a:pt x="103" y="180"/>
                  </a:cubicBezTo>
                  <a:cubicBezTo>
                    <a:pt x="108" y="167"/>
                    <a:pt x="111" y="158"/>
                    <a:pt x="113" y="155"/>
                  </a:cubicBezTo>
                  <a:cubicBezTo>
                    <a:pt x="176" y="15"/>
                    <a:pt x="176" y="15"/>
                    <a:pt x="176" y="15"/>
                  </a:cubicBezTo>
                  <a:cubicBezTo>
                    <a:pt x="206" y="15"/>
                    <a:pt x="206" y="15"/>
                    <a:pt x="206" y="15"/>
                  </a:cubicBezTo>
                  <a:lnTo>
                    <a:pt x="206" y="216"/>
                  </a:lnTo>
                  <a:close/>
                  <a:moveTo>
                    <a:pt x="275" y="21"/>
                  </a:moveTo>
                  <a:cubicBezTo>
                    <a:pt x="275" y="25"/>
                    <a:pt x="273" y="29"/>
                    <a:pt x="270" y="32"/>
                  </a:cubicBezTo>
                  <a:cubicBezTo>
                    <a:pt x="267" y="34"/>
                    <a:pt x="263" y="36"/>
                    <a:pt x="259" y="36"/>
                  </a:cubicBezTo>
                  <a:cubicBezTo>
                    <a:pt x="255" y="36"/>
                    <a:pt x="252" y="34"/>
                    <a:pt x="249" y="32"/>
                  </a:cubicBezTo>
                  <a:cubicBezTo>
                    <a:pt x="246" y="29"/>
                    <a:pt x="244" y="25"/>
                    <a:pt x="244" y="21"/>
                  </a:cubicBezTo>
                  <a:cubicBezTo>
                    <a:pt x="244" y="17"/>
                    <a:pt x="246" y="13"/>
                    <a:pt x="249" y="10"/>
                  </a:cubicBezTo>
                  <a:cubicBezTo>
                    <a:pt x="251" y="7"/>
                    <a:pt x="255" y="6"/>
                    <a:pt x="259" y="6"/>
                  </a:cubicBezTo>
                  <a:cubicBezTo>
                    <a:pt x="264" y="6"/>
                    <a:pt x="267" y="7"/>
                    <a:pt x="270" y="10"/>
                  </a:cubicBezTo>
                  <a:cubicBezTo>
                    <a:pt x="273" y="13"/>
                    <a:pt x="275" y="17"/>
                    <a:pt x="275" y="21"/>
                  </a:cubicBezTo>
                  <a:close/>
                  <a:moveTo>
                    <a:pt x="271" y="216"/>
                  </a:moveTo>
                  <a:cubicBezTo>
                    <a:pt x="248" y="216"/>
                    <a:pt x="248" y="216"/>
                    <a:pt x="248" y="216"/>
                  </a:cubicBezTo>
                  <a:cubicBezTo>
                    <a:pt x="248" y="72"/>
                    <a:pt x="248" y="72"/>
                    <a:pt x="248" y="72"/>
                  </a:cubicBezTo>
                  <a:cubicBezTo>
                    <a:pt x="271" y="72"/>
                    <a:pt x="271" y="72"/>
                    <a:pt x="271" y="72"/>
                  </a:cubicBezTo>
                  <a:lnTo>
                    <a:pt x="271" y="216"/>
                  </a:lnTo>
                  <a:close/>
                  <a:moveTo>
                    <a:pt x="407" y="210"/>
                  </a:moveTo>
                  <a:cubicBezTo>
                    <a:pt x="395" y="216"/>
                    <a:pt x="382" y="220"/>
                    <a:pt x="367" y="220"/>
                  </a:cubicBezTo>
                  <a:cubicBezTo>
                    <a:pt x="354" y="220"/>
                    <a:pt x="342" y="217"/>
                    <a:pt x="332" y="211"/>
                  </a:cubicBezTo>
                  <a:cubicBezTo>
                    <a:pt x="321" y="205"/>
                    <a:pt x="313" y="196"/>
                    <a:pt x="307" y="185"/>
                  </a:cubicBezTo>
                  <a:cubicBezTo>
                    <a:pt x="301" y="174"/>
                    <a:pt x="299" y="162"/>
                    <a:pt x="299" y="148"/>
                  </a:cubicBezTo>
                  <a:cubicBezTo>
                    <a:pt x="299" y="124"/>
                    <a:pt x="305" y="105"/>
                    <a:pt x="319" y="90"/>
                  </a:cubicBezTo>
                  <a:cubicBezTo>
                    <a:pt x="333" y="76"/>
                    <a:pt x="351" y="69"/>
                    <a:pt x="373" y="69"/>
                  </a:cubicBezTo>
                  <a:cubicBezTo>
                    <a:pt x="386" y="69"/>
                    <a:pt x="397" y="71"/>
                    <a:pt x="407" y="76"/>
                  </a:cubicBezTo>
                  <a:cubicBezTo>
                    <a:pt x="407" y="100"/>
                    <a:pt x="407" y="100"/>
                    <a:pt x="407" y="100"/>
                  </a:cubicBezTo>
                  <a:cubicBezTo>
                    <a:pt x="396" y="92"/>
                    <a:pt x="385" y="89"/>
                    <a:pt x="373" y="89"/>
                  </a:cubicBezTo>
                  <a:cubicBezTo>
                    <a:pt x="358" y="89"/>
                    <a:pt x="345" y="94"/>
                    <a:pt x="336" y="104"/>
                  </a:cubicBezTo>
                  <a:cubicBezTo>
                    <a:pt x="327" y="115"/>
                    <a:pt x="322" y="129"/>
                    <a:pt x="322" y="146"/>
                  </a:cubicBezTo>
                  <a:cubicBezTo>
                    <a:pt x="322" y="163"/>
                    <a:pt x="327" y="176"/>
                    <a:pt x="335" y="186"/>
                  </a:cubicBezTo>
                  <a:cubicBezTo>
                    <a:pt x="344" y="195"/>
                    <a:pt x="356" y="200"/>
                    <a:pt x="371" y="200"/>
                  </a:cubicBezTo>
                  <a:cubicBezTo>
                    <a:pt x="384" y="200"/>
                    <a:pt x="395" y="196"/>
                    <a:pt x="407" y="188"/>
                  </a:cubicBezTo>
                  <a:lnTo>
                    <a:pt x="407" y="210"/>
                  </a:lnTo>
                  <a:close/>
                  <a:moveTo>
                    <a:pt x="509" y="96"/>
                  </a:moveTo>
                  <a:cubicBezTo>
                    <a:pt x="505" y="93"/>
                    <a:pt x="499" y="91"/>
                    <a:pt x="491" y="91"/>
                  </a:cubicBezTo>
                  <a:cubicBezTo>
                    <a:pt x="481" y="91"/>
                    <a:pt x="473" y="96"/>
                    <a:pt x="466" y="105"/>
                  </a:cubicBezTo>
                  <a:cubicBezTo>
                    <a:pt x="460" y="115"/>
                    <a:pt x="457" y="128"/>
                    <a:pt x="457" y="143"/>
                  </a:cubicBezTo>
                  <a:cubicBezTo>
                    <a:pt x="457" y="216"/>
                    <a:pt x="457" y="216"/>
                    <a:pt x="457" y="216"/>
                  </a:cubicBezTo>
                  <a:cubicBezTo>
                    <a:pt x="434" y="216"/>
                    <a:pt x="434" y="216"/>
                    <a:pt x="434" y="216"/>
                  </a:cubicBezTo>
                  <a:cubicBezTo>
                    <a:pt x="434" y="72"/>
                    <a:pt x="434" y="72"/>
                    <a:pt x="434" y="72"/>
                  </a:cubicBezTo>
                  <a:cubicBezTo>
                    <a:pt x="457" y="72"/>
                    <a:pt x="457" y="72"/>
                    <a:pt x="457" y="72"/>
                  </a:cubicBezTo>
                  <a:cubicBezTo>
                    <a:pt x="457" y="102"/>
                    <a:pt x="457" y="102"/>
                    <a:pt x="457" y="102"/>
                  </a:cubicBezTo>
                  <a:cubicBezTo>
                    <a:pt x="457" y="102"/>
                    <a:pt x="457" y="102"/>
                    <a:pt x="457" y="102"/>
                  </a:cubicBezTo>
                  <a:cubicBezTo>
                    <a:pt x="460" y="92"/>
                    <a:pt x="465" y="84"/>
                    <a:pt x="472" y="78"/>
                  </a:cubicBezTo>
                  <a:cubicBezTo>
                    <a:pt x="479" y="73"/>
                    <a:pt x="486" y="70"/>
                    <a:pt x="495" y="70"/>
                  </a:cubicBezTo>
                  <a:cubicBezTo>
                    <a:pt x="501" y="70"/>
                    <a:pt x="506" y="70"/>
                    <a:pt x="509" y="72"/>
                  </a:cubicBezTo>
                  <a:lnTo>
                    <a:pt x="509" y="96"/>
                  </a:lnTo>
                  <a:close/>
                  <a:moveTo>
                    <a:pt x="653" y="144"/>
                  </a:moveTo>
                  <a:cubicBezTo>
                    <a:pt x="653" y="167"/>
                    <a:pt x="647" y="185"/>
                    <a:pt x="634" y="199"/>
                  </a:cubicBezTo>
                  <a:cubicBezTo>
                    <a:pt x="621" y="213"/>
                    <a:pt x="603" y="220"/>
                    <a:pt x="581" y="220"/>
                  </a:cubicBezTo>
                  <a:cubicBezTo>
                    <a:pt x="560" y="220"/>
                    <a:pt x="543" y="213"/>
                    <a:pt x="530" y="200"/>
                  </a:cubicBezTo>
                  <a:cubicBezTo>
                    <a:pt x="518" y="186"/>
                    <a:pt x="511" y="168"/>
                    <a:pt x="511" y="146"/>
                  </a:cubicBezTo>
                  <a:cubicBezTo>
                    <a:pt x="511" y="122"/>
                    <a:pt x="518" y="103"/>
                    <a:pt x="531" y="90"/>
                  </a:cubicBezTo>
                  <a:cubicBezTo>
                    <a:pt x="544" y="76"/>
                    <a:pt x="562" y="69"/>
                    <a:pt x="585" y="69"/>
                  </a:cubicBezTo>
                  <a:cubicBezTo>
                    <a:pt x="606" y="69"/>
                    <a:pt x="623" y="76"/>
                    <a:pt x="635" y="89"/>
                  </a:cubicBezTo>
                  <a:cubicBezTo>
                    <a:pt x="647" y="102"/>
                    <a:pt x="653" y="121"/>
                    <a:pt x="653" y="144"/>
                  </a:cubicBezTo>
                  <a:close/>
                  <a:moveTo>
                    <a:pt x="629" y="145"/>
                  </a:moveTo>
                  <a:cubicBezTo>
                    <a:pt x="629" y="127"/>
                    <a:pt x="625" y="113"/>
                    <a:pt x="617" y="103"/>
                  </a:cubicBezTo>
                  <a:cubicBezTo>
                    <a:pt x="609" y="93"/>
                    <a:pt x="598" y="89"/>
                    <a:pt x="583" y="89"/>
                  </a:cubicBezTo>
                  <a:cubicBezTo>
                    <a:pt x="568" y="89"/>
                    <a:pt x="557" y="93"/>
                    <a:pt x="548" y="103"/>
                  </a:cubicBezTo>
                  <a:cubicBezTo>
                    <a:pt x="539" y="113"/>
                    <a:pt x="535" y="127"/>
                    <a:pt x="535" y="145"/>
                  </a:cubicBezTo>
                  <a:cubicBezTo>
                    <a:pt x="535" y="162"/>
                    <a:pt x="539" y="176"/>
                    <a:pt x="548" y="186"/>
                  </a:cubicBezTo>
                  <a:cubicBezTo>
                    <a:pt x="557" y="195"/>
                    <a:pt x="568" y="200"/>
                    <a:pt x="583" y="200"/>
                  </a:cubicBezTo>
                  <a:cubicBezTo>
                    <a:pt x="598" y="200"/>
                    <a:pt x="610" y="195"/>
                    <a:pt x="618" y="186"/>
                  </a:cubicBezTo>
                  <a:cubicBezTo>
                    <a:pt x="625" y="176"/>
                    <a:pt x="629" y="163"/>
                    <a:pt x="629" y="145"/>
                  </a:cubicBezTo>
                  <a:close/>
                  <a:moveTo>
                    <a:pt x="760" y="178"/>
                  </a:moveTo>
                  <a:cubicBezTo>
                    <a:pt x="760" y="190"/>
                    <a:pt x="755" y="200"/>
                    <a:pt x="745" y="208"/>
                  </a:cubicBezTo>
                  <a:cubicBezTo>
                    <a:pt x="736" y="216"/>
                    <a:pt x="723" y="220"/>
                    <a:pt x="707" y="220"/>
                  </a:cubicBezTo>
                  <a:cubicBezTo>
                    <a:pt x="693" y="220"/>
                    <a:pt x="681" y="217"/>
                    <a:pt x="671" y="211"/>
                  </a:cubicBezTo>
                  <a:cubicBezTo>
                    <a:pt x="671" y="186"/>
                    <a:pt x="671" y="186"/>
                    <a:pt x="671" y="186"/>
                  </a:cubicBezTo>
                  <a:cubicBezTo>
                    <a:pt x="683" y="196"/>
                    <a:pt x="695" y="200"/>
                    <a:pt x="709" y="200"/>
                  </a:cubicBezTo>
                  <a:cubicBezTo>
                    <a:pt x="727" y="200"/>
                    <a:pt x="736" y="193"/>
                    <a:pt x="736" y="180"/>
                  </a:cubicBezTo>
                  <a:cubicBezTo>
                    <a:pt x="736" y="175"/>
                    <a:pt x="734" y="170"/>
                    <a:pt x="731" y="167"/>
                  </a:cubicBezTo>
                  <a:cubicBezTo>
                    <a:pt x="727" y="163"/>
                    <a:pt x="719" y="159"/>
                    <a:pt x="706" y="153"/>
                  </a:cubicBezTo>
                  <a:cubicBezTo>
                    <a:pt x="694" y="148"/>
                    <a:pt x="685" y="142"/>
                    <a:pt x="679" y="135"/>
                  </a:cubicBezTo>
                  <a:cubicBezTo>
                    <a:pt x="674" y="129"/>
                    <a:pt x="671" y="121"/>
                    <a:pt x="671" y="111"/>
                  </a:cubicBezTo>
                  <a:cubicBezTo>
                    <a:pt x="671" y="99"/>
                    <a:pt x="676" y="89"/>
                    <a:pt x="686" y="81"/>
                  </a:cubicBezTo>
                  <a:cubicBezTo>
                    <a:pt x="695" y="73"/>
                    <a:pt x="708" y="69"/>
                    <a:pt x="722" y="69"/>
                  </a:cubicBezTo>
                  <a:cubicBezTo>
                    <a:pt x="734" y="69"/>
                    <a:pt x="744" y="71"/>
                    <a:pt x="753" y="76"/>
                  </a:cubicBezTo>
                  <a:cubicBezTo>
                    <a:pt x="753" y="99"/>
                    <a:pt x="753" y="99"/>
                    <a:pt x="753" y="99"/>
                  </a:cubicBezTo>
                  <a:cubicBezTo>
                    <a:pt x="744" y="92"/>
                    <a:pt x="733" y="89"/>
                    <a:pt x="720" y="89"/>
                  </a:cubicBezTo>
                  <a:cubicBezTo>
                    <a:pt x="713" y="89"/>
                    <a:pt x="707" y="90"/>
                    <a:pt x="702" y="94"/>
                  </a:cubicBezTo>
                  <a:cubicBezTo>
                    <a:pt x="697" y="98"/>
                    <a:pt x="695" y="103"/>
                    <a:pt x="695" y="109"/>
                  </a:cubicBezTo>
                  <a:cubicBezTo>
                    <a:pt x="695" y="115"/>
                    <a:pt x="697" y="120"/>
                    <a:pt x="700" y="123"/>
                  </a:cubicBezTo>
                  <a:cubicBezTo>
                    <a:pt x="704" y="127"/>
                    <a:pt x="711" y="131"/>
                    <a:pt x="723" y="135"/>
                  </a:cubicBezTo>
                  <a:cubicBezTo>
                    <a:pt x="736" y="141"/>
                    <a:pt x="746" y="147"/>
                    <a:pt x="751" y="154"/>
                  </a:cubicBezTo>
                  <a:cubicBezTo>
                    <a:pt x="757" y="160"/>
                    <a:pt x="760" y="168"/>
                    <a:pt x="760" y="178"/>
                  </a:cubicBezTo>
                  <a:close/>
                  <a:moveTo>
                    <a:pt x="916" y="144"/>
                  </a:moveTo>
                  <a:cubicBezTo>
                    <a:pt x="916" y="167"/>
                    <a:pt x="910" y="185"/>
                    <a:pt x="897" y="199"/>
                  </a:cubicBezTo>
                  <a:cubicBezTo>
                    <a:pt x="884" y="213"/>
                    <a:pt x="867" y="220"/>
                    <a:pt x="845" y="220"/>
                  </a:cubicBezTo>
                  <a:cubicBezTo>
                    <a:pt x="823" y="220"/>
                    <a:pt x="806" y="213"/>
                    <a:pt x="794" y="200"/>
                  </a:cubicBezTo>
                  <a:cubicBezTo>
                    <a:pt x="781" y="186"/>
                    <a:pt x="775" y="168"/>
                    <a:pt x="775" y="146"/>
                  </a:cubicBezTo>
                  <a:cubicBezTo>
                    <a:pt x="775" y="122"/>
                    <a:pt x="781" y="103"/>
                    <a:pt x="794" y="90"/>
                  </a:cubicBezTo>
                  <a:cubicBezTo>
                    <a:pt x="807" y="76"/>
                    <a:pt x="825" y="69"/>
                    <a:pt x="848" y="69"/>
                  </a:cubicBezTo>
                  <a:cubicBezTo>
                    <a:pt x="869" y="69"/>
                    <a:pt x="886" y="76"/>
                    <a:pt x="898" y="89"/>
                  </a:cubicBezTo>
                  <a:cubicBezTo>
                    <a:pt x="910" y="102"/>
                    <a:pt x="916" y="121"/>
                    <a:pt x="916" y="144"/>
                  </a:cubicBezTo>
                  <a:close/>
                  <a:moveTo>
                    <a:pt x="893" y="145"/>
                  </a:moveTo>
                  <a:cubicBezTo>
                    <a:pt x="893" y="127"/>
                    <a:pt x="889" y="113"/>
                    <a:pt x="881" y="103"/>
                  </a:cubicBezTo>
                  <a:cubicBezTo>
                    <a:pt x="873" y="93"/>
                    <a:pt x="861" y="89"/>
                    <a:pt x="846" y="89"/>
                  </a:cubicBezTo>
                  <a:cubicBezTo>
                    <a:pt x="832" y="89"/>
                    <a:pt x="820" y="93"/>
                    <a:pt x="811" y="103"/>
                  </a:cubicBezTo>
                  <a:cubicBezTo>
                    <a:pt x="803" y="113"/>
                    <a:pt x="798" y="127"/>
                    <a:pt x="798" y="145"/>
                  </a:cubicBezTo>
                  <a:cubicBezTo>
                    <a:pt x="798" y="162"/>
                    <a:pt x="803" y="176"/>
                    <a:pt x="811" y="186"/>
                  </a:cubicBezTo>
                  <a:cubicBezTo>
                    <a:pt x="820" y="195"/>
                    <a:pt x="832" y="200"/>
                    <a:pt x="846" y="200"/>
                  </a:cubicBezTo>
                  <a:cubicBezTo>
                    <a:pt x="861" y="200"/>
                    <a:pt x="873" y="195"/>
                    <a:pt x="881" y="186"/>
                  </a:cubicBezTo>
                  <a:cubicBezTo>
                    <a:pt x="889" y="176"/>
                    <a:pt x="893" y="163"/>
                    <a:pt x="893" y="145"/>
                  </a:cubicBezTo>
                  <a:close/>
                  <a:moveTo>
                    <a:pt x="1010" y="23"/>
                  </a:moveTo>
                  <a:cubicBezTo>
                    <a:pt x="1006" y="21"/>
                    <a:pt x="1001" y="20"/>
                    <a:pt x="995" y="20"/>
                  </a:cubicBezTo>
                  <a:cubicBezTo>
                    <a:pt x="979" y="20"/>
                    <a:pt x="971" y="30"/>
                    <a:pt x="971" y="50"/>
                  </a:cubicBezTo>
                  <a:cubicBezTo>
                    <a:pt x="971" y="72"/>
                    <a:pt x="971" y="72"/>
                    <a:pt x="971" y="72"/>
                  </a:cubicBezTo>
                  <a:cubicBezTo>
                    <a:pt x="1005" y="72"/>
                    <a:pt x="1005" y="72"/>
                    <a:pt x="1005" y="72"/>
                  </a:cubicBezTo>
                  <a:cubicBezTo>
                    <a:pt x="1005" y="92"/>
                    <a:pt x="1005" y="92"/>
                    <a:pt x="1005" y="92"/>
                  </a:cubicBezTo>
                  <a:cubicBezTo>
                    <a:pt x="971" y="92"/>
                    <a:pt x="971" y="92"/>
                    <a:pt x="971" y="92"/>
                  </a:cubicBezTo>
                  <a:cubicBezTo>
                    <a:pt x="971" y="216"/>
                    <a:pt x="971" y="216"/>
                    <a:pt x="971" y="216"/>
                  </a:cubicBezTo>
                  <a:cubicBezTo>
                    <a:pt x="948" y="216"/>
                    <a:pt x="948" y="216"/>
                    <a:pt x="948" y="216"/>
                  </a:cubicBezTo>
                  <a:cubicBezTo>
                    <a:pt x="948" y="92"/>
                    <a:pt x="948" y="92"/>
                    <a:pt x="948" y="92"/>
                  </a:cubicBezTo>
                  <a:cubicBezTo>
                    <a:pt x="923" y="92"/>
                    <a:pt x="923" y="92"/>
                    <a:pt x="923" y="92"/>
                  </a:cubicBezTo>
                  <a:cubicBezTo>
                    <a:pt x="923" y="72"/>
                    <a:pt x="923" y="72"/>
                    <a:pt x="923" y="72"/>
                  </a:cubicBezTo>
                  <a:cubicBezTo>
                    <a:pt x="948" y="72"/>
                    <a:pt x="948" y="72"/>
                    <a:pt x="948" y="72"/>
                  </a:cubicBezTo>
                  <a:cubicBezTo>
                    <a:pt x="948" y="49"/>
                    <a:pt x="948" y="49"/>
                    <a:pt x="948" y="49"/>
                  </a:cubicBezTo>
                  <a:cubicBezTo>
                    <a:pt x="948" y="34"/>
                    <a:pt x="952" y="23"/>
                    <a:pt x="961" y="14"/>
                  </a:cubicBezTo>
                  <a:cubicBezTo>
                    <a:pt x="969" y="5"/>
                    <a:pt x="980" y="0"/>
                    <a:pt x="994" y="0"/>
                  </a:cubicBezTo>
                  <a:cubicBezTo>
                    <a:pt x="1001" y="0"/>
                    <a:pt x="1006" y="1"/>
                    <a:pt x="1010" y="3"/>
                  </a:cubicBezTo>
                  <a:lnTo>
                    <a:pt x="1010" y="23"/>
                  </a:lnTo>
                  <a:close/>
                  <a:moveTo>
                    <a:pt x="1088" y="215"/>
                  </a:moveTo>
                  <a:cubicBezTo>
                    <a:pt x="1083" y="218"/>
                    <a:pt x="1076" y="220"/>
                    <a:pt x="1067" y="220"/>
                  </a:cubicBezTo>
                  <a:cubicBezTo>
                    <a:pt x="1042" y="220"/>
                    <a:pt x="1029" y="205"/>
                    <a:pt x="1029" y="177"/>
                  </a:cubicBezTo>
                  <a:cubicBezTo>
                    <a:pt x="1029" y="92"/>
                    <a:pt x="1029" y="92"/>
                    <a:pt x="1029" y="92"/>
                  </a:cubicBezTo>
                  <a:cubicBezTo>
                    <a:pt x="1004" y="92"/>
                    <a:pt x="1004" y="92"/>
                    <a:pt x="1004" y="92"/>
                  </a:cubicBezTo>
                  <a:cubicBezTo>
                    <a:pt x="1004" y="72"/>
                    <a:pt x="1004" y="72"/>
                    <a:pt x="1004" y="72"/>
                  </a:cubicBezTo>
                  <a:cubicBezTo>
                    <a:pt x="1029" y="72"/>
                    <a:pt x="1029" y="72"/>
                    <a:pt x="1029" y="72"/>
                  </a:cubicBezTo>
                  <a:cubicBezTo>
                    <a:pt x="1029" y="37"/>
                    <a:pt x="1029" y="37"/>
                    <a:pt x="1029" y="37"/>
                  </a:cubicBezTo>
                  <a:cubicBezTo>
                    <a:pt x="1052" y="30"/>
                    <a:pt x="1052" y="30"/>
                    <a:pt x="1052" y="30"/>
                  </a:cubicBezTo>
                  <a:cubicBezTo>
                    <a:pt x="1052" y="72"/>
                    <a:pt x="1052" y="72"/>
                    <a:pt x="1052" y="72"/>
                  </a:cubicBezTo>
                  <a:cubicBezTo>
                    <a:pt x="1088" y="72"/>
                    <a:pt x="1088" y="72"/>
                    <a:pt x="1088" y="72"/>
                  </a:cubicBezTo>
                  <a:cubicBezTo>
                    <a:pt x="1088" y="92"/>
                    <a:pt x="1088" y="92"/>
                    <a:pt x="1088" y="92"/>
                  </a:cubicBezTo>
                  <a:cubicBezTo>
                    <a:pt x="1052" y="92"/>
                    <a:pt x="1052" y="92"/>
                    <a:pt x="1052" y="92"/>
                  </a:cubicBezTo>
                  <a:cubicBezTo>
                    <a:pt x="1052" y="173"/>
                    <a:pt x="1052" y="173"/>
                    <a:pt x="1052" y="173"/>
                  </a:cubicBezTo>
                  <a:cubicBezTo>
                    <a:pt x="1052" y="183"/>
                    <a:pt x="1054" y="190"/>
                    <a:pt x="1057" y="194"/>
                  </a:cubicBezTo>
                  <a:cubicBezTo>
                    <a:pt x="1060" y="198"/>
                    <a:pt x="1066" y="200"/>
                    <a:pt x="1073" y="200"/>
                  </a:cubicBezTo>
                  <a:cubicBezTo>
                    <a:pt x="1079" y="200"/>
                    <a:pt x="1084" y="198"/>
                    <a:pt x="1088" y="195"/>
                  </a:cubicBezTo>
                  <a:lnTo>
                    <a:pt x="1088" y="215"/>
                  </a:lnTo>
                  <a:close/>
                  <a:moveTo>
                    <a:pt x="1330" y="216"/>
                  </a:moveTo>
                  <a:cubicBezTo>
                    <a:pt x="1304" y="216"/>
                    <a:pt x="1304" y="216"/>
                    <a:pt x="1304" y="216"/>
                  </a:cubicBezTo>
                  <a:cubicBezTo>
                    <a:pt x="1282" y="160"/>
                    <a:pt x="1282" y="160"/>
                    <a:pt x="1282" y="160"/>
                  </a:cubicBezTo>
                  <a:cubicBezTo>
                    <a:pt x="1197" y="160"/>
                    <a:pt x="1197" y="160"/>
                    <a:pt x="1197" y="160"/>
                  </a:cubicBezTo>
                  <a:cubicBezTo>
                    <a:pt x="1177" y="216"/>
                    <a:pt x="1177" y="216"/>
                    <a:pt x="1177" y="216"/>
                  </a:cubicBezTo>
                  <a:cubicBezTo>
                    <a:pt x="1151" y="216"/>
                    <a:pt x="1151" y="216"/>
                    <a:pt x="1151" y="216"/>
                  </a:cubicBezTo>
                  <a:cubicBezTo>
                    <a:pt x="1228" y="15"/>
                    <a:pt x="1228" y="15"/>
                    <a:pt x="1228" y="15"/>
                  </a:cubicBezTo>
                  <a:cubicBezTo>
                    <a:pt x="1252" y="15"/>
                    <a:pt x="1252" y="15"/>
                    <a:pt x="1252" y="15"/>
                  </a:cubicBezTo>
                  <a:lnTo>
                    <a:pt x="1330" y="216"/>
                  </a:lnTo>
                  <a:close/>
                  <a:moveTo>
                    <a:pt x="1275" y="139"/>
                  </a:moveTo>
                  <a:cubicBezTo>
                    <a:pt x="1243" y="53"/>
                    <a:pt x="1243" y="53"/>
                    <a:pt x="1243" y="53"/>
                  </a:cubicBezTo>
                  <a:cubicBezTo>
                    <a:pt x="1242" y="51"/>
                    <a:pt x="1241" y="46"/>
                    <a:pt x="1240" y="39"/>
                  </a:cubicBezTo>
                  <a:cubicBezTo>
                    <a:pt x="1239" y="39"/>
                    <a:pt x="1239" y="39"/>
                    <a:pt x="1239" y="39"/>
                  </a:cubicBezTo>
                  <a:cubicBezTo>
                    <a:pt x="1238" y="45"/>
                    <a:pt x="1237" y="50"/>
                    <a:pt x="1236" y="53"/>
                  </a:cubicBezTo>
                  <a:cubicBezTo>
                    <a:pt x="1205" y="139"/>
                    <a:pt x="1205" y="139"/>
                    <a:pt x="1205" y="139"/>
                  </a:cubicBezTo>
                  <a:lnTo>
                    <a:pt x="1275" y="139"/>
                  </a:lnTo>
                  <a:close/>
                  <a:moveTo>
                    <a:pt x="1459" y="79"/>
                  </a:moveTo>
                  <a:cubicBezTo>
                    <a:pt x="1374" y="197"/>
                    <a:pt x="1374" y="197"/>
                    <a:pt x="1374" y="197"/>
                  </a:cubicBezTo>
                  <a:cubicBezTo>
                    <a:pt x="1458" y="197"/>
                    <a:pt x="1458" y="197"/>
                    <a:pt x="1458" y="197"/>
                  </a:cubicBezTo>
                  <a:cubicBezTo>
                    <a:pt x="1458" y="216"/>
                    <a:pt x="1458" y="216"/>
                    <a:pt x="1458" y="216"/>
                  </a:cubicBezTo>
                  <a:cubicBezTo>
                    <a:pt x="1340" y="216"/>
                    <a:pt x="1340" y="216"/>
                    <a:pt x="1340" y="216"/>
                  </a:cubicBezTo>
                  <a:cubicBezTo>
                    <a:pt x="1340" y="209"/>
                    <a:pt x="1340" y="209"/>
                    <a:pt x="1340" y="209"/>
                  </a:cubicBezTo>
                  <a:cubicBezTo>
                    <a:pt x="1425" y="92"/>
                    <a:pt x="1425" y="92"/>
                    <a:pt x="1425" y="92"/>
                  </a:cubicBezTo>
                  <a:cubicBezTo>
                    <a:pt x="1348" y="92"/>
                    <a:pt x="1348" y="92"/>
                    <a:pt x="1348" y="92"/>
                  </a:cubicBezTo>
                  <a:cubicBezTo>
                    <a:pt x="1348" y="72"/>
                    <a:pt x="1348" y="72"/>
                    <a:pt x="1348" y="72"/>
                  </a:cubicBezTo>
                  <a:cubicBezTo>
                    <a:pt x="1459" y="72"/>
                    <a:pt x="1459" y="72"/>
                    <a:pt x="1459" y="72"/>
                  </a:cubicBezTo>
                  <a:lnTo>
                    <a:pt x="1459" y="79"/>
                  </a:lnTo>
                  <a:close/>
                  <a:moveTo>
                    <a:pt x="1597" y="216"/>
                  </a:moveTo>
                  <a:cubicBezTo>
                    <a:pt x="1574" y="216"/>
                    <a:pt x="1574" y="216"/>
                    <a:pt x="1574" y="216"/>
                  </a:cubicBezTo>
                  <a:cubicBezTo>
                    <a:pt x="1574" y="194"/>
                    <a:pt x="1574" y="194"/>
                    <a:pt x="1574" y="194"/>
                  </a:cubicBezTo>
                  <a:cubicBezTo>
                    <a:pt x="1574" y="194"/>
                    <a:pt x="1574" y="194"/>
                    <a:pt x="1574" y="194"/>
                  </a:cubicBezTo>
                  <a:cubicBezTo>
                    <a:pt x="1564" y="211"/>
                    <a:pt x="1549" y="220"/>
                    <a:pt x="1530" y="220"/>
                  </a:cubicBezTo>
                  <a:cubicBezTo>
                    <a:pt x="1495" y="220"/>
                    <a:pt x="1478" y="199"/>
                    <a:pt x="1478" y="158"/>
                  </a:cubicBezTo>
                  <a:cubicBezTo>
                    <a:pt x="1478" y="72"/>
                    <a:pt x="1478" y="72"/>
                    <a:pt x="1478" y="72"/>
                  </a:cubicBezTo>
                  <a:cubicBezTo>
                    <a:pt x="1501" y="72"/>
                    <a:pt x="1501" y="72"/>
                    <a:pt x="1501" y="72"/>
                  </a:cubicBezTo>
                  <a:cubicBezTo>
                    <a:pt x="1501" y="155"/>
                    <a:pt x="1501" y="155"/>
                    <a:pt x="1501" y="155"/>
                  </a:cubicBezTo>
                  <a:cubicBezTo>
                    <a:pt x="1501" y="185"/>
                    <a:pt x="1513" y="200"/>
                    <a:pt x="1536" y="200"/>
                  </a:cubicBezTo>
                  <a:cubicBezTo>
                    <a:pt x="1547" y="200"/>
                    <a:pt x="1557" y="196"/>
                    <a:pt x="1564" y="188"/>
                  </a:cubicBezTo>
                  <a:cubicBezTo>
                    <a:pt x="1571" y="179"/>
                    <a:pt x="1574" y="169"/>
                    <a:pt x="1574" y="155"/>
                  </a:cubicBezTo>
                  <a:cubicBezTo>
                    <a:pt x="1574" y="72"/>
                    <a:pt x="1574" y="72"/>
                    <a:pt x="1574" y="72"/>
                  </a:cubicBezTo>
                  <a:cubicBezTo>
                    <a:pt x="1597" y="72"/>
                    <a:pt x="1597" y="72"/>
                    <a:pt x="1597" y="72"/>
                  </a:cubicBezTo>
                  <a:lnTo>
                    <a:pt x="1597" y="216"/>
                  </a:lnTo>
                  <a:close/>
                  <a:moveTo>
                    <a:pt x="1711" y="96"/>
                  </a:moveTo>
                  <a:cubicBezTo>
                    <a:pt x="1707" y="93"/>
                    <a:pt x="1701" y="91"/>
                    <a:pt x="1694" y="91"/>
                  </a:cubicBezTo>
                  <a:cubicBezTo>
                    <a:pt x="1684" y="91"/>
                    <a:pt x="1675" y="96"/>
                    <a:pt x="1669" y="105"/>
                  </a:cubicBezTo>
                  <a:cubicBezTo>
                    <a:pt x="1663" y="115"/>
                    <a:pt x="1659" y="128"/>
                    <a:pt x="1659" y="143"/>
                  </a:cubicBezTo>
                  <a:cubicBezTo>
                    <a:pt x="1659" y="216"/>
                    <a:pt x="1659" y="216"/>
                    <a:pt x="1659" y="216"/>
                  </a:cubicBezTo>
                  <a:cubicBezTo>
                    <a:pt x="1636" y="216"/>
                    <a:pt x="1636" y="216"/>
                    <a:pt x="1636" y="216"/>
                  </a:cubicBezTo>
                  <a:cubicBezTo>
                    <a:pt x="1636" y="72"/>
                    <a:pt x="1636" y="72"/>
                    <a:pt x="1636" y="72"/>
                  </a:cubicBezTo>
                  <a:cubicBezTo>
                    <a:pt x="1659" y="72"/>
                    <a:pt x="1659" y="72"/>
                    <a:pt x="1659" y="72"/>
                  </a:cubicBezTo>
                  <a:cubicBezTo>
                    <a:pt x="1659" y="102"/>
                    <a:pt x="1659" y="102"/>
                    <a:pt x="1659" y="102"/>
                  </a:cubicBezTo>
                  <a:cubicBezTo>
                    <a:pt x="1660" y="102"/>
                    <a:pt x="1660" y="102"/>
                    <a:pt x="1660" y="102"/>
                  </a:cubicBezTo>
                  <a:cubicBezTo>
                    <a:pt x="1663" y="92"/>
                    <a:pt x="1668" y="84"/>
                    <a:pt x="1675" y="78"/>
                  </a:cubicBezTo>
                  <a:cubicBezTo>
                    <a:pt x="1681" y="73"/>
                    <a:pt x="1689" y="70"/>
                    <a:pt x="1698" y="70"/>
                  </a:cubicBezTo>
                  <a:cubicBezTo>
                    <a:pt x="1704" y="70"/>
                    <a:pt x="1708" y="70"/>
                    <a:pt x="1711" y="72"/>
                  </a:cubicBezTo>
                  <a:lnTo>
                    <a:pt x="1711" y="96"/>
                  </a:lnTo>
                  <a:close/>
                  <a:moveTo>
                    <a:pt x="1840" y="150"/>
                  </a:moveTo>
                  <a:cubicBezTo>
                    <a:pt x="1738" y="150"/>
                    <a:pt x="1738" y="150"/>
                    <a:pt x="1738" y="150"/>
                  </a:cubicBezTo>
                  <a:cubicBezTo>
                    <a:pt x="1738" y="166"/>
                    <a:pt x="1743" y="179"/>
                    <a:pt x="1751" y="187"/>
                  </a:cubicBezTo>
                  <a:cubicBezTo>
                    <a:pt x="1759" y="196"/>
                    <a:pt x="1770" y="200"/>
                    <a:pt x="1785" y="200"/>
                  </a:cubicBezTo>
                  <a:cubicBezTo>
                    <a:pt x="1801" y="200"/>
                    <a:pt x="1816" y="195"/>
                    <a:pt x="1830" y="184"/>
                  </a:cubicBezTo>
                  <a:cubicBezTo>
                    <a:pt x="1830" y="206"/>
                    <a:pt x="1830" y="206"/>
                    <a:pt x="1830" y="206"/>
                  </a:cubicBezTo>
                  <a:cubicBezTo>
                    <a:pt x="1817" y="215"/>
                    <a:pt x="1800" y="220"/>
                    <a:pt x="1779" y="220"/>
                  </a:cubicBezTo>
                  <a:cubicBezTo>
                    <a:pt x="1759" y="220"/>
                    <a:pt x="1743" y="213"/>
                    <a:pt x="1731" y="200"/>
                  </a:cubicBezTo>
                  <a:cubicBezTo>
                    <a:pt x="1720" y="187"/>
                    <a:pt x="1714" y="168"/>
                    <a:pt x="1714" y="145"/>
                  </a:cubicBezTo>
                  <a:cubicBezTo>
                    <a:pt x="1714" y="131"/>
                    <a:pt x="1717" y="118"/>
                    <a:pt x="1723" y="106"/>
                  </a:cubicBezTo>
                  <a:cubicBezTo>
                    <a:pt x="1728" y="94"/>
                    <a:pt x="1736" y="85"/>
                    <a:pt x="1747" y="79"/>
                  </a:cubicBezTo>
                  <a:cubicBezTo>
                    <a:pt x="1757" y="72"/>
                    <a:pt x="1768" y="69"/>
                    <a:pt x="1780" y="69"/>
                  </a:cubicBezTo>
                  <a:cubicBezTo>
                    <a:pt x="1799" y="69"/>
                    <a:pt x="1814" y="75"/>
                    <a:pt x="1824" y="87"/>
                  </a:cubicBezTo>
                  <a:cubicBezTo>
                    <a:pt x="1834" y="99"/>
                    <a:pt x="1840" y="116"/>
                    <a:pt x="1840" y="138"/>
                  </a:cubicBezTo>
                  <a:lnTo>
                    <a:pt x="1840" y="150"/>
                  </a:lnTo>
                  <a:close/>
                  <a:moveTo>
                    <a:pt x="1816" y="131"/>
                  </a:moveTo>
                  <a:cubicBezTo>
                    <a:pt x="1816" y="117"/>
                    <a:pt x="1813" y="107"/>
                    <a:pt x="1806" y="100"/>
                  </a:cubicBezTo>
                  <a:cubicBezTo>
                    <a:pt x="1800" y="92"/>
                    <a:pt x="1791" y="89"/>
                    <a:pt x="1780" y="89"/>
                  </a:cubicBezTo>
                  <a:cubicBezTo>
                    <a:pt x="1769" y="89"/>
                    <a:pt x="1760" y="92"/>
                    <a:pt x="1753" y="100"/>
                  </a:cubicBezTo>
                  <a:cubicBezTo>
                    <a:pt x="1745" y="108"/>
                    <a:pt x="1740" y="118"/>
                    <a:pt x="1738" y="131"/>
                  </a:cubicBezTo>
                  <a:lnTo>
                    <a:pt x="1816" y="13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76" name="Group 75"/>
          <p:cNvGrpSpPr/>
          <p:nvPr/>
        </p:nvGrpSpPr>
        <p:grpSpPr>
          <a:xfrm>
            <a:off x="8206366" y="1227170"/>
            <a:ext cx="1300631" cy="1236985"/>
            <a:chOff x="8523474" y="503193"/>
            <a:chExt cx="1300631" cy="1236985"/>
          </a:xfrm>
        </p:grpSpPr>
        <p:sp>
          <p:nvSpPr>
            <p:cNvPr id="77" name="Oval 76"/>
            <p:cNvSpPr/>
            <p:nvPr/>
          </p:nvSpPr>
          <p:spPr bwMode="auto">
            <a:xfrm>
              <a:off x="8555297" y="503193"/>
              <a:ext cx="1236985" cy="1236985"/>
            </a:xfrm>
            <a:prstGeom prst="ellipse">
              <a:avLst/>
            </a:prstGeom>
            <a:pattFill prst="ltUpDiag">
              <a:fgClr>
                <a:srgbClr val="CDCDCD"/>
              </a:fgClr>
              <a:bgClr>
                <a:srgbClr val="FFFFFF"/>
              </a:bgClr>
            </a:pattFill>
            <a:ln w="25400" cap="flat" cmpd="sng" algn="ctr">
              <a:solidFill>
                <a:schemeClr val="tx1"/>
              </a:solidFill>
              <a:prstDash val="solid"/>
              <a:headEnd type="none" w="med" len="med"/>
              <a:tailEnd type="none" w="med" len="med"/>
            </a:ln>
            <a:effectLst/>
          </p:spPr>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defTabSz="914008" fontAlgn="base">
                <a:lnSpc>
                  <a:spcPct val="90000"/>
                </a:lnSpc>
                <a:spcBef>
                  <a:spcPct val="0"/>
                </a:spcBef>
                <a:spcAft>
                  <a:spcPct val="0"/>
                </a:spcAft>
                <a:defRPr/>
              </a:pPr>
              <a:endParaRPr lang="en-US" sz="3600" kern="0" spc="-50" dirty="0">
                <a:gradFill>
                  <a:gsLst>
                    <a:gs pos="36283">
                      <a:srgbClr val="505050"/>
                    </a:gs>
                    <a:gs pos="28000">
                      <a:srgbClr val="505050"/>
                    </a:gs>
                  </a:gsLst>
                  <a:lin ang="5400000" scaled="0"/>
                </a:gradFill>
              </a:endParaRPr>
            </a:p>
          </p:txBody>
        </p:sp>
        <p:sp>
          <p:nvSpPr>
            <p:cNvPr id="78" name="Freeform 77"/>
            <p:cNvSpPr>
              <a:spLocks noChangeAspect="1" noEditPoints="1"/>
            </p:cNvSpPr>
            <p:nvPr/>
          </p:nvSpPr>
          <p:spPr bwMode="auto">
            <a:xfrm>
              <a:off x="8889002" y="708335"/>
              <a:ext cx="569574" cy="427782"/>
            </a:xfrm>
            <a:custGeom>
              <a:avLst/>
              <a:gdLst>
                <a:gd name="T0" fmla="*/ 224 w 400"/>
                <a:gd name="T1" fmla="*/ 276 h 300"/>
                <a:gd name="T2" fmla="*/ 200 w 400"/>
                <a:gd name="T3" fmla="*/ 300 h 300"/>
                <a:gd name="T4" fmla="*/ 176 w 400"/>
                <a:gd name="T5" fmla="*/ 276 h 300"/>
                <a:gd name="T6" fmla="*/ 200 w 400"/>
                <a:gd name="T7" fmla="*/ 252 h 300"/>
                <a:gd name="T8" fmla="*/ 224 w 400"/>
                <a:gd name="T9" fmla="*/ 276 h 300"/>
                <a:gd name="T10" fmla="*/ 122 w 400"/>
                <a:gd name="T11" fmla="*/ 205 h 300"/>
                <a:gd name="T12" fmla="*/ 156 w 400"/>
                <a:gd name="T13" fmla="*/ 239 h 300"/>
                <a:gd name="T14" fmla="*/ 200 w 400"/>
                <a:gd name="T15" fmla="*/ 221 h 300"/>
                <a:gd name="T16" fmla="*/ 244 w 400"/>
                <a:gd name="T17" fmla="*/ 239 h 300"/>
                <a:gd name="T18" fmla="*/ 278 w 400"/>
                <a:gd name="T19" fmla="*/ 205 h 300"/>
                <a:gd name="T20" fmla="*/ 200 w 400"/>
                <a:gd name="T21" fmla="*/ 173 h 300"/>
                <a:gd name="T22" fmla="*/ 122 w 400"/>
                <a:gd name="T23" fmla="*/ 205 h 300"/>
                <a:gd name="T24" fmla="*/ 61 w 400"/>
                <a:gd name="T25" fmla="*/ 144 h 300"/>
                <a:gd name="T26" fmla="*/ 95 w 400"/>
                <a:gd name="T27" fmla="*/ 178 h 300"/>
                <a:gd name="T28" fmla="*/ 200 w 400"/>
                <a:gd name="T29" fmla="*/ 134 h 300"/>
                <a:gd name="T30" fmla="*/ 305 w 400"/>
                <a:gd name="T31" fmla="*/ 178 h 300"/>
                <a:gd name="T32" fmla="*/ 339 w 400"/>
                <a:gd name="T33" fmla="*/ 144 h 300"/>
                <a:gd name="T34" fmla="*/ 200 w 400"/>
                <a:gd name="T35" fmla="*/ 86 h 300"/>
                <a:gd name="T36" fmla="*/ 61 w 400"/>
                <a:gd name="T37" fmla="*/ 144 h 300"/>
                <a:gd name="T38" fmla="*/ 200 w 400"/>
                <a:gd name="T39" fmla="*/ 48 h 300"/>
                <a:gd name="T40" fmla="*/ 366 w 400"/>
                <a:gd name="T41" fmla="*/ 117 h 300"/>
                <a:gd name="T42" fmla="*/ 400 w 400"/>
                <a:gd name="T43" fmla="*/ 83 h 300"/>
                <a:gd name="T44" fmla="*/ 200 w 400"/>
                <a:gd name="T45" fmla="*/ 0 h 300"/>
                <a:gd name="T46" fmla="*/ 0 w 400"/>
                <a:gd name="T47" fmla="*/ 83 h 300"/>
                <a:gd name="T48" fmla="*/ 34 w 400"/>
                <a:gd name="T49" fmla="*/ 117 h 300"/>
                <a:gd name="T50" fmla="*/ 200 w 400"/>
                <a:gd name="T51" fmla="*/ 4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0" h="300">
                  <a:moveTo>
                    <a:pt x="224" y="276"/>
                  </a:moveTo>
                  <a:cubicBezTo>
                    <a:pt x="224" y="289"/>
                    <a:pt x="213" y="300"/>
                    <a:pt x="200" y="300"/>
                  </a:cubicBezTo>
                  <a:cubicBezTo>
                    <a:pt x="187" y="300"/>
                    <a:pt x="176" y="289"/>
                    <a:pt x="176" y="276"/>
                  </a:cubicBezTo>
                  <a:cubicBezTo>
                    <a:pt x="176" y="263"/>
                    <a:pt x="187" y="252"/>
                    <a:pt x="200" y="252"/>
                  </a:cubicBezTo>
                  <a:cubicBezTo>
                    <a:pt x="213" y="252"/>
                    <a:pt x="224" y="263"/>
                    <a:pt x="224" y="276"/>
                  </a:cubicBezTo>
                  <a:close/>
                  <a:moveTo>
                    <a:pt x="122" y="205"/>
                  </a:moveTo>
                  <a:cubicBezTo>
                    <a:pt x="156" y="239"/>
                    <a:pt x="156" y="239"/>
                    <a:pt x="156" y="239"/>
                  </a:cubicBezTo>
                  <a:cubicBezTo>
                    <a:pt x="167" y="228"/>
                    <a:pt x="183" y="221"/>
                    <a:pt x="200" y="221"/>
                  </a:cubicBezTo>
                  <a:cubicBezTo>
                    <a:pt x="217" y="221"/>
                    <a:pt x="233" y="228"/>
                    <a:pt x="244" y="239"/>
                  </a:cubicBezTo>
                  <a:cubicBezTo>
                    <a:pt x="278" y="205"/>
                    <a:pt x="278" y="205"/>
                    <a:pt x="278" y="205"/>
                  </a:cubicBezTo>
                  <a:cubicBezTo>
                    <a:pt x="258" y="185"/>
                    <a:pt x="230" y="173"/>
                    <a:pt x="200" y="173"/>
                  </a:cubicBezTo>
                  <a:cubicBezTo>
                    <a:pt x="170" y="173"/>
                    <a:pt x="142" y="185"/>
                    <a:pt x="122" y="205"/>
                  </a:cubicBezTo>
                  <a:close/>
                  <a:moveTo>
                    <a:pt x="61" y="144"/>
                  </a:moveTo>
                  <a:cubicBezTo>
                    <a:pt x="95" y="178"/>
                    <a:pt x="95" y="178"/>
                    <a:pt x="95" y="178"/>
                  </a:cubicBezTo>
                  <a:cubicBezTo>
                    <a:pt x="122" y="151"/>
                    <a:pt x="159" y="134"/>
                    <a:pt x="200" y="134"/>
                  </a:cubicBezTo>
                  <a:cubicBezTo>
                    <a:pt x="241" y="134"/>
                    <a:pt x="278" y="151"/>
                    <a:pt x="305" y="178"/>
                  </a:cubicBezTo>
                  <a:cubicBezTo>
                    <a:pt x="339" y="144"/>
                    <a:pt x="339" y="144"/>
                    <a:pt x="339" y="144"/>
                  </a:cubicBezTo>
                  <a:cubicBezTo>
                    <a:pt x="303" y="109"/>
                    <a:pt x="254" y="86"/>
                    <a:pt x="200" y="86"/>
                  </a:cubicBezTo>
                  <a:cubicBezTo>
                    <a:pt x="146" y="86"/>
                    <a:pt x="97" y="109"/>
                    <a:pt x="61" y="144"/>
                  </a:cubicBezTo>
                  <a:close/>
                  <a:moveTo>
                    <a:pt x="200" y="48"/>
                  </a:moveTo>
                  <a:cubicBezTo>
                    <a:pt x="265" y="48"/>
                    <a:pt x="324" y="74"/>
                    <a:pt x="366" y="117"/>
                  </a:cubicBezTo>
                  <a:cubicBezTo>
                    <a:pt x="400" y="83"/>
                    <a:pt x="400" y="83"/>
                    <a:pt x="400" y="83"/>
                  </a:cubicBezTo>
                  <a:cubicBezTo>
                    <a:pt x="349" y="32"/>
                    <a:pt x="278" y="0"/>
                    <a:pt x="200" y="0"/>
                  </a:cubicBezTo>
                  <a:cubicBezTo>
                    <a:pt x="122" y="0"/>
                    <a:pt x="51" y="32"/>
                    <a:pt x="0" y="83"/>
                  </a:cubicBezTo>
                  <a:cubicBezTo>
                    <a:pt x="34" y="117"/>
                    <a:pt x="34" y="117"/>
                    <a:pt x="34" y="117"/>
                  </a:cubicBezTo>
                  <a:cubicBezTo>
                    <a:pt x="76" y="74"/>
                    <a:pt x="135" y="48"/>
                    <a:pt x="200" y="48"/>
                  </a:cubicBezTo>
                  <a:close/>
                </a:path>
              </a:pathLst>
            </a:custGeom>
            <a:solidFill>
              <a:schemeClr val="tx1"/>
            </a:solidFill>
            <a:ln>
              <a:noFill/>
            </a:ln>
            <a:extLst/>
          </p:spPr>
          <p:txBody>
            <a:bodyPr vert="horz" wrap="square" lIns="91428" tIns="45714" rIns="91428" bIns="45714" numCol="1" anchor="t" anchorCtr="0" compatLnSpc="1">
              <a:prstTxWarp prst="textNoShape">
                <a:avLst/>
              </a:prstTxWarp>
            </a:bodyPr>
            <a:lstStyle/>
            <a:p>
              <a:pPr defTabSz="932410">
                <a:defRPr/>
              </a:pPr>
              <a:endParaRPr lang="en-US" sz="2800" kern="0" dirty="0">
                <a:solidFill>
                  <a:srgbClr val="00188F"/>
                </a:solidFill>
              </a:endParaRPr>
            </a:p>
          </p:txBody>
        </p:sp>
        <p:sp>
          <p:nvSpPr>
            <p:cNvPr id="79" name="TextBox 78"/>
            <p:cNvSpPr txBox="1"/>
            <p:nvPr/>
          </p:nvSpPr>
          <p:spPr>
            <a:xfrm>
              <a:off x="8523474" y="1087172"/>
              <a:ext cx="1300631" cy="517026"/>
            </a:xfrm>
            <a:prstGeom prst="rect">
              <a:avLst/>
            </a:prstGeom>
            <a:noFill/>
          </p:spPr>
          <p:txBody>
            <a:bodyPr wrap="none" lIns="182857" tIns="146285" rIns="182857" bIns="146285" rtlCol="0" anchor="ctr">
              <a:spAutoFit/>
            </a:bodyPr>
            <a:lstStyle/>
            <a:p>
              <a:pPr algn="ctr" defTabSz="932410">
                <a:lnSpc>
                  <a:spcPct val="90000"/>
                </a:lnSpc>
                <a:defRPr/>
              </a:pPr>
              <a:r>
                <a:rPr lang="en-US" sz="1600" b="1" kern="0" spc="-50" dirty="0" smtClean="0">
                  <a:gradFill>
                    <a:gsLst>
                      <a:gs pos="16814">
                        <a:schemeClr val="tx1"/>
                      </a:gs>
                      <a:gs pos="100000">
                        <a:schemeClr val="tx1"/>
                      </a:gs>
                    </a:gsLst>
                    <a:lin ang="5400000" scaled="0"/>
                  </a:gradFill>
                </a:rPr>
                <a:t>INTERNET</a:t>
              </a:r>
              <a:endParaRPr lang="en-US" sz="1600" b="1" kern="0" spc="-50" dirty="0">
                <a:gradFill>
                  <a:gsLst>
                    <a:gs pos="16814">
                      <a:schemeClr val="tx1"/>
                    </a:gs>
                    <a:gs pos="100000">
                      <a:schemeClr val="tx1"/>
                    </a:gs>
                  </a:gsLst>
                  <a:lin ang="5400000" scaled="0"/>
                </a:gradFill>
              </a:endParaRPr>
            </a:p>
          </p:txBody>
        </p:sp>
      </p:grpSp>
      <p:grpSp>
        <p:nvGrpSpPr>
          <p:cNvPr id="22" name="Group 21"/>
          <p:cNvGrpSpPr/>
          <p:nvPr/>
        </p:nvGrpSpPr>
        <p:grpSpPr>
          <a:xfrm>
            <a:off x="9151034" y="4491019"/>
            <a:ext cx="1089066" cy="923518"/>
            <a:chOff x="9389039" y="4969225"/>
            <a:chExt cx="1039428" cy="881425"/>
          </a:xfrm>
        </p:grpSpPr>
        <p:sp>
          <p:nvSpPr>
            <p:cNvPr id="80" name="Freeform 88"/>
            <p:cNvSpPr>
              <a:spLocks noEditPoints="1"/>
            </p:cNvSpPr>
            <p:nvPr/>
          </p:nvSpPr>
          <p:spPr bwMode="black">
            <a:xfrm>
              <a:off x="9389039" y="4969225"/>
              <a:ext cx="1039428" cy="881425"/>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23"/>
            <p:cNvSpPr>
              <a:spLocks noEditPoints="1"/>
            </p:cNvSpPr>
            <p:nvPr/>
          </p:nvSpPr>
          <p:spPr bwMode="black">
            <a:xfrm>
              <a:off x="9668819" y="5110365"/>
              <a:ext cx="479868" cy="479744"/>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solidFill>
              <a:schemeClr val="tx2"/>
            </a:solidFill>
            <a:ln>
              <a:noFill/>
            </a:ln>
          </p:spPr>
          <p:txBody>
            <a:bodyPr vert="horz" wrap="square" lIns="0" tIns="41153" rIns="82305" bIns="41153" numCol="1" anchor="t" anchorCtr="0" compatLnSpc="1">
              <a:prstTxWarp prst="textNoShape">
                <a:avLst/>
              </a:prstTxWarp>
            </a:bodyPr>
            <a:lstStyle/>
            <a:p>
              <a:pPr algn="ctr" defTabSz="914363"/>
              <a:endParaRPr lang="en-US" sz="1600">
                <a:gradFill>
                  <a:gsLst>
                    <a:gs pos="0">
                      <a:srgbClr val="FFFFFF"/>
                    </a:gs>
                    <a:gs pos="100000">
                      <a:srgbClr val="FFFFFF"/>
                    </a:gs>
                  </a:gsLst>
                  <a:lin ang="5400000" scaled="0"/>
                </a:gradFill>
              </a:endParaRPr>
            </a:p>
          </p:txBody>
        </p:sp>
      </p:grpSp>
      <p:sp>
        <p:nvSpPr>
          <p:cNvPr id="60" name="TextBox 59"/>
          <p:cNvSpPr txBox="1"/>
          <p:nvPr/>
        </p:nvSpPr>
        <p:spPr>
          <a:xfrm>
            <a:off x="9381562" y="5206305"/>
            <a:ext cx="660768" cy="266784"/>
          </a:xfrm>
          <a:prstGeom prst="rect">
            <a:avLst/>
          </a:prstGeom>
          <a:noFill/>
        </p:spPr>
        <p:txBody>
          <a:bodyPr wrap="square" rtlCol="0">
            <a:spAutoFit/>
          </a:bodyPr>
          <a:lstStyle/>
          <a:p>
            <a:pPr algn="ctr" defTabSz="914309">
              <a:defRPr/>
            </a:pPr>
            <a:r>
              <a:rPr lang="en-US" sz="1071" b="1" kern="0" dirty="0">
                <a:gradFill>
                  <a:gsLst>
                    <a:gs pos="16814">
                      <a:schemeClr val="bg1"/>
                    </a:gs>
                    <a:gs pos="100000">
                      <a:schemeClr val="bg1"/>
                    </a:gs>
                  </a:gsLst>
                  <a:lin ang="5400000" scaled="0"/>
                </a:gradFill>
              </a:rPr>
              <a:t>VM2</a:t>
            </a:r>
          </a:p>
        </p:txBody>
      </p:sp>
      <p:grpSp>
        <p:nvGrpSpPr>
          <p:cNvPr id="82" name="Group 81"/>
          <p:cNvGrpSpPr/>
          <p:nvPr/>
        </p:nvGrpSpPr>
        <p:grpSpPr>
          <a:xfrm>
            <a:off x="7422519" y="4491019"/>
            <a:ext cx="1089066" cy="923518"/>
            <a:chOff x="9389039" y="4969225"/>
            <a:chExt cx="1039428" cy="881425"/>
          </a:xfrm>
          <a:solidFill>
            <a:schemeClr val="tx2">
              <a:lumMod val="75000"/>
            </a:schemeClr>
          </a:solidFill>
        </p:grpSpPr>
        <p:sp>
          <p:nvSpPr>
            <p:cNvPr id="83" name="Freeform 88"/>
            <p:cNvSpPr>
              <a:spLocks noEditPoints="1"/>
            </p:cNvSpPr>
            <p:nvPr/>
          </p:nvSpPr>
          <p:spPr bwMode="black">
            <a:xfrm>
              <a:off x="9389039" y="4969225"/>
              <a:ext cx="1039428" cy="881425"/>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23"/>
            <p:cNvSpPr>
              <a:spLocks noEditPoints="1"/>
            </p:cNvSpPr>
            <p:nvPr/>
          </p:nvSpPr>
          <p:spPr bwMode="black">
            <a:xfrm>
              <a:off x="9668819" y="5110365"/>
              <a:ext cx="479868" cy="479744"/>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grpFill/>
            <a:ln>
              <a:noFill/>
            </a:ln>
          </p:spPr>
          <p:txBody>
            <a:bodyPr vert="horz" wrap="square" lIns="0" tIns="41153" rIns="82305" bIns="41153" numCol="1" anchor="t" anchorCtr="0" compatLnSpc="1">
              <a:prstTxWarp prst="textNoShape">
                <a:avLst/>
              </a:prstTxWarp>
            </a:bodyPr>
            <a:lstStyle/>
            <a:p>
              <a:pPr algn="ctr" defTabSz="914363"/>
              <a:endParaRPr lang="en-US" sz="1600">
                <a:gradFill>
                  <a:gsLst>
                    <a:gs pos="0">
                      <a:srgbClr val="FFFFFF"/>
                    </a:gs>
                    <a:gs pos="100000">
                      <a:srgbClr val="FFFFFF"/>
                    </a:gs>
                  </a:gsLst>
                  <a:lin ang="5400000" scaled="0"/>
                </a:gradFill>
              </a:endParaRPr>
            </a:p>
          </p:txBody>
        </p:sp>
      </p:grpSp>
      <p:sp>
        <p:nvSpPr>
          <p:cNvPr id="85" name="TextBox 84"/>
          <p:cNvSpPr txBox="1"/>
          <p:nvPr/>
        </p:nvSpPr>
        <p:spPr>
          <a:xfrm>
            <a:off x="7653047" y="5206305"/>
            <a:ext cx="660768" cy="266784"/>
          </a:xfrm>
          <a:prstGeom prst="rect">
            <a:avLst/>
          </a:prstGeom>
          <a:noFill/>
        </p:spPr>
        <p:txBody>
          <a:bodyPr wrap="square" rtlCol="0">
            <a:spAutoFit/>
          </a:bodyPr>
          <a:lstStyle/>
          <a:p>
            <a:pPr algn="ctr" defTabSz="914309">
              <a:defRPr/>
            </a:pPr>
            <a:r>
              <a:rPr lang="en-US" sz="1071" b="1" kern="0" dirty="0" smtClean="0">
                <a:gradFill>
                  <a:gsLst>
                    <a:gs pos="16814">
                      <a:schemeClr val="bg1"/>
                    </a:gs>
                    <a:gs pos="100000">
                      <a:schemeClr val="bg1"/>
                    </a:gs>
                  </a:gsLst>
                  <a:lin ang="5400000" scaled="0"/>
                </a:gradFill>
              </a:rPr>
              <a:t>VM1</a:t>
            </a:r>
            <a:endParaRPr lang="en-US" sz="1071" b="1" kern="0" dirty="0">
              <a:gradFill>
                <a:gsLst>
                  <a:gs pos="16814">
                    <a:schemeClr val="bg1"/>
                  </a:gs>
                  <a:gs pos="100000">
                    <a:schemeClr val="bg1"/>
                  </a:gs>
                </a:gsLst>
                <a:lin ang="5400000" scaled="0"/>
              </a:gradFill>
            </a:endParaRPr>
          </a:p>
        </p:txBody>
      </p:sp>
      <p:sp>
        <p:nvSpPr>
          <p:cNvPr id="55" name="Oval 54"/>
          <p:cNvSpPr/>
          <p:nvPr/>
        </p:nvSpPr>
        <p:spPr bwMode="auto">
          <a:xfrm>
            <a:off x="7912350" y="4399141"/>
            <a:ext cx="160384" cy="160384"/>
          </a:xfrm>
          <a:prstGeom prst="ellipse">
            <a:avLst/>
          </a:prstGeom>
          <a:solidFill>
            <a:schemeClr val="tx1">
              <a:lumMod val="60000"/>
              <a:lumOff val="40000"/>
            </a:schemeClr>
          </a:solidFill>
          <a:ln w="9525" cap="flat" cmpd="sng" algn="ctr">
            <a:noFill/>
            <a:prstDash val="solid"/>
            <a:headEnd type="none" w="med" len="med"/>
            <a:tailEnd type="none" w="med" len="med"/>
          </a:ln>
          <a:effectLst/>
        </p:spPr>
        <p:txBody>
          <a:bodyPr rot="0" spcFirstLastPara="0" vertOverflow="overflow" horzOverflow="overflow" vert="horz" wrap="square" lIns="186497" tIns="149198" rIns="186497" bIns="149198" numCol="1" spcCol="0" rtlCol="0" fromWordArt="0" anchor="t" anchorCtr="0" forceAA="0" compatLnSpc="1">
            <a:prstTxWarp prst="textNoShape">
              <a:avLst/>
            </a:prstTxWarp>
            <a:noAutofit/>
          </a:bodyPr>
          <a:lstStyle/>
          <a:p>
            <a:pPr algn="ctr" defTabSz="950933" fontAlgn="base">
              <a:lnSpc>
                <a:spcPct val="90000"/>
              </a:lnSpc>
              <a:spcBef>
                <a:spcPct val="0"/>
              </a:spcBef>
              <a:spcAft>
                <a:spcPct val="0"/>
              </a:spcAft>
              <a:defRPr/>
            </a:pPr>
            <a:endParaRPr lang="en-US" sz="2448"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56" name="Oval 55"/>
          <p:cNvSpPr/>
          <p:nvPr/>
        </p:nvSpPr>
        <p:spPr bwMode="auto">
          <a:xfrm>
            <a:off x="9631562" y="4408769"/>
            <a:ext cx="160384" cy="160384"/>
          </a:xfrm>
          <a:prstGeom prst="ellipse">
            <a:avLst/>
          </a:prstGeom>
          <a:solidFill>
            <a:schemeClr val="tx1">
              <a:lumMod val="60000"/>
              <a:lumOff val="40000"/>
            </a:schemeClr>
          </a:solidFill>
          <a:ln w="9525" cap="flat" cmpd="sng" algn="ctr">
            <a:noFill/>
            <a:prstDash val="solid"/>
            <a:headEnd type="none" w="med" len="med"/>
            <a:tailEnd type="none" w="med" len="med"/>
          </a:ln>
          <a:effectLst/>
        </p:spPr>
        <p:txBody>
          <a:bodyPr rot="0" spcFirstLastPara="0" vertOverflow="overflow" horzOverflow="overflow" vert="horz" wrap="square" lIns="186497" tIns="149198" rIns="186497" bIns="149198" numCol="1" spcCol="0" rtlCol="0" fromWordArt="0" anchor="t" anchorCtr="0" forceAA="0" compatLnSpc="1">
            <a:prstTxWarp prst="textNoShape">
              <a:avLst/>
            </a:prstTxWarp>
            <a:noAutofit/>
          </a:bodyPr>
          <a:lstStyle/>
          <a:p>
            <a:pPr algn="ctr" defTabSz="950933" fontAlgn="base">
              <a:lnSpc>
                <a:spcPct val="90000"/>
              </a:lnSpc>
              <a:spcBef>
                <a:spcPct val="0"/>
              </a:spcBef>
              <a:spcAft>
                <a:spcPct val="0"/>
              </a:spcAft>
              <a:defRPr/>
            </a:pPr>
            <a:endParaRPr lang="en-US" sz="2448" kern="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440378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6219421" y="4914899"/>
            <a:ext cx="5744756" cy="1638893"/>
            <a:chOff x="6219421" y="4800599"/>
            <a:chExt cx="5744756" cy="1638893"/>
          </a:xfrm>
        </p:grpSpPr>
        <p:sp>
          <p:nvSpPr>
            <p:cNvPr id="75" name="Rounded Rectangle 74"/>
            <p:cNvSpPr/>
            <p:nvPr/>
          </p:nvSpPr>
          <p:spPr bwMode="auto">
            <a:xfrm>
              <a:off x="9258502" y="4800599"/>
              <a:ext cx="2705675" cy="1638893"/>
            </a:xfrm>
            <a:prstGeom prst="roundRect">
              <a:avLst>
                <a:gd name="adj" fmla="val 0"/>
              </a:avLst>
            </a:prstGeom>
            <a:solidFill>
              <a:schemeClr val="bg1">
                <a:lumMod val="95000"/>
              </a:schemeClr>
            </a:solidFill>
            <a:ln w="285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b" anchorCtr="0" compatLnSpc="1">
              <a:prstTxWarp prst="textNoShape">
                <a:avLst/>
              </a:prstTxWarp>
            </a:bodyPr>
            <a:lstStyle/>
            <a:p>
              <a:pPr algn="ctr">
                <a:lnSpc>
                  <a:spcPct val="90000"/>
                </a:lnSpc>
                <a:spcAft>
                  <a:spcPts val="600"/>
                </a:spcAft>
              </a:pPr>
              <a:r>
                <a:rPr lang="en-US" sz="1600" b="1" dirty="0" smtClean="0">
                  <a:gradFill>
                    <a:gsLst>
                      <a:gs pos="2917">
                        <a:schemeClr val="tx1"/>
                      </a:gs>
                      <a:gs pos="30000">
                        <a:schemeClr val="tx1"/>
                      </a:gs>
                    </a:gsLst>
                    <a:lin ang="5400000" scaled="0"/>
                  </a:gradFill>
                </a:rPr>
                <a:t>CLOUD SERVICE 2</a:t>
              </a:r>
              <a:endParaRPr lang="en-US" sz="1600" b="1" dirty="0">
                <a:gradFill>
                  <a:gsLst>
                    <a:gs pos="2917">
                      <a:schemeClr val="tx1"/>
                    </a:gs>
                    <a:gs pos="30000">
                      <a:schemeClr val="tx1"/>
                    </a:gs>
                  </a:gsLst>
                  <a:lin ang="5400000" scaled="0"/>
                </a:gradFill>
              </a:endParaRPr>
            </a:p>
          </p:txBody>
        </p:sp>
        <p:sp>
          <p:nvSpPr>
            <p:cNvPr id="74" name="Rounded Rectangle 73"/>
            <p:cNvSpPr/>
            <p:nvPr/>
          </p:nvSpPr>
          <p:spPr bwMode="auto">
            <a:xfrm>
              <a:off x="6219421" y="4800599"/>
              <a:ext cx="2705675" cy="1638893"/>
            </a:xfrm>
            <a:prstGeom prst="roundRect">
              <a:avLst>
                <a:gd name="adj" fmla="val 0"/>
              </a:avLst>
            </a:prstGeom>
            <a:solidFill>
              <a:schemeClr val="bg1">
                <a:lumMod val="95000"/>
              </a:schemeClr>
            </a:solidFill>
            <a:ln w="285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b" anchorCtr="0" compatLnSpc="1">
              <a:prstTxWarp prst="textNoShape">
                <a:avLst/>
              </a:prstTxWarp>
            </a:bodyPr>
            <a:lstStyle/>
            <a:p>
              <a:pPr algn="ctr">
                <a:lnSpc>
                  <a:spcPct val="90000"/>
                </a:lnSpc>
                <a:spcAft>
                  <a:spcPts val="600"/>
                </a:spcAft>
              </a:pPr>
              <a:r>
                <a:rPr lang="en-US" sz="1600" b="1" dirty="0" smtClean="0">
                  <a:gradFill>
                    <a:gsLst>
                      <a:gs pos="2917">
                        <a:schemeClr val="tx1"/>
                      </a:gs>
                      <a:gs pos="30000">
                        <a:schemeClr val="tx1"/>
                      </a:gs>
                    </a:gsLst>
                    <a:lin ang="5400000" scaled="0"/>
                  </a:gradFill>
                </a:rPr>
                <a:t>CLOUD SERVICE 1</a:t>
              </a:r>
              <a:endParaRPr lang="en-US" sz="1600" b="1" dirty="0">
                <a:gradFill>
                  <a:gsLst>
                    <a:gs pos="2917">
                      <a:schemeClr val="tx1"/>
                    </a:gs>
                    <a:gs pos="30000">
                      <a:schemeClr val="tx1"/>
                    </a:gs>
                  </a:gsLst>
                  <a:lin ang="5400000" scaled="0"/>
                </a:gradFill>
              </a:endParaRPr>
            </a:p>
          </p:txBody>
        </p:sp>
        <p:grpSp>
          <p:nvGrpSpPr>
            <p:cNvPr id="9" name="Group 8"/>
            <p:cNvGrpSpPr/>
            <p:nvPr/>
          </p:nvGrpSpPr>
          <p:grpSpPr>
            <a:xfrm>
              <a:off x="6497904" y="5072392"/>
              <a:ext cx="2148709" cy="881425"/>
              <a:chOff x="6644516" y="4929517"/>
              <a:chExt cx="2148709" cy="881425"/>
            </a:xfrm>
          </p:grpSpPr>
          <p:sp>
            <p:nvSpPr>
              <p:cNvPr id="27" name="Freeform 88"/>
              <p:cNvSpPr>
                <a:spLocks noEditPoints="1"/>
              </p:cNvSpPr>
              <p:nvPr/>
            </p:nvSpPr>
            <p:spPr bwMode="black">
              <a:xfrm>
                <a:off x="6644516" y="4929517"/>
                <a:ext cx="1039428" cy="881425"/>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23"/>
              <p:cNvSpPr>
                <a:spLocks noEditPoints="1"/>
              </p:cNvSpPr>
              <p:nvPr/>
            </p:nvSpPr>
            <p:spPr bwMode="black">
              <a:xfrm>
                <a:off x="6924296" y="5070657"/>
                <a:ext cx="479868" cy="479744"/>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solidFill>
                <a:schemeClr val="tx2"/>
              </a:solidFill>
              <a:ln>
                <a:noFill/>
              </a:ln>
            </p:spPr>
            <p:txBody>
              <a:bodyPr vert="horz" wrap="square" lIns="0" tIns="41153" rIns="82305" bIns="41153" numCol="1" anchor="t" anchorCtr="0" compatLnSpc="1">
                <a:prstTxWarp prst="textNoShape">
                  <a:avLst/>
                </a:prstTxWarp>
              </a:bodyPr>
              <a:lstStyle/>
              <a:p>
                <a:pPr algn="ctr" defTabSz="914363"/>
                <a:endParaRPr lang="en-US" sz="1600">
                  <a:gradFill>
                    <a:gsLst>
                      <a:gs pos="0">
                        <a:srgbClr val="FFFFFF"/>
                      </a:gs>
                      <a:gs pos="100000">
                        <a:srgbClr val="FFFFFF"/>
                      </a:gs>
                    </a:gsLst>
                    <a:lin ang="5400000" scaled="0"/>
                  </a:gradFill>
                </a:endParaRPr>
              </a:p>
            </p:txBody>
          </p:sp>
          <p:sp>
            <p:nvSpPr>
              <p:cNvPr id="38" name="Freeform 88"/>
              <p:cNvSpPr>
                <a:spLocks noEditPoints="1"/>
              </p:cNvSpPr>
              <p:nvPr/>
            </p:nvSpPr>
            <p:spPr bwMode="black">
              <a:xfrm>
                <a:off x="7753797" y="4929517"/>
                <a:ext cx="1039428" cy="881425"/>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23"/>
              <p:cNvSpPr>
                <a:spLocks noEditPoints="1"/>
              </p:cNvSpPr>
              <p:nvPr/>
            </p:nvSpPr>
            <p:spPr bwMode="black">
              <a:xfrm>
                <a:off x="8033577" y="5070657"/>
                <a:ext cx="479868" cy="479744"/>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solidFill>
                <a:schemeClr val="tx2"/>
              </a:solidFill>
              <a:ln>
                <a:noFill/>
              </a:ln>
            </p:spPr>
            <p:txBody>
              <a:bodyPr vert="horz" wrap="square" lIns="0" tIns="41153" rIns="82305" bIns="41153" numCol="1" anchor="t" anchorCtr="0" compatLnSpc="1">
                <a:prstTxWarp prst="textNoShape">
                  <a:avLst/>
                </a:prstTxWarp>
              </a:bodyPr>
              <a:lstStyle/>
              <a:p>
                <a:pPr algn="ctr" defTabSz="914363"/>
                <a:endParaRPr lang="en-US" sz="1600">
                  <a:gradFill>
                    <a:gsLst>
                      <a:gs pos="0">
                        <a:srgbClr val="FFFFFF"/>
                      </a:gs>
                      <a:gs pos="100000">
                        <a:srgbClr val="FFFFFF"/>
                      </a:gs>
                    </a:gsLst>
                    <a:lin ang="5400000" scaled="0"/>
                  </a:gradFill>
                </a:endParaRPr>
              </a:p>
            </p:txBody>
          </p:sp>
        </p:grpSp>
        <p:grpSp>
          <p:nvGrpSpPr>
            <p:cNvPr id="40" name="Group 39"/>
            <p:cNvGrpSpPr/>
            <p:nvPr/>
          </p:nvGrpSpPr>
          <p:grpSpPr>
            <a:xfrm>
              <a:off x="9536985" y="5072392"/>
              <a:ext cx="2148709" cy="881425"/>
              <a:chOff x="6644516" y="4929517"/>
              <a:chExt cx="2148709" cy="881425"/>
            </a:xfrm>
          </p:grpSpPr>
          <p:sp>
            <p:nvSpPr>
              <p:cNvPr id="41" name="Freeform 88"/>
              <p:cNvSpPr>
                <a:spLocks noEditPoints="1"/>
              </p:cNvSpPr>
              <p:nvPr/>
            </p:nvSpPr>
            <p:spPr bwMode="black">
              <a:xfrm>
                <a:off x="6644516" y="4929517"/>
                <a:ext cx="1039428" cy="881425"/>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23"/>
              <p:cNvSpPr>
                <a:spLocks noEditPoints="1"/>
              </p:cNvSpPr>
              <p:nvPr/>
            </p:nvSpPr>
            <p:spPr bwMode="black">
              <a:xfrm>
                <a:off x="6924296" y="5070657"/>
                <a:ext cx="479868" cy="479744"/>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solidFill>
                <a:schemeClr val="tx2"/>
              </a:solidFill>
              <a:ln>
                <a:noFill/>
              </a:ln>
            </p:spPr>
            <p:txBody>
              <a:bodyPr vert="horz" wrap="square" lIns="0" tIns="41153" rIns="82305" bIns="41153" numCol="1" anchor="t" anchorCtr="0" compatLnSpc="1">
                <a:prstTxWarp prst="textNoShape">
                  <a:avLst/>
                </a:prstTxWarp>
              </a:bodyPr>
              <a:lstStyle/>
              <a:p>
                <a:pPr algn="ctr" defTabSz="914363"/>
                <a:endParaRPr lang="en-US" sz="1600">
                  <a:gradFill>
                    <a:gsLst>
                      <a:gs pos="0">
                        <a:srgbClr val="FFFFFF"/>
                      </a:gs>
                      <a:gs pos="100000">
                        <a:srgbClr val="FFFFFF"/>
                      </a:gs>
                    </a:gsLst>
                    <a:lin ang="5400000" scaled="0"/>
                  </a:gradFill>
                </a:endParaRPr>
              </a:p>
            </p:txBody>
          </p:sp>
          <p:sp>
            <p:nvSpPr>
              <p:cNvPr id="43" name="Freeform 88"/>
              <p:cNvSpPr>
                <a:spLocks noEditPoints="1"/>
              </p:cNvSpPr>
              <p:nvPr/>
            </p:nvSpPr>
            <p:spPr bwMode="black">
              <a:xfrm>
                <a:off x="7753797" y="4929517"/>
                <a:ext cx="1039428" cy="881425"/>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23"/>
              <p:cNvSpPr>
                <a:spLocks noEditPoints="1"/>
              </p:cNvSpPr>
              <p:nvPr/>
            </p:nvSpPr>
            <p:spPr bwMode="black">
              <a:xfrm>
                <a:off x="8033577" y="5070657"/>
                <a:ext cx="479868" cy="479744"/>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solidFill>
                <a:schemeClr val="tx2"/>
              </a:solidFill>
              <a:ln>
                <a:noFill/>
              </a:ln>
            </p:spPr>
            <p:txBody>
              <a:bodyPr vert="horz" wrap="square" lIns="0" tIns="41153" rIns="82305" bIns="41153" numCol="1" anchor="t" anchorCtr="0" compatLnSpc="1">
                <a:prstTxWarp prst="textNoShape">
                  <a:avLst/>
                </a:prstTxWarp>
              </a:bodyPr>
              <a:lstStyle/>
              <a:p>
                <a:pPr algn="ctr" defTabSz="914363"/>
                <a:endParaRPr lang="en-US" sz="1600">
                  <a:gradFill>
                    <a:gsLst>
                      <a:gs pos="0">
                        <a:srgbClr val="FFFFFF"/>
                      </a:gs>
                      <a:gs pos="100000">
                        <a:srgbClr val="FFFFFF"/>
                      </a:gs>
                    </a:gsLst>
                    <a:lin ang="5400000" scaled="0"/>
                  </a:gradFill>
                </a:endParaRPr>
              </a:p>
            </p:txBody>
          </p:sp>
        </p:grpSp>
      </p:grpSp>
      <p:cxnSp>
        <p:nvCxnSpPr>
          <p:cNvPr id="66" name="Straight Connector 65"/>
          <p:cNvCxnSpPr/>
          <p:nvPr/>
        </p:nvCxnSpPr>
        <p:spPr>
          <a:xfrm>
            <a:off x="9139951" y="2352238"/>
            <a:ext cx="931149" cy="1611849"/>
          </a:xfrm>
          <a:prstGeom prst="line">
            <a:avLst/>
          </a:prstGeom>
          <a:ln w="25400">
            <a:solidFill>
              <a:schemeClr val="tx1">
                <a:lumMod val="60000"/>
                <a:lumOff val="4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Reserved IPs can move!</a:t>
            </a:r>
            <a:endParaRPr lang="en-US" dirty="0"/>
          </a:p>
        </p:txBody>
      </p:sp>
      <p:sp>
        <p:nvSpPr>
          <p:cNvPr id="3" name="Text Placeholder 2"/>
          <p:cNvSpPr>
            <a:spLocks noGrp="1"/>
          </p:cNvSpPr>
          <p:nvPr>
            <p:ph type="body" sz="quarter" idx="10"/>
          </p:nvPr>
        </p:nvSpPr>
        <p:spPr>
          <a:xfrm>
            <a:off x="274638" y="1212850"/>
            <a:ext cx="6400800" cy="2985433"/>
          </a:xfrm>
        </p:spPr>
        <p:txBody>
          <a:bodyPr/>
          <a:lstStyle/>
          <a:p>
            <a:pPr>
              <a:spcBef>
                <a:spcPts val="1200"/>
              </a:spcBef>
            </a:pPr>
            <a:r>
              <a:rPr lang="en-US" sz="3600" dirty="0" smtClean="0"/>
              <a:t>Retain your IP addresses</a:t>
            </a:r>
          </a:p>
          <a:p>
            <a:pPr>
              <a:spcBef>
                <a:spcPts val="1200"/>
              </a:spcBef>
            </a:pPr>
            <a:r>
              <a:rPr lang="en-US" sz="3600" dirty="0" smtClean="0"/>
              <a:t>IPs on existing services can </a:t>
            </a:r>
            <a:br>
              <a:rPr lang="en-US" sz="3600" dirty="0" smtClean="0"/>
            </a:br>
            <a:r>
              <a:rPr lang="en-US" sz="3600" dirty="0" smtClean="0"/>
              <a:t>be reserved</a:t>
            </a:r>
          </a:p>
          <a:p>
            <a:pPr>
              <a:spcBef>
                <a:spcPts val="1200"/>
              </a:spcBef>
            </a:pPr>
            <a:r>
              <a:rPr lang="en-US" sz="3600" dirty="0" smtClean="0"/>
              <a:t>IPs can be moved between services in seconds </a:t>
            </a:r>
            <a:endParaRPr lang="en-US" sz="3600" dirty="0"/>
          </a:p>
        </p:txBody>
      </p:sp>
      <p:cxnSp>
        <p:nvCxnSpPr>
          <p:cNvPr id="54" name="Straight Arrow Connector 53"/>
          <p:cNvCxnSpPr/>
          <p:nvPr/>
        </p:nvCxnSpPr>
        <p:spPr>
          <a:xfrm>
            <a:off x="10071100" y="3954463"/>
            <a:ext cx="0" cy="1232229"/>
          </a:xfrm>
          <a:prstGeom prst="straightConnector1">
            <a:avLst/>
          </a:prstGeom>
          <a:ln w="25400">
            <a:solidFill>
              <a:schemeClr val="tx1">
                <a:lumMod val="60000"/>
                <a:lumOff val="40000"/>
              </a:schemeClr>
            </a:solidFill>
            <a:prstDash val="sysDot"/>
            <a:headEnd type="none"/>
            <a:tailEnd type="arrow" w="med" len="sm"/>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10071100" y="3954463"/>
            <a:ext cx="1073150" cy="1232229"/>
          </a:xfrm>
          <a:prstGeom prst="straightConnector1">
            <a:avLst/>
          </a:prstGeom>
          <a:ln w="25400">
            <a:solidFill>
              <a:schemeClr val="tx1">
                <a:lumMod val="60000"/>
                <a:lumOff val="40000"/>
              </a:schemeClr>
            </a:solidFill>
            <a:prstDash val="sysDot"/>
            <a:headEnd type="none"/>
            <a:tailEnd type="arrow" w="med" len="sm"/>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8193511" y="4478337"/>
            <a:ext cx="1753462" cy="0"/>
          </a:xfrm>
          <a:prstGeom prst="straightConnector1">
            <a:avLst/>
          </a:prstGeom>
          <a:ln w="25400">
            <a:solidFill>
              <a:schemeClr val="tx1">
                <a:lumMod val="60000"/>
                <a:lumOff val="40000"/>
              </a:schemeClr>
            </a:solidFill>
            <a:headEnd type="none"/>
            <a:tailEnd type="arrow" w="med" len="sm"/>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8038130" y="4124541"/>
            <a:ext cx="2668461" cy="489365"/>
          </a:xfrm>
          <a:prstGeom prst="rect">
            <a:avLst/>
          </a:prstGeom>
          <a:noFill/>
        </p:spPr>
        <p:txBody>
          <a:bodyPr wrap="square" lIns="182880" tIns="146304" rIns="182880" bIns="146304" rtlCol="0">
            <a:spAutoFit/>
          </a:bodyPr>
          <a:lstStyle/>
          <a:p>
            <a:pPr>
              <a:lnSpc>
                <a:spcPct val="90000"/>
              </a:lnSpc>
              <a:spcAft>
                <a:spcPts val="600"/>
              </a:spcAft>
            </a:pPr>
            <a:r>
              <a:rPr lang="en-US" sz="1300" b="1" dirty="0" smtClean="0">
                <a:gradFill>
                  <a:gsLst>
                    <a:gs pos="2917">
                      <a:schemeClr val="tx1">
                        <a:lumMod val="60000"/>
                        <a:lumOff val="40000"/>
                      </a:schemeClr>
                    </a:gs>
                    <a:gs pos="100000">
                      <a:schemeClr val="tx1">
                        <a:lumMod val="60000"/>
                        <a:lumOff val="40000"/>
                      </a:schemeClr>
                    </a:gs>
                  </a:gsLst>
                  <a:lin ang="5400000" scaled="0"/>
                </a:gradFill>
              </a:rPr>
              <a:t>RESERVED IP MOVES</a:t>
            </a:r>
          </a:p>
        </p:txBody>
      </p:sp>
      <p:grpSp>
        <p:nvGrpSpPr>
          <p:cNvPr id="20" name="Group 19"/>
          <p:cNvGrpSpPr/>
          <p:nvPr/>
        </p:nvGrpSpPr>
        <p:grpSpPr>
          <a:xfrm flipH="1">
            <a:off x="7006262" y="2352238"/>
            <a:ext cx="2004299" cy="2834454"/>
            <a:chOff x="10241091" y="1662879"/>
            <a:chExt cx="2004299" cy="2834454"/>
          </a:xfrm>
        </p:grpSpPr>
        <p:cxnSp>
          <p:nvCxnSpPr>
            <p:cNvPr id="48" name="Straight Connector 47"/>
            <p:cNvCxnSpPr/>
            <p:nvPr/>
          </p:nvCxnSpPr>
          <p:spPr>
            <a:xfrm>
              <a:off x="10241091" y="1662879"/>
              <a:ext cx="931149" cy="1611849"/>
            </a:xfrm>
            <a:prstGeom prst="line">
              <a:avLst/>
            </a:prstGeom>
            <a:ln w="25400">
              <a:solidFill>
                <a:schemeClr val="tx1">
                  <a:lumMod val="60000"/>
                  <a:lumOff val="40000"/>
                </a:schemeClr>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11172240" y="3265104"/>
              <a:ext cx="0" cy="1232229"/>
            </a:xfrm>
            <a:prstGeom prst="straightConnector1">
              <a:avLst/>
            </a:prstGeom>
            <a:ln w="25400">
              <a:solidFill>
                <a:schemeClr val="tx1">
                  <a:lumMod val="60000"/>
                  <a:lumOff val="40000"/>
                </a:schemeClr>
              </a:solidFill>
              <a:prstDash val="solid"/>
              <a:headEnd type="none"/>
              <a:tailEnd type="arrow" w="med" len="sm"/>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11172240" y="3265104"/>
              <a:ext cx="1073150" cy="1232229"/>
            </a:xfrm>
            <a:prstGeom prst="straightConnector1">
              <a:avLst/>
            </a:prstGeom>
            <a:ln w="25400">
              <a:solidFill>
                <a:schemeClr val="tx1">
                  <a:lumMod val="60000"/>
                  <a:lumOff val="40000"/>
                </a:schemeClr>
              </a:solidFill>
              <a:prstDash val="solid"/>
              <a:headEnd type="none"/>
              <a:tailEnd type="arrow" w="med" len="sm"/>
            </a:ln>
          </p:spPr>
          <p:style>
            <a:lnRef idx="1">
              <a:schemeClr val="accent1"/>
            </a:lnRef>
            <a:fillRef idx="0">
              <a:schemeClr val="accent1"/>
            </a:fillRef>
            <a:effectRef idx="0">
              <a:schemeClr val="accent1"/>
            </a:effectRef>
            <a:fontRef idx="minor">
              <a:schemeClr val="tx1"/>
            </a:fontRef>
          </p:style>
        </p:cxnSp>
      </p:grpSp>
      <p:sp>
        <p:nvSpPr>
          <p:cNvPr id="31" name="Rectangle 30"/>
          <p:cNvSpPr/>
          <p:nvPr/>
        </p:nvSpPr>
        <p:spPr bwMode="auto">
          <a:xfrm>
            <a:off x="7415399" y="3626802"/>
            <a:ext cx="3352800" cy="402336"/>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91440" rIns="146304" bIns="91440" numCol="1" rtlCol="0" anchor="ctr" anchorCtr="0" compatLnSpc="1">
            <a:prstTxWarp prst="textNoShape">
              <a:avLst/>
            </a:prstTxWarp>
          </a:bodyPr>
          <a:lstStyle/>
          <a:p>
            <a:pPr algn="ctr" defTabSz="932472" fontAlgn="base">
              <a:spcBef>
                <a:spcPct val="0"/>
              </a:spcBef>
              <a:spcAft>
                <a:spcPct val="0"/>
              </a:spcAft>
            </a:pPr>
            <a:r>
              <a:rPr lang="en-US" sz="1600" b="1" dirty="0" smtClean="0">
                <a:gradFill>
                  <a:gsLst>
                    <a:gs pos="0">
                      <a:srgbClr val="FFFFFF"/>
                    </a:gs>
                    <a:gs pos="100000">
                      <a:srgbClr val="FFFFFF"/>
                    </a:gs>
                  </a:gsLst>
                  <a:lin ang="5400000" scaled="0"/>
                </a:gradFill>
              </a:rPr>
              <a:t>AZURE LOAD BALANCER</a:t>
            </a:r>
            <a:endParaRPr lang="en-US" sz="1600" b="1" dirty="0">
              <a:gradFill>
                <a:gsLst>
                  <a:gs pos="0">
                    <a:srgbClr val="FFFFFF"/>
                  </a:gs>
                  <a:gs pos="100000">
                    <a:srgbClr val="FFFFFF"/>
                  </a:gs>
                </a:gsLst>
                <a:lin ang="5400000" scaled="0"/>
              </a:gradFill>
            </a:endParaRPr>
          </a:p>
        </p:txBody>
      </p:sp>
      <p:sp>
        <p:nvSpPr>
          <p:cNvPr id="87" name="TextBox 86"/>
          <p:cNvSpPr txBox="1"/>
          <p:nvPr/>
        </p:nvSpPr>
        <p:spPr>
          <a:xfrm>
            <a:off x="8245719" y="2850274"/>
            <a:ext cx="1692161" cy="406265"/>
          </a:xfrm>
          <a:prstGeom prst="rect">
            <a:avLst/>
          </a:prstGeom>
          <a:solidFill>
            <a:schemeClr val="accent2"/>
          </a:solidFill>
        </p:spPr>
        <p:txBody>
          <a:bodyPr wrap="square" lIns="146304" tIns="91440" rIns="146304" bIns="91440" rtlCol="0">
            <a:spAutoFit/>
          </a:bodyPr>
          <a:lstStyle/>
          <a:p>
            <a:pPr algn="ctr" defTabSz="932472" fontAlgn="base">
              <a:lnSpc>
                <a:spcPct val="90000"/>
              </a:lnSpc>
              <a:spcBef>
                <a:spcPct val="0"/>
              </a:spcBef>
              <a:spcAft>
                <a:spcPct val="0"/>
              </a:spcAft>
            </a:pPr>
            <a:r>
              <a:rPr lang="en-US" sz="1600" b="1" dirty="0" smtClean="0">
                <a:gradFill>
                  <a:gsLst>
                    <a:gs pos="0">
                      <a:srgbClr val="FFFFFF"/>
                    </a:gs>
                    <a:gs pos="100000">
                      <a:srgbClr val="FFFFFF"/>
                    </a:gs>
                  </a:gsLst>
                  <a:lin ang="5400000" scaled="0"/>
                </a:gradFill>
              </a:rPr>
              <a:t>RESERVED IP</a:t>
            </a:r>
            <a:endParaRPr lang="en-US" sz="1600" b="1" dirty="0">
              <a:gradFill>
                <a:gsLst>
                  <a:gs pos="0">
                    <a:srgbClr val="FFFFFF"/>
                  </a:gs>
                  <a:gs pos="100000">
                    <a:srgbClr val="FFFFFF"/>
                  </a:gs>
                </a:gsLst>
                <a:lin ang="5400000" scaled="0"/>
              </a:gradFill>
            </a:endParaRPr>
          </a:p>
        </p:txBody>
      </p:sp>
      <p:grpSp>
        <p:nvGrpSpPr>
          <p:cNvPr id="35" name="Group 34"/>
          <p:cNvGrpSpPr/>
          <p:nvPr/>
        </p:nvGrpSpPr>
        <p:grpSpPr>
          <a:xfrm>
            <a:off x="8441484" y="1227093"/>
            <a:ext cx="1300631" cy="1236985"/>
            <a:chOff x="8523474" y="503193"/>
            <a:chExt cx="1300631" cy="1236985"/>
          </a:xfrm>
        </p:grpSpPr>
        <p:sp>
          <p:nvSpPr>
            <p:cNvPr id="37" name="Oval 36"/>
            <p:cNvSpPr/>
            <p:nvPr/>
          </p:nvSpPr>
          <p:spPr bwMode="auto">
            <a:xfrm>
              <a:off x="8555297" y="503193"/>
              <a:ext cx="1236985" cy="1236985"/>
            </a:xfrm>
            <a:prstGeom prst="ellipse">
              <a:avLst/>
            </a:prstGeom>
            <a:pattFill prst="ltUpDiag">
              <a:fgClr>
                <a:srgbClr val="CDCDCD"/>
              </a:fgClr>
              <a:bgClr>
                <a:srgbClr val="FFFFFF"/>
              </a:bgClr>
            </a:pattFill>
            <a:ln w="25400" cap="flat" cmpd="sng" algn="ctr">
              <a:solidFill>
                <a:schemeClr val="tx1"/>
              </a:solidFill>
              <a:prstDash val="solid"/>
              <a:headEnd type="none" w="med" len="med"/>
              <a:tailEnd type="none" w="med" len="med"/>
            </a:ln>
            <a:effectLst/>
          </p:spPr>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defTabSz="914008" fontAlgn="base">
                <a:lnSpc>
                  <a:spcPct val="90000"/>
                </a:lnSpc>
                <a:spcBef>
                  <a:spcPct val="0"/>
                </a:spcBef>
                <a:spcAft>
                  <a:spcPct val="0"/>
                </a:spcAft>
                <a:defRPr/>
              </a:pPr>
              <a:endParaRPr lang="en-US" sz="3600" kern="0" spc="-50" dirty="0">
                <a:gradFill>
                  <a:gsLst>
                    <a:gs pos="36283">
                      <a:srgbClr val="505050"/>
                    </a:gs>
                    <a:gs pos="28000">
                      <a:srgbClr val="505050"/>
                    </a:gs>
                  </a:gsLst>
                  <a:lin ang="5400000" scaled="0"/>
                </a:gradFill>
              </a:endParaRPr>
            </a:p>
          </p:txBody>
        </p:sp>
        <p:sp>
          <p:nvSpPr>
            <p:cNvPr id="45" name="Freeform 44"/>
            <p:cNvSpPr>
              <a:spLocks noChangeAspect="1" noEditPoints="1"/>
            </p:cNvSpPr>
            <p:nvPr/>
          </p:nvSpPr>
          <p:spPr bwMode="auto">
            <a:xfrm>
              <a:off x="8889002" y="708335"/>
              <a:ext cx="569574" cy="427782"/>
            </a:xfrm>
            <a:custGeom>
              <a:avLst/>
              <a:gdLst>
                <a:gd name="T0" fmla="*/ 224 w 400"/>
                <a:gd name="T1" fmla="*/ 276 h 300"/>
                <a:gd name="T2" fmla="*/ 200 w 400"/>
                <a:gd name="T3" fmla="*/ 300 h 300"/>
                <a:gd name="T4" fmla="*/ 176 w 400"/>
                <a:gd name="T5" fmla="*/ 276 h 300"/>
                <a:gd name="T6" fmla="*/ 200 w 400"/>
                <a:gd name="T7" fmla="*/ 252 h 300"/>
                <a:gd name="T8" fmla="*/ 224 w 400"/>
                <a:gd name="T9" fmla="*/ 276 h 300"/>
                <a:gd name="T10" fmla="*/ 122 w 400"/>
                <a:gd name="T11" fmla="*/ 205 h 300"/>
                <a:gd name="T12" fmla="*/ 156 w 400"/>
                <a:gd name="T13" fmla="*/ 239 h 300"/>
                <a:gd name="T14" fmla="*/ 200 w 400"/>
                <a:gd name="T15" fmla="*/ 221 h 300"/>
                <a:gd name="T16" fmla="*/ 244 w 400"/>
                <a:gd name="T17" fmla="*/ 239 h 300"/>
                <a:gd name="T18" fmla="*/ 278 w 400"/>
                <a:gd name="T19" fmla="*/ 205 h 300"/>
                <a:gd name="T20" fmla="*/ 200 w 400"/>
                <a:gd name="T21" fmla="*/ 173 h 300"/>
                <a:gd name="T22" fmla="*/ 122 w 400"/>
                <a:gd name="T23" fmla="*/ 205 h 300"/>
                <a:gd name="T24" fmla="*/ 61 w 400"/>
                <a:gd name="T25" fmla="*/ 144 h 300"/>
                <a:gd name="T26" fmla="*/ 95 w 400"/>
                <a:gd name="T27" fmla="*/ 178 h 300"/>
                <a:gd name="T28" fmla="*/ 200 w 400"/>
                <a:gd name="T29" fmla="*/ 134 h 300"/>
                <a:gd name="T30" fmla="*/ 305 w 400"/>
                <a:gd name="T31" fmla="*/ 178 h 300"/>
                <a:gd name="T32" fmla="*/ 339 w 400"/>
                <a:gd name="T33" fmla="*/ 144 h 300"/>
                <a:gd name="T34" fmla="*/ 200 w 400"/>
                <a:gd name="T35" fmla="*/ 86 h 300"/>
                <a:gd name="T36" fmla="*/ 61 w 400"/>
                <a:gd name="T37" fmla="*/ 144 h 300"/>
                <a:gd name="T38" fmla="*/ 200 w 400"/>
                <a:gd name="T39" fmla="*/ 48 h 300"/>
                <a:gd name="T40" fmla="*/ 366 w 400"/>
                <a:gd name="T41" fmla="*/ 117 h 300"/>
                <a:gd name="T42" fmla="*/ 400 w 400"/>
                <a:gd name="T43" fmla="*/ 83 h 300"/>
                <a:gd name="T44" fmla="*/ 200 w 400"/>
                <a:gd name="T45" fmla="*/ 0 h 300"/>
                <a:gd name="T46" fmla="*/ 0 w 400"/>
                <a:gd name="T47" fmla="*/ 83 h 300"/>
                <a:gd name="T48" fmla="*/ 34 w 400"/>
                <a:gd name="T49" fmla="*/ 117 h 300"/>
                <a:gd name="T50" fmla="*/ 200 w 400"/>
                <a:gd name="T51" fmla="*/ 4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0" h="300">
                  <a:moveTo>
                    <a:pt x="224" y="276"/>
                  </a:moveTo>
                  <a:cubicBezTo>
                    <a:pt x="224" y="289"/>
                    <a:pt x="213" y="300"/>
                    <a:pt x="200" y="300"/>
                  </a:cubicBezTo>
                  <a:cubicBezTo>
                    <a:pt x="187" y="300"/>
                    <a:pt x="176" y="289"/>
                    <a:pt x="176" y="276"/>
                  </a:cubicBezTo>
                  <a:cubicBezTo>
                    <a:pt x="176" y="263"/>
                    <a:pt x="187" y="252"/>
                    <a:pt x="200" y="252"/>
                  </a:cubicBezTo>
                  <a:cubicBezTo>
                    <a:pt x="213" y="252"/>
                    <a:pt x="224" y="263"/>
                    <a:pt x="224" y="276"/>
                  </a:cubicBezTo>
                  <a:close/>
                  <a:moveTo>
                    <a:pt x="122" y="205"/>
                  </a:moveTo>
                  <a:cubicBezTo>
                    <a:pt x="156" y="239"/>
                    <a:pt x="156" y="239"/>
                    <a:pt x="156" y="239"/>
                  </a:cubicBezTo>
                  <a:cubicBezTo>
                    <a:pt x="167" y="228"/>
                    <a:pt x="183" y="221"/>
                    <a:pt x="200" y="221"/>
                  </a:cubicBezTo>
                  <a:cubicBezTo>
                    <a:pt x="217" y="221"/>
                    <a:pt x="233" y="228"/>
                    <a:pt x="244" y="239"/>
                  </a:cubicBezTo>
                  <a:cubicBezTo>
                    <a:pt x="278" y="205"/>
                    <a:pt x="278" y="205"/>
                    <a:pt x="278" y="205"/>
                  </a:cubicBezTo>
                  <a:cubicBezTo>
                    <a:pt x="258" y="185"/>
                    <a:pt x="230" y="173"/>
                    <a:pt x="200" y="173"/>
                  </a:cubicBezTo>
                  <a:cubicBezTo>
                    <a:pt x="170" y="173"/>
                    <a:pt x="142" y="185"/>
                    <a:pt x="122" y="205"/>
                  </a:cubicBezTo>
                  <a:close/>
                  <a:moveTo>
                    <a:pt x="61" y="144"/>
                  </a:moveTo>
                  <a:cubicBezTo>
                    <a:pt x="95" y="178"/>
                    <a:pt x="95" y="178"/>
                    <a:pt x="95" y="178"/>
                  </a:cubicBezTo>
                  <a:cubicBezTo>
                    <a:pt x="122" y="151"/>
                    <a:pt x="159" y="134"/>
                    <a:pt x="200" y="134"/>
                  </a:cubicBezTo>
                  <a:cubicBezTo>
                    <a:pt x="241" y="134"/>
                    <a:pt x="278" y="151"/>
                    <a:pt x="305" y="178"/>
                  </a:cubicBezTo>
                  <a:cubicBezTo>
                    <a:pt x="339" y="144"/>
                    <a:pt x="339" y="144"/>
                    <a:pt x="339" y="144"/>
                  </a:cubicBezTo>
                  <a:cubicBezTo>
                    <a:pt x="303" y="109"/>
                    <a:pt x="254" y="86"/>
                    <a:pt x="200" y="86"/>
                  </a:cubicBezTo>
                  <a:cubicBezTo>
                    <a:pt x="146" y="86"/>
                    <a:pt x="97" y="109"/>
                    <a:pt x="61" y="144"/>
                  </a:cubicBezTo>
                  <a:close/>
                  <a:moveTo>
                    <a:pt x="200" y="48"/>
                  </a:moveTo>
                  <a:cubicBezTo>
                    <a:pt x="265" y="48"/>
                    <a:pt x="324" y="74"/>
                    <a:pt x="366" y="117"/>
                  </a:cubicBezTo>
                  <a:cubicBezTo>
                    <a:pt x="400" y="83"/>
                    <a:pt x="400" y="83"/>
                    <a:pt x="400" y="83"/>
                  </a:cubicBezTo>
                  <a:cubicBezTo>
                    <a:pt x="349" y="32"/>
                    <a:pt x="278" y="0"/>
                    <a:pt x="200" y="0"/>
                  </a:cubicBezTo>
                  <a:cubicBezTo>
                    <a:pt x="122" y="0"/>
                    <a:pt x="51" y="32"/>
                    <a:pt x="0" y="83"/>
                  </a:cubicBezTo>
                  <a:cubicBezTo>
                    <a:pt x="34" y="117"/>
                    <a:pt x="34" y="117"/>
                    <a:pt x="34" y="117"/>
                  </a:cubicBezTo>
                  <a:cubicBezTo>
                    <a:pt x="76" y="74"/>
                    <a:pt x="135" y="48"/>
                    <a:pt x="200" y="48"/>
                  </a:cubicBezTo>
                  <a:close/>
                </a:path>
              </a:pathLst>
            </a:custGeom>
            <a:solidFill>
              <a:schemeClr val="tx1"/>
            </a:solidFill>
            <a:ln>
              <a:noFill/>
            </a:ln>
            <a:extLst/>
          </p:spPr>
          <p:txBody>
            <a:bodyPr vert="horz" wrap="square" lIns="91428" tIns="45714" rIns="91428" bIns="45714" numCol="1" anchor="t" anchorCtr="0" compatLnSpc="1">
              <a:prstTxWarp prst="textNoShape">
                <a:avLst/>
              </a:prstTxWarp>
            </a:bodyPr>
            <a:lstStyle/>
            <a:p>
              <a:pPr defTabSz="932410">
                <a:defRPr/>
              </a:pPr>
              <a:endParaRPr lang="en-US" sz="2800" kern="0" dirty="0">
                <a:solidFill>
                  <a:srgbClr val="00188F"/>
                </a:solidFill>
              </a:endParaRPr>
            </a:p>
          </p:txBody>
        </p:sp>
        <p:sp>
          <p:nvSpPr>
            <p:cNvPr id="46" name="TextBox 45"/>
            <p:cNvSpPr txBox="1"/>
            <p:nvPr/>
          </p:nvSpPr>
          <p:spPr>
            <a:xfrm>
              <a:off x="8523474" y="1087172"/>
              <a:ext cx="1300631" cy="517026"/>
            </a:xfrm>
            <a:prstGeom prst="rect">
              <a:avLst/>
            </a:prstGeom>
            <a:noFill/>
          </p:spPr>
          <p:txBody>
            <a:bodyPr wrap="none" lIns="182857" tIns="146285" rIns="182857" bIns="146285" rtlCol="0" anchor="ctr">
              <a:spAutoFit/>
            </a:bodyPr>
            <a:lstStyle/>
            <a:p>
              <a:pPr algn="ctr" defTabSz="932410">
                <a:lnSpc>
                  <a:spcPct val="90000"/>
                </a:lnSpc>
                <a:defRPr/>
              </a:pPr>
              <a:r>
                <a:rPr lang="en-US" sz="1600" b="1" kern="0" spc="-50" dirty="0" smtClean="0">
                  <a:gradFill>
                    <a:gsLst>
                      <a:gs pos="16814">
                        <a:schemeClr val="tx1"/>
                      </a:gs>
                      <a:gs pos="100000">
                        <a:schemeClr val="tx1"/>
                      </a:gs>
                    </a:gsLst>
                    <a:lin ang="5400000" scaled="0"/>
                  </a:gradFill>
                </a:rPr>
                <a:t>INTERNET</a:t>
              </a:r>
              <a:endParaRPr lang="en-US" sz="1600" b="1" kern="0" spc="-50" dirty="0">
                <a:gradFill>
                  <a:gsLst>
                    <a:gs pos="16814">
                      <a:schemeClr val="tx1"/>
                    </a:gs>
                    <a:gs pos="100000">
                      <a:schemeClr val="tx1"/>
                    </a:gs>
                  </a:gsLst>
                  <a:lin ang="5400000" scaled="0"/>
                </a:gradFill>
              </a:endParaRPr>
            </a:p>
          </p:txBody>
        </p:sp>
      </p:grpSp>
    </p:spTree>
    <p:extLst>
      <p:ext uri="{BB962C8B-B14F-4D97-AF65-F5344CB8AC3E}">
        <p14:creationId xmlns:p14="http://schemas.microsoft.com/office/powerpoint/2010/main" val="25852231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ounded Rectangle 32"/>
          <p:cNvSpPr/>
          <p:nvPr/>
        </p:nvSpPr>
        <p:spPr bwMode="auto">
          <a:xfrm>
            <a:off x="6219421" y="4914899"/>
            <a:ext cx="5744756" cy="1638893"/>
          </a:xfrm>
          <a:prstGeom prst="roundRect">
            <a:avLst>
              <a:gd name="adj" fmla="val 0"/>
            </a:avLst>
          </a:prstGeom>
          <a:solidFill>
            <a:schemeClr val="bg1">
              <a:lumMod val="95000"/>
            </a:schemeClr>
          </a:solidFill>
          <a:ln w="285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b" anchorCtr="0" compatLnSpc="1">
            <a:prstTxWarp prst="textNoShape">
              <a:avLst/>
            </a:prstTxWarp>
          </a:bodyPr>
          <a:lstStyle/>
          <a:p>
            <a:pPr algn="ctr">
              <a:lnSpc>
                <a:spcPct val="90000"/>
              </a:lnSpc>
              <a:spcAft>
                <a:spcPts val="600"/>
              </a:spcAft>
            </a:pPr>
            <a:endParaRPr lang="en-US" sz="1600" b="1" dirty="0">
              <a:gradFill>
                <a:gsLst>
                  <a:gs pos="2917">
                    <a:schemeClr val="tx1"/>
                  </a:gs>
                  <a:gs pos="30000">
                    <a:schemeClr val="tx1"/>
                  </a:gs>
                </a:gsLst>
                <a:lin ang="5400000" scaled="0"/>
              </a:gradFill>
            </a:endParaRPr>
          </a:p>
        </p:txBody>
      </p:sp>
      <p:sp>
        <p:nvSpPr>
          <p:cNvPr id="2" name="Title 1"/>
          <p:cNvSpPr>
            <a:spLocks noGrp="1"/>
          </p:cNvSpPr>
          <p:nvPr>
            <p:ph type="title"/>
          </p:nvPr>
        </p:nvSpPr>
        <p:spPr/>
        <p:txBody>
          <a:bodyPr/>
          <a:lstStyle/>
          <a:p>
            <a:r>
              <a:rPr lang="en-US" dirty="0" smtClean="0"/>
              <a:t>DNS names for public IP</a:t>
            </a:r>
            <a:endParaRPr lang="en-US" dirty="0"/>
          </a:p>
        </p:txBody>
      </p:sp>
      <p:sp>
        <p:nvSpPr>
          <p:cNvPr id="4" name="Text Placeholder 3"/>
          <p:cNvSpPr>
            <a:spLocks noGrp="1"/>
          </p:cNvSpPr>
          <p:nvPr>
            <p:ph type="body" sz="quarter" idx="10"/>
          </p:nvPr>
        </p:nvSpPr>
        <p:spPr>
          <a:xfrm>
            <a:off x="274638" y="1212850"/>
            <a:ext cx="6551106" cy="3982629"/>
          </a:xfrm>
        </p:spPr>
        <p:txBody>
          <a:bodyPr/>
          <a:lstStyle/>
          <a:p>
            <a:pPr>
              <a:spcBef>
                <a:spcPts val="1200"/>
              </a:spcBef>
            </a:pPr>
            <a:r>
              <a:rPr lang="en-US" sz="3600" dirty="0" smtClean="0"/>
              <a:t>FQDN access to a </a:t>
            </a:r>
            <a:br>
              <a:rPr lang="en-US" sz="3600" dirty="0" smtClean="0"/>
            </a:br>
            <a:r>
              <a:rPr lang="en-US" sz="3600" dirty="0" smtClean="0"/>
              <a:t>virtual machine</a:t>
            </a:r>
          </a:p>
          <a:p>
            <a:pPr>
              <a:spcBef>
                <a:spcPts val="1200"/>
              </a:spcBef>
            </a:pPr>
            <a:r>
              <a:rPr lang="en-US" sz="3600" dirty="0" smtClean="0"/>
              <a:t>Available for virtual machines and web/worker roles</a:t>
            </a:r>
          </a:p>
          <a:p>
            <a:pPr>
              <a:spcBef>
                <a:spcPts val="1200"/>
              </a:spcBef>
            </a:pPr>
            <a:r>
              <a:rPr lang="en-US" sz="3600" dirty="0" smtClean="0"/>
              <a:t>Automatic DNS registration/</a:t>
            </a:r>
            <a:br>
              <a:rPr lang="en-US" sz="3600" dirty="0" smtClean="0"/>
            </a:br>
            <a:r>
              <a:rPr lang="en-US" sz="3600" dirty="0" smtClean="0"/>
              <a:t>de-registration during </a:t>
            </a:r>
            <a:br>
              <a:rPr lang="en-US" sz="3600" dirty="0" smtClean="0"/>
            </a:br>
            <a:r>
              <a:rPr lang="en-US" sz="3600" dirty="0" smtClean="0"/>
              <a:t>scale-up, scale-down</a:t>
            </a:r>
            <a:endParaRPr lang="en-US" sz="3600" dirty="0"/>
          </a:p>
        </p:txBody>
      </p:sp>
      <p:grpSp>
        <p:nvGrpSpPr>
          <p:cNvPr id="34" name="Group 33"/>
          <p:cNvGrpSpPr/>
          <p:nvPr/>
        </p:nvGrpSpPr>
        <p:grpSpPr>
          <a:xfrm>
            <a:off x="6612204" y="5186692"/>
            <a:ext cx="1039428" cy="881425"/>
            <a:chOff x="6644516" y="4929517"/>
            <a:chExt cx="1039428" cy="881425"/>
          </a:xfrm>
        </p:grpSpPr>
        <p:sp>
          <p:nvSpPr>
            <p:cNvPr id="43" name="Freeform 88"/>
            <p:cNvSpPr>
              <a:spLocks noEditPoints="1"/>
            </p:cNvSpPr>
            <p:nvPr/>
          </p:nvSpPr>
          <p:spPr bwMode="black">
            <a:xfrm>
              <a:off x="6644516" y="4929517"/>
              <a:ext cx="1039428" cy="881425"/>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23"/>
            <p:cNvSpPr>
              <a:spLocks noEditPoints="1"/>
            </p:cNvSpPr>
            <p:nvPr/>
          </p:nvSpPr>
          <p:spPr bwMode="black">
            <a:xfrm>
              <a:off x="6924296" y="5070657"/>
              <a:ext cx="479868" cy="479744"/>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solidFill>
              <a:schemeClr val="tx2"/>
            </a:solidFill>
            <a:ln>
              <a:noFill/>
            </a:ln>
          </p:spPr>
          <p:txBody>
            <a:bodyPr vert="horz" wrap="square" lIns="0" tIns="41153" rIns="82305" bIns="41153" numCol="1" anchor="t" anchorCtr="0" compatLnSpc="1">
              <a:prstTxWarp prst="textNoShape">
                <a:avLst/>
              </a:prstTxWarp>
            </a:bodyPr>
            <a:lstStyle/>
            <a:p>
              <a:pPr algn="ctr" defTabSz="914363"/>
              <a:endParaRPr lang="en-US" sz="1600">
                <a:gradFill>
                  <a:gsLst>
                    <a:gs pos="0">
                      <a:srgbClr val="FFFFFF"/>
                    </a:gs>
                    <a:gs pos="100000">
                      <a:srgbClr val="FFFFFF"/>
                    </a:gs>
                  </a:gsLst>
                  <a:lin ang="5400000" scaled="0"/>
                </a:gradFill>
              </a:endParaRPr>
            </a:p>
          </p:txBody>
        </p:sp>
      </p:grpSp>
      <p:grpSp>
        <p:nvGrpSpPr>
          <p:cNvPr id="38" name="Group 37"/>
          <p:cNvGrpSpPr/>
          <p:nvPr/>
        </p:nvGrpSpPr>
        <p:grpSpPr>
          <a:xfrm>
            <a:off x="10531966" y="5186692"/>
            <a:ext cx="1039428" cy="881425"/>
            <a:chOff x="7753797" y="4929517"/>
            <a:chExt cx="1039428" cy="881425"/>
          </a:xfrm>
        </p:grpSpPr>
        <p:sp>
          <p:nvSpPr>
            <p:cNvPr id="41" name="Freeform 88"/>
            <p:cNvSpPr>
              <a:spLocks noEditPoints="1"/>
            </p:cNvSpPr>
            <p:nvPr/>
          </p:nvSpPr>
          <p:spPr bwMode="black">
            <a:xfrm>
              <a:off x="7753797" y="4929517"/>
              <a:ext cx="1039428" cy="881425"/>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23"/>
            <p:cNvSpPr>
              <a:spLocks noEditPoints="1"/>
            </p:cNvSpPr>
            <p:nvPr/>
          </p:nvSpPr>
          <p:spPr bwMode="black">
            <a:xfrm>
              <a:off x="8033577" y="5070657"/>
              <a:ext cx="479868" cy="479744"/>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solidFill>
              <a:schemeClr val="tx2"/>
            </a:solidFill>
            <a:ln>
              <a:noFill/>
            </a:ln>
          </p:spPr>
          <p:txBody>
            <a:bodyPr vert="horz" wrap="square" lIns="0" tIns="41153" rIns="82305" bIns="41153" numCol="1" anchor="t" anchorCtr="0" compatLnSpc="1">
              <a:prstTxWarp prst="textNoShape">
                <a:avLst/>
              </a:prstTxWarp>
            </a:bodyPr>
            <a:lstStyle/>
            <a:p>
              <a:pPr algn="ctr" defTabSz="914363"/>
              <a:endParaRPr lang="en-US" sz="1600">
                <a:gradFill>
                  <a:gsLst>
                    <a:gs pos="0">
                      <a:srgbClr val="FFFFFF"/>
                    </a:gs>
                    <a:gs pos="100000">
                      <a:srgbClr val="FFFFFF"/>
                    </a:gs>
                  </a:gsLst>
                  <a:lin ang="5400000" scaled="0"/>
                </a:gradFill>
              </a:endParaRPr>
            </a:p>
          </p:txBody>
        </p:sp>
      </p:grpSp>
      <p:cxnSp>
        <p:nvCxnSpPr>
          <p:cNvPr id="47" name="Straight Connector 46"/>
          <p:cNvCxnSpPr/>
          <p:nvPr/>
        </p:nvCxnSpPr>
        <p:spPr>
          <a:xfrm>
            <a:off x="9139951" y="2352238"/>
            <a:ext cx="1901429" cy="2834454"/>
          </a:xfrm>
          <a:prstGeom prst="line">
            <a:avLst/>
          </a:prstGeom>
          <a:ln w="25400">
            <a:solidFill>
              <a:schemeClr val="tx1">
                <a:lumMod val="60000"/>
                <a:lumOff val="40000"/>
              </a:schemeClr>
            </a:solidFill>
            <a:prstDash val="sysDot"/>
            <a:headEnd type="none"/>
            <a:tailEnd type="arrow" w="med" len="sm"/>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7139940" y="2352238"/>
            <a:ext cx="1870622" cy="2834454"/>
          </a:xfrm>
          <a:prstGeom prst="line">
            <a:avLst/>
          </a:prstGeom>
          <a:ln w="25400">
            <a:solidFill>
              <a:schemeClr val="tx1">
                <a:lumMod val="60000"/>
                <a:lumOff val="40000"/>
              </a:schemeClr>
            </a:solidFill>
            <a:prstDash val="solid"/>
            <a:headEnd type="none"/>
            <a:tailEnd type="arrow" w="med" len="sm"/>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bwMode="auto">
          <a:xfrm>
            <a:off x="6219420" y="4237451"/>
            <a:ext cx="4312545" cy="556563"/>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91440" rIns="146304" bIns="91440" numCol="1" rtlCol="0" anchor="ctr" anchorCtr="0" compatLnSpc="1">
            <a:prstTxWarp prst="textNoShape">
              <a:avLst/>
            </a:prstTxWarp>
          </a:bodyPr>
          <a:lstStyle/>
          <a:p>
            <a:pPr algn="ctr">
              <a:lnSpc>
                <a:spcPct val="90000"/>
              </a:lnSpc>
              <a:spcAft>
                <a:spcPts val="600"/>
              </a:spcAft>
            </a:pPr>
            <a:r>
              <a:rPr lang="en-US" sz="1600" b="1" dirty="0" smtClean="0">
                <a:solidFill>
                  <a:schemeClr val="bg1"/>
                </a:solidFill>
              </a:rPr>
              <a:t>WEBROLE.0.CONTOSO.CLOUDAPP.NET</a:t>
            </a:r>
            <a:r>
              <a:rPr lang="en-US" sz="1600" b="1" dirty="0" smtClean="0">
                <a:solidFill>
                  <a:schemeClr val="bg1"/>
                </a:solidFill>
                <a:sym typeface="Wingdings" panose="05000000000000000000" pitchFamily="2" charset="2"/>
              </a:rPr>
              <a:t>        </a:t>
            </a:r>
            <a:r>
              <a:rPr lang="en-US" sz="1600" b="1" dirty="0" smtClean="0">
                <a:solidFill>
                  <a:schemeClr val="bg1"/>
                </a:solidFill>
              </a:rPr>
              <a:t>130.26.10.80 </a:t>
            </a:r>
            <a:endParaRPr lang="en-US" sz="1600" b="1" dirty="0">
              <a:solidFill>
                <a:schemeClr val="bg1"/>
              </a:solidFill>
            </a:endParaRPr>
          </a:p>
        </p:txBody>
      </p:sp>
      <p:grpSp>
        <p:nvGrpSpPr>
          <p:cNvPr id="58" name="Group 57"/>
          <p:cNvGrpSpPr/>
          <p:nvPr/>
        </p:nvGrpSpPr>
        <p:grpSpPr>
          <a:xfrm>
            <a:off x="8441484" y="1227093"/>
            <a:ext cx="1300631" cy="1236985"/>
            <a:chOff x="8523474" y="503193"/>
            <a:chExt cx="1300631" cy="1236985"/>
          </a:xfrm>
        </p:grpSpPr>
        <p:sp>
          <p:nvSpPr>
            <p:cNvPr id="59" name="Oval 58"/>
            <p:cNvSpPr/>
            <p:nvPr/>
          </p:nvSpPr>
          <p:spPr bwMode="auto">
            <a:xfrm>
              <a:off x="8555297" y="503193"/>
              <a:ext cx="1236985" cy="1236985"/>
            </a:xfrm>
            <a:prstGeom prst="ellipse">
              <a:avLst/>
            </a:prstGeom>
            <a:pattFill prst="ltUpDiag">
              <a:fgClr>
                <a:srgbClr val="CDCDCD"/>
              </a:fgClr>
              <a:bgClr>
                <a:srgbClr val="FFFFFF"/>
              </a:bgClr>
            </a:pattFill>
            <a:ln w="25400" cap="flat" cmpd="sng" algn="ctr">
              <a:solidFill>
                <a:schemeClr val="tx1"/>
              </a:solidFill>
              <a:prstDash val="solid"/>
              <a:headEnd type="none" w="med" len="med"/>
              <a:tailEnd type="none" w="med" len="med"/>
            </a:ln>
            <a:effectLst/>
          </p:spPr>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defTabSz="914008" fontAlgn="base">
                <a:lnSpc>
                  <a:spcPct val="90000"/>
                </a:lnSpc>
                <a:spcBef>
                  <a:spcPct val="0"/>
                </a:spcBef>
                <a:spcAft>
                  <a:spcPct val="0"/>
                </a:spcAft>
                <a:defRPr/>
              </a:pPr>
              <a:endParaRPr lang="en-US" sz="3600" kern="0" spc="-50" dirty="0">
                <a:gradFill>
                  <a:gsLst>
                    <a:gs pos="36283">
                      <a:srgbClr val="505050"/>
                    </a:gs>
                    <a:gs pos="28000">
                      <a:srgbClr val="505050"/>
                    </a:gs>
                  </a:gsLst>
                  <a:lin ang="5400000" scaled="0"/>
                </a:gradFill>
              </a:endParaRPr>
            </a:p>
          </p:txBody>
        </p:sp>
        <p:sp>
          <p:nvSpPr>
            <p:cNvPr id="60" name="Freeform 59"/>
            <p:cNvSpPr>
              <a:spLocks noChangeAspect="1" noEditPoints="1"/>
            </p:cNvSpPr>
            <p:nvPr/>
          </p:nvSpPr>
          <p:spPr bwMode="auto">
            <a:xfrm>
              <a:off x="8889002" y="708335"/>
              <a:ext cx="569574" cy="427782"/>
            </a:xfrm>
            <a:custGeom>
              <a:avLst/>
              <a:gdLst>
                <a:gd name="T0" fmla="*/ 224 w 400"/>
                <a:gd name="T1" fmla="*/ 276 h 300"/>
                <a:gd name="T2" fmla="*/ 200 w 400"/>
                <a:gd name="T3" fmla="*/ 300 h 300"/>
                <a:gd name="T4" fmla="*/ 176 w 400"/>
                <a:gd name="T5" fmla="*/ 276 h 300"/>
                <a:gd name="T6" fmla="*/ 200 w 400"/>
                <a:gd name="T7" fmla="*/ 252 h 300"/>
                <a:gd name="T8" fmla="*/ 224 w 400"/>
                <a:gd name="T9" fmla="*/ 276 h 300"/>
                <a:gd name="T10" fmla="*/ 122 w 400"/>
                <a:gd name="T11" fmla="*/ 205 h 300"/>
                <a:gd name="T12" fmla="*/ 156 w 400"/>
                <a:gd name="T13" fmla="*/ 239 h 300"/>
                <a:gd name="T14" fmla="*/ 200 w 400"/>
                <a:gd name="T15" fmla="*/ 221 h 300"/>
                <a:gd name="T16" fmla="*/ 244 w 400"/>
                <a:gd name="T17" fmla="*/ 239 h 300"/>
                <a:gd name="T18" fmla="*/ 278 w 400"/>
                <a:gd name="T19" fmla="*/ 205 h 300"/>
                <a:gd name="T20" fmla="*/ 200 w 400"/>
                <a:gd name="T21" fmla="*/ 173 h 300"/>
                <a:gd name="T22" fmla="*/ 122 w 400"/>
                <a:gd name="T23" fmla="*/ 205 h 300"/>
                <a:gd name="T24" fmla="*/ 61 w 400"/>
                <a:gd name="T25" fmla="*/ 144 h 300"/>
                <a:gd name="T26" fmla="*/ 95 w 400"/>
                <a:gd name="T27" fmla="*/ 178 h 300"/>
                <a:gd name="T28" fmla="*/ 200 w 400"/>
                <a:gd name="T29" fmla="*/ 134 h 300"/>
                <a:gd name="T30" fmla="*/ 305 w 400"/>
                <a:gd name="T31" fmla="*/ 178 h 300"/>
                <a:gd name="T32" fmla="*/ 339 w 400"/>
                <a:gd name="T33" fmla="*/ 144 h 300"/>
                <a:gd name="T34" fmla="*/ 200 w 400"/>
                <a:gd name="T35" fmla="*/ 86 h 300"/>
                <a:gd name="T36" fmla="*/ 61 w 400"/>
                <a:gd name="T37" fmla="*/ 144 h 300"/>
                <a:gd name="T38" fmla="*/ 200 w 400"/>
                <a:gd name="T39" fmla="*/ 48 h 300"/>
                <a:gd name="T40" fmla="*/ 366 w 400"/>
                <a:gd name="T41" fmla="*/ 117 h 300"/>
                <a:gd name="T42" fmla="*/ 400 w 400"/>
                <a:gd name="T43" fmla="*/ 83 h 300"/>
                <a:gd name="T44" fmla="*/ 200 w 400"/>
                <a:gd name="T45" fmla="*/ 0 h 300"/>
                <a:gd name="T46" fmla="*/ 0 w 400"/>
                <a:gd name="T47" fmla="*/ 83 h 300"/>
                <a:gd name="T48" fmla="*/ 34 w 400"/>
                <a:gd name="T49" fmla="*/ 117 h 300"/>
                <a:gd name="T50" fmla="*/ 200 w 400"/>
                <a:gd name="T51" fmla="*/ 4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0" h="300">
                  <a:moveTo>
                    <a:pt x="224" y="276"/>
                  </a:moveTo>
                  <a:cubicBezTo>
                    <a:pt x="224" y="289"/>
                    <a:pt x="213" y="300"/>
                    <a:pt x="200" y="300"/>
                  </a:cubicBezTo>
                  <a:cubicBezTo>
                    <a:pt x="187" y="300"/>
                    <a:pt x="176" y="289"/>
                    <a:pt x="176" y="276"/>
                  </a:cubicBezTo>
                  <a:cubicBezTo>
                    <a:pt x="176" y="263"/>
                    <a:pt x="187" y="252"/>
                    <a:pt x="200" y="252"/>
                  </a:cubicBezTo>
                  <a:cubicBezTo>
                    <a:pt x="213" y="252"/>
                    <a:pt x="224" y="263"/>
                    <a:pt x="224" y="276"/>
                  </a:cubicBezTo>
                  <a:close/>
                  <a:moveTo>
                    <a:pt x="122" y="205"/>
                  </a:moveTo>
                  <a:cubicBezTo>
                    <a:pt x="156" y="239"/>
                    <a:pt x="156" y="239"/>
                    <a:pt x="156" y="239"/>
                  </a:cubicBezTo>
                  <a:cubicBezTo>
                    <a:pt x="167" y="228"/>
                    <a:pt x="183" y="221"/>
                    <a:pt x="200" y="221"/>
                  </a:cubicBezTo>
                  <a:cubicBezTo>
                    <a:pt x="217" y="221"/>
                    <a:pt x="233" y="228"/>
                    <a:pt x="244" y="239"/>
                  </a:cubicBezTo>
                  <a:cubicBezTo>
                    <a:pt x="278" y="205"/>
                    <a:pt x="278" y="205"/>
                    <a:pt x="278" y="205"/>
                  </a:cubicBezTo>
                  <a:cubicBezTo>
                    <a:pt x="258" y="185"/>
                    <a:pt x="230" y="173"/>
                    <a:pt x="200" y="173"/>
                  </a:cubicBezTo>
                  <a:cubicBezTo>
                    <a:pt x="170" y="173"/>
                    <a:pt x="142" y="185"/>
                    <a:pt x="122" y="205"/>
                  </a:cubicBezTo>
                  <a:close/>
                  <a:moveTo>
                    <a:pt x="61" y="144"/>
                  </a:moveTo>
                  <a:cubicBezTo>
                    <a:pt x="95" y="178"/>
                    <a:pt x="95" y="178"/>
                    <a:pt x="95" y="178"/>
                  </a:cubicBezTo>
                  <a:cubicBezTo>
                    <a:pt x="122" y="151"/>
                    <a:pt x="159" y="134"/>
                    <a:pt x="200" y="134"/>
                  </a:cubicBezTo>
                  <a:cubicBezTo>
                    <a:pt x="241" y="134"/>
                    <a:pt x="278" y="151"/>
                    <a:pt x="305" y="178"/>
                  </a:cubicBezTo>
                  <a:cubicBezTo>
                    <a:pt x="339" y="144"/>
                    <a:pt x="339" y="144"/>
                    <a:pt x="339" y="144"/>
                  </a:cubicBezTo>
                  <a:cubicBezTo>
                    <a:pt x="303" y="109"/>
                    <a:pt x="254" y="86"/>
                    <a:pt x="200" y="86"/>
                  </a:cubicBezTo>
                  <a:cubicBezTo>
                    <a:pt x="146" y="86"/>
                    <a:pt x="97" y="109"/>
                    <a:pt x="61" y="144"/>
                  </a:cubicBezTo>
                  <a:close/>
                  <a:moveTo>
                    <a:pt x="200" y="48"/>
                  </a:moveTo>
                  <a:cubicBezTo>
                    <a:pt x="265" y="48"/>
                    <a:pt x="324" y="74"/>
                    <a:pt x="366" y="117"/>
                  </a:cubicBezTo>
                  <a:cubicBezTo>
                    <a:pt x="400" y="83"/>
                    <a:pt x="400" y="83"/>
                    <a:pt x="400" y="83"/>
                  </a:cubicBezTo>
                  <a:cubicBezTo>
                    <a:pt x="349" y="32"/>
                    <a:pt x="278" y="0"/>
                    <a:pt x="200" y="0"/>
                  </a:cubicBezTo>
                  <a:cubicBezTo>
                    <a:pt x="122" y="0"/>
                    <a:pt x="51" y="32"/>
                    <a:pt x="0" y="83"/>
                  </a:cubicBezTo>
                  <a:cubicBezTo>
                    <a:pt x="34" y="117"/>
                    <a:pt x="34" y="117"/>
                    <a:pt x="34" y="117"/>
                  </a:cubicBezTo>
                  <a:cubicBezTo>
                    <a:pt x="76" y="74"/>
                    <a:pt x="135" y="48"/>
                    <a:pt x="200" y="48"/>
                  </a:cubicBezTo>
                  <a:close/>
                </a:path>
              </a:pathLst>
            </a:custGeom>
            <a:solidFill>
              <a:schemeClr val="tx1"/>
            </a:solidFill>
            <a:ln>
              <a:noFill/>
            </a:ln>
            <a:extLst/>
          </p:spPr>
          <p:txBody>
            <a:bodyPr vert="horz" wrap="square" lIns="91428" tIns="45714" rIns="91428" bIns="45714" numCol="1" anchor="t" anchorCtr="0" compatLnSpc="1">
              <a:prstTxWarp prst="textNoShape">
                <a:avLst/>
              </a:prstTxWarp>
            </a:bodyPr>
            <a:lstStyle/>
            <a:p>
              <a:pPr defTabSz="932410">
                <a:defRPr/>
              </a:pPr>
              <a:endParaRPr lang="en-US" sz="2800" kern="0" dirty="0">
                <a:solidFill>
                  <a:srgbClr val="00188F"/>
                </a:solidFill>
              </a:endParaRPr>
            </a:p>
          </p:txBody>
        </p:sp>
        <p:sp>
          <p:nvSpPr>
            <p:cNvPr id="61" name="TextBox 60"/>
            <p:cNvSpPr txBox="1"/>
            <p:nvPr/>
          </p:nvSpPr>
          <p:spPr>
            <a:xfrm>
              <a:off x="8523474" y="1087172"/>
              <a:ext cx="1300631" cy="517026"/>
            </a:xfrm>
            <a:prstGeom prst="rect">
              <a:avLst/>
            </a:prstGeom>
            <a:noFill/>
          </p:spPr>
          <p:txBody>
            <a:bodyPr wrap="none" lIns="182857" tIns="146285" rIns="182857" bIns="146285" rtlCol="0" anchor="ctr">
              <a:spAutoFit/>
            </a:bodyPr>
            <a:lstStyle/>
            <a:p>
              <a:pPr algn="ctr" defTabSz="932410">
                <a:lnSpc>
                  <a:spcPct val="90000"/>
                </a:lnSpc>
                <a:defRPr/>
              </a:pPr>
              <a:r>
                <a:rPr lang="en-US" sz="1600" b="1" kern="0" spc="-50" dirty="0" smtClean="0">
                  <a:gradFill>
                    <a:gsLst>
                      <a:gs pos="16814">
                        <a:schemeClr val="tx1"/>
                      </a:gs>
                      <a:gs pos="100000">
                        <a:schemeClr val="tx1"/>
                      </a:gs>
                    </a:gsLst>
                    <a:lin ang="5400000" scaled="0"/>
                  </a:gradFill>
                </a:rPr>
                <a:t>INTERNET</a:t>
              </a:r>
              <a:endParaRPr lang="en-US" sz="1600" b="1" kern="0" spc="-50" dirty="0">
                <a:gradFill>
                  <a:gsLst>
                    <a:gs pos="16814">
                      <a:schemeClr val="tx1"/>
                    </a:gs>
                    <a:gs pos="100000">
                      <a:schemeClr val="tx1"/>
                    </a:gs>
                  </a:gsLst>
                  <a:lin ang="5400000" scaled="0"/>
                </a:gradFill>
              </a:endParaRPr>
            </a:p>
          </p:txBody>
        </p:sp>
      </p:grpSp>
      <p:sp>
        <p:nvSpPr>
          <p:cNvPr id="62" name="Rounded Rectangle 61"/>
          <p:cNvSpPr/>
          <p:nvPr/>
        </p:nvSpPr>
        <p:spPr bwMode="auto">
          <a:xfrm>
            <a:off x="6169204" y="6030300"/>
            <a:ext cx="1948397" cy="579430"/>
          </a:xfrm>
          <a:prstGeom prst="roundRect">
            <a:avLst>
              <a:gd name="adj" fmla="val 0"/>
            </a:avLst>
          </a:prstGeom>
          <a:noFill/>
          <a:ln w="285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b" anchorCtr="0" compatLnSpc="1">
            <a:prstTxWarp prst="textNoShape">
              <a:avLst/>
            </a:prstTxWarp>
          </a:bodyPr>
          <a:lstStyle/>
          <a:p>
            <a:pPr algn="ctr">
              <a:lnSpc>
                <a:spcPct val="90000"/>
              </a:lnSpc>
              <a:spcAft>
                <a:spcPts val="600"/>
              </a:spcAft>
            </a:pPr>
            <a:r>
              <a:rPr lang="en-US" sz="1600" b="1" dirty="0" smtClean="0">
                <a:gradFill>
                  <a:gsLst>
                    <a:gs pos="2917">
                      <a:schemeClr val="tx1"/>
                    </a:gs>
                    <a:gs pos="30000">
                      <a:schemeClr val="tx1"/>
                    </a:gs>
                  </a:gsLst>
                  <a:lin ang="5400000" scaled="0"/>
                </a:gradFill>
              </a:rPr>
              <a:t>VM INSTANCE 1</a:t>
            </a:r>
            <a:endParaRPr lang="en-US" sz="1600" b="1" dirty="0">
              <a:gradFill>
                <a:gsLst>
                  <a:gs pos="2917">
                    <a:schemeClr val="tx1"/>
                  </a:gs>
                  <a:gs pos="30000">
                    <a:schemeClr val="tx1"/>
                  </a:gs>
                </a:gsLst>
                <a:lin ang="5400000" scaled="0"/>
              </a:gradFill>
            </a:endParaRPr>
          </a:p>
        </p:txBody>
      </p:sp>
      <p:sp>
        <p:nvSpPr>
          <p:cNvPr id="63" name="Rounded Rectangle 62"/>
          <p:cNvSpPr/>
          <p:nvPr/>
        </p:nvSpPr>
        <p:spPr bwMode="auto">
          <a:xfrm>
            <a:off x="10086374" y="6002331"/>
            <a:ext cx="1948397" cy="579430"/>
          </a:xfrm>
          <a:prstGeom prst="roundRect">
            <a:avLst>
              <a:gd name="adj" fmla="val 0"/>
            </a:avLst>
          </a:prstGeom>
          <a:noFill/>
          <a:ln w="285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b" anchorCtr="0" compatLnSpc="1">
            <a:prstTxWarp prst="textNoShape">
              <a:avLst/>
            </a:prstTxWarp>
          </a:bodyPr>
          <a:lstStyle/>
          <a:p>
            <a:pPr algn="ctr">
              <a:lnSpc>
                <a:spcPct val="90000"/>
              </a:lnSpc>
              <a:spcAft>
                <a:spcPts val="600"/>
              </a:spcAft>
            </a:pPr>
            <a:r>
              <a:rPr lang="en-US" sz="1600" b="1" dirty="0" smtClean="0">
                <a:gradFill>
                  <a:gsLst>
                    <a:gs pos="2917">
                      <a:schemeClr val="tx1"/>
                    </a:gs>
                    <a:gs pos="30000">
                      <a:schemeClr val="tx1"/>
                    </a:gs>
                  </a:gsLst>
                  <a:lin ang="5400000" scaled="0"/>
                </a:gradFill>
              </a:rPr>
              <a:t>VM INSTANCE 2</a:t>
            </a:r>
            <a:endParaRPr lang="en-US" sz="1600" b="1" dirty="0">
              <a:gradFill>
                <a:gsLst>
                  <a:gs pos="2917">
                    <a:schemeClr val="tx1"/>
                  </a:gs>
                  <a:gs pos="30000">
                    <a:schemeClr val="tx1"/>
                  </a:gs>
                </a:gsLst>
                <a:lin ang="5400000" scaled="0"/>
              </a:gradFill>
            </a:endParaRPr>
          </a:p>
        </p:txBody>
      </p:sp>
      <p:sp>
        <p:nvSpPr>
          <p:cNvPr id="64" name="TextBox 63"/>
          <p:cNvSpPr txBox="1"/>
          <p:nvPr/>
        </p:nvSpPr>
        <p:spPr>
          <a:xfrm>
            <a:off x="7937308" y="5107854"/>
            <a:ext cx="2308983" cy="1043363"/>
          </a:xfrm>
          <a:prstGeom prst="rect">
            <a:avLst/>
          </a:prstGeom>
          <a:noFill/>
        </p:spPr>
        <p:txBody>
          <a:bodyPr wrap="square" lIns="182880" tIns="146304" rIns="182880" bIns="146304" rtlCol="0">
            <a:spAutoFit/>
          </a:bodyPr>
          <a:lstStyle/>
          <a:p>
            <a:pPr algn="ctr">
              <a:lnSpc>
                <a:spcPct val="90000"/>
              </a:lnSpc>
              <a:spcAft>
                <a:spcPts val="600"/>
              </a:spcAft>
            </a:pPr>
            <a:r>
              <a:rPr lang="en-US" b="1" dirty="0" smtClean="0">
                <a:gradFill>
                  <a:gsLst>
                    <a:gs pos="2917">
                      <a:schemeClr val="accent1"/>
                    </a:gs>
                    <a:gs pos="100000">
                      <a:schemeClr val="accent1"/>
                    </a:gs>
                  </a:gsLst>
                  <a:lin ang="5400000" scaled="0"/>
                </a:gradFill>
              </a:rPr>
              <a:t>CONTOSO APP WITH 2 VIRTUAL MACHINES</a:t>
            </a:r>
          </a:p>
        </p:txBody>
      </p:sp>
      <p:sp>
        <p:nvSpPr>
          <p:cNvPr id="65" name="Rectangle 64"/>
          <p:cNvSpPr/>
          <p:nvPr/>
        </p:nvSpPr>
        <p:spPr bwMode="auto">
          <a:xfrm>
            <a:off x="7651632" y="3560004"/>
            <a:ext cx="4312545" cy="556563"/>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46304" tIns="91440" rIns="146304" bIns="91440" numCol="1" rtlCol="0" anchor="ctr" anchorCtr="0" compatLnSpc="1">
            <a:prstTxWarp prst="textNoShape">
              <a:avLst/>
            </a:prstTxWarp>
          </a:bodyPr>
          <a:lstStyle/>
          <a:p>
            <a:pPr algn="ctr">
              <a:lnSpc>
                <a:spcPct val="90000"/>
              </a:lnSpc>
              <a:spcAft>
                <a:spcPts val="600"/>
              </a:spcAft>
            </a:pPr>
            <a:r>
              <a:rPr lang="en-US" sz="1600" b="1" dirty="0" smtClean="0">
                <a:solidFill>
                  <a:schemeClr val="bg1"/>
                </a:solidFill>
              </a:rPr>
              <a:t>WEBROLE.0.CONTOSO.CLOUDAPP.NET</a:t>
            </a:r>
            <a:r>
              <a:rPr lang="en-US" sz="1600" b="1" dirty="0" smtClean="0">
                <a:solidFill>
                  <a:schemeClr val="bg1"/>
                </a:solidFill>
                <a:sym typeface="Wingdings" panose="05000000000000000000" pitchFamily="2" charset="2"/>
              </a:rPr>
              <a:t>        </a:t>
            </a:r>
            <a:r>
              <a:rPr lang="en-US" sz="1600" b="1" dirty="0" smtClean="0">
                <a:solidFill>
                  <a:schemeClr val="bg1"/>
                </a:solidFill>
              </a:rPr>
              <a:t>130.26.10.80 </a:t>
            </a:r>
            <a:endParaRPr lang="en-US" sz="1600" b="1" dirty="0">
              <a:solidFill>
                <a:schemeClr val="bg1"/>
              </a:solidFill>
            </a:endParaRPr>
          </a:p>
        </p:txBody>
      </p:sp>
    </p:spTree>
    <p:extLst>
      <p:ext uri="{BB962C8B-B14F-4D97-AF65-F5344CB8AC3E}">
        <p14:creationId xmlns:p14="http://schemas.microsoft.com/office/powerpoint/2010/main" val="10586370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SVID_White_16x9_2012-08-18">
  <a:themeElements>
    <a:clrScheme name="Server and Cloud">
      <a:dk1>
        <a:srgbClr val="505050"/>
      </a:dk1>
      <a:lt1>
        <a:srgbClr val="FFFFFF"/>
      </a:lt1>
      <a:dk2>
        <a:srgbClr val="008272"/>
      </a:dk2>
      <a:lt2>
        <a:srgbClr val="D2D2D2"/>
      </a:lt2>
      <a:accent1>
        <a:srgbClr val="0072C6"/>
      </a:accent1>
      <a:accent2>
        <a:srgbClr val="DC3C00"/>
      </a:accent2>
      <a:accent3>
        <a:srgbClr val="008272"/>
      </a:accent3>
      <a:accent4>
        <a:srgbClr val="68217A"/>
      </a:accent4>
      <a:accent5>
        <a:srgbClr val="002050"/>
      </a:accent5>
      <a:accent6>
        <a:srgbClr val="442359"/>
      </a:accent6>
      <a:hlink>
        <a:srgbClr val="002050"/>
      </a:hlink>
      <a:folHlink>
        <a:srgbClr val="00205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ITIS_Cloud_PPT_Template_v02.pptx" id="{060202FD-3765-4667-8AA4-695A7E649179}" vid="{C7D36D94-1E60-4F46-974C-7942FC86E7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1B1368C6C304D47B66BF6D9BA795683" ma:contentTypeVersion="4" ma:contentTypeDescription="Create a new document." ma:contentTypeScope="" ma:versionID="9ffc0a1627abce52bf86c23a5313c3f2">
  <xsd:schema xmlns:xsd="http://www.w3.org/2001/XMLSchema" xmlns:xs="http://www.w3.org/2001/XMLSchema" xmlns:p="http://schemas.microsoft.com/office/2006/metadata/properties" xmlns:ns2="c7d759ad-c71d-4e7a-8896-957c2805ad24" xmlns:ns3="http://schemas.microsoft.com/sharepoint/v4" targetNamespace="http://schemas.microsoft.com/office/2006/metadata/properties" ma:root="true" ma:fieldsID="4611140176f39d69a75e7c6aa04c3f7f" ns2:_="" ns3:_="">
    <xsd:import namespace="c7d759ad-c71d-4e7a-8896-957c2805ad24"/>
    <xsd:import namespace="http://schemas.microsoft.com/sharepoint/v4"/>
    <xsd:element name="properties">
      <xsd:complexType>
        <xsd:sequence>
          <xsd:element name="documentManagement">
            <xsd:complexType>
              <xsd:all>
                <xsd:element ref="ns2:SharedWithUsers" minOccurs="0"/>
                <xsd:element ref="ns2:SharingHintHash" minOccurs="0"/>
                <xsd:element ref="ns2:SharedWithDetails"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d759ad-c71d-4e7a-8896-957c2805ad2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660BF9-1305-4E94-965B-EBBF8689DAC5}">
  <ds:schemaRefs>
    <ds:schemaRef ds:uri="http://schemas.microsoft.com/sharepoint/v4"/>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c7d759ad-c71d-4e7a-8896-957c2805ad24"/>
    <ds:schemaRef ds:uri="http://www.w3.org/XML/1998/namespace"/>
  </ds:schemaRefs>
</ds:datastoreItem>
</file>

<file path=customXml/itemProps2.xml><?xml version="1.0" encoding="utf-8"?>
<ds:datastoreItem xmlns:ds="http://schemas.openxmlformats.org/officeDocument/2006/customXml" ds:itemID="{04667D23-1044-4BCF-9AA3-38D6B572A318}">
  <ds:schemaRefs>
    <ds:schemaRef ds:uri="http://schemas.microsoft.com/sharepoint/v3/contenttype/forms"/>
  </ds:schemaRefs>
</ds:datastoreItem>
</file>

<file path=customXml/itemProps3.xml><?xml version="1.0" encoding="utf-8"?>
<ds:datastoreItem xmlns:ds="http://schemas.openxmlformats.org/officeDocument/2006/customXml" ds:itemID="{CCEE72B9-5033-429A-A514-C9FCCE5041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d759ad-c71d-4e7a-8896-957c2805ad24"/>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ITIS_Cloud_PPT_Template_v02</Template>
  <TotalTime>0</TotalTime>
  <Words>4983</Words>
  <Application>Microsoft Office PowerPoint</Application>
  <PresentationFormat>Custom</PresentationFormat>
  <Paragraphs>522</Paragraphs>
  <Slides>34</Slides>
  <Notes>32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Calibri</vt:lpstr>
      <vt:lpstr>Courier New</vt:lpstr>
      <vt:lpstr>MS PGothic</vt:lpstr>
      <vt:lpstr>Segoe UI</vt:lpstr>
      <vt:lpstr>Segoe UI Light</vt:lpstr>
      <vt:lpstr>Segoe UI Semibold</vt:lpstr>
      <vt:lpstr>Segoe UI Symbol</vt:lpstr>
      <vt:lpstr>Wingdings</vt:lpstr>
      <vt:lpstr>MSVID_White_16x9_2012-08-18</vt:lpstr>
      <vt:lpstr>Presentation title</vt:lpstr>
      <vt:lpstr>Agenda</vt:lpstr>
      <vt:lpstr>Scenario</vt:lpstr>
      <vt:lpstr>Objectives</vt:lpstr>
      <vt:lpstr>Technology overview</vt:lpstr>
      <vt:lpstr>Azure Virtual Network</vt:lpstr>
      <vt:lpstr>Internet IP addresses and load balancing</vt:lpstr>
      <vt:lpstr>Reserved IPs can move!</vt:lpstr>
      <vt:lpstr>DNS names for public IP</vt:lpstr>
      <vt:lpstr>User Defined Routes (UDR)</vt:lpstr>
      <vt:lpstr>Multiple NICs in Azure VMs</vt:lpstr>
      <vt:lpstr>Connectivity</vt:lpstr>
      <vt:lpstr>Picking the right connectivity model</vt:lpstr>
      <vt:lpstr>VPN Gateways for Virtual Network</vt:lpstr>
      <vt:lpstr>Q. How do I securely connect my on-premises environment to the cloud? </vt:lpstr>
      <vt:lpstr>Isolation</vt:lpstr>
      <vt:lpstr>PowerPoint Presentation</vt:lpstr>
      <vt:lpstr>Isolating VMs within a virtual network for defense-in-depth </vt:lpstr>
      <vt:lpstr>Cloud Services security</vt:lpstr>
      <vt:lpstr>Cloud Services: Layered security, protection, and isolation</vt:lpstr>
      <vt:lpstr>Network Security Groups</vt:lpstr>
      <vt:lpstr>Lab environment  and exercises</vt:lpstr>
      <vt:lpstr>Lab environment</vt:lpstr>
      <vt:lpstr>Azure Boot Camp virtual machines</vt:lpstr>
      <vt:lpstr>Environment – lab end state</vt:lpstr>
      <vt:lpstr>Prepare the lab environment</vt:lpstr>
      <vt:lpstr>Analyze ARM template</vt:lpstr>
      <vt:lpstr>Complete site-to-site VPN configuration</vt:lpstr>
      <vt:lpstr>Configure Network Security Groups (NSG) by using ARM templates</vt:lpstr>
      <vt:lpstr>Reset the Azure environment</vt:lpstr>
      <vt:lpstr>Conclusion</vt:lpstr>
      <vt:lpstr>In review: Session objectives and takeaways</vt:lpstr>
      <vt:lpstr>Resources</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2015-10-12T15:48:26Z</dcterms:created>
  <dcterms:modified xsi:type="dcterms:W3CDTF">2016-01-11T21:06:35Z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0x01010021B1368C6C304D47B66BF6D9BA795683</vt:lpwstr>
  </property>
</Properties>
</file>