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07" r:id="rId4"/>
    <p:sldMasterId id="2147484264" r:id="rId5"/>
  </p:sldMasterIdLst>
  <p:notesMasterIdLst>
    <p:notesMasterId r:id="rId32"/>
  </p:notesMasterIdLst>
  <p:handoutMasterIdLst>
    <p:handoutMasterId r:id="rId33"/>
  </p:handoutMasterIdLst>
  <p:sldIdLst>
    <p:sldId id="1280" r:id="rId6"/>
    <p:sldId id="1281" r:id="rId7"/>
    <p:sldId id="1282" r:id="rId8"/>
    <p:sldId id="1309" r:id="rId9"/>
    <p:sldId id="1273" r:id="rId10"/>
    <p:sldId id="1307" r:id="rId11"/>
    <p:sldId id="1314" r:id="rId12"/>
    <p:sldId id="1316" r:id="rId13"/>
    <p:sldId id="1317" r:id="rId14"/>
    <p:sldId id="1315" r:id="rId15"/>
    <p:sldId id="1310" r:id="rId16"/>
    <p:sldId id="1311" r:id="rId17"/>
    <p:sldId id="1312" r:id="rId18"/>
    <p:sldId id="1283" r:id="rId19"/>
    <p:sldId id="1313" r:id="rId20"/>
    <p:sldId id="1286" r:id="rId21"/>
    <p:sldId id="1287" r:id="rId22"/>
    <p:sldId id="1288" r:id="rId23"/>
    <p:sldId id="1293" r:id="rId24"/>
    <p:sldId id="1290" r:id="rId25"/>
    <p:sldId id="1291" r:id="rId26"/>
    <p:sldId id="1292" r:id="rId27"/>
    <p:sldId id="1304" r:id="rId28"/>
    <p:sldId id="1306" r:id="rId29"/>
    <p:sldId id="1269" r:id="rId30"/>
    <p:sldId id="1272" r:id="rId31"/>
  </p:sldIdLst>
  <p:sldSz cx="12436475" cy="6994525"/>
  <p:notesSz cx="9309100" cy="70231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64" userDrawn="1">
          <p15:clr>
            <a:srgbClr val="A4A3A4"/>
          </p15:clr>
        </p15:guide>
        <p15:guide id="2" pos="3917">
          <p15:clr>
            <a:srgbClr val="A4A3A4"/>
          </p15:clr>
        </p15:guide>
      </p15:sldGuideLst>
    </p:ext>
    <p:ext uri="{2D200454-40CA-4A62-9FC3-DE9A4176ACB9}">
      <p15:notesGuideLst xmlns:p15="http://schemas.microsoft.com/office/powerpoint/2012/main">
        <p15:guide id="1" orient="horz" pos="2212" userDrawn="1">
          <p15:clr>
            <a:srgbClr val="A4A3A4"/>
          </p15:clr>
        </p15:guide>
        <p15:guide id="2" pos="29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F296F"/>
    <a:srgbClr val="7E64AD"/>
    <a:srgbClr val="F0A82F"/>
    <a:srgbClr val="FF8C00"/>
    <a:srgbClr val="00BCF2"/>
    <a:srgbClr val="DC3C00"/>
    <a:srgbClr val="505050"/>
    <a:srgbClr val="0072C6"/>
    <a:srgbClr val="BA14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59002" autoAdjust="0"/>
  </p:normalViewPr>
  <p:slideViewPr>
    <p:cSldViewPr snapToObjects="1">
      <p:cViewPr varScale="1">
        <p:scale>
          <a:sx n="66" d="100"/>
          <a:sy n="66" d="100"/>
        </p:scale>
        <p:origin x="2304" y="66"/>
      </p:cViewPr>
      <p:guideLst>
        <p:guide orient="horz" pos="2664"/>
        <p:guide pos="3917"/>
      </p:guideLst>
    </p:cSldViewPr>
  </p:slideViewPr>
  <p:outlineViewPr>
    <p:cViewPr>
      <p:scale>
        <a:sx n="33" d="100"/>
        <a:sy n="33" d="100"/>
      </p:scale>
      <p:origin x="0" y="-20190"/>
    </p:cViewPr>
  </p:outlineViewPr>
  <p:notesTextViewPr>
    <p:cViewPr>
      <p:scale>
        <a:sx n="100" d="100"/>
        <a:sy n="100" d="100"/>
      </p:scale>
      <p:origin x="0" y="0"/>
    </p:cViewPr>
  </p:notesTextViewPr>
  <p:sorterViewPr>
    <p:cViewPr varScale="1">
      <p:scale>
        <a:sx n="1" d="1"/>
        <a:sy n="1" d="1"/>
      </p:scale>
      <p:origin x="0" y="0"/>
    </p:cViewPr>
  </p:sorterViewPr>
  <p:notesViewPr>
    <p:cSldViewPr snapToObjects="1" showGuides="1">
      <p:cViewPr varScale="1">
        <p:scale>
          <a:sx n="115" d="100"/>
          <a:sy n="115" d="100"/>
        </p:scale>
        <p:origin x="1488" y="102"/>
      </p:cViewPr>
      <p:guideLst>
        <p:guide orient="horz" pos="2212"/>
        <p:guide pos="2932"/>
      </p:guideLst>
    </p:cSldViewPr>
  </p:notes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4033943" cy="351155"/>
          </a:xfrm>
          <a:prstGeom prst="rect">
            <a:avLst/>
          </a:prstGeom>
        </p:spPr>
        <p:txBody>
          <a:bodyPr vert="horz" lIns="93324" tIns="46662" rIns="93324" bIns="46662" rtlCol="0"/>
          <a:lstStyle>
            <a:lvl1pPr algn="l">
              <a:defRPr sz="1200"/>
            </a:lvl1pPr>
          </a:lstStyle>
          <a:p>
            <a:r>
              <a:rPr lang="en-US" dirty="0"/>
              <a:t>One Marketing Template</a:t>
            </a:r>
          </a:p>
          <a:p>
            <a:endParaRPr lang="en-US" dirty="0">
              <a:latin typeface="Segoe UI" pitchFamily="34" charset="0"/>
            </a:endParaRPr>
          </a:p>
        </p:txBody>
      </p:sp>
      <p:sp>
        <p:nvSpPr>
          <p:cNvPr id="7" name="Date Placeholder 6"/>
          <p:cNvSpPr>
            <a:spLocks noGrp="1"/>
          </p:cNvSpPr>
          <p:nvPr>
            <p:ph type="dt" sz="quarter" idx="1"/>
          </p:nvPr>
        </p:nvSpPr>
        <p:spPr>
          <a:xfrm>
            <a:off x="5273004" y="0"/>
            <a:ext cx="4033943" cy="351155"/>
          </a:xfrm>
          <a:prstGeom prst="rect">
            <a:avLst/>
          </a:prstGeom>
        </p:spPr>
        <p:txBody>
          <a:bodyPr vert="horz" lIns="93324" tIns="46662" rIns="93324" bIns="46662" rtlCol="0"/>
          <a:lstStyle>
            <a:lvl1pPr algn="r">
              <a:defRPr sz="1200"/>
            </a:lvl1pPr>
          </a:lstStyle>
          <a:p>
            <a:fld id="{DE219B1A-AE41-483B-A766-69B9363DDA6A}" type="datetimeFigureOut">
              <a:rPr lang="en-US" smtClean="0">
                <a:latin typeface="Segoe UI" pitchFamily="34" charset="0"/>
              </a:rPr>
              <a:t>2/1/2016</a:t>
            </a:fld>
            <a:endParaRPr lang="en-US" dirty="0">
              <a:latin typeface="Segoe UI" pitchFamily="34" charset="0"/>
            </a:endParaRPr>
          </a:p>
        </p:txBody>
      </p:sp>
      <p:sp>
        <p:nvSpPr>
          <p:cNvPr id="8" name="Footer Placeholder 7"/>
          <p:cNvSpPr>
            <a:spLocks noGrp="1"/>
          </p:cNvSpPr>
          <p:nvPr>
            <p:ph type="ftr" sz="quarter" idx="2"/>
          </p:nvPr>
        </p:nvSpPr>
        <p:spPr>
          <a:xfrm>
            <a:off x="0" y="6670726"/>
            <a:ext cx="7866190" cy="255328"/>
          </a:xfrm>
          <a:prstGeom prst="rect">
            <a:avLst/>
          </a:prstGeom>
        </p:spPr>
        <p:txBody>
          <a:bodyPr vert="horz" lIns="93324" tIns="46662" rIns="93324" bIns="46662" rtlCol="0" anchor="b"/>
          <a:lstStyle>
            <a:lvl1pPr algn="l">
              <a:defRPr sz="1200"/>
            </a:lvl1pPr>
          </a:lstStyle>
          <a:p>
            <a:pPr marL="406671" defTabSz="93292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406671" defTabSz="93292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7850674" y="6670726"/>
            <a:ext cx="1456271" cy="351155"/>
          </a:xfrm>
          <a:prstGeom prst="rect">
            <a:avLst/>
          </a:prstGeom>
        </p:spPr>
        <p:txBody>
          <a:bodyPr vert="horz" lIns="93324" tIns="46662" rIns="93324" bIns="46662"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1" y="0"/>
            <a:ext cx="4033943" cy="351155"/>
          </a:xfrm>
          <a:prstGeom prst="rect">
            <a:avLst/>
          </a:prstGeom>
        </p:spPr>
        <p:txBody>
          <a:bodyPr vert="horz" lIns="93324" tIns="46662" rIns="93324" bIns="46662" rtlCol="0"/>
          <a:lstStyle>
            <a:lvl1pPr algn="l">
              <a:defRPr sz="1200">
                <a:latin typeface="Segoe UI" pitchFamily="34" charset="0"/>
              </a:defRPr>
            </a:lvl1pPr>
          </a:lstStyle>
          <a:p>
            <a:r>
              <a:rPr lang="en-US" dirty="0"/>
              <a:t>One Marketing Template</a:t>
            </a:r>
          </a:p>
          <a:p>
            <a:endParaRPr lang="en-US" dirty="0"/>
          </a:p>
        </p:txBody>
      </p:sp>
      <p:sp>
        <p:nvSpPr>
          <p:cNvPr id="9" name="Slide Image Placeholder 8"/>
          <p:cNvSpPr>
            <a:spLocks noGrp="1" noRot="1" noChangeAspect="1"/>
          </p:cNvSpPr>
          <p:nvPr>
            <p:ph type="sldImg" idx="2"/>
          </p:nvPr>
        </p:nvSpPr>
        <p:spPr>
          <a:xfrm>
            <a:off x="2312988" y="527050"/>
            <a:ext cx="4683125" cy="2633663"/>
          </a:xfrm>
          <a:prstGeom prst="rect">
            <a:avLst/>
          </a:prstGeom>
          <a:noFill/>
          <a:ln w="12700">
            <a:solidFill>
              <a:prstClr val="black"/>
            </a:solidFill>
          </a:ln>
        </p:spPr>
        <p:txBody>
          <a:bodyPr vert="horz" lIns="93324" tIns="46662" rIns="93324" bIns="46662" rtlCol="0" anchor="ctr"/>
          <a:lstStyle/>
          <a:p>
            <a:endParaRPr lang="en-US" dirty="0"/>
          </a:p>
        </p:txBody>
      </p:sp>
      <p:sp>
        <p:nvSpPr>
          <p:cNvPr id="10" name="Footer Placeholder 9"/>
          <p:cNvSpPr>
            <a:spLocks noGrp="1"/>
          </p:cNvSpPr>
          <p:nvPr>
            <p:ph type="ftr" sz="quarter" idx="4"/>
          </p:nvPr>
        </p:nvSpPr>
        <p:spPr>
          <a:xfrm>
            <a:off x="0" y="6671945"/>
            <a:ext cx="8036856" cy="273400"/>
          </a:xfrm>
          <a:prstGeom prst="rect">
            <a:avLst/>
          </a:prstGeom>
        </p:spPr>
        <p:txBody>
          <a:bodyPr vert="horz" lIns="93324" tIns="46662" rIns="93324" bIns="46662" rtlCol="0" anchor="b"/>
          <a:lstStyle>
            <a:lvl1pPr marL="583273" indent="0" algn="l">
              <a:defRPr sz="1200"/>
            </a:lvl1p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5273004" y="0"/>
            <a:ext cx="4033943" cy="351155"/>
          </a:xfrm>
          <a:prstGeom prst="rect">
            <a:avLst/>
          </a:prstGeom>
        </p:spPr>
        <p:txBody>
          <a:bodyPr vert="horz" lIns="93324" tIns="46662" rIns="93324" bIns="46662" rtlCol="0"/>
          <a:lstStyle>
            <a:lvl1pPr algn="r">
              <a:defRPr sz="1200">
                <a:latin typeface="Segoe UI" pitchFamily="34" charset="0"/>
              </a:defRPr>
            </a:lvl1pPr>
          </a:lstStyle>
          <a:p>
            <a:fld id="{D51B1278-D92B-4AF3-A9C1-71DD298190CE}" type="datetimeFigureOut">
              <a:rPr lang="en-US" smtClean="0"/>
              <a:pPr/>
              <a:t>2/1/2016</a:t>
            </a:fld>
            <a:endParaRPr lang="en-US" dirty="0"/>
          </a:p>
        </p:txBody>
      </p:sp>
      <p:sp>
        <p:nvSpPr>
          <p:cNvPr id="12" name="Notes Placeholder 11"/>
          <p:cNvSpPr>
            <a:spLocks noGrp="1"/>
          </p:cNvSpPr>
          <p:nvPr>
            <p:ph type="body" sz="quarter" idx="3"/>
          </p:nvPr>
        </p:nvSpPr>
        <p:spPr>
          <a:xfrm>
            <a:off x="930910" y="3335973"/>
            <a:ext cx="7447280" cy="31603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8021340" y="6670726"/>
            <a:ext cx="1285605" cy="351155"/>
          </a:xfrm>
          <a:prstGeom prst="rect">
            <a:avLst/>
          </a:prstGeom>
        </p:spPr>
        <p:txBody>
          <a:bodyPr vert="horz" lIns="93324" tIns="46662" rIns="93324" bIns="46662"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One Marketing Template</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3273" marR="0" lvl="0" indent="0" algn="l" defTabSz="92798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583273" marR="0" lvl="0" indent="0" algn="l" defTabSz="92798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D6E7FF-31A8-4898-8B67-71AE35B2AA65}"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9356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Courier New" panose="02070309020205020404" pitchFamily="49" charset="0"/>
              <a:buNone/>
            </a:pPr>
            <a:r>
              <a:rPr lang="en-US" dirty="0"/>
              <a:t>Notes:</a:t>
            </a:r>
          </a:p>
          <a:p>
            <a:pPr marL="171450" marR="0" lvl="0" indent="-171450" algn="l" defTabSz="932742"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en-US" dirty="0"/>
              <a:t>The “things” are devices, sensors, or actuators with the ability to collect and share data as well as impact the physical world around us.</a:t>
            </a:r>
          </a:p>
          <a:p>
            <a:pPr marL="171450" marR="0" lvl="0" indent="-171450">
              <a:lnSpc>
                <a:spcPct val="115000"/>
              </a:lnSpc>
              <a:spcBef>
                <a:spcPts val="0"/>
              </a:spcBef>
              <a:spcAft>
                <a:spcPts val="1000"/>
              </a:spcAft>
              <a:buFont typeface="Arial" panose="020B0604020202020204" pitchFamily="34" charset="0"/>
              <a:buChar char="•"/>
            </a:pPr>
            <a:r>
              <a:rPr lang="en-US" dirty="0"/>
              <a:t>The</a:t>
            </a:r>
            <a:r>
              <a:rPr lang="en-US" baseline="0" dirty="0"/>
              <a:t> concept of the Internet of Things is not new – it has been around for over 20 years.</a:t>
            </a:r>
          </a:p>
          <a:p>
            <a:pPr marL="0" marR="0" lvl="0" indent="0">
              <a:lnSpc>
                <a:spcPct val="115000"/>
              </a:lnSpc>
              <a:spcBef>
                <a:spcPts val="0"/>
              </a:spcBef>
              <a:spcAft>
                <a:spcPts val="1000"/>
              </a:spcAft>
              <a:buFont typeface="Arial" panose="020B0604020202020204" pitchFamily="34" charset="0"/>
              <a:buNone/>
            </a:pPr>
            <a:endParaRPr lang="en-US" dirty="0"/>
          </a:p>
          <a:p>
            <a:pPr marL="171450" marR="0" lvl="0" indent="-171450">
              <a:lnSpc>
                <a:spcPct val="115000"/>
              </a:lnSpc>
              <a:spcBef>
                <a:spcPts val="0"/>
              </a:spcBef>
              <a:spcAft>
                <a:spcPts val="1000"/>
              </a:spcAft>
              <a:buFont typeface="Arial" panose="020B0604020202020204" pitchFamily="34" charset="0"/>
              <a:buChar char="•"/>
            </a:pPr>
            <a:r>
              <a:rPr lang="en-US" dirty="0"/>
              <a:t>Among the many examples of IoT devices are inventory management sensors; health care monitoring systems; point-of-sale terminals; home energy meters; power monitors; security monitors; vehicle trackers; home appliance monitors; and public transit monitors.</a:t>
            </a:r>
          </a:p>
          <a:p>
            <a:pPr marL="171450" marR="0" lvl="0" indent="-171450">
              <a:lnSpc>
                <a:spcPct val="115000"/>
              </a:lnSpc>
              <a:spcBef>
                <a:spcPts val="0"/>
              </a:spcBef>
              <a:spcAft>
                <a:spcPts val="1000"/>
              </a:spcAft>
              <a:buFont typeface="Arial" panose="020B0604020202020204" pitchFamily="34" charset="0"/>
              <a:buChar char="•"/>
            </a:pPr>
            <a:r>
              <a:rPr lang="en-US" dirty="0"/>
              <a:t>Many kinds</a:t>
            </a:r>
            <a:r>
              <a:rPr lang="en-US" baseline="0" dirty="0"/>
              <a:t> of </a:t>
            </a:r>
            <a:r>
              <a:rPr lang="en-US" baseline="0" dirty="0" err="1"/>
              <a:t>scensors</a:t>
            </a:r>
            <a:r>
              <a:rPr lang="en-US" baseline="0" dirty="0"/>
              <a:t> temperature, movement, </a:t>
            </a:r>
            <a:r>
              <a:rPr lang="en-US" baseline="0" dirty="0" err="1"/>
              <a:t>gps</a:t>
            </a:r>
            <a:r>
              <a:rPr lang="en-US" baseline="0" dirty="0"/>
              <a:t> location, </a:t>
            </a:r>
            <a:endParaRPr lang="en-US" dirty="0"/>
          </a:p>
          <a:p>
            <a:endParaRPr lang="en-US" dirty="0"/>
          </a:p>
        </p:txBody>
      </p:sp>
      <p:sp>
        <p:nvSpPr>
          <p:cNvPr id="4" name="Header Placeholder 3"/>
          <p:cNvSpPr>
            <a:spLocks noGrp="1"/>
          </p:cNvSpPr>
          <p:nvPr>
            <p:ph type="hdr" sz="quarter" idx="10"/>
          </p:nvPr>
        </p:nvSpPr>
        <p:spPr/>
        <p:txBody>
          <a:bodyPr/>
          <a:lstStyle/>
          <a:p>
            <a:r>
              <a:rPr lang="en-US"/>
              <a:t>One Marketing Template</a:t>
            </a:r>
          </a:p>
          <a:p>
            <a:endParaRPr lang="en-US" dirty="0"/>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5219B1-148B-4F68-8FFC-877E22308A07}" type="datetime1">
              <a:rPr lang="en-US" smtClean="0"/>
              <a:t>2/1/2016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3322566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758BABA-CB4E-47D7-8069-5C01B9418E8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07033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A5B258F2-B2E5-4175-B339-81AEE5988F5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59714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With Windows 10 we’re bringing our entire family of experiences together from headless IoT devices to the phone, to tablets, PCs, up to the amazing new Surface Hub and beyond into the world of holograms. </a:t>
            </a:r>
          </a:p>
          <a:p>
            <a:endParaRPr lang="en-US" dirty="0">
              <a:latin typeface="Segoe UI"/>
              <a:cs typeface="Segoe UI"/>
            </a:endParaRPr>
          </a:p>
          <a:p>
            <a:r>
              <a:rPr lang="en-US" dirty="0"/>
              <a:t>One Platform, One Development Platform, One Store, One development Model, One Commerce Platform, One Universal App Model.</a:t>
            </a:r>
          </a:p>
          <a:p>
            <a:endParaRPr lang="en-US" dirty="0">
              <a:latin typeface="Segoe UI"/>
              <a:cs typeface="Segoe UI"/>
            </a:endParaRPr>
          </a:p>
          <a:p>
            <a:r>
              <a:rPr lang="en-US" dirty="0"/>
              <a:t>Windows Universal apps will enable the UI to scale seamlessly from phone to tablet and beyond – providing a familiar and productive experience regardless of the device type. </a:t>
            </a:r>
          </a:p>
          <a:p>
            <a:endParaRPr lang="en-US" dirty="0">
              <a:latin typeface="Segoe UI"/>
              <a:cs typeface="Segoe UI"/>
            </a:endParaRPr>
          </a:p>
          <a:p>
            <a:r>
              <a:rPr lang="en-US" dirty="0"/>
              <a:t>Finally -- for enterprises -- One platform means One Management paradigm and Security model across all devices. All devices can be managed with group policy and managed through MDM.</a:t>
            </a:r>
          </a:p>
          <a:p>
            <a:endParaRPr lang="en-US" dirty="0">
              <a:latin typeface="Segoe UI"/>
              <a:cs typeface="Segoe UI"/>
            </a:endParaRPr>
          </a:p>
          <a:p>
            <a:r>
              <a:rPr lang="en-US" dirty="0"/>
              <a:t>Let’s look at the innovation we’re bringing for business in Windows 10. </a:t>
            </a:r>
          </a:p>
        </p:txBody>
      </p:sp>
      <p:sp>
        <p:nvSpPr>
          <p:cNvPr id="7" name="Date Placeholder 6"/>
          <p:cNvSpPr>
            <a:spLocks noGrp="1"/>
          </p:cNvSpPr>
          <p:nvPr>
            <p:ph type="dt" idx="10"/>
          </p:nvPr>
        </p:nvSpPr>
        <p:spPr/>
        <p:txBody>
          <a:bodyPr/>
          <a:lstStyle/>
          <a:p>
            <a:fld id="{F265C7D6-BE0A-4804-8A1E-5DE17C6D9BEC}" type="datetime1">
              <a:rPr lang="en-US" smtClean="0"/>
              <a:pPr/>
              <a:t>2/1/2016</a:t>
            </a:fld>
            <a:endParaRPr lang="en-US"/>
          </a:p>
        </p:txBody>
      </p:sp>
      <p:sp>
        <p:nvSpPr>
          <p:cNvPr id="8" name="Footer Placeholder 7"/>
          <p:cNvSpPr>
            <a:spLocks noGrp="1"/>
          </p:cNvSpPr>
          <p:nvPr>
            <p:ph type="ftr" sz="quarter" idx="11"/>
          </p:nvPr>
        </p:nvSpPr>
        <p:spPr/>
        <p:txBody>
          <a:bodyPr/>
          <a:lstStyle/>
          <a:p>
            <a:r>
              <a:rPr lang="en-US"/>
              <a:t>© 2015 Microsoft Corporation. All rights reserved. MICROSOFT MAKES NO WARRANTIES, EXPRESS, IMPLIED OR STATUTORY, AS TO THE INFORMATION IN THIS PRESENTATION</a:t>
            </a:r>
            <a:endParaRPr lang="en-US" dirty="0"/>
          </a:p>
        </p:txBody>
      </p:sp>
      <p:sp>
        <p:nvSpPr>
          <p:cNvPr id="9" name="Slide Number Placeholder 8"/>
          <p:cNvSpPr>
            <a:spLocks noGrp="1"/>
          </p:cNvSpPr>
          <p:nvPr>
            <p:ph type="sldNum" sz="quarter" idx="12"/>
          </p:nvPr>
        </p:nvSpPr>
        <p:spPr/>
        <p:txBody>
          <a:bodyPr/>
          <a:lstStyle/>
          <a:p>
            <a:fld id="{949570AB-282D-4F9A-AAF7-479BFA1C3732}" type="slidenum">
              <a:rPr lang="en-US" smtClean="0"/>
              <a:pPr/>
              <a:t>15</a:t>
            </a:fld>
            <a:endParaRPr lang="en-US"/>
          </a:p>
        </p:txBody>
      </p:sp>
      <p:sp>
        <p:nvSpPr>
          <p:cNvPr id="17" name="Slide Image Placeholder 16"/>
          <p:cNvSpPr>
            <a:spLocks noGrp="1" noRot="1" noChangeAspect="1"/>
          </p:cNvSpPr>
          <p:nvPr>
            <p:ph type="sldImg"/>
          </p:nvPr>
        </p:nvSpPr>
        <p:spPr>
          <a:xfrm>
            <a:off x="687388" y="890588"/>
            <a:ext cx="5507037" cy="3098800"/>
          </a:xfrm>
        </p:spPr>
      </p:sp>
    </p:spTree>
    <p:extLst>
      <p:ext uri="{BB962C8B-B14F-4D97-AF65-F5344CB8AC3E}">
        <p14:creationId xmlns:p14="http://schemas.microsoft.com/office/powerpoint/2010/main" val="1660680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have tools and repeatable processes to make sure vulnerabilities</a:t>
            </a:r>
            <a:r>
              <a:rPr lang="en-US" baseline="0" dirty="0"/>
              <a:t> in your systems are very hard to exploit.   </a:t>
            </a:r>
          </a:p>
          <a:p>
            <a:r>
              <a:rPr lang="en-US" baseline="0" dirty="0"/>
              <a:t>Part of the ISO 270034 standard</a:t>
            </a:r>
          </a:p>
          <a:p>
            <a:endParaRPr lang="en-US" dirty="0"/>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We in IT must demand </a:t>
            </a:r>
            <a:r>
              <a:rPr lang="en-US" sz="900" dirty="0">
                <a:solidFill>
                  <a:schemeClr val="accent6"/>
                </a:solidFill>
                <a:ea typeface="Segoe UI" pitchFamily="34" charset="0"/>
                <a:cs typeface="Segoe UI" pitchFamily="34" charset="0"/>
              </a:rPr>
              <a:t>not only your cloud provider but also your other partners and suppliers are following best practices!!!</a:t>
            </a:r>
          </a:p>
          <a:p>
            <a:endParaRPr lang="en-US" dirty="0"/>
          </a:p>
        </p:txBody>
      </p:sp>
      <p:sp>
        <p:nvSpPr>
          <p:cNvPr id="4" name="Slide Number Placeholder 3"/>
          <p:cNvSpPr>
            <a:spLocks noGrp="1"/>
          </p:cNvSpPr>
          <p:nvPr>
            <p:ph type="sldNum" sz="quarter" idx="10"/>
          </p:nvPr>
        </p:nvSpPr>
        <p:spPr/>
        <p:txBody>
          <a:bodyPr/>
          <a:lstStyle/>
          <a:p>
            <a:fld id="{0287B097-C514-4728-9B07-57166CD2BB3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07995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900" kern="1200" dirty="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1DFC1-ED83-4DD9-97BF-8D600511E7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763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64766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One Marketing Template</a:t>
            </a:r>
          </a:p>
          <a:p>
            <a:endParaRPr lang="en-US" dirty="0"/>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A08EB30-1EBA-4EAF-A4CA-108742D2FB99}" type="datetime1">
              <a:rPr lang="en-US" smtClean="0"/>
              <a:t>2/1/2016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3587047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One Marketing Template</a:t>
            </a:r>
          </a:p>
          <a:p>
            <a:endParaRPr lang="en-US" dirty="0"/>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51B1278-D92B-4AF3-A9C1-71DD298190CE}" type="datetimeFigureOut">
              <a:rPr lang="en-US" smtClean="0"/>
              <a:pPr/>
              <a:t>2/1/2016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1741647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D3E44BDE-2AB0-49D2-8E67-B5D3E7155170}" type="datetime8">
              <a:rPr lang="en-US" smtClean="0">
                <a:solidFill>
                  <a:prstClr val="black"/>
                </a:solidFill>
              </a:rPr>
              <a:t>2/1/2016 3:42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26</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3726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startup business launched in 2010 that would ultimately change the way we travel the streets of the world when we do not have our cars.  This company grew to be a global powerhouse in less than 5 years!  I have no doubt everyone in this room has either used them or at least heard of them and understand what they do and how they can help you when in need.  This company is now, a mere 5 years after launch, a $50 BILLION business. The company started out as </a:t>
            </a:r>
            <a:r>
              <a:rPr lang="en-US" baseline="0" dirty="0" err="1"/>
              <a:t>UberCab</a:t>
            </a:r>
            <a:r>
              <a:rPr lang="en-US" baseline="0" dirty="0"/>
              <a:t> and shortly thereafter changed their name to simply Uber.  That’s an impressive feat for sure.  But consider this... Uber is one of the largest Taxi companies in the world but they do not own a single Car!   But wait, </a:t>
            </a:r>
            <a:r>
              <a:rPr lang="en-US" baseline="0" dirty="0" err="1"/>
              <a:t>their’s</a:t>
            </a:r>
            <a:r>
              <a:rPr lang="en-US" baseline="0" dirty="0"/>
              <a:t> more.  What happens when cars can drive themselves?  How many MORE people will want to take advantage of this opportunity to generate revenue with their car.  Sure they have more than their fair share of controversy.  We are not going to dig into that.  </a:t>
            </a:r>
          </a:p>
          <a:p>
            <a:r>
              <a:rPr lang="en-US" b="1" baseline="0" dirty="0"/>
              <a:t>How was this possible?</a:t>
            </a:r>
            <a:r>
              <a:rPr lang="en-US" baseline="0" dirty="0"/>
              <a:t>  The cloud and a vision!   </a:t>
            </a:r>
            <a:r>
              <a:rPr lang="en-US" b="1" baseline="0" dirty="0"/>
              <a:t>What does this have to do with Security?  </a:t>
            </a:r>
            <a:r>
              <a:rPr lang="en-US" baseline="0" dirty="0"/>
              <a:t>I will answer that in a couple minutes. </a:t>
            </a:r>
          </a:p>
          <a:p>
            <a:r>
              <a:rPr lang="en-US" baseline="0" dirty="0"/>
              <a:t>First let’s look at another story</a:t>
            </a:r>
            <a:endParaRPr lang="en-US" dirty="0"/>
          </a:p>
        </p:txBody>
      </p:sp>
      <p:sp>
        <p:nvSpPr>
          <p:cNvPr id="4" name="Slide Number Placeholder 3"/>
          <p:cNvSpPr>
            <a:spLocks noGrp="1"/>
          </p:cNvSpPr>
          <p:nvPr>
            <p:ph type="sldNum" sz="quarter" idx="10"/>
          </p:nvPr>
        </p:nvSpPr>
        <p:spPr/>
        <p:txBody>
          <a:bodyPr/>
          <a:lstStyle/>
          <a:p>
            <a:fld id="{6F76556C-7B5A-4F94-93D4-FDB7322F4D92}" type="slidenum">
              <a:rPr lang="en-US" smtClean="0"/>
              <a:t>2</a:t>
            </a:fld>
            <a:endParaRPr lang="en-US"/>
          </a:p>
        </p:txBody>
      </p:sp>
    </p:spTree>
    <p:extLst>
      <p:ext uri="{BB962C8B-B14F-4D97-AF65-F5344CB8AC3E}">
        <p14:creationId xmlns:p14="http://schemas.microsoft.com/office/powerpoint/2010/main" val="420547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not so small software company who had a reputation for being a bully,</a:t>
            </a:r>
            <a:r>
              <a:rPr lang="en-US" baseline="0" dirty="0"/>
              <a:t> slow and stale.  A company that lost it’s ability to “innovate”.  With some 190,000 employees many thought the company had become irrelevant and many more expected that this would be the inevitable outcome for the companies long term outlook. Just over 5 years ago, on </a:t>
            </a:r>
            <a:r>
              <a:rPr lang="en-US" dirty="0">
                <a:effectLst/>
              </a:rPr>
              <a:t>February 1,  2010 the company launched</a:t>
            </a:r>
            <a:r>
              <a:rPr lang="en-US" baseline="0" dirty="0">
                <a:effectLst/>
              </a:rPr>
              <a:t> a new product that would not only change the fate of the organization but change the we the world thinks about cloud computing. The product was then called </a:t>
            </a:r>
            <a:r>
              <a:rPr lang="en-US" b="1" dirty="0">
                <a:effectLst/>
              </a:rPr>
              <a:t>Windows Azure. </a:t>
            </a:r>
            <a:r>
              <a:rPr lang="en-US" b="1" baseline="0" dirty="0">
                <a:effectLst/>
              </a:rPr>
              <a:t> </a:t>
            </a:r>
            <a:r>
              <a:rPr lang="en-US" b="0" dirty="0">
                <a:effectLst/>
              </a:rPr>
              <a:t>Others</a:t>
            </a:r>
            <a:r>
              <a:rPr lang="en-US" b="0" baseline="0" dirty="0">
                <a:effectLst/>
              </a:rPr>
              <a:t> were already in the cloud business but focusing on Virtual Machines in the sky.  Microsoft started out with a new and very different model and 5 years later is the biggest cloud provider in the world. This technology so fundamentally changed the company that it is no longer a software company.  It is now a Services and Devices company and if you reach any trade magazine or newspaper today you will read about them being considered the leading innovator of our time.     </a:t>
            </a:r>
            <a:r>
              <a:rPr lang="en-US" b="0" dirty="0">
                <a:effectLst/>
              </a:rPr>
              <a:t> </a:t>
            </a:r>
          </a:p>
          <a:p>
            <a:r>
              <a:rPr lang="en-US" b="0" baseline="0" dirty="0">
                <a:effectLst/>
              </a:rPr>
              <a:t>What does this have to do with security?  Everything.  Everything can change in a very short period of time and we in the IT and security business need to be able to change with it.</a:t>
            </a:r>
            <a:r>
              <a:rPr lang="en-US" baseline="0" dirty="0"/>
              <a:t> </a:t>
            </a:r>
          </a:p>
          <a:p>
            <a:endParaRPr lang="en-US" dirty="0"/>
          </a:p>
        </p:txBody>
      </p:sp>
      <p:sp>
        <p:nvSpPr>
          <p:cNvPr id="4" name="Slide Number Placeholder 3"/>
          <p:cNvSpPr>
            <a:spLocks noGrp="1"/>
          </p:cNvSpPr>
          <p:nvPr>
            <p:ph type="sldNum" sz="quarter" idx="10"/>
          </p:nvPr>
        </p:nvSpPr>
        <p:spPr/>
        <p:txBody>
          <a:bodyPr/>
          <a:lstStyle/>
          <a:p>
            <a:fld id="{6F76556C-7B5A-4F94-93D4-FDB7322F4D92}" type="slidenum">
              <a:rPr lang="en-US" smtClean="0"/>
              <a:t>3</a:t>
            </a:fld>
            <a:endParaRPr lang="en-US"/>
          </a:p>
        </p:txBody>
      </p:sp>
    </p:spTree>
    <p:extLst>
      <p:ext uri="{BB962C8B-B14F-4D97-AF65-F5344CB8AC3E}">
        <p14:creationId xmlns:p14="http://schemas.microsoft.com/office/powerpoint/2010/main" val="280669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sum up most</a:t>
            </a:r>
            <a:r>
              <a:rPr lang="en-US" baseline="0" dirty="0"/>
              <a:t> of the changes at Microsoft of late with a short story about a couple very basic changes made by our new CEO Satya Nadella.</a:t>
            </a:r>
          </a:p>
          <a:p>
            <a:endParaRPr lang="en-US" dirty="0"/>
          </a:p>
          <a:p>
            <a:r>
              <a:rPr lang="en-US" dirty="0"/>
              <a:t>Just a couple years ago when Steve Ballmer was running the company Microsoft focused</a:t>
            </a:r>
            <a:r>
              <a:rPr lang="en-US" baseline="0" dirty="0"/>
              <a:t> on MONEY.  Today, everything has changed.  Now the company focuses on Technology and more specifically how Microsoft can help our customers solve their business problems.  See, two years ago, </a:t>
            </a:r>
          </a:p>
          <a:p>
            <a:r>
              <a:rPr lang="en-US" baseline="0" dirty="0"/>
              <a:t>Microsoft employees were stack ranked…</a:t>
            </a:r>
            <a:r>
              <a:rPr lang="en-US" dirty="0"/>
              <a:t> </a:t>
            </a:r>
          </a:p>
          <a:p>
            <a:r>
              <a:rPr lang="en-US" dirty="0"/>
              <a:t>  This caused employees</a:t>
            </a:r>
            <a:r>
              <a:rPr lang="en-US" baseline="0" dirty="0"/>
              <a:t> to be competitive with others even on the same team.  Individuals were measured on how well they performed relative to peers.  Businesses were evaluated on how well they did relative to other business units within Microsoft.  </a:t>
            </a:r>
          </a:p>
          <a:p>
            <a:r>
              <a:rPr lang="en-US" baseline="0" dirty="0"/>
              <a:t>Today, everyone is evaluated on three fundamental metrics</a:t>
            </a:r>
          </a:p>
          <a:p>
            <a:pPr marL="228600" indent="-228600">
              <a:buAutoNum type="arabicParenR"/>
            </a:pPr>
            <a:r>
              <a:rPr lang="en-US" baseline="0" dirty="0"/>
              <a:t>How well you do your job</a:t>
            </a:r>
          </a:p>
          <a:p>
            <a:pPr marL="228600" indent="-228600">
              <a:buAutoNum type="arabicParenR"/>
            </a:pPr>
            <a:r>
              <a:rPr lang="en-US" baseline="0" dirty="0"/>
              <a:t>How your contributions are leveraged by others</a:t>
            </a:r>
          </a:p>
          <a:p>
            <a:pPr marL="228600" indent="-228600">
              <a:buAutoNum type="arabicParenR"/>
            </a:pPr>
            <a:r>
              <a:rPr lang="en-US" baseline="0" dirty="0"/>
              <a:t>How you leverage others contributions.</a:t>
            </a:r>
          </a:p>
          <a:p>
            <a:pPr marL="0" indent="0">
              <a:buNone/>
            </a:pPr>
            <a:r>
              <a:rPr lang="en-US" baseline="0" dirty="0"/>
              <a:t>In this model, each person and business MUST help others and let others help them.  </a:t>
            </a:r>
          </a:p>
          <a:p>
            <a:pPr marL="0" indent="0">
              <a:buNone/>
            </a:pPr>
            <a:endParaRPr lang="en-US" baseline="0" dirty="0"/>
          </a:p>
          <a:p>
            <a:pPr marL="0" indent="0">
              <a:buNone/>
            </a:pPr>
            <a:r>
              <a:rPr lang="en-US" baseline="0" dirty="0"/>
              <a:t>Additionally,  Satya requires all business units to develop services to support all of our customers key platforms.  In fact,  Linux in particular is so far behind the curve in what is possible that as an organization the product groups are developing for Linux integration first then back porting to windows instead of the reverse.  </a:t>
            </a:r>
          </a:p>
          <a:p>
            <a:pPr marL="0" indent="0">
              <a:buNone/>
            </a:pPr>
            <a:endParaRPr lang="en-US" baseline="0" dirty="0"/>
          </a:p>
          <a:p>
            <a:pPr marL="0" indent="0">
              <a:buNone/>
            </a:pPr>
            <a:r>
              <a:rPr lang="en-US" baseline="0" dirty="0"/>
              <a:t>These changes and others, have helped Microsoft’s stock more than double since Satya took over less than 2 years ago.  It is amazing how fast such a large company could completely turn around with GREAT LEADERSHIP! </a:t>
            </a:r>
          </a:p>
          <a:p>
            <a:pPr marL="0" indent="0">
              <a:buNone/>
            </a:pPr>
            <a:endParaRPr lang="en-US" baseline="0" dirty="0"/>
          </a:p>
          <a:p>
            <a:pPr marL="0" indent="0">
              <a:buNone/>
            </a:pPr>
            <a:r>
              <a:rPr lang="en-US" baseline="0" dirty="0"/>
              <a:t>The days of Microsoft simply being a software or license vehicle are long gone.  The job of the sales team is not to sell you a license, it is to help you identify and resolve problems. </a:t>
            </a:r>
            <a:endParaRPr lang="en-US" dirty="0"/>
          </a:p>
        </p:txBody>
      </p:sp>
      <p:sp>
        <p:nvSpPr>
          <p:cNvPr id="4" name="Slide Number Placeholder 3"/>
          <p:cNvSpPr>
            <a:spLocks noGrp="1"/>
          </p:cNvSpPr>
          <p:nvPr>
            <p:ph type="sldNum" sz="quarter" idx="10"/>
          </p:nvPr>
        </p:nvSpPr>
        <p:spPr/>
        <p:txBody>
          <a:bodyPr/>
          <a:lstStyle/>
          <a:p>
            <a:fld id="{A7994216-F9EE-4578-8C57-39E3A4EBAE32}" type="slidenum">
              <a:rPr lang="en-US" smtClean="0"/>
              <a:t>4</a:t>
            </a:fld>
            <a:endParaRPr lang="en-US"/>
          </a:p>
        </p:txBody>
      </p:sp>
    </p:spTree>
    <p:extLst>
      <p:ext uri="{BB962C8B-B14F-4D97-AF65-F5344CB8AC3E}">
        <p14:creationId xmlns:p14="http://schemas.microsoft.com/office/powerpoint/2010/main" val="206039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One Marketing Template</a:t>
            </a:r>
          </a:p>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E3E6001-695C-40A8-AA70-97CB111600BF}" type="datetime1">
              <a:rPr lang="en-US" smtClean="0">
                <a:solidFill>
                  <a:prstClr val="black"/>
                </a:solidFill>
              </a:rPr>
              <a:pPr/>
              <a:t>2/1/2016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273196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solidFill>
                  <a:prstClr val="black"/>
                </a:solidFill>
              </a:rPr>
              <a:pPr/>
              <a:t>2/1/2016 3:42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494049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FC189-1325-45DD-B8CC-E1969B85FDB1}" type="slidenum">
              <a:rPr lang="en-US" smtClean="0"/>
              <a:t>8</a:t>
            </a:fld>
            <a:endParaRPr lang="en-US"/>
          </a:p>
        </p:txBody>
      </p:sp>
    </p:spTree>
    <p:extLst>
      <p:ext uri="{BB962C8B-B14F-4D97-AF65-F5344CB8AC3E}">
        <p14:creationId xmlns:p14="http://schemas.microsoft.com/office/powerpoint/2010/main" val="1964688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609700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b="1" kern="1200" dirty="0">
                <a:solidFill>
                  <a:schemeClr val="tx1"/>
                </a:solidFill>
                <a:effectLst/>
                <a:latin typeface="Segoe UI Light" pitchFamily="34" charset="0"/>
                <a:ea typeface="ＭＳ Ｐゴシック" charset="0"/>
                <a:cs typeface="ＭＳ Ｐゴシック" charset="0"/>
              </a:rPr>
              <a:t>Why this Slide:</a:t>
            </a:r>
          </a:p>
          <a:p>
            <a:pPr marL="0" marR="0" lvl="0" indent="0" algn="l" defTabSz="932425"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Segoe UI Light" pitchFamily="34" charset="0"/>
                <a:ea typeface="ＭＳ Ｐゴシック" charset="0"/>
                <a:cs typeface="ＭＳ Ｐゴシック" charset="0"/>
              </a:rPr>
              <a:t>It shows we have a very broad platform.  It about BOTH IaaS and PaaS, that these work together.  It shows that we continue to lead in world class IT capabilities and that there’s really nothing missing.</a:t>
            </a:r>
          </a:p>
          <a:p>
            <a:pPr lvl="0"/>
            <a:endParaRPr lang="en-US" sz="1400" b="1" kern="1200" dirty="0">
              <a:solidFill>
                <a:schemeClr val="tx1"/>
              </a:solidFill>
              <a:effectLst/>
              <a:latin typeface="Segoe UI Light" pitchFamily="34" charset="0"/>
              <a:ea typeface="ＭＳ Ｐゴシック" charset="0"/>
              <a:cs typeface="ＭＳ Ｐゴシック" charset="0"/>
            </a:endParaRPr>
          </a:p>
          <a:p>
            <a:pPr lvl="0"/>
            <a:r>
              <a:rPr lang="en-US" sz="1400" b="1" kern="1200" dirty="0">
                <a:solidFill>
                  <a:schemeClr val="tx1"/>
                </a:solidFill>
                <a:effectLst/>
                <a:latin typeface="Segoe UI Light" pitchFamily="34" charset="0"/>
                <a:ea typeface="ＭＳ Ｐゴシック" charset="0"/>
                <a:cs typeface="ＭＳ Ｐゴシック" charset="0"/>
              </a:rPr>
              <a:t>Key</a:t>
            </a:r>
            <a:r>
              <a:rPr lang="en-US" sz="1400" b="1" kern="1200" baseline="0" dirty="0">
                <a:solidFill>
                  <a:schemeClr val="tx1"/>
                </a:solidFill>
                <a:effectLst/>
                <a:latin typeface="Segoe UI Light" pitchFamily="34" charset="0"/>
                <a:ea typeface="ＭＳ Ｐゴシック" charset="0"/>
                <a:cs typeface="ＭＳ Ｐゴシック" charset="0"/>
              </a:rPr>
              <a:t> Points:</a:t>
            </a:r>
          </a:p>
          <a:p>
            <a:pPr marL="171450" lvl="0" indent="-171450">
              <a:buFont typeface="Arial" panose="020B0604020202020204" pitchFamily="34" charset="0"/>
              <a:buChar char="•"/>
            </a:pPr>
            <a:r>
              <a:rPr lang="en-US" sz="1400" kern="1200" baseline="0" dirty="0">
                <a:solidFill>
                  <a:schemeClr val="tx1"/>
                </a:solidFill>
                <a:effectLst/>
                <a:latin typeface="Segoe UI Light" pitchFamily="34" charset="0"/>
                <a:ea typeface="ＭＳ Ｐゴシック" charset="0"/>
                <a:cs typeface="ＭＳ Ｐゴシック" charset="0"/>
              </a:rPr>
              <a:t>We have already seen how the Azure Platform is IaaS + Pass – but I want you to understand that this is a huge number of capabilities – IT building blocks if you will.</a:t>
            </a:r>
          </a:p>
          <a:p>
            <a:pPr marL="171450" lvl="0" indent="-171450">
              <a:buFont typeface="Arial" panose="020B0604020202020204" pitchFamily="34" charset="0"/>
              <a:buChar char="•"/>
            </a:pPr>
            <a:r>
              <a:rPr lang="en-US" sz="1400" kern="1200" baseline="0" dirty="0">
                <a:solidFill>
                  <a:schemeClr val="tx1"/>
                </a:solidFill>
                <a:effectLst/>
                <a:latin typeface="Segoe UI Light" pitchFamily="34" charset="0"/>
                <a:ea typeface="ＭＳ Ｐゴシック" charset="0"/>
                <a:cs typeface="ＭＳ Ｐゴシック" charset="0"/>
              </a:rPr>
              <a:t>Every one of these blocks you provision anytime, self-service anywhere in the world 24x7.  You pay for what you use, you can get more or less anytime and you can fully automate everything…</a:t>
            </a:r>
          </a:p>
          <a:p>
            <a:pPr marL="171450" lvl="0" indent="-171450">
              <a:buFont typeface="Arial" panose="020B0604020202020204" pitchFamily="34" charset="0"/>
              <a:buChar char="•"/>
            </a:pPr>
            <a:r>
              <a:rPr lang="en-US" sz="1400" kern="1200" baseline="0" dirty="0">
                <a:solidFill>
                  <a:schemeClr val="tx1"/>
                </a:solidFill>
                <a:effectLst/>
                <a:latin typeface="Segoe UI Light" pitchFamily="34" charset="0"/>
                <a:ea typeface="ＭＳ Ｐゴシック" charset="0"/>
                <a:cs typeface="ＭＳ Ｐゴシック" charset="0"/>
              </a:rPr>
              <a:t>DON’T spent too much time on this slide – you are going to DEMO (aren’t you!!!)…  DON’T go through each block…</a:t>
            </a:r>
          </a:p>
          <a:p>
            <a:pPr marL="0" marR="0">
              <a:lnSpc>
                <a:spcPct val="107000"/>
              </a:lnSpc>
              <a:spcBef>
                <a:spcPts val="0"/>
              </a:spcBef>
              <a:spcAft>
                <a:spcPts val="800"/>
              </a:spcAft>
            </a:pPr>
            <a:endParaRPr lang="en-US" sz="1400" baseline="0" dirty="0"/>
          </a:p>
          <a:p>
            <a:pPr marL="0" marR="0">
              <a:lnSpc>
                <a:spcPct val="107000"/>
              </a:lnSpc>
              <a:spcBef>
                <a:spcPts val="0"/>
              </a:spcBef>
              <a:spcAft>
                <a:spcPts val="800"/>
              </a:spcAft>
            </a:pPr>
            <a:r>
              <a:rPr lang="en-US" sz="1400" b="1" baseline="0" dirty="0"/>
              <a:t>Transition to NEXT Slide:</a:t>
            </a:r>
            <a:r>
              <a:rPr lang="en-US" sz="1400" baseline="0" dirty="0"/>
              <a:t>  Make the build go backwards to show JUST IaaS and then you will go to the demo to show it.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1EFE40D-E08A-464F-96D6-CEB0B2DD69B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31051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7" name="Rectangle 6"/>
          <p:cNvSpPr/>
          <p:nvPr userDrawn="1"/>
        </p:nvSpPr>
        <p:spPr bwMode="auto">
          <a:xfrm>
            <a:off x="0" y="2061639"/>
            <a:ext cx="12436475" cy="3840480"/>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9993" y="80952"/>
            <a:ext cx="4646481" cy="6926698"/>
          </a:xfrm>
          <a:prstGeom prst="rect">
            <a:avLst/>
          </a:prstGeom>
        </p:spPr>
      </p:pic>
      <p:pic>
        <p:nvPicPr>
          <p:cNvPr id="4"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458788" y="481013"/>
            <a:ext cx="1736725"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Placeholder 4"/>
          <p:cNvSpPr>
            <a:spLocks noGrp="1"/>
          </p:cNvSpPr>
          <p:nvPr>
            <p:ph type="body" sz="quarter" idx="12"/>
          </p:nvPr>
        </p:nvSpPr>
        <p:spPr>
          <a:xfrm>
            <a:off x="276540" y="4348157"/>
            <a:ext cx="6399213" cy="1264677"/>
          </a:xfrm>
          <a:noFill/>
        </p:spPr>
        <p:txBody>
          <a:bodyPr tIns="109728"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a:t>Click to edit Master text styles</a:t>
            </a:r>
          </a:p>
        </p:txBody>
      </p:sp>
      <p:sp>
        <p:nvSpPr>
          <p:cNvPr id="9" name="Title 1"/>
          <p:cNvSpPr>
            <a:spLocks noGrp="1"/>
          </p:cNvSpPr>
          <p:nvPr>
            <p:ph type="title"/>
          </p:nvPr>
        </p:nvSpPr>
        <p:spPr>
          <a:xfrm>
            <a:off x="274703" y="2336799"/>
            <a:ext cx="6621397" cy="2011358"/>
          </a:xfrm>
          <a:noFill/>
        </p:spPr>
        <p:txBody>
          <a:bodyPr anchorCtr="0"/>
          <a:lstStyle>
            <a:lvl1pPr>
              <a:defRPr sz="6000" spc="-100" baseline="0">
                <a:gradFill>
                  <a:gsLst>
                    <a:gs pos="0">
                      <a:srgbClr val="FFFFFF"/>
                    </a:gs>
                    <a:gs pos="100000">
                      <a:srgbClr val="FFFFFF"/>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1372442741"/>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ll quote with proof points ">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74320" y="296897"/>
            <a:ext cx="11887518" cy="2297013"/>
          </a:xfrm>
        </p:spPr>
        <p:txBody>
          <a:bodyPr/>
          <a:lstStyle>
            <a:lvl1pPr>
              <a:defRPr sz="5800">
                <a:gradFill>
                  <a:gsLst>
                    <a:gs pos="6195">
                      <a:schemeClr val="tx1"/>
                    </a:gs>
                    <a:gs pos="26000">
                      <a:schemeClr val="tx1"/>
                    </a:gs>
                  </a:gsLst>
                  <a:lin ang="5400000" scaled="0"/>
                </a:gradFill>
              </a:defRPr>
            </a:lvl1pPr>
          </a:lstStyle>
          <a:p>
            <a:r>
              <a:rPr lang="en-US" dirty="0"/>
              <a:t>Click to edit Master title style</a:t>
            </a:r>
          </a:p>
        </p:txBody>
      </p:sp>
      <p:sp>
        <p:nvSpPr>
          <p:cNvPr id="4" name="Content Placeholder 3"/>
          <p:cNvSpPr>
            <a:spLocks noGrp="1"/>
          </p:cNvSpPr>
          <p:nvPr>
            <p:ph sz="quarter" idx="10"/>
          </p:nvPr>
        </p:nvSpPr>
        <p:spPr>
          <a:xfrm>
            <a:off x="274638" y="2928096"/>
            <a:ext cx="11887200" cy="627864"/>
          </a:xfrm>
        </p:spPr>
        <p:txBody>
          <a:bodyPr/>
          <a:lstStyle>
            <a:lvl1pPr marL="285750" indent="-285750">
              <a:buFont typeface="Arial" panose="020B0604020202020204" pitchFamily="34" charset="0"/>
              <a:buChar char="•"/>
              <a:defRPr sz="3200">
                <a:gradFill>
                  <a:gsLst>
                    <a:gs pos="94690">
                      <a:schemeClr val="tx1"/>
                    </a:gs>
                    <a:gs pos="86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dirty="0"/>
              <a:t>Click to edit Master text styles</a:t>
            </a:r>
          </a:p>
        </p:txBody>
      </p:sp>
    </p:spTree>
    <p:extLst>
      <p:ext uri="{BB962C8B-B14F-4D97-AF65-F5344CB8AC3E}">
        <p14:creationId xmlns:p14="http://schemas.microsoft.com/office/powerpoint/2010/main" val="30548987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917575"/>
          </a:xfrm>
        </p:spPr>
        <p:txBody>
          <a:bodyPr/>
          <a:lstStyle>
            <a:lvl1pPr>
              <a:defRPr sz="5400" baseline="0">
                <a:gradFill>
                  <a:gsLst>
                    <a:gs pos="94690">
                      <a:schemeClr val="accent2"/>
                    </a:gs>
                    <a:gs pos="86000">
                      <a:schemeClr val="accent2"/>
                    </a:gs>
                  </a:gsLst>
                  <a:lin ang="5400000" scaled="0"/>
                </a:gradFill>
              </a:defRPr>
            </a:lvl1pPr>
          </a:lstStyle>
          <a:p>
            <a:r>
              <a:rPr lang="en-US" dirty="0"/>
              <a:t>Click to edit Master title style</a:t>
            </a:r>
          </a:p>
        </p:txBody>
      </p:sp>
      <p:sp>
        <p:nvSpPr>
          <p:cNvPr id="5" name="Picture Placeholder 4"/>
          <p:cNvSpPr>
            <a:spLocks noGrp="1"/>
          </p:cNvSpPr>
          <p:nvPr>
            <p:ph type="pic" sz="quarter" idx="10"/>
          </p:nvPr>
        </p:nvSpPr>
        <p:spPr>
          <a:xfrm>
            <a:off x="8042987" y="968"/>
            <a:ext cx="4393488" cy="6994526"/>
          </a:xfrm>
        </p:spPr>
        <p:txBody>
          <a:bodyPr/>
          <a:lstStyle>
            <a:lvl1pPr marL="0" indent="0">
              <a:buNone/>
              <a:defRPr/>
            </a:lvl1pPr>
          </a:lstStyle>
          <a:p>
            <a:r>
              <a:rPr lang="en-US" dirty="0"/>
              <a:t>Click icon to add picture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2697" y="1958800"/>
            <a:ext cx="2897810" cy="5035726"/>
          </a:xfrm>
          <a:prstGeom prst="rect">
            <a:avLst/>
          </a:prstGeom>
        </p:spPr>
      </p:pic>
    </p:spTree>
    <p:extLst>
      <p:ext uri="{BB962C8B-B14F-4D97-AF65-F5344CB8AC3E}">
        <p14:creationId xmlns:p14="http://schemas.microsoft.com/office/powerpoint/2010/main" val="14458928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ef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107897" y="1241426"/>
            <a:ext cx="5486399" cy="917575"/>
          </a:xfrm>
        </p:spPr>
        <p:txBody>
          <a:bodyPr/>
          <a:lstStyle>
            <a:lvl1pPr>
              <a:defRPr sz="5400" baseline="0">
                <a:gradFill>
                  <a:gsLst>
                    <a:gs pos="94690">
                      <a:schemeClr val="accent2"/>
                    </a:gs>
                    <a:gs pos="86000">
                      <a:schemeClr val="accent2"/>
                    </a:gs>
                  </a:gsLst>
                  <a:lin ang="5400000" scaled="0"/>
                </a:gradFill>
              </a:defRPr>
            </a:lvl1pPr>
          </a:lstStyle>
          <a:p>
            <a:r>
              <a:rPr lang="en-US" dirty="0"/>
              <a:t>Click to edit Master title style</a:t>
            </a:r>
          </a:p>
        </p:txBody>
      </p:sp>
      <p:sp>
        <p:nvSpPr>
          <p:cNvPr id="5" name="Picture Placeholder 4"/>
          <p:cNvSpPr>
            <a:spLocks noGrp="1"/>
          </p:cNvSpPr>
          <p:nvPr>
            <p:ph type="pic" sz="quarter" idx="10"/>
          </p:nvPr>
        </p:nvSpPr>
        <p:spPr>
          <a:xfrm>
            <a:off x="0" y="968"/>
            <a:ext cx="4391899" cy="6994526"/>
          </a:xfrm>
        </p:spPr>
        <p:txBody>
          <a:bodyPr/>
          <a:lstStyle>
            <a:lvl1pPr marL="0" indent="0">
              <a:buNone/>
              <a:defRPr/>
            </a:lvl1pPr>
          </a:lstStyle>
          <a:p>
            <a:r>
              <a:rPr lang="en-US" dirty="0"/>
              <a:t>Click icon to add picture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958800"/>
            <a:ext cx="2897810" cy="5035726"/>
          </a:xfrm>
          <a:prstGeom prst="rect">
            <a:avLst/>
          </a:prstGeom>
        </p:spPr>
      </p:pic>
    </p:spTree>
    <p:extLst>
      <p:ext uri="{BB962C8B-B14F-4D97-AF65-F5344CB8AC3E}">
        <p14:creationId xmlns:p14="http://schemas.microsoft.com/office/powerpoint/2010/main" val="1409230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94690">
                      <a:schemeClr val="accent2"/>
                    </a:gs>
                    <a:gs pos="86000">
                      <a:schemeClr val="accent2"/>
                    </a:gs>
                  </a:gsLst>
                  <a:lin ang="5400000" scaled="0"/>
                </a:gradFill>
              </a:defRPr>
            </a:lvl1pPr>
          </a:lstStyle>
          <a:p>
            <a:r>
              <a:rPr lang="en-US" dirty="0"/>
              <a:t>Click to edit Master title style</a:t>
            </a:r>
          </a:p>
        </p:txBody>
      </p:sp>
      <p:sp>
        <p:nvSpPr>
          <p:cNvPr id="6" name="Text Placeholder 5"/>
          <p:cNvSpPr>
            <a:spLocks noGrp="1"/>
          </p:cNvSpPr>
          <p:nvPr>
            <p:ph type="body" sz="quarter" idx="10"/>
          </p:nvPr>
        </p:nvSpPr>
        <p:spPr>
          <a:xfrm>
            <a:off x="274638" y="1212850"/>
            <a:ext cx="11887200" cy="2179058"/>
          </a:xfrm>
        </p:spPr>
        <p:txBody>
          <a:bodyPr/>
          <a:lstStyle>
            <a:lvl1pPr marL="0" indent="0">
              <a:spcBef>
                <a:spcPts val="1000"/>
              </a:spcBef>
              <a:spcAft>
                <a:spcPts val="1200"/>
              </a:spcAft>
              <a:buNone/>
              <a:defRPr>
                <a:gradFill>
                  <a:gsLst>
                    <a:gs pos="94690">
                      <a:schemeClr val="tx1"/>
                    </a:gs>
                    <a:gs pos="88000">
                      <a:schemeClr val="tx1"/>
                    </a:gs>
                  </a:gsLst>
                  <a:lin ang="5400000" scaled="0"/>
                </a:gradFill>
              </a:defRPr>
            </a:lvl1pPr>
            <a:lvl2pPr marL="0" indent="0">
              <a:buFontTx/>
              <a:buNone/>
              <a:defRPr sz="2000">
                <a:gradFill>
                  <a:gsLst>
                    <a:gs pos="94690">
                      <a:schemeClr val="tx1"/>
                    </a:gs>
                    <a:gs pos="88000">
                      <a:schemeClr val="tx1"/>
                    </a:gs>
                  </a:gsLst>
                  <a:lin ang="5400000" scaled="0"/>
                </a:gradFill>
              </a:defRPr>
            </a:lvl2pPr>
            <a:lvl3pPr marL="228600" indent="0">
              <a:buNone/>
              <a:defRPr>
                <a:gradFill>
                  <a:gsLst>
                    <a:gs pos="94690">
                      <a:schemeClr val="tx1"/>
                    </a:gs>
                    <a:gs pos="88000">
                      <a:schemeClr val="tx1"/>
                    </a:gs>
                  </a:gsLst>
                  <a:lin ang="5400000" scaled="0"/>
                </a:gradFill>
              </a:defRPr>
            </a:lvl3pPr>
            <a:lvl4pPr marL="457200" indent="0">
              <a:buNone/>
              <a:defRPr>
                <a:gradFill>
                  <a:gsLst>
                    <a:gs pos="94690">
                      <a:schemeClr val="tx1"/>
                    </a:gs>
                    <a:gs pos="88000">
                      <a:schemeClr val="tx1"/>
                    </a:gs>
                  </a:gsLst>
                  <a:lin ang="5400000" scaled="0"/>
                </a:gradFill>
              </a:defRPr>
            </a:lvl4pPr>
            <a:lvl5pPr marL="685800" indent="0">
              <a:buNone/>
              <a:defRPr>
                <a:gradFill>
                  <a:gsLst>
                    <a:gs pos="94690">
                      <a:schemeClr val="tx1"/>
                    </a:gs>
                    <a:gs pos="88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53990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0882313" y="296863"/>
            <a:ext cx="1276350"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74639" y="295274"/>
            <a:ext cx="9052524" cy="1190330"/>
          </a:xfrm>
        </p:spPr>
        <p:txBody>
          <a:bodyPr/>
          <a:lstStyle/>
          <a:p>
            <a:r>
              <a:rPr lang="en-US" dirty="0"/>
              <a:t>Click to edit Master title style</a:t>
            </a:r>
          </a:p>
        </p:txBody>
      </p:sp>
    </p:spTree>
    <p:extLst>
      <p:ext uri="{BB962C8B-B14F-4D97-AF65-F5344CB8AC3E}">
        <p14:creationId xmlns:p14="http://schemas.microsoft.com/office/powerpoint/2010/main" val="350308138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dirty="0"/>
              <a:t>Click to edit Master title style</a:t>
            </a:r>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872538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15686974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7497"/>
          </a:xfrm>
        </p:spPr>
        <p:txBody>
          <a:bodyPr/>
          <a:lstStyle>
            <a:lvl1pPr>
              <a:defRPr>
                <a:gradFill>
                  <a:gsLst>
                    <a:gs pos="1250">
                      <a:schemeClr val="accent4"/>
                    </a:gs>
                    <a:gs pos="100000">
                      <a:schemeClr val="accent4"/>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340786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68368"/>
          </a:xfrm>
        </p:spPr>
        <p:txBody>
          <a:bodyPr/>
          <a:lstStyle>
            <a:lvl1pPr marL="0" indent="0">
              <a:spcBef>
                <a:spcPts val="1224"/>
              </a:spcBef>
              <a:buClr>
                <a:schemeClr val="tx1"/>
              </a:buClr>
              <a:buFont typeface="Wingdings" pitchFamily="2" charset="2"/>
              <a:buNone/>
              <a:defRPr sz="3600">
                <a:gradFill>
                  <a:gsLst>
                    <a:gs pos="1250">
                      <a:schemeClr val="accent4"/>
                    </a:gs>
                    <a:gs pos="100000">
                      <a:schemeClr val="accent4"/>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68368"/>
          </a:xfrm>
        </p:spPr>
        <p:txBody>
          <a:bodyPr/>
          <a:lstStyle>
            <a:lvl1pPr marL="0" indent="0">
              <a:spcBef>
                <a:spcPts val="1224"/>
              </a:spcBef>
              <a:buClr>
                <a:schemeClr val="tx1"/>
              </a:buClr>
              <a:buFont typeface="Wingdings" pitchFamily="2" charset="2"/>
              <a:buNone/>
              <a:defRPr sz="3600">
                <a:gradFill>
                  <a:gsLst>
                    <a:gs pos="1250">
                      <a:schemeClr val="accent4"/>
                    </a:gs>
                    <a:gs pos="100000">
                      <a:schemeClr val="accent4"/>
                    </a:gs>
                  </a:gsLst>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315185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68368"/>
          </a:xfrm>
        </p:spPr>
        <p:txBody>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68368"/>
          </a:xfrm>
        </p:spPr>
        <p:txBody>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08715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7" name="Rectangle 6"/>
          <p:cNvSpPr/>
          <p:nvPr userDrawn="1"/>
        </p:nvSpPr>
        <p:spPr bwMode="auto">
          <a:xfrm>
            <a:off x="0" y="2061639"/>
            <a:ext cx="12436475" cy="384048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458788" y="481013"/>
            <a:ext cx="1736725"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74702" y="2123084"/>
            <a:ext cx="9143936" cy="1831379"/>
          </a:xfrm>
          <a:noFill/>
        </p:spPr>
        <p:txBody>
          <a:bodyPr anchorCtr="0"/>
          <a:lstStyle>
            <a:lvl1pPr>
              <a:defRPr sz="6000" spc="-100" baseline="0">
                <a:gradFill>
                  <a:gsLst>
                    <a:gs pos="5833">
                      <a:srgbClr val="FFFFFF"/>
                    </a:gs>
                    <a:gs pos="18000">
                      <a:srgbClr val="FFFFFF"/>
                    </a:gs>
                  </a:gsLst>
                  <a:lin ang="5400000" scaled="0"/>
                </a:gradFill>
              </a:defRPr>
            </a:lvl1pPr>
          </a:lstStyle>
          <a:p>
            <a:r>
              <a:rPr lang="en-US" dirty="0"/>
              <a:t>Click to edit Master title style</a:t>
            </a:r>
          </a:p>
        </p:txBody>
      </p:sp>
      <p:sp>
        <p:nvSpPr>
          <p:cNvPr id="5" name="Text Placeholder 4"/>
          <p:cNvSpPr>
            <a:spLocks noGrp="1"/>
          </p:cNvSpPr>
          <p:nvPr>
            <p:ph type="body" sz="quarter" idx="12"/>
          </p:nvPr>
        </p:nvSpPr>
        <p:spPr>
          <a:xfrm>
            <a:off x="282230" y="3771579"/>
            <a:ext cx="9143936" cy="1828801"/>
          </a:xfrm>
          <a:noFill/>
        </p:spPr>
        <p:txBody>
          <a:bodyPr tIns="109728"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a:t>Click to edit Master text styles</a:t>
            </a:r>
          </a:p>
        </p:txBody>
      </p:sp>
    </p:spTree>
    <p:extLst>
      <p:ext uri="{BB962C8B-B14F-4D97-AF65-F5344CB8AC3E}">
        <p14:creationId xmlns:p14="http://schemas.microsoft.com/office/powerpoint/2010/main" val="883327461"/>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536079"/>
          </a:xfrm>
        </p:spPr>
        <p:txBody>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536079"/>
          </a:xfrm>
        </p:spPr>
        <p:txBody>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603671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536079"/>
          </a:xfrm>
        </p:spPr>
        <p:txBody>
          <a:bodyPr/>
          <a:lstStyle>
            <a:lvl1pPr marL="287338" indent="-287338">
              <a:spcBef>
                <a:spcPts val="1224"/>
              </a:spcBef>
              <a:buClr>
                <a:schemeClr val="accent4"/>
              </a:buClr>
              <a:buFont typeface="Arial" pitchFamily="34" charset="0"/>
              <a:buChar char="•"/>
              <a:defRPr sz="3600">
                <a:gradFill>
                  <a:gsLst>
                    <a:gs pos="1250">
                      <a:schemeClr val="accent4"/>
                    </a:gs>
                    <a:gs pos="100000">
                      <a:schemeClr val="accent4"/>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536079"/>
          </a:xfrm>
        </p:spPr>
        <p:txBody>
          <a:bodyPr/>
          <a:lstStyle>
            <a:lvl1pPr marL="287338" indent="-287338">
              <a:spcBef>
                <a:spcPts val="1224"/>
              </a:spcBef>
              <a:buClr>
                <a:schemeClr val="accent4"/>
              </a:buClr>
              <a:buFont typeface="Arial" pitchFamily="34" charset="0"/>
              <a:buChar char="•"/>
              <a:defRPr sz="3600">
                <a:gradFill>
                  <a:gsLst>
                    <a:gs pos="1250">
                      <a:schemeClr val="accent4"/>
                    </a:gs>
                    <a:gs pos="100000">
                      <a:schemeClr val="accent4"/>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538506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68662461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enario/Next Step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gradFill>
              </a:defRPr>
            </a:lvl1pPr>
          </a:lstStyle>
          <a:p>
            <a:r>
              <a:rPr lang="en-US" dirty="0"/>
              <a:t>Click to edit Master title style</a:t>
            </a:r>
          </a:p>
        </p:txBody>
      </p:sp>
      <p:sp>
        <p:nvSpPr>
          <p:cNvPr id="3" name="Title 1"/>
          <p:cNvSpPr txBox="1">
            <a:spLocks/>
          </p:cNvSpPr>
          <p:nvPr userDrawn="1"/>
        </p:nvSpPr>
        <p:spPr>
          <a:xfrm>
            <a:off x="274320" y="1677796"/>
            <a:ext cx="4572318" cy="4572000"/>
          </a:xfrm>
          <a:prstGeom prst="rect">
            <a:avLst/>
          </a:prstGeom>
          <a:solidFill>
            <a:schemeClr val="accent2"/>
          </a:solidFill>
        </p:spPr>
        <p:txBody>
          <a:bodyPr vert="horz" wrap="square" lIns="146304" tIns="91440" rIns="146304" bIns="91440" rtlCol="0" anchor="t">
            <a:noAutofit/>
          </a:bodyPr>
          <a:lstStyle>
            <a:lvl1pPr algn="l" defTabSz="931863" rtl="0" fontAlgn="base">
              <a:lnSpc>
                <a:spcPct val="90000"/>
              </a:lnSpc>
              <a:spcBef>
                <a:spcPct val="0"/>
              </a:spcBef>
              <a:spcAft>
                <a:spcPct val="0"/>
              </a:spcAft>
              <a:defRPr lang="en-US" sz="4800" kern="1200" spc="-102">
                <a:ln w="3175">
                  <a:noFill/>
                </a:ln>
                <a:gradFill>
                  <a:gsLst>
                    <a:gs pos="1250">
                      <a:schemeClr val="tx1"/>
                    </a:gs>
                    <a:gs pos="100000">
                      <a:schemeClr val="tx1"/>
                    </a:gs>
                  </a:gsLst>
                  <a:lin ang="5400000" scaled="0"/>
                </a:gradFill>
                <a:latin typeface="+mj-lt"/>
                <a:ea typeface="MS PGothic" pitchFamily="34" charset="-128"/>
                <a:cs typeface="Segoe UI" pitchFamily="34" charset="0"/>
              </a:defRPr>
            </a:lvl1pPr>
            <a:lvl2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2pPr>
            <a:lvl3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3pPr>
            <a:lvl4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4pPr>
            <a:lvl5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5pPr>
            <a:lvl6pPr marL="4572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6pPr>
            <a:lvl7pPr marL="9144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7pPr>
            <a:lvl8pPr marL="13716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8pPr>
            <a:lvl9pPr marL="18288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9pPr>
          </a:lstStyle>
          <a:p>
            <a:endParaRPr lang="en-US" dirty="0">
              <a:solidFill>
                <a:schemeClr val="bg1"/>
              </a:solidFill>
            </a:endParaRPr>
          </a:p>
        </p:txBody>
      </p:sp>
      <p:sp>
        <p:nvSpPr>
          <p:cNvPr id="5" name="Text Placeholder 4"/>
          <p:cNvSpPr>
            <a:spLocks noGrp="1"/>
          </p:cNvSpPr>
          <p:nvPr>
            <p:ph type="body" sz="quarter" idx="10" hasCustomPrompt="1"/>
          </p:nvPr>
        </p:nvSpPr>
        <p:spPr>
          <a:xfrm>
            <a:off x="5291138" y="1677988"/>
            <a:ext cx="6408737" cy="697627"/>
          </a:xfrm>
        </p:spPr>
        <p:txBody>
          <a:bodyPr/>
          <a:lstStyle>
            <a:lvl1pPr marL="0" marR="0" indent="0" algn="l" defTabSz="931863" rtl="0" eaLnBrk="1" fontAlgn="base" latinLnBrk="0" hangingPunct="1">
              <a:lnSpc>
                <a:spcPts val="4000"/>
              </a:lnSpc>
              <a:spcBef>
                <a:spcPts val="1000"/>
              </a:spcBef>
              <a:spcAft>
                <a:spcPts val="2000"/>
              </a:spcAft>
              <a:buClrTx/>
              <a:buSzPct val="90000"/>
              <a:buFont typeface="Arial" pitchFamily="34" charset="0"/>
              <a:buNone/>
              <a:tabLst/>
              <a:defRPr sz="3200"/>
            </a:lvl1pPr>
          </a:lstStyle>
          <a:p>
            <a:pPr lvl="0"/>
            <a:r>
              <a:rPr lang="en-US" dirty="0"/>
              <a:t>Segoe UI light 32pt</a:t>
            </a:r>
          </a:p>
        </p:txBody>
      </p:sp>
      <p:sp>
        <p:nvSpPr>
          <p:cNvPr id="6" name="Text Placeholder 5"/>
          <p:cNvSpPr>
            <a:spLocks noGrp="1"/>
          </p:cNvSpPr>
          <p:nvPr>
            <p:ph type="body" sz="quarter" idx="11" hasCustomPrompt="1"/>
          </p:nvPr>
        </p:nvSpPr>
        <p:spPr>
          <a:xfrm>
            <a:off x="515938" y="1897063"/>
            <a:ext cx="4056062" cy="1292662"/>
          </a:xfrm>
        </p:spPr>
        <p:txBody>
          <a:bodyPr/>
          <a:lstStyle>
            <a:lvl1pPr marL="0" indent="0">
              <a:buNone/>
              <a:defRPr baseline="0">
                <a:gradFill>
                  <a:gsLst>
                    <a:gs pos="1250">
                      <a:schemeClr val="bg1"/>
                    </a:gs>
                    <a:gs pos="100000">
                      <a:schemeClr val="bg1"/>
                    </a:gs>
                  </a:gsLst>
                  <a:lin ang="5400000" scaled="0"/>
                </a:gradFill>
              </a:defRPr>
            </a:lvl1pPr>
          </a:lstStyle>
          <a:p>
            <a:pPr lvl="0"/>
            <a:r>
              <a:rPr lang="en-US" dirty="0"/>
              <a:t>Segoe UI light 40pt</a:t>
            </a:r>
          </a:p>
        </p:txBody>
      </p:sp>
    </p:spTree>
    <p:extLst>
      <p:ext uri="{BB962C8B-B14F-4D97-AF65-F5344CB8AC3E}">
        <p14:creationId xmlns:p14="http://schemas.microsoft.com/office/powerpoint/2010/main" val="8018525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dirty="0"/>
              <a:t>Click to edit Master title style</a:t>
            </a:r>
          </a:p>
        </p:txBody>
      </p:sp>
      <p:sp>
        <p:nvSpPr>
          <p:cNvPr id="4" name="Text Placeholder 3"/>
          <p:cNvSpPr>
            <a:spLocks noGrp="1"/>
          </p:cNvSpPr>
          <p:nvPr>
            <p:ph type="body" sz="quarter" idx="10"/>
          </p:nvPr>
        </p:nvSpPr>
        <p:spPr>
          <a:xfrm>
            <a:off x="274638" y="1343025"/>
            <a:ext cx="5053012" cy="627864"/>
          </a:xfrm>
        </p:spPr>
        <p:txBody>
          <a:bodyPr/>
          <a:lstStyle>
            <a:lvl1pPr marL="0" indent="0">
              <a:buNone/>
              <a:defRPr sz="3200">
                <a:gradFill>
                  <a:gsLst>
                    <a:gs pos="1250">
                      <a:schemeClr val="tx1"/>
                    </a:gs>
                    <a:gs pos="100000">
                      <a:schemeClr val="tx1"/>
                    </a:gs>
                  </a:gsLst>
                  <a:lin ang="5400000" scaled="0"/>
                </a:gradFill>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Click to edit Master</a:t>
            </a:r>
          </a:p>
        </p:txBody>
      </p:sp>
    </p:spTree>
    <p:extLst>
      <p:ext uri="{BB962C8B-B14F-4D97-AF65-F5344CB8AC3E}">
        <p14:creationId xmlns:p14="http://schemas.microsoft.com/office/powerpoint/2010/main" val="166802966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3473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58288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880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3863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2015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411851069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831975"/>
          </a:xfrm>
          <a:noFill/>
        </p:spPr>
        <p:txBody>
          <a:bodyPr tIns="91440" bIns="91440" anchor="t" anchorCtr="0"/>
          <a:lstStyle>
            <a:lvl1pPr>
              <a:defRPr sz="8625" spc="-98" baseline="0">
                <a:gradFill>
                  <a:gsLst>
                    <a:gs pos="12245">
                      <a:schemeClr val="bg1">
                        <a:lumMod val="0"/>
                      </a:schemeClr>
                    </a:gs>
                    <a:gs pos="45000">
                      <a:schemeClr val="bg1">
                        <a:lumMod val="0"/>
                      </a:schemeClr>
                    </a:gs>
                  </a:gsLst>
                  <a:lin ang="5400000" scaled="0"/>
                </a:gradFill>
              </a:defRPr>
            </a:lvl1pPr>
          </a:lstStyle>
          <a:p>
            <a:r>
              <a:rPr lang="en-US" dirty="0"/>
              <a:t>Section title</a:t>
            </a:r>
          </a:p>
        </p:txBody>
      </p:sp>
      <p:sp>
        <p:nvSpPr>
          <p:cNvPr id="5" name="Slide Number Placeholder 8"/>
          <p:cNvSpPr>
            <a:spLocks noGrp="1"/>
          </p:cNvSpPr>
          <p:nvPr>
            <p:ph type="sldNum" sz="quarter" idx="4"/>
          </p:nvPr>
        </p:nvSpPr>
        <p:spPr>
          <a:xfrm>
            <a:off x="9327163" y="6483350"/>
            <a:ext cx="2901950" cy="371475"/>
          </a:xfrm>
          <a:prstGeom prst="rect">
            <a:avLst/>
          </a:prstGeom>
        </p:spPr>
        <p:txBody>
          <a:bodyPr vert="horz" lIns="91440" tIns="45720" rIns="91440" bIns="45720" rtlCol="0" anchor="ctr"/>
          <a:lstStyle>
            <a:lvl1pPr algn="r">
              <a:defRPr sz="980">
                <a:gradFill>
                  <a:gsLst>
                    <a:gs pos="12245">
                      <a:schemeClr val="bg1">
                        <a:lumMod val="0"/>
                      </a:schemeClr>
                    </a:gs>
                    <a:gs pos="45000">
                      <a:schemeClr val="bg1">
                        <a:lumMod val="0"/>
                      </a:schemeClr>
                    </a:gs>
                  </a:gsLst>
                  <a:lin ang="5400000" scaled="0"/>
                </a:gradFill>
              </a:defRPr>
            </a:lvl1pPr>
          </a:lstStyle>
          <a:p>
            <a:pPr defTabSz="914191"/>
            <a:fld id="{7EFC24D6-DB8F-6B44-BA5A-9BEC68C15CAA}" type="slidenum">
              <a:rPr lang="en-US" smtClean="0">
                <a:gradFill>
                  <a:gsLst>
                    <a:gs pos="12245">
                      <a:srgbClr val="000000">
                        <a:lumMod val="0"/>
                      </a:srgbClr>
                    </a:gs>
                    <a:gs pos="45000">
                      <a:srgbClr val="000000">
                        <a:lumMod val="0"/>
                      </a:srgbClr>
                    </a:gs>
                  </a:gsLst>
                  <a:lin ang="5400000" scaled="0"/>
                </a:gradFill>
              </a:rPr>
              <a:pPr defTabSz="914191"/>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20134483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5828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831975"/>
          </a:xfrm>
          <a:noFill/>
        </p:spPr>
        <p:txBody>
          <a:bodyPr anchorCtr="0"/>
          <a:lstStyle>
            <a:lvl1pPr>
              <a:defRPr sz="8800" spc="-100" baseline="0">
                <a:gradFill>
                  <a:gsLst>
                    <a:gs pos="100000">
                      <a:schemeClr val="tx1"/>
                    </a:gs>
                    <a:gs pos="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309878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TwC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146857"/>
            <a:ext cx="11889564" cy="917575"/>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6189343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85025"/>
            <a:ext cx="12436475" cy="380489"/>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150" indent="0">
              <a:buNone/>
              <a:defRPr/>
            </a:lvl2pPr>
            <a:lvl3pPr marL="599915" indent="0">
              <a:buNone/>
              <a:defRPr/>
            </a:lvl3pPr>
            <a:lvl4pPr marL="887067" indent="0">
              <a:buNone/>
              <a:defRPr/>
            </a:lvl4pPr>
            <a:lvl5pPr marL="1127033" indent="0">
              <a:buNone/>
              <a:defRPr/>
            </a:lvl5pPr>
          </a:lstStyle>
          <a:p>
            <a:pPr lvl="0"/>
            <a:r>
              <a:rPr lang="en-US" dirty="0"/>
              <a:t>Click to add subtitle</a:t>
            </a:r>
          </a:p>
        </p:txBody>
      </p:sp>
      <p:sp>
        <p:nvSpPr>
          <p:cNvPr id="16" name="Text Placeholder 15"/>
          <p:cNvSpPr>
            <a:spLocks noGrp="1"/>
          </p:cNvSpPr>
          <p:nvPr>
            <p:ph type="body" sz="quarter" idx="14"/>
          </p:nvPr>
        </p:nvSpPr>
        <p:spPr>
          <a:xfrm>
            <a:off x="153879" y="1632059"/>
            <a:ext cx="12128723" cy="2095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a:xfrm>
            <a:off x="4741220" y="6533389"/>
            <a:ext cx="2901844" cy="372394"/>
          </a:xfrm>
          <a:prstGeom prst="rect">
            <a:avLst/>
          </a:prstGeom>
        </p:spPr>
        <p:txBody>
          <a:bodyPr/>
          <a:lstStyle/>
          <a:p>
            <a:pPr defTabSz="932563"/>
            <a:fld id="{FAADACFB-7C71-4E89-89D2-7BBA40B7BFA9}" type="slidenum">
              <a:rPr lang="en-US" smtClean="0"/>
              <a:pPr defTabSz="932563"/>
              <a:t>‹#›</a:t>
            </a:fld>
            <a:endParaRPr lang="en-US" dirty="0"/>
          </a:p>
        </p:txBody>
      </p:sp>
      <p:sp>
        <p:nvSpPr>
          <p:cNvPr id="20" name="Footer Placeholder 19"/>
          <p:cNvSpPr>
            <a:spLocks noGrp="1"/>
          </p:cNvSpPr>
          <p:nvPr>
            <p:ph type="ftr" sz="quarter" idx="16"/>
          </p:nvPr>
        </p:nvSpPr>
        <p:spPr>
          <a:xfrm>
            <a:off x="3109120" y="6606832"/>
            <a:ext cx="8550077" cy="387694"/>
          </a:xfrm>
          <a:prstGeom prst="rect">
            <a:avLst/>
          </a:prstGeom>
        </p:spPr>
        <p:txBody>
          <a:bodyPr/>
          <a:lstStyle/>
          <a:p>
            <a:pPr defTabSz="932563"/>
            <a:endParaRPr lang="en-US" dirty="0"/>
          </a:p>
        </p:txBody>
      </p:sp>
    </p:spTree>
    <p:extLst>
      <p:ext uri="{BB962C8B-B14F-4D97-AF65-F5344CB8AC3E}">
        <p14:creationId xmlns:p14="http://schemas.microsoft.com/office/powerpoint/2010/main" val="93912831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a:t>Section title</a:t>
            </a:r>
          </a:p>
        </p:txBody>
      </p:sp>
      <p:sp>
        <p:nvSpPr>
          <p:cNvPr id="3" name="Footer Placeholder 7"/>
          <p:cNvSpPr>
            <a:spLocks noGrp="1"/>
          </p:cNvSpPr>
          <p:nvPr>
            <p:ph type="ftr" sz="quarter" idx="3"/>
          </p:nvPr>
        </p:nvSpPr>
        <p:spPr>
          <a:xfrm>
            <a:off x="274703" y="6483350"/>
            <a:ext cx="3937000" cy="37147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solidFill>
                <a:srgbClr val="FFFFFF">
                  <a:tint val="75000"/>
                </a:srgbClr>
              </a:solidFill>
            </a:endParaRPr>
          </a:p>
        </p:txBody>
      </p:sp>
      <p:sp>
        <p:nvSpPr>
          <p:cNvPr id="4" name="Slide Number Placeholder 8"/>
          <p:cNvSpPr>
            <a:spLocks noGrp="1"/>
          </p:cNvSpPr>
          <p:nvPr>
            <p:ph type="sldNum" sz="quarter" idx="4"/>
          </p:nvPr>
        </p:nvSpPr>
        <p:spPr>
          <a:xfrm>
            <a:off x="9327164" y="6483350"/>
            <a:ext cx="2901950" cy="371475"/>
          </a:xfrm>
          <a:prstGeom prst="rect">
            <a:avLst/>
          </a:prstGeom>
        </p:spPr>
        <p:txBody>
          <a:bodyPr vert="horz" lIns="91440" tIns="45720" rIns="91440" bIns="45720" rtlCol="0" anchor="ctr"/>
          <a:lstStyle>
            <a:lvl1pPr algn="r">
              <a:defRPr sz="1000">
                <a:solidFill>
                  <a:schemeClr val="tx1">
                    <a:tint val="75000"/>
                  </a:schemeClr>
                </a:solidFill>
              </a:defRPr>
            </a:lvl1pPr>
          </a:lstStyle>
          <a:p>
            <a:fld id="{7EFC24D6-DB8F-6B44-BA5A-9BEC68C15CAA}"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06249860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6A60DA-0559-463D-AEE4-B8186C6B7F4D}" type="datetimeFigureOut">
              <a:rPr lang="en-US" smtClean="0"/>
              <a:t>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544218-E766-4339-8F57-87DFCD11B746}" type="slidenum">
              <a:rPr lang="en-US" smtClean="0"/>
              <a:t>‹#›</a:t>
            </a:fld>
            <a:endParaRPr lang="en-US"/>
          </a:p>
        </p:txBody>
      </p:sp>
    </p:spTree>
    <p:extLst>
      <p:ext uri="{BB962C8B-B14F-4D97-AF65-F5344CB8AC3E}">
        <p14:creationId xmlns:p14="http://schemas.microsoft.com/office/powerpoint/2010/main" val="2895936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99193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019644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Rectangle 3"/>
          <p:cNvSpPr/>
          <p:nvPr userDrawn="1"/>
        </p:nvSpPr>
        <p:spPr bwMode="auto">
          <a:xfrm>
            <a:off x="0" y="5104776"/>
            <a:ext cx="12436475" cy="1889750"/>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marL="0" marR="0" lvl="0" indent="0" algn="r" defTabSz="932111" rtl="0" eaLnBrk="1" fontAlgn="base" latinLnBrk="0" hangingPunct="1">
              <a:lnSpc>
                <a:spcPct val="100000"/>
              </a:lnSpc>
              <a:spcBef>
                <a:spcPct val="0"/>
              </a:spcBef>
              <a:spcAft>
                <a:spcPct val="0"/>
              </a:spcAft>
              <a:buClrTx/>
              <a:buSzTx/>
              <a:buFontTx/>
              <a:buNone/>
              <a:tabLst/>
              <a:defRPr/>
            </a:pPr>
            <a:endParaRPr kumimoji="0" lang="en-US" sz="1836"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extBox 1"/>
          <p:cNvSpPr txBox="1"/>
          <p:nvPr userDrawn="1"/>
        </p:nvSpPr>
        <p:spPr>
          <a:xfrm>
            <a:off x="237276" y="5892671"/>
            <a:ext cx="6887789" cy="574443"/>
          </a:xfrm>
          <a:prstGeom prst="rect">
            <a:avLst/>
          </a:prstGeom>
          <a:noFill/>
        </p:spPr>
        <p:txBody>
          <a:bodyPr wrap="square"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3060" b="0" i="0" u="none" strike="noStrike" kern="1200" cap="none" spc="0" normalizeH="0" baseline="0" noProof="0" dirty="0">
                <a:ln>
                  <a:noFill/>
                </a:ln>
                <a:solidFill>
                  <a:srgbClr val="FFFFFF"/>
                </a:solidFill>
                <a:effectLst/>
                <a:uLnTx/>
                <a:uFillTx/>
                <a:latin typeface="Segoe UI Light" panose="020B0502040204020203" pitchFamily="34" charset="0"/>
                <a:ea typeface="Segoe UI" panose="020B0502040204020203" pitchFamily="34" charset="0"/>
                <a:cs typeface="Segoe UI" panose="020B0502040204020203" pitchFamily="34" charset="0"/>
              </a:rPr>
              <a:t>Create the Internet of Your Things</a:t>
            </a:r>
          </a:p>
        </p:txBody>
      </p:sp>
      <p:sp>
        <p:nvSpPr>
          <p:cNvPr id="5" name="Text Placeholder 41"/>
          <p:cNvSpPr txBox="1">
            <a:spLocks/>
          </p:cNvSpPr>
          <p:nvPr userDrawn="1"/>
        </p:nvSpPr>
        <p:spPr>
          <a:xfrm>
            <a:off x="273941" y="6397635"/>
            <a:ext cx="2718417" cy="247615"/>
          </a:xfrm>
          <a:prstGeom prst="rect">
            <a:avLst/>
          </a:prstGeom>
        </p:spPr>
        <p:txBody>
          <a:bodyPr/>
          <a:lstStyle>
            <a:lvl1pPr marL="0" marR="0" indent="0" algn="l" defTabSz="685835"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703" rtl="0" eaLnBrk="1" fontAlgn="auto" latinLnBrk="0" hangingPunct="1">
              <a:lnSpc>
                <a:spcPct val="100000"/>
              </a:lnSpc>
              <a:spcBef>
                <a:spcPts val="0"/>
              </a:spcBef>
              <a:spcAft>
                <a:spcPts val="0"/>
              </a:spcAft>
              <a:buClrTx/>
              <a:buSzTx/>
              <a:buFontTx/>
              <a:buNone/>
              <a:tabLst/>
              <a:defRPr/>
            </a:pPr>
            <a:r>
              <a:rPr kumimoji="0" lang="nl-NL" sz="1020" b="0" i="0" u="none" strike="noStrike" kern="1200" cap="none" spc="0" normalizeH="0" baseline="0" noProof="0" dirty="0">
                <a:ln>
                  <a:noFill/>
                </a:ln>
                <a:solidFill>
                  <a:srgbClr val="FFFFFF"/>
                </a:solidFill>
                <a:effectLst/>
                <a:uLnTx/>
                <a:uFillTx/>
                <a:latin typeface="Segoe UI"/>
                <a:ea typeface="+mn-ea"/>
                <a:cs typeface="+mn-cs"/>
              </a:rPr>
              <a:t>www.InternetofYourThings.com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20" y="5230386"/>
            <a:ext cx="1842897" cy="677802"/>
          </a:xfrm>
          <a:prstGeom prst="rect">
            <a:avLst/>
          </a:prstGeom>
        </p:spPr>
      </p:pic>
    </p:spTree>
    <p:extLst>
      <p:ext uri="{BB962C8B-B14F-4D97-AF65-F5344CB8AC3E}">
        <p14:creationId xmlns:p14="http://schemas.microsoft.com/office/powerpoint/2010/main" val="2597910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56297739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8" y="2031212"/>
            <a:ext cx="5261211" cy="523733"/>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4" name="Content Placeholder 3"/>
          <p:cNvSpPr>
            <a:spLocks noGrp="1"/>
          </p:cNvSpPr>
          <p:nvPr>
            <p:ph sz="half" idx="2"/>
          </p:nvPr>
        </p:nvSpPr>
        <p:spPr>
          <a:xfrm>
            <a:off x="856628" y="2554944"/>
            <a:ext cx="5261211" cy="2646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2031212"/>
            <a:ext cx="5287122" cy="523733"/>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295965" y="2554944"/>
            <a:ext cx="5287122" cy="2646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6046AA-519A-446A-B42B-F4BFFB033465}" type="datetimeFigureOut">
              <a:rPr lang="en-US" smtClean="0"/>
              <a:t>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3A69E7-4694-4C7F-9E73-DA2170C7E358}" type="slidenum">
              <a:rPr lang="en-US" smtClean="0"/>
              <a:t>‹#›</a:t>
            </a:fld>
            <a:endParaRPr lang="en-US"/>
          </a:p>
        </p:txBody>
      </p:sp>
    </p:spTree>
    <p:extLst>
      <p:ext uri="{BB962C8B-B14F-4D97-AF65-F5344CB8AC3E}">
        <p14:creationId xmlns:p14="http://schemas.microsoft.com/office/powerpoint/2010/main" val="3429836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7" name="Rectangle 6"/>
          <p:cNvSpPr/>
          <p:nvPr userDrawn="1"/>
        </p:nvSpPr>
        <p:spPr bwMode="auto">
          <a:xfrm>
            <a:off x="0" y="2061639"/>
            <a:ext cx="12436475" cy="3840480"/>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9993" y="80952"/>
            <a:ext cx="4646481" cy="6926698"/>
          </a:xfrm>
          <a:prstGeom prst="rect">
            <a:avLst/>
          </a:prstGeom>
        </p:spPr>
      </p:pic>
      <p:pic>
        <p:nvPicPr>
          <p:cNvPr id="4"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458788" y="481013"/>
            <a:ext cx="1736725"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2"/>
          </p:nvPr>
        </p:nvSpPr>
        <p:spPr>
          <a:xfrm>
            <a:off x="276540" y="4348157"/>
            <a:ext cx="6399213" cy="1264677"/>
          </a:xfrm>
          <a:noFill/>
        </p:spPr>
        <p:txBody>
          <a:bodyPr tIns="109728"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a:t>Click to edit Master text styles</a:t>
            </a:r>
          </a:p>
        </p:txBody>
      </p:sp>
      <p:sp>
        <p:nvSpPr>
          <p:cNvPr id="9" name="Title 1"/>
          <p:cNvSpPr>
            <a:spLocks noGrp="1"/>
          </p:cNvSpPr>
          <p:nvPr>
            <p:ph type="title"/>
          </p:nvPr>
        </p:nvSpPr>
        <p:spPr>
          <a:xfrm>
            <a:off x="274703" y="2336799"/>
            <a:ext cx="6621397" cy="2011358"/>
          </a:xfrm>
          <a:noFill/>
        </p:spPr>
        <p:txBody>
          <a:bodyPr anchorCtr="0"/>
          <a:lstStyle>
            <a:lvl1pPr>
              <a:defRPr sz="6000" spc="-100" baseline="0">
                <a:gradFill>
                  <a:gsLst>
                    <a:gs pos="0">
                      <a:srgbClr val="FFFFFF"/>
                    </a:gs>
                    <a:gs pos="100000">
                      <a:srgbClr val="FFFFFF"/>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90215956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831975"/>
          </a:xfrm>
          <a:noFill/>
        </p:spPr>
        <p:txBody>
          <a:bodyPr anchorCtr="0"/>
          <a:lstStyle>
            <a:lvl1pPr>
              <a:defRPr sz="8800" spc="-100" baseline="0">
                <a:gradFill>
                  <a:gsLst>
                    <a:gs pos="100000">
                      <a:schemeClr val="tx1"/>
                    </a:gs>
                    <a:gs pos="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30528798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7" name="Rectangle 6"/>
          <p:cNvSpPr/>
          <p:nvPr userDrawn="1"/>
        </p:nvSpPr>
        <p:spPr bwMode="auto">
          <a:xfrm>
            <a:off x="0" y="2061639"/>
            <a:ext cx="12436475" cy="384048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458788" y="481013"/>
            <a:ext cx="1736725"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702" y="2123084"/>
            <a:ext cx="9143936" cy="1831379"/>
          </a:xfrm>
          <a:noFill/>
        </p:spPr>
        <p:txBody>
          <a:bodyPr anchorCtr="0"/>
          <a:lstStyle>
            <a:lvl1pPr>
              <a:defRPr sz="6000" spc="-100" baseline="0">
                <a:gradFill>
                  <a:gsLst>
                    <a:gs pos="5833">
                      <a:srgbClr val="FFFFFF"/>
                    </a:gs>
                    <a:gs pos="18000">
                      <a:srgbClr val="FFFFFF"/>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2"/>
          </p:nvPr>
        </p:nvSpPr>
        <p:spPr>
          <a:xfrm>
            <a:off x="282230" y="3771579"/>
            <a:ext cx="9143936" cy="1828801"/>
          </a:xfrm>
          <a:noFill/>
        </p:spPr>
        <p:txBody>
          <a:bodyPr tIns="109728"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3325434505"/>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5828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831975"/>
          </a:xfrm>
          <a:noFill/>
        </p:spPr>
        <p:txBody>
          <a:bodyPr anchorCtr="0"/>
          <a:lstStyle>
            <a:lvl1pPr>
              <a:defRPr sz="8800" spc="-100"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612427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831975"/>
          </a:xfrm>
          <a:noFill/>
        </p:spPr>
        <p:txBody>
          <a:bodyPr anchorCtr="0"/>
          <a:lstStyle>
            <a:lvl1pPr>
              <a:defRPr sz="8800" spc="-100"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9699395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reak slide 1 line title ">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77375"/>
          </a:xfrm>
          <a:noFill/>
        </p:spPr>
        <p:txBody>
          <a:bodyPr anchorCtr="0"/>
          <a:lstStyle>
            <a:lvl1pPr>
              <a:defRPr sz="7200" spc="-100" baseline="0">
                <a:gradFill>
                  <a:gsLst>
                    <a:gs pos="100000">
                      <a:schemeClr val="tx1"/>
                    </a:gs>
                    <a:gs pos="0">
                      <a:schemeClr val="tx1"/>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274638" y="3672920"/>
            <a:ext cx="6022975" cy="738664"/>
          </a:xfrm>
        </p:spPr>
        <p:txBody>
          <a:bodyPr/>
          <a:lstStyle>
            <a:lvl1pPr marL="0" indent="0">
              <a:buNone/>
              <a:defRPr/>
            </a:lvl1pPr>
            <a:lvl2pPr marL="342900" indent="0">
              <a:buNone/>
              <a:defRPr/>
            </a:lvl2pPr>
            <a:lvl3pPr marL="571500" indent="0">
              <a:buNone/>
              <a:defRPr/>
            </a:lvl3pPr>
            <a:lvl4pPr marL="800100" indent="0">
              <a:buNone/>
              <a:defRPr/>
            </a:lvl4pPr>
            <a:lvl5pPr marL="1028700" indent="0">
              <a:buNone/>
              <a:defRPr/>
            </a:lvl5pPr>
          </a:lstStyle>
          <a:p>
            <a:pPr lvl="0"/>
            <a:r>
              <a:rPr lang="en-US"/>
              <a:t>Click to edit Master text styles</a:t>
            </a:r>
          </a:p>
        </p:txBody>
      </p:sp>
    </p:spTree>
    <p:extLst>
      <p:ext uri="{BB962C8B-B14F-4D97-AF65-F5344CB8AC3E}">
        <p14:creationId xmlns:p14="http://schemas.microsoft.com/office/powerpoint/2010/main" val="31865100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reak slide 2 line title ">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00980"/>
          </a:xfrm>
          <a:noFill/>
        </p:spPr>
        <p:txBody>
          <a:bodyPr anchorCtr="0"/>
          <a:lstStyle>
            <a:lvl1pPr>
              <a:defRPr sz="7200" spc="-100" baseline="0">
                <a:gradFill>
                  <a:gsLst>
                    <a:gs pos="100000">
                      <a:schemeClr val="tx1"/>
                    </a:gs>
                    <a:gs pos="0">
                      <a:schemeClr val="tx1"/>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274638" y="4596525"/>
            <a:ext cx="6022975" cy="738664"/>
          </a:xfrm>
        </p:spPr>
        <p:txBody>
          <a:bodyPr/>
          <a:lstStyle>
            <a:lvl1pPr marL="0" indent="0">
              <a:buNone/>
              <a:defRPr/>
            </a:lvl1pPr>
            <a:lvl2pPr marL="342900" indent="0">
              <a:buNone/>
              <a:defRPr/>
            </a:lvl2pPr>
            <a:lvl3pPr marL="571500" indent="0">
              <a:buNone/>
              <a:defRPr/>
            </a:lvl3pPr>
            <a:lvl4pPr marL="800100" indent="0">
              <a:buNone/>
              <a:defRPr/>
            </a:lvl4pPr>
            <a:lvl5pPr marL="1028700" indent="0">
              <a:buNone/>
              <a:defRPr/>
            </a:lvl5pPr>
          </a:lstStyle>
          <a:p>
            <a:pPr lvl="0"/>
            <a:r>
              <a:rPr lang="en-US"/>
              <a:t>Click to edit Master text styles</a:t>
            </a:r>
          </a:p>
        </p:txBody>
      </p:sp>
    </p:spTree>
    <p:extLst>
      <p:ext uri="{BB962C8B-B14F-4D97-AF65-F5344CB8AC3E}">
        <p14:creationId xmlns:p14="http://schemas.microsoft.com/office/powerpoint/2010/main" val="28050785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169F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831975"/>
          </a:xfrm>
          <a:noFill/>
        </p:spPr>
        <p:txBody>
          <a:bodyPr anchorCtr="0"/>
          <a:lstStyle>
            <a:lvl1pPr>
              <a:defRPr sz="8800" spc="-100"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1511364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rgbClr val="F3842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831975"/>
          </a:xfrm>
          <a:noFill/>
        </p:spPr>
        <p:txBody>
          <a:bodyPr anchorCtr="0"/>
          <a:lstStyle>
            <a:lvl1pPr>
              <a:defRPr sz="8800" spc="-100"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0037930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ull quote sl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4703" y="2125663"/>
            <a:ext cx="5486335" cy="3657600"/>
          </a:xfrm>
          <a:solidFill>
            <a:schemeClr val="accent2"/>
          </a:solidFill>
        </p:spPr>
        <p:txBody>
          <a:bodyPr lIns="146304" tIns="91440" rIns="146304" bIns="91440" anchor="t" anchorCtr="0"/>
          <a:lstStyle>
            <a:lvl1pPr>
              <a:defRPr sz="6000" spc="-100" baseline="0">
                <a:gradFill>
                  <a:gsLst>
                    <a:gs pos="100000">
                      <a:schemeClr val="bg1"/>
                    </a:gs>
                    <a:gs pos="0">
                      <a:schemeClr val="bg1"/>
                    </a:gs>
                  </a:gsLst>
                  <a:lin ang="5400000" scaled="0"/>
                </a:gradFill>
              </a:defRPr>
            </a:lvl1pPr>
          </a:lstStyle>
          <a:p>
            <a:r>
              <a:rPr lang="en-US" dirty="0"/>
              <a:t>Pull quote</a:t>
            </a:r>
          </a:p>
        </p:txBody>
      </p:sp>
    </p:spTree>
    <p:extLst>
      <p:ext uri="{BB962C8B-B14F-4D97-AF65-F5344CB8AC3E}">
        <p14:creationId xmlns:p14="http://schemas.microsoft.com/office/powerpoint/2010/main" val="223803886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ull quote with proof points ">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74320" y="296897"/>
            <a:ext cx="11887518" cy="2297013"/>
          </a:xfrm>
        </p:spPr>
        <p:txBody>
          <a:bodyPr/>
          <a:lstStyle>
            <a:lvl1pPr>
              <a:defRPr sz="5800">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2928096"/>
            <a:ext cx="11887200" cy="627864"/>
          </a:xfrm>
        </p:spPr>
        <p:txBody>
          <a:bodyPr/>
          <a:lstStyle>
            <a:lvl1pPr marL="285750" indent="-285750">
              <a:buFont typeface="Arial" panose="020B0604020202020204" pitchFamily="34" charset="0"/>
              <a:buChar char="•"/>
              <a:defRPr sz="3200">
                <a:gradFill>
                  <a:gsLst>
                    <a:gs pos="94690">
                      <a:schemeClr val="tx1"/>
                    </a:gs>
                    <a:gs pos="86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41166455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917575"/>
          </a:xfrm>
        </p:spPr>
        <p:txBody>
          <a:bodyPr/>
          <a:lstStyle>
            <a:lvl1pPr>
              <a:defRPr sz="5400" baseline="0">
                <a:gradFill>
                  <a:gsLst>
                    <a:gs pos="94690">
                      <a:schemeClr val="accent2"/>
                    </a:gs>
                    <a:gs pos="86000">
                      <a:schemeClr val="accent2"/>
                    </a:gs>
                  </a:gsLst>
                  <a:lin ang="5400000" scaled="0"/>
                </a:gradFill>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8042987" y="968"/>
            <a:ext cx="4393488" cy="6994526"/>
          </a:xfrm>
        </p:spPr>
        <p:txBody>
          <a:bodyPr/>
          <a:lstStyle>
            <a:lvl1pPr marL="0" indent="0">
              <a:buNone/>
              <a:defRPr/>
            </a:lvl1pPr>
          </a:lstStyle>
          <a:p>
            <a:r>
              <a:rPr lang="en-US"/>
              <a:t>Click icon to add picture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2697" y="1958800"/>
            <a:ext cx="2897810" cy="5035726"/>
          </a:xfrm>
          <a:prstGeom prst="rect">
            <a:avLst/>
          </a:prstGeom>
        </p:spPr>
      </p:pic>
    </p:spTree>
    <p:extLst>
      <p:ext uri="{BB962C8B-B14F-4D97-AF65-F5344CB8AC3E}">
        <p14:creationId xmlns:p14="http://schemas.microsoft.com/office/powerpoint/2010/main" val="36285773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 slide 1 line title ">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77375"/>
          </a:xfrm>
          <a:noFill/>
        </p:spPr>
        <p:txBody>
          <a:bodyPr anchorCtr="0"/>
          <a:lstStyle>
            <a:lvl1pPr>
              <a:defRPr sz="7200" spc="-100" baseline="0">
                <a:gradFill>
                  <a:gsLst>
                    <a:gs pos="100000">
                      <a:schemeClr val="tx1"/>
                    </a:gs>
                    <a:gs pos="0">
                      <a:schemeClr val="tx1"/>
                    </a:gs>
                  </a:gsLst>
                  <a:lin ang="5400000" scaled="0"/>
                </a:gradFill>
              </a:defRPr>
            </a:lvl1pPr>
          </a:lstStyle>
          <a:p>
            <a:r>
              <a:rPr lang="en-US" dirty="0"/>
              <a:t>Click to edit Master title style</a:t>
            </a:r>
          </a:p>
        </p:txBody>
      </p:sp>
      <p:sp>
        <p:nvSpPr>
          <p:cNvPr id="4" name="Text Placeholder 3"/>
          <p:cNvSpPr>
            <a:spLocks noGrp="1"/>
          </p:cNvSpPr>
          <p:nvPr>
            <p:ph type="body" sz="quarter" idx="10"/>
          </p:nvPr>
        </p:nvSpPr>
        <p:spPr>
          <a:xfrm>
            <a:off x="274638" y="3672920"/>
            <a:ext cx="6022975" cy="738664"/>
          </a:xfrm>
        </p:spPr>
        <p:txBody>
          <a:bodyPr/>
          <a:lstStyle>
            <a:lvl1pPr marL="0" indent="0">
              <a:buNone/>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Click to edit Master text</a:t>
            </a:r>
          </a:p>
        </p:txBody>
      </p:sp>
    </p:spTree>
    <p:extLst>
      <p:ext uri="{BB962C8B-B14F-4D97-AF65-F5344CB8AC3E}">
        <p14:creationId xmlns:p14="http://schemas.microsoft.com/office/powerpoint/2010/main" val="29244386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lef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107897" y="1241426"/>
            <a:ext cx="5486399" cy="917575"/>
          </a:xfrm>
        </p:spPr>
        <p:txBody>
          <a:bodyPr/>
          <a:lstStyle>
            <a:lvl1pPr>
              <a:defRPr sz="5400" baseline="0">
                <a:gradFill>
                  <a:gsLst>
                    <a:gs pos="94690">
                      <a:schemeClr val="accent2"/>
                    </a:gs>
                    <a:gs pos="86000">
                      <a:schemeClr val="accent2"/>
                    </a:gs>
                  </a:gsLst>
                  <a:lin ang="5400000" scaled="0"/>
                </a:gradFill>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0" y="968"/>
            <a:ext cx="4391899" cy="6994526"/>
          </a:xfrm>
        </p:spPr>
        <p:txBody>
          <a:bodyPr/>
          <a:lstStyle>
            <a:lvl1pPr marL="0" indent="0">
              <a:buNone/>
              <a:defRPr/>
            </a:lvl1pPr>
          </a:lstStyle>
          <a:p>
            <a:r>
              <a:rPr lang="en-US"/>
              <a:t>Click icon to add picture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958800"/>
            <a:ext cx="2897810" cy="5035726"/>
          </a:xfrm>
          <a:prstGeom prst="rect">
            <a:avLst/>
          </a:prstGeom>
        </p:spPr>
      </p:pic>
    </p:spTree>
    <p:extLst>
      <p:ext uri="{BB962C8B-B14F-4D97-AF65-F5344CB8AC3E}">
        <p14:creationId xmlns:p14="http://schemas.microsoft.com/office/powerpoint/2010/main" val="42854471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94690">
                      <a:schemeClr val="accent2"/>
                    </a:gs>
                    <a:gs pos="86000">
                      <a:schemeClr val="accent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179058"/>
          </a:xfrm>
        </p:spPr>
        <p:txBody>
          <a:bodyPr/>
          <a:lstStyle>
            <a:lvl1pPr marL="0" indent="0">
              <a:spcBef>
                <a:spcPts val="1000"/>
              </a:spcBef>
              <a:spcAft>
                <a:spcPts val="1200"/>
              </a:spcAft>
              <a:buNone/>
              <a:defRPr>
                <a:gradFill>
                  <a:gsLst>
                    <a:gs pos="94690">
                      <a:schemeClr val="tx1"/>
                    </a:gs>
                    <a:gs pos="88000">
                      <a:schemeClr val="tx1"/>
                    </a:gs>
                  </a:gsLst>
                  <a:lin ang="5400000" scaled="0"/>
                </a:gradFill>
              </a:defRPr>
            </a:lvl1pPr>
            <a:lvl2pPr marL="0" indent="0">
              <a:buFontTx/>
              <a:buNone/>
              <a:defRPr sz="2000">
                <a:gradFill>
                  <a:gsLst>
                    <a:gs pos="94690">
                      <a:schemeClr val="tx1"/>
                    </a:gs>
                    <a:gs pos="88000">
                      <a:schemeClr val="tx1"/>
                    </a:gs>
                  </a:gsLst>
                  <a:lin ang="5400000" scaled="0"/>
                </a:gradFill>
              </a:defRPr>
            </a:lvl2pPr>
            <a:lvl3pPr marL="228600" indent="0">
              <a:buNone/>
              <a:defRPr>
                <a:gradFill>
                  <a:gsLst>
                    <a:gs pos="94690">
                      <a:schemeClr val="tx1"/>
                    </a:gs>
                    <a:gs pos="88000">
                      <a:schemeClr val="tx1"/>
                    </a:gs>
                  </a:gsLst>
                  <a:lin ang="5400000" scaled="0"/>
                </a:gradFill>
              </a:defRPr>
            </a:lvl3pPr>
            <a:lvl4pPr marL="457200" indent="0">
              <a:buNone/>
              <a:defRPr>
                <a:gradFill>
                  <a:gsLst>
                    <a:gs pos="94690">
                      <a:schemeClr val="tx1"/>
                    </a:gs>
                    <a:gs pos="88000">
                      <a:schemeClr val="tx1"/>
                    </a:gs>
                  </a:gsLst>
                  <a:lin ang="5400000" scaled="0"/>
                </a:gradFill>
              </a:defRPr>
            </a:lvl4pPr>
            <a:lvl5pPr marL="685800" indent="0">
              <a:buNone/>
              <a:defRPr>
                <a:gradFill>
                  <a:gsLst>
                    <a:gs pos="94690">
                      <a:schemeClr val="tx1"/>
                    </a:gs>
                    <a:gs pos="8800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6139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0882313" y="296863"/>
            <a:ext cx="1276350"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639" y="295274"/>
            <a:ext cx="9052524" cy="1190330"/>
          </a:xfrm>
        </p:spPr>
        <p:txBody>
          <a:bodyPr/>
          <a:lstStyle/>
          <a:p>
            <a:r>
              <a:rPr lang="en-US"/>
              <a:t>Click to edit Master title style</a:t>
            </a:r>
            <a:endParaRPr lang="en-US" dirty="0"/>
          </a:p>
        </p:txBody>
      </p:sp>
    </p:spTree>
    <p:extLst>
      <p:ext uri="{BB962C8B-B14F-4D97-AF65-F5344CB8AC3E}">
        <p14:creationId xmlns:p14="http://schemas.microsoft.com/office/powerpoint/2010/main" val="169598135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304882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04728637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7497"/>
          </a:xfrm>
        </p:spPr>
        <p:txBody>
          <a:bodyPr/>
          <a:lstStyle>
            <a:lvl1pPr>
              <a:defRPr>
                <a:gradFill>
                  <a:gsLst>
                    <a:gs pos="1250">
                      <a:schemeClr val="accent4"/>
                    </a:gs>
                    <a:gs pos="100000">
                      <a:schemeClr val="accent4"/>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59173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a:lstStyle>
            <a:lvl1pPr marL="0" indent="0">
              <a:spcBef>
                <a:spcPts val="1224"/>
              </a:spcBef>
              <a:buClr>
                <a:schemeClr val="tx1"/>
              </a:buClr>
              <a:buFont typeface="Wingdings" pitchFamily="2" charset="2"/>
              <a:buNone/>
              <a:defRPr sz="3600">
                <a:gradFill>
                  <a:gsLst>
                    <a:gs pos="1250">
                      <a:schemeClr val="accent4"/>
                    </a:gs>
                    <a:gs pos="100000">
                      <a:schemeClr val="accent4"/>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a:lstStyle>
            <a:lvl1pPr marL="0" indent="0">
              <a:spcBef>
                <a:spcPts val="1224"/>
              </a:spcBef>
              <a:buClr>
                <a:schemeClr val="tx1"/>
              </a:buClr>
              <a:buFont typeface="Wingdings" pitchFamily="2" charset="2"/>
              <a:buNone/>
              <a:defRPr sz="3600">
                <a:gradFill>
                  <a:gsLst>
                    <a:gs pos="1250">
                      <a:schemeClr val="accent4"/>
                    </a:gs>
                    <a:gs pos="100000">
                      <a:schemeClr val="accent4"/>
                    </a:gs>
                  </a:gsLst>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59392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600449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283823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a:lstStyle>
            <a:lvl1pPr marL="287338" indent="-287338">
              <a:spcBef>
                <a:spcPts val="1224"/>
              </a:spcBef>
              <a:buClr>
                <a:schemeClr val="accent4"/>
              </a:buClr>
              <a:buFont typeface="Arial" pitchFamily="34" charset="0"/>
              <a:buChar char="•"/>
              <a:defRPr sz="3600">
                <a:gradFill>
                  <a:gsLst>
                    <a:gs pos="1250">
                      <a:schemeClr val="accent4"/>
                    </a:gs>
                    <a:gs pos="100000">
                      <a:schemeClr val="accent4"/>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a:lstStyle>
            <a:lvl1pPr marL="287338" indent="-287338">
              <a:spcBef>
                <a:spcPts val="1224"/>
              </a:spcBef>
              <a:buClr>
                <a:schemeClr val="accent4"/>
              </a:buClr>
              <a:buFont typeface="Arial" pitchFamily="34" charset="0"/>
              <a:buChar char="•"/>
              <a:defRPr sz="3600">
                <a:gradFill>
                  <a:gsLst>
                    <a:gs pos="1250">
                      <a:schemeClr val="accent4"/>
                    </a:gs>
                    <a:gs pos="100000">
                      <a:schemeClr val="accent4"/>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893361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reak slide 2 line title ">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00980"/>
          </a:xfrm>
          <a:noFill/>
        </p:spPr>
        <p:txBody>
          <a:bodyPr anchorCtr="0"/>
          <a:lstStyle>
            <a:lvl1pPr>
              <a:defRPr sz="7200" spc="-100" baseline="0">
                <a:gradFill>
                  <a:gsLst>
                    <a:gs pos="100000">
                      <a:schemeClr val="tx1"/>
                    </a:gs>
                    <a:gs pos="0">
                      <a:schemeClr val="tx1"/>
                    </a:gs>
                  </a:gsLst>
                  <a:lin ang="5400000" scaled="0"/>
                </a:gradFill>
              </a:defRPr>
            </a:lvl1pPr>
          </a:lstStyle>
          <a:p>
            <a:r>
              <a:rPr lang="en-US" dirty="0"/>
              <a:t>Click to edit Master title style</a:t>
            </a:r>
          </a:p>
        </p:txBody>
      </p:sp>
      <p:sp>
        <p:nvSpPr>
          <p:cNvPr id="4" name="Text Placeholder 3"/>
          <p:cNvSpPr>
            <a:spLocks noGrp="1"/>
          </p:cNvSpPr>
          <p:nvPr>
            <p:ph type="body" sz="quarter" idx="10"/>
          </p:nvPr>
        </p:nvSpPr>
        <p:spPr>
          <a:xfrm>
            <a:off x="274638" y="4596525"/>
            <a:ext cx="6022975" cy="738664"/>
          </a:xfrm>
        </p:spPr>
        <p:txBody>
          <a:bodyPr/>
          <a:lstStyle>
            <a:lvl1pPr marL="0" indent="0">
              <a:buNone/>
              <a:defRPr/>
            </a:lvl1pPr>
            <a:lvl2pPr marL="342900" indent="0">
              <a:buNone/>
              <a:defRPr/>
            </a:lvl2pPr>
            <a:lvl3pPr marL="571500" indent="0">
              <a:buNone/>
              <a:defRPr/>
            </a:lvl3pPr>
            <a:lvl4pPr marL="800100" indent="0">
              <a:buNone/>
              <a:defRPr/>
            </a:lvl4pPr>
            <a:lvl5pPr marL="1028700" indent="0">
              <a:buNone/>
              <a:defRPr/>
            </a:lvl5pPr>
          </a:lstStyle>
          <a:p>
            <a:pPr lvl="0"/>
            <a:r>
              <a:rPr lang="en-US" dirty="0"/>
              <a:t>Click to edit Master text</a:t>
            </a:r>
          </a:p>
        </p:txBody>
      </p:sp>
    </p:spTree>
    <p:extLst>
      <p:ext uri="{BB962C8B-B14F-4D97-AF65-F5344CB8AC3E}">
        <p14:creationId xmlns:p14="http://schemas.microsoft.com/office/powerpoint/2010/main" val="41908486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98561520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cenario/Next Step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gradFill>
              </a:defRPr>
            </a:lvl1pPr>
          </a:lstStyle>
          <a:p>
            <a:r>
              <a:rPr lang="en-US"/>
              <a:t>Click to edit Master title style</a:t>
            </a:r>
            <a:endParaRPr lang="en-US" dirty="0"/>
          </a:p>
        </p:txBody>
      </p:sp>
      <p:sp>
        <p:nvSpPr>
          <p:cNvPr id="3" name="Title 1"/>
          <p:cNvSpPr txBox="1">
            <a:spLocks/>
          </p:cNvSpPr>
          <p:nvPr userDrawn="1"/>
        </p:nvSpPr>
        <p:spPr>
          <a:xfrm>
            <a:off x="274320" y="1677796"/>
            <a:ext cx="4572318" cy="4572000"/>
          </a:xfrm>
          <a:prstGeom prst="rect">
            <a:avLst/>
          </a:prstGeom>
          <a:solidFill>
            <a:schemeClr val="accent2"/>
          </a:solidFill>
        </p:spPr>
        <p:txBody>
          <a:bodyPr vert="horz" wrap="square" lIns="146304" tIns="91440" rIns="146304" bIns="91440" rtlCol="0" anchor="t">
            <a:noAutofit/>
          </a:bodyPr>
          <a:lstStyle>
            <a:lvl1pPr algn="l" defTabSz="931863" rtl="0" fontAlgn="base">
              <a:lnSpc>
                <a:spcPct val="90000"/>
              </a:lnSpc>
              <a:spcBef>
                <a:spcPct val="0"/>
              </a:spcBef>
              <a:spcAft>
                <a:spcPct val="0"/>
              </a:spcAft>
              <a:defRPr lang="en-US" sz="4800" kern="1200" spc="-102">
                <a:ln w="3175">
                  <a:noFill/>
                </a:ln>
                <a:gradFill>
                  <a:gsLst>
                    <a:gs pos="1250">
                      <a:schemeClr val="tx1"/>
                    </a:gs>
                    <a:gs pos="100000">
                      <a:schemeClr val="tx1"/>
                    </a:gs>
                  </a:gsLst>
                  <a:lin ang="5400000" scaled="0"/>
                </a:gradFill>
                <a:latin typeface="+mj-lt"/>
                <a:ea typeface="MS PGothic" pitchFamily="34" charset="-128"/>
                <a:cs typeface="Segoe UI" pitchFamily="34" charset="0"/>
              </a:defRPr>
            </a:lvl1pPr>
            <a:lvl2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2pPr>
            <a:lvl3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3pPr>
            <a:lvl4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4pPr>
            <a:lvl5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5pPr>
            <a:lvl6pPr marL="4572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6pPr>
            <a:lvl7pPr marL="9144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7pPr>
            <a:lvl8pPr marL="13716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8pPr>
            <a:lvl9pPr marL="18288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9pPr>
          </a:lstStyle>
          <a:p>
            <a:pPr marL="0" marR="0" lvl="0" indent="0" algn="l" defTabSz="931863" rtl="0" eaLnBrk="1" fontAlgn="base" latinLnBrk="0" hangingPunct="1">
              <a:lnSpc>
                <a:spcPct val="90000"/>
              </a:lnSpc>
              <a:spcBef>
                <a:spcPct val="0"/>
              </a:spcBef>
              <a:spcAft>
                <a:spcPct val="0"/>
              </a:spcAft>
              <a:buClrTx/>
              <a:buSzTx/>
              <a:buFontTx/>
              <a:buNone/>
              <a:tabLst/>
              <a:defRPr/>
            </a:pPr>
            <a:endParaRPr kumimoji="0" lang="en-US" sz="4800" b="0" i="0" u="none" strike="noStrike" kern="1200" cap="none" spc="-102" normalizeH="0" baseline="0" noProof="0" dirty="0">
              <a:ln w="3175">
                <a:noFill/>
              </a:ln>
              <a:solidFill>
                <a:srgbClr val="FFFFFF"/>
              </a:solidFill>
              <a:effectLst/>
              <a:uLnTx/>
              <a:uFillTx/>
              <a:latin typeface="Segoe UI Light"/>
              <a:ea typeface="MS PGothic" pitchFamily="34" charset="-128"/>
              <a:cs typeface="Segoe UI" pitchFamily="34" charset="0"/>
            </a:endParaRPr>
          </a:p>
        </p:txBody>
      </p:sp>
      <p:sp>
        <p:nvSpPr>
          <p:cNvPr id="5" name="Text Placeholder 4"/>
          <p:cNvSpPr>
            <a:spLocks noGrp="1"/>
          </p:cNvSpPr>
          <p:nvPr>
            <p:ph type="body" sz="quarter" idx="10" hasCustomPrompt="1"/>
          </p:nvPr>
        </p:nvSpPr>
        <p:spPr>
          <a:xfrm>
            <a:off x="5291138" y="1677988"/>
            <a:ext cx="6408737" cy="697627"/>
          </a:xfrm>
        </p:spPr>
        <p:txBody>
          <a:bodyPr/>
          <a:lstStyle>
            <a:lvl1pPr marL="0" marR="0" indent="0" algn="l" defTabSz="931863" rtl="0" eaLnBrk="1" fontAlgn="base" latinLnBrk="0" hangingPunct="1">
              <a:lnSpc>
                <a:spcPts val="4000"/>
              </a:lnSpc>
              <a:spcBef>
                <a:spcPts val="1000"/>
              </a:spcBef>
              <a:spcAft>
                <a:spcPts val="2000"/>
              </a:spcAft>
              <a:buClrTx/>
              <a:buSzPct val="90000"/>
              <a:buFont typeface="Arial" pitchFamily="34" charset="0"/>
              <a:buNone/>
              <a:tabLst/>
              <a:defRPr sz="3200"/>
            </a:lvl1pPr>
          </a:lstStyle>
          <a:p>
            <a:pPr lvl="0"/>
            <a:r>
              <a:rPr lang="en-US" dirty="0"/>
              <a:t>Segoe UI light 32pt</a:t>
            </a:r>
          </a:p>
        </p:txBody>
      </p:sp>
      <p:sp>
        <p:nvSpPr>
          <p:cNvPr id="6" name="Text Placeholder 5"/>
          <p:cNvSpPr>
            <a:spLocks noGrp="1"/>
          </p:cNvSpPr>
          <p:nvPr>
            <p:ph type="body" sz="quarter" idx="11" hasCustomPrompt="1"/>
          </p:nvPr>
        </p:nvSpPr>
        <p:spPr>
          <a:xfrm>
            <a:off x="515938" y="1897063"/>
            <a:ext cx="4056062" cy="1292662"/>
          </a:xfrm>
        </p:spPr>
        <p:txBody>
          <a:bodyPr/>
          <a:lstStyle>
            <a:lvl1pPr marL="0" indent="0">
              <a:buNone/>
              <a:defRPr baseline="0">
                <a:gradFill>
                  <a:gsLst>
                    <a:gs pos="1250">
                      <a:schemeClr val="bg1"/>
                    </a:gs>
                    <a:gs pos="100000">
                      <a:schemeClr val="bg1"/>
                    </a:gs>
                  </a:gsLst>
                  <a:lin ang="5400000" scaled="0"/>
                </a:gradFill>
              </a:defRPr>
            </a:lvl1pPr>
          </a:lstStyle>
          <a:p>
            <a:pPr lvl="0"/>
            <a:r>
              <a:rPr lang="en-US" dirty="0"/>
              <a:t>Segoe UI light 40pt</a:t>
            </a:r>
          </a:p>
        </p:txBody>
      </p:sp>
    </p:spTree>
    <p:extLst>
      <p:ext uri="{BB962C8B-B14F-4D97-AF65-F5344CB8AC3E}">
        <p14:creationId xmlns:p14="http://schemas.microsoft.com/office/powerpoint/2010/main" val="414670848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274638" y="1343025"/>
            <a:ext cx="5053012" cy="627864"/>
          </a:xfrm>
        </p:spPr>
        <p:txBody>
          <a:bodyPr/>
          <a:lstStyle>
            <a:lvl1pPr marL="0" indent="0">
              <a:buNone/>
              <a:defRPr sz="3200">
                <a:gradFill>
                  <a:gsLst>
                    <a:gs pos="1250">
                      <a:schemeClr val="tx1"/>
                    </a:gs>
                    <a:gs pos="100000">
                      <a:schemeClr val="tx1"/>
                    </a:gs>
                  </a:gsLst>
                  <a:lin ang="5400000" scaled="0"/>
                </a:gradFill>
              </a:defRPr>
            </a:lvl1pPr>
            <a:lvl2pPr marL="342900" indent="0">
              <a:buNone/>
              <a:defRPr/>
            </a:lvl2pPr>
            <a:lvl3pPr marL="571500" indent="0">
              <a:buNone/>
              <a:defRPr/>
            </a:lvl3pPr>
            <a:lvl4pPr marL="800100" indent="0">
              <a:buNone/>
              <a:defRPr/>
            </a:lvl4pPr>
            <a:lvl5pPr marL="1028700" indent="0">
              <a:buNone/>
              <a:defRPr/>
            </a:lvl5pPr>
          </a:lstStyle>
          <a:p>
            <a:pPr lvl="0"/>
            <a:r>
              <a:rPr lang="en-US"/>
              <a:t>Click to edit Master text styles</a:t>
            </a:r>
          </a:p>
        </p:txBody>
      </p:sp>
    </p:spTree>
    <p:extLst>
      <p:ext uri="{BB962C8B-B14F-4D97-AF65-F5344CB8AC3E}">
        <p14:creationId xmlns:p14="http://schemas.microsoft.com/office/powerpoint/2010/main" val="330619153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46457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58288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6543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017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169F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831975"/>
          </a:xfrm>
          <a:noFill/>
        </p:spPr>
        <p:txBody>
          <a:bodyPr anchorCtr="0"/>
          <a:lstStyle>
            <a:lvl1pPr>
              <a:defRPr sz="8800" spc="-100" baseline="0">
                <a:gradFill>
                  <a:gsLst>
                    <a:gs pos="100000">
                      <a:schemeClr val="tx1"/>
                    </a:gs>
                    <a:gs pos="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4323290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rgbClr val="F3842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831975"/>
          </a:xfrm>
          <a:noFill/>
        </p:spPr>
        <p:txBody>
          <a:bodyPr anchorCtr="0"/>
          <a:lstStyle>
            <a:lvl1pPr>
              <a:defRPr sz="8800" spc="-100"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2073054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ll quote sl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4703" y="2125663"/>
            <a:ext cx="5486335" cy="3657600"/>
          </a:xfrm>
          <a:solidFill>
            <a:schemeClr val="accent2"/>
          </a:solidFill>
        </p:spPr>
        <p:txBody>
          <a:bodyPr lIns="146304" tIns="91440" rIns="146304" bIns="91440" anchor="t" anchorCtr="0"/>
          <a:lstStyle>
            <a:lvl1pPr>
              <a:defRPr sz="6000" spc="-100" baseline="0">
                <a:gradFill>
                  <a:gsLst>
                    <a:gs pos="100000">
                      <a:schemeClr val="bg1"/>
                    </a:gs>
                    <a:gs pos="0">
                      <a:schemeClr val="bg1"/>
                    </a:gs>
                  </a:gsLst>
                  <a:lin ang="5400000" scaled="0"/>
                </a:gradFill>
              </a:defRPr>
            </a:lvl1pPr>
          </a:lstStyle>
          <a:p>
            <a:r>
              <a:rPr lang="en-US" dirty="0"/>
              <a:t>Pull quote</a:t>
            </a:r>
          </a:p>
        </p:txBody>
      </p:sp>
    </p:spTree>
    <p:extLst>
      <p:ext uri="{BB962C8B-B14F-4D97-AF65-F5344CB8AC3E}">
        <p14:creationId xmlns:p14="http://schemas.microsoft.com/office/powerpoint/2010/main" val="239737433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theme" Target="../theme/theme2.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5275"/>
            <a:ext cx="1188878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38" y="1212850"/>
            <a:ext cx="11887200" cy="2092325"/>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7460438"/>
      </p:ext>
    </p:extLst>
  </p:cSld>
  <p:clrMap bg1="lt1" tx1="dk1" bg2="lt2" tx2="dk2" accent1="accent1" accent2="accent2" accent3="accent3" accent4="accent4" accent5="accent5" accent6="accent6" hlink="hlink" folHlink="folHlink"/>
  <p:sldLayoutIdLst>
    <p:sldLayoutId id="2147484262" r:id="rId1"/>
    <p:sldLayoutId id="2147484209" r:id="rId2"/>
    <p:sldLayoutId id="2147484210" r:id="rId3"/>
    <p:sldLayoutId id="2147484211" r:id="rId4"/>
    <p:sldLayoutId id="2147484260" r:id="rId5"/>
    <p:sldLayoutId id="2147484261" r:id="rId6"/>
    <p:sldLayoutId id="2147484212" r:id="rId7"/>
    <p:sldLayoutId id="2147484213" r:id="rId8"/>
    <p:sldLayoutId id="2147484254" r:id="rId9"/>
    <p:sldLayoutId id="2147484255" r:id="rId10"/>
    <p:sldLayoutId id="2147484257" r:id="rId11"/>
    <p:sldLayoutId id="2147484258" r:id="rId12"/>
    <p:sldLayoutId id="2147484214" r:id="rId13"/>
    <p:sldLayoutId id="2147484215" r:id="rId14"/>
    <p:sldLayoutId id="2147484216" r:id="rId15"/>
    <p:sldLayoutId id="2147484217" r:id="rId16"/>
    <p:sldLayoutId id="2147484218" r:id="rId17"/>
    <p:sldLayoutId id="2147484219" r:id="rId18"/>
    <p:sldLayoutId id="2147484220" r:id="rId19"/>
    <p:sldLayoutId id="2147484221" r:id="rId20"/>
    <p:sldLayoutId id="2147484222" r:id="rId21"/>
    <p:sldLayoutId id="2147484223" r:id="rId22"/>
    <p:sldLayoutId id="2147484259" r:id="rId23"/>
    <p:sldLayoutId id="2147484256" r:id="rId24"/>
    <p:sldLayoutId id="2147484224" r:id="rId25"/>
    <p:sldLayoutId id="2147484225" r:id="rId26"/>
    <p:sldLayoutId id="2147484226" r:id="rId27"/>
    <p:sldLayoutId id="2147484263" r:id="rId28"/>
    <p:sldLayoutId id="2147484292" r:id="rId29"/>
    <p:sldLayoutId id="2147484294" r:id="rId30"/>
    <p:sldLayoutId id="2147484295" r:id="rId31"/>
    <p:sldLayoutId id="2147484297" r:id="rId32"/>
    <p:sldLayoutId id="2147484298" r:id="rId33"/>
    <p:sldLayoutId id="2147484299" r:id="rId34"/>
    <p:sldLayoutId id="2147484300" r:id="rId35"/>
    <p:sldLayoutId id="2147484301" r:id="rId36"/>
    <p:sldLayoutId id="2147484302" r:id="rId37"/>
    <p:sldLayoutId id="2147484303" r:id="rId38"/>
  </p:sldLayoutIdLst>
  <p:transition>
    <p:fade/>
  </p:transition>
  <p:txStyles>
    <p:titleStyle>
      <a:lvl1pPr algn="l" defTabSz="931863" rtl="0" fontAlgn="base">
        <a:lnSpc>
          <a:spcPct val="90000"/>
        </a:lnSpc>
        <a:spcBef>
          <a:spcPct val="0"/>
        </a:spcBef>
        <a:spcAft>
          <a:spcPct val="0"/>
        </a:spcAft>
        <a:defRPr lang="en-US" sz="5400" kern="1200" spc="-102" dirty="0">
          <a:ln w="3175">
            <a:noFill/>
          </a:ln>
          <a:gradFill>
            <a:gsLst>
              <a:gs pos="1250">
                <a:schemeClr val="tx1"/>
              </a:gs>
              <a:gs pos="100000">
                <a:schemeClr val="tx1"/>
              </a:gs>
            </a:gsLst>
            <a:lin ang="5400000" scaled="0"/>
          </a:gradFill>
          <a:latin typeface="+mj-lt"/>
          <a:ea typeface="MS PGothic" pitchFamily="34" charset="-128"/>
          <a:cs typeface="Segoe UI" pitchFamily="34" charset="0"/>
        </a:defRPr>
      </a:lvl1pPr>
      <a:lvl2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2pPr>
      <a:lvl3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3pPr>
      <a:lvl4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4pPr>
      <a:lvl5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5pPr>
      <a:lvl6pPr marL="4572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6pPr>
      <a:lvl7pPr marL="9144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7pPr>
      <a:lvl8pPr marL="13716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8pPr>
      <a:lvl9pPr marL="18288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9pPr>
    </p:titleStyle>
    <p:bodyStyle>
      <a:lvl1pPr marL="342900" indent="-342900" algn="l" defTabSz="931863" rtl="0" fontAlgn="base">
        <a:lnSpc>
          <a:spcPct val="90000"/>
        </a:lnSpc>
        <a:spcBef>
          <a:spcPct val="20000"/>
        </a:spcBef>
        <a:spcAft>
          <a:spcPct val="0"/>
        </a:spcAft>
        <a:buSzPct val="90000"/>
        <a:buFont typeface="Arial" pitchFamily="34" charset="0"/>
        <a:buChar char="•"/>
        <a:defRPr sz="4000" kern="1200">
          <a:gradFill>
            <a:gsLst>
              <a:gs pos="1250">
                <a:schemeClr val="tx1"/>
              </a:gs>
              <a:gs pos="100000">
                <a:schemeClr val="tx1"/>
              </a:gs>
            </a:gsLst>
            <a:lin ang="5400000" scaled="0"/>
          </a:gradFill>
          <a:latin typeface="+mj-lt"/>
          <a:ea typeface="MS PGothic" pitchFamily="34" charset="-128"/>
          <a:cs typeface="+mn-cs"/>
        </a:defRPr>
      </a:lvl1pPr>
      <a:lvl2pPr marL="584200" indent="-241300" algn="l" defTabSz="931863" rtl="0" fontAlgn="base">
        <a:lnSpc>
          <a:spcPct val="90000"/>
        </a:lnSpc>
        <a:spcBef>
          <a:spcPct val="20000"/>
        </a:spcBef>
        <a:spcAft>
          <a:spcPct val="0"/>
        </a:spcAft>
        <a:buSzPct val="90000"/>
        <a:buFont typeface="Arial" pitchFamily="34" charset="0"/>
        <a:buChar char="•"/>
        <a:defRPr sz="2400" kern="1200">
          <a:gradFill>
            <a:gsLst>
              <a:gs pos="1250">
                <a:schemeClr val="tx1"/>
              </a:gs>
              <a:gs pos="100000">
                <a:schemeClr val="tx1"/>
              </a:gs>
            </a:gsLst>
            <a:lin ang="5400000" scaled="0"/>
          </a:gradFill>
          <a:latin typeface="+mn-lt"/>
          <a:ea typeface="MS PGothic" pitchFamily="34" charset="-128"/>
          <a:cs typeface="+mn-cs"/>
        </a:defRPr>
      </a:lvl2pPr>
      <a:lvl3pPr marL="800100" indent="-228600" algn="l" defTabSz="931863" rtl="0" fontAlgn="base">
        <a:lnSpc>
          <a:spcPct val="90000"/>
        </a:lnSpc>
        <a:spcBef>
          <a:spcPct val="20000"/>
        </a:spcBef>
        <a:spcAft>
          <a:spcPct val="0"/>
        </a:spcAft>
        <a:buSzPct val="90000"/>
        <a:buFont typeface="Arial" pitchFamily="34" charset="0"/>
        <a:buChar char="•"/>
        <a:defRPr sz="2000" kern="1200">
          <a:gradFill>
            <a:gsLst>
              <a:gs pos="1250">
                <a:schemeClr val="tx1"/>
              </a:gs>
              <a:gs pos="100000">
                <a:schemeClr val="tx1"/>
              </a:gs>
            </a:gsLst>
            <a:lin ang="5400000" scaled="0"/>
          </a:gradFill>
          <a:latin typeface="+mn-lt"/>
          <a:ea typeface="MS PGothic" pitchFamily="34" charset="-128"/>
          <a:cs typeface="+mn-cs"/>
        </a:defRPr>
      </a:lvl3pPr>
      <a:lvl4pPr marL="1028700" indent="-228600" algn="l" defTabSz="931863" rtl="0" fontAlgn="base">
        <a:lnSpc>
          <a:spcPct val="90000"/>
        </a:lnSpc>
        <a:spcBef>
          <a:spcPct val="20000"/>
        </a:spcBef>
        <a:spcAft>
          <a:spcPct val="0"/>
        </a:spcAft>
        <a:buSzPct val="90000"/>
        <a:buFont typeface="Arial" pitchFamily="34" charset="0"/>
        <a:buChar char="•"/>
        <a:defRPr kern="1200">
          <a:gradFill>
            <a:gsLst>
              <a:gs pos="1250">
                <a:schemeClr val="tx1"/>
              </a:gs>
              <a:gs pos="100000">
                <a:schemeClr val="tx1"/>
              </a:gs>
            </a:gsLst>
            <a:lin ang="5400000" scaled="0"/>
          </a:gradFill>
          <a:latin typeface="+mn-lt"/>
          <a:ea typeface="MS PGothic" pitchFamily="34" charset="-128"/>
          <a:cs typeface="+mn-cs"/>
        </a:defRPr>
      </a:lvl4pPr>
      <a:lvl5pPr marL="1257300" indent="-228600" algn="l" defTabSz="931863" rtl="0" fontAlgn="base">
        <a:lnSpc>
          <a:spcPct val="90000"/>
        </a:lnSpc>
        <a:spcBef>
          <a:spcPct val="20000"/>
        </a:spcBef>
        <a:spcAft>
          <a:spcPct val="0"/>
        </a:spcAft>
        <a:buSzPct val="90000"/>
        <a:buFont typeface="Arial" pitchFamily="34" charset="0"/>
        <a:buChar char="•"/>
        <a:defRPr kern="1200">
          <a:gradFill>
            <a:gsLst>
              <a:gs pos="1250">
                <a:schemeClr val="tx1"/>
              </a:gs>
              <a:gs pos="100000">
                <a:schemeClr val="tx1"/>
              </a:gs>
            </a:gsLst>
            <a:lin ang="5400000" scaled="0"/>
          </a:gradFill>
          <a:latin typeface="+mn-lt"/>
          <a:ea typeface="MS PGothic" pitchFamily="34" charset="-128"/>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3" userDrawn="1">
          <p15:clr>
            <a:srgbClr val="F26B43"/>
          </p15:clr>
        </p15:guide>
        <p15:guide id="2" pos="7661" userDrawn="1">
          <p15:clr>
            <a:srgbClr val="F26B43"/>
          </p15:clr>
        </p15:guide>
        <p15:guide id="3" orient="horz" pos="4104" userDrawn="1">
          <p15:clr>
            <a:srgbClr val="5ACBF0"/>
          </p15:clr>
        </p15:guide>
        <p15:guide id="4" orient="horz" pos="187" userDrawn="1">
          <p15:clr>
            <a:srgbClr val="F26B43"/>
          </p15:clr>
        </p15:guide>
        <p15:guide id="5" orient="horz" pos="4219" userDrawn="1">
          <p15:clr>
            <a:srgbClr val="F26B43"/>
          </p15:clr>
        </p15:guide>
        <p15:guide id="6" orient="horz" pos="302" userDrawn="1">
          <p15:clr>
            <a:srgbClr val="5ACBF0"/>
          </p15:clr>
        </p15:guide>
        <p15:guide id="7" pos="288" userDrawn="1">
          <p15:clr>
            <a:srgbClr val="5ACBF0"/>
          </p15:clr>
        </p15:guide>
        <p15:guide id="8" pos="7546" userDrawn="1">
          <p15:clr>
            <a:srgbClr val="5ACBF0"/>
          </p15:clr>
        </p15:guide>
        <p15:guide id="9" pos="749" userDrawn="1">
          <p15:clr>
            <a:srgbClr val="A4A3A4"/>
          </p15:clr>
        </p15:guide>
        <p15:guide id="10" pos="1325" userDrawn="1">
          <p15:clr>
            <a:srgbClr val="A4A3A4"/>
          </p15:clr>
        </p15:guide>
        <p15:guide id="11" pos="1901" userDrawn="1">
          <p15:clr>
            <a:srgbClr val="A4A3A4"/>
          </p15:clr>
        </p15:guide>
        <p15:guide id="12" pos="2477" userDrawn="1">
          <p15:clr>
            <a:srgbClr val="A4A3A4"/>
          </p15:clr>
        </p15:guide>
        <p15:guide id="13" pos="3053" userDrawn="1">
          <p15:clr>
            <a:srgbClr val="A4A3A4"/>
          </p15:clr>
        </p15:guide>
        <p15:guide id="14" pos="3629" userDrawn="1">
          <p15:clr>
            <a:srgbClr val="A4A3A4"/>
          </p15:clr>
        </p15:guide>
        <p15:guide id="15" pos="4205" userDrawn="1">
          <p15:clr>
            <a:srgbClr val="A4A3A4"/>
          </p15:clr>
        </p15:guide>
        <p15:guide id="16" pos="4781" userDrawn="1">
          <p15:clr>
            <a:srgbClr val="A4A3A4"/>
          </p15:clr>
        </p15:guide>
        <p15:guide id="17" pos="5357" userDrawn="1">
          <p15:clr>
            <a:srgbClr val="A4A3A4"/>
          </p15:clr>
        </p15:guide>
        <p15:guide id="18" pos="5933" userDrawn="1">
          <p15:clr>
            <a:srgbClr val="A4A3A4"/>
          </p15:clr>
        </p15:guide>
        <p15:guide id="19" pos="6509" userDrawn="1">
          <p15:clr>
            <a:srgbClr val="A4A3A4"/>
          </p15:clr>
        </p15:guide>
        <p15:guide id="20" pos="7085" userDrawn="1">
          <p15:clr>
            <a:srgbClr val="A4A3A4"/>
          </p15:clr>
        </p15:guide>
        <p15:guide id="21" orient="horz" pos="1339" userDrawn="1">
          <p15:clr>
            <a:srgbClr val="A4A3A4"/>
          </p15:clr>
        </p15:guide>
        <p15:guide id="22" orient="horz" pos="763" userDrawn="1">
          <p15:clr>
            <a:srgbClr val="A4A3A4"/>
          </p15:clr>
        </p15:guide>
        <p15:guide id="23" orient="horz" pos="1915" userDrawn="1">
          <p15:clr>
            <a:srgbClr val="A4A3A4"/>
          </p15:clr>
        </p15:guide>
        <p15:guide id="24" orient="horz" pos="2491" userDrawn="1">
          <p15:clr>
            <a:srgbClr val="A4A3A4"/>
          </p15:clr>
        </p15:guide>
        <p15:guide id="25" orient="horz" pos="3067" userDrawn="1">
          <p15:clr>
            <a:srgbClr val="A4A3A4"/>
          </p15:clr>
        </p15:guide>
        <p15:guide id="26" orient="horz" pos="364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5275"/>
            <a:ext cx="1188878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38" y="1212850"/>
            <a:ext cx="11887200" cy="209232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9485207"/>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 id="2147484278" r:id="rId14"/>
    <p:sldLayoutId id="2147484279" r:id="rId15"/>
    <p:sldLayoutId id="2147484280" r:id="rId16"/>
    <p:sldLayoutId id="2147484281" r:id="rId17"/>
    <p:sldLayoutId id="2147484282" r:id="rId18"/>
    <p:sldLayoutId id="2147484283" r:id="rId19"/>
    <p:sldLayoutId id="2147484284" r:id="rId20"/>
    <p:sldLayoutId id="2147484285" r:id="rId21"/>
    <p:sldLayoutId id="2147484286" r:id="rId22"/>
    <p:sldLayoutId id="2147484287" r:id="rId23"/>
    <p:sldLayoutId id="2147484288" r:id="rId24"/>
    <p:sldLayoutId id="2147484289" r:id="rId25"/>
    <p:sldLayoutId id="2147484290" r:id="rId26"/>
    <p:sldLayoutId id="2147484291" r:id="rId27"/>
  </p:sldLayoutIdLst>
  <p:transition>
    <p:fade/>
  </p:transition>
  <p:txStyles>
    <p:titleStyle>
      <a:lvl1pPr algn="l" defTabSz="931863" rtl="0" eaLnBrk="1" fontAlgn="base" hangingPunct="1">
        <a:lnSpc>
          <a:spcPct val="90000"/>
        </a:lnSpc>
        <a:spcBef>
          <a:spcPct val="0"/>
        </a:spcBef>
        <a:spcAft>
          <a:spcPct val="0"/>
        </a:spcAft>
        <a:defRPr lang="en-US" sz="5400" kern="1200" spc="-102" dirty="0">
          <a:ln w="3175">
            <a:noFill/>
          </a:ln>
          <a:gradFill>
            <a:gsLst>
              <a:gs pos="1250">
                <a:schemeClr val="tx1"/>
              </a:gs>
              <a:gs pos="100000">
                <a:schemeClr val="tx1"/>
              </a:gs>
            </a:gsLst>
            <a:lin ang="5400000" scaled="0"/>
          </a:gradFill>
          <a:latin typeface="+mj-lt"/>
          <a:ea typeface="MS PGothic" pitchFamily="34" charset="-128"/>
          <a:cs typeface="Segoe UI" pitchFamily="34" charset="0"/>
        </a:defRPr>
      </a:lvl1pPr>
      <a:lvl2pPr algn="l" defTabSz="931863" rtl="0" eaLnBrk="1" fontAlgn="base" hangingPunct="1">
        <a:lnSpc>
          <a:spcPct val="90000"/>
        </a:lnSpc>
        <a:spcBef>
          <a:spcPct val="0"/>
        </a:spcBef>
        <a:spcAft>
          <a:spcPct val="0"/>
        </a:spcAft>
        <a:defRPr sz="5400">
          <a:solidFill>
            <a:schemeClr val="tx1"/>
          </a:solidFill>
          <a:latin typeface="Segoe UI Light" pitchFamily="34" charset="0"/>
          <a:ea typeface="MS PGothic" pitchFamily="34" charset="-128"/>
        </a:defRPr>
      </a:lvl2pPr>
      <a:lvl3pPr algn="l" defTabSz="931863" rtl="0" eaLnBrk="1" fontAlgn="base" hangingPunct="1">
        <a:lnSpc>
          <a:spcPct val="90000"/>
        </a:lnSpc>
        <a:spcBef>
          <a:spcPct val="0"/>
        </a:spcBef>
        <a:spcAft>
          <a:spcPct val="0"/>
        </a:spcAft>
        <a:defRPr sz="5400">
          <a:solidFill>
            <a:schemeClr val="tx1"/>
          </a:solidFill>
          <a:latin typeface="Segoe UI Light" pitchFamily="34" charset="0"/>
          <a:ea typeface="MS PGothic" pitchFamily="34" charset="-128"/>
        </a:defRPr>
      </a:lvl3pPr>
      <a:lvl4pPr algn="l" defTabSz="931863" rtl="0" eaLnBrk="1" fontAlgn="base" hangingPunct="1">
        <a:lnSpc>
          <a:spcPct val="90000"/>
        </a:lnSpc>
        <a:spcBef>
          <a:spcPct val="0"/>
        </a:spcBef>
        <a:spcAft>
          <a:spcPct val="0"/>
        </a:spcAft>
        <a:defRPr sz="5400">
          <a:solidFill>
            <a:schemeClr val="tx1"/>
          </a:solidFill>
          <a:latin typeface="Segoe UI Light" pitchFamily="34" charset="0"/>
          <a:ea typeface="MS PGothic" pitchFamily="34" charset="-128"/>
        </a:defRPr>
      </a:lvl4pPr>
      <a:lvl5pPr algn="l" defTabSz="931863" rtl="0" eaLnBrk="1" fontAlgn="base" hangingPunct="1">
        <a:lnSpc>
          <a:spcPct val="90000"/>
        </a:lnSpc>
        <a:spcBef>
          <a:spcPct val="0"/>
        </a:spcBef>
        <a:spcAft>
          <a:spcPct val="0"/>
        </a:spcAft>
        <a:defRPr sz="5400">
          <a:solidFill>
            <a:schemeClr val="tx1"/>
          </a:solidFill>
          <a:latin typeface="Segoe UI Light" pitchFamily="34" charset="0"/>
          <a:ea typeface="MS PGothic" pitchFamily="34" charset="-128"/>
        </a:defRPr>
      </a:lvl5pPr>
      <a:lvl6pPr marL="457200" algn="l" defTabSz="931863" rtl="0" eaLnBrk="1" fontAlgn="base" hangingPunct="1">
        <a:lnSpc>
          <a:spcPct val="90000"/>
        </a:lnSpc>
        <a:spcBef>
          <a:spcPct val="0"/>
        </a:spcBef>
        <a:spcAft>
          <a:spcPct val="0"/>
        </a:spcAft>
        <a:defRPr sz="5400">
          <a:solidFill>
            <a:schemeClr val="tx1"/>
          </a:solidFill>
          <a:latin typeface="Segoe UI Light" pitchFamily="34" charset="0"/>
          <a:ea typeface="MS PGothic" pitchFamily="34" charset="-128"/>
        </a:defRPr>
      </a:lvl6pPr>
      <a:lvl7pPr marL="914400" algn="l" defTabSz="931863" rtl="0" eaLnBrk="1" fontAlgn="base" hangingPunct="1">
        <a:lnSpc>
          <a:spcPct val="90000"/>
        </a:lnSpc>
        <a:spcBef>
          <a:spcPct val="0"/>
        </a:spcBef>
        <a:spcAft>
          <a:spcPct val="0"/>
        </a:spcAft>
        <a:defRPr sz="5400">
          <a:solidFill>
            <a:schemeClr val="tx1"/>
          </a:solidFill>
          <a:latin typeface="Segoe UI Light" pitchFamily="34" charset="0"/>
          <a:ea typeface="MS PGothic" pitchFamily="34" charset="-128"/>
        </a:defRPr>
      </a:lvl7pPr>
      <a:lvl8pPr marL="1371600" algn="l" defTabSz="931863" rtl="0" eaLnBrk="1" fontAlgn="base" hangingPunct="1">
        <a:lnSpc>
          <a:spcPct val="90000"/>
        </a:lnSpc>
        <a:spcBef>
          <a:spcPct val="0"/>
        </a:spcBef>
        <a:spcAft>
          <a:spcPct val="0"/>
        </a:spcAft>
        <a:defRPr sz="5400">
          <a:solidFill>
            <a:schemeClr val="tx1"/>
          </a:solidFill>
          <a:latin typeface="Segoe UI Light" pitchFamily="34" charset="0"/>
          <a:ea typeface="MS PGothic" pitchFamily="34" charset="-128"/>
        </a:defRPr>
      </a:lvl8pPr>
      <a:lvl9pPr marL="1828800" algn="l" defTabSz="931863" rtl="0" eaLnBrk="1" fontAlgn="base" hangingPunct="1">
        <a:lnSpc>
          <a:spcPct val="90000"/>
        </a:lnSpc>
        <a:spcBef>
          <a:spcPct val="0"/>
        </a:spcBef>
        <a:spcAft>
          <a:spcPct val="0"/>
        </a:spcAft>
        <a:defRPr sz="5400">
          <a:solidFill>
            <a:schemeClr val="tx1"/>
          </a:solidFill>
          <a:latin typeface="Segoe UI Light" pitchFamily="34" charset="0"/>
          <a:ea typeface="MS PGothic" pitchFamily="34" charset="-128"/>
        </a:defRPr>
      </a:lvl9pPr>
    </p:titleStyle>
    <p:bodyStyle>
      <a:lvl1pPr marL="342900" indent="-342900" algn="l" defTabSz="931863" rtl="0" eaLnBrk="1" fontAlgn="base" hangingPunct="1">
        <a:lnSpc>
          <a:spcPct val="90000"/>
        </a:lnSpc>
        <a:spcBef>
          <a:spcPct val="20000"/>
        </a:spcBef>
        <a:spcAft>
          <a:spcPct val="0"/>
        </a:spcAft>
        <a:buSzPct val="90000"/>
        <a:buFont typeface="Arial" pitchFamily="34" charset="0"/>
        <a:buChar char="•"/>
        <a:defRPr sz="4000" kern="1200">
          <a:gradFill>
            <a:gsLst>
              <a:gs pos="1250">
                <a:schemeClr val="tx1"/>
              </a:gs>
              <a:gs pos="100000">
                <a:schemeClr val="tx1"/>
              </a:gs>
            </a:gsLst>
            <a:lin ang="5400000" scaled="0"/>
          </a:gradFill>
          <a:latin typeface="+mj-lt"/>
          <a:ea typeface="MS PGothic" pitchFamily="34" charset="-128"/>
          <a:cs typeface="+mn-cs"/>
        </a:defRPr>
      </a:lvl1pPr>
      <a:lvl2pPr marL="584200" indent="-241300" algn="l" defTabSz="931863" rtl="0" eaLnBrk="1" fontAlgn="base" hangingPunct="1">
        <a:lnSpc>
          <a:spcPct val="90000"/>
        </a:lnSpc>
        <a:spcBef>
          <a:spcPct val="20000"/>
        </a:spcBef>
        <a:spcAft>
          <a:spcPct val="0"/>
        </a:spcAft>
        <a:buSzPct val="90000"/>
        <a:buFont typeface="Arial" pitchFamily="34" charset="0"/>
        <a:buChar char="•"/>
        <a:defRPr sz="2400" kern="1200">
          <a:gradFill>
            <a:gsLst>
              <a:gs pos="1250">
                <a:schemeClr val="tx1"/>
              </a:gs>
              <a:gs pos="100000">
                <a:schemeClr val="tx1"/>
              </a:gs>
            </a:gsLst>
            <a:lin ang="5400000" scaled="0"/>
          </a:gradFill>
          <a:latin typeface="+mn-lt"/>
          <a:ea typeface="MS PGothic" pitchFamily="34" charset="-128"/>
          <a:cs typeface="+mn-cs"/>
        </a:defRPr>
      </a:lvl2pPr>
      <a:lvl3pPr marL="800100" indent="-228600" algn="l" defTabSz="931863" rtl="0" eaLnBrk="1" fontAlgn="base" hangingPunct="1">
        <a:lnSpc>
          <a:spcPct val="90000"/>
        </a:lnSpc>
        <a:spcBef>
          <a:spcPct val="20000"/>
        </a:spcBef>
        <a:spcAft>
          <a:spcPct val="0"/>
        </a:spcAft>
        <a:buSzPct val="90000"/>
        <a:buFont typeface="Arial" pitchFamily="34" charset="0"/>
        <a:buChar char="•"/>
        <a:defRPr sz="2000" kern="1200">
          <a:gradFill>
            <a:gsLst>
              <a:gs pos="1250">
                <a:schemeClr val="tx1"/>
              </a:gs>
              <a:gs pos="100000">
                <a:schemeClr val="tx1"/>
              </a:gs>
            </a:gsLst>
            <a:lin ang="5400000" scaled="0"/>
          </a:gradFill>
          <a:latin typeface="+mn-lt"/>
          <a:ea typeface="MS PGothic" pitchFamily="34" charset="-128"/>
          <a:cs typeface="+mn-cs"/>
        </a:defRPr>
      </a:lvl3pPr>
      <a:lvl4pPr marL="1028700" indent="-228600" algn="l" defTabSz="931863" rtl="0" eaLnBrk="1" fontAlgn="base" hangingPunct="1">
        <a:lnSpc>
          <a:spcPct val="90000"/>
        </a:lnSpc>
        <a:spcBef>
          <a:spcPct val="20000"/>
        </a:spcBef>
        <a:spcAft>
          <a:spcPct val="0"/>
        </a:spcAft>
        <a:buSzPct val="90000"/>
        <a:buFont typeface="Arial" pitchFamily="34" charset="0"/>
        <a:buChar char="•"/>
        <a:defRPr kern="1200">
          <a:gradFill>
            <a:gsLst>
              <a:gs pos="1250">
                <a:schemeClr val="tx1"/>
              </a:gs>
              <a:gs pos="100000">
                <a:schemeClr val="tx1"/>
              </a:gs>
            </a:gsLst>
            <a:lin ang="5400000" scaled="0"/>
          </a:gradFill>
          <a:latin typeface="+mn-lt"/>
          <a:ea typeface="MS PGothic" pitchFamily="34" charset="-128"/>
          <a:cs typeface="+mn-cs"/>
        </a:defRPr>
      </a:lvl4pPr>
      <a:lvl5pPr marL="1257300" indent="-228600" algn="l" defTabSz="931863" rtl="0" eaLnBrk="1" fontAlgn="base" hangingPunct="1">
        <a:lnSpc>
          <a:spcPct val="90000"/>
        </a:lnSpc>
        <a:spcBef>
          <a:spcPct val="20000"/>
        </a:spcBef>
        <a:spcAft>
          <a:spcPct val="0"/>
        </a:spcAft>
        <a:buSzPct val="90000"/>
        <a:buFont typeface="Arial" pitchFamily="34" charset="0"/>
        <a:buChar char="•"/>
        <a:defRPr kern="1200">
          <a:gradFill>
            <a:gsLst>
              <a:gs pos="1250">
                <a:schemeClr val="tx1"/>
              </a:gs>
              <a:gs pos="100000">
                <a:schemeClr val="tx1"/>
              </a:gs>
            </a:gsLst>
            <a:lin ang="5400000" scaled="0"/>
          </a:gradFill>
          <a:latin typeface="+mn-lt"/>
          <a:ea typeface="MS PGothic" pitchFamily="34" charset="-128"/>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9">
          <p15:clr>
            <a:srgbClr val="F26B43"/>
          </p15:clr>
        </p15:guide>
        <p15:guide id="2" pos="7541">
          <p15:clr>
            <a:srgbClr val="F26B43"/>
          </p15:clr>
        </p15:guide>
        <p15:guide id="3" orient="horz" pos="4219">
          <p15:clr>
            <a:srgbClr val="5ACBF0"/>
          </p15:clr>
        </p15:guide>
        <p15:guide id="4" orient="horz" pos="283">
          <p15:clr>
            <a:srgbClr val="F26B43"/>
          </p15:clr>
        </p15:guide>
        <p15:guide id="5" orient="horz" pos="4123">
          <p15:clr>
            <a:srgbClr val="F26B43"/>
          </p15:clr>
        </p15:guide>
        <p15:guide id="6" orient="horz" pos="187">
          <p15:clr>
            <a:srgbClr val="5ACBF0"/>
          </p15:clr>
        </p15:guide>
        <p15:guide id="7" pos="173">
          <p15:clr>
            <a:srgbClr val="5ACBF0"/>
          </p15:clr>
        </p15:guide>
        <p15:guide id="8" pos="7661">
          <p15:clr>
            <a:srgbClr val="5ACBF0"/>
          </p15:clr>
        </p15:guide>
        <p15:guide id="9" pos="749">
          <p15:clr>
            <a:srgbClr val="A4A3A4"/>
          </p15:clr>
        </p15:guide>
        <p15:guide id="10" pos="1325">
          <p15:clr>
            <a:srgbClr val="A4A3A4"/>
          </p15:clr>
        </p15:guide>
        <p15:guide id="11" pos="1901">
          <p15:clr>
            <a:srgbClr val="A4A3A4"/>
          </p15:clr>
        </p15:guide>
        <p15:guide id="12" pos="2477">
          <p15:clr>
            <a:srgbClr val="A4A3A4"/>
          </p15:clr>
        </p15:guide>
        <p15:guide id="13" pos="3053">
          <p15:clr>
            <a:srgbClr val="A4A3A4"/>
          </p15:clr>
        </p15:guide>
        <p15:guide id="14" pos="3629">
          <p15:clr>
            <a:srgbClr val="A4A3A4"/>
          </p15:clr>
        </p15:guide>
        <p15:guide id="15" pos="4205">
          <p15:clr>
            <a:srgbClr val="A4A3A4"/>
          </p15:clr>
        </p15:guide>
        <p15:guide id="16" pos="4781">
          <p15:clr>
            <a:srgbClr val="A4A3A4"/>
          </p15:clr>
        </p15:guide>
        <p15:guide id="17" pos="5357">
          <p15:clr>
            <a:srgbClr val="A4A3A4"/>
          </p15:clr>
        </p15:guide>
        <p15:guide id="18" pos="5933">
          <p15:clr>
            <a:srgbClr val="A4A3A4"/>
          </p15:clr>
        </p15:guide>
        <p15:guide id="19" pos="6509">
          <p15:clr>
            <a:srgbClr val="A4A3A4"/>
          </p15:clr>
        </p15:guide>
        <p15:guide id="20" pos="7085">
          <p15:clr>
            <a:srgbClr val="A4A3A4"/>
          </p15:clr>
        </p15:guide>
        <p15:guide id="21" orient="horz" pos="1339">
          <p15:clr>
            <a:srgbClr val="A4A3A4"/>
          </p15:clr>
        </p15:guide>
        <p15:guide id="22" orient="horz" pos="763">
          <p15:clr>
            <a:srgbClr val="A4A3A4"/>
          </p15:clr>
        </p15:guide>
        <p15:guide id="23" orient="horz" pos="1915">
          <p15:clr>
            <a:srgbClr val="A4A3A4"/>
          </p15:clr>
        </p15:guide>
        <p15:guide id="24" orient="horz" pos="2491">
          <p15:clr>
            <a:srgbClr val="A4A3A4"/>
          </p15:clr>
        </p15:guide>
        <p15:guide id="25" orient="horz" pos="3067">
          <p15:clr>
            <a:srgbClr val="A4A3A4"/>
          </p15:clr>
        </p15:guide>
        <p15:guide id="26" orient="horz" pos="3643">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50.png"/><Relationship Id="rId3" Type="http://schemas.openxmlformats.org/officeDocument/2006/relationships/image" Target="../media/image14.pn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53.png"/><Relationship Id="rId47" Type="http://schemas.openxmlformats.org/officeDocument/2006/relationships/image" Target="../media/image58.png"/><Relationship Id="rId50" Type="http://schemas.openxmlformats.org/officeDocument/2006/relationships/image" Target="../media/image61.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41" Type="http://schemas.openxmlformats.org/officeDocument/2006/relationships/image" Target="../media/image52.png"/><Relationship Id="rId54" Type="http://schemas.openxmlformats.org/officeDocument/2006/relationships/image" Target="../media/image65.png"/><Relationship Id="rId1" Type="http://schemas.openxmlformats.org/officeDocument/2006/relationships/slideLayout" Target="../slideLayouts/slideLayout2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3" Type="http://schemas.openxmlformats.org/officeDocument/2006/relationships/image" Target="../media/image64.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4" Type="http://schemas.openxmlformats.org/officeDocument/2006/relationships/image" Target="../media/image55.png"/><Relationship Id="rId52" Type="http://schemas.openxmlformats.org/officeDocument/2006/relationships/image" Target="../media/image63.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png"/><Relationship Id="rId8" Type="http://schemas.openxmlformats.org/officeDocument/2006/relationships/image" Target="../media/image19.png"/><Relationship Id="rId51" Type="http://schemas.openxmlformats.org/officeDocument/2006/relationships/image" Target="../media/image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6" Type="http://schemas.openxmlformats.org/officeDocument/2006/relationships/image" Target="../media/image89.png"/><Relationship Id="rId21" Type="http://schemas.openxmlformats.org/officeDocument/2006/relationships/image" Target="../media/image84.jpeg"/><Relationship Id="rId42" Type="http://schemas.openxmlformats.org/officeDocument/2006/relationships/image" Target="../media/image104.jpeg"/><Relationship Id="rId47" Type="http://schemas.openxmlformats.org/officeDocument/2006/relationships/image" Target="../media/image109.jpeg"/><Relationship Id="rId63" Type="http://schemas.openxmlformats.org/officeDocument/2006/relationships/image" Target="../media/image124.png"/><Relationship Id="rId68" Type="http://schemas.openxmlformats.org/officeDocument/2006/relationships/image" Target="../media/image129.jpeg"/><Relationship Id="rId84" Type="http://schemas.openxmlformats.org/officeDocument/2006/relationships/image" Target="../media/image144.png"/><Relationship Id="rId89" Type="http://schemas.openxmlformats.org/officeDocument/2006/relationships/image" Target="../media/image149.png"/><Relationship Id="rId2" Type="http://schemas.openxmlformats.org/officeDocument/2006/relationships/notesSlide" Target="../notesSlides/notesSlide10.xml"/><Relationship Id="rId16" Type="http://schemas.openxmlformats.org/officeDocument/2006/relationships/image" Target="../media/image79.png"/><Relationship Id="rId29" Type="http://schemas.openxmlformats.org/officeDocument/2006/relationships/image" Target="../media/image92.png"/><Relationship Id="rId107" Type="http://schemas.openxmlformats.org/officeDocument/2006/relationships/image" Target="../media/image165.png"/><Relationship Id="rId11" Type="http://schemas.openxmlformats.org/officeDocument/2006/relationships/image" Target="../media/image74.jpeg"/><Relationship Id="rId24" Type="http://schemas.openxmlformats.org/officeDocument/2006/relationships/image" Target="../media/image87.png"/><Relationship Id="rId32" Type="http://schemas.openxmlformats.org/officeDocument/2006/relationships/image" Target="../media/image95.jpeg"/><Relationship Id="rId37" Type="http://schemas.openxmlformats.org/officeDocument/2006/relationships/image" Target="../media/image99.png"/><Relationship Id="rId40" Type="http://schemas.openxmlformats.org/officeDocument/2006/relationships/image" Target="../media/image102.png"/><Relationship Id="rId45" Type="http://schemas.openxmlformats.org/officeDocument/2006/relationships/image" Target="../media/image107.jpeg"/><Relationship Id="rId53" Type="http://schemas.openxmlformats.org/officeDocument/2006/relationships/image" Target="../media/image115.jpeg"/><Relationship Id="rId58" Type="http://schemas.openxmlformats.org/officeDocument/2006/relationships/image" Target="../media/image119.png"/><Relationship Id="rId66" Type="http://schemas.openxmlformats.org/officeDocument/2006/relationships/image" Target="../media/image127.png"/><Relationship Id="rId74" Type="http://schemas.openxmlformats.org/officeDocument/2006/relationships/image" Target="../media/image135.jpeg"/><Relationship Id="rId79" Type="http://schemas.openxmlformats.org/officeDocument/2006/relationships/image" Target="../media/image139.png"/><Relationship Id="rId87" Type="http://schemas.openxmlformats.org/officeDocument/2006/relationships/image" Target="../media/image147.png"/><Relationship Id="rId102" Type="http://schemas.openxmlformats.org/officeDocument/2006/relationships/image" Target="../media/image160.png"/><Relationship Id="rId110" Type="http://schemas.openxmlformats.org/officeDocument/2006/relationships/image" Target="../media/image168.jpeg"/><Relationship Id="rId5" Type="http://schemas.openxmlformats.org/officeDocument/2006/relationships/image" Target="../media/image68.jpeg"/><Relationship Id="rId61" Type="http://schemas.openxmlformats.org/officeDocument/2006/relationships/image" Target="../media/image122.png"/><Relationship Id="rId82" Type="http://schemas.openxmlformats.org/officeDocument/2006/relationships/image" Target="../media/image142.jpeg"/><Relationship Id="rId90" Type="http://schemas.openxmlformats.org/officeDocument/2006/relationships/image" Target="../media/image150.png"/><Relationship Id="rId95" Type="http://schemas.openxmlformats.org/officeDocument/2006/relationships/image" Target="../media/image154.jpeg"/><Relationship Id="rId19" Type="http://schemas.openxmlformats.org/officeDocument/2006/relationships/image" Target="../media/image82.jpeg"/><Relationship Id="rId14" Type="http://schemas.openxmlformats.org/officeDocument/2006/relationships/image" Target="../media/image77.png"/><Relationship Id="rId22" Type="http://schemas.openxmlformats.org/officeDocument/2006/relationships/image" Target="../media/image85.jpeg"/><Relationship Id="rId27" Type="http://schemas.openxmlformats.org/officeDocument/2006/relationships/image" Target="../media/image90.png"/><Relationship Id="rId30" Type="http://schemas.openxmlformats.org/officeDocument/2006/relationships/image" Target="../media/image93.jpeg"/><Relationship Id="rId35" Type="http://schemas.openxmlformats.org/officeDocument/2006/relationships/image" Target="../media/image97.png"/><Relationship Id="rId43" Type="http://schemas.openxmlformats.org/officeDocument/2006/relationships/image" Target="../media/image105.png"/><Relationship Id="rId48" Type="http://schemas.openxmlformats.org/officeDocument/2006/relationships/image" Target="../media/image110.png"/><Relationship Id="rId56" Type="http://schemas.openxmlformats.org/officeDocument/2006/relationships/image" Target="../media/image118.png"/><Relationship Id="rId64" Type="http://schemas.openxmlformats.org/officeDocument/2006/relationships/image" Target="../media/image125.png"/><Relationship Id="rId69" Type="http://schemas.openxmlformats.org/officeDocument/2006/relationships/image" Target="../media/image130.png"/><Relationship Id="rId77" Type="http://schemas.openxmlformats.org/officeDocument/2006/relationships/image" Target="../media/image138.png"/><Relationship Id="rId100" Type="http://schemas.openxmlformats.org/officeDocument/2006/relationships/image" Target="../media/image158.jpeg"/><Relationship Id="rId105" Type="http://schemas.openxmlformats.org/officeDocument/2006/relationships/image" Target="../media/image163.jpeg"/><Relationship Id="rId8" Type="http://schemas.openxmlformats.org/officeDocument/2006/relationships/image" Target="../media/image71.png"/><Relationship Id="rId51" Type="http://schemas.openxmlformats.org/officeDocument/2006/relationships/image" Target="../media/image113.jpeg"/><Relationship Id="rId72" Type="http://schemas.openxmlformats.org/officeDocument/2006/relationships/image" Target="../media/image133.png"/><Relationship Id="rId80" Type="http://schemas.openxmlformats.org/officeDocument/2006/relationships/image" Target="../media/image140.png"/><Relationship Id="rId85" Type="http://schemas.openxmlformats.org/officeDocument/2006/relationships/image" Target="../media/image145.jpeg"/><Relationship Id="rId93" Type="http://schemas.microsoft.com/office/2007/relationships/hdphoto" Target="../media/hdphoto4.wdp"/><Relationship Id="rId98" Type="http://schemas.openxmlformats.org/officeDocument/2006/relationships/image" Target="../media/image157.png"/><Relationship Id="rId3" Type="http://schemas.openxmlformats.org/officeDocument/2006/relationships/image" Target="../media/image66.jpeg"/><Relationship Id="rId12" Type="http://schemas.openxmlformats.org/officeDocument/2006/relationships/image" Target="../media/image75.jpg"/><Relationship Id="rId17" Type="http://schemas.openxmlformats.org/officeDocument/2006/relationships/image" Target="../media/image80.jpeg"/><Relationship Id="rId25" Type="http://schemas.openxmlformats.org/officeDocument/2006/relationships/image" Target="../media/image88.png"/><Relationship Id="rId33" Type="http://schemas.openxmlformats.org/officeDocument/2006/relationships/image" Target="../media/image96.png"/><Relationship Id="rId38" Type="http://schemas.openxmlformats.org/officeDocument/2006/relationships/image" Target="../media/image100.png"/><Relationship Id="rId46" Type="http://schemas.openxmlformats.org/officeDocument/2006/relationships/image" Target="../media/image108.png"/><Relationship Id="rId59" Type="http://schemas.openxmlformats.org/officeDocument/2006/relationships/image" Target="../media/image120.png"/><Relationship Id="rId67" Type="http://schemas.openxmlformats.org/officeDocument/2006/relationships/image" Target="../media/image128.jpeg"/><Relationship Id="rId103" Type="http://schemas.openxmlformats.org/officeDocument/2006/relationships/image" Target="../media/image161.jpeg"/><Relationship Id="rId108" Type="http://schemas.openxmlformats.org/officeDocument/2006/relationships/image" Target="../media/image166.jpeg"/><Relationship Id="rId20" Type="http://schemas.openxmlformats.org/officeDocument/2006/relationships/image" Target="../media/image83.jpeg"/><Relationship Id="rId41" Type="http://schemas.openxmlformats.org/officeDocument/2006/relationships/image" Target="../media/image103.png"/><Relationship Id="rId54" Type="http://schemas.openxmlformats.org/officeDocument/2006/relationships/image" Target="../media/image116.jpeg"/><Relationship Id="rId62" Type="http://schemas.openxmlformats.org/officeDocument/2006/relationships/image" Target="../media/image123.png"/><Relationship Id="rId70" Type="http://schemas.openxmlformats.org/officeDocument/2006/relationships/image" Target="../media/image131.jpg"/><Relationship Id="rId75" Type="http://schemas.openxmlformats.org/officeDocument/2006/relationships/image" Target="../media/image136.png"/><Relationship Id="rId83" Type="http://schemas.openxmlformats.org/officeDocument/2006/relationships/image" Target="../media/image143.png"/><Relationship Id="rId88" Type="http://schemas.openxmlformats.org/officeDocument/2006/relationships/image" Target="../media/image148.jpeg"/><Relationship Id="rId91" Type="http://schemas.openxmlformats.org/officeDocument/2006/relationships/image" Target="../media/image151.png"/><Relationship Id="rId96" Type="http://schemas.openxmlformats.org/officeDocument/2006/relationships/image" Target="../media/image155.png"/><Relationship Id="rId1" Type="http://schemas.openxmlformats.org/officeDocument/2006/relationships/slideLayout" Target="../slideLayouts/slideLayout35.xml"/><Relationship Id="rId6" Type="http://schemas.openxmlformats.org/officeDocument/2006/relationships/image" Target="../media/image69.jpeg"/><Relationship Id="rId15" Type="http://schemas.openxmlformats.org/officeDocument/2006/relationships/image" Target="../media/image78.jpeg"/><Relationship Id="rId23" Type="http://schemas.openxmlformats.org/officeDocument/2006/relationships/image" Target="../media/image86.png"/><Relationship Id="rId28" Type="http://schemas.openxmlformats.org/officeDocument/2006/relationships/image" Target="../media/image91.jpeg"/><Relationship Id="rId36" Type="http://schemas.openxmlformats.org/officeDocument/2006/relationships/image" Target="../media/image98.png"/><Relationship Id="rId49" Type="http://schemas.openxmlformats.org/officeDocument/2006/relationships/image" Target="../media/image111.png"/><Relationship Id="rId57" Type="http://schemas.microsoft.com/office/2007/relationships/hdphoto" Target="../media/hdphoto2.wdp"/><Relationship Id="rId106" Type="http://schemas.openxmlformats.org/officeDocument/2006/relationships/image" Target="../media/image164.jpeg"/><Relationship Id="rId10" Type="http://schemas.openxmlformats.org/officeDocument/2006/relationships/image" Target="../media/image73.png"/><Relationship Id="rId31" Type="http://schemas.openxmlformats.org/officeDocument/2006/relationships/image" Target="../media/image94.jpeg"/><Relationship Id="rId44" Type="http://schemas.openxmlformats.org/officeDocument/2006/relationships/image" Target="../media/image106.jpeg"/><Relationship Id="rId52" Type="http://schemas.openxmlformats.org/officeDocument/2006/relationships/image" Target="../media/image114.png"/><Relationship Id="rId60" Type="http://schemas.openxmlformats.org/officeDocument/2006/relationships/image" Target="../media/image121.jpeg"/><Relationship Id="rId65" Type="http://schemas.openxmlformats.org/officeDocument/2006/relationships/image" Target="../media/image126.jpeg"/><Relationship Id="rId73" Type="http://schemas.openxmlformats.org/officeDocument/2006/relationships/image" Target="../media/image134.png"/><Relationship Id="rId78" Type="http://schemas.microsoft.com/office/2007/relationships/hdphoto" Target="../media/hdphoto3.wdp"/><Relationship Id="rId81" Type="http://schemas.openxmlformats.org/officeDocument/2006/relationships/image" Target="../media/image141.jpeg"/><Relationship Id="rId86" Type="http://schemas.openxmlformats.org/officeDocument/2006/relationships/image" Target="../media/image146.jpeg"/><Relationship Id="rId94" Type="http://schemas.openxmlformats.org/officeDocument/2006/relationships/image" Target="../media/image153.jpeg"/><Relationship Id="rId99" Type="http://schemas.microsoft.com/office/2007/relationships/hdphoto" Target="../media/hdphoto5.wdp"/><Relationship Id="rId101" Type="http://schemas.openxmlformats.org/officeDocument/2006/relationships/image" Target="../media/image159.png"/><Relationship Id="rId4" Type="http://schemas.openxmlformats.org/officeDocument/2006/relationships/image" Target="../media/image67.jpeg"/><Relationship Id="rId9" Type="http://schemas.openxmlformats.org/officeDocument/2006/relationships/image" Target="../media/image72.png"/><Relationship Id="rId13" Type="http://schemas.openxmlformats.org/officeDocument/2006/relationships/image" Target="../media/image76.jpeg"/><Relationship Id="rId18" Type="http://schemas.openxmlformats.org/officeDocument/2006/relationships/image" Target="../media/image81.jpeg"/><Relationship Id="rId39" Type="http://schemas.openxmlformats.org/officeDocument/2006/relationships/image" Target="../media/image101.jpeg"/><Relationship Id="rId109" Type="http://schemas.openxmlformats.org/officeDocument/2006/relationships/image" Target="../media/image167.jpeg"/><Relationship Id="rId34" Type="http://schemas.microsoft.com/office/2007/relationships/hdphoto" Target="../media/hdphoto1.wdp"/><Relationship Id="rId50" Type="http://schemas.openxmlformats.org/officeDocument/2006/relationships/image" Target="../media/image112.png"/><Relationship Id="rId55" Type="http://schemas.openxmlformats.org/officeDocument/2006/relationships/image" Target="../media/image117.jpeg"/><Relationship Id="rId76" Type="http://schemas.openxmlformats.org/officeDocument/2006/relationships/image" Target="../media/image137.jpeg"/><Relationship Id="rId97" Type="http://schemas.openxmlformats.org/officeDocument/2006/relationships/image" Target="../media/image156.png"/><Relationship Id="rId104" Type="http://schemas.openxmlformats.org/officeDocument/2006/relationships/image" Target="../media/image162.png"/><Relationship Id="rId7" Type="http://schemas.openxmlformats.org/officeDocument/2006/relationships/image" Target="../media/image70.jpeg"/><Relationship Id="rId71" Type="http://schemas.openxmlformats.org/officeDocument/2006/relationships/image" Target="../media/image132.jpeg"/><Relationship Id="rId92" Type="http://schemas.openxmlformats.org/officeDocument/2006/relationships/image" Target="../media/image152.png"/></Relationships>
</file>

<file path=ppt/slides/_rels/slide1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hyperlink" Target="http://images.fineartamerica.com/images-medium-large/county-cork-ireland-dairy-cattle-the-irish-image-collection.jpg" TargetMode="External"/><Relationship Id="rId4" Type="http://schemas.openxmlformats.org/officeDocument/2006/relationships/image" Target="../media/image170.jpeg"/></Relationships>
</file>

<file path=ppt/slides/_rels/slide14.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15.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1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19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hyperlink" Target="https://azure.microsoft.com/en-us/support/trust-center/" TargetMode="External"/><Relationship Id="rId3" Type="http://schemas.openxmlformats.org/officeDocument/2006/relationships/hyperlink" Target="https://channel9.msdn.com/events/Microsoft-Azure/AzureCon-2015/ACON211" TargetMode="External"/><Relationship Id="rId7" Type="http://schemas.openxmlformats.org/officeDocument/2006/relationships/hyperlink" Target="http://aka.ms/securecustomer" TargetMode="External"/><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hyperlink" Target="http://microsoftvirtualacademy.com/" TargetMode="External"/><Relationship Id="rId5" Type="http://schemas.openxmlformats.org/officeDocument/2006/relationships/hyperlink" Target="https://www.microsoftvirtualacademy.com/en-US/training-courses/security-in-a-cloud-enabled-world-12725" TargetMode="External"/><Relationship Id="rId10" Type="http://schemas.openxmlformats.org/officeDocument/2006/relationships/hyperlink" Target="http://www.microsoft.com/sdl" TargetMode="External"/><Relationship Id="rId4" Type="http://schemas.openxmlformats.org/officeDocument/2006/relationships/hyperlink" Target="https://channel9.msdn.com/events/Microsoft-Azure/AzureCon-2015" TargetMode="External"/><Relationship Id="rId9" Type="http://schemas.openxmlformats.org/officeDocument/2006/relationships/hyperlink" Target="http://www.microsoft.com/si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itproguru.com/resources" TargetMode="External"/><Relationship Id="rId2" Type="http://schemas.openxmlformats.org/officeDocument/2006/relationships/hyperlink" Target="http://aka.ms/tne" TargetMode="External"/><Relationship Id="rId1" Type="http://schemas.openxmlformats.org/officeDocument/2006/relationships/slideLayout" Target="../slideLayouts/slideLayout15.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13.jpg"/><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a:t>Speaker Name</a:t>
            </a:r>
            <a:endParaRPr lang="en-US" dirty="0"/>
          </a:p>
        </p:txBody>
      </p:sp>
      <p:sp>
        <p:nvSpPr>
          <p:cNvPr id="3" name="Title 2"/>
          <p:cNvSpPr>
            <a:spLocks noGrp="1"/>
          </p:cNvSpPr>
          <p:nvPr>
            <p:ph type="title"/>
          </p:nvPr>
        </p:nvSpPr>
        <p:spPr/>
        <p:txBody>
          <a:bodyPr/>
          <a:lstStyle/>
          <a:p>
            <a:r>
              <a:rPr lang="en-US"/>
              <a:t>Presentation title</a:t>
            </a:r>
            <a:endParaRPr lang="en-US" dirty="0"/>
          </a:p>
        </p:txBody>
      </p:sp>
      <p:sp>
        <p:nvSpPr>
          <p:cNvPr id="4" name="Rectangle 3"/>
          <p:cNvSpPr/>
          <p:nvPr/>
        </p:nvSpPr>
        <p:spPr bwMode="auto">
          <a:xfrm>
            <a:off x="7551174" y="0"/>
            <a:ext cx="4885301" cy="6994525"/>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p:nvSpPr>
        <p:spPr bwMode="auto">
          <a:xfrm>
            <a:off x="-1" y="1388992"/>
            <a:ext cx="12436475" cy="483482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p:cNvSpPr txBox="1"/>
          <p:nvPr/>
        </p:nvSpPr>
        <p:spPr>
          <a:xfrm>
            <a:off x="648929" y="1764137"/>
            <a:ext cx="8123596" cy="4281172"/>
          </a:xfrm>
          <a:prstGeom prst="rect">
            <a:avLst/>
          </a:prstGeom>
          <a:noFill/>
        </p:spPr>
        <p:txBody>
          <a:bodyPr wrap="square" lIns="182880" tIns="146304" rIns="182880" bIns="146304" rtlCol="0">
            <a:spAutoFit/>
          </a:bodyPr>
          <a:lstStyle/>
          <a:p>
            <a:pPr lvl="0">
              <a:lnSpc>
                <a:spcPct val="90000"/>
              </a:lnSpc>
              <a:spcAft>
                <a:spcPts val="600"/>
              </a:spcAft>
            </a:pPr>
            <a:r>
              <a:rPr lang="en-US" sz="5400" dirty="0">
                <a:gradFill>
                  <a:gsLst>
                    <a:gs pos="1250">
                      <a:srgbClr val="FFFFFF"/>
                    </a:gs>
                    <a:gs pos="100000">
                      <a:srgbClr val="FFFFFF"/>
                    </a:gs>
                  </a:gsLst>
                  <a:lin ang="5400000" scaled="0"/>
                </a:gradFill>
                <a:latin typeface="+mj-lt"/>
              </a:rPr>
              <a:t>Technology Landscape in a Cloud First World</a:t>
            </a:r>
          </a:p>
          <a:p>
            <a:pPr lvl="0">
              <a:lnSpc>
                <a:spcPct val="90000"/>
              </a:lnSpc>
              <a:spcAft>
                <a:spcPts val="600"/>
              </a:spcAft>
            </a:pPr>
            <a:r>
              <a:rPr lang="en-US" sz="2400" dirty="0">
                <a:gradFill>
                  <a:gsLst>
                    <a:gs pos="1250">
                      <a:srgbClr val="FFFFFF"/>
                    </a:gs>
                    <a:gs pos="100000">
                      <a:srgbClr val="FFFFFF"/>
                    </a:gs>
                  </a:gsLst>
                  <a:lin ang="5400000" scaled="0"/>
                </a:gradFill>
              </a:rPr>
              <a:t>IT Innovation Series</a:t>
            </a:r>
          </a:p>
          <a:p>
            <a:pPr marL="0" marR="0" lvl="0" indent="0" algn="l" defTabSz="932742" rtl="0" eaLnBrk="1" fontAlgn="auto" latinLnBrk="0" hangingPunct="1">
              <a:lnSpc>
                <a:spcPct val="90000"/>
              </a:lnSpc>
              <a:spcBef>
                <a:spcPts val="0"/>
              </a:spcBef>
              <a:spcAft>
                <a:spcPts val="6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Segoe UI Light"/>
              <a:ea typeface="+mn-ea"/>
              <a:cs typeface="+mn-cs"/>
            </a:endParaRPr>
          </a:p>
          <a:p>
            <a:pPr lvl="0">
              <a:lnSpc>
                <a:spcPct val="90000"/>
              </a:lnSpc>
              <a:spcAft>
                <a:spcPts val="600"/>
              </a:spcAft>
              <a:defRPr/>
            </a:pPr>
            <a:r>
              <a:rPr lang="en-US" sz="3200" dirty="0">
                <a:gradFill>
                  <a:gsLst>
                    <a:gs pos="1250">
                      <a:srgbClr val="FFFFFF"/>
                    </a:gs>
                    <a:gs pos="100000">
                      <a:srgbClr val="FFFFFF"/>
                    </a:gs>
                  </a:gsLst>
                  <a:lin ang="5400000" scaled="0"/>
                </a:gradFill>
              </a:rPr>
              <a:t>Dan Stolts, </a:t>
            </a:r>
            <a:r>
              <a:rPr lang="en-US" sz="2000" dirty="0">
                <a:gradFill>
                  <a:gsLst>
                    <a:gs pos="1250">
                      <a:srgbClr val="FFFFFF"/>
                    </a:gs>
                    <a:gs pos="100000">
                      <a:srgbClr val="FFFFFF"/>
                    </a:gs>
                  </a:gsLst>
                  <a:lin ang="5400000" scaled="0"/>
                </a:gradFill>
              </a:rPr>
              <a:t>Chief Technology Strategist</a:t>
            </a:r>
            <a:endParaRPr lang="en-US" sz="3200" dirty="0">
              <a:gradFill>
                <a:gsLst>
                  <a:gs pos="1250">
                    <a:srgbClr val="FFFFFF"/>
                  </a:gs>
                  <a:gs pos="100000">
                    <a:srgbClr val="FFFFFF"/>
                  </a:gs>
                </a:gsLst>
                <a:lin ang="5400000" scaled="0"/>
              </a:gradFill>
            </a:endParaRPr>
          </a:p>
          <a:p>
            <a:pPr lvl="0">
              <a:lnSpc>
                <a:spcPct val="90000"/>
              </a:lnSpc>
              <a:spcAft>
                <a:spcPts val="600"/>
              </a:spcAft>
              <a:defRPr/>
            </a:pPr>
            <a:r>
              <a:rPr lang="en-US" sz="3200" dirty="0">
                <a:gradFill>
                  <a:gsLst>
                    <a:gs pos="1250">
                      <a:srgbClr val="FFFFFF"/>
                    </a:gs>
                    <a:gs pos="100000">
                      <a:srgbClr val="FFFFFF"/>
                    </a:gs>
                  </a:gsLst>
                  <a:lin ang="5400000" scaled="0"/>
                </a:gradFill>
              </a:rPr>
              <a:t>Twitter: @ITProGuru</a:t>
            </a:r>
          </a:p>
          <a:p>
            <a:pPr lvl="0">
              <a:lnSpc>
                <a:spcPct val="90000"/>
              </a:lnSpc>
              <a:spcAft>
                <a:spcPts val="600"/>
              </a:spcAft>
              <a:defRPr/>
            </a:pPr>
            <a:r>
              <a:rPr lang="en-US" sz="3200" dirty="0">
                <a:gradFill>
                  <a:gsLst>
                    <a:gs pos="1250">
                      <a:srgbClr val="FFFFFF"/>
                    </a:gs>
                    <a:gs pos="100000">
                      <a:srgbClr val="FFFFFF"/>
                    </a:gs>
                  </a:gsLst>
                  <a:lin ang="5400000" scaled="0"/>
                </a:gradFill>
              </a:rPr>
              <a:t>Blog: http://ITProGuru</a:t>
            </a:r>
            <a:endParaRPr kumimoji="0" lang="en-US" sz="32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10" name="Rectangle 9"/>
          <p:cNvSpPr/>
          <p:nvPr/>
        </p:nvSpPr>
        <p:spPr bwMode="auto">
          <a:xfrm>
            <a:off x="7828901" y="2061639"/>
            <a:ext cx="4607573" cy="69969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993" y="80952"/>
            <a:ext cx="4646481" cy="6926698"/>
          </a:xfrm>
          <a:prstGeom prst="rect">
            <a:avLst/>
          </a:prstGeom>
        </p:spPr>
      </p:pic>
      <p:sp>
        <p:nvSpPr>
          <p:cNvPr id="9" name="TextBox 8"/>
          <p:cNvSpPr txBox="1"/>
          <p:nvPr/>
        </p:nvSpPr>
        <p:spPr>
          <a:xfrm>
            <a:off x="5797620" y="5563819"/>
            <a:ext cx="2631687"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bg1"/>
                </a:solidFill>
              </a:rPr>
              <a:t>#InnovateIT</a:t>
            </a:r>
          </a:p>
        </p:txBody>
      </p:sp>
    </p:spTree>
    <p:extLst>
      <p:ext uri="{BB962C8B-B14F-4D97-AF65-F5344CB8AC3E}">
        <p14:creationId xmlns:p14="http://schemas.microsoft.com/office/powerpoint/2010/main" val="7649087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bwMode="auto">
          <a:xfrm>
            <a:off x="882" y="496"/>
            <a:ext cx="12434711" cy="7072171"/>
          </a:xfrm>
          <a:prstGeom prst="rect">
            <a:avLst/>
          </a:prstGeom>
          <a:solidFill>
            <a:srgbClr val="032E4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19" fontAlgn="base">
              <a:spcBef>
                <a:spcPct val="0"/>
              </a:spcBef>
              <a:spcAft>
                <a:spcPct val="0"/>
              </a:spcAft>
            </a:pPr>
            <a:endParaRPr lang="en-US" sz="2000" kern="0" dirty="0">
              <a:gradFill>
                <a:gsLst>
                  <a:gs pos="16814">
                    <a:srgbClr val="FFFFFF"/>
                  </a:gs>
                  <a:gs pos="46000">
                    <a:srgbClr val="FFFFFF"/>
                  </a:gs>
                </a:gsLst>
                <a:lin ang="5400000" scaled="0"/>
              </a:gradFill>
            </a:endParaRPr>
          </a:p>
        </p:txBody>
      </p:sp>
      <p:sp>
        <p:nvSpPr>
          <p:cNvPr id="78" name="Rectangle 77"/>
          <p:cNvSpPr/>
          <p:nvPr/>
        </p:nvSpPr>
        <p:spPr bwMode="auto">
          <a:xfrm>
            <a:off x="128137" y="92951"/>
            <a:ext cx="12113947" cy="446467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752" fontAlgn="base">
              <a:lnSpc>
                <a:spcPct val="90000"/>
              </a:lnSpc>
            </a:pPr>
            <a:r>
              <a:rPr lang="en-US" sz="1399" b="1" kern="0" dirty="0">
                <a:solidFill>
                  <a:srgbClr val="FFFF00"/>
                </a:solidFill>
                <a:ea typeface="Segoe UI" pitchFamily="34" charset="0"/>
                <a:cs typeface="Segoe UI" pitchFamily="34" charset="0"/>
              </a:rPr>
              <a:t>Platform Services</a:t>
            </a:r>
          </a:p>
        </p:txBody>
      </p:sp>
      <p:sp>
        <p:nvSpPr>
          <p:cNvPr id="75" name="Rectangle 74"/>
          <p:cNvSpPr/>
          <p:nvPr/>
        </p:nvSpPr>
        <p:spPr bwMode="auto">
          <a:xfrm>
            <a:off x="355956" y="532778"/>
            <a:ext cx="1547494" cy="3974544"/>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752" fontAlgn="base">
              <a:lnSpc>
                <a:spcPct val="90000"/>
              </a:lnSpc>
            </a:pPr>
            <a:r>
              <a:rPr lang="en-US" sz="1399" b="1" kern="0" dirty="0">
                <a:solidFill>
                  <a:schemeClr val="bg1"/>
                </a:solidFill>
                <a:ea typeface="Segoe UI" pitchFamily="34" charset="0"/>
                <a:cs typeface="Segoe UI" pitchFamily="34" charset="0"/>
              </a:rPr>
              <a:t>Security &amp; Management</a:t>
            </a:r>
          </a:p>
        </p:txBody>
      </p:sp>
      <p:sp>
        <p:nvSpPr>
          <p:cNvPr id="87" name="Rectangle 86"/>
          <p:cNvSpPr/>
          <p:nvPr/>
        </p:nvSpPr>
        <p:spPr bwMode="auto">
          <a:xfrm>
            <a:off x="882" y="4557628"/>
            <a:ext cx="12434711" cy="2452708"/>
          </a:xfrm>
          <a:prstGeom prst="rect">
            <a:avLst/>
          </a:prstGeom>
          <a:solidFill>
            <a:schemeClr val="accent1">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60" tIns="91427" rIns="179260" bIns="143408" numCol="1" spcCol="0" rtlCol="0" fromWordArt="0" anchor="t" anchorCtr="0" forceAA="0" compatLnSpc="1">
            <a:prstTxWarp prst="textNoShape">
              <a:avLst/>
            </a:prstTxWarp>
            <a:noAutofit/>
          </a:bodyPr>
          <a:lstStyle/>
          <a:p>
            <a:pPr algn="ctr" defTabSz="913752" fontAlgn="base">
              <a:lnSpc>
                <a:spcPct val="90000"/>
              </a:lnSpc>
            </a:pPr>
            <a:r>
              <a:rPr lang="en-US" sz="1399" b="1" kern="0" dirty="0">
                <a:solidFill>
                  <a:srgbClr val="FFFF00"/>
                </a:solidFill>
                <a:ea typeface="Segoe UI" pitchFamily="34" charset="0"/>
                <a:cs typeface="Segoe UI" pitchFamily="34" charset="0"/>
              </a:rPr>
              <a:t>Infrastructure Services</a:t>
            </a:r>
          </a:p>
        </p:txBody>
      </p:sp>
      <p:sp>
        <p:nvSpPr>
          <p:cNvPr id="31" name="Rectangle 30"/>
          <p:cNvSpPr/>
          <p:nvPr/>
        </p:nvSpPr>
        <p:spPr bwMode="auto">
          <a:xfrm>
            <a:off x="128137" y="4930819"/>
            <a:ext cx="2628798" cy="789282"/>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27" tIns="45713" rIns="91427" bIns="143408" numCol="1" spcCol="0" rtlCol="0" fromWordArt="0" anchor="t" anchorCtr="0" forceAA="0" compatLnSpc="1">
            <a:prstTxWarp prst="textNoShape">
              <a:avLst/>
            </a:prstTxWarp>
            <a:noAutofit/>
          </a:bodyPr>
          <a:lstStyle/>
          <a:p>
            <a:pPr algn="ctr" defTabSz="913752" fontAlgn="base">
              <a:lnSpc>
                <a:spcPct val="90000"/>
              </a:lnSpc>
            </a:pPr>
            <a:r>
              <a:rPr lang="en-US" sz="1199" b="1" kern="0" dirty="0">
                <a:gradFill>
                  <a:gsLst>
                    <a:gs pos="0">
                      <a:srgbClr val="FFFFFF"/>
                    </a:gs>
                    <a:gs pos="100000">
                      <a:srgbClr val="FFFFFF"/>
                    </a:gs>
                  </a:gsLst>
                  <a:lin ang="5400000" scaled="0"/>
                </a:gradFill>
                <a:ea typeface="Segoe UI" pitchFamily="34" charset="0"/>
                <a:cs typeface="Segoe UI" pitchFamily="34" charset="0"/>
              </a:rPr>
              <a:t>Compute</a:t>
            </a:r>
          </a:p>
        </p:txBody>
      </p:sp>
      <p:sp>
        <p:nvSpPr>
          <p:cNvPr id="32" name="Rectangle 31"/>
          <p:cNvSpPr/>
          <p:nvPr/>
        </p:nvSpPr>
        <p:spPr bwMode="auto">
          <a:xfrm>
            <a:off x="2938125" y="4930819"/>
            <a:ext cx="2891712" cy="789692"/>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27" tIns="45713" rIns="91427" bIns="143408" numCol="1" spcCol="0" rtlCol="0" fromWordArt="0" anchor="t" anchorCtr="0" forceAA="0" compatLnSpc="1">
            <a:prstTxWarp prst="textNoShape">
              <a:avLst/>
            </a:prstTxWarp>
            <a:noAutofit/>
          </a:bodyPr>
          <a:lstStyle/>
          <a:p>
            <a:pPr algn="ctr" defTabSz="913752" fontAlgn="base">
              <a:lnSpc>
                <a:spcPct val="90000"/>
              </a:lnSpc>
            </a:pPr>
            <a:r>
              <a:rPr lang="en-US" sz="1199" b="1" kern="0" dirty="0">
                <a:gradFill>
                  <a:gsLst>
                    <a:gs pos="0">
                      <a:srgbClr val="FFFFFF"/>
                    </a:gs>
                    <a:gs pos="100000">
                      <a:srgbClr val="FFFFFF"/>
                    </a:gs>
                  </a:gsLst>
                  <a:lin ang="5400000" scaled="0"/>
                </a:gradFill>
                <a:ea typeface="Segoe UI" pitchFamily="34" charset="0"/>
                <a:cs typeface="Segoe UI" pitchFamily="34" charset="0"/>
              </a:rPr>
              <a:t>Storage</a:t>
            </a:r>
          </a:p>
        </p:txBody>
      </p:sp>
      <p:sp>
        <p:nvSpPr>
          <p:cNvPr id="56" name="Rectangle 55"/>
          <p:cNvSpPr/>
          <p:nvPr/>
        </p:nvSpPr>
        <p:spPr bwMode="auto">
          <a:xfrm>
            <a:off x="-142312" y="5849227"/>
            <a:ext cx="12640127" cy="1097260"/>
          </a:xfrm>
          <a:prstGeom prst="rect">
            <a:avLst/>
          </a:prstGeom>
          <a:solidFill>
            <a:srgbClr val="002846"/>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60" tIns="91427" rIns="179260" bIns="143408" numCol="1" spcCol="0" rtlCol="0" fromWordArt="0" anchor="t" anchorCtr="0" forceAA="0" compatLnSpc="1">
            <a:prstTxWarp prst="textNoShape">
              <a:avLst/>
            </a:prstTxWarp>
            <a:noAutofit/>
          </a:bodyPr>
          <a:lstStyle/>
          <a:p>
            <a:pPr algn="ctr" defTabSz="913752" fontAlgn="base">
              <a:lnSpc>
                <a:spcPct val="90000"/>
              </a:lnSpc>
            </a:pPr>
            <a:r>
              <a:rPr lang="en-US" sz="1399" b="1" kern="0" dirty="0">
                <a:gradFill>
                  <a:gsLst>
                    <a:gs pos="0">
                      <a:srgbClr val="FFFFFF"/>
                    </a:gs>
                    <a:gs pos="100000">
                      <a:srgbClr val="FFFFFF"/>
                    </a:gs>
                  </a:gsLst>
                  <a:lin ang="5400000" scaled="0"/>
                </a:gradFill>
                <a:ea typeface="Segoe UI" pitchFamily="34" charset="0"/>
                <a:cs typeface="Segoe UI" pitchFamily="34" charset="0"/>
              </a:rPr>
              <a:t>Datacenter Infrastructure (24 Regions, 19 Online)</a:t>
            </a:r>
          </a:p>
        </p:txBody>
      </p:sp>
      <p:grpSp>
        <p:nvGrpSpPr>
          <p:cNvPr id="5" name="Group 4"/>
          <p:cNvGrpSpPr/>
          <p:nvPr/>
        </p:nvGrpSpPr>
        <p:grpSpPr>
          <a:xfrm>
            <a:off x="-250450" y="6292488"/>
            <a:ext cx="12853440" cy="780179"/>
            <a:chOff x="-224921" y="6392494"/>
            <a:chExt cx="12855263" cy="780290"/>
          </a:xfrm>
        </p:grpSpPr>
        <p:pic>
          <p:nvPicPr>
            <p:cNvPr id="3" name="Picture 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385697" y="6392494"/>
              <a:ext cx="780290" cy="780290"/>
            </a:xfrm>
            <a:prstGeom prst="rect">
              <a:avLst/>
            </a:prstGeom>
          </p:spPr>
        </p:pic>
        <p:pic>
          <p:nvPicPr>
            <p:cNvPr id="45" name="Picture 4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191006" y="6392494"/>
              <a:ext cx="780290" cy="780290"/>
            </a:xfrm>
            <a:prstGeom prst="rect">
              <a:avLst/>
            </a:prstGeom>
          </p:spPr>
        </p:pic>
        <p:pic>
          <p:nvPicPr>
            <p:cNvPr id="46" name="Picture 4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996315" y="6392494"/>
              <a:ext cx="780290" cy="780290"/>
            </a:xfrm>
            <a:prstGeom prst="rect">
              <a:avLst/>
            </a:prstGeom>
          </p:spPr>
        </p:pic>
        <p:pic>
          <p:nvPicPr>
            <p:cNvPr id="47" name="Picture 4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6962" y="6392494"/>
              <a:ext cx="780290" cy="780290"/>
            </a:xfrm>
            <a:prstGeom prst="rect">
              <a:avLst/>
            </a:prstGeom>
          </p:spPr>
        </p:pic>
        <p:pic>
          <p:nvPicPr>
            <p:cNvPr id="48" name="Picture 4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602271" y="6392494"/>
              <a:ext cx="780290" cy="780290"/>
            </a:xfrm>
            <a:prstGeom prst="rect">
              <a:avLst/>
            </a:prstGeom>
          </p:spPr>
        </p:pic>
        <p:pic>
          <p:nvPicPr>
            <p:cNvPr id="49" name="Picture 4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07580" y="6392494"/>
              <a:ext cx="780290" cy="780290"/>
            </a:xfrm>
            <a:prstGeom prst="rect">
              <a:avLst/>
            </a:prstGeom>
          </p:spPr>
        </p:pic>
        <p:pic>
          <p:nvPicPr>
            <p:cNvPr id="50" name="Picture 4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212889" y="6392494"/>
              <a:ext cx="780290" cy="780290"/>
            </a:xfrm>
            <a:prstGeom prst="rect">
              <a:avLst/>
            </a:prstGeom>
          </p:spPr>
        </p:pic>
        <p:pic>
          <p:nvPicPr>
            <p:cNvPr id="51" name="Picture 5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018198" y="6392494"/>
              <a:ext cx="780290" cy="780290"/>
            </a:xfrm>
            <a:prstGeom prst="rect">
              <a:avLst/>
            </a:prstGeom>
          </p:spPr>
        </p:pic>
        <p:pic>
          <p:nvPicPr>
            <p:cNvPr id="52" name="Picture 5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823507" y="6392494"/>
              <a:ext cx="780290" cy="780290"/>
            </a:xfrm>
            <a:prstGeom prst="rect">
              <a:avLst/>
            </a:prstGeom>
          </p:spPr>
        </p:pic>
        <p:pic>
          <p:nvPicPr>
            <p:cNvPr id="53" name="Picture 5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628816" y="6392494"/>
              <a:ext cx="780290" cy="780290"/>
            </a:xfrm>
            <a:prstGeom prst="rect">
              <a:avLst/>
            </a:prstGeom>
          </p:spPr>
        </p:pic>
        <p:pic>
          <p:nvPicPr>
            <p:cNvPr id="54" name="Picture 5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34125" y="6392494"/>
              <a:ext cx="780290" cy="780290"/>
            </a:xfrm>
            <a:prstGeom prst="rect">
              <a:avLst/>
            </a:prstGeom>
          </p:spPr>
        </p:pic>
        <p:pic>
          <p:nvPicPr>
            <p:cNvPr id="55" name="Picture 5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239434" y="6392494"/>
              <a:ext cx="780290" cy="780290"/>
            </a:xfrm>
            <a:prstGeom prst="rect">
              <a:avLst/>
            </a:prstGeom>
          </p:spPr>
        </p:pic>
        <p:pic>
          <p:nvPicPr>
            <p:cNvPr id="57" name="Picture 5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044743" y="6392494"/>
              <a:ext cx="780290" cy="780290"/>
            </a:xfrm>
            <a:prstGeom prst="rect">
              <a:avLst/>
            </a:prstGeom>
          </p:spPr>
        </p:pic>
        <p:pic>
          <p:nvPicPr>
            <p:cNvPr id="58" name="Picture 5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850052" y="6392494"/>
              <a:ext cx="780290" cy="780290"/>
            </a:xfrm>
            <a:prstGeom prst="rect">
              <a:avLst/>
            </a:prstGeom>
          </p:spPr>
        </p:pic>
        <p:pic>
          <p:nvPicPr>
            <p:cNvPr id="59" name="Picture 5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24921" y="6392494"/>
              <a:ext cx="780290" cy="780290"/>
            </a:xfrm>
            <a:prstGeom prst="rect">
              <a:avLst/>
            </a:prstGeom>
          </p:spPr>
        </p:pic>
        <p:pic>
          <p:nvPicPr>
            <p:cNvPr id="60" name="Picture 5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80388" y="6392494"/>
              <a:ext cx="780290" cy="780290"/>
            </a:xfrm>
            <a:prstGeom prst="rect">
              <a:avLst/>
            </a:prstGeom>
          </p:spPr>
        </p:pic>
      </p:grpSp>
      <p:grpSp>
        <p:nvGrpSpPr>
          <p:cNvPr id="143" name="Group 142"/>
          <p:cNvGrpSpPr/>
          <p:nvPr/>
        </p:nvGrpSpPr>
        <p:grpSpPr>
          <a:xfrm>
            <a:off x="4269631" y="534319"/>
            <a:ext cx="3685864" cy="1431243"/>
            <a:chOff x="5259761" y="1539578"/>
            <a:chExt cx="3686387" cy="1431446"/>
          </a:xfrm>
        </p:grpSpPr>
        <p:sp>
          <p:nvSpPr>
            <p:cNvPr id="41" name="Rectangle 40"/>
            <p:cNvSpPr/>
            <p:nvPr/>
          </p:nvSpPr>
          <p:spPr bwMode="auto">
            <a:xfrm>
              <a:off x="5259761" y="1539578"/>
              <a:ext cx="3686387" cy="1431446"/>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752" fontAlgn="base">
                <a:lnSpc>
                  <a:spcPct val="90000"/>
                </a:lnSpc>
              </a:pPr>
              <a:r>
                <a:rPr lang="en-US" sz="1199" b="1" kern="0" dirty="0">
                  <a:gradFill>
                    <a:gsLst>
                      <a:gs pos="0">
                        <a:srgbClr val="FFFFFF"/>
                      </a:gs>
                      <a:gs pos="100000">
                        <a:srgbClr val="FFFFFF"/>
                      </a:gs>
                    </a:gsLst>
                    <a:lin ang="5400000" scaled="0"/>
                  </a:gradFill>
                  <a:ea typeface="Segoe UI" pitchFamily="34" charset="0"/>
                  <a:cs typeface="Segoe UI" pitchFamily="34" charset="0"/>
                </a:rPr>
                <a:t>Web and Mobile</a:t>
              </a:r>
            </a:p>
          </p:txBody>
        </p:sp>
        <p:grpSp>
          <p:nvGrpSpPr>
            <p:cNvPr id="137" name="Group 136"/>
            <p:cNvGrpSpPr/>
            <p:nvPr/>
          </p:nvGrpSpPr>
          <p:grpSpPr>
            <a:xfrm>
              <a:off x="5594200" y="1976912"/>
              <a:ext cx="1008542" cy="316971"/>
              <a:chOff x="5594200" y="1976912"/>
              <a:chExt cx="1008542" cy="316971"/>
            </a:xfrm>
          </p:grpSpPr>
          <p:sp>
            <p:nvSpPr>
              <p:cNvPr id="151" name="TextBox 150"/>
              <p:cNvSpPr txBox="1"/>
              <p:nvPr/>
            </p:nvSpPr>
            <p:spPr>
              <a:xfrm>
                <a:off x="5943586" y="1992777"/>
                <a:ext cx="659156" cy="301106"/>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Web Apps</a:t>
                </a:r>
              </a:p>
            </p:txBody>
          </p:sp>
          <p:pic>
            <p:nvPicPr>
              <p:cNvPr id="152" name="Picture 151"/>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5594200" y="1976912"/>
                <a:ext cx="286784" cy="286785"/>
              </a:xfrm>
              <a:prstGeom prst="rect">
                <a:avLst/>
              </a:prstGeom>
            </p:spPr>
          </p:pic>
        </p:grpSp>
        <p:grpSp>
          <p:nvGrpSpPr>
            <p:cNvPr id="138" name="Group 137"/>
            <p:cNvGrpSpPr/>
            <p:nvPr/>
          </p:nvGrpSpPr>
          <p:grpSpPr>
            <a:xfrm>
              <a:off x="5600026" y="2468878"/>
              <a:ext cx="1016034" cy="291093"/>
              <a:chOff x="5600026" y="2468878"/>
              <a:chExt cx="1016034" cy="291093"/>
            </a:xfrm>
          </p:grpSpPr>
          <p:sp>
            <p:nvSpPr>
              <p:cNvPr id="153" name="TextBox 152"/>
              <p:cNvSpPr txBox="1"/>
              <p:nvPr/>
            </p:nvSpPr>
            <p:spPr>
              <a:xfrm>
                <a:off x="5956904" y="2495182"/>
                <a:ext cx="659156" cy="261636"/>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54" name="Picture 153"/>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5600026" y="2468878"/>
                <a:ext cx="291092" cy="291093"/>
              </a:xfrm>
              <a:prstGeom prst="rect">
                <a:avLst/>
              </a:prstGeom>
            </p:spPr>
          </p:pic>
        </p:grpSp>
        <p:grpSp>
          <p:nvGrpSpPr>
            <p:cNvPr id="141" name="Group 140"/>
            <p:cNvGrpSpPr/>
            <p:nvPr/>
          </p:nvGrpSpPr>
          <p:grpSpPr>
            <a:xfrm>
              <a:off x="7471235" y="1938824"/>
              <a:ext cx="1007917" cy="339779"/>
              <a:chOff x="7471235" y="1938824"/>
              <a:chExt cx="1007917" cy="339779"/>
            </a:xfrm>
          </p:grpSpPr>
          <p:sp>
            <p:nvSpPr>
              <p:cNvPr id="155" name="TextBox 154"/>
              <p:cNvSpPr txBox="1"/>
              <p:nvPr/>
            </p:nvSpPr>
            <p:spPr>
              <a:xfrm>
                <a:off x="7819996" y="1977497"/>
                <a:ext cx="659156" cy="301106"/>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156" name="Picture 155"/>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7471235" y="1938824"/>
                <a:ext cx="291545" cy="291546"/>
              </a:xfrm>
              <a:prstGeom prst="rect">
                <a:avLst/>
              </a:prstGeom>
            </p:spPr>
          </p:pic>
        </p:grpSp>
        <p:grpSp>
          <p:nvGrpSpPr>
            <p:cNvPr id="139" name="Group 138"/>
            <p:cNvGrpSpPr/>
            <p:nvPr/>
          </p:nvGrpSpPr>
          <p:grpSpPr>
            <a:xfrm>
              <a:off x="6522621" y="1960361"/>
              <a:ext cx="1018326" cy="294805"/>
              <a:chOff x="6522621" y="1960361"/>
              <a:chExt cx="1018326" cy="294805"/>
            </a:xfrm>
          </p:grpSpPr>
          <p:sp>
            <p:nvSpPr>
              <p:cNvPr id="157" name="TextBox 156"/>
              <p:cNvSpPr txBox="1"/>
              <p:nvPr/>
            </p:nvSpPr>
            <p:spPr>
              <a:xfrm>
                <a:off x="6881791" y="1980087"/>
                <a:ext cx="659156" cy="256602"/>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58" name="Picture 157"/>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6522621" y="1960361"/>
                <a:ext cx="294804" cy="294805"/>
              </a:xfrm>
              <a:prstGeom prst="rect">
                <a:avLst/>
              </a:prstGeom>
            </p:spPr>
          </p:pic>
        </p:grpSp>
        <p:grpSp>
          <p:nvGrpSpPr>
            <p:cNvPr id="140" name="Group 139"/>
            <p:cNvGrpSpPr/>
            <p:nvPr/>
          </p:nvGrpSpPr>
          <p:grpSpPr>
            <a:xfrm>
              <a:off x="6536908" y="2477932"/>
              <a:ext cx="1008542" cy="308500"/>
              <a:chOff x="6536908" y="2477932"/>
              <a:chExt cx="1008542" cy="308500"/>
            </a:xfrm>
          </p:grpSpPr>
          <p:sp>
            <p:nvSpPr>
              <p:cNvPr id="159" name="TextBox 158"/>
              <p:cNvSpPr txBox="1"/>
              <p:nvPr/>
            </p:nvSpPr>
            <p:spPr>
              <a:xfrm>
                <a:off x="6886294" y="2485326"/>
                <a:ext cx="659156" cy="301106"/>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Logic</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60" name="Picture 159"/>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6536908" y="2477932"/>
                <a:ext cx="292423" cy="292423"/>
              </a:xfrm>
              <a:prstGeom prst="rect">
                <a:avLst/>
              </a:prstGeom>
            </p:spPr>
          </p:pic>
        </p:grpSp>
        <p:grpSp>
          <p:nvGrpSpPr>
            <p:cNvPr id="142" name="Group 141"/>
            <p:cNvGrpSpPr/>
            <p:nvPr/>
          </p:nvGrpSpPr>
          <p:grpSpPr>
            <a:xfrm>
              <a:off x="7480661" y="2473259"/>
              <a:ext cx="1003560" cy="328116"/>
              <a:chOff x="7480661" y="2473259"/>
              <a:chExt cx="1003560" cy="328116"/>
            </a:xfrm>
          </p:grpSpPr>
          <p:sp>
            <p:nvSpPr>
              <p:cNvPr id="161" name="TextBox 160"/>
              <p:cNvSpPr txBox="1"/>
              <p:nvPr/>
            </p:nvSpPr>
            <p:spPr>
              <a:xfrm>
                <a:off x="7825065" y="2500269"/>
                <a:ext cx="659156" cy="301106"/>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Notification</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62" name="Picture 161"/>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7480661" y="2473259"/>
                <a:ext cx="289263" cy="289263"/>
              </a:xfrm>
              <a:prstGeom prst="rect">
                <a:avLst/>
              </a:prstGeom>
            </p:spPr>
          </p:pic>
        </p:grpSp>
      </p:grpSp>
      <p:grpSp>
        <p:nvGrpSpPr>
          <p:cNvPr id="395" name="Group 394"/>
          <p:cNvGrpSpPr/>
          <p:nvPr/>
        </p:nvGrpSpPr>
        <p:grpSpPr>
          <a:xfrm>
            <a:off x="2015678" y="3603646"/>
            <a:ext cx="2405510" cy="840365"/>
            <a:chOff x="2392677" y="3336393"/>
            <a:chExt cx="2405851" cy="840484"/>
          </a:xfrm>
        </p:grpSpPr>
        <p:sp>
          <p:nvSpPr>
            <p:cNvPr id="38" name="Rectangle 37"/>
            <p:cNvSpPr/>
            <p:nvPr/>
          </p:nvSpPr>
          <p:spPr bwMode="auto">
            <a:xfrm>
              <a:off x="2392677" y="3336393"/>
              <a:ext cx="2405851" cy="84048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27" tIns="143408" rIns="91427" bIns="143408" numCol="1" spcCol="0" rtlCol="0" fromWordArt="0" anchor="t" anchorCtr="0" forceAA="0" compatLnSpc="1">
              <a:prstTxWarp prst="textNoShape">
                <a:avLst/>
              </a:prstTxWarp>
              <a:noAutofit/>
            </a:bodyPr>
            <a:lstStyle/>
            <a:p>
              <a:pPr algn="ctr" defTabSz="913752" fontAlgn="base">
                <a:lnSpc>
                  <a:spcPct val="90000"/>
                </a:lnSpc>
              </a:pPr>
              <a:r>
                <a:rPr lang="en-US" sz="1199" b="1" kern="0" dirty="0">
                  <a:gradFill>
                    <a:gsLst>
                      <a:gs pos="0">
                        <a:srgbClr val="FFFFFF"/>
                      </a:gs>
                      <a:gs pos="100000">
                        <a:srgbClr val="FFFFFF"/>
                      </a:gs>
                    </a:gsLst>
                    <a:lin ang="5400000" scaled="0"/>
                  </a:gradFill>
                  <a:ea typeface="Segoe UI" pitchFamily="34" charset="0"/>
                  <a:cs typeface="Segoe UI" pitchFamily="34" charset="0"/>
                </a:rPr>
                <a:t>Media &amp; CDN</a:t>
              </a:r>
            </a:p>
          </p:txBody>
        </p:sp>
        <p:grpSp>
          <p:nvGrpSpPr>
            <p:cNvPr id="343" name="Group 342"/>
            <p:cNvGrpSpPr/>
            <p:nvPr/>
          </p:nvGrpSpPr>
          <p:grpSpPr>
            <a:xfrm>
              <a:off x="3589335" y="3766457"/>
              <a:ext cx="1046674" cy="331327"/>
              <a:chOff x="3763993" y="3766457"/>
              <a:chExt cx="1046674" cy="331327"/>
            </a:xfrm>
          </p:grpSpPr>
          <p:sp>
            <p:nvSpPr>
              <p:cNvPr id="163" name="TextBox 162"/>
              <p:cNvSpPr txBox="1"/>
              <p:nvPr/>
            </p:nvSpPr>
            <p:spPr>
              <a:xfrm>
                <a:off x="4151511" y="3796679"/>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800" kern="0" dirty="0">
                    <a:solidFill>
                      <a:schemeClr val="bg1"/>
                    </a:solidFill>
                    <a:latin typeface="Segoe UI Light" panose="020B0502040204020203" pitchFamily="34" charset="0"/>
                    <a:ea typeface="Arial Unicode MS" panose="020B0604020202020204" pitchFamily="34" charset="-128"/>
                    <a:cs typeface="Segoe UI Light" panose="020B0502040204020203" pitchFamily="34" charset="0"/>
                  </a:rPr>
                  <a:t>Content Delivery</a:t>
                </a:r>
              </a:p>
              <a:p>
                <a:pPr defTabSz="932138" eaLnBrk="0" fontAlgn="base" hangingPunct="0">
                  <a:lnSpc>
                    <a:spcPts val="816"/>
                  </a:lnSpc>
                  <a:spcBef>
                    <a:spcPct val="0"/>
                  </a:spcBef>
                  <a:spcAft>
                    <a:spcPct val="0"/>
                  </a:spcAft>
                </a:pPr>
                <a:r>
                  <a:rPr lang="en-US" sz="800" kern="0" dirty="0">
                    <a:solidFill>
                      <a:schemeClr val="bg1"/>
                    </a:solidFill>
                    <a:latin typeface="Segoe UI Light" panose="020B0502040204020203" pitchFamily="34" charset="0"/>
                    <a:ea typeface="Arial Unicode MS" panose="020B0604020202020204" pitchFamily="34" charset="-128"/>
                    <a:cs typeface="Segoe UI Light" panose="020B0502040204020203" pitchFamily="34" charset="0"/>
                  </a:rPr>
                  <a:t>Network (CDN)</a:t>
                </a:r>
              </a:p>
            </p:txBody>
          </p:sp>
          <p:pic>
            <p:nvPicPr>
              <p:cNvPr id="164" name="Picture 163" descr="Content Delivery Network (CDN).png"/>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3763993" y="3766457"/>
                <a:ext cx="296167" cy="296167"/>
              </a:xfrm>
              <a:prstGeom prst="rect">
                <a:avLst/>
              </a:prstGeom>
            </p:spPr>
          </p:pic>
        </p:grpSp>
        <p:grpSp>
          <p:nvGrpSpPr>
            <p:cNvPr id="342" name="Group 341"/>
            <p:cNvGrpSpPr/>
            <p:nvPr/>
          </p:nvGrpSpPr>
          <p:grpSpPr>
            <a:xfrm>
              <a:off x="2602049" y="3774113"/>
              <a:ext cx="1014764" cy="326444"/>
              <a:chOff x="2951369" y="3774113"/>
              <a:chExt cx="1014764" cy="326444"/>
            </a:xfrm>
          </p:grpSpPr>
          <p:sp>
            <p:nvSpPr>
              <p:cNvPr id="165" name="TextBox 164"/>
              <p:cNvSpPr txBox="1"/>
              <p:nvPr/>
            </p:nvSpPr>
            <p:spPr>
              <a:xfrm>
                <a:off x="3306977" y="3799452"/>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Media</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66" name="Picture 165" descr="Media Services.png"/>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2951369" y="3774113"/>
                <a:ext cx="282134" cy="282134"/>
              </a:xfrm>
              <a:prstGeom prst="rect">
                <a:avLst/>
              </a:prstGeom>
            </p:spPr>
          </p:pic>
        </p:grpSp>
      </p:grpSp>
      <p:grpSp>
        <p:nvGrpSpPr>
          <p:cNvPr id="387" name="Group 386"/>
          <p:cNvGrpSpPr/>
          <p:nvPr/>
        </p:nvGrpSpPr>
        <p:grpSpPr>
          <a:xfrm>
            <a:off x="4632436" y="2108424"/>
            <a:ext cx="2795354" cy="2335588"/>
            <a:chOff x="5864958" y="2910816"/>
            <a:chExt cx="2795751" cy="2335919"/>
          </a:xfrm>
        </p:grpSpPr>
        <p:sp>
          <p:nvSpPr>
            <p:cNvPr id="39" name="Rectangle 38"/>
            <p:cNvSpPr/>
            <p:nvPr/>
          </p:nvSpPr>
          <p:spPr bwMode="auto">
            <a:xfrm>
              <a:off x="5864958" y="2910816"/>
              <a:ext cx="2795751" cy="2335919"/>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752" fontAlgn="base">
                <a:lnSpc>
                  <a:spcPct val="90000"/>
                </a:lnSpc>
              </a:pPr>
              <a:r>
                <a:rPr lang="en-US" sz="1199" b="1" kern="0" dirty="0">
                  <a:gradFill>
                    <a:gsLst>
                      <a:gs pos="0">
                        <a:srgbClr val="FFFFFF"/>
                      </a:gs>
                      <a:gs pos="100000">
                        <a:srgbClr val="FFFFFF"/>
                      </a:gs>
                    </a:gsLst>
                    <a:lin ang="5400000" scaled="0"/>
                  </a:gradFill>
                  <a:ea typeface="Segoe UI" pitchFamily="34" charset="0"/>
                  <a:cs typeface="Segoe UI" pitchFamily="34" charset="0"/>
                </a:rPr>
                <a:t>Analytics &amp; </a:t>
              </a:r>
              <a:r>
                <a:rPr lang="en-US" sz="1199" b="1" kern="0" dirty="0" err="1">
                  <a:gradFill>
                    <a:gsLst>
                      <a:gs pos="0">
                        <a:srgbClr val="FFFFFF"/>
                      </a:gs>
                      <a:gs pos="100000">
                        <a:srgbClr val="FFFFFF"/>
                      </a:gs>
                    </a:gsLst>
                    <a:lin ang="5400000" scaled="0"/>
                  </a:gradFill>
                  <a:ea typeface="Segoe UI" pitchFamily="34" charset="0"/>
                  <a:cs typeface="Segoe UI" pitchFamily="34" charset="0"/>
                </a:rPr>
                <a:t>IoT</a:t>
              </a:r>
              <a:endParaRPr lang="en-US" sz="1199" b="1"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381" name="Group 380"/>
            <p:cNvGrpSpPr/>
            <p:nvPr/>
          </p:nvGrpSpPr>
          <p:grpSpPr>
            <a:xfrm>
              <a:off x="6264708" y="3452128"/>
              <a:ext cx="1011681" cy="347362"/>
              <a:chOff x="6264708" y="3452128"/>
              <a:chExt cx="1011681" cy="347362"/>
            </a:xfrm>
          </p:grpSpPr>
          <p:sp>
            <p:nvSpPr>
              <p:cNvPr id="181" name="TextBox 180"/>
              <p:cNvSpPr txBox="1"/>
              <p:nvPr/>
            </p:nvSpPr>
            <p:spPr>
              <a:xfrm>
                <a:off x="6617233" y="3498385"/>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HDInsight</a:t>
                </a:r>
                <a:endPar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82" name="Picture 181"/>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6264708" y="3452128"/>
                <a:ext cx="296813" cy="296813"/>
              </a:xfrm>
              <a:prstGeom prst="rect">
                <a:avLst/>
              </a:prstGeom>
            </p:spPr>
          </p:pic>
        </p:grpSp>
        <p:grpSp>
          <p:nvGrpSpPr>
            <p:cNvPr id="382" name="Group 381"/>
            <p:cNvGrpSpPr/>
            <p:nvPr/>
          </p:nvGrpSpPr>
          <p:grpSpPr>
            <a:xfrm>
              <a:off x="7430331" y="3487300"/>
              <a:ext cx="1012136" cy="319344"/>
              <a:chOff x="7430331" y="3487300"/>
              <a:chExt cx="1012136" cy="319344"/>
            </a:xfrm>
          </p:grpSpPr>
          <p:sp>
            <p:nvSpPr>
              <p:cNvPr id="183" name="TextBox 182"/>
              <p:cNvSpPr txBox="1"/>
              <p:nvPr/>
            </p:nvSpPr>
            <p:spPr>
              <a:xfrm>
                <a:off x="7783311" y="3505539"/>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Machine</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Learning</a:t>
                </a:r>
              </a:p>
            </p:txBody>
          </p:sp>
          <p:pic>
            <p:nvPicPr>
              <p:cNvPr id="184" name="Picture 183"/>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7430331" y="3487300"/>
                <a:ext cx="285754" cy="285754"/>
              </a:xfrm>
              <a:prstGeom prst="rect">
                <a:avLst/>
              </a:prstGeom>
            </p:spPr>
          </p:pic>
        </p:grpSp>
        <p:grpSp>
          <p:nvGrpSpPr>
            <p:cNvPr id="383" name="Group 382"/>
            <p:cNvGrpSpPr/>
            <p:nvPr/>
          </p:nvGrpSpPr>
          <p:grpSpPr>
            <a:xfrm>
              <a:off x="6197972" y="4617996"/>
              <a:ext cx="1022705" cy="345461"/>
              <a:chOff x="6197972" y="4617996"/>
              <a:chExt cx="1022705" cy="345461"/>
            </a:xfrm>
          </p:grpSpPr>
          <p:sp>
            <p:nvSpPr>
              <p:cNvPr id="185" name="TextBox 184"/>
              <p:cNvSpPr txBox="1"/>
              <p:nvPr/>
            </p:nvSpPr>
            <p:spPr>
              <a:xfrm>
                <a:off x="6561521" y="4662352"/>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Stream</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Analytics</a:t>
                </a:r>
              </a:p>
            </p:txBody>
          </p:sp>
          <p:pic>
            <p:nvPicPr>
              <p:cNvPr id="186" name="Picture 185"/>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6197972" y="4617996"/>
                <a:ext cx="310547" cy="310546"/>
              </a:xfrm>
              <a:prstGeom prst="rect">
                <a:avLst/>
              </a:prstGeom>
            </p:spPr>
          </p:pic>
        </p:grpSp>
        <p:grpSp>
          <p:nvGrpSpPr>
            <p:cNvPr id="384" name="Group 383"/>
            <p:cNvGrpSpPr/>
            <p:nvPr/>
          </p:nvGrpSpPr>
          <p:grpSpPr>
            <a:xfrm>
              <a:off x="6228800" y="4056656"/>
              <a:ext cx="1002965" cy="334571"/>
              <a:chOff x="6228800" y="4056656"/>
              <a:chExt cx="1002965" cy="334571"/>
            </a:xfrm>
          </p:grpSpPr>
          <p:sp>
            <p:nvSpPr>
              <p:cNvPr id="187" name="TextBox 186"/>
              <p:cNvSpPr txBox="1"/>
              <p:nvPr/>
            </p:nvSpPr>
            <p:spPr>
              <a:xfrm>
                <a:off x="6572609" y="4090122"/>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Factory</a:t>
                </a:r>
              </a:p>
            </p:txBody>
          </p:sp>
          <p:pic>
            <p:nvPicPr>
              <p:cNvPr id="188" name="Picture 187"/>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6228800" y="4056656"/>
                <a:ext cx="302121" cy="302121"/>
              </a:xfrm>
              <a:prstGeom prst="rect">
                <a:avLst/>
              </a:prstGeom>
            </p:spPr>
          </p:pic>
        </p:grpSp>
        <p:grpSp>
          <p:nvGrpSpPr>
            <p:cNvPr id="385" name="Group 384"/>
            <p:cNvGrpSpPr/>
            <p:nvPr/>
          </p:nvGrpSpPr>
          <p:grpSpPr>
            <a:xfrm>
              <a:off x="7428168" y="4064595"/>
              <a:ext cx="1005670" cy="327678"/>
              <a:chOff x="7428168" y="4064595"/>
              <a:chExt cx="1005670" cy="327678"/>
            </a:xfrm>
          </p:grpSpPr>
          <p:sp>
            <p:nvSpPr>
              <p:cNvPr id="189" name="TextBox 188"/>
              <p:cNvSpPr txBox="1"/>
              <p:nvPr/>
            </p:nvSpPr>
            <p:spPr>
              <a:xfrm>
                <a:off x="7774682" y="4091168"/>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Event</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90" name="Picture 189"/>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7428168" y="4064595"/>
                <a:ext cx="296417" cy="296417"/>
              </a:xfrm>
              <a:prstGeom prst="rect">
                <a:avLst/>
              </a:prstGeom>
            </p:spPr>
          </p:pic>
        </p:grpSp>
        <p:grpSp>
          <p:nvGrpSpPr>
            <p:cNvPr id="386" name="Group 385"/>
            <p:cNvGrpSpPr/>
            <p:nvPr/>
          </p:nvGrpSpPr>
          <p:grpSpPr>
            <a:xfrm>
              <a:off x="7466284" y="4661302"/>
              <a:ext cx="989338" cy="296656"/>
              <a:chOff x="7466284" y="4661302"/>
              <a:chExt cx="989338" cy="296656"/>
            </a:xfrm>
          </p:grpSpPr>
          <p:sp>
            <p:nvSpPr>
              <p:cNvPr id="191" name="TextBox 190"/>
              <p:cNvSpPr txBox="1"/>
              <p:nvPr/>
            </p:nvSpPr>
            <p:spPr>
              <a:xfrm>
                <a:off x="7796466" y="4676797"/>
                <a:ext cx="659156" cy="258458"/>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Engagement</a:t>
                </a:r>
              </a:p>
            </p:txBody>
          </p:sp>
          <p:pic>
            <p:nvPicPr>
              <p:cNvPr id="192" name="Picture 191"/>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7466284" y="4661302"/>
                <a:ext cx="296656" cy="296656"/>
              </a:xfrm>
              <a:prstGeom prst="rect">
                <a:avLst/>
              </a:prstGeom>
            </p:spPr>
          </p:pic>
        </p:grpSp>
      </p:grpSp>
      <p:grpSp>
        <p:nvGrpSpPr>
          <p:cNvPr id="334" name="Group 333"/>
          <p:cNvGrpSpPr/>
          <p:nvPr/>
        </p:nvGrpSpPr>
        <p:grpSpPr>
          <a:xfrm>
            <a:off x="560232" y="1637910"/>
            <a:ext cx="1012439" cy="321384"/>
            <a:chOff x="6813227" y="457506"/>
            <a:chExt cx="1012582" cy="321430"/>
          </a:xfrm>
        </p:grpSpPr>
        <p:sp>
          <p:nvSpPr>
            <p:cNvPr id="193" name="TextBox 192"/>
            <p:cNvSpPr txBox="1"/>
            <p:nvPr/>
          </p:nvSpPr>
          <p:spPr>
            <a:xfrm>
              <a:off x="7166653" y="477831"/>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Active</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Directory</a:t>
              </a:r>
            </a:p>
          </p:txBody>
        </p:sp>
        <p:pic>
          <p:nvPicPr>
            <p:cNvPr id="194" name="Picture 193" descr="Azure Active Directory.png"/>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335" name="Group 334"/>
          <p:cNvGrpSpPr/>
          <p:nvPr/>
        </p:nvGrpSpPr>
        <p:grpSpPr>
          <a:xfrm>
            <a:off x="560231" y="2172011"/>
            <a:ext cx="974434" cy="310977"/>
            <a:chOff x="7922427" y="464301"/>
            <a:chExt cx="974572" cy="311021"/>
          </a:xfrm>
        </p:grpSpPr>
        <p:sp>
          <p:nvSpPr>
            <p:cNvPr id="195" name="TextBox 194"/>
            <p:cNvSpPr txBox="1"/>
            <p:nvPr/>
          </p:nvSpPr>
          <p:spPr>
            <a:xfrm>
              <a:off x="8237843" y="474217"/>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Multi-Factor</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Authentication</a:t>
              </a:r>
            </a:p>
          </p:txBody>
        </p:sp>
        <p:pic>
          <p:nvPicPr>
            <p:cNvPr id="196" name="Picture 195" descr="Multi-Factor Authentication.png"/>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7922427" y="464301"/>
              <a:ext cx="288019" cy="288019"/>
            </a:xfrm>
            <a:prstGeom prst="rect">
              <a:avLst/>
            </a:prstGeom>
          </p:spPr>
        </p:pic>
      </p:grpSp>
      <p:grpSp>
        <p:nvGrpSpPr>
          <p:cNvPr id="331" name="Group 330"/>
          <p:cNvGrpSpPr/>
          <p:nvPr/>
        </p:nvGrpSpPr>
        <p:grpSpPr>
          <a:xfrm>
            <a:off x="560232" y="2703779"/>
            <a:ext cx="1008355" cy="337092"/>
            <a:chOff x="2492088" y="428524"/>
            <a:chExt cx="1008498" cy="337139"/>
          </a:xfrm>
        </p:grpSpPr>
        <p:sp>
          <p:nvSpPr>
            <p:cNvPr id="198" name="TextBox 197"/>
            <p:cNvSpPr txBox="1"/>
            <p:nvPr/>
          </p:nvSpPr>
          <p:spPr>
            <a:xfrm>
              <a:off x="2841430" y="464557"/>
              <a:ext cx="659156" cy="301106"/>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Automation</a:t>
              </a:r>
            </a:p>
          </p:txBody>
        </p:sp>
        <p:pic>
          <p:nvPicPr>
            <p:cNvPr id="199" name="Picture 198" descr="Azure automation.png"/>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2492088" y="428524"/>
              <a:ext cx="289607" cy="289607"/>
            </a:xfrm>
            <a:prstGeom prst="rect">
              <a:avLst/>
            </a:prstGeom>
          </p:spPr>
        </p:pic>
      </p:grpSp>
      <p:grpSp>
        <p:nvGrpSpPr>
          <p:cNvPr id="332" name="Group 331"/>
          <p:cNvGrpSpPr/>
          <p:nvPr/>
        </p:nvGrpSpPr>
        <p:grpSpPr>
          <a:xfrm>
            <a:off x="560232" y="1185596"/>
            <a:ext cx="999991" cy="348003"/>
            <a:chOff x="3528269" y="417611"/>
            <a:chExt cx="1000133" cy="348052"/>
          </a:xfrm>
        </p:grpSpPr>
        <p:sp>
          <p:nvSpPr>
            <p:cNvPr id="200" name="TextBox 199"/>
            <p:cNvSpPr txBox="1"/>
            <p:nvPr/>
          </p:nvSpPr>
          <p:spPr>
            <a:xfrm>
              <a:off x="3869246" y="464557"/>
              <a:ext cx="659156" cy="301106"/>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Portal</a:t>
              </a:r>
            </a:p>
          </p:txBody>
        </p:sp>
        <p:pic>
          <p:nvPicPr>
            <p:cNvPr id="201" name="Picture 200" descr="Azure subscription.png"/>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3528269" y="417611"/>
              <a:ext cx="286236" cy="286236"/>
            </a:xfrm>
            <a:prstGeom prst="rect">
              <a:avLst/>
            </a:prstGeom>
          </p:spPr>
        </p:pic>
      </p:grpSp>
      <p:grpSp>
        <p:nvGrpSpPr>
          <p:cNvPr id="333" name="Group 332"/>
          <p:cNvGrpSpPr/>
          <p:nvPr/>
        </p:nvGrpSpPr>
        <p:grpSpPr>
          <a:xfrm>
            <a:off x="560232" y="3195239"/>
            <a:ext cx="1006521" cy="360388"/>
            <a:chOff x="4552624" y="449870"/>
            <a:chExt cx="1006664" cy="360439"/>
          </a:xfrm>
        </p:grpSpPr>
        <p:sp>
          <p:nvSpPr>
            <p:cNvPr id="204" name="TextBox 203"/>
            <p:cNvSpPr txBox="1"/>
            <p:nvPr/>
          </p:nvSpPr>
          <p:spPr>
            <a:xfrm>
              <a:off x="4900132" y="509203"/>
              <a:ext cx="659156" cy="301106"/>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Key Vault</a:t>
              </a:r>
            </a:p>
          </p:txBody>
        </p:sp>
        <p:pic>
          <p:nvPicPr>
            <p:cNvPr id="205" name="Picture 204" descr="AzureKeyVault_icon_white.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52624" y="449870"/>
              <a:ext cx="267038" cy="296708"/>
            </a:xfrm>
            <a:prstGeom prst="rect">
              <a:avLst/>
            </a:prstGeom>
          </p:spPr>
        </p:pic>
      </p:grpSp>
      <p:grpSp>
        <p:nvGrpSpPr>
          <p:cNvPr id="380" name="Group 379"/>
          <p:cNvGrpSpPr/>
          <p:nvPr/>
        </p:nvGrpSpPr>
        <p:grpSpPr>
          <a:xfrm>
            <a:off x="1998501" y="2113055"/>
            <a:ext cx="2426813" cy="1350829"/>
            <a:chOff x="3326868" y="2362886"/>
            <a:chExt cx="2427157" cy="1351020"/>
          </a:xfrm>
        </p:grpSpPr>
        <p:sp>
          <p:nvSpPr>
            <p:cNvPr id="40" name="Rectangle 39"/>
            <p:cNvSpPr/>
            <p:nvPr/>
          </p:nvSpPr>
          <p:spPr bwMode="auto">
            <a:xfrm>
              <a:off x="3326868" y="2362886"/>
              <a:ext cx="2427157" cy="1351020"/>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752" fontAlgn="base">
                <a:lnSpc>
                  <a:spcPct val="90000"/>
                </a:lnSpc>
              </a:pPr>
              <a:r>
                <a:rPr lang="en-US" sz="1199" b="1" kern="0" dirty="0">
                  <a:gradFill>
                    <a:gsLst>
                      <a:gs pos="0">
                        <a:srgbClr val="FFFFFF"/>
                      </a:gs>
                      <a:gs pos="100000">
                        <a:srgbClr val="FFFFFF"/>
                      </a:gs>
                    </a:gsLst>
                    <a:lin ang="5400000" scaled="0"/>
                  </a:gradFill>
                  <a:ea typeface="Segoe UI" pitchFamily="34" charset="0"/>
                  <a:cs typeface="Segoe UI" pitchFamily="34" charset="0"/>
                </a:rPr>
                <a:t>Integration</a:t>
              </a:r>
            </a:p>
          </p:txBody>
        </p:sp>
        <p:grpSp>
          <p:nvGrpSpPr>
            <p:cNvPr id="377" name="Group 376"/>
            <p:cNvGrpSpPr/>
            <p:nvPr/>
          </p:nvGrpSpPr>
          <p:grpSpPr>
            <a:xfrm>
              <a:off x="4605524" y="2773724"/>
              <a:ext cx="1005586" cy="320716"/>
              <a:chOff x="4605524" y="2773724"/>
              <a:chExt cx="1005586" cy="320716"/>
            </a:xfrm>
          </p:grpSpPr>
          <p:sp>
            <p:nvSpPr>
              <p:cNvPr id="214" name="TextBox 213"/>
              <p:cNvSpPr txBox="1"/>
              <p:nvPr/>
            </p:nvSpPr>
            <p:spPr>
              <a:xfrm>
                <a:off x="4951954" y="2793335"/>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Biztalk</a:t>
                </a:r>
                <a:endPar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215" name="Picture 214" descr="BizTalk Services.png"/>
              <p:cNvPicPr>
                <a:picLocks noChangeAspect="1"/>
              </p:cNvPicPr>
              <p:nvPr/>
            </p:nvPicPr>
            <p:blipFill>
              <a:blip r:embed="rId23" cstate="print">
                <a:biLevel thresh="25000"/>
                <a:extLst>
                  <a:ext uri="{28A0092B-C50C-407E-A947-70E740481C1C}">
                    <a14:useLocalDpi xmlns:a14="http://schemas.microsoft.com/office/drawing/2010/main" val="0"/>
                  </a:ext>
                </a:extLst>
              </a:blip>
              <a:stretch>
                <a:fillRect/>
              </a:stretch>
            </p:blipFill>
            <p:spPr>
              <a:xfrm>
                <a:off x="4605524" y="2773724"/>
                <a:ext cx="293814" cy="293814"/>
              </a:xfrm>
              <a:prstGeom prst="rect">
                <a:avLst/>
              </a:prstGeom>
            </p:spPr>
          </p:pic>
        </p:grpSp>
        <p:grpSp>
          <p:nvGrpSpPr>
            <p:cNvPr id="378" name="Group 377"/>
            <p:cNvGrpSpPr/>
            <p:nvPr/>
          </p:nvGrpSpPr>
          <p:grpSpPr>
            <a:xfrm>
              <a:off x="3571364" y="3313178"/>
              <a:ext cx="1008307" cy="316721"/>
              <a:chOff x="3571364" y="3313178"/>
              <a:chExt cx="1008307" cy="316721"/>
            </a:xfrm>
          </p:grpSpPr>
          <p:sp>
            <p:nvSpPr>
              <p:cNvPr id="216" name="TextBox 215"/>
              <p:cNvSpPr txBox="1"/>
              <p:nvPr/>
            </p:nvSpPr>
            <p:spPr>
              <a:xfrm>
                <a:off x="3920515" y="3328794"/>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Hybrid</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Connections</a:t>
                </a:r>
              </a:p>
            </p:txBody>
          </p:sp>
          <p:pic>
            <p:nvPicPr>
              <p:cNvPr id="217" name="Picture 216" descr="Hybrid Connections (BizTalk).png"/>
              <p:cNvPicPr>
                <a:picLocks noChangeAspect="1"/>
              </p:cNvPicPr>
              <p:nvPr/>
            </p:nvPicPr>
            <p:blipFill>
              <a:blip r:embed="rId24" cstate="print">
                <a:biLevel thresh="25000"/>
                <a:extLst>
                  <a:ext uri="{28A0092B-C50C-407E-A947-70E740481C1C}">
                    <a14:useLocalDpi xmlns:a14="http://schemas.microsoft.com/office/drawing/2010/main" val="0"/>
                  </a:ext>
                </a:extLst>
              </a:blip>
              <a:stretch>
                <a:fillRect/>
              </a:stretch>
            </p:blipFill>
            <p:spPr>
              <a:xfrm>
                <a:off x="3571364" y="3313178"/>
                <a:ext cx="292125" cy="292125"/>
              </a:xfrm>
              <a:prstGeom prst="rect">
                <a:avLst/>
              </a:prstGeom>
            </p:spPr>
          </p:pic>
        </p:grpSp>
        <p:grpSp>
          <p:nvGrpSpPr>
            <p:cNvPr id="379" name="Group 378"/>
            <p:cNvGrpSpPr/>
            <p:nvPr/>
          </p:nvGrpSpPr>
          <p:grpSpPr>
            <a:xfrm>
              <a:off x="4613872" y="3306133"/>
              <a:ext cx="998427" cy="323766"/>
              <a:chOff x="4613872" y="3306133"/>
              <a:chExt cx="998427" cy="323766"/>
            </a:xfrm>
          </p:grpSpPr>
          <p:sp>
            <p:nvSpPr>
              <p:cNvPr id="218" name="TextBox 217"/>
              <p:cNvSpPr txBox="1"/>
              <p:nvPr/>
            </p:nvSpPr>
            <p:spPr>
              <a:xfrm>
                <a:off x="4953143" y="3328794"/>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Bus</a:t>
                </a:r>
              </a:p>
            </p:txBody>
          </p:sp>
          <p:pic>
            <p:nvPicPr>
              <p:cNvPr id="219" name="Picture 218" descr="Service Bus.png"/>
              <p:cNvPicPr>
                <a:picLocks noChangeAspect="1"/>
              </p:cNvPicPr>
              <p:nvPr/>
            </p:nvPicPr>
            <p:blipFill>
              <a:blip r:embed="rId25" cstate="print">
                <a:biLevel thresh="25000"/>
                <a:extLst>
                  <a:ext uri="{28A0092B-C50C-407E-A947-70E740481C1C}">
                    <a14:useLocalDpi xmlns:a14="http://schemas.microsoft.com/office/drawing/2010/main" val="0"/>
                  </a:ext>
                </a:extLst>
              </a:blip>
              <a:stretch>
                <a:fillRect/>
              </a:stretch>
            </p:blipFill>
            <p:spPr>
              <a:xfrm>
                <a:off x="4613872" y="3306133"/>
                <a:ext cx="292386" cy="292386"/>
              </a:xfrm>
              <a:prstGeom prst="rect">
                <a:avLst/>
              </a:prstGeom>
            </p:spPr>
          </p:pic>
        </p:grpSp>
        <p:grpSp>
          <p:nvGrpSpPr>
            <p:cNvPr id="376" name="Group 375"/>
            <p:cNvGrpSpPr/>
            <p:nvPr/>
          </p:nvGrpSpPr>
          <p:grpSpPr>
            <a:xfrm>
              <a:off x="3564974" y="2774918"/>
              <a:ext cx="1004745" cy="319522"/>
              <a:chOff x="3564974" y="2774918"/>
              <a:chExt cx="1004745" cy="319522"/>
            </a:xfrm>
          </p:grpSpPr>
          <p:sp>
            <p:nvSpPr>
              <p:cNvPr id="220" name="TextBox 219"/>
              <p:cNvSpPr txBox="1"/>
              <p:nvPr/>
            </p:nvSpPr>
            <p:spPr>
              <a:xfrm>
                <a:off x="3910563" y="2793335"/>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Storage</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Queues</a:t>
                </a:r>
              </a:p>
            </p:txBody>
          </p:sp>
          <p:pic>
            <p:nvPicPr>
              <p:cNvPr id="221" name="Picture 220" descr="Storage queue.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3564974" y="2774918"/>
                <a:ext cx="292620" cy="292620"/>
              </a:xfrm>
              <a:prstGeom prst="rect">
                <a:avLst/>
              </a:prstGeom>
            </p:spPr>
          </p:pic>
        </p:grpSp>
      </p:grpSp>
      <p:grpSp>
        <p:nvGrpSpPr>
          <p:cNvPr id="336" name="Group 335"/>
          <p:cNvGrpSpPr/>
          <p:nvPr/>
        </p:nvGrpSpPr>
        <p:grpSpPr>
          <a:xfrm>
            <a:off x="560231" y="3649127"/>
            <a:ext cx="1024505" cy="317228"/>
            <a:chOff x="9096923" y="436026"/>
            <a:chExt cx="1024650" cy="317273"/>
          </a:xfrm>
        </p:grpSpPr>
        <p:sp>
          <p:nvSpPr>
            <p:cNvPr id="230" name="TextBox 229"/>
            <p:cNvSpPr txBox="1"/>
            <p:nvPr/>
          </p:nvSpPr>
          <p:spPr>
            <a:xfrm>
              <a:off x="9462417" y="452194"/>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Store /</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Marketplace</a:t>
              </a:r>
            </a:p>
          </p:txBody>
        </p:sp>
        <p:pic>
          <p:nvPicPr>
            <p:cNvPr id="231" name="Picture 230" descr="Azure Marketplace.png"/>
            <p:cNvPicPr>
              <a:picLocks noChangeAspect="1"/>
            </p:cNvPicPr>
            <p:nvPr/>
          </p:nvPicPr>
          <p:blipFill>
            <a:blip r:embed="rId27" cstate="print">
              <a:biLevel thresh="25000"/>
              <a:extLst>
                <a:ext uri="{28A0092B-C50C-407E-A947-70E740481C1C}">
                  <a14:useLocalDpi xmlns:a14="http://schemas.microsoft.com/office/drawing/2010/main" val="0"/>
                </a:ext>
              </a:extLst>
            </a:blip>
            <a:stretch>
              <a:fillRect/>
            </a:stretch>
          </p:blipFill>
          <p:spPr>
            <a:xfrm>
              <a:off x="9096923" y="436026"/>
              <a:ext cx="291303" cy="291303"/>
            </a:xfrm>
            <a:prstGeom prst="rect">
              <a:avLst/>
            </a:prstGeom>
          </p:spPr>
        </p:pic>
      </p:grpSp>
      <p:sp>
        <p:nvSpPr>
          <p:cNvPr id="71" name="Rectangle 70"/>
          <p:cNvSpPr/>
          <p:nvPr/>
        </p:nvSpPr>
        <p:spPr bwMode="auto">
          <a:xfrm>
            <a:off x="10438751" y="541623"/>
            <a:ext cx="1569715" cy="3956854"/>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752" fontAlgn="base">
              <a:lnSpc>
                <a:spcPct val="90000"/>
              </a:lnSpc>
            </a:pPr>
            <a:r>
              <a:rPr lang="en-US" sz="1199" b="1" kern="0" dirty="0">
                <a:solidFill>
                  <a:schemeClr val="bg1"/>
                </a:solidFill>
                <a:ea typeface="Segoe UI" pitchFamily="34" charset="0"/>
                <a:cs typeface="Segoe UI" pitchFamily="34" charset="0"/>
              </a:rPr>
              <a:t>Hybrid</a:t>
            </a:r>
          </a:p>
          <a:p>
            <a:pPr algn="ctr" defTabSz="913752" fontAlgn="base">
              <a:lnSpc>
                <a:spcPct val="90000"/>
              </a:lnSpc>
            </a:pPr>
            <a:r>
              <a:rPr lang="en-US" sz="1199" b="1" kern="0" dirty="0">
                <a:solidFill>
                  <a:schemeClr val="bg1"/>
                </a:solidFill>
                <a:ea typeface="Segoe UI" pitchFamily="34" charset="0"/>
                <a:cs typeface="Segoe UI" pitchFamily="34" charset="0"/>
              </a:rPr>
              <a:t>Operations</a:t>
            </a:r>
            <a:endParaRPr lang="en-US" sz="1299" b="1" kern="0" dirty="0">
              <a:solidFill>
                <a:schemeClr val="bg1"/>
              </a:solidFill>
              <a:ea typeface="Segoe UI" pitchFamily="34" charset="0"/>
              <a:cs typeface="Segoe UI" pitchFamily="34" charset="0"/>
            </a:endParaRPr>
          </a:p>
        </p:txBody>
      </p:sp>
      <p:grpSp>
        <p:nvGrpSpPr>
          <p:cNvPr id="338" name="Group 337"/>
          <p:cNvGrpSpPr/>
          <p:nvPr/>
        </p:nvGrpSpPr>
        <p:grpSpPr>
          <a:xfrm>
            <a:off x="10696804" y="2262415"/>
            <a:ext cx="1011108" cy="332182"/>
            <a:chOff x="11198479" y="2855036"/>
            <a:chExt cx="1011251" cy="332229"/>
          </a:xfrm>
        </p:grpSpPr>
        <p:sp>
          <p:nvSpPr>
            <p:cNvPr id="206" name="TextBox 205"/>
            <p:cNvSpPr txBox="1"/>
            <p:nvPr/>
          </p:nvSpPr>
          <p:spPr>
            <a:xfrm>
              <a:off x="11550574" y="2886159"/>
              <a:ext cx="659156" cy="301106"/>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Backup</a:t>
              </a:r>
            </a:p>
          </p:txBody>
        </p:sp>
        <p:pic>
          <p:nvPicPr>
            <p:cNvPr id="207" name="Picture 206" descr="Backup Service.png"/>
            <p:cNvPicPr>
              <a:picLocks noChangeAspect="1"/>
            </p:cNvPicPr>
            <p:nvPr/>
          </p:nvPicPr>
          <p:blipFill>
            <a:blip r:embed="rId28" cstate="print">
              <a:biLevel thresh="25000"/>
              <a:extLst>
                <a:ext uri="{28A0092B-C50C-407E-A947-70E740481C1C}">
                  <a14:useLocalDpi xmlns:a14="http://schemas.microsoft.com/office/drawing/2010/main" val="0"/>
                </a:ext>
              </a:extLst>
            </a:blip>
            <a:stretch>
              <a:fillRect/>
            </a:stretch>
          </p:blipFill>
          <p:spPr>
            <a:xfrm>
              <a:off x="11198479" y="2855036"/>
              <a:ext cx="296408" cy="296408"/>
            </a:xfrm>
            <a:prstGeom prst="rect">
              <a:avLst/>
            </a:prstGeom>
          </p:spPr>
        </p:pic>
      </p:grpSp>
      <p:grpSp>
        <p:nvGrpSpPr>
          <p:cNvPr id="242" name="Group 241"/>
          <p:cNvGrpSpPr/>
          <p:nvPr/>
        </p:nvGrpSpPr>
        <p:grpSpPr>
          <a:xfrm>
            <a:off x="10679600" y="4125555"/>
            <a:ext cx="1005602" cy="330982"/>
            <a:chOff x="11181272" y="4050487"/>
            <a:chExt cx="1005745" cy="331029"/>
          </a:xfrm>
        </p:grpSpPr>
        <p:sp>
          <p:nvSpPr>
            <p:cNvPr id="208" name="TextBox 207"/>
            <p:cNvSpPr txBox="1"/>
            <p:nvPr/>
          </p:nvSpPr>
          <p:spPr>
            <a:xfrm>
              <a:off x="11527861" y="4080410"/>
              <a:ext cx="659156" cy="301106"/>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StorSimple</a:t>
              </a:r>
              <a:endPar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32138" eaLnBrk="0" fontAlgn="base" hangingPunct="0">
                <a:lnSpc>
                  <a:spcPts val="816"/>
                </a:lnSpc>
                <a:spcBef>
                  <a:spcPct val="0"/>
                </a:spcBef>
                <a:spcAft>
                  <a:spcPct val="0"/>
                </a:spcAft>
              </a:pPr>
              <a:endPar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209" name="Picture 208" descr="StorSimple.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11181272" y="4050487"/>
              <a:ext cx="286828" cy="286828"/>
            </a:xfrm>
            <a:prstGeom prst="rect">
              <a:avLst/>
            </a:prstGeom>
          </p:spPr>
        </p:pic>
      </p:grpSp>
      <p:grpSp>
        <p:nvGrpSpPr>
          <p:cNvPr id="341" name="Group 340"/>
          <p:cNvGrpSpPr/>
          <p:nvPr/>
        </p:nvGrpSpPr>
        <p:grpSpPr>
          <a:xfrm>
            <a:off x="10674124" y="3685126"/>
            <a:ext cx="1003137" cy="345514"/>
            <a:chOff x="11175796" y="3730886"/>
            <a:chExt cx="1003279" cy="345563"/>
          </a:xfrm>
        </p:grpSpPr>
        <p:sp>
          <p:nvSpPr>
            <p:cNvPr id="210" name="TextBox 209"/>
            <p:cNvSpPr txBox="1"/>
            <p:nvPr/>
          </p:nvSpPr>
          <p:spPr>
            <a:xfrm>
              <a:off x="11519919" y="3775343"/>
              <a:ext cx="659156" cy="301106"/>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Site</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Recovery</a:t>
              </a:r>
            </a:p>
          </p:txBody>
        </p:sp>
        <p:pic>
          <p:nvPicPr>
            <p:cNvPr id="211" name="Picture 210" descr="Site Recovery.png"/>
            <p:cNvPicPr>
              <a:picLocks noChangeAspect="1"/>
            </p:cNvPicPr>
            <p:nvPr/>
          </p:nvPicPr>
          <p:blipFill>
            <a:blip r:embed="rId30" cstate="print">
              <a:biLevel thresh="25000"/>
              <a:extLst>
                <a:ext uri="{28A0092B-C50C-407E-A947-70E740481C1C}">
                  <a14:useLocalDpi xmlns:a14="http://schemas.microsoft.com/office/drawing/2010/main" val="0"/>
                </a:ext>
              </a:extLst>
            </a:blip>
            <a:stretch>
              <a:fillRect/>
            </a:stretch>
          </p:blipFill>
          <p:spPr>
            <a:xfrm>
              <a:off x="11175796" y="3730886"/>
              <a:ext cx="285842" cy="285842"/>
            </a:xfrm>
            <a:prstGeom prst="rect">
              <a:avLst/>
            </a:prstGeom>
          </p:spPr>
        </p:pic>
      </p:grpSp>
      <p:grpSp>
        <p:nvGrpSpPr>
          <p:cNvPr id="340" name="Group 339"/>
          <p:cNvGrpSpPr/>
          <p:nvPr/>
        </p:nvGrpSpPr>
        <p:grpSpPr>
          <a:xfrm>
            <a:off x="10688367" y="3254712"/>
            <a:ext cx="996835" cy="321119"/>
            <a:chOff x="11190041" y="3491162"/>
            <a:chExt cx="996976" cy="321164"/>
          </a:xfrm>
        </p:grpSpPr>
        <p:sp>
          <p:nvSpPr>
            <p:cNvPr id="212" name="TextBox 211"/>
            <p:cNvSpPr txBox="1"/>
            <p:nvPr/>
          </p:nvSpPr>
          <p:spPr>
            <a:xfrm>
              <a:off x="11527861" y="3511220"/>
              <a:ext cx="659156" cy="301106"/>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Import/Export</a:t>
              </a:r>
            </a:p>
          </p:txBody>
        </p:sp>
        <p:pic>
          <p:nvPicPr>
            <p:cNvPr id="213" name="Picture 212" descr="Storage (Azure).png"/>
            <p:cNvPicPr>
              <a:picLocks noChangeAspect="1"/>
            </p:cNvPicPr>
            <p:nvPr/>
          </p:nvPicPr>
          <p:blipFill>
            <a:blip r:embed="rId31" cstate="print">
              <a:biLevel thresh="25000"/>
              <a:extLst>
                <a:ext uri="{28A0092B-C50C-407E-A947-70E740481C1C}">
                  <a14:useLocalDpi xmlns:a14="http://schemas.microsoft.com/office/drawing/2010/main" val="0"/>
                </a:ext>
              </a:extLst>
            </a:blip>
            <a:stretch>
              <a:fillRect/>
            </a:stretch>
          </p:blipFill>
          <p:spPr>
            <a:xfrm>
              <a:off x="11190041" y="3491162"/>
              <a:ext cx="286753" cy="286753"/>
            </a:xfrm>
            <a:prstGeom prst="rect">
              <a:avLst/>
            </a:prstGeom>
          </p:spPr>
        </p:pic>
      </p:grpSp>
      <p:sp>
        <p:nvSpPr>
          <p:cNvPr id="33" name="Rectangle 32"/>
          <p:cNvSpPr/>
          <p:nvPr/>
        </p:nvSpPr>
        <p:spPr bwMode="auto">
          <a:xfrm>
            <a:off x="6023342" y="4930819"/>
            <a:ext cx="6290855" cy="789692"/>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27" tIns="45713" rIns="91427" bIns="143408" numCol="1" spcCol="0" rtlCol="0" fromWordArt="0" anchor="t" anchorCtr="0" forceAA="0" compatLnSpc="1">
            <a:prstTxWarp prst="textNoShape">
              <a:avLst/>
            </a:prstTxWarp>
            <a:noAutofit/>
          </a:bodyPr>
          <a:lstStyle/>
          <a:p>
            <a:pPr algn="ctr" defTabSz="913752" fontAlgn="base">
              <a:lnSpc>
                <a:spcPct val="90000"/>
              </a:lnSpc>
            </a:pPr>
            <a:r>
              <a:rPr lang="en-US" sz="1199" b="1" kern="0" dirty="0">
                <a:gradFill>
                  <a:gsLst>
                    <a:gs pos="0">
                      <a:srgbClr val="FFFFFF"/>
                    </a:gs>
                    <a:gs pos="100000">
                      <a:srgbClr val="FFFFFF"/>
                    </a:gs>
                  </a:gsLst>
                  <a:lin ang="5400000" scaled="0"/>
                </a:gradFill>
                <a:ea typeface="Segoe UI" pitchFamily="34" charset="0"/>
                <a:cs typeface="Segoe UI" pitchFamily="34" charset="0"/>
              </a:rPr>
              <a:t>Networking</a:t>
            </a:r>
          </a:p>
        </p:txBody>
      </p:sp>
      <p:grpSp>
        <p:nvGrpSpPr>
          <p:cNvPr id="394" name="Group 393"/>
          <p:cNvGrpSpPr/>
          <p:nvPr/>
        </p:nvGrpSpPr>
        <p:grpSpPr>
          <a:xfrm>
            <a:off x="7595601" y="2110975"/>
            <a:ext cx="2738658" cy="2333037"/>
            <a:chOff x="8289832" y="2910817"/>
            <a:chExt cx="2739047" cy="2333368"/>
          </a:xfrm>
        </p:grpSpPr>
        <p:sp>
          <p:nvSpPr>
            <p:cNvPr id="37" name="Rectangle 36"/>
            <p:cNvSpPr/>
            <p:nvPr/>
          </p:nvSpPr>
          <p:spPr bwMode="auto">
            <a:xfrm>
              <a:off x="8289832" y="2910817"/>
              <a:ext cx="2739047" cy="233336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752" fontAlgn="base">
                <a:lnSpc>
                  <a:spcPct val="90000"/>
                </a:lnSpc>
              </a:pPr>
              <a:r>
                <a:rPr lang="en-US" sz="1199" b="1" kern="0" dirty="0">
                  <a:gradFill>
                    <a:gsLst>
                      <a:gs pos="0">
                        <a:srgbClr val="FFFFFF"/>
                      </a:gs>
                      <a:gs pos="100000">
                        <a:srgbClr val="FFFFFF"/>
                      </a:gs>
                    </a:gsLst>
                    <a:lin ang="5400000" scaled="0"/>
                  </a:gradFill>
                  <a:ea typeface="Segoe UI" pitchFamily="34" charset="0"/>
                  <a:cs typeface="Segoe UI" pitchFamily="34" charset="0"/>
                </a:rPr>
                <a:t>Data</a:t>
              </a:r>
            </a:p>
          </p:txBody>
        </p:sp>
        <p:grpSp>
          <p:nvGrpSpPr>
            <p:cNvPr id="388" name="Group 387"/>
            <p:cNvGrpSpPr/>
            <p:nvPr/>
          </p:nvGrpSpPr>
          <p:grpSpPr>
            <a:xfrm>
              <a:off x="8755248" y="3474294"/>
              <a:ext cx="1008778" cy="324187"/>
              <a:chOff x="8755248" y="3474294"/>
              <a:chExt cx="1008778" cy="324187"/>
            </a:xfrm>
          </p:grpSpPr>
          <p:sp>
            <p:nvSpPr>
              <p:cNvPr id="171" name="TextBox 170"/>
              <p:cNvSpPr txBox="1"/>
              <p:nvPr/>
            </p:nvSpPr>
            <p:spPr>
              <a:xfrm>
                <a:off x="9104870" y="3497376"/>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SQL</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Database</a:t>
                </a:r>
              </a:p>
            </p:txBody>
          </p:sp>
          <p:pic>
            <p:nvPicPr>
              <p:cNvPr id="172" name="Picture 171"/>
              <p:cNvPicPr>
                <a:picLocks noChangeAspect="1"/>
              </p:cNvPicPr>
              <p:nvPr/>
            </p:nvPicPr>
            <p:blipFill>
              <a:blip r:embed="rId32" cstate="print">
                <a:biLevel thresh="25000"/>
                <a:extLst>
                  <a:ext uri="{28A0092B-C50C-407E-A947-70E740481C1C}">
                    <a14:useLocalDpi xmlns:a14="http://schemas.microsoft.com/office/drawing/2010/main" val="0"/>
                  </a:ext>
                </a:extLst>
              </a:blip>
              <a:stretch>
                <a:fillRect/>
              </a:stretch>
            </p:blipFill>
            <p:spPr>
              <a:xfrm>
                <a:off x="8755248" y="3474294"/>
                <a:ext cx="296809" cy="296809"/>
              </a:xfrm>
              <a:prstGeom prst="rect">
                <a:avLst/>
              </a:prstGeom>
            </p:spPr>
          </p:pic>
        </p:grpSp>
        <p:grpSp>
          <p:nvGrpSpPr>
            <p:cNvPr id="390" name="Group 389"/>
            <p:cNvGrpSpPr/>
            <p:nvPr/>
          </p:nvGrpSpPr>
          <p:grpSpPr>
            <a:xfrm>
              <a:off x="8681505" y="4689849"/>
              <a:ext cx="1029708" cy="318154"/>
              <a:chOff x="8681505" y="4689849"/>
              <a:chExt cx="1029708" cy="318154"/>
            </a:xfrm>
          </p:grpSpPr>
          <p:sp>
            <p:nvSpPr>
              <p:cNvPr id="173" name="TextBox 172"/>
              <p:cNvSpPr txBox="1"/>
              <p:nvPr/>
            </p:nvSpPr>
            <p:spPr>
              <a:xfrm>
                <a:off x="9052057" y="4706898"/>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DocumentDB</a:t>
                </a:r>
                <a:endPar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4" name="Picture 173"/>
              <p:cNvPicPr>
                <a:picLocks noChangeAspect="1"/>
              </p:cNvPicPr>
              <p:nvPr/>
            </p:nvPicPr>
            <p:blipFill>
              <a:blip r:embed="rId33" cstate="print">
                <a:biLevel thresh="25000"/>
                <a:extLst>
                  <a:ext uri="{28A0092B-C50C-407E-A947-70E740481C1C}">
                    <a14:useLocalDpi xmlns:a14="http://schemas.microsoft.com/office/drawing/2010/main" val="0"/>
                  </a:ext>
                </a:extLst>
              </a:blip>
              <a:stretch>
                <a:fillRect/>
              </a:stretch>
            </p:blipFill>
            <p:spPr>
              <a:xfrm>
                <a:off x="8681505" y="4689849"/>
                <a:ext cx="290620" cy="290619"/>
              </a:xfrm>
              <a:prstGeom prst="rect">
                <a:avLst/>
              </a:prstGeom>
            </p:spPr>
          </p:pic>
        </p:grpSp>
        <p:grpSp>
          <p:nvGrpSpPr>
            <p:cNvPr id="391" name="Group 390"/>
            <p:cNvGrpSpPr/>
            <p:nvPr/>
          </p:nvGrpSpPr>
          <p:grpSpPr>
            <a:xfrm>
              <a:off x="8728911" y="4040003"/>
              <a:ext cx="1011763" cy="318839"/>
              <a:chOff x="8728911" y="4040003"/>
              <a:chExt cx="1011763" cy="318839"/>
            </a:xfrm>
          </p:grpSpPr>
          <p:sp>
            <p:nvSpPr>
              <p:cNvPr id="175" name="TextBox 174"/>
              <p:cNvSpPr txBox="1"/>
              <p:nvPr/>
            </p:nvSpPr>
            <p:spPr>
              <a:xfrm>
                <a:off x="9081518" y="4057737"/>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Redis</a:t>
                </a:r>
                <a:endPar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Cache</a:t>
                </a:r>
              </a:p>
            </p:txBody>
          </p:sp>
          <p:pic>
            <p:nvPicPr>
              <p:cNvPr id="176" name="Picture 175"/>
              <p:cNvPicPr>
                <a:picLocks noChangeAspect="1"/>
              </p:cNvPicPr>
              <p:nvPr/>
            </p:nvPicPr>
            <p:blipFill>
              <a:blip r:embed="rId34" cstate="print">
                <a:biLevel thresh="25000"/>
                <a:extLst>
                  <a:ext uri="{28A0092B-C50C-407E-A947-70E740481C1C}">
                    <a14:useLocalDpi xmlns:a14="http://schemas.microsoft.com/office/drawing/2010/main" val="0"/>
                  </a:ext>
                </a:extLst>
              </a:blip>
              <a:stretch>
                <a:fillRect/>
              </a:stretch>
            </p:blipFill>
            <p:spPr>
              <a:xfrm>
                <a:off x="8728911" y="4040003"/>
                <a:ext cx="289282" cy="289282"/>
              </a:xfrm>
              <a:prstGeom prst="rect">
                <a:avLst/>
              </a:prstGeom>
            </p:spPr>
          </p:pic>
        </p:grpSp>
        <p:grpSp>
          <p:nvGrpSpPr>
            <p:cNvPr id="392" name="Group 391"/>
            <p:cNvGrpSpPr/>
            <p:nvPr/>
          </p:nvGrpSpPr>
          <p:grpSpPr>
            <a:xfrm>
              <a:off x="9789813" y="4065697"/>
              <a:ext cx="1011560" cy="362789"/>
              <a:chOff x="9789813" y="4065697"/>
              <a:chExt cx="1011560" cy="362789"/>
            </a:xfrm>
          </p:grpSpPr>
          <p:sp>
            <p:nvSpPr>
              <p:cNvPr id="177" name="TextBox 176"/>
              <p:cNvSpPr txBox="1"/>
              <p:nvPr/>
            </p:nvSpPr>
            <p:spPr>
              <a:xfrm>
                <a:off x="10142217" y="4127381"/>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Search</a:t>
                </a:r>
              </a:p>
              <a:p>
                <a:pPr defTabSz="932138" eaLnBrk="0" fontAlgn="base" hangingPunct="0">
                  <a:lnSpc>
                    <a:spcPts val="816"/>
                  </a:lnSpc>
                  <a:spcBef>
                    <a:spcPct val="0"/>
                  </a:spcBef>
                  <a:spcAft>
                    <a:spcPct val="0"/>
                  </a:spcAft>
                </a:pPr>
                <a:endPar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8" name="Picture 177"/>
              <p:cNvPicPr>
                <a:picLocks noChangeAspect="1"/>
              </p:cNvPicPr>
              <p:nvPr/>
            </p:nvPicPr>
            <p:blipFill>
              <a:blip r:embed="rId35" cstate="print">
                <a:biLevel thresh="25000"/>
                <a:extLst>
                  <a:ext uri="{28A0092B-C50C-407E-A947-70E740481C1C}">
                    <a14:useLocalDpi xmlns:a14="http://schemas.microsoft.com/office/drawing/2010/main" val="0"/>
                  </a:ext>
                </a:extLst>
              </a:blip>
              <a:stretch>
                <a:fillRect/>
              </a:stretch>
            </p:blipFill>
            <p:spPr>
              <a:xfrm>
                <a:off x="9789813" y="4065697"/>
                <a:ext cx="293993" cy="293993"/>
              </a:xfrm>
              <a:prstGeom prst="rect">
                <a:avLst/>
              </a:prstGeom>
            </p:spPr>
          </p:pic>
        </p:grpSp>
        <p:grpSp>
          <p:nvGrpSpPr>
            <p:cNvPr id="393" name="Group 392"/>
            <p:cNvGrpSpPr/>
            <p:nvPr/>
          </p:nvGrpSpPr>
          <p:grpSpPr>
            <a:xfrm>
              <a:off x="9795245" y="4668527"/>
              <a:ext cx="1014773" cy="328756"/>
              <a:chOff x="9795245" y="4668527"/>
              <a:chExt cx="1014773" cy="328756"/>
            </a:xfrm>
          </p:grpSpPr>
          <p:sp>
            <p:nvSpPr>
              <p:cNvPr id="179" name="TextBox 178"/>
              <p:cNvSpPr txBox="1"/>
              <p:nvPr/>
            </p:nvSpPr>
            <p:spPr>
              <a:xfrm>
                <a:off x="10150862" y="4696178"/>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Tables</a:t>
                </a:r>
              </a:p>
            </p:txBody>
          </p:sp>
          <p:pic>
            <p:nvPicPr>
              <p:cNvPr id="180" name="Picture 179" descr="Storage table.png"/>
              <p:cNvPicPr>
                <a:picLocks noChangeAspect="1"/>
              </p:cNvPicPr>
              <p:nvPr/>
            </p:nvPicPr>
            <p:blipFill>
              <a:blip r:embed="rId36" cstate="print">
                <a:biLevel thresh="25000"/>
                <a:extLst>
                  <a:ext uri="{28A0092B-C50C-407E-A947-70E740481C1C}">
                    <a14:useLocalDpi xmlns:a14="http://schemas.microsoft.com/office/drawing/2010/main" val="0"/>
                  </a:ext>
                </a:extLst>
              </a:blip>
              <a:stretch>
                <a:fillRect/>
              </a:stretch>
            </p:blipFill>
            <p:spPr>
              <a:xfrm>
                <a:off x="9795245" y="4668527"/>
                <a:ext cx="288561" cy="288560"/>
              </a:xfrm>
              <a:prstGeom prst="rect">
                <a:avLst/>
              </a:prstGeom>
            </p:spPr>
          </p:pic>
        </p:grpSp>
        <p:grpSp>
          <p:nvGrpSpPr>
            <p:cNvPr id="389" name="Group 388"/>
            <p:cNvGrpSpPr/>
            <p:nvPr/>
          </p:nvGrpSpPr>
          <p:grpSpPr>
            <a:xfrm>
              <a:off x="9763191" y="3476801"/>
              <a:ext cx="751841" cy="347627"/>
              <a:chOff x="9763191" y="3476801"/>
              <a:chExt cx="751841" cy="347627"/>
            </a:xfrm>
          </p:grpSpPr>
          <p:pic>
            <p:nvPicPr>
              <p:cNvPr id="17" name="Picture 16"/>
              <p:cNvPicPr>
                <a:picLocks noChangeAspect="1"/>
              </p:cNvPicPr>
              <p:nvPr/>
            </p:nvPicPr>
            <p:blipFill>
              <a:blip r:embed="rId37"/>
              <a:stretch>
                <a:fillRect/>
              </a:stretch>
            </p:blipFill>
            <p:spPr>
              <a:xfrm>
                <a:off x="9763191" y="3476801"/>
                <a:ext cx="320616" cy="290558"/>
              </a:xfrm>
              <a:prstGeom prst="rect">
                <a:avLst/>
              </a:prstGeom>
            </p:spPr>
          </p:pic>
          <p:sp>
            <p:nvSpPr>
              <p:cNvPr id="246" name="TextBox 245"/>
              <p:cNvSpPr txBox="1"/>
              <p:nvPr/>
            </p:nvSpPr>
            <p:spPr>
              <a:xfrm>
                <a:off x="10117219" y="3498352"/>
                <a:ext cx="397813" cy="326076"/>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SQL Data</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Warehouse</a:t>
                </a:r>
              </a:p>
            </p:txBody>
          </p:sp>
        </p:grpSp>
      </p:grpSp>
      <p:sp>
        <p:nvSpPr>
          <p:cNvPr id="9" name="Freeform 8"/>
          <p:cNvSpPr/>
          <p:nvPr/>
        </p:nvSpPr>
        <p:spPr bwMode="auto">
          <a:xfrm>
            <a:off x="11185398" y="2720802"/>
            <a:ext cx="69047" cy="38718"/>
          </a:xfrm>
          <a:custGeom>
            <a:avLst/>
            <a:gdLst>
              <a:gd name="connsiteX0" fmla="*/ 0 w 69056"/>
              <a:gd name="connsiteY0" fmla="*/ 16668 h 38723"/>
              <a:gd name="connsiteX1" fmla="*/ 26194 w 69056"/>
              <a:gd name="connsiteY1" fmla="*/ 7143 h 38723"/>
              <a:gd name="connsiteX2" fmla="*/ 28575 w 69056"/>
              <a:gd name="connsiteY2" fmla="*/ 0 h 38723"/>
              <a:gd name="connsiteX3" fmla="*/ 30956 w 69056"/>
              <a:gd name="connsiteY3" fmla="*/ 7143 h 38723"/>
              <a:gd name="connsiteX4" fmla="*/ 33337 w 69056"/>
              <a:gd name="connsiteY4" fmla="*/ 38100 h 38723"/>
              <a:gd name="connsiteX5" fmla="*/ 35719 w 69056"/>
              <a:gd name="connsiteY5" fmla="*/ 28575 h 38723"/>
              <a:gd name="connsiteX6" fmla="*/ 42862 w 69056"/>
              <a:gd name="connsiteY6" fmla="*/ 23812 h 38723"/>
              <a:gd name="connsiteX7" fmla="*/ 69056 w 69056"/>
              <a:gd name="connsiteY7" fmla="*/ 19050 h 3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56" h="38723">
                <a:moveTo>
                  <a:pt x="0" y="16668"/>
                </a:moveTo>
                <a:cubicBezTo>
                  <a:pt x="14329" y="14877"/>
                  <a:pt x="18768" y="18282"/>
                  <a:pt x="26194" y="7143"/>
                </a:cubicBezTo>
                <a:cubicBezTo>
                  <a:pt x="27586" y="5055"/>
                  <a:pt x="27781" y="2381"/>
                  <a:pt x="28575" y="0"/>
                </a:cubicBezTo>
                <a:cubicBezTo>
                  <a:pt x="29369" y="2381"/>
                  <a:pt x="30645" y="4653"/>
                  <a:pt x="30956" y="7143"/>
                </a:cubicBezTo>
                <a:cubicBezTo>
                  <a:pt x="32240" y="17413"/>
                  <a:pt x="31092" y="27997"/>
                  <a:pt x="33337" y="38100"/>
                </a:cubicBezTo>
                <a:cubicBezTo>
                  <a:pt x="34047" y="41295"/>
                  <a:pt x="33904" y="31298"/>
                  <a:pt x="35719" y="28575"/>
                </a:cubicBezTo>
                <a:cubicBezTo>
                  <a:pt x="37306" y="26194"/>
                  <a:pt x="40247" y="24974"/>
                  <a:pt x="42862" y="23812"/>
                </a:cubicBezTo>
                <a:cubicBezTo>
                  <a:pt x="56400" y="17795"/>
                  <a:pt x="55699" y="19050"/>
                  <a:pt x="69056" y="19050"/>
                </a:cubicBez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224"/>
            <a:endParaRPr lang="en-US" kern="0">
              <a:solidFill>
                <a:sysClr val="windowText" lastClr="000000"/>
              </a:solidFill>
            </a:endParaRPr>
          </a:p>
        </p:txBody>
      </p:sp>
      <p:grpSp>
        <p:nvGrpSpPr>
          <p:cNvPr id="337" name="Group 336"/>
          <p:cNvGrpSpPr/>
          <p:nvPr/>
        </p:nvGrpSpPr>
        <p:grpSpPr>
          <a:xfrm>
            <a:off x="10716722" y="1196545"/>
            <a:ext cx="1011136" cy="334271"/>
            <a:chOff x="11200294" y="2143330"/>
            <a:chExt cx="1011280" cy="334317"/>
          </a:xfrm>
        </p:grpSpPr>
        <p:sp>
          <p:nvSpPr>
            <p:cNvPr id="197" name="TextBox 196"/>
            <p:cNvSpPr txBox="1"/>
            <p:nvPr/>
          </p:nvSpPr>
          <p:spPr>
            <a:xfrm>
              <a:off x="11552418" y="2176542"/>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AD </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Connect Health</a:t>
              </a:r>
            </a:p>
          </p:txBody>
        </p:sp>
        <p:grpSp>
          <p:nvGrpSpPr>
            <p:cNvPr id="229" name="Group 228"/>
            <p:cNvGrpSpPr/>
            <p:nvPr/>
          </p:nvGrpSpPr>
          <p:grpSpPr>
            <a:xfrm>
              <a:off x="11200294" y="2143330"/>
              <a:ext cx="293741" cy="279390"/>
              <a:chOff x="10757647" y="1125048"/>
              <a:chExt cx="293741" cy="279390"/>
            </a:xfrm>
          </p:grpSpPr>
          <p:pic>
            <p:nvPicPr>
              <p:cNvPr id="222" name="Picture 221" descr="Azure Active Directory.png"/>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10757647" y="1125048"/>
                <a:ext cx="262077" cy="262076"/>
              </a:xfrm>
              <a:prstGeom prst="rect">
                <a:avLst/>
              </a:prstGeom>
            </p:spPr>
          </p:pic>
          <p:sp>
            <p:nvSpPr>
              <p:cNvPr id="2" name="Heart 1"/>
              <p:cNvSpPr/>
              <p:nvPr/>
            </p:nvSpPr>
            <p:spPr bwMode="auto">
              <a:xfrm>
                <a:off x="10905025" y="1275030"/>
                <a:ext cx="146363" cy="129408"/>
              </a:xfrm>
              <a:prstGeom prst="heart">
                <a:avLst/>
              </a:prstGeom>
              <a:solidFill>
                <a:schemeClr val="bg1"/>
              </a:solidFill>
              <a:ln w="12700">
                <a:solidFill>
                  <a:srgbClr val="00569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grpSp>
            <p:nvGrpSpPr>
              <p:cNvPr id="22" name="Group 21"/>
              <p:cNvGrpSpPr/>
              <p:nvPr/>
            </p:nvGrpSpPr>
            <p:grpSpPr>
              <a:xfrm>
                <a:off x="10911015" y="1312918"/>
                <a:ext cx="107890" cy="50915"/>
                <a:chOff x="11033154" y="1382736"/>
                <a:chExt cx="155481" cy="72283"/>
              </a:xfrm>
            </p:grpSpPr>
            <p:cxnSp>
              <p:nvCxnSpPr>
                <p:cNvPr id="11" name="Straight Connector 10"/>
                <p:cNvCxnSpPr/>
                <p:nvPr/>
              </p:nvCxnSpPr>
              <p:spPr>
                <a:xfrm flipV="1">
                  <a:off x="11033154" y="1413481"/>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1138468" y="1418244"/>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1113046" y="1382736"/>
                  <a:ext cx="1" cy="70787"/>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1080878" y="1387719"/>
                  <a:ext cx="25083" cy="27484"/>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11105959" y="1418129"/>
                  <a:ext cx="34927" cy="36890"/>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20" name="Group 19"/>
          <p:cNvGrpSpPr/>
          <p:nvPr/>
        </p:nvGrpSpPr>
        <p:grpSpPr>
          <a:xfrm>
            <a:off x="6071891" y="5231067"/>
            <a:ext cx="843442" cy="346131"/>
            <a:chOff x="6071870" y="5231313"/>
            <a:chExt cx="843562" cy="346180"/>
          </a:xfrm>
        </p:grpSpPr>
        <p:sp>
          <p:nvSpPr>
            <p:cNvPr id="24" name="Rectangle 23"/>
            <p:cNvSpPr/>
            <p:nvPr/>
          </p:nvSpPr>
          <p:spPr bwMode="auto">
            <a:xfrm>
              <a:off x="6071870" y="5231313"/>
              <a:ext cx="843562"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Virtual Network</a:t>
              </a:r>
            </a:p>
          </p:txBody>
        </p:sp>
        <p:pic>
          <p:nvPicPr>
            <p:cNvPr id="227" name="Picture 226"/>
            <p:cNvPicPr>
              <a:picLocks noChangeAspect="1"/>
            </p:cNvPicPr>
            <p:nvPr/>
          </p:nvPicPr>
          <p:blipFill>
            <a:blip r:embed="rId38" cstate="print">
              <a:biLevel thresh="25000"/>
              <a:extLst>
                <a:ext uri="{28A0092B-C50C-407E-A947-70E740481C1C}">
                  <a14:useLocalDpi xmlns:a14="http://schemas.microsoft.com/office/drawing/2010/main" val="0"/>
                </a:ext>
              </a:extLst>
            </a:blip>
            <a:stretch>
              <a:fillRect/>
            </a:stretch>
          </p:blipFill>
          <p:spPr>
            <a:xfrm>
              <a:off x="6081595" y="5248173"/>
              <a:ext cx="267702" cy="267702"/>
            </a:xfrm>
            <a:prstGeom prst="rect">
              <a:avLst/>
            </a:prstGeom>
          </p:spPr>
        </p:pic>
      </p:grpSp>
      <p:grpSp>
        <p:nvGrpSpPr>
          <p:cNvPr id="237" name="Group 236"/>
          <p:cNvGrpSpPr/>
          <p:nvPr/>
        </p:nvGrpSpPr>
        <p:grpSpPr>
          <a:xfrm>
            <a:off x="8640636" y="5217623"/>
            <a:ext cx="812684" cy="359489"/>
            <a:chOff x="8640978" y="5217867"/>
            <a:chExt cx="812799" cy="359540"/>
          </a:xfrm>
        </p:grpSpPr>
        <p:sp>
          <p:nvSpPr>
            <p:cNvPr id="27" name="Rectangle 26"/>
            <p:cNvSpPr/>
            <p:nvPr/>
          </p:nvSpPr>
          <p:spPr bwMode="auto">
            <a:xfrm>
              <a:off x="8640978" y="5230981"/>
              <a:ext cx="812799"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Express</a:t>
              </a:r>
            </a:p>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Route</a:t>
              </a:r>
            </a:p>
          </p:txBody>
        </p:sp>
        <p:pic>
          <p:nvPicPr>
            <p:cNvPr id="228" name="Picture 227"/>
            <p:cNvPicPr>
              <a:picLocks noChangeAspect="1"/>
            </p:cNvPicPr>
            <p:nvPr/>
          </p:nvPicPr>
          <p:blipFill>
            <a:blip r:embed="rId39" cstate="print">
              <a:biLevel thresh="25000"/>
              <a:extLst>
                <a:ext uri="{28A0092B-C50C-407E-A947-70E740481C1C}">
                  <a14:useLocalDpi xmlns:a14="http://schemas.microsoft.com/office/drawing/2010/main" val="0"/>
                </a:ext>
              </a:extLst>
            </a:blip>
            <a:stretch>
              <a:fillRect/>
            </a:stretch>
          </p:blipFill>
          <p:spPr>
            <a:xfrm>
              <a:off x="8669836" y="5217867"/>
              <a:ext cx="251761" cy="251761"/>
            </a:xfrm>
            <a:prstGeom prst="rect">
              <a:avLst/>
            </a:prstGeom>
          </p:spPr>
        </p:pic>
      </p:grpSp>
      <p:grpSp>
        <p:nvGrpSpPr>
          <p:cNvPr id="16" name="Group 15"/>
          <p:cNvGrpSpPr/>
          <p:nvPr/>
        </p:nvGrpSpPr>
        <p:grpSpPr>
          <a:xfrm>
            <a:off x="3003809" y="5231070"/>
            <a:ext cx="915301" cy="363376"/>
            <a:chOff x="3003353" y="5231315"/>
            <a:chExt cx="915430" cy="363427"/>
          </a:xfrm>
        </p:grpSpPr>
        <p:sp>
          <p:nvSpPr>
            <p:cNvPr id="25" name="Rectangle 24"/>
            <p:cNvSpPr/>
            <p:nvPr/>
          </p:nvSpPr>
          <p:spPr bwMode="auto">
            <a:xfrm>
              <a:off x="3003353" y="5231315"/>
              <a:ext cx="915430"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BLOB Storage</a:t>
              </a:r>
            </a:p>
          </p:txBody>
        </p:sp>
        <p:pic>
          <p:nvPicPr>
            <p:cNvPr id="232" name="Picture 231" descr="Storage blob.png"/>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3032767" y="5271308"/>
              <a:ext cx="247169" cy="247170"/>
            </a:xfrm>
            <a:prstGeom prst="rect">
              <a:avLst/>
            </a:prstGeom>
          </p:spPr>
        </p:pic>
      </p:grpSp>
      <p:grpSp>
        <p:nvGrpSpPr>
          <p:cNvPr id="18" name="Group 17"/>
          <p:cNvGrpSpPr/>
          <p:nvPr/>
        </p:nvGrpSpPr>
        <p:grpSpPr>
          <a:xfrm>
            <a:off x="3995358" y="5231069"/>
            <a:ext cx="835104" cy="363376"/>
            <a:chOff x="3995042" y="5231314"/>
            <a:chExt cx="835223" cy="363427"/>
          </a:xfrm>
        </p:grpSpPr>
        <p:sp>
          <p:nvSpPr>
            <p:cNvPr id="26" name="Rectangle 25"/>
            <p:cNvSpPr/>
            <p:nvPr/>
          </p:nvSpPr>
          <p:spPr bwMode="auto">
            <a:xfrm>
              <a:off x="3995042" y="5231314"/>
              <a:ext cx="835223"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Azure Files</a:t>
              </a:r>
            </a:p>
          </p:txBody>
        </p:sp>
        <p:pic>
          <p:nvPicPr>
            <p:cNvPr id="233" name="Picture 232" descr="Storage blob.png"/>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4024079" y="5271308"/>
              <a:ext cx="247169" cy="247170"/>
            </a:xfrm>
            <a:prstGeom prst="rect">
              <a:avLst/>
            </a:prstGeom>
          </p:spPr>
        </p:pic>
      </p:grpSp>
      <p:grpSp>
        <p:nvGrpSpPr>
          <p:cNvPr id="19" name="Group 18"/>
          <p:cNvGrpSpPr/>
          <p:nvPr/>
        </p:nvGrpSpPr>
        <p:grpSpPr>
          <a:xfrm>
            <a:off x="4925775" y="5231068"/>
            <a:ext cx="836106" cy="363376"/>
            <a:chOff x="4925592" y="5231313"/>
            <a:chExt cx="836224" cy="363427"/>
          </a:xfrm>
        </p:grpSpPr>
        <p:sp>
          <p:nvSpPr>
            <p:cNvPr id="61" name="Rectangle 60"/>
            <p:cNvSpPr/>
            <p:nvPr/>
          </p:nvSpPr>
          <p:spPr bwMode="auto">
            <a:xfrm>
              <a:off x="4925592" y="5231313"/>
              <a:ext cx="836224"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Premium Storage</a:t>
              </a:r>
            </a:p>
          </p:txBody>
        </p:sp>
        <p:pic>
          <p:nvPicPr>
            <p:cNvPr id="234" name="Picture 233" descr="Storage blob.png"/>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4947024" y="5271308"/>
              <a:ext cx="247169" cy="247170"/>
            </a:xfrm>
            <a:prstGeom prst="rect">
              <a:avLst/>
            </a:prstGeom>
          </p:spPr>
        </p:pic>
      </p:grpSp>
      <p:grpSp>
        <p:nvGrpSpPr>
          <p:cNvPr id="13" name="Group 12"/>
          <p:cNvGrpSpPr/>
          <p:nvPr/>
        </p:nvGrpSpPr>
        <p:grpSpPr>
          <a:xfrm>
            <a:off x="448078" y="5237087"/>
            <a:ext cx="808083" cy="356015"/>
            <a:chOff x="165906" y="5237334"/>
            <a:chExt cx="808197" cy="356066"/>
          </a:xfrm>
        </p:grpSpPr>
        <p:sp>
          <p:nvSpPr>
            <p:cNvPr id="43" name="Rectangle 42"/>
            <p:cNvSpPr/>
            <p:nvPr/>
          </p:nvSpPr>
          <p:spPr bwMode="auto">
            <a:xfrm>
              <a:off x="165906" y="5237334"/>
              <a:ext cx="808197"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Virtual Machines</a:t>
              </a:r>
            </a:p>
          </p:txBody>
        </p:sp>
        <p:pic>
          <p:nvPicPr>
            <p:cNvPr id="235" name="Picture 234"/>
            <p:cNvPicPr>
              <a:picLocks noChangeAspect="1"/>
            </p:cNvPicPr>
            <p:nvPr/>
          </p:nvPicPr>
          <p:blipFill>
            <a:blip r:embed="rId41" cstate="print">
              <a:biLevel thresh="25000"/>
              <a:extLst>
                <a:ext uri="{28A0092B-C50C-407E-A947-70E740481C1C}">
                  <a14:useLocalDpi xmlns:a14="http://schemas.microsoft.com/office/drawing/2010/main" val="0"/>
                </a:ext>
              </a:extLst>
            </a:blip>
            <a:stretch>
              <a:fillRect/>
            </a:stretch>
          </p:blipFill>
          <p:spPr>
            <a:xfrm>
              <a:off x="186771" y="5275561"/>
              <a:ext cx="261581" cy="261582"/>
            </a:xfrm>
            <a:prstGeom prst="rect">
              <a:avLst/>
            </a:prstGeom>
            <a:ln>
              <a:noFill/>
            </a:ln>
          </p:spPr>
        </p:pic>
      </p:grpSp>
      <p:grpSp>
        <p:nvGrpSpPr>
          <p:cNvPr id="328" name="Group 327"/>
          <p:cNvGrpSpPr/>
          <p:nvPr/>
        </p:nvGrpSpPr>
        <p:grpSpPr>
          <a:xfrm>
            <a:off x="10747156" y="1671168"/>
            <a:ext cx="972025" cy="344096"/>
            <a:chOff x="11248838" y="2589753"/>
            <a:chExt cx="972163" cy="344144"/>
          </a:xfrm>
        </p:grpSpPr>
        <p:sp>
          <p:nvSpPr>
            <p:cNvPr id="236" name="TextBox 235"/>
            <p:cNvSpPr txBox="1"/>
            <p:nvPr/>
          </p:nvSpPr>
          <p:spPr>
            <a:xfrm>
              <a:off x="11561845" y="2589753"/>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AD Privileged</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Identity </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272" name="Picture 271"/>
            <p:cNvPicPr>
              <a:picLocks noChangeAspect="1"/>
            </p:cNvPicPr>
            <p:nvPr/>
          </p:nvPicPr>
          <p:blipFill>
            <a:blip r:embed="rId42"/>
            <a:stretch>
              <a:fillRect/>
            </a:stretch>
          </p:blipFill>
          <p:spPr>
            <a:xfrm>
              <a:off x="11248838" y="2615973"/>
              <a:ext cx="245456" cy="317924"/>
            </a:xfrm>
            <a:prstGeom prst="rect">
              <a:avLst/>
            </a:prstGeom>
          </p:spPr>
        </p:pic>
      </p:grpSp>
      <p:grpSp>
        <p:nvGrpSpPr>
          <p:cNvPr id="238" name="Group 237"/>
          <p:cNvGrpSpPr/>
          <p:nvPr/>
        </p:nvGrpSpPr>
        <p:grpSpPr>
          <a:xfrm>
            <a:off x="9494728" y="5230735"/>
            <a:ext cx="921512" cy="346377"/>
            <a:chOff x="9495191" y="5230981"/>
            <a:chExt cx="921643" cy="346426"/>
          </a:xfrm>
        </p:grpSpPr>
        <p:sp>
          <p:nvSpPr>
            <p:cNvPr id="28" name="Rectangle 27"/>
            <p:cNvSpPr/>
            <p:nvPr/>
          </p:nvSpPr>
          <p:spPr bwMode="auto">
            <a:xfrm>
              <a:off x="9495191" y="5230981"/>
              <a:ext cx="921643"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Traffic Manager</a:t>
              </a:r>
            </a:p>
          </p:txBody>
        </p:sp>
        <p:pic>
          <p:nvPicPr>
            <p:cNvPr id="89" name="Picture 88"/>
            <p:cNvPicPr>
              <a:picLocks noChangeAspect="1"/>
            </p:cNvPicPr>
            <p:nvPr/>
          </p:nvPicPr>
          <p:blipFill>
            <a:blip r:embed="rId43" cstate="print">
              <a:biLevel thresh="25000"/>
              <a:extLst>
                <a:ext uri="{28A0092B-C50C-407E-A947-70E740481C1C}">
                  <a14:useLocalDpi xmlns:a14="http://schemas.microsoft.com/office/drawing/2010/main" val="0"/>
                </a:ext>
              </a:extLst>
            </a:blip>
            <a:stretch>
              <a:fillRect/>
            </a:stretch>
          </p:blipFill>
          <p:spPr>
            <a:xfrm>
              <a:off x="9542996" y="5273467"/>
              <a:ext cx="210127" cy="210127"/>
            </a:xfrm>
            <a:prstGeom prst="rect">
              <a:avLst/>
            </a:prstGeom>
          </p:spPr>
        </p:pic>
      </p:grpSp>
      <p:grpSp>
        <p:nvGrpSpPr>
          <p:cNvPr id="241" name="Group 240"/>
          <p:cNvGrpSpPr/>
          <p:nvPr/>
        </p:nvGrpSpPr>
        <p:grpSpPr>
          <a:xfrm>
            <a:off x="11371809" y="5230735"/>
            <a:ext cx="870275" cy="346377"/>
            <a:chOff x="11372540" y="5230981"/>
            <a:chExt cx="870398" cy="346426"/>
          </a:xfrm>
        </p:grpSpPr>
        <p:sp>
          <p:nvSpPr>
            <p:cNvPr id="247" name="Rectangle 246"/>
            <p:cNvSpPr/>
            <p:nvPr/>
          </p:nvSpPr>
          <p:spPr bwMode="auto">
            <a:xfrm>
              <a:off x="11372540"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Application Gateway</a:t>
              </a:r>
            </a:p>
          </p:txBody>
        </p:sp>
        <p:sp>
          <p:nvSpPr>
            <p:cNvPr id="327" name="Freeform 326"/>
            <p:cNvSpPr/>
            <p:nvPr/>
          </p:nvSpPr>
          <p:spPr bwMode="auto">
            <a:xfrm rot="2700000">
              <a:off x="11422699" y="5296394"/>
              <a:ext cx="188089" cy="188089"/>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grpSp>
      <p:grpSp>
        <p:nvGrpSpPr>
          <p:cNvPr id="339" name="Group 338"/>
          <p:cNvGrpSpPr/>
          <p:nvPr/>
        </p:nvGrpSpPr>
        <p:grpSpPr>
          <a:xfrm>
            <a:off x="10686196" y="2764826"/>
            <a:ext cx="1000775" cy="313925"/>
            <a:chOff x="11187869" y="3126800"/>
            <a:chExt cx="1000917" cy="313970"/>
          </a:xfrm>
        </p:grpSpPr>
        <p:sp>
          <p:nvSpPr>
            <p:cNvPr id="329" name="TextBox 328"/>
            <p:cNvSpPr txBox="1"/>
            <p:nvPr/>
          </p:nvSpPr>
          <p:spPr>
            <a:xfrm>
              <a:off x="11529630" y="3139664"/>
              <a:ext cx="659156" cy="301106"/>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Operational</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Insights</a:t>
              </a:r>
            </a:p>
          </p:txBody>
        </p:sp>
        <p:pic>
          <p:nvPicPr>
            <p:cNvPr id="330" name="Picture 329" descr="Operational Insights.png"/>
            <p:cNvPicPr>
              <a:picLocks noChangeAspect="1"/>
            </p:cNvPicPr>
            <p:nvPr/>
          </p:nvPicPr>
          <p:blipFill>
            <a:blip r:embed="rId44" cstate="print">
              <a:biLevel thresh="25000"/>
              <a:extLst>
                <a:ext uri="{28A0092B-C50C-407E-A947-70E740481C1C}">
                  <a14:useLocalDpi xmlns:a14="http://schemas.microsoft.com/office/drawing/2010/main" val="0"/>
                </a:ext>
              </a:extLst>
            </a:blip>
            <a:stretch>
              <a:fillRect/>
            </a:stretch>
          </p:blipFill>
          <p:spPr>
            <a:xfrm>
              <a:off x="11187869" y="3126800"/>
              <a:ext cx="280231" cy="280232"/>
            </a:xfrm>
            <a:prstGeom prst="rect">
              <a:avLst/>
            </a:prstGeom>
          </p:spPr>
        </p:pic>
      </p:grpSp>
      <p:grpSp>
        <p:nvGrpSpPr>
          <p:cNvPr id="136" name="Group 135"/>
          <p:cNvGrpSpPr/>
          <p:nvPr/>
        </p:nvGrpSpPr>
        <p:grpSpPr>
          <a:xfrm>
            <a:off x="2000797" y="532778"/>
            <a:ext cx="2107860" cy="1432784"/>
            <a:chOff x="2885080" y="478780"/>
            <a:chExt cx="2108159" cy="1432988"/>
          </a:xfrm>
        </p:grpSpPr>
        <p:sp>
          <p:nvSpPr>
            <p:cNvPr id="35" name="Rectangle 34"/>
            <p:cNvSpPr/>
            <p:nvPr/>
          </p:nvSpPr>
          <p:spPr bwMode="auto">
            <a:xfrm>
              <a:off x="2885080" y="478780"/>
              <a:ext cx="2108159"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752" fontAlgn="base">
                <a:lnSpc>
                  <a:spcPct val="90000"/>
                </a:lnSpc>
              </a:pPr>
              <a:r>
                <a:rPr lang="en-US" sz="1199" b="1" kern="0" dirty="0">
                  <a:gradFill>
                    <a:gsLst>
                      <a:gs pos="0">
                        <a:srgbClr val="FFFFFF"/>
                      </a:gs>
                      <a:gs pos="100000">
                        <a:srgbClr val="FFFFFF"/>
                      </a:gs>
                    </a:gsLst>
                    <a:lin ang="5400000" scaled="0"/>
                  </a:gradFill>
                  <a:ea typeface="Segoe UI" pitchFamily="34" charset="0"/>
                  <a:cs typeface="Segoe UI" pitchFamily="34" charset="0"/>
                </a:rPr>
                <a:t>Compute</a:t>
              </a:r>
            </a:p>
          </p:txBody>
        </p:sp>
        <p:grpSp>
          <p:nvGrpSpPr>
            <p:cNvPr id="344" name="Group 343"/>
            <p:cNvGrpSpPr/>
            <p:nvPr/>
          </p:nvGrpSpPr>
          <p:grpSpPr>
            <a:xfrm>
              <a:off x="3091322" y="836529"/>
              <a:ext cx="1001364" cy="338014"/>
              <a:chOff x="3533110" y="1905041"/>
              <a:chExt cx="1001364" cy="338014"/>
            </a:xfrm>
          </p:grpSpPr>
          <p:sp>
            <p:nvSpPr>
              <p:cNvPr id="145" name="TextBox 144"/>
              <p:cNvSpPr txBox="1"/>
              <p:nvPr/>
            </p:nvSpPr>
            <p:spPr>
              <a:xfrm>
                <a:off x="3875318" y="1941949"/>
                <a:ext cx="659156" cy="301106"/>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Cloud</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46" name="Picture 145"/>
              <p:cNvPicPr>
                <a:picLocks noChangeAspect="1"/>
              </p:cNvPicPr>
              <p:nvPr/>
            </p:nvPicPr>
            <p:blipFill>
              <a:blip r:embed="rId45" cstate="print">
                <a:biLevel thresh="25000"/>
                <a:extLst>
                  <a:ext uri="{28A0092B-C50C-407E-A947-70E740481C1C}">
                    <a14:useLocalDpi xmlns:a14="http://schemas.microsoft.com/office/drawing/2010/main" val="0"/>
                  </a:ext>
                </a:extLst>
              </a:blip>
              <a:stretch>
                <a:fillRect/>
              </a:stretch>
            </p:blipFill>
            <p:spPr>
              <a:xfrm>
                <a:off x="3533110" y="1905041"/>
                <a:ext cx="289802" cy="289802"/>
              </a:xfrm>
              <a:prstGeom prst="rect">
                <a:avLst/>
              </a:prstGeom>
            </p:spPr>
          </p:pic>
        </p:grpSp>
        <p:grpSp>
          <p:nvGrpSpPr>
            <p:cNvPr id="345" name="Group 344"/>
            <p:cNvGrpSpPr/>
            <p:nvPr/>
          </p:nvGrpSpPr>
          <p:grpSpPr>
            <a:xfrm>
              <a:off x="3120702" y="1434286"/>
              <a:ext cx="1007741" cy="337341"/>
              <a:chOff x="3562490" y="2410331"/>
              <a:chExt cx="1007741" cy="337341"/>
            </a:xfrm>
          </p:grpSpPr>
          <p:sp>
            <p:nvSpPr>
              <p:cNvPr id="147" name="TextBox 146"/>
              <p:cNvSpPr txBox="1"/>
              <p:nvPr/>
            </p:nvSpPr>
            <p:spPr>
              <a:xfrm>
                <a:off x="3911075" y="2446566"/>
                <a:ext cx="659156" cy="301106"/>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Batch</a:t>
                </a:r>
              </a:p>
            </p:txBody>
          </p:sp>
          <p:pic>
            <p:nvPicPr>
              <p:cNvPr id="148" name="Picture 147"/>
              <p:cNvPicPr>
                <a:picLocks noChangeAspect="1"/>
              </p:cNvPicPr>
              <p:nvPr/>
            </p:nvPicPr>
            <p:blipFill>
              <a:blip r:embed="rId46" cstate="print">
                <a:biLevel thresh="25000"/>
                <a:extLst>
                  <a:ext uri="{28A0092B-C50C-407E-A947-70E740481C1C}">
                    <a14:useLocalDpi xmlns:a14="http://schemas.microsoft.com/office/drawing/2010/main" val="0"/>
                  </a:ext>
                </a:extLst>
              </a:blip>
              <a:stretch>
                <a:fillRect/>
              </a:stretch>
            </p:blipFill>
            <p:spPr>
              <a:xfrm>
                <a:off x="3562490" y="2410331"/>
                <a:ext cx="303536" cy="303536"/>
              </a:xfrm>
              <a:prstGeom prst="rect">
                <a:avLst/>
              </a:prstGeom>
            </p:spPr>
          </p:pic>
        </p:grpSp>
        <p:grpSp>
          <p:nvGrpSpPr>
            <p:cNvPr id="346" name="Group 345"/>
            <p:cNvGrpSpPr/>
            <p:nvPr/>
          </p:nvGrpSpPr>
          <p:grpSpPr>
            <a:xfrm>
              <a:off x="3968400" y="1441331"/>
              <a:ext cx="1000660" cy="336792"/>
              <a:chOff x="4132786" y="2407102"/>
              <a:chExt cx="1000660" cy="336792"/>
            </a:xfrm>
          </p:grpSpPr>
          <p:sp>
            <p:nvSpPr>
              <p:cNvPr id="149" name="TextBox 148"/>
              <p:cNvSpPr txBox="1"/>
              <p:nvPr/>
            </p:nvSpPr>
            <p:spPr>
              <a:xfrm>
                <a:off x="4474290" y="2442788"/>
                <a:ext cx="659156" cy="301106"/>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Remote App</a:t>
                </a:r>
              </a:p>
            </p:txBody>
          </p:sp>
          <p:pic>
            <p:nvPicPr>
              <p:cNvPr id="150" name="Picture 149"/>
              <p:cNvPicPr>
                <a:picLocks noChangeAspect="1"/>
              </p:cNvPicPr>
              <p:nvPr/>
            </p:nvPicPr>
            <p:blipFill>
              <a:blip r:embed="rId47" cstate="print">
                <a:biLevel thresh="25000"/>
                <a:extLst>
                  <a:ext uri="{28A0092B-C50C-407E-A947-70E740481C1C}">
                    <a14:useLocalDpi xmlns:a14="http://schemas.microsoft.com/office/drawing/2010/main" val="0"/>
                  </a:ext>
                </a:extLst>
              </a:blip>
              <a:stretch>
                <a:fillRect/>
              </a:stretch>
            </p:blipFill>
            <p:spPr>
              <a:xfrm>
                <a:off x="4132786" y="2407102"/>
                <a:ext cx="291655" cy="291656"/>
              </a:xfrm>
              <a:prstGeom prst="rect">
                <a:avLst/>
              </a:prstGeom>
            </p:spPr>
          </p:pic>
        </p:grpSp>
        <p:sp>
          <p:nvSpPr>
            <p:cNvPr id="349" name="TextBox 348"/>
            <p:cNvSpPr txBox="1"/>
            <p:nvPr/>
          </p:nvSpPr>
          <p:spPr>
            <a:xfrm>
              <a:off x="4306833" y="873437"/>
              <a:ext cx="659156" cy="301106"/>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Fabric</a:t>
              </a:r>
            </a:p>
          </p:txBody>
        </p:sp>
        <p:sp>
          <p:nvSpPr>
            <p:cNvPr id="360" name="Freeform 359"/>
            <p:cNvSpPr/>
            <p:nvPr/>
          </p:nvSpPr>
          <p:spPr bwMode="auto">
            <a:xfrm>
              <a:off x="3964782" y="857249"/>
              <a:ext cx="282441" cy="271463"/>
            </a:xfrm>
            <a:custGeom>
              <a:avLst/>
              <a:gdLst>
                <a:gd name="connsiteX0" fmla="*/ 284961 w 673895"/>
                <a:gd name="connsiteY0" fmla="*/ 158165 h 647702"/>
                <a:gd name="connsiteX1" fmla="*/ 170786 w 673895"/>
                <a:gd name="connsiteY1" fmla="*/ 242195 h 647702"/>
                <a:gd name="connsiteX2" fmla="*/ 176214 w 673895"/>
                <a:gd name="connsiteY2" fmla="*/ 269082 h 647702"/>
                <a:gd name="connsiteX3" fmla="*/ 150408 w 673895"/>
                <a:gd name="connsiteY3" fmla="*/ 331383 h 647702"/>
                <a:gd name="connsiteX4" fmla="*/ 146443 w 673895"/>
                <a:gd name="connsiteY4" fmla="*/ 334057 h 647702"/>
                <a:gd name="connsiteX5" fmla="*/ 192422 w 673895"/>
                <a:gd name="connsiteY5" fmla="*/ 472837 h 647702"/>
                <a:gd name="connsiteX6" fmla="*/ 220034 w 673895"/>
                <a:gd name="connsiteY6" fmla="*/ 478412 h 647702"/>
                <a:gd name="connsiteX7" fmla="*/ 248039 w 673895"/>
                <a:gd name="connsiteY7" fmla="*/ 497294 h 647702"/>
                <a:gd name="connsiteX8" fmla="*/ 265572 w 673895"/>
                <a:gd name="connsiteY8" fmla="*/ 523298 h 647702"/>
                <a:gd name="connsiteX9" fmla="*/ 408956 w 673895"/>
                <a:gd name="connsiteY9" fmla="*/ 523298 h 647702"/>
                <a:gd name="connsiteX10" fmla="*/ 417479 w 673895"/>
                <a:gd name="connsiteY10" fmla="*/ 505571 h 647702"/>
                <a:gd name="connsiteX11" fmla="*/ 456243 w 673895"/>
                <a:gd name="connsiteY11" fmla="*/ 473649 h 647702"/>
                <a:gd name="connsiteX12" fmla="*/ 488887 w 673895"/>
                <a:gd name="connsiteY12" fmla="*/ 467058 h 647702"/>
                <a:gd name="connsiteX13" fmla="*/ 531395 w 673895"/>
                <a:gd name="connsiteY13" fmla="*/ 334333 h 647702"/>
                <a:gd name="connsiteX14" fmla="*/ 523487 w 673895"/>
                <a:gd name="connsiteY14" fmla="*/ 329002 h 647702"/>
                <a:gd name="connsiteX15" fmla="*/ 497681 w 673895"/>
                <a:gd name="connsiteY15" fmla="*/ 266701 h 647702"/>
                <a:gd name="connsiteX16" fmla="*/ 501673 w 673895"/>
                <a:gd name="connsiteY16" fmla="*/ 246929 h 647702"/>
                <a:gd name="connsiteX17" fmla="*/ 384346 w 673895"/>
                <a:gd name="connsiteY17" fmla="*/ 159653 h 647702"/>
                <a:gd name="connsiteX18" fmla="*/ 370052 w 673895"/>
                <a:gd name="connsiteY18" fmla="*/ 169290 h 647702"/>
                <a:gd name="connsiteX19" fmla="*/ 335757 w 673895"/>
                <a:gd name="connsiteY19" fmla="*/ 176214 h 647702"/>
                <a:gd name="connsiteX20" fmla="*/ 301462 w 673895"/>
                <a:gd name="connsiteY20" fmla="*/ 169290 h 647702"/>
                <a:gd name="connsiteX21" fmla="*/ 335757 w 673895"/>
                <a:gd name="connsiteY21" fmla="*/ 0 h 647702"/>
                <a:gd name="connsiteX22" fmla="*/ 423864 w 673895"/>
                <a:gd name="connsiteY22" fmla="*/ 88107 h 647702"/>
                <a:gd name="connsiteX23" fmla="*/ 420253 w 673895"/>
                <a:gd name="connsiteY23" fmla="*/ 105993 h 647702"/>
                <a:gd name="connsiteX24" fmla="*/ 538728 w 673895"/>
                <a:gd name="connsiteY24" fmla="*/ 194124 h 647702"/>
                <a:gd name="connsiteX25" fmla="*/ 551493 w 673895"/>
                <a:gd name="connsiteY25" fmla="*/ 185518 h 647702"/>
                <a:gd name="connsiteX26" fmla="*/ 585788 w 673895"/>
                <a:gd name="connsiteY26" fmla="*/ 178594 h 647702"/>
                <a:gd name="connsiteX27" fmla="*/ 673895 w 673895"/>
                <a:gd name="connsiteY27" fmla="*/ 266701 h 647702"/>
                <a:gd name="connsiteX28" fmla="*/ 620083 w 673895"/>
                <a:gd name="connsiteY28" fmla="*/ 347884 h 647702"/>
                <a:gd name="connsiteX29" fmla="*/ 593016 w 673895"/>
                <a:gd name="connsiteY29" fmla="*/ 353349 h 647702"/>
                <a:gd name="connsiteX30" fmla="*/ 549222 w 673895"/>
                <a:gd name="connsiteY30" fmla="*/ 490092 h 647702"/>
                <a:gd name="connsiteX31" fmla="*/ 552839 w 673895"/>
                <a:gd name="connsiteY31" fmla="*/ 492531 h 647702"/>
                <a:gd name="connsiteX32" fmla="*/ 578645 w 673895"/>
                <a:gd name="connsiteY32" fmla="*/ 554832 h 647702"/>
                <a:gd name="connsiteX33" fmla="*/ 490538 w 673895"/>
                <a:gd name="connsiteY33" fmla="*/ 642939 h 647702"/>
                <a:gd name="connsiteX34" fmla="*/ 409355 w 673895"/>
                <a:gd name="connsiteY34" fmla="*/ 589127 h 647702"/>
                <a:gd name="connsiteX35" fmla="*/ 409084 w 673895"/>
                <a:gd name="connsiteY35" fmla="*/ 587783 h 647702"/>
                <a:gd name="connsiteX36" fmla="*/ 268154 w 673895"/>
                <a:gd name="connsiteY36" fmla="*/ 587783 h 647702"/>
                <a:gd name="connsiteX37" fmla="*/ 266921 w 673895"/>
                <a:gd name="connsiteY37" fmla="*/ 593890 h 647702"/>
                <a:gd name="connsiteX38" fmla="*/ 185738 w 673895"/>
                <a:gd name="connsiteY38" fmla="*/ 647702 h 647702"/>
                <a:gd name="connsiteX39" fmla="*/ 97631 w 673895"/>
                <a:gd name="connsiteY39" fmla="*/ 559595 h 647702"/>
                <a:gd name="connsiteX40" fmla="*/ 123437 w 673895"/>
                <a:gd name="connsiteY40" fmla="*/ 497294 h 647702"/>
                <a:gd name="connsiteX41" fmla="*/ 130921 w 673895"/>
                <a:gd name="connsiteY41" fmla="*/ 492248 h 647702"/>
                <a:gd name="connsiteX42" fmla="*/ 86036 w 673895"/>
                <a:gd name="connsiteY42" fmla="*/ 356771 h 647702"/>
                <a:gd name="connsiteX43" fmla="*/ 53812 w 673895"/>
                <a:gd name="connsiteY43" fmla="*/ 350265 h 647702"/>
                <a:gd name="connsiteX44" fmla="*/ 0 w 673895"/>
                <a:gd name="connsiteY44" fmla="*/ 269082 h 647702"/>
                <a:gd name="connsiteX45" fmla="*/ 88107 w 673895"/>
                <a:gd name="connsiteY45" fmla="*/ 180975 h 647702"/>
                <a:gd name="connsiteX46" fmla="*/ 122402 w 673895"/>
                <a:gd name="connsiteY46" fmla="*/ 187899 h 647702"/>
                <a:gd name="connsiteX47" fmla="*/ 129378 w 673895"/>
                <a:gd name="connsiteY47" fmla="*/ 192602 h 647702"/>
                <a:gd name="connsiteX48" fmla="*/ 250718 w 673895"/>
                <a:gd name="connsiteY48" fmla="*/ 103300 h 647702"/>
                <a:gd name="connsiteX49" fmla="*/ 247650 w 673895"/>
                <a:gd name="connsiteY49" fmla="*/ 88107 h 647702"/>
                <a:gd name="connsiteX50" fmla="*/ 335757 w 673895"/>
                <a:gd name="connsiteY50" fmla="*/ 0 h 6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73895" h="647702">
                  <a:moveTo>
                    <a:pt x="284961" y="158165"/>
                  </a:moveTo>
                  <a:lnTo>
                    <a:pt x="170786" y="242195"/>
                  </a:lnTo>
                  <a:lnTo>
                    <a:pt x="176214" y="269082"/>
                  </a:lnTo>
                  <a:cubicBezTo>
                    <a:pt x="176214" y="293412"/>
                    <a:pt x="166353" y="315439"/>
                    <a:pt x="150408" y="331383"/>
                  </a:cubicBezTo>
                  <a:lnTo>
                    <a:pt x="146443" y="334057"/>
                  </a:lnTo>
                  <a:lnTo>
                    <a:pt x="192422" y="472837"/>
                  </a:lnTo>
                  <a:lnTo>
                    <a:pt x="220034" y="478412"/>
                  </a:lnTo>
                  <a:cubicBezTo>
                    <a:pt x="230575" y="482870"/>
                    <a:pt x="240067" y="489322"/>
                    <a:pt x="248039" y="497294"/>
                  </a:cubicBezTo>
                  <a:lnTo>
                    <a:pt x="265572" y="523298"/>
                  </a:lnTo>
                  <a:lnTo>
                    <a:pt x="408956" y="523298"/>
                  </a:lnTo>
                  <a:lnTo>
                    <a:pt x="417479" y="505571"/>
                  </a:lnTo>
                  <a:cubicBezTo>
                    <a:pt x="426979" y="491509"/>
                    <a:pt x="440432" y="480337"/>
                    <a:pt x="456243" y="473649"/>
                  </a:cubicBezTo>
                  <a:lnTo>
                    <a:pt x="488887" y="467058"/>
                  </a:lnTo>
                  <a:lnTo>
                    <a:pt x="531395" y="334333"/>
                  </a:lnTo>
                  <a:lnTo>
                    <a:pt x="523487" y="329002"/>
                  </a:lnTo>
                  <a:cubicBezTo>
                    <a:pt x="507543" y="313058"/>
                    <a:pt x="497681" y="291031"/>
                    <a:pt x="497681" y="266701"/>
                  </a:cubicBezTo>
                  <a:lnTo>
                    <a:pt x="501673" y="246929"/>
                  </a:lnTo>
                  <a:lnTo>
                    <a:pt x="384346" y="159653"/>
                  </a:lnTo>
                  <a:lnTo>
                    <a:pt x="370052" y="169290"/>
                  </a:lnTo>
                  <a:cubicBezTo>
                    <a:pt x="359511" y="173749"/>
                    <a:pt x="347922" y="176214"/>
                    <a:pt x="335757" y="176214"/>
                  </a:cubicBezTo>
                  <a:cubicBezTo>
                    <a:pt x="323592" y="176214"/>
                    <a:pt x="312003" y="173749"/>
                    <a:pt x="301462" y="169290"/>
                  </a:cubicBezTo>
                  <a:close/>
                  <a:moveTo>
                    <a:pt x="335757" y="0"/>
                  </a:moveTo>
                  <a:cubicBezTo>
                    <a:pt x="384417" y="0"/>
                    <a:pt x="423864" y="39447"/>
                    <a:pt x="423864" y="88107"/>
                  </a:cubicBezTo>
                  <a:lnTo>
                    <a:pt x="420253" y="105993"/>
                  </a:lnTo>
                  <a:lnTo>
                    <a:pt x="538728" y="194124"/>
                  </a:lnTo>
                  <a:lnTo>
                    <a:pt x="551493" y="185518"/>
                  </a:lnTo>
                  <a:cubicBezTo>
                    <a:pt x="562034" y="181059"/>
                    <a:pt x="573623" y="178594"/>
                    <a:pt x="585788" y="178594"/>
                  </a:cubicBezTo>
                  <a:cubicBezTo>
                    <a:pt x="634448" y="178594"/>
                    <a:pt x="673895" y="218041"/>
                    <a:pt x="673895" y="266701"/>
                  </a:cubicBezTo>
                  <a:cubicBezTo>
                    <a:pt x="673895" y="303196"/>
                    <a:pt x="651706" y="334509"/>
                    <a:pt x="620083" y="347884"/>
                  </a:cubicBezTo>
                  <a:lnTo>
                    <a:pt x="593016" y="353349"/>
                  </a:lnTo>
                  <a:lnTo>
                    <a:pt x="549222" y="490092"/>
                  </a:lnTo>
                  <a:lnTo>
                    <a:pt x="552839" y="492531"/>
                  </a:lnTo>
                  <a:cubicBezTo>
                    <a:pt x="568783" y="508475"/>
                    <a:pt x="578645" y="530502"/>
                    <a:pt x="578645" y="554832"/>
                  </a:cubicBezTo>
                  <a:cubicBezTo>
                    <a:pt x="578645" y="603492"/>
                    <a:pt x="539198" y="642939"/>
                    <a:pt x="490538" y="642939"/>
                  </a:cubicBezTo>
                  <a:cubicBezTo>
                    <a:pt x="454043" y="642939"/>
                    <a:pt x="422731" y="620750"/>
                    <a:pt x="409355" y="589127"/>
                  </a:cubicBezTo>
                  <a:lnTo>
                    <a:pt x="409084" y="587783"/>
                  </a:lnTo>
                  <a:lnTo>
                    <a:pt x="268154" y="587783"/>
                  </a:lnTo>
                  <a:lnTo>
                    <a:pt x="266921" y="593890"/>
                  </a:lnTo>
                  <a:cubicBezTo>
                    <a:pt x="253546" y="625513"/>
                    <a:pt x="222233" y="647702"/>
                    <a:pt x="185738" y="647702"/>
                  </a:cubicBezTo>
                  <a:cubicBezTo>
                    <a:pt x="137078" y="647702"/>
                    <a:pt x="97631" y="608255"/>
                    <a:pt x="97631" y="559595"/>
                  </a:cubicBezTo>
                  <a:cubicBezTo>
                    <a:pt x="97631" y="535265"/>
                    <a:pt x="107493" y="513238"/>
                    <a:pt x="123437" y="497294"/>
                  </a:cubicBezTo>
                  <a:lnTo>
                    <a:pt x="130921" y="492248"/>
                  </a:lnTo>
                  <a:lnTo>
                    <a:pt x="86036" y="356771"/>
                  </a:lnTo>
                  <a:lnTo>
                    <a:pt x="53812" y="350265"/>
                  </a:lnTo>
                  <a:cubicBezTo>
                    <a:pt x="22189" y="336890"/>
                    <a:pt x="0" y="305577"/>
                    <a:pt x="0" y="269082"/>
                  </a:cubicBezTo>
                  <a:cubicBezTo>
                    <a:pt x="0" y="220422"/>
                    <a:pt x="39447" y="180975"/>
                    <a:pt x="88107" y="180975"/>
                  </a:cubicBezTo>
                  <a:cubicBezTo>
                    <a:pt x="100272" y="180975"/>
                    <a:pt x="111861" y="183440"/>
                    <a:pt x="122402" y="187899"/>
                  </a:cubicBezTo>
                  <a:lnTo>
                    <a:pt x="129378" y="192602"/>
                  </a:lnTo>
                  <a:lnTo>
                    <a:pt x="250718" y="103300"/>
                  </a:lnTo>
                  <a:lnTo>
                    <a:pt x="247650" y="88107"/>
                  </a:lnTo>
                  <a:cubicBezTo>
                    <a:pt x="247650" y="39447"/>
                    <a:pt x="287097" y="0"/>
                    <a:pt x="335757" y="0"/>
                  </a:cubicBezTo>
                  <a:close/>
                </a:path>
              </a:pathLst>
            </a:cu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grpSp>
      <p:grpSp>
        <p:nvGrpSpPr>
          <p:cNvPr id="375" name="Group 374"/>
          <p:cNvGrpSpPr/>
          <p:nvPr/>
        </p:nvGrpSpPr>
        <p:grpSpPr>
          <a:xfrm>
            <a:off x="8120543" y="532778"/>
            <a:ext cx="2246878" cy="1432784"/>
            <a:chOff x="8271660" y="469727"/>
            <a:chExt cx="2247197" cy="1432988"/>
          </a:xfrm>
        </p:grpSpPr>
        <p:sp>
          <p:nvSpPr>
            <p:cNvPr id="42" name="Rectangle 41"/>
            <p:cNvSpPr/>
            <p:nvPr/>
          </p:nvSpPr>
          <p:spPr bwMode="auto">
            <a:xfrm>
              <a:off x="8271660" y="469727"/>
              <a:ext cx="2214030"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752" fontAlgn="base">
                <a:lnSpc>
                  <a:spcPct val="90000"/>
                </a:lnSpc>
              </a:pPr>
              <a:r>
                <a:rPr lang="en-US" sz="1199" b="1" kern="0" dirty="0">
                  <a:gradFill>
                    <a:gsLst>
                      <a:gs pos="0">
                        <a:srgbClr val="FFFFFF"/>
                      </a:gs>
                      <a:gs pos="100000">
                        <a:srgbClr val="FFFFFF"/>
                      </a:gs>
                    </a:gsLst>
                    <a:lin ang="5400000" scaled="0"/>
                  </a:gradFill>
                  <a:ea typeface="Segoe UI" pitchFamily="34" charset="0"/>
                  <a:cs typeface="Segoe UI" pitchFamily="34" charset="0"/>
                </a:rPr>
                <a:t>Developer Services</a:t>
              </a:r>
            </a:p>
          </p:txBody>
        </p:sp>
        <p:grpSp>
          <p:nvGrpSpPr>
            <p:cNvPr id="144" name="Group 143"/>
            <p:cNvGrpSpPr/>
            <p:nvPr/>
          </p:nvGrpSpPr>
          <p:grpSpPr>
            <a:xfrm>
              <a:off x="8403450" y="918721"/>
              <a:ext cx="1016238" cy="309095"/>
              <a:chOff x="9025071" y="1995491"/>
              <a:chExt cx="1016238" cy="309095"/>
            </a:xfrm>
          </p:grpSpPr>
          <p:sp>
            <p:nvSpPr>
              <p:cNvPr id="167" name="TextBox 166"/>
              <p:cNvSpPr txBox="1"/>
              <p:nvPr/>
            </p:nvSpPr>
            <p:spPr>
              <a:xfrm>
                <a:off x="9371926" y="2054561"/>
                <a:ext cx="669383" cy="250025"/>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Visual Studio</a:t>
                </a:r>
              </a:p>
            </p:txBody>
          </p:sp>
          <p:pic>
            <p:nvPicPr>
              <p:cNvPr id="168" name="Picture 167" descr="Visual Studio Online.png"/>
              <p:cNvPicPr>
                <a:picLocks noChangeAspect="1"/>
              </p:cNvPicPr>
              <p:nvPr/>
            </p:nvPicPr>
            <p:blipFill>
              <a:blip r:embed="rId48" cstate="print">
                <a:biLevel thresh="25000"/>
                <a:extLst>
                  <a:ext uri="{28A0092B-C50C-407E-A947-70E740481C1C}">
                    <a14:useLocalDpi xmlns:a14="http://schemas.microsoft.com/office/drawing/2010/main" val="0"/>
                  </a:ext>
                </a:extLst>
              </a:blip>
              <a:stretch>
                <a:fillRect/>
              </a:stretch>
            </p:blipFill>
            <p:spPr>
              <a:xfrm>
                <a:off x="9025071" y="1995491"/>
                <a:ext cx="290489" cy="290489"/>
              </a:xfrm>
              <a:prstGeom prst="rect">
                <a:avLst/>
              </a:prstGeom>
            </p:spPr>
          </p:pic>
        </p:grpSp>
        <p:grpSp>
          <p:nvGrpSpPr>
            <p:cNvPr id="363" name="Group 362"/>
            <p:cNvGrpSpPr/>
            <p:nvPr/>
          </p:nvGrpSpPr>
          <p:grpSpPr>
            <a:xfrm>
              <a:off x="9485139" y="1461008"/>
              <a:ext cx="1033718" cy="308062"/>
              <a:chOff x="10156761" y="2537778"/>
              <a:chExt cx="1033718" cy="308062"/>
            </a:xfrm>
          </p:grpSpPr>
          <p:sp>
            <p:nvSpPr>
              <p:cNvPr id="169" name="TextBox 168"/>
              <p:cNvSpPr txBox="1"/>
              <p:nvPr/>
            </p:nvSpPr>
            <p:spPr>
              <a:xfrm>
                <a:off x="10531323" y="2544735"/>
                <a:ext cx="659156" cy="301105"/>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Application</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Insights</a:t>
                </a:r>
              </a:p>
            </p:txBody>
          </p:sp>
          <p:pic>
            <p:nvPicPr>
              <p:cNvPr id="170" name="Picture 169" descr="Application Insights.png"/>
              <p:cNvPicPr>
                <a:picLocks noChangeAspect="1"/>
              </p:cNvPicPr>
              <p:nvPr/>
            </p:nvPicPr>
            <p:blipFill>
              <a:blip r:embed="rId49" cstate="print">
                <a:biLevel thresh="25000"/>
                <a:extLst>
                  <a:ext uri="{28A0092B-C50C-407E-A947-70E740481C1C}">
                    <a14:useLocalDpi xmlns:a14="http://schemas.microsoft.com/office/drawing/2010/main" val="0"/>
                  </a:ext>
                </a:extLst>
              </a:blip>
              <a:stretch>
                <a:fillRect/>
              </a:stretch>
            </p:blipFill>
            <p:spPr>
              <a:xfrm>
                <a:off x="10156761" y="2537778"/>
                <a:ext cx="292274" cy="292274"/>
              </a:xfrm>
              <a:prstGeom prst="rect">
                <a:avLst/>
              </a:prstGeom>
            </p:spPr>
          </p:pic>
        </p:grpSp>
        <p:grpSp>
          <p:nvGrpSpPr>
            <p:cNvPr id="361" name="Group 360"/>
            <p:cNvGrpSpPr/>
            <p:nvPr/>
          </p:nvGrpSpPr>
          <p:grpSpPr>
            <a:xfrm>
              <a:off x="9501495" y="902862"/>
              <a:ext cx="896892" cy="317811"/>
              <a:chOff x="10173117" y="1979632"/>
              <a:chExt cx="896892" cy="317811"/>
            </a:xfrm>
          </p:grpSpPr>
          <p:pic>
            <p:nvPicPr>
              <p:cNvPr id="273" name="Picture 272"/>
              <p:cNvPicPr>
                <a:picLocks noChangeAspect="1"/>
              </p:cNvPicPr>
              <p:nvPr/>
            </p:nvPicPr>
            <p:blipFill>
              <a:blip r:embed="rId50" cstate="print">
                <a:biLevel thresh="25000"/>
                <a:extLst>
                  <a:ext uri="{28A0092B-C50C-407E-A947-70E740481C1C}">
                    <a14:useLocalDpi xmlns:a14="http://schemas.microsoft.com/office/drawing/2010/main" val="0"/>
                  </a:ext>
                </a:extLst>
              </a:blip>
              <a:stretch>
                <a:fillRect/>
              </a:stretch>
            </p:blipFill>
            <p:spPr>
              <a:xfrm>
                <a:off x="10173117" y="1979632"/>
                <a:ext cx="302655" cy="302655"/>
              </a:xfrm>
              <a:prstGeom prst="rect">
                <a:avLst/>
              </a:prstGeom>
            </p:spPr>
          </p:pic>
          <p:sp>
            <p:nvSpPr>
              <p:cNvPr id="274" name="TextBox 273"/>
              <p:cNvSpPr txBox="1"/>
              <p:nvPr/>
            </p:nvSpPr>
            <p:spPr>
              <a:xfrm>
                <a:off x="10528812" y="2047418"/>
                <a:ext cx="541197" cy="250025"/>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SDK</a:t>
                </a:r>
              </a:p>
            </p:txBody>
          </p:sp>
        </p:grpSp>
        <p:grpSp>
          <p:nvGrpSpPr>
            <p:cNvPr id="374" name="Group 373"/>
            <p:cNvGrpSpPr/>
            <p:nvPr/>
          </p:nvGrpSpPr>
          <p:grpSpPr>
            <a:xfrm>
              <a:off x="8403428" y="1416107"/>
              <a:ext cx="1007716" cy="307161"/>
              <a:chOff x="8298657" y="1416107"/>
              <a:chExt cx="1007716" cy="307161"/>
            </a:xfrm>
          </p:grpSpPr>
          <p:sp>
            <p:nvSpPr>
              <p:cNvPr id="239" name="TextBox 238"/>
              <p:cNvSpPr txBox="1"/>
              <p:nvPr/>
            </p:nvSpPr>
            <p:spPr>
              <a:xfrm>
                <a:off x="8645535" y="1473243"/>
                <a:ext cx="660838" cy="250025"/>
              </a:xfrm>
              <a:prstGeom prst="rect">
                <a:avLst/>
              </a:prstGeom>
              <a:noFill/>
              <a:ln>
                <a:noFill/>
              </a:ln>
            </p:spPr>
            <p:txBody>
              <a:bodyPr wrap="none" lIns="0" tIns="27967" rIns="0" bIns="0" rtlCol="0" anchor="t">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Team Project</a:t>
                </a:r>
              </a:p>
            </p:txBody>
          </p:sp>
          <p:sp>
            <p:nvSpPr>
              <p:cNvPr id="371" name="Freeform 370"/>
              <p:cNvSpPr/>
              <p:nvPr/>
            </p:nvSpPr>
            <p:spPr bwMode="auto">
              <a:xfrm>
                <a:off x="8298657" y="1416107"/>
                <a:ext cx="290511" cy="249138"/>
              </a:xfrm>
              <a:custGeom>
                <a:avLst/>
                <a:gdLst>
                  <a:gd name="connsiteX0" fmla="*/ 20235 w 769143"/>
                  <a:gd name="connsiteY0" fmla="*/ 443405 h 659607"/>
                  <a:gd name="connsiteX1" fmla="*/ 84659 w 769143"/>
                  <a:gd name="connsiteY1" fmla="*/ 443405 h 659607"/>
                  <a:gd name="connsiteX2" fmla="*/ 133712 w 769143"/>
                  <a:gd name="connsiteY2" fmla="*/ 527981 h 659607"/>
                  <a:gd name="connsiteX3" fmla="*/ 182766 w 769143"/>
                  <a:gd name="connsiteY3" fmla="*/ 443405 h 659607"/>
                  <a:gd name="connsiteX4" fmla="*/ 251228 w 769143"/>
                  <a:gd name="connsiteY4" fmla="*/ 443405 h 659607"/>
                  <a:gd name="connsiteX5" fmla="*/ 271462 w 769143"/>
                  <a:gd name="connsiteY5" fmla="*/ 463640 h 659607"/>
                  <a:gd name="connsiteX6" fmla="*/ 271462 w 769143"/>
                  <a:gd name="connsiteY6" fmla="*/ 634610 h 659607"/>
                  <a:gd name="connsiteX7" fmla="*/ 251228 w 769143"/>
                  <a:gd name="connsiteY7" fmla="*/ 654845 h 659607"/>
                  <a:gd name="connsiteX8" fmla="*/ 20235 w 769143"/>
                  <a:gd name="connsiteY8" fmla="*/ 654845 h 659607"/>
                  <a:gd name="connsiteX9" fmla="*/ 0 w 769143"/>
                  <a:gd name="connsiteY9" fmla="*/ 634610 h 659607"/>
                  <a:gd name="connsiteX10" fmla="*/ 0 w 769143"/>
                  <a:gd name="connsiteY10" fmla="*/ 463640 h 659607"/>
                  <a:gd name="connsiteX11" fmla="*/ 20235 w 769143"/>
                  <a:gd name="connsiteY11" fmla="*/ 443405 h 659607"/>
                  <a:gd name="connsiteX12" fmla="*/ 330596 w 769143"/>
                  <a:gd name="connsiteY12" fmla="*/ 290513 h 659607"/>
                  <a:gd name="connsiteX13" fmla="*/ 443055 w 769143"/>
                  <a:gd name="connsiteY13" fmla="*/ 290513 h 659607"/>
                  <a:gd name="connsiteX14" fmla="*/ 528684 w 769143"/>
                  <a:gd name="connsiteY14" fmla="*/ 438150 h 659607"/>
                  <a:gd name="connsiteX15" fmla="*/ 614314 w 769143"/>
                  <a:gd name="connsiteY15" fmla="*/ 290513 h 659607"/>
                  <a:gd name="connsiteX16" fmla="*/ 733821 w 769143"/>
                  <a:gd name="connsiteY16" fmla="*/ 290513 h 659607"/>
                  <a:gd name="connsiteX17" fmla="*/ 769143 w 769143"/>
                  <a:gd name="connsiteY17" fmla="*/ 325835 h 659607"/>
                  <a:gd name="connsiteX18" fmla="*/ 769143 w 769143"/>
                  <a:gd name="connsiteY18" fmla="*/ 624285 h 659607"/>
                  <a:gd name="connsiteX19" fmla="*/ 733821 w 769143"/>
                  <a:gd name="connsiteY19" fmla="*/ 659607 h 659607"/>
                  <a:gd name="connsiteX20" fmla="*/ 330596 w 769143"/>
                  <a:gd name="connsiteY20" fmla="*/ 659607 h 659607"/>
                  <a:gd name="connsiteX21" fmla="*/ 295274 w 769143"/>
                  <a:gd name="connsiteY21" fmla="*/ 624285 h 659607"/>
                  <a:gd name="connsiteX22" fmla="*/ 295274 w 769143"/>
                  <a:gd name="connsiteY22" fmla="*/ 325835 h 659607"/>
                  <a:gd name="connsiteX23" fmla="*/ 330596 w 769143"/>
                  <a:gd name="connsiteY23" fmla="*/ 290513 h 659607"/>
                  <a:gd name="connsiteX24" fmla="*/ 134367 w 769143"/>
                  <a:gd name="connsiteY24" fmla="*/ 276981 h 659607"/>
                  <a:gd name="connsiteX25" fmla="*/ 211441 w 769143"/>
                  <a:gd name="connsiteY25" fmla="*/ 354055 h 659607"/>
                  <a:gd name="connsiteX26" fmla="*/ 134367 w 769143"/>
                  <a:gd name="connsiteY26" fmla="*/ 431128 h 659607"/>
                  <a:gd name="connsiteX27" fmla="*/ 57293 w 769143"/>
                  <a:gd name="connsiteY27" fmla="*/ 354055 h 659607"/>
                  <a:gd name="connsiteX28" fmla="*/ 134367 w 769143"/>
                  <a:gd name="connsiteY28" fmla="*/ 276981 h 659607"/>
                  <a:gd name="connsiteX29" fmla="*/ 529827 w 769143"/>
                  <a:gd name="connsiteY29" fmla="*/ 0 h 659607"/>
                  <a:gd name="connsiteX30" fmla="*/ 664368 w 769143"/>
                  <a:gd name="connsiteY30" fmla="*/ 134541 h 659607"/>
                  <a:gd name="connsiteX31" fmla="*/ 529827 w 769143"/>
                  <a:gd name="connsiteY31" fmla="*/ 269082 h 659607"/>
                  <a:gd name="connsiteX32" fmla="*/ 395286 w 769143"/>
                  <a:gd name="connsiteY32" fmla="*/ 134541 h 659607"/>
                  <a:gd name="connsiteX33" fmla="*/ 529827 w 769143"/>
                  <a:gd name="connsiteY33" fmla="*/ 0 h 6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9143" h="659607">
                    <a:moveTo>
                      <a:pt x="20235" y="443405"/>
                    </a:moveTo>
                    <a:lnTo>
                      <a:pt x="84659" y="443405"/>
                    </a:lnTo>
                    <a:lnTo>
                      <a:pt x="133712" y="527981"/>
                    </a:lnTo>
                    <a:lnTo>
                      <a:pt x="182766" y="443405"/>
                    </a:lnTo>
                    <a:lnTo>
                      <a:pt x="251228" y="443405"/>
                    </a:lnTo>
                    <a:cubicBezTo>
                      <a:pt x="262403" y="443405"/>
                      <a:pt x="271462" y="452464"/>
                      <a:pt x="271462" y="463640"/>
                    </a:cubicBezTo>
                    <a:lnTo>
                      <a:pt x="271462" y="634610"/>
                    </a:lnTo>
                    <a:cubicBezTo>
                      <a:pt x="271462" y="645786"/>
                      <a:pt x="262403" y="654845"/>
                      <a:pt x="251228" y="654845"/>
                    </a:cubicBezTo>
                    <a:lnTo>
                      <a:pt x="20235" y="654845"/>
                    </a:lnTo>
                    <a:cubicBezTo>
                      <a:pt x="9060" y="654845"/>
                      <a:pt x="0" y="645786"/>
                      <a:pt x="0" y="634610"/>
                    </a:cubicBezTo>
                    <a:lnTo>
                      <a:pt x="0" y="463640"/>
                    </a:lnTo>
                    <a:cubicBezTo>
                      <a:pt x="0" y="452464"/>
                      <a:pt x="9060" y="443405"/>
                      <a:pt x="20235" y="443405"/>
                    </a:cubicBezTo>
                    <a:close/>
                    <a:moveTo>
                      <a:pt x="330596" y="290513"/>
                    </a:moveTo>
                    <a:lnTo>
                      <a:pt x="443055" y="290513"/>
                    </a:lnTo>
                    <a:lnTo>
                      <a:pt x="528684" y="438150"/>
                    </a:lnTo>
                    <a:lnTo>
                      <a:pt x="614314" y="290513"/>
                    </a:lnTo>
                    <a:lnTo>
                      <a:pt x="733821" y="290513"/>
                    </a:lnTo>
                    <a:cubicBezTo>
                      <a:pt x="753329" y="290513"/>
                      <a:pt x="769143" y="306327"/>
                      <a:pt x="769143" y="325835"/>
                    </a:cubicBezTo>
                    <a:lnTo>
                      <a:pt x="769143" y="624285"/>
                    </a:lnTo>
                    <a:cubicBezTo>
                      <a:pt x="769143" y="643793"/>
                      <a:pt x="753329" y="659607"/>
                      <a:pt x="733821" y="659607"/>
                    </a:cubicBezTo>
                    <a:lnTo>
                      <a:pt x="330596" y="659607"/>
                    </a:lnTo>
                    <a:cubicBezTo>
                      <a:pt x="311088" y="659607"/>
                      <a:pt x="295274" y="643793"/>
                      <a:pt x="295274" y="624285"/>
                    </a:cubicBezTo>
                    <a:lnTo>
                      <a:pt x="295274" y="325835"/>
                    </a:lnTo>
                    <a:cubicBezTo>
                      <a:pt x="295274" y="306327"/>
                      <a:pt x="311088" y="290513"/>
                      <a:pt x="330596" y="290513"/>
                    </a:cubicBezTo>
                    <a:close/>
                    <a:moveTo>
                      <a:pt x="134367" y="276981"/>
                    </a:moveTo>
                    <a:cubicBezTo>
                      <a:pt x="176934" y="276981"/>
                      <a:pt x="211441" y="311488"/>
                      <a:pt x="211441" y="354055"/>
                    </a:cubicBezTo>
                    <a:cubicBezTo>
                      <a:pt x="211441" y="396621"/>
                      <a:pt x="176934" y="431128"/>
                      <a:pt x="134367" y="431128"/>
                    </a:cubicBezTo>
                    <a:cubicBezTo>
                      <a:pt x="91800" y="431128"/>
                      <a:pt x="57293" y="396621"/>
                      <a:pt x="57293" y="354055"/>
                    </a:cubicBezTo>
                    <a:cubicBezTo>
                      <a:pt x="57293" y="311488"/>
                      <a:pt x="91800" y="276981"/>
                      <a:pt x="134367" y="276981"/>
                    </a:cubicBezTo>
                    <a:close/>
                    <a:moveTo>
                      <a:pt x="529827" y="0"/>
                    </a:moveTo>
                    <a:cubicBezTo>
                      <a:pt x="604132" y="0"/>
                      <a:pt x="664368" y="60236"/>
                      <a:pt x="664368" y="134541"/>
                    </a:cubicBezTo>
                    <a:cubicBezTo>
                      <a:pt x="664368" y="208846"/>
                      <a:pt x="604132" y="269082"/>
                      <a:pt x="529827" y="269082"/>
                    </a:cubicBezTo>
                    <a:cubicBezTo>
                      <a:pt x="455522" y="269082"/>
                      <a:pt x="395286" y="208846"/>
                      <a:pt x="395286" y="134541"/>
                    </a:cubicBezTo>
                    <a:cubicBezTo>
                      <a:pt x="395286" y="60236"/>
                      <a:pt x="455522" y="0"/>
                      <a:pt x="52982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grpSp>
      </p:grpSp>
      <p:grpSp>
        <p:nvGrpSpPr>
          <p:cNvPr id="15" name="Group 14"/>
          <p:cNvGrpSpPr/>
          <p:nvPr/>
        </p:nvGrpSpPr>
        <p:grpSpPr>
          <a:xfrm>
            <a:off x="1526408" y="5237087"/>
            <a:ext cx="861624" cy="356015"/>
            <a:chOff x="1815887" y="5237334"/>
            <a:chExt cx="861746" cy="356066"/>
          </a:xfrm>
        </p:grpSpPr>
        <p:sp>
          <p:nvSpPr>
            <p:cNvPr id="62" name="Rectangle 61"/>
            <p:cNvSpPr/>
            <p:nvPr/>
          </p:nvSpPr>
          <p:spPr bwMode="auto">
            <a:xfrm>
              <a:off x="1815887" y="5237334"/>
              <a:ext cx="861746"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Containers</a:t>
              </a:r>
            </a:p>
          </p:txBody>
        </p:sp>
        <p:grpSp>
          <p:nvGrpSpPr>
            <p:cNvPr id="412" name="Group 411"/>
            <p:cNvGrpSpPr/>
            <p:nvPr/>
          </p:nvGrpSpPr>
          <p:grpSpPr>
            <a:xfrm>
              <a:off x="1854319" y="5310201"/>
              <a:ext cx="221053" cy="170255"/>
              <a:chOff x="1410342" y="5288934"/>
              <a:chExt cx="294653" cy="226942"/>
            </a:xfrm>
          </p:grpSpPr>
          <p:grpSp>
            <p:nvGrpSpPr>
              <p:cNvPr id="402" name="Group 401"/>
              <p:cNvGrpSpPr/>
              <p:nvPr/>
            </p:nvGrpSpPr>
            <p:grpSpPr>
              <a:xfrm>
                <a:off x="1428991" y="5308456"/>
                <a:ext cx="97032" cy="104039"/>
                <a:chOff x="1286878" y="3925073"/>
                <a:chExt cx="291844" cy="312918"/>
              </a:xfrm>
              <a:solidFill>
                <a:schemeClr val="bg1"/>
              </a:solidFill>
            </p:grpSpPr>
            <p:sp>
              <p:nvSpPr>
                <p:cNvPr id="397" name="Diamond 396"/>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sp>
              <p:nvSpPr>
                <p:cNvPr id="398" name="Diamond 397"/>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sp>
              <p:nvSpPr>
                <p:cNvPr id="399" name="Diamond 398"/>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grpSp>
          <p:sp>
            <p:nvSpPr>
              <p:cNvPr id="403" name="Rounded Rectangle 402"/>
              <p:cNvSpPr/>
              <p:nvPr/>
            </p:nvSpPr>
            <p:spPr bwMode="auto">
              <a:xfrm>
                <a:off x="1410342" y="5288934"/>
                <a:ext cx="294653" cy="226942"/>
              </a:xfrm>
              <a:prstGeom prst="roundRect">
                <a:avLst>
                  <a:gd name="adj" fmla="val 9184"/>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grpSp>
            <p:nvGrpSpPr>
              <p:cNvPr id="404" name="Group 403"/>
              <p:cNvGrpSpPr/>
              <p:nvPr/>
            </p:nvGrpSpPr>
            <p:grpSpPr>
              <a:xfrm>
                <a:off x="1573839" y="5308987"/>
                <a:ext cx="97032" cy="104039"/>
                <a:chOff x="1286878" y="3925073"/>
                <a:chExt cx="291844" cy="312918"/>
              </a:xfrm>
              <a:solidFill>
                <a:schemeClr val="bg1"/>
              </a:solidFill>
            </p:grpSpPr>
            <p:sp>
              <p:nvSpPr>
                <p:cNvPr id="405" name="Diamond 404"/>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sp>
              <p:nvSpPr>
                <p:cNvPr id="406" name="Diamond 405"/>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sp>
              <p:nvSpPr>
                <p:cNvPr id="407" name="Diamond 406"/>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grpSp>
          <p:grpSp>
            <p:nvGrpSpPr>
              <p:cNvPr id="408" name="Group 407"/>
              <p:cNvGrpSpPr/>
              <p:nvPr/>
            </p:nvGrpSpPr>
            <p:grpSpPr>
              <a:xfrm>
                <a:off x="1505369" y="5390438"/>
                <a:ext cx="97032" cy="104039"/>
                <a:chOff x="1286878" y="3925073"/>
                <a:chExt cx="291844" cy="312918"/>
              </a:xfrm>
              <a:solidFill>
                <a:schemeClr val="bg1"/>
              </a:solidFill>
            </p:grpSpPr>
            <p:sp>
              <p:nvSpPr>
                <p:cNvPr id="409" name="Diamond 408"/>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sp>
              <p:nvSpPr>
                <p:cNvPr id="410" name="Diamond 409"/>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sp>
              <p:nvSpPr>
                <p:cNvPr id="411" name="Diamond 410"/>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b="1" kern="0" dirty="0">
                    <a:solidFill>
                      <a:schemeClr val="bg1"/>
                    </a:solidFill>
                    <a:latin typeface="+mj-lt"/>
                    <a:ea typeface="Segoe UI" pitchFamily="34" charset="0"/>
                    <a:cs typeface="Segoe UI" pitchFamily="34" charset="0"/>
                  </a:endParaRPr>
                </a:p>
              </p:txBody>
            </p:sp>
          </p:grpSp>
        </p:grpSp>
      </p:grpSp>
      <p:grpSp>
        <p:nvGrpSpPr>
          <p:cNvPr id="417" name="Group 416"/>
          <p:cNvGrpSpPr/>
          <p:nvPr/>
        </p:nvGrpSpPr>
        <p:grpSpPr>
          <a:xfrm>
            <a:off x="560232" y="4127729"/>
            <a:ext cx="1008245" cy="309200"/>
            <a:chOff x="559429" y="4065187"/>
            <a:chExt cx="1008388" cy="309244"/>
          </a:xfrm>
        </p:grpSpPr>
        <p:pic>
          <p:nvPicPr>
            <p:cNvPr id="413" name="Picture 412"/>
            <p:cNvPicPr>
              <a:picLocks noChangeAspect="1"/>
            </p:cNvPicPr>
            <p:nvPr/>
          </p:nvPicPr>
          <p:blipFill>
            <a:blip r:embed="rId51" cstate="print">
              <a:biLevel thresh="25000"/>
              <a:extLst>
                <a:ext uri="{28A0092B-C50C-407E-A947-70E740481C1C}">
                  <a14:useLocalDpi xmlns:a14="http://schemas.microsoft.com/office/drawing/2010/main" val="0"/>
                </a:ext>
              </a:extLst>
            </a:blip>
            <a:stretch>
              <a:fillRect/>
            </a:stretch>
          </p:blipFill>
          <p:spPr>
            <a:xfrm>
              <a:off x="559429" y="4065187"/>
              <a:ext cx="252028" cy="252028"/>
            </a:xfrm>
            <a:prstGeom prst="rect">
              <a:avLst/>
            </a:prstGeom>
          </p:spPr>
        </p:pic>
        <p:sp>
          <p:nvSpPr>
            <p:cNvPr id="414" name="TextBox 413"/>
            <p:cNvSpPr txBox="1"/>
            <p:nvPr/>
          </p:nvSpPr>
          <p:spPr>
            <a:xfrm>
              <a:off x="908661" y="4073326"/>
              <a:ext cx="659156" cy="301105"/>
            </a:xfrm>
            <a:prstGeom prst="rect">
              <a:avLst/>
            </a:prstGeom>
            <a:noFill/>
            <a:ln>
              <a:noFill/>
            </a:ln>
          </p:spPr>
          <p:txBody>
            <a:bodyPr wrap="none" lIns="0" tIns="27967" rIns="0" bIns="0" rtlCol="0">
              <a:noAutofit/>
            </a:bodyPr>
            <a:lstStyle/>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VM Image Gallery</a:t>
              </a:r>
            </a:p>
            <a:p>
              <a:pPr defTabSz="932138" eaLnBrk="0" fontAlgn="base" hangingPunct="0">
                <a:lnSpc>
                  <a:spcPts val="816"/>
                </a:lnSpc>
                <a:spcBef>
                  <a:spcPct val="0"/>
                </a:spcBef>
                <a:spcAft>
                  <a:spcPct val="0"/>
                </a:spcAft>
              </a:pPr>
              <a:r>
                <a:rPr lang="en-US" sz="765"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&amp; VM Depot</a:t>
              </a:r>
            </a:p>
          </p:txBody>
        </p:sp>
      </p:grpSp>
      <p:grpSp>
        <p:nvGrpSpPr>
          <p:cNvPr id="23" name="Group 22"/>
          <p:cNvGrpSpPr/>
          <p:nvPr/>
        </p:nvGrpSpPr>
        <p:grpSpPr>
          <a:xfrm>
            <a:off x="7810885" y="5230735"/>
            <a:ext cx="788344" cy="346377"/>
            <a:chOff x="7811111" y="5230981"/>
            <a:chExt cx="788455" cy="346426"/>
          </a:xfrm>
        </p:grpSpPr>
        <p:sp>
          <p:nvSpPr>
            <p:cNvPr id="30" name="Rectangle 29"/>
            <p:cNvSpPr/>
            <p:nvPr/>
          </p:nvSpPr>
          <p:spPr bwMode="auto">
            <a:xfrm>
              <a:off x="7811111" y="5230981"/>
              <a:ext cx="788455"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DNS</a:t>
              </a:r>
            </a:p>
          </p:txBody>
        </p:sp>
        <p:pic>
          <p:nvPicPr>
            <p:cNvPr id="4" name="Picture 3"/>
            <p:cNvPicPr>
              <a:picLocks noChangeAspect="1"/>
            </p:cNvPicPr>
            <p:nvPr/>
          </p:nvPicPr>
          <p:blipFill>
            <a:blip r:embed="rId52" cstate="print">
              <a:biLevel thresh="25000"/>
              <a:extLst>
                <a:ext uri="{28A0092B-C50C-407E-A947-70E740481C1C}">
                  <a14:useLocalDpi xmlns:a14="http://schemas.microsoft.com/office/drawing/2010/main" val="0"/>
                </a:ext>
              </a:extLst>
            </a:blip>
            <a:stretch>
              <a:fillRect/>
            </a:stretch>
          </p:blipFill>
          <p:spPr>
            <a:xfrm>
              <a:off x="7860724" y="5289060"/>
              <a:ext cx="211665" cy="211665"/>
            </a:xfrm>
            <a:prstGeom prst="rect">
              <a:avLst/>
            </a:prstGeom>
          </p:spPr>
        </p:pic>
      </p:grpSp>
      <p:grpSp>
        <p:nvGrpSpPr>
          <p:cNvPr id="240" name="Group 239"/>
          <p:cNvGrpSpPr/>
          <p:nvPr/>
        </p:nvGrpSpPr>
        <p:grpSpPr>
          <a:xfrm>
            <a:off x="10457646" y="5230735"/>
            <a:ext cx="870275" cy="346377"/>
            <a:chOff x="10458248" y="5230981"/>
            <a:chExt cx="870398" cy="346426"/>
          </a:xfrm>
        </p:grpSpPr>
        <p:sp>
          <p:nvSpPr>
            <p:cNvPr id="34" name="Rectangle 33"/>
            <p:cNvSpPr/>
            <p:nvPr/>
          </p:nvSpPr>
          <p:spPr bwMode="auto">
            <a:xfrm>
              <a:off x="10458248"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VPN Gateway</a:t>
              </a:r>
            </a:p>
          </p:txBody>
        </p:sp>
        <p:pic>
          <p:nvPicPr>
            <p:cNvPr id="10" name="Picture 9"/>
            <p:cNvPicPr>
              <a:picLocks noChangeAspect="1"/>
            </p:cNvPicPr>
            <p:nvPr/>
          </p:nvPicPr>
          <p:blipFill>
            <a:blip r:embed="rId53" cstate="print">
              <a:biLevel thresh="25000"/>
              <a:extLst>
                <a:ext uri="{28A0092B-C50C-407E-A947-70E740481C1C}">
                  <a14:useLocalDpi xmlns:a14="http://schemas.microsoft.com/office/drawing/2010/main" val="0"/>
                </a:ext>
              </a:extLst>
            </a:blip>
            <a:stretch>
              <a:fillRect/>
            </a:stretch>
          </p:blipFill>
          <p:spPr>
            <a:xfrm>
              <a:off x="10460633" y="5267779"/>
              <a:ext cx="241495" cy="241495"/>
            </a:xfrm>
            <a:prstGeom prst="rect">
              <a:avLst/>
            </a:prstGeom>
          </p:spPr>
        </p:pic>
      </p:grpSp>
      <p:grpSp>
        <p:nvGrpSpPr>
          <p:cNvPr id="21" name="Group 20"/>
          <p:cNvGrpSpPr/>
          <p:nvPr/>
        </p:nvGrpSpPr>
        <p:grpSpPr>
          <a:xfrm>
            <a:off x="6948967" y="5231067"/>
            <a:ext cx="829502" cy="346131"/>
            <a:chOff x="6949070" y="5231313"/>
            <a:chExt cx="829620" cy="346180"/>
          </a:xfrm>
        </p:grpSpPr>
        <p:sp>
          <p:nvSpPr>
            <p:cNvPr id="29" name="Rectangle 28"/>
            <p:cNvSpPr/>
            <p:nvPr/>
          </p:nvSpPr>
          <p:spPr bwMode="auto">
            <a:xfrm>
              <a:off x="6949070" y="5231313"/>
              <a:ext cx="829620"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10851" tIns="45713" rIns="0" bIns="143408" numCol="1" spcCol="0" rtlCol="0" fromWordArt="0" anchor="t" anchorCtr="0" forceAA="0" compatLnSpc="1">
              <a:prstTxWarp prst="textNoShape">
                <a:avLst/>
              </a:prstTxWarp>
              <a:noAutofit/>
            </a:bodyPr>
            <a:lstStyle/>
            <a:p>
              <a:pPr defTabSz="913752" fontAlgn="base">
                <a:lnSpc>
                  <a:spcPct val="90000"/>
                </a:lnSpc>
              </a:pPr>
              <a:r>
                <a:rPr lang="en-US" sz="800" kern="0" dirty="0">
                  <a:gradFill>
                    <a:gsLst>
                      <a:gs pos="0">
                        <a:srgbClr val="FFFFFF"/>
                      </a:gs>
                      <a:gs pos="100000">
                        <a:srgbClr val="FFFFFF"/>
                      </a:gs>
                    </a:gsLst>
                    <a:lin ang="5400000" scaled="0"/>
                  </a:gradFill>
                  <a:ea typeface="Segoe UI" pitchFamily="34" charset="0"/>
                  <a:cs typeface="Segoe UI" pitchFamily="34" charset="0"/>
                </a:rPr>
                <a:t>Load Balancer</a:t>
              </a:r>
            </a:p>
          </p:txBody>
        </p:sp>
        <p:pic>
          <p:nvPicPr>
            <p:cNvPr id="12" name="Picture 11"/>
            <p:cNvPicPr>
              <a:picLocks noChangeAspect="1"/>
            </p:cNvPicPr>
            <p:nvPr/>
          </p:nvPicPr>
          <p:blipFill>
            <a:blip r:embed="rId54" cstate="print">
              <a:biLevel thresh="25000"/>
              <a:extLst>
                <a:ext uri="{28A0092B-C50C-407E-A947-70E740481C1C}">
                  <a14:useLocalDpi xmlns:a14="http://schemas.microsoft.com/office/drawing/2010/main" val="0"/>
                </a:ext>
              </a:extLst>
            </a:blip>
            <a:stretch>
              <a:fillRect/>
            </a:stretch>
          </p:blipFill>
          <p:spPr>
            <a:xfrm>
              <a:off x="6988668" y="5270432"/>
              <a:ext cx="238842" cy="238842"/>
            </a:xfrm>
            <a:prstGeom prst="rect">
              <a:avLst/>
            </a:prstGeom>
          </p:spPr>
        </p:pic>
      </p:grpSp>
    </p:spTree>
    <p:extLst>
      <p:ext uri="{BB962C8B-B14F-4D97-AF65-F5344CB8AC3E}">
        <p14:creationId xmlns:p14="http://schemas.microsoft.com/office/powerpoint/2010/main" val="2346531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5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25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wipe(down)">
                                      <p:cBhvr>
                                        <p:cTn id="15" dur="500"/>
                                        <p:tgtEl>
                                          <p:spTgt spid="8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300"/>
                                        <p:tgtEl>
                                          <p:spTgt spid="13"/>
                                        </p:tgtEl>
                                      </p:cBhvr>
                                    </p:animEffect>
                                  </p:childTnLst>
                                </p:cTn>
                              </p:par>
                            </p:childTnLst>
                          </p:cTn>
                        </p:par>
                        <p:par>
                          <p:cTn id="32" fill="hold">
                            <p:stCondLst>
                              <p:cond delay="23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300"/>
                                        <p:tgtEl>
                                          <p:spTgt spid="15"/>
                                        </p:tgtEl>
                                      </p:cBhvr>
                                    </p:animEffect>
                                  </p:childTnLst>
                                </p:cTn>
                              </p:par>
                            </p:childTnLst>
                          </p:cTn>
                        </p:par>
                        <p:par>
                          <p:cTn id="36" fill="hold">
                            <p:stCondLst>
                              <p:cond delay="260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300"/>
                                        <p:tgtEl>
                                          <p:spTgt spid="16"/>
                                        </p:tgtEl>
                                      </p:cBhvr>
                                    </p:animEffect>
                                  </p:childTnLst>
                                </p:cTn>
                              </p:par>
                            </p:childTnLst>
                          </p:cTn>
                        </p:par>
                        <p:par>
                          <p:cTn id="40" fill="hold">
                            <p:stCondLst>
                              <p:cond delay="29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300"/>
                                        <p:tgtEl>
                                          <p:spTgt spid="18"/>
                                        </p:tgtEl>
                                      </p:cBhvr>
                                    </p:animEffect>
                                  </p:childTnLst>
                                </p:cTn>
                              </p:par>
                            </p:childTnLst>
                          </p:cTn>
                        </p:par>
                        <p:par>
                          <p:cTn id="44" fill="hold">
                            <p:stCondLst>
                              <p:cond delay="32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300"/>
                                        <p:tgtEl>
                                          <p:spTgt spid="19"/>
                                        </p:tgtEl>
                                      </p:cBhvr>
                                    </p:animEffect>
                                  </p:childTnLst>
                                </p:cTn>
                              </p:par>
                            </p:childTnLst>
                          </p:cTn>
                        </p:par>
                        <p:par>
                          <p:cTn id="48" fill="hold">
                            <p:stCondLst>
                              <p:cond delay="350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300"/>
                                        <p:tgtEl>
                                          <p:spTgt spid="20"/>
                                        </p:tgtEl>
                                      </p:cBhvr>
                                    </p:animEffect>
                                  </p:childTnLst>
                                </p:cTn>
                              </p:par>
                            </p:childTnLst>
                          </p:cTn>
                        </p:par>
                        <p:par>
                          <p:cTn id="52" fill="hold">
                            <p:stCondLst>
                              <p:cond delay="3800"/>
                            </p:stCondLst>
                            <p:childTnLst>
                              <p:par>
                                <p:cTn id="53" presetID="10"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300"/>
                                        <p:tgtEl>
                                          <p:spTgt spid="21"/>
                                        </p:tgtEl>
                                      </p:cBhvr>
                                    </p:animEffect>
                                  </p:childTnLst>
                                </p:cTn>
                              </p:par>
                            </p:childTnLst>
                          </p:cTn>
                        </p:par>
                        <p:par>
                          <p:cTn id="56" fill="hold">
                            <p:stCondLst>
                              <p:cond delay="4100"/>
                            </p:stCondLst>
                            <p:childTnLst>
                              <p:par>
                                <p:cTn id="57" presetID="10"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300"/>
                                        <p:tgtEl>
                                          <p:spTgt spid="23"/>
                                        </p:tgtEl>
                                      </p:cBhvr>
                                    </p:animEffect>
                                  </p:childTnLst>
                                </p:cTn>
                              </p:par>
                            </p:childTnLst>
                          </p:cTn>
                        </p:par>
                        <p:par>
                          <p:cTn id="60" fill="hold">
                            <p:stCondLst>
                              <p:cond delay="4400"/>
                            </p:stCondLst>
                            <p:childTnLst>
                              <p:par>
                                <p:cTn id="61" presetID="10" presetClass="entr" presetSubtype="0" fill="hold" nodeType="afterEffect">
                                  <p:stCondLst>
                                    <p:cond delay="0"/>
                                  </p:stCondLst>
                                  <p:childTnLst>
                                    <p:set>
                                      <p:cBhvr>
                                        <p:cTn id="62" dur="1" fill="hold">
                                          <p:stCondLst>
                                            <p:cond delay="0"/>
                                          </p:stCondLst>
                                        </p:cTn>
                                        <p:tgtEl>
                                          <p:spTgt spid="237"/>
                                        </p:tgtEl>
                                        <p:attrNameLst>
                                          <p:attrName>style.visibility</p:attrName>
                                        </p:attrNameLst>
                                      </p:cBhvr>
                                      <p:to>
                                        <p:strVal val="visible"/>
                                      </p:to>
                                    </p:set>
                                    <p:animEffect transition="in" filter="fade">
                                      <p:cBhvr>
                                        <p:cTn id="63" dur="300"/>
                                        <p:tgtEl>
                                          <p:spTgt spid="237"/>
                                        </p:tgtEl>
                                      </p:cBhvr>
                                    </p:animEffect>
                                  </p:childTnLst>
                                </p:cTn>
                              </p:par>
                            </p:childTnLst>
                          </p:cTn>
                        </p:par>
                        <p:par>
                          <p:cTn id="64" fill="hold">
                            <p:stCondLst>
                              <p:cond delay="4700"/>
                            </p:stCondLst>
                            <p:childTnLst>
                              <p:par>
                                <p:cTn id="65" presetID="10" presetClass="entr" presetSubtype="0" fill="hold" nodeType="afterEffect">
                                  <p:stCondLst>
                                    <p:cond delay="0"/>
                                  </p:stCondLst>
                                  <p:childTnLst>
                                    <p:set>
                                      <p:cBhvr>
                                        <p:cTn id="66" dur="1" fill="hold">
                                          <p:stCondLst>
                                            <p:cond delay="0"/>
                                          </p:stCondLst>
                                        </p:cTn>
                                        <p:tgtEl>
                                          <p:spTgt spid="238"/>
                                        </p:tgtEl>
                                        <p:attrNameLst>
                                          <p:attrName>style.visibility</p:attrName>
                                        </p:attrNameLst>
                                      </p:cBhvr>
                                      <p:to>
                                        <p:strVal val="visible"/>
                                      </p:to>
                                    </p:set>
                                    <p:animEffect transition="in" filter="fade">
                                      <p:cBhvr>
                                        <p:cTn id="67" dur="300"/>
                                        <p:tgtEl>
                                          <p:spTgt spid="238"/>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240"/>
                                        </p:tgtEl>
                                        <p:attrNameLst>
                                          <p:attrName>style.visibility</p:attrName>
                                        </p:attrNameLst>
                                      </p:cBhvr>
                                      <p:to>
                                        <p:strVal val="visible"/>
                                      </p:to>
                                    </p:set>
                                    <p:animEffect transition="in" filter="fade">
                                      <p:cBhvr>
                                        <p:cTn id="71" dur="300"/>
                                        <p:tgtEl>
                                          <p:spTgt spid="240"/>
                                        </p:tgtEl>
                                      </p:cBhvr>
                                    </p:animEffect>
                                  </p:childTnLst>
                                </p:cTn>
                              </p:par>
                            </p:childTnLst>
                          </p:cTn>
                        </p:par>
                        <p:par>
                          <p:cTn id="72" fill="hold">
                            <p:stCondLst>
                              <p:cond delay="5300"/>
                            </p:stCondLst>
                            <p:childTnLst>
                              <p:par>
                                <p:cTn id="73" presetID="10" presetClass="entr" presetSubtype="0" fill="hold" nodeType="afterEffect">
                                  <p:stCondLst>
                                    <p:cond delay="0"/>
                                  </p:stCondLst>
                                  <p:childTnLst>
                                    <p:set>
                                      <p:cBhvr>
                                        <p:cTn id="74" dur="1" fill="hold">
                                          <p:stCondLst>
                                            <p:cond delay="0"/>
                                          </p:stCondLst>
                                        </p:cTn>
                                        <p:tgtEl>
                                          <p:spTgt spid="241"/>
                                        </p:tgtEl>
                                        <p:attrNameLst>
                                          <p:attrName>style.visibility</p:attrName>
                                        </p:attrNameLst>
                                      </p:cBhvr>
                                      <p:to>
                                        <p:strVal val="visible"/>
                                      </p:to>
                                    </p:set>
                                    <p:animEffect transition="in" filter="fade">
                                      <p:cBhvr>
                                        <p:cTn id="75" dur="300"/>
                                        <p:tgtEl>
                                          <p:spTgt spid="24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8"/>
                                        </p:tgtEl>
                                        <p:attrNameLst>
                                          <p:attrName>style.visibility</p:attrName>
                                        </p:attrNameLst>
                                      </p:cBhvr>
                                      <p:to>
                                        <p:strVal val="visible"/>
                                      </p:to>
                                    </p:set>
                                    <p:animEffect transition="in" filter="wipe(down)">
                                      <p:cBhvr>
                                        <p:cTn id="80" dur="500"/>
                                        <p:tgtEl>
                                          <p:spTgt spid="78"/>
                                        </p:tgtEl>
                                      </p:cBhvr>
                                    </p:animEffect>
                                  </p:childTnLst>
                                </p:cTn>
                              </p:par>
                            </p:childTnLst>
                          </p:cTn>
                        </p:par>
                        <p:par>
                          <p:cTn id="81" fill="hold">
                            <p:stCondLst>
                              <p:cond delay="500"/>
                            </p:stCondLst>
                            <p:childTnLst>
                              <p:par>
                                <p:cTn id="82" presetID="10" presetClass="entr" presetSubtype="0" fill="hold" nodeType="afterEffect">
                                  <p:stCondLst>
                                    <p:cond delay="500"/>
                                  </p:stCondLst>
                                  <p:childTnLst>
                                    <p:set>
                                      <p:cBhvr>
                                        <p:cTn id="83" dur="1" fill="hold">
                                          <p:stCondLst>
                                            <p:cond delay="0"/>
                                          </p:stCondLst>
                                        </p:cTn>
                                        <p:tgtEl>
                                          <p:spTgt spid="136"/>
                                        </p:tgtEl>
                                        <p:attrNameLst>
                                          <p:attrName>style.visibility</p:attrName>
                                        </p:attrNameLst>
                                      </p:cBhvr>
                                      <p:to>
                                        <p:strVal val="visible"/>
                                      </p:to>
                                    </p:set>
                                    <p:animEffect transition="in" filter="fade">
                                      <p:cBhvr>
                                        <p:cTn id="84" dur="500"/>
                                        <p:tgtEl>
                                          <p:spTgt spid="136"/>
                                        </p:tgtEl>
                                      </p:cBhvr>
                                    </p:animEffec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143"/>
                                        </p:tgtEl>
                                        <p:attrNameLst>
                                          <p:attrName>style.visibility</p:attrName>
                                        </p:attrNameLst>
                                      </p:cBhvr>
                                      <p:to>
                                        <p:strVal val="visible"/>
                                      </p:to>
                                    </p:set>
                                    <p:animEffect transition="in" filter="fade">
                                      <p:cBhvr>
                                        <p:cTn id="88" dur="500"/>
                                        <p:tgtEl>
                                          <p:spTgt spid="143"/>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375"/>
                                        </p:tgtEl>
                                        <p:attrNameLst>
                                          <p:attrName>style.visibility</p:attrName>
                                        </p:attrNameLst>
                                      </p:cBhvr>
                                      <p:to>
                                        <p:strVal val="visible"/>
                                      </p:to>
                                    </p:set>
                                    <p:animEffect transition="in" filter="fade">
                                      <p:cBhvr>
                                        <p:cTn id="92" dur="500"/>
                                        <p:tgtEl>
                                          <p:spTgt spid="375"/>
                                        </p:tgtEl>
                                      </p:cBhvr>
                                    </p:animEffect>
                                  </p:childTnLst>
                                </p:cTn>
                              </p:par>
                            </p:childTnLst>
                          </p:cTn>
                        </p:par>
                        <p:par>
                          <p:cTn id="93" fill="hold">
                            <p:stCondLst>
                              <p:cond delay="2500"/>
                            </p:stCondLst>
                            <p:childTnLst>
                              <p:par>
                                <p:cTn id="94" presetID="10" presetClass="entr" presetSubtype="0" fill="hold" nodeType="afterEffect">
                                  <p:stCondLst>
                                    <p:cond delay="0"/>
                                  </p:stCondLst>
                                  <p:childTnLst>
                                    <p:set>
                                      <p:cBhvr>
                                        <p:cTn id="95" dur="1" fill="hold">
                                          <p:stCondLst>
                                            <p:cond delay="0"/>
                                          </p:stCondLst>
                                        </p:cTn>
                                        <p:tgtEl>
                                          <p:spTgt spid="380"/>
                                        </p:tgtEl>
                                        <p:attrNameLst>
                                          <p:attrName>style.visibility</p:attrName>
                                        </p:attrNameLst>
                                      </p:cBhvr>
                                      <p:to>
                                        <p:strVal val="visible"/>
                                      </p:to>
                                    </p:set>
                                    <p:animEffect transition="in" filter="fade">
                                      <p:cBhvr>
                                        <p:cTn id="96" dur="500"/>
                                        <p:tgtEl>
                                          <p:spTgt spid="380"/>
                                        </p:tgtEl>
                                      </p:cBhvr>
                                    </p:animEffect>
                                  </p:childTnLst>
                                </p:cTn>
                              </p:par>
                            </p:childTnLst>
                          </p:cTn>
                        </p:par>
                        <p:par>
                          <p:cTn id="97" fill="hold">
                            <p:stCondLst>
                              <p:cond delay="3000"/>
                            </p:stCondLst>
                            <p:childTnLst>
                              <p:par>
                                <p:cTn id="98" presetID="10" presetClass="entr" presetSubtype="0" fill="hold" nodeType="afterEffect">
                                  <p:stCondLst>
                                    <p:cond delay="0"/>
                                  </p:stCondLst>
                                  <p:childTnLst>
                                    <p:set>
                                      <p:cBhvr>
                                        <p:cTn id="99" dur="1" fill="hold">
                                          <p:stCondLst>
                                            <p:cond delay="0"/>
                                          </p:stCondLst>
                                        </p:cTn>
                                        <p:tgtEl>
                                          <p:spTgt spid="395"/>
                                        </p:tgtEl>
                                        <p:attrNameLst>
                                          <p:attrName>style.visibility</p:attrName>
                                        </p:attrNameLst>
                                      </p:cBhvr>
                                      <p:to>
                                        <p:strVal val="visible"/>
                                      </p:to>
                                    </p:set>
                                    <p:animEffect transition="in" filter="fade">
                                      <p:cBhvr>
                                        <p:cTn id="100" dur="500"/>
                                        <p:tgtEl>
                                          <p:spTgt spid="395"/>
                                        </p:tgtEl>
                                      </p:cBhvr>
                                    </p:animEffect>
                                  </p:childTnLst>
                                </p:cTn>
                              </p:par>
                            </p:childTnLst>
                          </p:cTn>
                        </p:par>
                        <p:par>
                          <p:cTn id="101" fill="hold">
                            <p:stCondLst>
                              <p:cond delay="3500"/>
                            </p:stCondLst>
                            <p:childTnLst>
                              <p:par>
                                <p:cTn id="102" presetID="10" presetClass="entr" presetSubtype="0" fill="hold" nodeType="afterEffect">
                                  <p:stCondLst>
                                    <p:cond delay="0"/>
                                  </p:stCondLst>
                                  <p:childTnLst>
                                    <p:set>
                                      <p:cBhvr>
                                        <p:cTn id="103" dur="1" fill="hold">
                                          <p:stCondLst>
                                            <p:cond delay="0"/>
                                          </p:stCondLst>
                                        </p:cTn>
                                        <p:tgtEl>
                                          <p:spTgt spid="387"/>
                                        </p:tgtEl>
                                        <p:attrNameLst>
                                          <p:attrName>style.visibility</p:attrName>
                                        </p:attrNameLst>
                                      </p:cBhvr>
                                      <p:to>
                                        <p:strVal val="visible"/>
                                      </p:to>
                                    </p:set>
                                    <p:animEffect transition="in" filter="fade">
                                      <p:cBhvr>
                                        <p:cTn id="104" dur="500"/>
                                        <p:tgtEl>
                                          <p:spTgt spid="387"/>
                                        </p:tgtEl>
                                      </p:cBhvr>
                                    </p:animEffect>
                                  </p:childTnLst>
                                </p:cTn>
                              </p:par>
                            </p:childTnLst>
                          </p:cTn>
                        </p:par>
                        <p:par>
                          <p:cTn id="105" fill="hold">
                            <p:stCondLst>
                              <p:cond delay="4000"/>
                            </p:stCondLst>
                            <p:childTnLst>
                              <p:par>
                                <p:cTn id="106" presetID="10" presetClass="entr" presetSubtype="0" fill="hold" nodeType="afterEffect">
                                  <p:stCondLst>
                                    <p:cond delay="0"/>
                                  </p:stCondLst>
                                  <p:childTnLst>
                                    <p:set>
                                      <p:cBhvr>
                                        <p:cTn id="107" dur="1" fill="hold">
                                          <p:stCondLst>
                                            <p:cond delay="0"/>
                                          </p:stCondLst>
                                        </p:cTn>
                                        <p:tgtEl>
                                          <p:spTgt spid="394"/>
                                        </p:tgtEl>
                                        <p:attrNameLst>
                                          <p:attrName>style.visibility</p:attrName>
                                        </p:attrNameLst>
                                      </p:cBhvr>
                                      <p:to>
                                        <p:strVal val="visible"/>
                                      </p:to>
                                    </p:set>
                                    <p:animEffect transition="in" filter="fade">
                                      <p:cBhvr>
                                        <p:cTn id="108" dur="500"/>
                                        <p:tgtEl>
                                          <p:spTgt spid="394"/>
                                        </p:tgtEl>
                                      </p:cBhvr>
                                    </p:animEffect>
                                  </p:childTnLst>
                                </p:cTn>
                              </p:par>
                            </p:childTnLst>
                          </p:cTn>
                        </p:par>
                        <p:par>
                          <p:cTn id="109" fill="hold">
                            <p:stCondLst>
                              <p:cond delay="4500"/>
                            </p:stCondLst>
                            <p:childTnLst>
                              <p:par>
                                <p:cTn id="110" presetID="22" presetClass="entr" presetSubtype="8" fill="hold" grpId="0" nodeType="after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wipe(left)">
                                      <p:cBhvr>
                                        <p:cTn id="112" dur="500"/>
                                        <p:tgtEl>
                                          <p:spTgt spid="75"/>
                                        </p:tgtEl>
                                      </p:cBhvr>
                                    </p:animEffect>
                                  </p:childTnLst>
                                </p:cTn>
                              </p:par>
                            </p:childTnLst>
                          </p:cTn>
                        </p:par>
                        <p:par>
                          <p:cTn id="113" fill="hold">
                            <p:stCondLst>
                              <p:cond delay="5000"/>
                            </p:stCondLst>
                            <p:childTnLst>
                              <p:par>
                                <p:cTn id="114" presetID="10" presetClass="entr" presetSubtype="0" fill="hold" nodeType="afterEffect">
                                  <p:stCondLst>
                                    <p:cond delay="0"/>
                                  </p:stCondLst>
                                  <p:childTnLst>
                                    <p:set>
                                      <p:cBhvr>
                                        <p:cTn id="115" dur="1" fill="hold">
                                          <p:stCondLst>
                                            <p:cond delay="0"/>
                                          </p:stCondLst>
                                        </p:cTn>
                                        <p:tgtEl>
                                          <p:spTgt spid="332"/>
                                        </p:tgtEl>
                                        <p:attrNameLst>
                                          <p:attrName>style.visibility</p:attrName>
                                        </p:attrNameLst>
                                      </p:cBhvr>
                                      <p:to>
                                        <p:strVal val="visible"/>
                                      </p:to>
                                    </p:set>
                                    <p:animEffect transition="in" filter="fade">
                                      <p:cBhvr>
                                        <p:cTn id="116" dur="500"/>
                                        <p:tgtEl>
                                          <p:spTgt spid="332"/>
                                        </p:tgtEl>
                                      </p:cBhvr>
                                    </p:animEffect>
                                  </p:childTnLst>
                                </p:cTn>
                              </p:par>
                              <p:par>
                                <p:cTn id="117" presetID="10" presetClass="entr" presetSubtype="0" fill="hold" nodeType="withEffect">
                                  <p:stCondLst>
                                    <p:cond delay="0"/>
                                  </p:stCondLst>
                                  <p:childTnLst>
                                    <p:set>
                                      <p:cBhvr>
                                        <p:cTn id="118" dur="1" fill="hold">
                                          <p:stCondLst>
                                            <p:cond delay="0"/>
                                          </p:stCondLst>
                                        </p:cTn>
                                        <p:tgtEl>
                                          <p:spTgt spid="334"/>
                                        </p:tgtEl>
                                        <p:attrNameLst>
                                          <p:attrName>style.visibility</p:attrName>
                                        </p:attrNameLst>
                                      </p:cBhvr>
                                      <p:to>
                                        <p:strVal val="visible"/>
                                      </p:to>
                                    </p:set>
                                    <p:animEffect transition="in" filter="fade">
                                      <p:cBhvr>
                                        <p:cTn id="119" dur="500"/>
                                        <p:tgtEl>
                                          <p:spTgt spid="334"/>
                                        </p:tgtEl>
                                      </p:cBhvr>
                                    </p:animEffect>
                                  </p:childTnLst>
                                </p:cTn>
                              </p:par>
                              <p:par>
                                <p:cTn id="120" presetID="10" presetClass="entr" presetSubtype="0" fill="hold" nodeType="withEffect">
                                  <p:stCondLst>
                                    <p:cond delay="0"/>
                                  </p:stCondLst>
                                  <p:childTnLst>
                                    <p:set>
                                      <p:cBhvr>
                                        <p:cTn id="121" dur="1" fill="hold">
                                          <p:stCondLst>
                                            <p:cond delay="0"/>
                                          </p:stCondLst>
                                        </p:cTn>
                                        <p:tgtEl>
                                          <p:spTgt spid="335"/>
                                        </p:tgtEl>
                                        <p:attrNameLst>
                                          <p:attrName>style.visibility</p:attrName>
                                        </p:attrNameLst>
                                      </p:cBhvr>
                                      <p:to>
                                        <p:strVal val="visible"/>
                                      </p:to>
                                    </p:set>
                                    <p:animEffect transition="in" filter="fade">
                                      <p:cBhvr>
                                        <p:cTn id="122" dur="500"/>
                                        <p:tgtEl>
                                          <p:spTgt spid="335"/>
                                        </p:tgtEl>
                                      </p:cBhvr>
                                    </p:animEffect>
                                  </p:childTnLst>
                                </p:cTn>
                              </p:par>
                              <p:par>
                                <p:cTn id="123" presetID="10" presetClass="entr" presetSubtype="0" fill="hold" nodeType="withEffect">
                                  <p:stCondLst>
                                    <p:cond delay="0"/>
                                  </p:stCondLst>
                                  <p:childTnLst>
                                    <p:set>
                                      <p:cBhvr>
                                        <p:cTn id="124" dur="1" fill="hold">
                                          <p:stCondLst>
                                            <p:cond delay="0"/>
                                          </p:stCondLst>
                                        </p:cTn>
                                        <p:tgtEl>
                                          <p:spTgt spid="331"/>
                                        </p:tgtEl>
                                        <p:attrNameLst>
                                          <p:attrName>style.visibility</p:attrName>
                                        </p:attrNameLst>
                                      </p:cBhvr>
                                      <p:to>
                                        <p:strVal val="visible"/>
                                      </p:to>
                                    </p:set>
                                    <p:animEffect transition="in" filter="fade">
                                      <p:cBhvr>
                                        <p:cTn id="125" dur="500"/>
                                        <p:tgtEl>
                                          <p:spTgt spid="331"/>
                                        </p:tgtEl>
                                      </p:cBhvr>
                                    </p:animEffect>
                                  </p:childTnLst>
                                </p:cTn>
                              </p:par>
                              <p:par>
                                <p:cTn id="126" presetID="10" presetClass="entr" presetSubtype="0" fill="hold" nodeType="withEffect">
                                  <p:stCondLst>
                                    <p:cond delay="0"/>
                                  </p:stCondLst>
                                  <p:childTnLst>
                                    <p:set>
                                      <p:cBhvr>
                                        <p:cTn id="127" dur="1" fill="hold">
                                          <p:stCondLst>
                                            <p:cond delay="0"/>
                                          </p:stCondLst>
                                        </p:cTn>
                                        <p:tgtEl>
                                          <p:spTgt spid="333"/>
                                        </p:tgtEl>
                                        <p:attrNameLst>
                                          <p:attrName>style.visibility</p:attrName>
                                        </p:attrNameLst>
                                      </p:cBhvr>
                                      <p:to>
                                        <p:strVal val="visible"/>
                                      </p:to>
                                    </p:set>
                                    <p:animEffect transition="in" filter="fade">
                                      <p:cBhvr>
                                        <p:cTn id="128" dur="500"/>
                                        <p:tgtEl>
                                          <p:spTgt spid="333"/>
                                        </p:tgtEl>
                                      </p:cBhvr>
                                    </p:animEffect>
                                  </p:childTnLst>
                                </p:cTn>
                              </p:par>
                              <p:par>
                                <p:cTn id="129" presetID="10" presetClass="entr" presetSubtype="0" fill="hold" nodeType="withEffect">
                                  <p:stCondLst>
                                    <p:cond delay="0"/>
                                  </p:stCondLst>
                                  <p:childTnLst>
                                    <p:set>
                                      <p:cBhvr>
                                        <p:cTn id="130" dur="1" fill="hold">
                                          <p:stCondLst>
                                            <p:cond delay="0"/>
                                          </p:stCondLst>
                                        </p:cTn>
                                        <p:tgtEl>
                                          <p:spTgt spid="336"/>
                                        </p:tgtEl>
                                        <p:attrNameLst>
                                          <p:attrName>style.visibility</p:attrName>
                                        </p:attrNameLst>
                                      </p:cBhvr>
                                      <p:to>
                                        <p:strVal val="visible"/>
                                      </p:to>
                                    </p:set>
                                    <p:animEffect transition="in" filter="fade">
                                      <p:cBhvr>
                                        <p:cTn id="131" dur="500"/>
                                        <p:tgtEl>
                                          <p:spTgt spid="336"/>
                                        </p:tgtEl>
                                      </p:cBhvr>
                                    </p:animEffect>
                                  </p:childTnLst>
                                </p:cTn>
                              </p:par>
                              <p:par>
                                <p:cTn id="132" presetID="10" presetClass="entr" presetSubtype="0" fill="hold" nodeType="withEffect">
                                  <p:stCondLst>
                                    <p:cond delay="0"/>
                                  </p:stCondLst>
                                  <p:childTnLst>
                                    <p:set>
                                      <p:cBhvr>
                                        <p:cTn id="133" dur="1" fill="hold">
                                          <p:stCondLst>
                                            <p:cond delay="0"/>
                                          </p:stCondLst>
                                        </p:cTn>
                                        <p:tgtEl>
                                          <p:spTgt spid="417"/>
                                        </p:tgtEl>
                                        <p:attrNameLst>
                                          <p:attrName>style.visibility</p:attrName>
                                        </p:attrNameLst>
                                      </p:cBhvr>
                                      <p:to>
                                        <p:strVal val="visible"/>
                                      </p:to>
                                    </p:set>
                                    <p:animEffect transition="in" filter="fade">
                                      <p:cBhvr>
                                        <p:cTn id="134" dur="500"/>
                                        <p:tgtEl>
                                          <p:spTgt spid="417"/>
                                        </p:tgtEl>
                                      </p:cBhvr>
                                    </p:animEffect>
                                  </p:childTnLst>
                                </p:cTn>
                              </p:par>
                            </p:childTnLst>
                          </p:cTn>
                        </p:par>
                        <p:par>
                          <p:cTn id="135" fill="hold">
                            <p:stCondLst>
                              <p:cond delay="5500"/>
                            </p:stCondLst>
                            <p:childTnLst>
                              <p:par>
                                <p:cTn id="136" presetID="22" presetClass="entr" presetSubtype="2" fill="hold" grpId="0" nodeType="after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000"/>
                            </p:stCondLst>
                            <p:childTnLst>
                              <p:par>
                                <p:cTn id="140" presetID="10" presetClass="entr" presetSubtype="0" fill="hold" nodeType="afterEffect">
                                  <p:stCondLst>
                                    <p:cond delay="0"/>
                                  </p:stCondLst>
                                  <p:childTnLst>
                                    <p:set>
                                      <p:cBhvr>
                                        <p:cTn id="141" dur="1" fill="hold">
                                          <p:stCondLst>
                                            <p:cond delay="0"/>
                                          </p:stCondLst>
                                        </p:cTn>
                                        <p:tgtEl>
                                          <p:spTgt spid="337"/>
                                        </p:tgtEl>
                                        <p:attrNameLst>
                                          <p:attrName>style.visibility</p:attrName>
                                        </p:attrNameLst>
                                      </p:cBhvr>
                                      <p:to>
                                        <p:strVal val="visible"/>
                                      </p:to>
                                    </p:set>
                                    <p:animEffect transition="in" filter="fade">
                                      <p:cBhvr>
                                        <p:cTn id="142" dur="500"/>
                                        <p:tgtEl>
                                          <p:spTgt spid="337"/>
                                        </p:tgtEl>
                                      </p:cBhvr>
                                    </p:animEffect>
                                  </p:childTnLst>
                                </p:cTn>
                              </p:par>
                              <p:par>
                                <p:cTn id="143" presetID="10" presetClass="entr" presetSubtype="0" fill="hold" nodeType="withEffect">
                                  <p:stCondLst>
                                    <p:cond delay="0"/>
                                  </p:stCondLst>
                                  <p:childTnLst>
                                    <p:set>
                                      <p:cBhvr>
                                        <p:cTn id="144" dur="1" fill="hold">
                                          <p:stCondLst>
                                            <p:cond delay="0"/>
                                          </p:stCondLst>
                                        </p:cTn>
                                        <p:tgtEl>
                                          <p:spTgt spid="328"/>
                                        </p:tgtEl>
                                        <p:attrNameLst>
                                          <p:attrName>style.visibility</p:attrName>
                                        </p:attrNameLst>
                                      </p:cBhvr>
                                      <p:to>
                                        <p:strVal val="visible"/>
                                      </p:to>
                                    </p:set>
                                    <p:animEffect transition="in" filter="fade">
                                      <p:cBhvr>
                                        <p:cTn id="145" dur="500"/>
                                        <p:tgtEl>
                                          <p:spTgt spid="328"/>
                                        </p:tgtEl>
                                      </p:cBhvr>
                                    </p:animEffect>
                                  </p:childTnLst>
                                </p:cTn>
                              </p:par>
                              <p:par>
                                <p:cTn id="146" presetID="10" presetClass="entr" presetSubtype="0" fill="hold" nodeType="withEffect">
                                  <p:stCondLst>
                                    <p:cond delay="0"/>
                                  </p:stCondLst>
                                  <p:childTnLst>
                                    <p:set>
                                      <p:cBhvr>
                                        <p:cTn id="147" dur="1" fill="hold">
                                          <p:stCondLst>
                                            <p:cond delay="0"/>
                                          </p:stCondLst>
                                        </p:cTn>
                                        <p:tgtEl>
                                          <p:spTgt spid="338"/>
                                        </p:tgtEl>
                                        <p:attrNameLst>
                                          <p:attrName>style.visibility</p:attrName>
                                        </p:attrNameLst>
                                      </p:cBhvr>
                                      <p:to>
                                        <p:strVal val="visible"/>
                                      </p:to>
                                    </p:set>
                                    <p:animEffect transition="in" filter="fade">
                                      <p:cBhvr>
                                        <p:cTn id="148" dur="500"/>
                                        <p:tgtEl>
                                          <p:spTgt spid="338"/>
                                        </p:tgtEl>
                                      </p:cBhvr>
                                    </p:animEffect>
                                  </p:childTnLst>
                                </p:cTn>
                              </p:par>
                              <p:par>
                                <p:cTn id="149" presetID="10" presetClass="entr" presetSubtype="0" fill="hold" nodeType="withEffect">
                                  <p:stCondLst>
                                    <p:cond delay="0"/>
                                  </p:stCondLst>
                                  <p:childTnLst>
                                    <p:set>
                                      <p:cBhvr>
                                        <p:cTn id="150" dur="1" fill="hold">
                                          <p:stCondLst>
                                            <p:cond delay="0"/>
                                          </p:stCondLst>
                                        </p:cTn>
                                        <p:tgtEl>
                                          <p:spTgt spid="339"/>
                                        </p:tgtEl>
                                        <p:attrNameLst>
                                          <p:attrName>style.visibility</p:attrName>
                                        </p:attrNameLst>
                                      </p:cBhvr>
                                      <p:to>
                                        <p:strVal val="visible"/>
                                      </p:to>
                                    </p:set>
                                    <p:animEffect transition="in" filter="fade">
                                      <p:cBhvr>
                                        <p:cTn id="151" dur="500"/>
                                        <p:tgtEl>
                                          <p:spTgt spid="339"/>
                                        </p:tgtEl>
                                      </p:cBhvr>
                                    </p:animEffect>
                                  </p:childTnLst>
                                </p:cTn>
                              </p:par>
                              <p:par>
                                <p:cTn id="152" presetID="10" presetClass="entr" presetSubtype="0" fill="hold" nodeType="withEffect">
                                  <p:stCondLst>
                                    <p:cond delay="0"/>
                                  </p:stCondLst>
                                  <p:childTnLst>
                                    <p:set>
                                      <p:cBhvr>
                                        <p:cTn id="153" dur="1" fill="hold">
                                          <p:stCondLst>
                                            <p:cond delay="0"/>
                                          </p:stCondLst>
                                        </p:cTn>
                                        <p:tgtEl>
                                          <p:spTgt spid="340"/>
                                        </p:tgtEl>
                                        <p:attrNameLst>
                                          <p:attrName>style.visibility</p:attrName>
                                        </p:attrNameLst>
                                      </p:cBhvr>
                                      <p:to>
                                        <p:strVal val="visible"/>
                                      </p:to>
                                    </p:set>
                                    <p:animEffect transition="in" filter="fade">
                                      <p:cBhvr>
                                        <p:cTn id="154" dur="500"/>
                                        <p:tgtEl>
                                          <p:spTgt spid="340"/>
                                        </p:tgtEl>
                                      </p:cBhvr>
                                    </p:animEffect>
                                  </p:childTnLst>
                                </p:cTn>
                              </p:par>
                              <p:par>
                                <p:cTn id="155" presetID="10" presetClass="entr" presetSubtype="0" fill="hold" nodeType="withEffect">
                                  <p:stCondLst>
                                    <p:cond delay="0"/>
                                  </p:stCondLst>
                                  <p:childTnLst>
                                    <p:set>
                                      <p:cBhvr>
                                        <p:cTn id="156" dur="1" fill="hold">
                                          <p:stCondLst>
                                            <p:cond delay="0"/>
                                          </p:stCondLst>
                                        </p:cTn>
                                        <p:tgtEl>
                                          <p:spTgt spid="341"/>
                                        </p:tgtEl>
                                        <p:attrNameLst>
                                          <p:attrName>style.visibility</p:attrName>
                                        </p:attrNameLst>
                                      </p:cBhvr>
                                      <p:to>
                                        <p:strVal val="visible"/>
                                      </p:to>
                                    </p:set>
                                    <p:animEffect transition="in" filter="fade">
                                      <p:cBhvr>
                                        <p:cTn id="157" dur="500"/>
                                        <p:tgtEl>
                                          <p:spTgt spid="341"/>
                                        </p:tgtEl>
                                      </p:cBhvr>
                                    </p:animEffect>
                                  </p:childTnLst>
                                </p:cTn>
                              </p:par>
                              <p:par>
                                <p:cTn id="158" presetID="10" presetClass="entr" presetSubtype="0" fill="hold" nodeType="withEffect">
                                  <p:stCondLst>
                                    <p:cond delay="0"/>
                                  </p:stCondLst>
                                  <p:childTnLst>
                                    <p:set>
                                      <p:cBhvr>
                                        <p:cTn id="159" dur="1" fill="hold">
                                          <p:stCondLst>
                                            <p:cond delay="0"/>
                                          </p:stCondLst>
                                        </p:cTn>
                                        <p:tgtEl>
                                          <p:spTgt spid="242"/>
                                        </p:tgtEl>
                                        <p:attrNameLst>
                                          <p:attrName>style.visibility</p:attrName>
                                        </p:attrNameLst>
                                      </p:cBhvr>
                                      <p:to>
                                        <p:strVal val="visible"/>
                                      </p:to>
                                    </p:set>
                                    <p:animEffect transition="in" filter="fade">
                                      <p:cBhvr>
                                        <p:cTn id="160"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5" grpId="0" animBg="1"/>
      <p:bldP spid="87" grpId="0" animBg="1"/>
      <p:bldP spid="31" grpId="0" animBg="1"/>
      <p:bldP spid="32" grpId="0" animBg="1"/>
      <p:bldP spid="56" grpId="0" animBg="1"/>
      <p:bldP spid="71"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t>IoT 2010</a:t>
            </a:r>
          </a:p>
        </p:txBody>
      </p:sp>
      <p:sp>
        <p:nvSpPr>
          <p:cNvPr id="14" name="TextBox 13"/>
          <p:cNvSpPr txBox="1"/>
          <p:nvPr/>
        </p:nvSpPr>
        <p:spPr>
          <a:xfrm>
            <a:off x="5264368" y="5064937"/>
            <a:ext cx="778411" cy="188212"/>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32418">
              <a:defRPr/>
            </a:pPr>
            <a:r>
              <a:rPr lang="en-US" sz="1199" dirty="0">
                <a:gradFill>
                  <a:gsLst>
                    <a:gs pos="0">
                      <a:srgbClr val="505050"/>
                    </a:gs>
                    <a:gs pos="100000">
                      <a:srgbClr val="505050"/>
                    </a:gs>
                  </a:gsLst>
                  <a:lin ang="5400000" scaled="1"/>
                </a:gradFill>
                <a:latin typeface="Segoe UI"/>
              </a:rPr>
              <a:t>Cell phone</a:t>
            </a:r>
          </a:p>
        </p:txBody>
      </p:sp>
      <p:sp>
        <p:nvSpPr>
          <p:cNvPr id="22" name="TextBox 21"/>
          <p:cNvSpPr txBox="1"/>
          <p:nvPr/>
        </p:nvSpPr>
        <p:spPr>
          <a:xfrm>
            <a:off x="5264368" y="2821218"/>
            <a:ext cx="778411" cy="188212"/>
          </a:xfrm>
          <a:prstGeom prst="rect">
            <a:avLst/>
          </a:prstGeom>
        </p:spPr>
        <p:txBody>
          <a:bodyPr wrap="square" lIns="0" tIns="0" rIns="0" bIns="0" rtlCol="0">
            <a:spAutoFit/>
          </a:bodyPr>
          <a:lstStyle/>
          <a:p>
            <a:pPr algn="ct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VoIP phone</a:t>
            </a:r>
          </a:p>
        </p:txBody>
      </p:sp>
      <p:sp>
        <p:nvSpPr>
          <p:cNvPr id="138" name="Freeform 121"/>
          <p:cNvSpPr>
            <a:spLocks noEditPoints="1"/>
          </p:cNvSpPr>
          <p:nvPr/>
        </p:nvSpPr>
        <p:spPr bwMode="auto">
          <a:xfrm>
            <a:off x="5457389" y="4291132"/>
            <a:ext cx="392367" cy="612572"/>
          </a:xfrm>
          <a:custGeom>
            <a:avLst/>
            <a:gdLst>
              <a:gd name="T0" fmla="*/ 121 w 128"/>
              <a:gd name="T1" fmla="*/ 0 h 200"/>
              <a:gd name="T2" fmla="*/ 8 w 128"/>
              <a:gd name="T3" fmla="*/ 0 h 200"/>
              <a:gd name="T4" fmla="*/ 0 w 128"/>
              <a:gd name="T5" fmla="*/ 8 h 200"/>
              <a:gd name="T6" fmla="*/ 0 w 128"/>
              <a:gd name="T7" fmla="*/ 192 h 200"/>
              <a:gd name="T8" fmla="*/ 8 w 128"/>
              <a:gd name="T9" fmla="*/ 200 h 200"/>
              <a:gd name="T10" fmla="*/ 121 w 128"/>
              <a:gd name="T11" fmla="*/ 200 h 200"/>
              <a:gd name="T12" fmla="*/ 128 w 128"/>
              <a:gd name="T13" fmla="*/ 192 h 200"/>
              <a:gd name="T14" fmla="*/ 128 w 128"/>
              <a:gd name="T15" fmla="*/ 8 h 200"/>
              <a:gd name="T16" fmla="*/ 121 w 128"/>
              <a:gd name="T17" fmla="*/ 0 h 200"/>
              <a:gd name="T18" fmla="*/ 64 w 128"/>
              <a:gd name="T19" fmla="*/ 197 h 200"/>
              <a:gd name="T20" fmla="*/ 52 w 128"/>
              <a:gd name="T21" fmla="*/ 184 h 200"/>
              <a:gd name="T22" fmla="*/ 64 w 128"/>
              <a:gd name="T23" fmla="*/ 172 h 200"/>
              <a:gd name="T24" fmla="*/ 77 w 128"/>
              <a:gd name="T25" fmla="*/ 184 h 200"/>
              <a:gd name="T26" fmla="*/ 64 w 128"/>
              <a:gd name="T27" fmla="*/ 197 h 200"/>
              <a:gd name="T28" fmla="*/ 117 w 128"/>
              <a:gd name="T29" fmla="*/ 160 h 200"/>
              <a:gd name="T30" fmla="*/ 109 w 128"/>
              <a:gd name="T31" fmla="*/ 168 h 200"/>
              <a:gd name="T32" fmla="*/ 19 w 128"/>
              <a:gd name="T33" fmla="*/ 168 h 200"/>
              <a:gd name="T34" fmla="*/ 12 w 128"/>
              <a:gd name="T35" fmla="*/ 160 h 200"/>
              <a:gd name="T36" fmla="*/ 12 w 128"/>
              <a:gd name="T37" fmla="*/ 19 h 200"/>
              <a:gd name="T38" fmla="*/ 19 w 128"/>
              <a:gd name="T39" fmla="*/ 11 h 200"/>
              <a:gd name="T40" fmla="*/ 109 w 128"/>
              <a:gd name="T41" fmla="*/ 11 h 200"/>
              <a:gd name="T42" fmla="*/ 117 w 128"/>
              <a:gd name="T43" fmla="*/ 19 h 200"/>
              <a:gd name="T44" fmla="*/ 117 w 128"/>
              <a:gd name="T45" fmla="*/ 1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200">
                <a:moveTo>
                  <a:pt x="121" y="0"/>
                </a:moveTo>
                <a:cubicBezTo>
                  <a:pt x="8" y="0"/>
                  <a:pt x="8" y="0"/>
                  <a:pt x="8" y="0"/>
                </a:cubicBezTo>
                <a:cubicBezTo>
                  <a:pt x="3" y="0"/>
                  <a:pt x="0" y="3"/>
                  <a:pt x="0" y="8"/>
                </a:cubicBezTo>
                <a:cubicBezTo>
                  <a:pt x="0" y="192"/>
                  <a:pt x="0" y="192"/>
                  <a:pt x="0" y="192"/>
                </a:cubicBezTo>
                <a:cubicBezTo>
                  <a:pt x="0" y="196"/>
                  <a:pt x="3" y="200"/>
                  <a:pt x="8" y="200"/>
                </a:cubicBezTo>
                <a:cubicBezTo>
                  <a:pt x="121" y="200"/>
                  <a:pt x="121" y="200"/>
                  <a:pt x="121" y="200"/>
                </a:cubicBezTo>
                <a:cubicBezTo>
                  <a:pt x="125" y="200"/>
                  <a:pt x="128" y="196"/>
                  <a:pt x="128" y="192"/>
                </a:cubicBezTo>
                <a:cubicBezTo>
                  <a:pt x="128" y="8"/>
                  <a:pt x="128" y="8"/>
                  <a:pt x="128" y="8"/>
                </a:cubicBezTo>
                <a:cubicBezTo>
                  <a:pt x="128" y="3"/>
                  <a:pt x="125" y="0"/>
                  <a:pt x="121" y="0"/>
                </a:cubicBezTo>
                <a:close/>
                <a:moveTo>
                  <a:pt x="64" y="197"/>
                </a:moveTo>
                <a:cubicBezTo>
                  <a:pt x="57" y="197"/>
                  <a:pt x="52" y="191"/>
                  <a:pt x="52" y="184"/>
                </a:cubicBezTo>
                <a:cubicBezTo>
                  <a:pt x="52" y="177"/>
                  <a:pt x="57" y="172"/>
                  <a:pt x="64" y="172"/>
                </a:cubicBezTo>
                <a:cubicBezTo>
                  <a:pt x="71" y="172"/>
                  <a:pt x="77" y="177"/>
                  <a:pt x="77" y="184"/>
                </a:cubicBezTo>
                <a:cubicBezTo>
                  <a:pt x="77" y="191"/>
                  <a:pt x="71" y="197"/>
                  <a:pt x="64" y="197"/>
                </a:cubicBezTo>
                <a:close/>
                <a:moveTo>
                  <a:pt x="117" y="160"/>
                </a:moveTo>
                <a:cubicBezTo>
                  <a:pt x="117" y="164"/>
                  <a:pt x="113" y="168"/>
                  <a:pt x="109" y="168"/>
                </a:cubicBezTo>
                <a:cubicBezTo>
                  <a:pt x="19" y="168"/>
                  <a:pt x="19" y="168"/>
                  <a:pt x="19" y="168"/>
                </a:cubicBezTo>
                <a:cubicBezTo>
                  <a:pt x="15" y="168"/>
                  <a:pt x="12" y="164"/>
                  <a:pt x="12" y="160"/>
                </a:cubicBezTo>
                <a:cubicBezTo>
                  <a:pt x="12" y="19"/>
                  <a:pt x="12" y="19"/>
                  <a:pt x="12" y="19"/>
                </a:cubicBezTo>
                <a:cubicBezTo>
                  <a:pt x="12" y="14"/>
                  <a:pt x="15" y="11"/>
                  <a:pt x="19" y="11"/>
                </a:cubicBezTo>
                <a:cubicBezTo>
                  <a:pt x="109" y="11"/>
                  <a:pt x="109" y="11"/>
                  <a:pt x="109" y="11"/>
                </a:cubicBezTo>
                <a:cubicBezTo>
                  <a:pt x="113" y="11"/>
                  <a:pt x="117" y="14"/>
                  <a:pt x="117" y="19"/>
                </a:cubicBezTo>
                <a:lnTo>
                  <a:pt x="117" y="160"/>
                </a:lnTo>
                <a:close/>
              </a:path>
            </a:pathLst>
          </a:custGeom>
          <a:solidFill>
            <a:srgbClr val="0078D7"/>
          </a:solid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nvGrpSpPr>
          <p:cNvPr id="185" name="Group 184"/>
          <p:cNvGrpSpPr/>
          <p:nvPr/>
        </p:nvGrpSpPr>
        <p:grpSpPr>
          <a:xfrm>
            <a:off x="5379316" y="2206516"/>
            <a:ext cx="548512" cy="474443"/>
            <a:chOff x="5472113" y="2459038"/>
            <a:chExt cx="434975" cy="376237"/>
          </a:xfrm>
          <a:solidFill>
            <a:srgbClr val="0078D7"/>
          </a:solidFill>
        </p:grpSpPr>
        <p:sp>
          <p:nvSpPr>
            <p:cNvPr id="155" name="Freeform 138"/>
            <p:cNvSpPr>
              <a:spLocks/>
            </p:cNvSpPr>
            <p:nvPr/>
          </p:nvSpPr>
          <p:spPr bwMode="auto">
            <a:xfrm>
              <a:off x="5859463" y="2489200"/>
              <a:ext cx="47625" cy="317500"/>
            </a:xfrm>
            <a:custGeom>
              <a:avLst/>
              <a:gdLst>
                <a:gd name="T0" fmla="*/ 12 w 20"/>
                <a:gd name="T1" fmla="*/ 0 h 131"/>
                <a:gd name="T2" fmla="*/ 0 w 20"/>
                <a:gd name="T3" fmla="*/ 0 h 131"/>
                <a:gd name="T4" fmla="*/ 0 w 20"/>
                <a:gd name="T5" fmla="*/ 131 h 131"/>
                <a:gd name="T6" fmla="*/ 12 w 20"/>
                <a:gd name="T7" fmla="*/ 131 h 131"/>
                <a:gd name="T8" fmla="*/ 20 w 20"/>
                <a:gd name="T9" fmla="*/ 123 h 131"/>
                <a:gd name="T10" fmla="*/ 20 w 20"/>
                <a:gd name="T11" fmla="*/ 8 h 131"/>
                <a:gd name="T12" fmla="*/ 12 w 20"/>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20" h="131">
                  <a:moveTo>
                    <a:pt x="12" y="0"/>
                  </a:moveTo>
                  <a:cubicBezTo>
                    <a:pt x="0" y="0"/>
                    <a:pt x="0" y="0"/>
                    <a:pt x="0" y="0"/>
                  </a:cubicBezTo>
                  <a:cubicBezTo>
                    <a:pt x="0" y="131"/>
                    <a:pt x="0" y="131"/>
                    <a:pt x="0" y="131"/>
                  </a:cubicBezTo>
                  <a:cubicBezTo>
                    <a:pt x="12" y="131"/>
                    <a:pt x="12" y="131"/>
                    <a:pt x="12" y="131"/>
                  </a:cubicBezTo>
                  <a:cubicBezTo>
                    <a:pt x="16" y="131"/>
                    <a:pt x="20" y="128"/>
                    <a:pt x="20" y="123"/>
                  </a:cubicBezTo>
                  <a:cubicBezTo>
                    <a:pt x="20" y="8"/>
                    <a:pt x="20" y="8"/>
                    <a:pt x="20" y="8"/>
                  </a:cubicBezTo>
                  <a:cubicBezTo>
                    <a:pt x="20" y="4"/>
                    <a:pt x="16"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56" name="Freeform 139"/>
            <p:cNvSpPr>
              <a:spLocks noEditPoints="1"/>
            </p:cNvSpPr>
            <p:nvPr/>
          </p:nvSpPr>
          <p:spPr bwMode="auto">
            <a:xfrm>
              <a:off x="5472113" y="2489200"/>
              <a:ext cx="266700" cy="317500"/>
            </a:xfrm>
            <a:custGeom>
              <a:avLst/>
              <a:gdLst>
                <a:gd name="T0" fmla="*/ 0 w 110"/>
                <a:gd name="T1" fmla="*/ 123 h 131"/>
                <a:gd name="T2" fmla="*/ 110 w 110"/>
                <a:gd name="T3" fmla="*/ 131 h 131"/>
                <a:gd name="T4" fmla="*/ 8 w 110"/>
                <a:gd name="T5" fmla="*/ 0 h 131"/>
                <a:gd name="T6" fmla="*/ 38 w 110"/>
                <a:gd name="T7" fmla="*/ 111 h 131"/>
                <a:gd name="T8" fmla="*/ 24 w 110"/>
                <a:gd name="T9" fmla="*/ 113 h 131"/>
                <a:gd name="T10" fmla="*/ 23 w 110"/>
                <a:gd name="T11" fmla="*/ 99 h 131"/>
                <a:gd name="T12" fmla="*/ 37 w 110"/>
                <a:gd name="T13" fmla="*/ 97 h 131"/>
                <a:gd name="T14" fmla="*/ 38 w 110"/>
                <a:gd name="T15" fmla="*/ 111 h 131"/>
                <a:gd name="T16" fmla="*/ 37 w 110"/>
                <a:gd name="T17" fmla="*/ 89 h 131"/>
                <a:gd name="T18" fmla="*/ 23 w 110"/>
                <a:gd name="T19" fmla="*/ 87 h 131"/>
                <a:gd name="T20" fmla="*/ 24 w 110"/>
                <a:gd name="T21" fmla="*/ 73 h 131"/>
                <a:gd name="T22" fmla="*/ 38 w 110"/>
                <a:gd name="T23" fmla="*/ 75 h 131"/>
                <a:gd name="T24" fmla="*/ 38 w 110"/>
                <a:gd name="T25" fmla="*/ 63 h 131"/>
                <a:gd name="T26" fmla="*/ 24 w 110"/>
                <a:gd name="T27" fmla="*/ 65 h 131"/>
                <a:gd name="T28" fmla="*/ 23 w 110"/>
                <a:gd name="T29" fmla="*/ 51 h 131"/>
                <a:gd name="T30" fmla="*/ 37 w 110"/>
                <a:gd name="T31" fmla="*/ 49 h 131"/>
                <a:gd name="T32" fmla="*/ 38 w 110"/>
                <a:gd name="T33" fmla="*/ 63 h 131"/>
                <a:gd name="T34" fmla="*/ 61 w 110"/>
                <a:gd name="T35" fmla="*/ 113 h 131"/>
                <a:gd name="T36" fmla="*/ 47 w 110"/>
                <a:gd name="T37" fmla="*/ 111 h 131"/>
                <a:gd name="T38" fmla="*/ 48 w 110"/>
                <a:gd name="T39" fmla="*/ 97 h 131"/>
                <a:gd name="T40" fmla="*/ 62 w 110"/>
                <a:gd name="T41" fmla="*/ 99 h 131"/>
                <a:gd name="T42" fmla="*/ 62 w 110"/>
                <a:gd name="T43" fmla="*/ 87 h 131"/>
                <a:gd name="T44" fmla="*/ 48 w 110"/>
                <a:gd name="T45" fmla="*/ 89 h 131"/>
                <a:gd name="T46" fmla="*/ 47 w 110"/>
                <a:gd name="T47" fmla="*/ 75 h 131"/>
                <a:gd name="T48" fmla="*/ 61 w 110"/>
                <a:gd name="T49" fmla="*/ 73 h 131"/>
                <a:gd name="T50" fmla="*/ 62 w 110"/>
                <a:gd name="T51" fmla="*/ 87 h 131"/>
                <a:gd name="T52" fmla="*/ 61 w 110"/>
                <a:gd name="T53" fmla="*/ 65 h 131"/>
                <a:gd name="T54" fmla="*/ 47 w 110"/>
                <a:gd name="T55" fmla="*/ 63 h 131"/>
                <a:gd name="T56" fmla="*/ 48 w 110"/>
                <a:gd name="T57" fmla="*/ 49 h 131"/>
                <a:gd name="T58" fmla="*/ 62 w 110"/>
                <a:gd name="T59" fmla="*/ 51 h 131"/>
                <a:gd name="T60" fmla="*/ 86 w 110"/>
                <a:gd name="T61" fmla="*/ 111 h 131"/>
                <a:gd name="T62" fmla="*/ 72 w 110"/>
                <a:gd name="T63" fmla="*/ 113 h 131"/>
                <a:gd name="T64" fmla="*/ 70 w 110"/>
                <a:gd name="T65" fmla="*/ 99 h 131"/>
                <a:gd name="T66" fmla="*/ 84 w 110"/>
                <a:gd name="T67" fmla="*/ 97 h 131"/>
                <a:gd name="T68" fmla="*/ 86 w 110"/>
                <a:gd name="T69" fmla="*/ 111 h 131"/>
                <a:gd name="T70" fmla="*/ 84 w 110"/>
                <a:gd name="T71" fmla="*/ 89 h 131"/>
                <a:gd name="T72" fmla="*/ 70 w 110"/>
                <a:gd name="T73" fmla="*/ 87 h 131"/>
                <a:gd name="T74" fmla="*/ 72 w 110"/>
                <a:gd name="T75" fmla="*/ 73 h 131"/>
                <a:gd name="T76" fmla="*/ 86 w 110"/>
                <a:gd name="T77" fmla="*/ 75 h 131"/>
                <a:gd name="T78" fmla="*/ 86 w 110"/>
                <a:gd name="T79" fmla="*/ 63 h 131"/>
                <a:gd name="T80" fmla="*/ 72 w 110"/>
                <a:gd name="T81" fmla="*/ 65 h 131"/>
                <a:gd name="T82" fmla="*/ 70 w 110"/>
                <a:gd name="T83" fmla="*/ 51 h 131"/>
                <a:gd name="T84" fmla="*/ 84 w 110"/>
                <a:gd name="T85" fmla="*/ 49 h 131"/>
                <a:gd name="T86" fmla="*/ 86 w 110"/>
                <a:gd name="T87" fmla="*/ 63 h 131"/>
                <a:gd name="T88" fmla="*/ 24 w 110"/>
                <a:gd name="T89" fmla="*/ 18 h 131"/>
                <a:gd name="T90" fmla="*/ 86 w 110"/>
                <a:gd name="T91" fmla="*/ 20 h 131"/>
                <a:gd name="T92" fmla="*/ 84 w 110"/>
                <a:gd name="T93" fmla="*/ 37 h 131"/>
                <a:gd name="T94" fmla="*/ 23 w 110"/>
                <a:gd name="T95" fmla="*/ 3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31">
                  <a:moveTo>
                    <a:pt x="0" y="8"/>
                  </a:moveTo>
                  <a:cubicBezTo>
                    <a:pt x="0" y="123"/>
                    <a:pt x="0" y="123"/>
                    <a:pt x="0" y="123"/>
                  </a:cubicBezTo>
                  <a:cubicBezTo>
                    <a:pt x="0" y="128"/>
                    <a:pt x="4" y="131"/>
                    <a:pt x="8" y="131"/>
                  </a:cubicBezTo>
                  <a:cubicBezTo>
                    <a:pt x="110" y="131"/>
                    <a:pt x="110" y="131"/>
                    <a:pt x="110" y="131"/>
                  </a:cubicBezTo>
                  <a:cubicBezTo>
                    <a:pt x="110" y="0"/>
                    <a:pt x="110" y="0"/>
                    <a:pt x="110" y="0"/>
                  </a:cubicBezTo>
                  <a:cubicBezTo>
                    <a:pt x="8" y="0"/>
                    <a:pt x="8" y="0"/>
                    <a:pt x="8" y="0"/>
                  </a:cubicBezTo>
                  <a:cubicBezTo>
                    <a:pt x="4" y="0"/>
                    <a:pt x="0" y="4"/>
                    <a:pt x="0" y="8"/>
                  </a:cubicBezTo>
                  <a:close/>
                  <a:moveTo>
                    <a:pt x="38" y="111"/>
                  </a:moveTo>
                  <a:cubicBezTo>
                    <a:pt x="38" y="112"/>
                    <a:pt x="38" y="113"/>
                    <a:pt x="37" y="113"/>
                  </a:cubicBezTo>
                  <a:cubicBezTo>
                    <a:pt x="24" y="113"/>
                    <a:pt x="24" y="113"/>
                    <a:pt x="24" y="113"/>
                  </a:cubicBezTo>
                  <a:cubicBezTo>
                    <a:pt x="23" y="113"/>
                    <a:pt x="23" y="112"/>
                    <a:pt x="23" y="111"/>
                  </a:cubicBezTo>
                  <a:cubicBezTo>
                    <a:pt x="23" y="99"/>
                    <a:pt x="23" y="99"/>
                    <a:pt x="23" y="99"/>
                  </a:cubicBezTo>
                  <a:cubicBezTo>
                    <a:pt x="23" y="98"/>
                    <a:pt x="23" y="97"/>
                    <a:pt x="24" y="97"/>
                  </a:cubicBezTo>
                  <a:cubicBezTo>
                    <a:pt x="37" y="97"/>
                    <a:pt x="37" y="97"/>
                    <a:pt x="37" y="97"/>
                  </a:cubicBezTo>
                  <a:cubicBezTo>
                    <a:pt x="38" y="97"/>
                    <a:pt x="38" y="98"/>
                    <a:pt x="38" y="99"/>
                  </a:cubicBezTo>
                  <a:cubicBezTo>
                    <a:pt x="38" y="111"/>
                    <a:pt x="38" y="111"/>
                    <a:pt x="38" y="111"/>
                  </a:cubicBezTo>
                  <a:close/>
                  <a:moveTo>
                    <a:pt x="38" y="87"/>
                  </a:moveTo>
                  <a:cubicBezTo>
                    <a:pt x="38" y="88"/>
                    <a:pt x="38" y="89"/>
                    <a:pt x="37" y="89"/>
                  </a:cubicBezTo>
                  <a:cubicBezTo>
                    <a:pt x="24" y="89"/>
                    <a:pt x="24" y="89"/>
                    <a:pt x="24" y="89"/>
                  </a:cubicBezTo>
                  <a:cubicBezTo>
                    <a:pt x="23" y="89"/>
                    <a:pt x="23" y="88"/>
                    <a:pt x="23" y="87"/>
                  </a:cubicBezTo>
                  <a:cubicBezTo>
                    <a:pt x="23" y="75"/>
                    <a:pt x="23" y="75"/>
                    <a:pt x="23" y="75"/>
                  </a:cubicBezTo>
                  <a:cubicBezTo>
                    <a:pt x="23" y="74"/>
                    <a:pt x="23" y="73"/>
                    <a:pt x="24" y="73"/>
                  </a:cubicBezTo>
                  <a:cubicBezTo>
                    <a:pt x="37" y="73"/>
                    <a:pt x="37" y="73"/>
                    <a:pt x="37" y="73"/>
                  </a:cubicBezTo>
                  <a:cubicBezTo>
                    <a:pt x="38" y="73"/>
                    <a:pt x="38" y="74"/>
                    <a:pt x="38" y="75"/>
                  </a:cubicBezTo>
                  <a:cubicBezTo>
                    <a:pt x="38" y="87"/>
                    <a:pt x="38" y="87"/>
                    <a:pt x="38" y="87"/>
                  </a:cubicBezTo>
                  <a:close/>
                  <a:moveTo>
                    <a:pt x="38" y="63"/>
                  </a:moveTo>
                  <a:cubicBezTo>
                    <a:pt x="38" y="64"/>
                    <a:pt x="38" y="65"/>
                    <a:pt x="37" y="65"/>
                  </a:cubicBezTo>
                  <a:cubicBezTo>
                    <a:pt x="24" y="65"/>
                    <a:pt x="24" y="65"/>
                    <a:pt x="24" y="65"/>
                  </a:cubicBezTo>
                  <a:cubicBezTo>
                    <a:pt x="23" y="65"/>
                    <a:pt x="23" y="64"/>
                    <a:pt x="23" y="63"/>
                  </a:cubicBezTo>
                  <a:cubicBezTo>
                    <a:pt x="23" y="51"/>
                    <a:pt x="23" y="51"/>
                    <a:pt x="23" y="51"/>
                  </a:cubicBezTo>
                  <a:cubicBezTo>
                    <a:pt x="23" y="50"/>
                    <a:pt x="23" y="49"/>
                    <a:pt x="24" y="49"/>
                  </a:cubicBezTo>
                  <a:cubicBezTo>
                    <a:pt x="37" y="49"/>
                    <a:pt x="37" y="49"/>
                    <a:pt x="37" y="49"/>
                  </a:cubicBezTo>
                  <a:cubicBezTo>
                    <a:pt x="38" y="49"/>
                    <a:pt x="38" y="50"/>
                    <a:pt x="38" y="51"/>
                  </a:cubicBezTo>
                  <a:cubicBezTo>
                    <a:pt x="38" y="63"/>
                    <a:pt x="38" y="63"/>
                    <a:pt x="38" y="63"/>
                  </a:cubicBezTo>
                  <a:close/>
                  <a:moveTo>
                    <a:pt x="62" y="111"/>
                  </a:moveTo>
                  <a:cubicBezTo>
                    <a:pt x="62" y="112"/>
                    <a:pt x="61" y="113"/>
                    <a:pt x="61" y="113"/>
                  </a:cubicBezTo>
                  <a:cubicBezTo>
                    <a:pt x="48" y="113"/>
                    <a:pt x="48" y="113"/>
                    <a:pt x="48" y="113"/>
                  </a:cubicBezTo>
                  <a:cubicBezTo>
                    <a:pt x="47" y="113"/>
                    <a:pt x="47" y="112"/>
                    <a:pt x="47" y="111"/>
                  </a:cubicBezTo>
                  <a:cubicBezTo>
                    <a:pt x="47" y="99"/>
                    <a:pt x="47" y="99"/>
                    <a:pt x="47" y="99"/>
                  </a:cubicBezTo>
                  <a:cubicBezTo>
                    <a:pt x="47" y="98"/>
                    <a:pt x="47" y="97"/>
                    <a:pt x="48" y="97"/>
                  </a:cubicBezTo>
                  <a:cubicBezTo>
                    <a:pt x="61" y="97"/>
                    <a:pt x="61" y="97"/>
                    <a:pt x="61" y="97"/>
                  </a:cubicBezTo>
                  <a:cubicBezTo>
                    <a:pt x="61" y="97"/>
                    <a:pt x="62" y="98"/>
                    <a:pt x="62" y="99"/>
                  </a:cubicBezTo>
                  <a:lnTo>
                    <a:pt x="62" y="111"/>
                  </a:lnTo>
                  <a:close/>
                  <a:moveTo>
                    <a:pt x="62" y="87"/>
                  </a:moveTo>
                  <a:cubicBezTo>
                    <a:pt x="62" y="88"/>
                    <a:pt x="61" y="89"/>
                    <a:pt x="61" y="89"/>
                  </a:cubicBezTo>
                  <a:cubicBezTo>
                    <a:pt x="48" y="89"/>
                    <a:pt x="48" y="89"/>
                    <a:pt x="48" y="89"/>
                  </a:cubicBezTo>
                  <a:cubicBezTo>
                    <a:pt x="47" y="89"/>
                    <a:pt x="47" y="88"/>
                    <a:pt x="47" y="87"/>
                  </a:cubicBezTo>
                  <a:cubicBezTo>
                    <a:pt x="47" y="75"/>
                    <a:pt x="47" y="75"/>
                    <a:pt x="47" y="75"/>
                  </a:cubicBezTo>
                  <a:cubicBezTo>
                    <a:pt x="47" y="74"/>
                    <a:pt x="47" y="73"/>
                    <a:pt x="48" y="73"/>
                  </a:cubicBezTo>
                  <a:cubicBezTo>
                    <a:pt x="61" y="73"/>
                    <a:pt x="61" y="73"/>
                    <a:pt x="61" y="73"/>
                  </a:cubicBezTo>
                  <a:cubicBezTo>
                    <a:pt x="61" y="73"/>
                    <a:pt x="62" y="74"/>
                    <a:pt x="62" y="75"/>
                  </a:cubicBezTo>
                  <a:lnTo>
                    <a:pt x="62" y="87"/>
                  </a:lnTo>
                  <a:close/>
                  <a:moveTo>
                    <a:pt x="62" y="63"/>
                  </a:moveTo>
                  <a:cubicBezTo>
                    <a:pt x="62" y="64"/>
                    <a:pt x="61" y="65"/>
                    <a:pt x="61" y="65"/>
                  </a:cubicBezTo>
                  <a:cubicBezTo>
                    <a:pt x="48" y="65"/>
                    <a:pt x="48" y="65"/>
                    <a:pt x="48" y="65"/>
                  </a:cubicBezTo>
                  <a:cubicBezTo>
                    <a:pt x="47" y="65"/>
                    <a:pt x="47" y="64"/>
                    <a:pt x="47" y="63"/>
                  </a:cubicBezTo>
                  <a:cubicBezTo>
                    <a:pt x="47" y="51"/>
                    <a:pt x="47" y="51"/>
                    <a:pt x="47" y="51"/>
                  </a:cubicBezTo>
                  <a:cubicBezTo>
                    <a:pt x="47" y="50"/>
                    <a:pt x="47" y="49"/>
                    <a:pt x="48" y="49"/>
                  </a:cubicBezTo>
                  <a:cubicBezTo>
                    <a:pt x="61" y="49"/>
                    <a:pt x="61" y="49"/>
                    <a:pt x="61" y="49"/>
                  </a:cubicBezTo>
                  <a:cubicBezTo>
                    <a:pt x="61" y="49"/>
                    <a:pt x="62" y="50"/>
                    <a:pt x="62" y="51"/>
                  </a:cubicBezTo>
                  <a:lnTo>
                    <a:pt x="62" y="63"/>
                  </a:lnTo>
                  <a:close/>
                  <a:moveTo>
                    <a:pt x="86" y="111"/>
                  </a:moveTo>
                  <a:cubicBezTo>
                    <a:pt x="86" y="112"/>
                    <a:pt x="85" y="113"/>
                    <a:pt x="84" y="113"/>
                  </a:cubicBezTo>
                  <a:cubicBezTo>
                    <a:pt x="72" y="113"/>
                    <a:pt x="72" y="113"/>
                    <a:pt x="72" y="113"/>
                  </a:cubicBezTo>
                  <a:cubicBezTo>
                    <a:pt x="71" y="113"/>
                    <a:pt x="70" y="112"/>
                    <a:pt x="70" y="111"/>
                  </a:cubicBezTo>
                  <a:cubicBezTo>
                    <a:pt x="70" y="99"/>
                    <a:pt x="70" y="99"/>
                    <a:pt x="70" y="99"/>
                  </a:cubicBezTo>
                  <a:cubicBezTo>
                    <a:pt x="70" y="98"/>
                    <a:pt x="71" y="97"/>
                    <a:pt x="72" y="97"/>
                  </a:cubicBezTo>
                  <a:cubicBezTo>
                    <a:pt x="84" y="97"/>
                    <a:pt x="84" y="97"/>
                    <a:pt x="84" y="97"/>
                  </a:cubicBezTo>
                  <a:cubicBezTo>
                    <a:pt x="85" y="97"/>
                    <a:pt x="86" y="98"/>
                    <a:pt x="86" y="99"/>
                  </a:cubicBezTo>
                  <a:lnTo>
                    <a:pt x="86" y="111"/>
                  </a:lnTo>
                  <a:close/>
                  <a:moveTo>
                    <a:pt x="86" y="87"/>
                  </a:moveTo>
                  <a:cubicBezTo>
                    <a:pt x="86" y="88"/>
                    <a:pt x="85" y="89"/>
                    <a:pt x="84" y="89"/>
                  </a:cubicBezTo>
                  <a:cubicBezTo>
                    <a:pt x="72" y="89"/>
                    <a:pt x="72" y="89"/>
                    <a:pt x="72" y="89"/>
                  </a:cubicBezTo>
                  <a:cubicBezTo>
                    <a:pt x="71" y="89"/>
                    <a:pt x="70" y="88"/>
                    <a:pt x="70" y="87"/>
                  </a:cubicBezTo>
                  <a:cubicBezTo>
                    <a:pt x="70" y="75"/>
                    <a:pt x="70" y="75"/>
                    <a:pt x="70" y="75"/>
                  </a:cubicBezTo>
                  <a:cubicBezTo>
                    <a:pt x="70" y="74"/>
                    <a:pt x="71" y="73"/>
                    <a:pt x="72" y="73"/>
                  </a:cubicBezTo>
                  <a:cubicBezTo>
                    <a:pt x="84" y="73"/>
                    <a:pt x="84" y="73"/>
                    <a:pt x="84" y="73"/>
                  </a:cubicBezTo>
                  <a:cubicBezTo>
                    <a:pt x="85" y="73"/>
                    <a:pt x="86" y="74"/>
                    <a:pt x="86" y="75"/>
                  </a:cubicBezTo>
                  <a:lnTo>
                    <a:pt x="86" y="87"/>
                  </a:lnTo>
                  <a:close/>
                  <a:moveTo>
                    <a:pt x="86" y="63"/>
                  </a:moveTo>
                  <a:cubicBezTo>
                    <a:pt x="86" y="64"/>
                    <a:pt x="85" y="65"/>
                    <a:pt x="84" y="65"/>
                  </a:cubicBezTo>
                  <a:cubicBezTo>
                    <a:pt x="72" y="65"/>
                    <a:pt x="72" y="65"/>
                    <a:pt x="72" y="65"/>
                  </a:cubicBezTo>
                  <a:cubicBezTo>
                    <a:pt x="71" y="65"/>
                    <a:pt x="70" y="64"/>
                    <a:pt x="70" y="63"/>
                  </a:cubicBezTo>
                  <a:cubicBezTo>
                    <a:pt x="70" y="51"/>
                    <a:pt x="70" y="51"/>
                    <a:pt x="70" y="51"/>
                  </a:cubicBezTo>
                  <a:cubicBezTo>
                    <a:pt x="70" y="50"/>
                    <a:pt x="71" y="49"/>
                    <a:pt x="72" y="49"/>
                  </a:cubicBezTo>
                  <a:cubicBezTo>
                    <a:pt x="84" y="49"/>
                    <a:pt x="84" y="49"/>
                    <a:pt x="84" y="49"/>
                  </a:cubicBezTo>
                  <a:cubicBezTo>
                    <a:pt x="85" y="49"/>
                    <a:pt x="86" y="50"/>
                    <a:pt x="86" y="51"/>
                  </a:cubicBezTo>
                  <a:lnTo>
                    <a:pt x="86" y="63"/>
                  </a:lnTo>
                  <a:close/>
                  <a:moveTo>
                    <a:pt x="23" y="20"/>
                  </a:moveTo>
                  <a:cubicBezTo>
                    <a:pt x="23" y="19"/>
                    <a:pt x="23" y="18"/>
                    <a:pt x="24" y="18"/>
                  </a:cubicBezTo>
                  <a:cubicBezTo>
                    <a:pt x="84" y="18"/>
                    <a:pt x="84" y="18"/>
                    <a:pt x="84" y="18"/>
                  </a:cubicBezTo>
                  <a:cubicBezTo>
                    <a:pt x="85" y="18"/>
                    <a:pt x="86" y="19"/>
                    <a:pt x="86" y="20"/>
                  </a:cubicBezTo>
                  <a:cubicBezTo>
                    <a:pt x="86" y="36"/>
                    <a:pt x="86" y="36"/>
                    <a:pt x="86" y="36"/>
                  </a:cubicBezTo>
                  <a:cubicBezTo>
                    <a:pt x="86" y="36"/>
                    <a:pt x="85" y="37"/>
                    <a:pt x="84" y="37"/>
                  </a:cubicBezTo>
                  <a:cubicBezTo>
                    <a:pt x="24" y="37"/>
                    <a:pt x="24" y="37"/>
                    <a:pt x="24" y="37"/>
                  </a:cubicBezTo>
                  <a:cubicBezTo>
                    <a:pt x="23" y="37"/>
                    <a:pt x="23" y="36"/>
                    <a:pt x="23" y="36"/>
                  </a:cubicBezTo>
                  <a:lnTo>
                    <a:pt x="2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57" name="Freeform 140"/>
            <p:cNvSpPr>
              <a:spLocks/>
            </p:cNvSpPr>
            <p:nvPr/>
          </p:nvSpPr>
          <p:spPr bwMode="auto">
            <a:xfrm>
              <a:off x="5743575" y="2459038"/>
              <a:ext cx="107950" cy="376237"/>
            </a:xfrm>
            <a:custGeom>
              <a:avLst/>
              <a:gdLst>
                <a:gd name="T0" fmla="*/ 37 w 45"/>
                <a:gd name="T1" fmla="*/ 0 h 155"/>
                <a:gd name="T2" fmla="*/ 8 w 45"/>
                <a:gd name="T3" fmla="*/ 0 h 155"/>
                <a:gd name="T4" fmla="*/ 0 w 45"/>
                <a:gd name="T5" fmla="*/ 8 h 155"/>
                <a:gd name="T6" fmla="*/ 0 w 45"/>
                <a:gd name="T7" fmla="*/ 12 h 155"/>
                <a:gd name="T8" fmla="*/ 0 w 45"/>
                <a:gd name="T9" fmla="*/ 143 h 155"/>
                <a:gd name="T10" fmla="*/ 0 w 45"/>
                <a:gd name="T11" fmla="*/ 147 h 155"/>
                <a:gd name="T12" fmla="*/ 8 w 45"/>
                <a:gd name="T13" fmla="*/ 155 h 155"/>
                <a:gd name="T14" fmla="*/ 37 w 45"/>
                <a:gd name="T15" fmla="*/ 155 h 155"/>
                <a:gd name="T16" fmla="*/ 45 w 45"/>
                <a:gd name="T17" fmla="*/ 147 h 155"/>
                <a:gd name="T18" fmla="*/ 45 w 45"/>
                <a:gd name="T19" fmla="*/ 143 h 155"/>
                <a:gd name="T20" fmla="*/ 45 w 45"/>
                <a:gd name="T21" fmla="*/ 12 h 155"/>
                <a:gd name="T22" fmla="*/ 45 w 45"/>
                <a:gd name="T23" fmla="*/ 8 h 155"/>
                <a:gd name="T24" fmla="*/ 37 w 45"/>
                <a:gd name="T2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155">
                  <a:moveTo>
                    <a:pt x="37" y="0"/>
                  </a:moveTo>
                  <a:cubicBezTo>
                    <a:pt x="8" y="0"/>
                    <a:pt x="8" y="0"/>
                    <a:pt x="8" y="0"/>
                  </a:cubicBezTo>
                  <a:cubicBezTo>
                    <a:pt x="4" y="0"/>
                    <a:pt x="0" y="4"/>
                    <a:pt x="0" y="8"/>
                  </a:cubicBezTo>
                  <a:cubicBezTo>
                    <a:pt x="0" y="12"/>
                    <a:pt x="0" y="12"/>
                    <a:pt x="0" y="12"/>
                  </a:cubicBezTo>
                  <a:cubicBezTo>
                    <a:pt x="0" y="143"/>
                    <a:pt x="0" y="143"/>
                    <a:pt x="0" y="143"/>
                  </a:cubicBezTo>
                  <a:cubicBezTo>
                    <a:pt x="0" y="147"/>
                    <a:pt x="0" y="147"/>
                    <a:pt x="0" y="147"/>
                  </a:cubicBezTo>
                  <a:cubicBezTo>
                    <a:pt x="0" y="151"/>
                    <a:pt x="4" y="155"/>
                    <a:pt x="8" y="155"/>
                  </a:cubicBezTo>
                  <a:cubicBezTo>
                    <a:pt x="37" y="155"/>
                    <a:pt x="37" y="155"/>
                    <a:pt x="37" y="155"/>
                  </a:cubicBezTo>
                  <a:cubicBezTo>
                    <a:pt x="41" y="155"/>
                    <a:pt x="45" y="151"/>
                    <a:pt x="45" y="147"/>
                  </a:cubicBezTo>
                  <a:cubicBezTo>
                    <a:pt x="45" y="143"/>
                    <a:pt x="45" y="143"/>
                    <a:pt x="45" y="143"/>
                  </a:cubicBezTo>
                  <a:cubicBezTo>
                    <a:pt x="45" y="12"/>
                    <a:pt x="45" y="12"/>
                    <a:pt x="45" y="12"/>
                  </a:cubicBezTo>
                  <a:cubicBezTo>
                    <a:pt x="45" y="8"/>
                    <a:pt x="45" y="8"/>
                    <a:pt x="45" y="8"/>
                  </a:cubicBezTo>
                  <a:cubicBezTo>
                    <a:pt x="45" y="4"/>
                    <a:pt x="41" y="0"/>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sp>
        <p:nvSpPr>
          <p:cNvPr id="15" name="TextBox 14"/>
          <p:cNvSpPr txBox="1"/>
          <p:nvPr/>
        </p:nvSpPr>
        <p:spPr>
          <a:xfrm>
            <a:off x="6443384" y="5064937"/>
            <a:ext cx="778411" cy="188212"/>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32418">
              <a:defRPr/>
            </a:pPr>
            <a:r>
              <a:rPr lang="en-US" sz="1199" dirty="0">
                <a:gradFill>
                  <a:gsLst>
                    <a:gs pos="0">
                      <a:srgbClr val="505050"/>
                    </a:gs>
                    <a:gs pos="100000">
                      <a:srgbClr val="505050"/>
                    </a:gs>
                  </a:gsLst>
                  <a:lin ang="5400000" scaled="1"/>
                </a:gradFill>
                <a:latin typeface="Segoe UI"/>
              </a:rPr>
              <a:t>HVAC</a:t>
            </a:r>
          </a:p>
        </p:txBody>
      </p:sp>
      <p:sp>
        <p:nvSpPr>
          <p:cNvPr id="23" name="TextBox 22"/>
          <p:cNvSpPr txBox="1"/>
          <p:nvPr/>
        </p:nvSpPr>
        <p:spPr>
          <a:xfrm>
            <a:off x="6443384" y="2821218"/>
            <a:ext cx="778411" cy="188212"/>
          </a:xfrm>
          <a:prstGeom prst="rect">
            <a:avLst/>
          </a:prstGeom>
        </p:spPr>
        <p:txBody>
          <a:bodyPr wrap="square" lIns="0" tIns="0" rIns="0" bIns="0" rtlCol="0">
            <a:spAutoFit/>
          </a:bodyPr>
          <a:lstStyle/>
          <a:p>
            <a:pPr algn="ct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Computer</a:t>
            </a:r>
          </a:p>
        </p:txBody>
      </p:sp>
      <p:grpSp>
        <p:nvGrpSpPr>
          <p:cNvPr id="192" name="Group 191"/>
          <p:cNvGrpSpPr/>
          <p:nvPr/>
        </p:nvGrpSpPr>
        <p:grpSpPr>
          <a:xfrm>
            <a:off x="6588360" y="4415247"/>
            <a:ext cx="488457" cy="488457"/>
            <a:chOff x="6450013" y="4075113"/>
            <a:chExt cx="387350" cy="387350"/>
          </a:xfrm>
          <a:solidFill>
            <a:srgbClr val="0078D7"/>
          </a:solidFill>
        </p:grpSpPr>
        <p:sp>
          <p:nvSpPr>
            <p:cNvPr id="139" name="Freeform 122"/>
            <p:cNvSpPr>
              <a:spLocks/>
            </p:cNvSpPr>
            <p:nvPr/>
          </p:nvSpPr>
          <p:spPr bwMode="auto">
            <a:xfrm>
              <a:off x="6557963" y="4144963"/>
              <a:ext cx="85725" cy="200025"/>
            </a:xfrm>
            <a:custGeom>
              <a:avLst/>
              <a:gdLst>
                <a:gd name="T0" fmla="*/ 26 w 35"/>
                <a:gd name="T1" fmla="*/ 69 h 82"/>
                <a:gd name="T2" fmla="*/ 26 w 35"/>
                <a:gd name="T3" fmla="*/ 60 h 82"/>
                <a:gd name="T4" fmla="*/ 15 w 35"/>
                <a:gd name="T5" fmla="*/ 60 h 82"/>
                <a:gd name="T6" fmla="*/ 15 w 35"/>
                <a:gd name="T7" fmla="*/ 55 h 82"/>
                <a:gd name="T8" fmla="*/ 26 w 35"/>
                <a:gd name="T9" fmla="*/ 55 h 82"/>
                <a:gd name="T10" fmla="*/ 26 w 35"/>
                <a:gd name="T11" fmla="*/ 46 h 82"/>
                <a:gd name="T12" fmla="*/ 15 w 35"/>
                <a:gd name="T13" fmla="*/ 46 h 82"/>
                <a:gd name="T14" fmla="*/ 15 w 35"/>
                <a:gd name="T15" fmla="*/ 42 h 82"/>
                <a:gd name="T16" fmla="*/ 26 w 35"/>
                <a:gd name="T17" fmla="*/ 42 h 82"/>
                <a:gd name="T18" fmla="*/ 26 w 35"/>
                <a:gd name="T19" fmla="*/ 33 h 82"/>
                <a:gd name="T20" fmla="*/ 15 w 35"/>
                <a:gd name="T21" fmla="*/ 33 h 82"/>
                <a:gd name="T22" fmla="*/ 15 w 35"/>
                <a:gd name="T23" fmla="*/ 29 h 82"/>
                <a:gd name="T24" fmla="*/ 26 w 35"/>
                <a:gd name="T25" fmla="*/ 29 h 82"/>
                <a:gd name="T26" fmla="*/ 26 w 35"/>
                <a:gd name="T27" fmla="*/ 20 h 82"/>
                <a:gd name="T28" fmla="*/ 15 w 35"/>
                <a:gd name="T29" fmla="*/ 20 h 82"/>
                <a:gd name="T30" fmla="*/ 15 w 35"/>
                <a:gd name="T31" fmla="*/ 15 h 82"/>
                <a:gd name="T32" fmla="*/ 26 w 35"/>
                <a:gd name="T33" fmla="*/ 15 h 82"/>
                <a:gd name="T34" fmla="*/ 26 w 35"/>
                <a:gd name="T35" fmla="*/ 9 h 82"/>
                <a:gd name="T36" fmla="*/ 17 w 35"/>
                <a:gd name="T37" fmla="*/ 0 h 82"/>
                <a:gd name="T38" fmla="*/ 8 w 35"/>
                <a:gd name="T39" fmla="*/ 9 h 82"/>
                <a:gd name="T40" fmla="*/ 8 w 35"/>
                <a:gd name="T41" fmla="*/ 69 h 82"/>
                <a:gd name="T42" fmla="*/ 0 w 35"/>
                <a:gd name="T43" fmla="*/ 82 h 82"/>
                <a:gd name="T44" fmla="*/ 35 w 35"/>
                <a:gd name="T45" fmla="*/ 82 h 82"/>
                <a:gd name="T46" fmla="*/ 26 w 35"/>
                <a:gd name="T47"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 h="82">
                  <a:moveTo>
                    <a:pt x="26" y="69"/>
                  </a:moveTo>
                  <a:cubicBezTo>
                    <a:pt x="26" y="60"/>
                    <a:pt x="26" y="60"/>
                    <a:pt x="26" y="60"/>
                  </a:cubicBezTo>
                  <a:cubicBezTo>
                    <a:pt x="15" y="60"/>
                    <a:pt x="15" y="60"/>
                    <a:pt x="15" y="60"/>
                  </a:cubicBezTo>
                  <a:cubicBezTo>
                    <a:pt x="15" y="55"/>
                    <a:pt x="15" y="55"/>
                    <a:pt x="15" y="55"/>
                  </a:cubicBezTo>
                  <a:cubicBezTo>
                    <a:pt x="26" y="55"/>
                    <a:pt x="26" y="55"/>
                    <a:pt x="26" y="55"/>
                  </a:cubicBezTo>
                  <a:cubicBezTo>
                    <a:pt x="26" y="46"/>
                    <a:pt x="26" y="46"/>
                    <a:pt x="26" y="46"/>
                  </a:cubicBezTo>
                  <a:cubicBezTo>
                    <a:pt x="15" y="46"/>
                    <a:pt x="15" y="46"/>
                    <a:pt x="15" y="46"/>
                  </a:cubicBezTo>
                  <a:cubicBezTo>
                    <a:pt x="15" y="42"/>
                    <a:pt x="15" y="42"/>
                    <a:pt x="15" y="42"/>
                  </a:cubicBezTo>
                  <a:cubicBezTo>
                    <a:pt x="26" y="42"/>
                    <a:pt x="26" y="42"/>
                    <a:pt x="26" y="42"/>
                  </a:cubicBezTo>
                  <a:cubicBezTo>
                    <a:pt x="26" y="33"/>
                    <a:pt x="26" y="33"/>
                    <a:pt x="26" y="33"/>
                  </a:cubicBezTo>
                  <a:cubicBezTo>
                    <a:pt x="15" y="33"/>
                    <a:pt x="15" y="33"/>
                    <a:pt x="15" y="33"/>
                  </a:cubicBezTo>
                  <a:cubicBezTo>
                    <a:pt x="15" y="29"/>
                    <a:pt x="15" y="29"/>
                    <a:pt x="15" y="29"/>
                  </a:cubicBezTo>
                  <a:cubicBezTo>
                    <a:pt x="26" y="29"/>
                    <a:pt x="26" y="29"/>
                    <a:pt x="26" y="29"/>
                  </a:cubicBezTo>
                  <a:cubicBezTo>
                    <a:pt x="26" y="20"/>
                    <a:pt x="26" y="20"/>
                    <a:pt x="26" y="20"/>
                  </a:cubicBezTo>
                  <a:cubicBezTo>
                    <a:pt x="15" y="20"/>
                    <a:pt x="15" y="20"/>
                    <a:pt x="15" y="20"/>
                  </a:cubicBezTo>
                  <a:cubicBezTo>
                    <a:pt x="15" y="15"/>
                    <a:pt x="15" y="15"/>
                    <a:pt x="15" y="15"/>
                  </a:cubicBezTo>
                  <a:cubicBezTo>
                    <a:pt x="26" y="15"/>
                    <a:pt x="26" y="15"/>
                    <a:pt x="26" y="15"/>
                  </a:cubicBezTo>
                  <a:cubicBezTo>
                    <a:pt x="26" y="9"/>
                    <a:pt x="26" y="9"/>
                    <a:pt x="26" y="9"/>
                  </a:cubicBezTo>
                  <a:cubicBezTo>
                    <a:pt x="26" y="4"/>
                    <a:pt x="22" y="0"/>
                    <a:pt x="17" y="0"/>
                  </a:cubicBezTo>
                  <a:cubicBezTo>
                    <a:pt x="12" y="0"/>
                    <a:pt x="8" y="4"/>
                    <a:pt x="8" y="9"/>
                  </a:cubicBezTo>
                  <a:cubicBezTo>
                    <a:pt x="8" y="69"/>
                    <a:pt x="8" y="69"/>
                    <a:pt x="8" y="69"/>
                  </a:cubicBezTo>
                  <a:cubicBezTo>
                    <a:pt x="4" y="71"/>
                    <a:pt x="0" y="76"/>
                    <a:pt x="0" y="82"/>
                  </a:cubicBezTo>
                  <a:cubicBezTo>
                    <a:pt x="35" y="82"/>
                    <a:pt x="35" y="82"/>
                    <a:pt x="35" y="82"/>
                  </a:cubicBezTo>
                  <a:cubicBezTo>
                    <a:pt x="34" y="76"/>
                    <a:pt x="31" y="71"/>
                    <a:pt x="26"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40" name="Freeform 123"/>
            <p:cNvSpPr>
              <a:spLocks noEditPoints="1"/>
            </p:cNvSpPr>
            <p:nvPr/>
          </p:nvSpPr>
          <p:spPr bwMode="auto">
            <a:xfrm>
              <a:off x="6450013" y="4075113"/>
              <a:ext cx="387350" cy="387350"/>
            </a:xfrm>
            <a:custGeom>
              <a:avLst/>
              <a:gdLst>
                <a:gd name="T0" fmla="*/ 80 w 160"/>
                <a:gd name="T1" fmla="*/ 0 h 160"/>
                <a:gd name="T2" fmla="*/ 0 w 160"/>
                <a:gd name="T3" fmla="*/ 80 h 160"/>
                <a:gd name="T4" fmla="*/ 80 w 160"/>
                <a:gd name="T5" fmla="*/ 160 h 160"/>
                <a:gd name="T6" fmla="*/ 160 w 160"/>
                <a:gd name="T7" fmla="*/ 80 h 160"/>
                <a:gd name="T8" fmla="*/ 80 w 160"/>
                <a:gd name="T9" fmla="*/ 0 h 160"/>
                <a:gd name="T10" fmla="*/ 120 w 160"/>
                <a:gd name="T11" fmla="*/ 51 h 160"/>
                <a:gd name="T12" fmla="*/ 142 w 160"/>
                <a:gd name="T13" fmla="*/ 73 h 160"/>
                <a:gd name="T14" fmla="*/ 98 w 160"/>
                <a:gd name="T15" fmla="*/ 73 h 160"/>
                <a:gd name="T16" fmla="*/ 120 w 160"/>
                <a:gd name="T17" fmla="*/ 51 h 160"/>
                <a:gd name="T18" fmla="*/ 62 w 160"/>
                <a:gd name="T19" fmla="*/ 140 h 160"/>
                <a:gd name="T20" fmla="*/ 36 w 160"/>
                <a:gd name="T21" fmla="*/ 113 h 160"/>
                <a:gd name="T22" fmla="*/ 44 w 160"/>
                <a:gd name="T23" fmla="*/ 93 h 160"/>
                <a:gd name="T24" fmla="*/ 44 w 160"/>
                <a:gd name="T25" fmla="*/ 38 h 160"/>
                <a:gd name="T26" fmla="*/ 62 w 160"/>
                <a:gd name="T27" fmla="*/ 20 h 160"/>
                <a:gd name="T28" fmla="*/ 80 w 160"/>
                <a:gd name="T29" fmla="*/ 38 h 160"/>
                <a:gd name="T30" fmla="*/ 80 w 160"/>
                <a:gd name="T31" fmla="*/ 93 h 160"/>
                <a:gd name="T32" fmla="*/ 89 w 160"/>
                <a:gd name="T33" fmla="*/ 113 h 160"/>
                <a:gd name="T34" fmla="*/ 62 w 160"/>
                <a:gd name="T35" fmla="*/ 140 h 160"/>
                <a:gd name="T36" fmla="*/ 120 w 160"/>
                <a:gd name="T37" fmla="*/ 109 h 160"/>
                <a:gd name="T38" fmla="*/ 98 w 160"/>
                <a:gd name="T39" fmla="*/ 86 h 160"/>
                <a:gd name="T40" fmla="*/ 142 w 160"/>
                <a:gd name="T41" fmla="*/ 86 h 160"/>
                <a:gd name="T42" fmla="*/ 120 w 160"/>
                <a:gd name="T43" fmla="*/ 10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60">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120" y="51"/>
                  </a:moveTo>
                  <a:cubicBezTo>
                    <a:pt x="142" y="73"/>
                    <a:pt x="142" y="73"/>
                    <a:pt x="142" y="73"/>
                  </a:cubicBezTo>
                  <a:cubicBezTo>
                    <a:pt x="98" y="73"/>
                    <a:pt x="98" y="73"/>
                    <a:pt x="98" y="73"/>
                  </a:cubicBezTo>
                  <a:lnTo>
                    <a:pt x="120" y="51"/>
                  </a:lnTo>
                  <a:close/>
                  <a:moveTo>
                    <a:pt x="62" y="140"/>
                  </a:moveTo>
                  <a:cubicBezTo>
                    <a:pt x="48" y="140"/>
                    <a:pt x="36" y="128"/>
                    <a:pt x="36" y="113"/>
                  </a:cubicBezTo>
                  <a:cubicBezTo>
                    <a:pt x="36" y="105"/>
                    <a:pt x="39" y="98"/>
                    <a:pt x="44" y="93"/>
                  </a:cubicBezTo>
                  <a:cubicBezTo>
                    <a:pt x="44" y="38"/>
                    <a:pt x="44" y="38"/>
                    <a:pt x="44" y="38"/>
                  </a:cubicBezTo>
                  <a:cubicBezTo>
                    <a:pt x="44" y="28"/>
                    <a:pt x="52" y="20"/>
                    <a:pt x="62" y="20"/>
                  </a:cubicBezTo>
                  <a:cubicBezTo>
                    <a:pt x="72" y="20"/>
                    <a:pt x="80" y="28"/>
                    <a:pt x="80" y="38"/>
                  </a:cubicBezTo>
                  <a:cubicBezTo>
                    <a:pt x="80" y="93"/>
                    <a:pt x="80" y="93"/>
                    <a:pt x="80" y="93"/>
                  </a:cubicBezTo>
                  <a:cubicBezTo>
                    <a:pt x="85" y="98"/>
                    <a:pt x="89" y="105"/>
                    <a:pt x="89" y="113"/>
                  </a:cubicBezTo>
                  <a:cubicBezTo>
                    <a:pt x="89" y="128"/>
                    <a:pt x="77" y="140"/>
                    <a:pt x="62" y="140"/>
                  </a:cubicBezTo>
                  <a:close/>
                  <a:moveTo>
                    <a:pt x="120" y="109"/>
                  </a:moveTo>
                  <a:cubicBezTo>
                    <a:pt x="98" y="86"/>
                    <a:pt x="98" y="86"/>
                    <a:pt x="98" y="86"/>
                  </a:cubicBezTo>
                  <a:cubicBezTo>
                    <a:pt x="142" y="86"/>
                    <a:pt x="142" y="86"/>
                    <a:pt x="142" y="86"/>
                  </a:cubicBezTo>
                  <a:lnTo>
                    <a:pt x="120"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grpSp>
        <p:nvGrpSpPr>
          <p:cNvPr id="184" name="Group 183"/>
          <p:cNvGrpSpPr/>
          <p:nvPr/>
        </p:nvGrpSpPr>
        <p:grpSpPr>
          <a:xfrm>
            <a:off x="6557332" y="2190502"/>
            <a:ext cx="550514" cy="490457"/>
            <a:chOff x="6440488" y="2454275"/>
            <a:chExt cx="436563" cy="388937"/>
          </a:xfrm>
          <a:solidFill>
            <a:srgbClr val="0078D7"/>
          </a:solidFill>
        </p:grpSpPr>
        <p:sp>
          <p:nvSpPr>
            <p:cNvPr id="158" name="Freeform 141"/>
            <p:cNvSpPr>
              <a:spLocks noEditPoints="1"/>
            </p:cNvSpPr>
            <p:nvPr/>
          </p:nvSpPr>
          <p:spPr bwMode="auto">
            <a:xfrm>
              <a:off x="6440488" y="2454275"/>
              <a:ext cx="436563" cy="388937"/>
            </a:xfrm>
            <a:custGeom>
              <a:avLst/>
              <a:gdLst>
                <a:gd name="T0" fmla="*/ 180 w 181"/>
                <a:gd name="T1" fmla="*/ 139 h 160"/>
                <a:gd name="T2" fmla="*/ 163 w 181"/>
                <a:gd name="T3" fmla="*/ 105 h 160"/>
                <a:gd name="T4" fmla="*/ 158 w 181"/>
                <a:gd name="T5" fmla="*/ 97 h 160"/>
                <a:gd name="T6" fmla="*/ 161 w 181"/>
                <a:gd name="T7" fmla="*/ 90 h 160"/>
                <a:gd name="T8" fmla="*/ 161 w 181"/>
                <a:gd name="T9" fmla="*/ 10 h 160"/>
                <a:gd name="T10" fmla="*/ 151 w 181"/>
                <a:gd name="T11" fmla="*/ 0 h 160"/>
                <a:gd name="T12" fmla="*/ 31 w 181"/>
                <a:gd name="T13" fmla="*/ 0 h 160"/>
                <a:gd name="T14" fmla="*/ 20 w 181"/>
                <a:gd name="T15" fmla="*/ 10 h 160"/>
                <a:gd name="T16" fmla="*/ 20 w 181"/>
                <a:gd name="T17" fmla="*/ 90 h 160"/>
                <a:gd name="T18" fmla="*/ 24 w 181"/>
                <a:gd name="T19" fmla="*/ 97 h 160"/>
                <a:gd name="T20" fmla="*/ 19 w 181"/>
                <a:gd name="T21" fmla="*/ 105 h 160"/>
                <a:gd name="T22" fmla="*/ 1 w 181"/>
                <a:gd name="T23" fmla="*/ 139 h 160"/>
                <a:gd name="T24" fmla="*/ 3 w 181"/>
                <a:gd name="T25" fmla="*/ 156 h 160"/>
                <a:gd name="T26" fmla="*/ 11 w 181"/>
                <a:gd name="T27" fmla="*/ 160 h 160"/>
                <a:gd name="T28" fmla="*/ 170 w 181"/>
                <a:gd name="T29" fmla="*/ 160 h 160"/>
                <a:gd name="T30" fmla="*/ 179 w 181"/>
                <a:gd name="T31" fmla="*/ 156 h 160"/>
                <a:gd name="T32" fmla="*/ 180 w 181"/>
                <a:gd name="T33" fmla="*/ 139 h 160"/>
                <a:gd name="T34" fmla="*/ 170 w 181"/>
                <a:gd name="T35" fmla="*/ 147 h 160"/>
                <a:gd name="T36" fmla="*/ 11 w 181"/>
                <a:gd name="T37" fmla="*/ 147 h 160"/>
                <a:gd name="T38" fmla="*/ 7 w 181"/>
                <a:gd name="T39" fmla="*/ 140 h 160"/>
                <a:gd name="T40" fmla="*/ 24 w 181"/>
                <a:gd name="T41" fmla="*/ 107 h 160"/>
                <a:gd name="T42" fmla="*/ 33 w 181"/>
                <a:gd name="T43" fmla="*/ 100 h 160"/>
                <a:gd name="T44" fmla="*/ 149 w 181"/>
                <a:gd name="T45" fmla="*/ 100 h 160"/>
                <a:gd name="T46" fmla="*/ 157 w 181"/>
                <a:gd name="T47" fmla="*/ 107 h 160"/>
                <a:gd name="T48" fmla="*/ 174 w 181"/>
                <a:gd name="T49" fmla="*/ 140 h 160"/>
                <a:gd name="T50" fmla="*/ 170 w 181"/>
                <a:gd name="T51" fmla="*/ 147 h 160"/>
                <a:gd name="T52" fmla="*/ 26 w 181"/>
                <a:gd name="T53" fmla="*/ 10 h 160"/>
                <a:gd name="T54" fmla="*/ 31 w 181"/>
                <a:gd name="T55" fmla="*/ 6 h 160"/>
                <a:gd name="T56" fmla="*/ 151 w 181"/>
                <a:gd name="T57" fmla="*/ 6 h 160"/>
                <a:gd name="T58" fmla="*/ 155 w 181"/>
                <a:gd name="T59" fmla="*/ 10 h 160"/>
                <a:gd name="T60" fmla="*/ 155 w 181"/>
                <a:gd name="T61" fmla="*/ 90 h 160"/>
                <a:gd name="T62" fmla="*/ 151 w 181"/>
                <a:gd name="T63" fmla="*/ 94 h 160"/>
                <a:gd name="T64" fmla="*/ 31 w 181"/>
                <a:gd name="T65" fmla="*/ 94 h 160"/>
                <a:gd name="T66" fmla="*/ 26 w 181"/>
                <a:gd name="T67" fmla="*/ 90 h 160"/>
                <a:gd name="T68" fmla="*/ 26 w 181"/>
                <a:gd name="T69" fmla="*/ 1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160">
                  <a:moveTo>
                    <a:pt x="180" y="139"/>
                  </a:moveTo>
                  <a:cubicBezTo>
                    <a:pt x="163" y="105"/>
                    <a:pt x="163" y="105"/>
                    <a:pt x="163" y="105"/>
                  </a:cubicBezTo>
                  <a:cubicBezTo>
                    <a:pt x="162" y="102"/>
                    <a:pt x="160" y="99"/>
                    <a:pt x="158" y="97"/>
                  </a:cubicBezTo>
                  <a:cubicBezTo>
                    <a:pt x="160" y="96"/>
                    <a:pt x="161" y="93"/>
                    <a:pt x="161" y="90"/>
                  </a:cubicBezTo>
                  <a:cubicBezTo>
                    <a:pt x="161" y="10"/>
                    <a:pt x="161" y="10"/>
                    <a:pt x="161" y="10"/>
                  </a:cubicBezTo>
                  <a:cubicBezTo>
                    <a:pt x="161" y="4"/>
                    <a:pt x="157" y="0"/>
                    <a:pt x="151" y="0"/>
                  </a:cubicBezTo>
                  <a:cubicBezTo>
                    <a:pt x="31" y="0"/>
                    <a:pt x="31" y="0"/>
                    <a:pt x="31" y="0"/>
                  </a:cubicBezTo>
                  <a:cubicBezTo>
                    <a:pt x="25" y="0"/>
                    <a:pt x="20" y="4"/>
                    <a:pt x="20" y="10"/>
                  </a:cubicBezTo>
                  <a:cubicBezTo>
                    <a:pt x="20" y="90"/>
                    <a:pt x="20" y="90"/>
                    <a:pt x="20" y="90"/>
                  </a:cubicBezTo>
                  <a:cubicBezTo>
                    <a:pt x="20" y="93"/>
                    <a:pt x="22" y="96"/>
                    <a:pt x="24" y="97"/>
                  </a:cubicBezTo>
                  <a:cubicBezTo>
                    <a:pt x="22" y="99"/>
                    <a:pt x="20" y="102"/>
                    <a:pt x="19" y="105"/>
                  </a:cubicBezTo>
                  <a:cubicBezTo>
                    <a:pt x="1" y="139"/>
                    <a:pt x="1" y="139"/>
                    <a:pt x="1" y="139"/>
                  </a:cubicBezTo>
                  <a:cubicBezTo>
                    <a:pt x="0" y="142"/>
                    <a:pt x="1" y="153"/>
                    <a:pt x="3" y="156"/>
                  </a:cubicBezTo>
                  <a:cubicBezTo>
                    <a:pt x="5" y="158"/>
                    <a:pt x="8" y="160"/>
                    <a:pt x="11" y="160"/>
                  </a:cubicBezTo>
                  <a:cubicBezTo>
                    <a:pt x="170" y="160"/>
                    <a:pt x="170" y="160"/>
                    <a:pt x="170" y="160"/>
                  </a:cubicBezTo>
                  <a:cubicBezTo>
                    <a:pt x="174" y="160"/>
                    <a:pt x="177" y="158"/>
                    <a:pt x="179" y="156"/>
                  </a:cubicBezTo>
                  <a:cubicBezTo>
                    <a:pt x="181" y="153"/>
                    <a:pt x="181" y="142"/>
                    <a:pt x="180" y="139"/>
                  </a:cubicBezTo>
                  <a:close/>
                  <a:moveTo>
                    <a:pt x="170" y="147"/>
                  </a:moveTo>
                  <a:cubicBezTo>
                    <a:pt x="11" y="147"/>
                    <a:pt x="11" y="147"/>
                    <a:pt x="11" y="147"/>
                  </a:cubicBezTo>
                  <a:cubicBezTo>
                    <a:pt x="8" y="147"/>
                    <a:pt x="6" y="144"/>
                    <a:pt x="7" y="140"/>
                  </a:cubicBezTo>
                  <a:cubicBezTo>
                    <a:pt x="24" y="107"/>
                    <a:pt x="24" y="107"/>
                    <a:pt x="24" y="107"/>
                  </a:cubicBezTo>
                  <a:cubicBezTo>
                    <a:pt x="25" y="103"/>
                    <a:pt x="29" y="100"/>
                    <a:pt x="33" y="100"/>
                  </a:cubicBezTo>
                  <a:cubicBezTo>
                    <a:pt x="149" y="100"/>
                    <a:pt x="149" y="100"/>
                    <a:pt x="149" y="100"/>
                  </a:cubicBezTo>
                  <a:cubicBezTo>
                    <a:pt x="152" y="100"/>
                    <a:pt x="156" y="103"/>
                    <a:pt x="157" y="107"/>
                  </a:cubicBezTo>
                  <a:cubicBezTo>
                    <a:pt x="174" y="140"/>
                    <a:pt x="174" y="140"/>
                    <a:pt x="174" y="140"/>
                  </a:cubicBezTo>
                  <a:cubicBezTo>
                    <a:pt x="176" y="144"/>
                    <a:pt x="174" y="147"/>
                    <a:pt x="170" y="147"/>
                  </a:cubicBezTo>
                  <a:close/>
                  <a:moveTo>
                    <a:pt x="26" y="10"/>
                  </a:moveTo>
                  <a:cubicBezTo>
                    <a:pt x="26" y="8"/>
                    <a:pt x="28" y="6"/>
                    <a:pt x="31" y="6"/>
                  </a:cubicBezTo>
                  <a:cubicBezTo>
                    <a:pt x="151" y="6"/>
                    <a:pt x="151" y="6"/>
                    <a:pt x="151" y="6"/>
                  </a:cubicBezTo>
                  <a:cubicBezTo>
                    <a:pt x="153" y="6"/>
                    <a:pt x="155" y="8"/>
                    <a:pt x="155" y="10"/>
                  </a:cubicBezTo>
                  <a:cubicBezTo>
                    <a:pt x="155" y="90"/>
                    <a:pt x="155" y="90"/>
                    <a:pt x="155" y="90"/>
                  </a:cubicBezTo>
                  <a:cubicBezTo>
                    <a:pt x="155" y="92"/>
                    <a:pt x="153" y="94"/>
                    <a:pt x="151" y="94"/>
                  </a:cubicBezTo>
                  <a:cubicBezTo>
                    <a:pt x="31" y="94"/>
                    <a:pt x="31" y="94"/>
                    <a:pt x="31" y="94"/>
                  </a:cubicBezTo>
                  <a:cubicBezTo>
                    <a:pt x="28" y="94"/>
                    <a:pt x="26" y="92"/>
                    <a:pt x="26" y="90"/>
                  </a:cubicBezTo>
                  <a:lnTo>
                    <a:pt x="2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59" name="Freeform 142"/>
            <p:cNvSpPr>
              <a:spLocks/>
            </p:cNvSpPr>
            <p:nvPr/>
          </p:nvSpPr>
          <p:spPr bwMode="auto">
            <a:xfrm>
              <a:off x="6599238" y="2751138"/>
              <a:ext cx="120650" cy="42862"/>
            </a:xfrm>
            <a:custGeom>
              <a:avLst/>
              <a:gdLst>
                <a:gd name="T0" fmla="*/ 47 w 50"/>
                <a:gd name="T1" fmla="*/ 2 h 18"/>
                <a:gd name="T2" fmla="*/ 43 w 50"/>
                <a:gd name="T3" fmla="*/ 0 h 18"/>
                <a:gd name="T4" fmla="*/ 6 w 50"/>
                <a:gd name="T5" fmla="*/ 0 h 18"/>
                <a:gd name="T6" fmla="*/ 3 w 50"/>
                <a:gd name="T7" fmla="*/ 2 h 18"/>
                <a:gd name="T8" fmla="*/ 0 w 50"/>
                <a:gd name="T9" fmla="*/ 15 h 18"/>
                <a:gd name="T10" fmla="*/ 0 w 50"/>
                <a:gd name="T11" fmla="*/ 17 h 18"/>
                <a:gd name="T12" fmla="*/ 3 w 50"/>
                <a:gd name="T13" fmla="*/ 18 h 18"/>
                <a:gd name="T14" fmla="*/ 47 w 50"/>
                <a:gd name="T15" fmla="*/ 18 h 18"/>
                <a:gd name="T16" fmla="*/ 49 w 50"/>
                <a:gd name="T17" fmla="*/ 17 h 18"/>
                <a:gd name="T18" fmla="*/ 50 w 50"/>
                <a:gd name="T19" fmla="*/ 15 h 18"/>
                <a:gd name="T20" fmla="*/ 47 w 50"/>
                <a:gd name="T21"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18">
                  <a:moveTo>
                    <a:pt x="47" y="2"/>
                  </a:moveTo>
                  <a:cubicBezTo>
                    <a:pt x="47" y="1"/>
                    <a:pt x="45" y="0"/>
                    <a:pt x="43" y="0"/>
                  </a:cubicBezTo>
                  <a:cubicBezTo>
                    <a:pt x="6" y="0"/>
                    <a:pt x="6" y="0"/>
                    <a:pt x="6" y="0"/>
                  </a:cubicBezTo>
                  <a:cubicBezTo>
                    <a:pt x="5" y="0"/>
                    <a:pt x="3" y="1"/>
                    <a:pt x="3" y="2"/>
                  </a:cubicBezTo>
                  <a:cubicBezTo>
                    <a:pt x="0" y="15"/>
                    <a:pt x="0" y="15"/>
                    <a:pt x="0" y="15"/>
                  </a:cubicBezTo>
                  <a:cubicBezTo>
                    <a:pt x="0" y="16"/>
                    <a:pt x="0" y="17"/>
                    <a:pt x="0" y="17"/>
                  </a:cubicBezTo>
                  <a:cubicBezTo>
                    <a:pt x="1" y="18"/>
                    <a:pt x="2" y="18"/>
                    <a:pt x="3" y="18"/>
                  </a:cubicBezTo>
                  <a:cubicBezTo>
                    <a:pt x="47" y="18"/>
                    <a:pt x="47" y="18"/>
                    <a:pt x="47" y="18"/>
                  </a:cubicBezTo>
                  <a:cubicBezTo>
                    <a:pt x="48" y="18"/>
                    <a:pt x="49" y="18"/>
                    <a:pt x="49" y="17"/>
                  </a:cubicBezTo>
                  <a:cubicBezTo>
                    <a:pt x="50" y="17"/>
                    <a:pt x="50" y="16"/>
                    <a:pt x="50" y="15"/>
                  </a:cubicBezTo>
                  <a:lnTo>
                    <a:pt x="4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60" name="Freeform 143"/>
            <p:cNvSpPr>
              <a:spLocks/>
            </p:cNvSpPr>
            <p:nvPr/>
          </p:nvSpPr>
          <p:spPr bwMode="auto">
            <a:xfrm>
              <a:off x="6511925" y="2479675"/>
              <a:ext cx="295275" cy="193675"/>
            </a:xfrm>
            <a:custGeom>
              <a:avLst/>
              <a:gdLst>
                <a:gd name="T0" fmla="*/ 6 w 122"/>
                <a:gd name="T1" fmla="*/ 80 h 80"/>
                <a:gd name="T2" fmla="*/ 115 w 122"/>
                <a:gd name="T3" fmla="*/ 80 h 80"/>
                <a:gd name="T4" fmla="*/ 122 w 122"/>
                <a:gd name="T5" fmla="*/ 73 h 80"/>
                <a:gd name="T6" fmla="*/ 122 w 122"/>
                <a:gd name="T7" fmla="*/ 6 h 80"/>
                <a:gd name="T8" fmla="*/ 115 w 122"/>
                <a:gd name="T9" fmla="*/ 0 h 80"/>
                <a:gd name="T10" fmla="*/ 6 w 122"/>
                <a:gd name="T11" fmla="*/ 0 h 80"/>
                <a:gd name="T12" fmla="*/ 0 w 122"/>
                <a:gd name="T13" fmla="*/ 6 h 80"/>
                <a:gd name="T14" fmla="*/ 0 w 122"/>
                <a:gd name="T15" fmla="*/ 73 h 80"/>
                <a:gd name="T16" fmla="*/ 6 w 122"/>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80">
                  <a:moveTo>
                    <a:pt x="6" y="80"/>
                  </a:moveTo>
                  <a:cubicBezTo>
                    <a:pt x="115" y="80"/>
                    <a:pt x="115" y="80"/>
                    <a:pt x="115" y="80"/>
                  </a:cubicBezTo>
                  <a:cubicBezTo>
                    <a:pt x="119" y="80"/>
                    <a:pt x="122" y="77"/>
                    <a:pt x="122" y="73"/>
                  </a:cubicBezTo>
                  <a:cubicBezTo>
                    <a:pt x="122" y="6"/>
                    <a:pt x="122" y="6"/>
                    <a:pt x="122" y="6"/>
                  </a:cubicBezTo>
                  <a:cubicBezTo>
                    <a:pt x="122" y="3"/>
                    <a:pt x="119" y="0"/>
                    <a:pt x="115" y="0"/>
                  </a:cubicBezTo>
                  <a:cubicBezTo>
                    <a:pt x="6" y="0"/>
                    <a:pt x="6" y="0"/>
                    <a:pt x="6" y="0"/>
                  </a:cubicBezTo>
                  <a:cubicBezTo>
                    <a:pt x="3" y="0"/>
                    <a:pt x="0" y="3"/>
                    <a:pt x="0" y="6"/>
                  </a:cubicBezTo>
                  <a:cubicBezTo>
                    <a:pt x="0" y="73"/>
                    <a:pt x="0" y="73"/>
                    <a:pt x="0" y="73"/>
                  </a:cubicBezTo>
                  <a:cubicBezTo>
                    <a:pt x="0" y="77"/>
                    <a:pt x="3" y="80"/>
                    <a:pt x="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sp>
        <p:nvSpPr>
          <p:cNvPr id="16" name="TextBox 15"/>
          <p:cNvSpPr txBox="1"/>
          <p:nvPr/>
        </p:nvSpPr>
        <p:spPr>
          <a:xfrm>
            <a:off x="7622400" y="5064937"/>
            <a:ext cx="778411" cy="188212"/>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32418">
              <a:defRPr/>
            </a:pPr>
            <a:r>
              <a:rPr lang="en-US" sz="1199" dirty="0">
                <a:gradFill>
                  <a:gsLst>
                    <a:gs pos="0">
                      <a:srgbClr val="505050"/>
                    </a:gs>
                    <a:gs pos="100000">
                      <a:srgbClr val="505050"/>
                    </a:gs>
                  </a:gsLst>
                  <a:lin ang="5400000" scaled="1"/>
                </a:gradFill>
                <a:latin typeface="Segoe UI"/>
              </a:rPr>
              <a:t>Vending</a:t>
            </a:r>
          </a:p>
        </p:txBody>
      </p:sp>
      <p:sp>
        <p:nvSpPr>
          <p:cNvPr id="24" name="TextBox 23"/>
          <p:cNvSpPr txBox="1"/>
          <p:nvPr/>
        </p:nvSpPr>
        <p:spPr>
          <a:xfrm>
            <a:off x="7622400" y="2821218"/>
            <a:ext cx="778411" cy="188212"/>
          </a:xfrm>
          <a:prstGeom prst="rect">
            <a:avLst/>
          </a:prstGeom>
        </p:spPr>
        <p:txBody>
          <a:bodyPr wrap="square" lIns="0" tIns="0" rIns="0" bIns="0" rtlCol="0">
            <a:spAutoFit/>
          </a:bodyPr>
          <a:lstStyle/>
          <a:p>
            <a:pPr algn="ct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Printer</a:t>
            </a:r>
          </a:p>
        </p:txBody>
      </p:sp>
      <p:grpSp>
        <p:nvGrpSpPr>
          <p:cNvPr id="193" name="Group 192"/>
          <p:cNvGrpSpPr/>
          <p:nvPr/>
        </p:nvGrpSpPr>
        <p:grpSpPr>
          <a:xfrm>
            <a:off x="7726337" y="4291132"/>
            <a:ext cx="570534" cy="612572"/>
            <a:chOff x="7392988" y="4025900"/>
            <a:chExt cx="452438" cy="485775"/>
          </a:xfrm>
          <a:solidFill>
            <a:srgbClr val="0078D7"/>
          </a:solidFill>
        </p:grpSpPr>
        <p:sp>
          <p:nvSpPr>
            <p:cNvPr id="141" name="Freeform 124"/>
            <p:cNvSpPr>
              <a:spLocks noEditPoints="1"/>
            </p:cNvSpPr>
            <p:nvPr/>
          </p:nvSpPr>
          <p:spPr bwMode="auto">
            <a:xfrm>
              <a:off x="7610475" y="4116388"/>
              <a:ext cx="60325" cy="60325"/>
            </a:xfrm>
            <a:custGeom>
              <a:avLst/>
              <a:gdLst>
                <a:gd name="T0" fmla="*/ 22 w 25"/>
                <a:gd name="T1" fmla="*/ 25 h 25"/>
                <a:gd name="T2" fmla="*/ 4 w 25"/>
                <a:gd name="T3" fmla="*/ 25 h 25"/>
                <a:gd name="T4" fmla="*/ 0 w 25"/>
                <a:gd name="T5" fmla="*/ 21 h 25"/>
                <a:gd name="T6" fmla="*/ 0 w 25"/>
                <a:gd name="T7" fmla="*/ 3 h 25"/>
                <a:gd name="T8" fmla="*/ 4 w 25"/>
                <a:gd name="T9" fmla="*/ 0 h 25"/>
                <a:gd name="T10" fmla="*/ 22 w 25"/>
                <a:gd name="T11" fmla="*/ 0 h 25"/>
                <a:gd name="T12" fmla="*/ 25 w 25"/>
                <a:gd name="T13" fmla="*/ 3 h 25"/>
                <a:gd name="T14" fmla="*/ 25 w 25"/>
                <a:gd name="T15" fmla="*/ 21 h 25"/>
                <a:gd name="T16" fmla="*/ 22 w 25"/>
                <a:gd name="T17" fmla="*/ 25 h 25"/>
                <a:gd name="T18" fmla="*/ 7 w 25"/>
                <a:gd name="T19" fmla="*/ 18 h 25"/>
                <a:gd name="T20" fmla="*/ 18 w 25"/>
                <a:gd name="T21" fmla="*/ 18 h 25"/>
                <a:gd name="T22" fmla="*/ 18 w 25"/>
                <a:gd name="T23" fmla="*/ 7 h 25"/>
                <a:gd name="T24" fmla="*/ 7 w 25"/>
                <a:gd name="T25" fmla="*/ 7 h 25"/>
                <a:gd name="T26" fmla="*/ 7 w 25"/>
                <a:gd name="T2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5">
                  <a:moveTo>
                    <a:pt x="22" y="25"/>
                  </a:moveTo>
                  <a:cubicBezTo>
                    <a:pt x="4" y="25"/>
                    <a:pt x="4" y="25"/>
                    <a:pt x="4" y="25"/>
                  </a:cubicBezTo>
                  <a:cubicBezTo>
                    <a:pt x="2" y="25"/>
                    <a:pt x="0" y="23"/>
                    <a:pt x="0" y="21"/>
                  </a:cubicBezTo>
                  <a:cubicBezTo>
                    <a:pt x="0" y="3"/>
                    <a:pt x="0" y="3"/>
                    <a:pt x="0" y="3"/>
                  </a:cubicBezTo>
                  <a:cubicBezTo>
                    <a:pt x="0" y="1"/>
                    <a:pt x="2" y="0"/>
                    <a:pt x="4" y="0"/>
                  </a:cubicBezTo>
                  <a:cubicBezTo>
                    <a:pt x="22" y="0"/>
                    <a:pt x="22" y="0"/>
                    <a:pt x="22" y="0"/>
                  </a:cubicBezTo>
                  <a:cubicBezTo>
                    <a:pt x="23" y="0"/>
                    <a:pt x="25" y="1"/>
                    <a:pt x="25" y="3"/>
                  </a:cubicBezTo>
                  <a:cubicBezTo>
                    <a:pt x="25" y="21"/>
                    <a:pt x="25" y="21"/>
                    <a:pt x="25" y="21"/>
                  </a:cubicBezTo>
                  <a:cubicBezTo>
                    <a:pt x="25" y="23"/>
                    <a:pt x="23" y="25"/>
                    <a:pt x="22" y="25"/>
                  </a:cubicBezTo>
                  <a:close/>
                  <a:moveTo>
                    <a:pt x="7" y="18"/>
                  </a:moveTo>
                  <a:cubicBezTo>
                    <a:pt x="18" y="18"/>
                    <a:pt x="18" y="18"/>
                    <a:pt x="18" y="18"/>
                  </a:cubicBezTo>
                  <a:cubicBezTo>
                    <a:pt x="18" y="7"/>
                    <a:pt x="18" y="7"/>
                    <a:pt x="18" y="7"/>
                  </a:cubicBezTo>
                  <a:cubicBezTo>
                    <a:pt x="7" y="7"/>
                    <a:pt x="7" y="7"/>
                    <a:pt x="7" y="7"/>
                  </a:cubicBezTo>
                  <a:lnTo>
                    <a:pt x="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42" name="Freeform 125"/>
            <p:cNvSpPr>
              <a:spLocks noEditPoints="1"/>
            </p:cNvSpPr>
            <p:nvPr/>
          </p:nvSpPr>
          <p:spPr bwMode="auto">
            <a:xfrm>
              <a:off x="7610475" y="4200525"/>
              <a:ext cx="60325" cy="61912"/>
            </a:xfrm>
            <a:custGeom>
              <a:avLst/>
              <a:gdLst>
                <a:gd name="T0" fmla="*/ 22 w 25"/>
                <a:gd name="T1" fmla="*/ 25 h 25"/>
                <a:gd name="T2" fmla="*/ 4 w 25"/>
                <a:gd name="T3" fmla="*/ 25 h 25"/>
                <a:gd name="T4" fmla="*/ 0 w 25"/>
                <a:gd name="T5" fmla="*/ 21 h 25"/>
                <a:gd name="T6" fmla="*/ 0 w 25"/>
                <a:gd name="T7" fmla="*/ 4 h 25"/>
                <a:gd name="T8" fmla="*/ 4 w 25"/>
                <a:gd name="T9" fmla="*/ 0 h 25"/>
                <a:gd name="T10" fmla="*/ 22 w 25"/>
                <a:gd name="T11" fmla="*/ 0 h 25"/>
                <a:gd name="T12" fmla="*/ 25 w 25"/>
                <a:gd name="T13" fmla="*/ 4 h 25"/>
                <a:gd name="T14" fmla="*/ 25 w 25"/>
                <a:gd name="T15" fmla="*/ 21 h 25"/>
                <a:gd name="T16" fmla="*/ 22 w 25"/>
                <a:gd name="T17" fmla="*/ 25 h 25"/>
                <a:gd name="T18" fmla="*/ 7 w 25"/>
                <a:gd name="T19" fmla="*/ 18 h 25"/>
                <a:gd name="T20" fmla="*/ 18 w 25"/>
                <a:gd name="T21" fmla="*/ 18 h 25"/>
                <a:gd name="T22" fmla="*/ 18 w 25"/>
                <a:gd name="T23" fmla="*/ 7 h 25"/>
                <a:gd name="T24" fmla="*/ 7 w 25"/>
                <a:gd name="T25" fmla="*/ 7 h 25"/>
                <a:gd name="T26" fmla="*/ 7 w 25"/>
                <a:gd name="T2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5">
                  <a:moveTo>
                    <a:pt x="22" y="25"/>
                  </a:moveTo>
                  <a:cubicBezTo>
                    <a:pt x="4" y="25"/>
                    <a:pt x="4" y="25"/>
                    <a:pt x="4" y="25"/>
                  </a:cubicBezTo>
                  <a:cubicBezTo>
                    <a:pt x="2" y="25"/>
                    <a:pt x="0" y="23"/>
                    <a:pt x="0" y="21"/>
                  </a:cubicBezTo>
                  <a:cubicBezTo>
                    <a:pt x="0" y="4"/>
                    <a:pt x="0" y="4"/>
                    <a:pt x="0" y="4"/>
                  </a:cubicBezTo>
                  <a:cubicBezTo>
                    <a:pt x="0" y="2"/>
                    <a:pt x="2" y="0"/>
                    <a:pt x="4" y="0"/>
                  </a:cubicBezTo>
                  <a:cubicBezTo>
                    <a:pt x="22" y="0"/>
                    <a:pt x="22" y="0"/>
                    <a:pt x="22" y="0"/>
                  </a:cubicBezTo>
                  <a:cubicBezTo>
                    <a:pt x="23" y="0"/>
                    <a:pt x="25" y="2"/>
                    <a:pt x="25" y="4"/>
                  </a:cubicBezTo>
                  <a:cubicBezTo>
                    <a:pt x="25" y="21"/>
                    <a:pt x="25" y="21"/>
                    <a:pt x="25" y="21"/>
                  </a:cubicBezTo>
                  <a:cubicBezTo>
                    <a:pt x="25" y="23"/>
                    <a:pt x="23" y="25"/>
                    <a:pt x="22" y="25"/>
                  </a:cubicBezTo>
                  <a:close/>
                  <a:moveTo>
                    <a:pt x="7" y="18"/>
                  </a:moveTo>
                  <a:cubicBezTo>
                    <a:pt x="18" y="18"/>
                    <a:pt x="18" y="18"/>
                    <a:pt x="18" y="18"/>
                  </a:cubicBezTo>
                  <a:cubicBezTo>
                    <a:pt x="18" y="7"/>
                    <a:pt x="18" y="7"/>
                    <a:pt x="18" y="7"/>
                  </a:cubicBezTo>
                  <a:cubicBezTo>
                    <a:pt x="7" y="7"/>
                    <a:pt x="7" y="7"/>
                    <a:pt x="7" y="7"/>
                  </a:cubicBezTo>
                  <a:lnTo>
                    <a:pt x="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43" name="Freeform 126"/>
            <p:cNvSpPr>
              <a:spLocks noEditPoints="1"/>
            </p:cNvSpPr>
            <p:nvPr/>
          </p:nvSpPr>
          <p:spPr bwMode="auto">
            <a:xfrm>
              <a:off x="7481888" y="4318000"/>
              <a:ext cx="146050" cy="103187"/>
            </a:xfrm>
            <a:custGeom>
              <a:avLst/>
              <a:gdLst>
                <a:gd name="T0" fmla="*/ 57 w 60"/>
                <a:gd name="T1" fmla="*/ 43 h 43"/>
                <a:gd name="T2" fmla="*/ 4 w 60"/>
                <a:gd name="T3" fmla="*/ 43 h 43"/>
                <a:gd name="T4" fmla="*/ 0 w 60"/>
                <a:gd name="T5" fmla="*/ 39 h 43"/>
                <a:gd name="T6" fmla="*/ 0 w 60"/>
                <a:gd name="T7" fmla="*/ 4 h 43"/>
                <a:gd name="T8" fmla="*/ 4 w 60"/>
                <a:gd name="T9" fmla="*/ 0 h 43"/>
                <a:gd name="T10" fmla="*/ 57 w 60"/>
                <a:gd name="T11" fmla="*/ 0 h 43"/>
                <a:gd name="T12" fmla="*/ 60 w 60"/>
                <a:gd name="T13" fmla="*/ 4 h 43"/>
                <a:gd name="T14" fmla="*/ 60 w 60"/>
                <a:gd name="T15" fmla="*/ 39 h 43"/>
                <a:gd name="T16" fmla="*/ 57 w 60"/>
                <a:gd name="T17" fmla="*/ 43 h 43"/>
                <a:gd name="T18" fmla="*/ 8 w 60"/>
                <a:gd name="T19" fmla="*/ 28 h 43"/>
                <a:gd name="T20" fmla="*/ 54 w 60"/>
                <a:gd name="T21" fmla="*/ 28 h 43"/>
                <a:gd name="T22" fmla="*/ 53 w 60"/>
                <a:gd name="T23" fmla="*/ 7 h 43"/>
                <a:gd name="T24" fmla="*/ 7 w 60"/>
                <a:gd name="T25" fmla="*/ 7 h 43"/>
                <a:gd name="T26" fmla="*/ 8 w 60"/>
                <a:gd name="T27"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43">
                  <a:moveTo>
                    <a:pt x="57" y="43"/>
                  </a:moveTo>
                  <a:cubicBezTo>
                    <a:pt x="4" y="43"/>
                    <a:pt x="4" y="43"/>
                    <a:pt x="4" y="43"/>
                  </a:cubicBezTo>
                  <a:cubicBezTo>
                    <a:pt x="2" y="43"/>
                    <a:pt x="0" y="41"/>
                    <a:pt x="0" y="39"/>
                  </a:cubicBezTo>
                  <a:cubicBezTo>
                    <a:pt x="0" y="4"/>
                    <a:pt x="0" y="4"/>
                    <a:pt x="0" y="4"/>
                  </a:cubicBezTo>
                  <a:cubicBezTo>
                    <a:pt x="0" y="2"/>
                    <a:pt x="2" y="0"/>
                    <a:pt x="4" y="0"/>
                  </a:cubicBezTo>
                  <a:cubicBezTo>
                    <a:pt x="57" y="0"/>
                    <a:pt x="57" y="0"/>
                    <a:pt x="57" y="0"/>
                  </a:cubicBezTo>
                  <a:cubicBezTo>
                    <a:pt x="59" y="0"/>
                    <a:pt x="60" y="2"/>
                    <a:pt x="60" y="4"/>
                  </a:cubicBezTo>
                  <a:cubicBezTo>
                    <a:pt x="60" y="39"/>
                    <a:pt x="60" y="39"/>
                    <a:pt x="60" y="39"/>
                  </a:cubicBezTo>
                  <a:cubicBezTo>
                    <a:pt x="60" y="41"/>
                    <a:pt x="59" y="43"/>
                    <a:pt x="57" y="43"/>
                  </a:cubicBezTo>
                  <a:close/>
                  <a:moveTo>
                    <a:pt x="8" y="28"/>
                  </a:moveTo>
                  <a:cubicBezTo>
                    <a:pt x="54" y="28"/>
                    <a:pt x="54" y="28"/>
                    <a:pt x="54" y="28"/>
                  </a:cubicBezTo>
                  <a:cubicBezTo>
                    <a:pt x="53" y="7"/>
                    <a:pt x="53" y="7"/>
                    <a:pt x="53" y="7"/>
                  </a:cubicBezTo>
                  <a:cubicBezTo>
                    <a:pt x="7" y="7"/>
                    <a:pt x="7" y="7"/>
                    <a:pt x="7" y="7"/>
                  </a:cubicBezTo>
                  <a:lnTo>
                    <a:pt x="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44" name="Freeform 127"/>
            <p:cNvSpPr>
              <a:spLocks noEditPoints="1"/>
            </p:cNvSpPr>
            <p:nvPr/>
          </p:nvSpPr>
          <p:spPr bwMode="auto">
            <a:xfrm>
              <a:off x="7392988" y="4025900"/>
              <a:ext cx="452438" cy="485775"/>
            </a:xfrm>
            <a:custGeom>
              <a:avLst/>
              <a:gdLst>
                <a:gd name="T0" fmla="*/ 184 w 187"/>
                <a:gd name="T1" fmla="*/ 18 h 200"/>
                <a:gd name="T2" fmla="*/ 131 w 187"/>
                <a:gd name="T3" fmla="*/ 0 h 200"/>
                <a:gd name="T4" fmla="*/ 131 w 187"/>
                <a:gd name="T5" fmla="*/ 0 h 200"/>
                <a:gd name="T6" fmla="*/ 131 w 187"/>
                <a:gd name="T7" fmla="*/ 0 h 200"/>
                <a:gd name="T8" fmla="*/ 130 w 187"/>
                <a:gd name="T9" fmla="*/ 0 h 200"/>
                <a:gd name="T10" fmla="*/ 129 w 187"/>
                <a:gd name="T11" fmla="*/ 0 h 200"/>
                <a:gd name="T12" fmla="*/ 6 w 187"/>
                <a:gd name="T13" fmla="*/ 0 h 200"/>
                <a:gd name="T14" fmla="*/ 0 w 187"/>
                <a:gd name="T15" fmla="*/ 5 h 200"/>
                <a:gd name="T16" fmla="*/ 0 w 187"/>
                <a:gd name="T17" fmla="*/ 195 h 200"/>
                <a:gd name="T18" fmla="*/ 6 w 187"/>
                <a:gd name="T19" fmla="*/ 200 h 200"/>
                <a:gd name="T20" fmla="*/ 182 w 187"/>
                <a:gd name="T21" fmla="*/ 200 h 200"/>
                <a:gd name="T22" fmla="*/ 187 w 187"/>
                <a:gd name="T23" fmla="*/ 195 h 200"/>
                <a:gd name="T24" fmla="*/ 187 w 187"/>
                <a:gd name="T25" fmla="*/ 23 h 200"/>
                <a:gd name="T26" fmla="*/ 184 w 187"/>
                <a:gd name="T27" fmla="*/ 18 h 200"/>
                <a:gd name="T28" fmla="*/ 124 w 187"/>
                <a:gd name="T29" fmla="*/ 189 h 200"/>
                <a:gd name="T30" fmla="*/ 11 w 187"/>
                <a:gd name="T31" fmla="*/ 189 h 200"/>
                <a:gd name="T32" fmla="*/ 11 w 187"/>
                <a:gd name="T33" fmla="*/ 10 h 200"/>
                <a:gd name="T34" fmla="*/ 124 w 187"/>
                <a:gd name="T35" fmla="*/ 10 h 200"/>
                <a:gd name="T36" fmla="*/ 124 w 187"/>
                <a:gd name="T37"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200">
                  <a:moveTo>
                    <a:pt x="184" y="18"/>
                  </a:moveTo>
                  <a:cubicBezTo>
                    <a:pt x="131" y="0"/>
                    <a:pt x="131" y="0"/>
                    <a:pt x="131" y="0"/>
                  </a:cubicBezTo>
                  <a:cubicBezTo>
                    <a:pt x="131" y="0"/>
                    <a:pt x="131" y="0"/>
                    <a:pt x="131" y="0"/>
                  </a:cubicBezTo>
                  <a:cubicBezTo>
                    <a:pt x="131" y="0"/>
                    <a:pt x="131" y="0"/>
                    <a:pt x="131" y="0"/>
                  </a:cubicBezTo>
                  <a:cubicBezTo>
                    <a:pt x="130" y="0"/>
                    <a:pt x="130" y="0"/>
                    <a:pt x="130" y="0"/>
                  </a:cubicBezTo>
                  <a:cubicBezTo>
                    <a:pt x="130" y="0"/>
                    <a:pt x="129" y="0"/>
                    <a:pt x="129" y="0"/>
                  </a:cubicBezTo>
                  <a:cubicBezTo>
                    <a:pt x="6" y="0"/>
                    <a:pt x="6" y="0"/>
                    <a:pt x="6" y="0"/>
                  </a:cubicBezTo>
                  <a:cubicBezTo>
                    <a:pt x="3" y="0"/>
                    <a:pt x="0" y="2"/>
                    <a:pt x="0" y="5"/>
                  </a:cubicBezTo>
                  <a:cubicBezTo>
                    <a:pt x="0" y="195"/>
                    <a:pt x="0" y="195"/>
                    <a:pt x="0" y="195"/>
                  </a:cubicBezTo>
                  <a:cubicBezTo>
                    <a:pt x="0" y="197"/>
                    <a:pt x="3" y="200"/>
                    <a:pt x="6" y="200"/>
                  </a:cubicBezTo>
                  <a:cubicBezTo>
                    <a:pt x="182" y="200"/>
                    <a:pt x="182" y="200"/>
                    <a:pt x="182" y="200"/>
                  </a:cubicBezTo>
                  <a:cubicBezTo>
                    <a:pt x="185" y="200"/>
                    <a:pt x="187" y="197"/>
                    <a:pt x="187" y="195"/>
                  </a:cubicBezTo>
                  <a:cubicBezTo>
                    <a:pt x="187" y="23"/>
                    <a:pt x="187" y="23"/>
                    <a:pt x="187" y="23"/>
                  </a:cubicBezTo>
                  <a:cubicBezTo>
                    <a:pt x="187" y="20"/>
                    <a:pt x="186" y="18"/>
                    <a:pt x="184" y="18"/>
                  </a:cubicBezTo>
                  <a:close/>
                  <a:moveTo>
                    <a:pt x="124" y="189"/>
                  </a:moveTo>
                  <a:cubicBezTo>
                    <a:pt x="11" y="189"/>
                    <a:pt x="11" y="189"/>
                    <a:pt x="11" y="189"/>
                  </a:cubicBezTo>
                  <a:cubicBezTo>
                    <a:pt x="11" y="10"/>
                    <a:pt x="11" y="10"/>
                    <a:pt x="11" y="10"/>
                  </a:cubicBezTo>
                  <a:cubicBezTo>
                    <a:pt x="124" y="10"/>
                    <a:pt x="124" y="10"/>
                    <a:pt x="124" y="10"/>
                  </a:cubicBezTo>
                  <a:lnTo>
                    <a:pt x="124"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grpSp>
        <p:nvGrpSpPr>
          <p:cNvPr id="183" name="Group 182"/>
          <p:cNvGrpSpPr/>
          <p:nvPr/>
        </p:nvGrpSpPr>
        <p:grpSpPr>
          <a:xfrm>
            <a:off x="7737347" y="2202513"/>
            <a:ext cx="548512" cy="478446"/>
            <a:chOff x="7412038" y="2459038"/>
            <a:chExt cx="434975" cy="379412"/>
          </a:xfrm>
          <a:solidFill>
            <a:srgbClr val="0078D7"/>
          </a:solidFill>
        </p:grpSpPr>
        <p:sp>
          <p:nvSpPr>
            <p:cNvPr id="161" name="Rectangle 144"/>
            <p:cNvSpPr>
              <a:spLocks noChangeArrowheads="1"/>
            </p:cNvSpPr>
            <p:nvPr/>
          </p:nvSpPr>
          <p:spPr bwMode="auto">
            <a:xfrm>
              <a:off x="7545388" y="2674938"/>
              <a:ext cx="166688"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62" name="Rectangle 145"/>
            <p:cNvSpPr>
              <a:spLocks noChangeArrowheads="1"/>
            </p:cNvSpPr>
            <p:nvPr/>
          </p:nvSpPr>
          <p:spPr bwMode="auto">
            <a:xfrm>
              <a:off x="7545388" y="2724150"/>
              <a:ext cx="166688"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63" name="Rectangle 146"/>
            <p:cNvSpPr>
              <a:spLocks noChangeArrowheads="1"/>
            </p:cNvSpPr>
            <p:nvPr/>
          </p:nvSpPr>
          <p:spPr bwMode="auto">
            <a:xfrm>
              <a:off x="7545388" y="2770188"/>
              <a:ext cx="166688" cy="14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64" name="Freeform 147"/>
            <p:cNvSpPr>
              <a:spLocks noEditPoints="1"/>
            </p:cNvSpPr>
            <p:nvPr/>
          </p:nvSpPr>
          <p:spPr bwMode="auto">
            <a:xfrm>
              <a:off x="7412038" y="2459038"/>
              <a:ext cx="434975" cy="379412"/>
            </a:xfrm>
            <a:custGeom>
              <a:avLst/>
              <a:gdLst>
                <a:gd name="T0" fmla="*/ 274 w 274"/>
                <a:gd name="T1" fmla="*/ 57 h 239"/>
                <a:gd name="T2" fmla="*/ 217 w 274"/>
                <a:gd name="T3" fmla="*/ 57 h 239"/>
                <a:gd name="T4" fmla="*/ 217 w 274"/>
                <a:gd name="T5" fmla="*/ 0 h 239"/>
                <a:gd name="T6" fmla="*/ 57 w 274"/>
                <a:gd name="T7" fmla="*/ 0 h 239"/>
                <a:gd name="T8" fmla="*/ 57 w 274"/>
                <a:gd name="T9" fmla="*/ 57 h 239"/>
                <a:gd name="T10" fmla="*/ 0 w 274"/>
                <a:gd name="T11" fmla="*/ 57 h 239"/>
                <a:gd name="T12" fmla="*/ 0 w 274"/>
                <a:gd name="T13" fmla="*/ 190 h 239"/>
                <a:gd name="T14" fmla="*/ 55 w 274"/>
                <a:gd name="T15" fmla="*/ 190 h 239"/>
                <a:gd name="T16" fmla="*/ 55 w 274"/>
                <a:gd name="T17" fmla="*/ 239 h 239"/>
                <a:gd name="T18" fmla="*/ 217 w 274"/>
                <a:gd name="T19" fmla="*/ 239 h 239"/>
                <a:gd name="T20" fmla="*/ 217 w 274"/>
                <a:gd name="T21" fmla="*/ 190 h 239"/>
                <a:gd name="T22" fmla="*/ 274 w 274"/>
                <a:gd name="T23" fmla="*/ 190 h 239"/>
                <a:gd name="T24" fmla="*/ 274 w 274"/>
                <a:gd name="T25" fmla="*/ 57 h 239"/>
                <a:gd name="T26" fmla="*/ 69 w 274"/>
                <a:gd name="T27" fmla="*/ 11 h 239"/>
                <a:gd name="T28" fmla="*/ 206 w 274"/>
                <a:gd name="T29" fmla="*/ 11 h 239"/>
                <a:gd name="T30" fmla="*/ 206 w 274"/>
                <a:gd name="T31" fmla="*/ 57 h 239"/>
                <a:gd name="T32" fmla="*/ 69 w 274"/>
                <a:gd name="T33" fmla="*/ 57 h 239"/>
                <a:gd name="T34" fmla="*/ 69 w 274"/>
                <a:gd name="T35" fmla="*/ 11 h 239"/>
                <a:gd name="T36" fmla="*/ 206 w 274"/>
                <a:gd name="T37" fmla="*/ 227 h 239"/>
                <a:gd name="T38" fmla="*/ 67 w 274"/>
                <a:gd name="T39" fmla="*/ 227 h 239"/>
                <a:gd name="T40" fmla="*/ 67 w 274"/>
                <a:gd name="T41" fmla="*/ 110 h 239"/>
                <a:gd name="T42" fmla="*/ 206 w 274"/>
                <a:gd name="T43" fmla="*/ 110 h 239"/>
                <a:gd name="T44" fmla="*/ 206 w 274"/>
                <a:gd name="T45" fmla="*/ 2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4" h="239">
                  <a:moveTo>
                    <a:pt x="274" y="57"/>
                  </a:moveTo>
                  <a:lnTo>
                    <a:pt x="217" y="57"/>
                  </a:lnTo>
                  <a:lnTo>
                    <a:pt x="217" y="0"/>
                  </a:lnTo>
                  <a:lnTo>
                    <a:pt x="57" y="0"/>
                  </a:lnTo>
                  <a:lnTo>
                    <a:pt x="57" y="57"/>
                  </a:lnTo>
                  <a:lnTo>
                    <a:pt x="0" y="57"/>
                  </a:lnTo>
                  <a:lnTo>
                    <a:pt x="0" y="190"/>
                  </a:lnTo>
                  <a:lnTo>
                    <a:pt x="55" y="190"/>
                  </a:lnTo>
                  <a:lnTo>
                    <a:pt x="55" y="239"/>
                  </a:lnTo>
                  <a:lnTo>
                    <a:pt x="217" y="239"/>
                  </a:lnTo>
                  <a:lnTo>
                    <a:pt x="217" y="190"/>
                  </a:lnTo>
                  <a:lnTo>
                    <a:pt x="274" y="190"/>
                  </a:lnTo>
                  <a:lnTo>
                    <a:pt x="274" y="57"/>
                  </a:lnTo>
                  <a:close/>
                  <a:moveTo>
                    <a:pt x="69" y="11"/>
                  </a:moveTo>
                  <a:lnTo>
                    <a:pt x="206" y="11"/>
                  </a:lnTo>
                  <a:lnTo>
                    <a:pt x="206" y="57"/>
                  </a:lnTo>
                  <a:lnTo>
                    <a:pt x="69" y="57"/>
                  </a:lnTo>
                  <a:lnTo>
                    <a:pt x="69" y="11"/>
                  </a:lnTo>
                  <a:close/>
                  <a:moveTo>
                    <a:pt x="206" y="227"/>
                  </a:moveTo>
                  <a:lnTo>
                    <a:pt x="67" y="227"/>
                  </a:lnTo>
                  <a:lnTo>
                    <a:pt x="67" y="110"/>
                  </a:lnTo>
                  <a:lnTo>
                    <a:pt x="206" y="110"/>
                  </a:lnTo>
                  <a:lnTo>
                    <a:pt x="206"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sp>
        <p:nvSpPr>
          <p:cNvPr id="17" name="TextBox 16"/>
          <p:cNvSpPr txBox="1"/>
          <p:nvPr/>
        </p:nvSpPr>
        <p:spPr>
          <a:xfrm>
            <a:off x="8801415" y="5064937"/>
            <a:ext cx="778411" cy="188212"/>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32418">
              <a:defRPr/>
            </a:pPr>
            <a:r>
              <a:rPr lang="en-US" sz="1199" dirty="0">
                <a:gradFill>
                  <a:gsLst>
                    <a:gs pos="0">
                      <a:srgbClr val="505050"/>
                    </a:gs>
                    <a:gs pos="100000">
                      <a:srgbClr val="505050"/>
                    </a:gs>
                  </a:gsLst>
                  <a:lin ang="5400000" scaled="1"/>
                </a:gradFill>
                <a:latin typeface="Segoe UI"/>
              </a:rPr>
              <a:t>Security</a:t>
            </a:r>
          </a:p>
        </p:txBody>
      </p:sp>
      <p:sp>
        <p:nvSpPr>
          <p:cNvPr id="25" name="TextBox 24"/>
          <p:cNvSpPr txBox="1"/>
          <p:nvPr/>
        </p:nvSpPr>
        <p:spPr>
          <a:xfrm>
            <a:off x="8782691" y="2821218"/>
            <a:ext cx="869316" cy="188212"/>
          </a:xfrm>
          <a:prstGeom prst="rect">
            <a:avLst/>
          </a:prstGeom>
        </p:spPr>
        <p:txBody>
          <a:bodyPr wrap="square" lIns="0" tIns="0" rIns="0" bIns="0" rtlCol="0">
            <a:spAutoFit/>
          </a:bodyPr>
          <a:lstStyle/>
          <a:p>
            <a:pPr algn="ct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Media player</a:t>
            </a:r>
          </a:p>
        </p:txBody>
      </p:sp>
      <p:sp>
        <p:nvSpPr>
          <p:cNvPr id="145" name="Freeform 128"/>
          <p:cNvSpPr>
            <a:spLocks noEditPoints="1"/>
          </p:cNvSpPr>
          <p:nvPr/>
        </p:nvSpPr>
        <p:spPr bwMode="auto">
          <a:xfrm>
            <a:off x="8885333" y="4441273"/>
            <a:ext cx="610572" cy="462431"/>
          </a:xfrm>
          <a:custGeom>
            <a:avLst/>
            <a:gdLst>
              <a:gd name="T0" fmla="*/ 96 w 200"/>
              <a:gd name="T1" fmla="*/ 88 h 151"/>
              <a:gd name="T2" fmla="*/ 96 w 200"/>
              <a:gd name="T3" fmla="*/ 133 h 151"/>
              <a:gd name="T4" fmla="*/ 90 w 200"/>
              <a:gd name="T5" fmla="*/ 139 h 151"/>
              <a:gd name="T6" fmla="*/ 90 w 200"/>
              <a:gd name="T7" fmla="*/ 139 h 151"/>
              <a:gd name="T8" fmla="*/ 84 w 200"/>
              <a:gd name="T9" fmla="*/ 133 h 151"/>
              <a:gd name="T10" fmla="*/ 84 w 200"/>
              <a:gd name="T11" fmla="*/ 117 h 151"/>
              <a:gd name="T12" fmla="*/ 15 w 200"/>
              <a:gd name="T13" fmla="*/ 120 h 151"/>
              <a:gd name="T14" fmla="*/ 15 w 200"/>
              <a:gd name="T15" fmla="*/ 151 h 151"/>
              <a:gd name="T16" fmla="*/ 0 w 200"/>
              <a:gd name="T17" fmla="*/ 151 h 151"/>
              <a:gd name="T18" fmla="*/ 0 w 200"/>
              <a:gd name="T19" fmla="*/ 87 h 151"/>
              <a:gd name="T20" fmla="*/ 15 w 200"/>
              <a:gd name="T21" fmla="*/ 87 h 151"/>
              <a:gd name="T22" fmla="*/ 15 w 200"/>
              <a:gd name="T23" fmla="*/ 100 h 151"/>
              <a:gd name="T24" fmla="*/ 84 w 200"/>
              <a:gd name="T25" fmla="*/ 105 h 151"/>
              <a:gd name="T26" fmla="*/ 84 w 200"/>
              <a:gd name="T27" fmla="*/ 88 h 151"/>
              <a:gd name="T28" fmla="*/ 76 w 200"/>
              <a:gd name="T29" fmla="*/ 76 h 151"/>
              <a:gd name="T30" fmla="*/ 76 w 200"/>
              <a:gd name="T31" fmla="*/ 75 h 151"/>
              <a:gd name="T32" fmla="*/ 30 w 200"/>
              <a:gd name="T33" fmla="*/ 53 h 151"/>
              <a:gd name="T34" fmla="*/ 28 w 200"/>
              <a:gd name="T35" fmla="*/ 48 h 151"/>
              <a:gd name="T36" fmla="*/ 50 w 200"/>
              <a:gd name="T37" fmla="*/ 3 h 151"/>
              <a:gd name="T38" fmla="*/ 55 w 200"/>
              <a:gd name="T39" fmla="*/ 1 h 151"/>
              <a:gd name="T40" fmla="*/ 180 w 200"/>
              <a:gd name="T41" fmla="*/ 61 h 151"/>
              <a:gd name="T42" fmla="*/ 180 w 200"/>
              <a:gd name="T43" fmla="*/ 61 h 151"/>
              <a:gd name="T44" fmla="*/ 200 w 200"/>
              <a:gd name="T45" fmla="*/ 71 h 151"/>
              <a:gd name="T46" fmla="*/ 186 w 200"/>
              <a:gd name="T47" fmla="*/ 74 h 151"/>
              <a:gd name="T48" fmla="*/ 178 w 200"/>
              <a:gd name="T49" fmla="*/ 77 h 151"/>
              <a:gd name="T50" fmla="*/ 176 w 200"/>
              <a:gd name="T51" fmla="*/ 82 h 151"/>
              <a:gd name="T52" fmla="*/ 177 w 200"/>
              <a:gd name="T53" fmla="*/ 82 h 151"/>
              <a:gd name="T54" fmla="*/ 181 w 200"/>
              <a:gd name="T55" fmla="*/ 83 h 151"/>
              <a:gd name="T56" fmla="*/ 182 w 200"/>
              <a:gd name="T57" fmla="*/ 85 h 151"/>
              <a:gd name="T58" fmla="*/ 173 w 200"/>
              <a:gd name="T59" fmla="*/ 103 h 151"/>
              <a:gd name="T60" fmla="*/ 171 w 200"/>
              <a:gd name="T61" fmla="*/ 103 h 151"/>
              <a:gd name="T62" fmla="*/ 168 w 200"/>
              <a:gd name="T63" fmla="*/ 102 h 151"/>
              <a:gd name="T64" fmla="*/ 167 w 200"/>
              <a:gd name="T65" fmla="*/ 101 h 151"/>
              <a:gd name="T66" fmla="*/ 162 w 200"/>
              <a:gd name="T67" fmla="*/ 112 h 151"/>
              <a:gd name="T68" fmla="*/ 156 w 200"/>
              <a:gd name="T69" fmla="*/ 114 h 151"/>
              <a:gd name="T70" fmla="*/ 99 w 200"/>
              <a:gd name="T71" fmla="*/ 86 h 151"/>
              <a:gd name="T72" fmla="*/ 96 w 200"/>
              <a:gd name="T73" fmla="*/ 88 h 151"/>
              <a:gd name="T74" fmla="*/ 94 w 200"/>
              <a:gd name="T75" fmla="*/ 61 h 151"/>
              <a:gd name="T76" fmla="*/ 101 w 200"/>
              <a:gd name="T77" fmla="*/ 67 h 151"/>
              <a:gd name="T78" fmla="*/ 94 w 200"/>
              <a:gd name="T79" fmla="*/ 74 h 151"/>
              <a:gd name="T80" fmla="*/ 87 w 200"/>
              <a:gd name="T81" fmla="*/ 67 h 151"/>
              <a:gd name="T82" fmla="*/ 94 w 200"/>
              <a:gd name="T83" fmla="*/ 61 h 151"/>
              <a:gd name="T84" fmla="*/ 94 w 200"/>
              <a:gd name="T85" fmla="*/ 58 h 151"/>
              <a:gd name="T86" fmla="*/ 104 w 200"/>
              <a:gd name="T87" fmla="*/ 67 h 151"/>
              <a:gd name="T88" fmla="*/ 94 w 200"/>
              <a:gd name="T89" fmla="*/ 77 h 151"/>
              <a:gd name="T90" fmla="*/ 84 w 200"/>
              <a:gd name="T91" fmla="*/ 67 h 151"/>
              <a:gd name="T92" fmla="*/ 94 w 200"/>
              <a:gd name="T93" fmla="*/ 5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0" h="151">
                <a:moveTo>
                  <a:pt x="96" y="88"/>
                </a:moveTo>
                <a:cubicBezTo>
                  <a:pt x="96" y="133"/>
                  <a:pt x="96" y="133"/>
                  <a:pt x="96" y="133"/>
                </a:cubicBezTo>
                <a:cubicBezTo>
                  <a:pt x="96" y="136"/>
                  <a:pt x="94" y="139"/>
                  <a:pt x="90" y="139"/>
                </a:cubicBezTo>
                <a:cubicBezTo>
                  <a:pt x="90" y="139"/>
                  <a:pt x="90" y="139"/>
                  <a:pt x="90" y="139"/>
                </a:cubicBezTo>
                <a:cubicBezTo>
                  <a:pt x="87" y="139"/>
                  <a:pt x="84" y="136"/>
                  <a:pt x="84" y="133"/>
                </a:cubicBezTo>
                <a:cubicBezTo>
                  <a:pt x="84" y="117"/>
                  <a:pt x="84" y="117"/>
                  <a:pt x="84" y="117"/>
                </a:cubicBezTo>
                <a:cubicBezTo>
                  <a:pt x="15" y="120"/>
                  <a:pt x="15" y="120"/>
                  <a:pt x="15" y="120"/>
                </a:cubicBezTo>
                <a:cubicBezTo>
                  <a:pt x="15" y="151"/>
                  <a:pt x="15" y="151"/>
                  <a:pt x="15" y="151"/>
                </a:cubicBezTo>
                <a:cubicBezTo>
                  <a:pt x="0" y="151"/>
                  <a:pt x="0" y="151"/>
                  <a:pt x="0" y="151"/>
                </a:cubicBezTo>
                <a:cubicBezTo>
                  <a:pt x="0" y="87"/>
                  <a:pt x="0" y="87"/>
                  <a:pt x="0" y="87"/>
                </a:cubicBezTo>
                <a:cubicBezTo>
                  <a:pt x="15" y="87"/>
                  <a:pt x="15" y="87"/>
                  <a:pt x="15" y="87"/>
                </a:cubicBezTo>
                <a:cubicBezTo>
                  <a:pt x="15" y="100"/>
                  <a:pt x="15" y="100"/>
                  <a:pt x="15" y="100"/>
                </a:cubicBezTo>
                <a:cubicBezTo>
                  <a:pt x="84" y="105"/>
                  <a:pt x="84" y="105"/>
                  <a:pt x="84" y="105"/>
                </a:cubicBezTo>
                <a:cubicBezTo>
                  <a:pt x="84" y="88"/>
                  <a:pt x="84" y="88"/>
                  <a:pt x="84" y="88"/>
                </a:cubicBezTo>
                <a:cubicBezTo>
                  <a:pt x="79" y="86"/>
                  <a:pt x="76" y="81"/>
                  <a:pt x="76" y="76"/>
                </a:cubicBezTo>
                <a:cubicBezTo>
                  <a:pt x="76" y="76"/>
                  <a:pt x="76" y="76"/>
                  <a:pt x="76" y="75"/>
                </a:cubicBezTo>
                <a:cubicBezTo>
                  <a:pt x="30" y="53"/>
                  <a:pt x="30" y="53"/>
                  <a:pt x="30" y="53"/>
                </a:cubicBezTo>
                <a:cubicBezTo>
                  <a:pt x="28" y="52"/>
                  <a:pt x="27" y="50"/>
                  <a:pt x="28" y="48"/>
                </a:cubicBezTo>
                <a:cubicBezTo>
                  <a:pt x="50" y="3"/>
                  <a:pt x="50" y="3"/>
                  <a:pt x="50" y="3"/>
                </a:cubicBezTo>
                <a:cubicBezTo>
                  <a:pt x="51" y="1"/>
                  <a:pt x="53" y="0"/>
                  <a:pt x="55" y="1"/>
                </a:cubicBezTo>
                <a:cubicBezTo>
                  <a:pt x="180" y="61"/>
                  <a:pt x="180" y="61"/>
                  <a:pt x="180" y="61"/>
                </a:cubicBezTo>
                <a:cubicBezTo>
                  <a:pt x="180" y="61"/>
                  <a:pt x="180" y="61"/>
                  <a:pt x="180" y="61"/>
                </a:cubicBezTo>
                <a:cubicBezTo>
                  <a:pt x="181" y="62"/>
                  <a:pt x="200" y="70"/>
                  <a:pt x="200" y="71"/>
                </a:cubicBezTo>
                <a:cubicBezTo>
                  <a:pt x="200" y="73"/>
                  <a:pt x="193" y="73"/>
                  <a:pt x="186" y="74"/>
                </a:cubicBezTo>
                <a:cubicBezTo>
                  <a:pt x="180" y="75"/>
                  <a:pt x="178" y="77"/>
                  <a:pt x="178" y="77"/>
                </a:cubicBezTo>
                <a:cubicBezTo>
                  <a:pt x="176" y="82"/>
                  <a:pt x="176" y="82"/>
                  <a:pt x="176" y="82"/>
                </a:cubicBezTo>
                <a:cubicBezTo>
                  <a:pt x="176" y="81"/>
                  <a:pt x="177" y="81"/>
                  <a:pt x="177" y="82"/>
                </a:cubicBezTo>
                <a:cubicBezTo>
                  <a:pt x="181" y="83"/>
                  <a:pt x="181" y="83"/>
                  <a:pt x="181" y="83"/>
                </a:cubicBezTo>
                <a:cubicBezTo>
                  <a:pt x="182" y="84"/>
                  <a:pt x="182" y="84"/>
                  <a:pt x="182" y="85"/>
                </a:cubicBezTo>
                <a:cubicBezTo>
                  <a:pt x="173" y="103"/>
                  <a:pt x="173" y="103"/>
                  <a:pt x="173" y="103"/>
                </a:cubicBezTo>
                <a:cubicBezTo>
                  <a:pt x="173" y="103"/>
                  <a:pt x="172" y="104"/>
                  <a:pt x="171" y="103"/>
                </a:cubicBezTo>
                <a:cubicBezTo>
                  <a:pt x="168" y="102"/>
                  <a:pt x="168" y="102"/>
                  <a:pt x="168" y="102"/>
                </a:cubicBezTo>
                <a:cubicBezTo>
                  <a:pt x="167" y="101"/>
                  <a:pt x="167" y="101"/>
                  <a:pt x="167" y="101"/>
                </a:cubicBezTo>
                <a:cubicBezTo>
                  <a:pt x="162" y="112"/>
                  <a:pt x="162" y="112"/>
                  <a:pt x="162" y="112"/>
                </a:cubicBezTo>
                <a:cubicBezTo>
                  <a:pt x="161" y="114"/>
                  <a:pt x="158" y="115"/>
                  <a:pt x="156" y="114"/>
                </a:cubicBezTo>
                <a:cubicBezTo>
                  <a:pt x="99" y="86"/>
                  <a:pt x="99" y="86"/>
                  <a:pt x="99" y="86"/>
                </a:cubicBezTo>
                <a:cubicBezTo>
                  <a:pt x="98" y="87"/>
                  <a:pt x="97" y="88"/>
                  <a:pt x="96" y="88"/>
                </a:cubicBezTo>
                <a:close/>
                <a:moveTo>
                  <a:pt x="94" y="61"/>
                </a:moveTo>
                <a:cubicBezTo>
                  <a:pt x="98" y="61"/>
                  <a:pt x="101" y="64"/>
                  <a:pt x="101" y="67"/>
                </a:cubicBezTo>
                <a:cubicBezTo>
                  <a:pt x="101" y="71"/>
                  <a:pt x="98" y="74"/>
                  <a:pt x="94" y="74"/>
                </a:cubicBezTo>
                <a:cubicBezTo>
                  <a:pt x="90" y="74"/>
                  <a:pt x="87" y="71"/>
                  <a:pt x="87" y="67"/>
                </a:cubicBezTo>
                <a:cubicBezTo>
                  <a:pt x="87" y="64"/>
                  <a:pt x="90" y="61"/>
                  <a:pt x="94" y="61"/>
                </a:cubicBezTo>
                <a:close/>
                <a:moveTo>
                  <a:pt x="94" y="58"/>
                </a:moveTo>
                <a:cubicBezTo>
                  <a:pt x="99" y="58"/>
                  <a:pt x="104" y="62"/>
                  <a:pt x="104" y="67"/>
                </a:cubicBezTo>
                <a:cubicBezTo>
                  <a:pt x="104" y="73"/>
                  <a:pt x="99" y="77"/>
                  <a:pt x="94" y="77"/>
                </a:cubicBezTo>
                <a:cubicBezTo>
                  <a:pt x="89" y="77"/>
                  <a:pt x="84" y="73"/>
                  <a:pt x="84" y="67"/>
                </a:cubicBezTo>
                <a:cubicBezTo>
                  <a:pt x="84" y="62"/>
                  <a:pt x="89" y="58"/>
                  <a:pt x="94" y="58"/>
                </a:cubicBezTo>
                <a:close/>
              </a:path>
            </a:pathLst>
          </a:custGeom>
          <a:solidFill>
            <a:srgbClr val="0078D7"/>
          </a:solidFill>
          <a:ln>
            <a:noFill/>
          </a:ln>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nvGrpSpPr>
          <p:cNvPr id="182" name="Group 181"/>
          <p:cNvGrpSpPr/>
          <p:nvPr/>
        </p:nvGrpSpPr>
        <p:grpSpPr>
          <a:xfrm>
            <a:off x="9053196" y="2130445"/>
            <a:ext cx="328306" cy="550514"/>
            <a:chOff x="8467725" y="2430463"/>
            <a:chExt cx="260350" cy="436562"/>
          </a:xfrm>
          <a:solidFill>
            <a:srgbClr val="0078D7"/>
          </a:solidFill>
        </p:grpSpPr>
        <p:sp>
          <p:nvSpPr>
            <p:cNvPr id="165" name="Oval 148"/>
            <p:cNvSpPr>
              <a:spLocks noChangeArrowheads="1"/>
            </p:cNvSpPr>
            <p:nvPr/>
          </p:nvSpPr>
          <p:spPr bwMode="auto">
            <a:xfrm>
              <a:off x="8569325" y="2714625"/>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66" name="Freeform 149"/>
            <p:cNvSpPr>
              <a:spLocks noEditPoints="1"/>
            </p:cNvSpPr>
            <p:nvPr/>
          </p:nvSpPr>
          <p:spPr bwMode="auto">
            <a:xfrm>
              <a:off x="8467725" y="2430463"/>
              <a:ext cx="260350" cy="436562"/>
            </a:xfrm>
            <a:custGeom>
              <a:avLst/>
              <a:gdLst>
                <a:gd name="T0" fmla="*/ 96 w 108"/>
                <a:gd name="T1" fmla="*/ 0 h 180"/>
                <a:gd name="T2" fmla="*/ 13 w 108"/>
                <a:gd name="T3" fmla="*/ 0 h 180"/>
                <a:gd name="T4" fmla="*/ 0 w 108"/>
                <a:gd name="T5" fmla="*/ 12 h 180"/>
                <a:gd name="T6" fmla="*/ 0 w 108"/>
                <a:gd name="T7" fmla="*/ 167 h 180"/>
                <a:gd name="T8" fmla="*/ 13 w 108"/>
                <a:gd name="T9" fmla="*/ 180 h 180"/>
                <a:gd name="T10" fmla="*/ 96 w 108"/>
                <a:gd name="T11" fmla="*/ 180 h 180"/>
                <a:gd name="T12" fmla="*/ 108 w 108"/>
                <a:gd name="T13" fmla="*/ 167 h 180"/>
                <a:gd name="T14" fmla="*/ 108 w 108"/>
                <a:gd name="T15" fmla="*/ 12 h 180"/>
                <a:gd name="T16" fmla="*/ 96 w 108"/>
                <a:gd name="T17" fmla="*/ 0 h 180"/>
                <a:gd name="T18" fmla="*/ 54 w 108"/>
                <a:gd name="T19" fmla="*/ 163 h 180"/>
                <a:gd name="T20" fmla="*/ 20 w 108"/>
                <a:gd name="T21" fmla="*/ 129 h 180"/>
                <a:gd name="T22" fmla="*/ 54 w 108"/>
                <a:gd name="T23" fmla="*/ 95 h 180"/>
                <a:gd name="T24" fmla="*/ 88 w 108"/>
                <a:gd name="T25" fmla="*/ 129 h 180"/>
                <a:gd name="T26" fmla="*/ 54 w 108"/>
                <a:gd name="T27" fmla="*/ 163 h 180"/>
                <a:gd name="T28" fmla="*/ 97 w 108"/>
                <a:gd name="T29" fmla="*/ 77 h 180"/>
                <a:gd name="T30" fmla="*/ 96 w 108"/>
                <a:gd name="T31" fmla="*/ 79 h 180"/>
                <a:gd name="T32" fmla="*/ 13 w 108"/>
                <a:gd name="T33" fmla="*/ 79 h 180"/>
                <a:gd name="T34" fmla="*/ 11 w 108"/>
                <a:gd name="T35" fmla="*/ 77 h 180"/>
                <a:gd name="T36" fmla="*/ 11 w 108"/>
                <a:gd name="T37" fmla="*/ 12 h 180"/>
                <a:gd name="T38" fmla="*/ 13 w 108"/>
                <a:gd name="T39" fmla="*/ 10 h 180"/>
                <a:gd name="T40" fmla="*/ 96 w 108"/>
                <a:gd name="T41" fmla="*/ 10 h 180"/>
                <a:gd name="T42" fmla="*/ 97 w 108"/>
                <a:gd name="T43" fmla="*/ 12 h 180"/>
                <a:gd name="T44" fmla="*/ 97 w 108"/>
                <a:gd name="T45" fmla="*/ 7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180">
                  <a:moveTo>
                    <a:pt x="96" y="0"/>
                  </a:moveTo>
                  <a:cubicBezTo>
                    <a:pt x="13" y="0"/>
                    <a:pt x="13" y="0"/>
                    <a:pt x="13" y="0"/>
                  </a:cubicBezTo>
                  <a:cubicBezTo>
                    <a:pt x="6" y="0"/>
                    <a:pt x="0" y="5"/>
                    <a:pt x="0" y="12"/>
                  </a:cubicBezTo>
                  <a:cubicBezTo>
                    <a:pt x="0" y="167"/>
                    <a:pt x="0" y="167"/>
                    <a:pt x="0" y="167"/>
                  </a:cubicBezTo>
                  <a:cubicBezTo>
                    <a:pt x="0" y="174"/>
                    <a:pt x="6" y="180"/>
                    <a:pt x="13" y="180"/>
                  </a:cubicBezTo>
                  <a:cubicBezTo>
                    <a:pt x="96" y="180"/>
                    <a:pt x="96" y="180"/>
                    <a:pt x="96" y="180"/>
                  </a:cubicBezTo>
                  <a:cubicBezTo>
                    <a:pt x="103" y="180"/>
                    <a:pt x="108" y="174"/>
                    <a:pt x="108" y="167"/>
                  </a:cubicBezTo>
                  <a:cubicBezTo>
                    <a:pt x="108" y="12"/>
                    <a:pt x="108" y="12"/>
                    <a:pt x="108" y="12"/>
                  </a:cubicBezTo>
                  <a:cubicBezTo>
                    <a:pt x="108" y="5"/>
                    <a:pt x="103" y="0"/>
                    <a:pt x="96" y="0"/>
                  </a:cubicBezTo>
                  <a:close/>
                  <a:moveTo>
                    <a:pt x="54" y="163"/>
                  </a:moveTo>
                  <a:cubicBezTo>
                    <a:pt x="35" y="163"/>
                    <a:pt x="20" y="148"/>
                    <a:pt x="20" y="129"/>
                  </a:cubicBezTo>
                  <a:cubicBezTo>
                    <a:pt x="20" y="110"/>
                    <a:pt x="35" y="95"/>
                    <a:pt x="54" y="95"/>
                  </a:cubicBezTo>
                  <a:cubicBezTo>
                    <a:pt x="73" y="95"/>
                    <a:pt x="88" y="110"/>
                    <a:pt x="88" y="129"/>
                  </a:cubicBezTo>
                  <a:cubicBezTo>
                    <a:pt x="88" y="148"/>
                    <a:pt x="73" y="163"/>
                    <a:pt x="54" y="163"/>
                  </a:cubicBezTo>
                  <a:close/>
                  <a:moveTo>
                    <a:pt x="97" y="77"/>
                  </a:moveTo>
                  <a:cubicBezTo>
                    <a:pt x="97" y="78"/>
                    <a:pt x="97" y="79"/>
                    <a:pt x="96" y="79"/>
                  </a:cubicBezTo>
                  <a:cubicBezTo>
                    <a:pt x="13" y="79"/>
                    <a:pt x="13" y="79"/>
                    <a:pt x="13" y="79"/>
                  </a:cubicBezTo>
                  <a:cubicBezTo>
                    <a:pt x="12" y="79"/>
                    <a:pt x="11" y="78"/>
                    <a:pt x="11" y="77"/>
                  </a:cubicBezTo>
                  <a:cubicBezTo>
                    <a:pt x="11" y="12"/>
                    <a:pt x="11" y="12"/>
                    <a:pt x="11" y="12"/>
                  </a:cubicBezTo>
                  <a:cubicBezTo>
                    <a:pt x="11" y="11"/>
                    <a:pt x="12" y="10"/>
                    <a:pt x="13" y="10"/>
                  </a:cubicBezTo>
                  <a:cubicBezTo>
                    <a:pt x="96" y="10"/>
                    <a:pt x="96" y="10"/>
                    <a:pt x="96" y="10"/>
                  </a:cubicBezTo>
                  <a:cubicBezTo>
                    <a:pt x="97" y="10"/>
                    <a:pt x="97" y="11"/>
                    <a:pt x="97" y="12"/>
                  </a:cubicBezTo>
                  <a:lnTo>
                    <a:pt x="97"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sp>
        <p:nvSpPr>
          <p:cNvPr id="13" name="TextBox 12"/>
          <p:cNvSpPr txBox="1"/>
          <p:nvPr/>
        </p:nvSpPr>
        <p:spPr>
          <a:xfrm>
            <a:off x="4014128" y="5064937"/>
            <a:ext cx="778411" cy="188212"/>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32418">
              <a:defRPr/>
            </a:pPr>
            <a:r>
              <a:rPr lang="en-US" sz="1199" dirty="0">
                <a:gradFill>
                  <a:gsLst>
                    <a:gs pos="0">
                      <a:srgbClr val="505050"/>
                    </a:gs>
                    <a:gs pos="100000">
                      <a:srgbClr val="505050"/>
                    </a:gs>
                  </a:gsLst>
                  <a:lin ang="5400000" scaled="1"/>
                </a:gradFill>
                <a:latin typeface="Segoe UI"/>
              </a:rPr>
              <a:t>Oven</a:t>
            </a:r>
          </a:p>
        </p:txBody>
      </p:sp>
      <p:sp>
        <p:nvSpPr>
          <p:cNvPr id="21" name="TextBox 20"/>
          <p:cNvSpPr txBox="1"/>
          <p:nvPr/>
        </p:nvSpPr>
        <p:spPr>
          <a:xfrm>
            <a:off x="4014128" y="2821218"/>
            <a:ext cx="778411" cy="188212"/>
          </a:xfrm>
          <a:prstGeom prst="rect">
            <a:avLst/>
          </a:prstGeom>
        </p:spPr>
        <p:txBody>
          <a:bodyPr wrap="square" lIns="0" tIns="0" rIns="0" bIns="0" rtlCol="0">
            <a:spAutoFit/>
          </a:bodyPr>
          <a:lstStyle/>
          <a:p>
            <a:pPr algn="ct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Automobile</a:t>
            </a:r>
          </a:p>
        </p:txBody>
      </p:sp>
      <p:grpSp>
        <p:nvGrpSpPr>
          <p:cNvPr id="191" name="Group 190"/>
          <p:cNvGrpSpPr/>
          <p:nvPr/>
        </p:nvGrpSpPr>
        <p:grpSpPr>
          <a:xfrm>
            <a:off x="4200141" y="4501328"/>
            <a:ext cx="406380" cy="402375"/>
            <a:chOff x="4529138" y="4108450"/>
            <a:chExt cx="322263" cy="319087"/>
          </a:xfrm>
          <a:solidFill>
            <a:srgbClr val="0078D7"/>
          </a:solidFill>
        </p:grpSpPr>
        <p:sp>
          <p:nvSpPr>
            <p:cNvPr id="124" name="Freeform 107"/>
            <p:cNvSpPr>
              <a:spLocks noEditPoints="1"/>
            </p:cNvSpPr>
            <p:nvPr/>
          </p:nvSpPr>
          <p:spPr bwMode="auto">
            <a:xfrm>
              <a:off x="4529138" y="4108450"/>
              <a:ext cx="322263" cy="80962"/>
            </a:xfrm>
            <a:custGeom>
              <a:avLst/>
              <a:gdLst>
                <a:gd name="T0" fmla="*/ 192 w 203"/>
                <a:gd name="T1" fmla="*/ 11 h 51"/>
                <a:gd name="T2" fmla="*/ 192 w 203"/>
                <a:gd name="T3" fmla="*/ 42 h 51"/>
                <a:gd name="T4" fmla="*/ 11 w 203"/>
                <a:gd name="T5" fmla="*/ 42 h 51"/>
                <a:gd name="T6" fmla="*/ 11 w 203"/>
                <a:gd name="T7" fmla="*/ 11 h 51"/>
                <a:gd name="T8" fmla="*/ 192 w 203"/>
                <a:gd name="T9" fmla="*/ 11 h 51"/>
                <a:gd name="T10" fmla="*/ 203 w 203"/>
                <a:gd name="T11" fmla="*/ 0 h 51"/>
                <a:gd name="T12" fmla="*/ 0 w 203"/>
                <a:gd name="T13" fmla="*/ 0 h 51"/>
                <a:gd name="T14" fmla="*/ 0 w 203"/>
                <a:gd name="T15" fmla="*/ 51 h 51"/>
                <a:gd name="T16" fmla="*/ 203 w 203"/>
                <a:gd name="T17" fmla="*/ 51 h 51"/>
                <a:gd name="T18" fmla="*/ 203 w 203"/>
                <a:gd name="T19" fmla="*/ 0 h 51"/>
                <a:gd name="T20" fmla="*/ 203 w 203"/>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51">
                  <a:moveTo>
                    <a:pt x="192" y="11"/>
                  </a:moveTo>
                  <a:lnTo>
                    <a:pt x="192" y="42"/>
                  </a:lnTo>
                  <a:lnTo>
                    <a:pt x="11" y="42"/>
                  </a:lnTo>
                  <a:lnTo>
                    <a:pt x="11" y="11"/>
                  </a:lnTo>
                  <a:lnTo>
                    <a:pt x="192" y="11"/>
                  </a:lnTo>
                  <a:close/>
                  <a:moveTo>
                    <a:pt x="203" y="0"/>
                  </a:moveTo>
                  <a:lnTo>
                    <a:pt x="0" y="0"/>
                  </a:lnTo>
                  <a:lnTo>
                    <a:pt x="0" y="51"/>
                  </a:lnTo>
                  <a:lnTo>
                    <a:pt x="203" y="51"/>
                  </a:lnTo>
                  <a:lnTo>
                    <a:pt x="203" y="0"/>
                  </a:lnTo>
                  <a:lnTo>
                    <a:pt x="2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25" name="Freeform 108"/>
            <p:cNvSpPr>
              <a:spLocks noEditPoints="1"/>
            </p:cNvSpPr>
            <p:nvPr/>
          </p:nvSpPr>
          <p:spPr bwMode="auto">
            <a:xfrm>
              <a:off x="4529138" y="4108450"/>
              <a:ext cx="322263" cy="80962"/>
            </a:xfrm>
            <a:custGeom>
              <a:avLst/>
              <a:gdLst>
                <a:gd name="T0" fmla="*/ 192 w 203"/>
                <a:gd name="T1" fmla="*/ 11 h 51"/>
                <a:gd name="T2" fmla="*/ 192 w 203"/>
                <a:gd name="T3" fmla="*/ 42 h 51"/>
                <a:gd name="T4" fmla="*/ 11 w 203"/>
                <a:gd name="T5" fmla="*/ 42 h 51"/>
                <a:gd name="T6" fmla="*/ 11 w 203"/>
                <a:gd name="T7" fmla="*/ 11 h 51"/>
                <a:gd name="T8" fmla="*/ 192 w 203"/>
                <a:gd name="T9" fmla="*/ 11 h 51"/>
                <a:gd name="T10" fmla="*/ 203 w 203"/>
                <a:gd name="T11" fmla="*/ 0 h 51"/>
                <a:gd name="T12" fmla="*/ 0 w 203"/>
                <a:gd name="T13" fmla="*/ 0 h 51"/>
                <a:gd name="T14" fmla="*/ 0 w 203"/>
                <a:gd name="T15" fmla="*/ 51 h 51"/>
                <a:gd name="T16" fmla="*/ 203 w 203"/>
                <a:gd name="T17" fmla="*/ 51 h 51"/>
                <a:gd name="T18" fmla="*/ 203 w 203"/>
                <a:gd name="T19" fmla="*/ 0 h 51"/>
                <a:gd name="T20" fmla="*/ 203 w 203"/>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51">
                  <a:moveTo>
                    <a:pt x="192" y="11"/>
                  </a:moveTo>
                  <a:lnTo>
                    <a:pt x="192" y="42"/>
                  </a:lnTo>
                  <a:lnTo>
                    <a:pt x="11" y="42"/>
                  </a:lnTo>
                  <a:lnTo>
                    <a:pt x="11" y="11"/>
                  </a:lnTo>
                  <a:lnTo>
                    <a:pt x="192" y="11"/>
                  </a:lnTo>
                  <a:moveTo>
                    <a:pt x="203" y="0"/>
                  </a:moveTo>
                  <a:lnTo>
                    <a:pt x="0" y="0"/>
                  </a:lnTo>
                  <a:lnTo>
                    <a:pt x="0" y="51"/>
                  </a:lnTo>
                  <a:lnTo>
                    <a:pt x="203" y="51"/>
                  </a:lnTo>
                  <a:lnTo>
                    <a:pt x="203" y="0"/>
                  </a:lnTo>
                  <a:lnTo>
                    <a:pt x="20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26" name="Freeform 109"/>
            <p:cNvSpPr>
              <a:spLocks noEditPoints="1"/>
            </p:cNvSpPr>
            <p:nvPr/>
          </p:nvSpPr>
          <p:spPr bwMode="auto">
            <a:xfrm>
              <a:off x="4529138" y="4111625"/>
              <a:ext cx="322263" cy="315912"/>
            </a:xfrm>
            <a:custGeom>
              <a:avLst/>
              <a:gdLst>
                <a:gd name="T0" fmla="*/ 192 w 203"/>
                <a:gd name="T1" fmla="*/ 9 h 199"/>
                <a:gd name="T2" fmla="*/ 192 w 203"/>
                <a:gd name="T3" fmla="*/ 189 h 199"/>
                <a:gd name="T4" fmla="*/ 11 w 203"/>
                <a:gd name="T5" fmla="*/ 189 h 199"/>
                <a:gd name="T6" fmla="*/ 11 w 203"/>
                <a:gd name="T7" fmla="*/ 9 h 199"/>
                <a:gd name="T8" fmla="*/ 192 w 203"/>
                <a:gd name="T9" fmla="*/ 9 h 199"/>
                <a:gd name="T10" fmla="*/ 203 w 203"/>
                <a:gd name="T11" fmla="*/ 0 h 199"/>
                <a:gd name="T12" fmla="*/ 0 w 203"/>
                <a:gd name="T13" fmla="*/ 0 h 199"/>
                <a:gd name="T14" fmla="*/ 0 w 203"/>
                <a:gd name="T15" fmla="*/ 199 h 199"/>
                <a:gd name="T16" fmla="*/ 203 w 203"/>
                <a:gd name="T17" fmla="*/ 199 h 199"/>
                <a:gd name="T18" fmla="*/ 203 w 203"/>
                <a:gd name="T19" fmla="*/ 0 h 199"/>
                <a:gd name="T20" fmla="*/ 203 w 20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99">
                  <a:moveTo>
                    <a:pt x="192" y="9"/>
                  </a:moveTo>
                  <a:lnTo>
                    <a:pt x="192" y="189"/>
                  </a:lnTo>
                  <a:lnTo>
                    <a:pt x="11" y="189"/>
                  </a:lnTo>
                  <a:lnTo>
                    <a:pt x="11" y="9"/>
                  </a:lnTo>
                  <a:lnTo>
                    <a:pt x="192" y="9"/>
                  </a:lnTo>
                  <a:close/>
                  <a:moveTo>
                    <a:pt x="203" y="0"/>
                  </a:moveTo>
                  <a:lnTo>
                    <a:pt x="0" y="0"/>
                  </a:lnTo>
                  <a:lnTo>
                    <a:pt x="0" y="199"/>
                  </a:lnTo>
                  <a:lnTo>
                    <a:pt x="203" y="199"/>
                  </a:lnTo>
                  <a:lnTo>
                    <a:pt x="203" y="0"/>
                  </a:lnTo>
                  <a:lnTo>
                    <a:pt x="2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27" name="Freeform 110"/>
            <p:cNvSpPr>
              <a:spLocks noEditPoints="1"/>
            </p:cNvSpPr>
            <p:nvPr/>
          </p:nvSpPr>
          <p:spPr bwMode="auto">
            <a:xfrm>
              <a:off x="4529138" y="4111625"/>
              <a:ext cx="322263" cy="315912"/>
            </a:xfrm>
            <a:custGeom>
              <a:avLst/>
              <a:gdLst>
                <a:gd name="T0" fmla="*/ 192 w 203"/>
                <a:gd name="T1" fmla="*/ 9 h 199"/>
                <a:gd name="T2" fmla="*/ 192 w 203"/>
                <a:gd name="T3" fmla="*/ 189 h 199"/>
                <a:gd name="T4" fmla="*/ 11 w 203"/>
                <a:gd name="T5" fmla="*/ 189 h 199"/>
                <a:gd name="T6" fmla="*/ 11 w 203"/>
                <a:gd name="T7" fmla="*/ 9 h 199"/>
                <a:gd name="T8" fmla="*/ 192 w 203"/>
                <a:gd name="T9" fmla="*/ 9 h 199"/>
                <a:gd name="T10" fmla="*/ 203 w 203"/>
                <a:gd name="T11" fmla="*/ 0 h 199"/>
                <a:gd name="T12" fmla="*/ 0 w 203"/>
                <a:gd name="T13" fmla="*/ 0 h 199"/>
                <a:gd name="T14" fmla="*/ 0 w 203"/>
                <a:gd name="T15" fmla="*/ 199 h 199"/>
                <a:gd name="T16" fmla="*/ 203 w 203"/>
                <a:gd name="T17" fmla="*/ 199 h 199"/>
                <a:gd name="T18" fmla="*/ 203 w 203"/>
                <a:gd name="T19" fmla="*/ 0 h 199"/>
                <a:gd name="T20" fmla="*/ 203 w 20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99">
                  <a:moveTo>
                    <a:pt x="192" y="9"/>
                  </a:moveTo>
                  <a:lnTo>
                    <a:pt x="192" y="189"/>
                  </a:lnTo>
                  <a:lnTo>
                    <a:pt x="11" y="189"/>
                  </a:lnTo>
                  <a:lnTo>
                    <a:pt x="11" y="9"/>
                  </a:lnTo>
                  <a:lnTo>
                    <a:pt x="192" y="9"/>
                  </a:lnTo>
                  <a:moveTo>
                    <a:pt x="203" y="0"/>
                  </a:moveTo>
                  <a:lnTo>
                    <a:pt x="0" y="0"/>
                  </a:lnTo>
                  <a:lnTo>
                    <a:pt x="0" y="199"/>
                  </a:lnTo>
                  <a:lnTo>
                    <a:pt x="203" y="199"/>
                  </a:lnTo>
                  <a:lnTo>
                    <a:pt x="203" y="0"/>
                  </a:lnTo>
                  <a:lnTo>
                    <a:pt x="20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28" name="Oval 111"/>
            <p:cNvSpPr>
              <a:spLocks noChangeArrowheads="1"/>
            </p:cNvSpPr>
            <p:nvPr/>
          </p:nvSpPr>
          <p:spPr bwMode="auto">
            <a:xfrm>
              <a:off x="470376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29" name="Oval 112"/>
            <p:cNvSpPr>
              <a:spLocks noChangeArrowheads="1"/>
            </p:cNvSpPr>
            <p:nvPr/>
          </p:nvSpPr>
          <p:spPr bwMode="auto">
            <a:xfrm>
              <a:off x="4749800"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30" name="Oval 113"/>
            <p:cNvSpPr>
              <a:spLocks noChangeArrowheads="1"/>
            </p:cNvSpPr>
            <p:nvPr/>
          </p:nvSpPr>
          <p:spPr bwMode="auto">
            <a:xfrm>
              <a:off x="465931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31" name="Oval 114"/>
            <p:cNvSpPr>
              <a:spLocks noChangeArrowheads="1"/>
            </p:cNvSpPr>
            <p:nvPr/>
          </p:nvSpPr>
          <p:spPr bwMode="auto">
            <a:xfrm>
              <a:off x="470376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32" name="Oval 115"/>
            <p:cNvSpPr>
              <a:spLocks noChangeArrowheads="1"/>
            </p:cNvSpPr>
            <p:nvPr/>
          </p:nvSpPr>
          <p:spPr bwMode="auto">
            <a:xfrm>
              <a:off x="4606925"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33" name="Freeform 116"/>
            <p:cNvSpPr>
              <a:spLocks noEditPoints="1"/>
            </p:cNvSpPr>
            <p:nvPr/>
          </p:nvSpPr>
          <p:spPr bwMode="auto">
            <a:xfrm>
              <a:off x="4567238" y="4138613"/>
              <a:ext cx="23813" cy="23812"/>
            </a:xfrm>
            <a:custGeom>
              <a:avLst/>
              <a:gdLst>
                <a:gd name="T0" fmla="*/ 5 w 10"/>
                <a:gd name="T1" fmla="*/ 2 h 10"/>
                <a:gd name="T2" fmla="*/ 8 w 10"/>
                <a:gd name="T3" fmla="*/ 5 h 10"/>
                <a:gd name="T4" fmla="*/ 5 w 10"/>
                <a:gd name="T5" fmla="*/ 8 h 10"/>
                <a:gd name="T6" fmla="*/ 1 w 10"/>
                <a:gd name="T7" fmla="*/ 5 h 10"/>
                <a:gd name="T8" fmla="*/ 5 w 10"/>
                <a:gd name="T9" fmla="*/ 2 h 10"/>
                <a:gd name="T10" fmla="*/ 5 w 10"/>
                <a:gd name="T11" fmla="*/ 0 h 10"/>
                <a:gd name="T12" fmla="*/ 0 w 10"/>
                <a:gd name="T13" fmla="*/ 5 h 10"/>
                <a:gd name="T14" fmla="*/ 5 w 10"/>
                <a:gd name="T15" fmla="*/ 10 h 10"/>
                <a:gd name="T16" fmla="*/ 10 w 10"/>
                <a:gd name="T17" fmla="*/ 5 h 10"/>
                <a:gd name="T18" fmla="*/ 5 w 1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2"/>
                  </a:moveTo>
                  <a:cubicBezTo>
                    <a:pt x="6" y="2"/>
                    <a:pt x="8" y="3"/>
                    <a:pt x="8" y="5"/>
                  </a:cubicBezTo>
                  <a:cubicBezTo>
                    <a:pt x="8" y="7"/>
                    <a:pt x="6" y="8"/>
                    <a:pt x="5" y="8"/>
                  </a:cubicBezTo>
                  <a:cubicBezTo>
                    <a:pt x="3" y="8"/>
                    <a:pt x="1" y="7"/>
                    <a:pt x="1" y="5"/>
                  </a:cubicBezTo>
                  <a:cubicBezTo>
                    <a:pt x="1" y="3"/>
                    <a:pt x="3" y="2"/>
                    <a:pt x="5" y="2"/>
                  </a:cubicBezTo>
                  <a:moveTo>
                    <a:pt x="5" y="0"/>
                  </a:moveTo>
                  <a:cubicBezTo>
                    <a:pt x="2" y="0"/>
                    <a:pt x="0" y="2"/>
                    <a:pt x="0" y="5"/>
                  </a:cubicBezTo>
                  <a:cubicBezTo>
                    <a:pt x="0" y="8"/>
                    <a:pt x="2" y="10"/>
                    <a:pt x="5" y="10"/>
                  </a:cubicBezTo>
                  <a:cubicBezTo>
                    <a:pt x="7" y="10"/>
                    <a:pt x="10" y="8"/>
                    <a:pt x="10" y="5"/>
                  </a:cubicBezTo>
                  <a:cubicBezTo>
                    <a:pt x="10" y="2"/>
                    <a:pt x="7"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34" name="Oval 117"/>
            <p:cNvSpPr>
              <a:spLocks noChangeArrowheads="1"/>
            </p:cNvSpPr>
            <p:nvPr/>
          </p:nvSpPr>
          <p:spPr bwMode="auto">
            <a:xfrm>
              <a:off x="4792663" y="4138613"/>
              <a:ext cx="23813" cy="238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35" name="Freeform 118"/>
            <p:cNvSpPr>
              <a:spLocks noEditPoints="1"/>
            </p:cNvSpPr>
            <p:nvPr/>
          </p:nvSpPr>
          <p:spPr bwMode="auto">
            <a:xfrm>
              <a:off x="4567238" y="4181475"/>
              <a:ext cx="242888" cy="173037"/>
            </a:xfrm>
            <a:custGeom>
              <a:avLst/>
              <a:gdLst>
                <a:gd name="T0" fmla="*/ 153 w 153"/>
                <a:gd name="T1" fmla="*/ 109 h 109"/>
                <a:gd name="T2" fmla="*/ 0 w 153"/>
                <a:gd name="T3" fmla="*/ 109 h 109"/>
                <a:gd name="T4" fmla="*/ 0 w 153"/>
                <a:gd name="T5" fmla="*/ 0 h 109"/>
                <a:gd name="T6" fmla="*/ 153 w 153"/>
                <a:gd name="T7" fmla="*/ 0 h 109"/>
                <a:gd name="T8" fmla="*/ 153 w 153"/>
                <a:gd name="T9" fmla="*/ 109 h 109"/>
                <a:gd name="T10" fmla="*/ 11 w 153"/>
                <a:gd name="T11" fmla="*/ 99 h 109"/>
                <a:gd name="T12" fmla="*/ 143 w 153"/>
                <a:gd name="T13" fmla="*/ 99 h 109"/>
                <a:gd name="T14" fmla="*/ 143 w 153"/>
                <a:gd name="T15" fmla="*/ 11 h 109"/>
                <a:gd name="T16" fmla="*/ 11 w 153"/>
                <a:gd name="T17" fmla="*/ 11 h 109"/>
                <a:gd name="T18" fmla="*/ 11 w 153"/>
                <a:gd name="T19" fmla="*/ 9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09">
                  <a:moveTo>
                    <a:pt x="153" y="109"/>
                  </a:moveTo>
                  <a:lnTo>
                    <a:pt x="0" y="109"/>
                  </a:lnTo>
                  <a:lnTo>
                    <a:pt x="0" y="0"/>
                  </a:lnTo>
                  <a:lnTo>
                    <a:pt x="153" y="0"/>
                  </a:lnTo>
                  <a:lnTo>
                    <a:pt x="153" y="109"/>
                  </a:lnTo>
                  <a:close/>
                  <a:moveTo>
                    <a:pt x="11" y="99"/>
                  </a:moveTo>
                  <a:lnTo>
                    <a:pt x="143" y="99"/>
                  </a:lnTo>
                  <a:lnTo>
                    <a:pt x="143" y="11"/>
                  </a:lnTo>
                  <a:lnTo>
                    <a:pt x="11" y="11"/>
                  </a:lnTo>
                  <a:lnTo>
                    <a:pt x="11"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36" name="Rectangle 119"/>
            <p:cNvSpPr>
              <a:spLocks noChangeArrowheads="1"/>
            </p:cNvSpPr>
            <p:nvPr/>
          </p:nvSpPr>
          <p:spPr bwMode="auto">
            <a:xfrm>
              <a:off x="4575175" y="4254500"/>
              <a:ext cx="2301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37" name="Freeform 120"/>
            <p:cNvSpPr>
              <a:spLocks noEditPoints="1"/>
            </p:cNvSpPr>
            <p:nvPr/>
          </p:nvSpPr>
          <p:spPr bwMode="auto">
            <a:xfrm>
              <a:off x="4567238" y="4246563"/>
              <a:ext cx="244475" cy="44450"/>
            </a:xfrm>
            <a:custGeom>
              <a:avLst/>
              <a:gdLst>
                <a:gd name="T0" fmla="*/ 154 w 154"/>
                <a:gd name="T1" fmla="*/ 28 h 28"/>
                <a:gd name="T2" fmla="*/ 0 w 154"/>
                <a:gd name="T3" fmla="*/ 28 h 28"/>
                <a:gd name="T4" fmla="*/ 0 w 154"/>
                <a:gd name="T5" fmla="*/ 0 h 28"/>
                <a:gd name="T6" fmla="*/ 154 w 154"/>
                <a:gd name="T7" fmla="*/ 0 h 28"/>
                <a:gd name="T8" fmla="*/ 154 w 154"/>
                <a:gd name="T9" fmla="*/ 28 h 28"/>
                <a:gd name="T10" fmla="*/ 11 w 154"/>
                <a:gd name="T11" fmla="*/ 17 h 28"/>
                <a:gd name="T12" fmla="*/ 145 w 154"/>
                <a:gd name="T13" fmla="*/ 17 h 28"/>
                <a:gd name="T14" fmla="*/ 145 w 154"/>
                <a:gd name="T15" fmla="*/ 11 h 28"/>
                <a:gd name="T16" fmla="*/ 11 w 154"/>
                <a:gd name="T17" fmla="*/ 11 h 28"/>
                <a:gd name="T18" fmla="*/ 11 w 154"/>
                <a:gd name="T19"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 h="28">
                  <a:moveTo>
                    <a:pt x="154" y="28"/>
                  </a:moveTo>
                  <a:lnTo>
                    <a:pt x="0" y="28"/>
                  </a:lnTo>
                  <a:lnTo>
                    <a:pt x="0" y="0"/>
                  </a:lnTo>
                  <a:lnTo>
                    <a:pt x="154" y="0"/>
                  </a:lnTo>
                  <a:lnTo>
                    <a:pt x="154" y="28"/>
                  </a:lnTo>
                  <a:close/>
                  <a:moveTo>
                    <a:pt x="11" y="17"/>
                  </a:moveTo>
                  <a:lnTo>
                    <a:pt x="145" y="17"/>
                  </a:lnTo>
                  <a:lnTo>
                    <a:pt x="145" y="11"/>
                  </a:lnTo>
                  <a:lnTo>
                    <a:pt x="11" y="11"/>
                  </a:lnTo>
                  <a:lnTo>
                    <a:pt x="11"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grpSp>
        <p:nvGrpSpPr>
          <p:cNvPr id="186" name="Group 185"/>
          <p:cNvGrpSpPr/>
          <p:nvPr/>
        </p:nvGrpSpPr>
        <p:grpSpPr>
          <a:xfrm>
            <a:off x="3942902" y="2334636"/>
            <a:ext cx="920860" cy="346323"/>
            <a:chOff x="4357688" y="2508250"/>
            <a:chExt cx="730250" cy="274637"/>
          </a:xfrm>
          <a:solidFill>
            <a:srgbClr val="0078D7"/>
          </a:solidFill>
        </p:grpSpPr>
        <p:sp>
          <p:nvSpPr>
            <p:cNvPr id="167" name="Freeform 150"/>
            <p:cNvSpPr>
              <a:spLocks noEditPoints="1"/>
            </p:cNvSpPr>
            <p:nvPr/>
          </p:nvSpPr>
          <p:spPr bwMode="auto">
            <a:xfrm>
              <a:off x="4413250" y="2670175"/>
              <a:ext cx="111125" cy="112712"/>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33 h 46"/>
                <a:gd name="T12" fmla="*/ 14 w 46"/>
                <a:gd name="T13" fmla="*/ 23 h 46"/>
                <a:gd name="T14" fmla="*/ 23 w 46"/>
                <a:gd name="T15" fmla="*/ 13 h 46"/>
                <a:gd name="T16" fmla="*/ 33 w 46"/>
                <a:gd name="T17" fmla="*/ 23 h 46"/>
                <a:gd name="T18" fmla="*/ 23 w 46"/>
                <a:gd name="T1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1" y="0"/>
                    <a:pt x="0" y="10"/>
                    <a:pt x="0" y="23"/>
                  </a:cubicBezTo>
                  <a:cubicBezTo>
                    <a:pt x="0" y="36"/>
                    <a:pt x="11" y="46"/>
                    <a:pt x="23" y="46"/>
                  </a:cubicBezTo>
                  <a:cubicBezTo>
                    <a:pt x="36" y="46"/>
                    <a:pt x="46" y="36"/>
                    <a:pt x="46" y="23"/>
                  </a:cubicBezTo>
                  <a:cubicBezTo>
                    <a:pt x="46" y="10"/>
                    <a:pt x="36" y="0"/>
                    <a:pt x="23" y="0"/>
                  </a:cubicBezTo>
                  <a:close/>
                  <a:moveTo>
                    <a:pt x="23" y="33"/>
                  </a:moveTo>
                  <a:cubicBezTo>
                    <a:pt x="18" y="33"/>
                    <a:pt x="14" y="28"/>
                    <a:pt x="14" y="23"/>
                  </a:cubicBezTo>
                  <a:cubicBezTo>
                    <a:pt x="14" y="18"/>
                    <a:pt x="18" y="13"/>
                    <a:pt x="23" y="13"/>
                  </a:cubicBezTo>
                  <a:cubicBezTo>
                    <a:pt x="29" y="13"/>
                    <a:pt x="33" y="18"/>
                    <a:pt x="33" y="23"/>
                  </a:cubicBezTo>
                  <a:cubicBezTo>
                    <a:pt x="33" y="28"/>
                    <a:pt x="29" y="33"/>
                    <a:pt x="2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68" name="Freeform 151"/>
            <p:cNvSpPr>
              <a:spLocks noEditPoints="1"/>
            </p:cNvSpPr>
            <p:nvPr/>
          </p:nvSpPr>
          <p:spPr bwMode="auto">
            <a:xfrm>
              <a:off x="4903788" y="2670175"/>
              <a:ext cx="111125" cy="112712"/>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33 h 46"/>
                <a:gd name="T12" fmla="*/ 13 w 46"/>
                <a:gd name="T13" fmla="*/ 23 h 46"/>
                <a:gd name="T14" fmla="*/ 23 w 46"/>
                <a:gd name="T15" fmla="*/ 13 h 46"/>
                <a:gd name="T16" fmla="*/ 32 w 46"/>
                <a:gd name="T17" fmla="*/ 23 h 46"/>
                <a:gd name="T18" fmla="*/ 23 w 46"/>
                <a:gd name="T1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5" y="46"/>
                    <a:pt x="46" y="36"/>
                    <a:pt x="46" y="23"/>
                  </a:cubicBezTo>
                  <a:cubicBezTo>
                    <a:pt x="46" y="10"/>
                    <a:pt x="35" y="0"/>
                    <a:pt x="23" y="0"/>
                  </a:cubicBezTo>
                  <a:close/>
                  <a:moveTo>
                    <a:pt x="23" y="33"/>
                  </a:moveTo>
                  <a:cubicBezTo>
                    <a:pt x="17" y="33"/>
                    <a:pt x="13" y="28"/>
                    <a:pt x="13" y="23"/>
                  </a:cubicBezTo>
                  <a:cubicBezTo>
                    <a:pt x="13" y="18"/>
                    <a:pt x="17" y="13"/>
                    <a:pt x="23" y="13"/>
                  </a:cubicBezTo>
                  <a:cubicBezTo>
                    <a:pt x="28" y="13"/>
                    <a:pt x="32" y="18"/>
                    <a:pt x="32" y="23"/>
                  </a:cubicBezTo>
                  <a:cubicBezTo>
                    <a:pt x="32" y="28"/>
                    <a:pt x="28" y="33"/>
                    <a:pt x="2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69" name="Freeform 152"/>
            <p:cNvSpPr>
              <a:spLocks noEditPoints="1"/>
            </p:cNvSpPr>
            <p:nvPr/>
          </p:nvSpPr>
          <p:spPr bwMode="auto">
            <a:xfrm>
              <a:off x="4357688" y="2508250"/>
              <a:ext cx="730250" cy="234950"/>
            </a:xfrm>
            <a:custGeom>
              <a:avLst/>
              <a:gdLst>
                <a:gd name="T0" fmla="*/ 236 w 302"/>
                <a:gd name="T1" fmla="*/ 34 h 97"/>
                <a:gd name="T2" fmla="*/ 161 w 302"/>
                <a:gd name="T3" fmla="*/ 4 h 97"/>
                <a:gd name="T4" fmla="*/ 75 w 302"/>
                <a:gd name="T5" fmla="*/ 7 h 97"/>
                <a:gd name="T6" fmla="*/ 40 w 302"/>
                <a:gd name="T7" fmla="*/ 24 h 97"/>
                <a:gd name="T8" fmla="*/ 6 w 302"/>
                <a:gd name="T9" fmla="*/ 41 h 97"/>
                <a:gd name="T10" fmla="*/ 0 w 302"/>
                <a:gd name="T11" fmla="*/ 73 h 97"/>
                <a:gd name="T12" fmla="*/ 2 w 302"/>
                <a:gd name="T13" fmla="*/ 97 h 97"/>
                <a:gd name="T14" fmla="*/ 18 w 302"/>
                <a:gd name="T15" fmla="*/ 97 h 97"/>
                <a:gd name="T16" fmla="*/ 18 w 302"/>
                <a:gd name="T17" fmla="*/ 90 h 97"/>
                <a:gd name="T18" fmla="*/ 46 w 302"/>
                <a:gd name="T19" fmla="*/ 62 h 97"/>
                <a:gd name="T20" fmla="*/ 74 w 302"/>
                <a:gd name="T21" fmla="*/ 90 h 97"/>
                <a:gd name="T22" fmla="*/ 75 w 302"/>
                <a:gd name="T23" fmla="*/ 97 h 97"/>
                <a:gd name="T24" fmla="*/ 221 w 302"/>
                <a:gd name="T25" fmla="*/ 97 h 97"/>
                <a:gd name="T26" fmla="*/ 221 w 302"/>
                <a:gd name="T27" fmla="*/ 88 h 97"/>
                <a:gd name="T28" fmla="*/ 248 w 302"/>
                <a:gd name="T29" fmla="*/ 61 h 97"/>
                <a:gd name="T30" fmla="*/ 276 w 302"/>
                <a:gd name="T31" fmla="*/ 88 h 97"/>
                <a:gd name="T32" fmla="*/ 277 w 302"/>
                <a:gd name="T33" fmla="*/ 96 h 97"/>
                <a:gd name="T34" fmla="*/ 300 w 302"/>
                <a:gd name="T35" fmla="*/ 95 h 97"/>
                <a:gd name="T36" fmla="*/ 292 w 302"/>
                <a:gd name="T37" fmla="*/ 55 h 97"/>
                <a:gd name="T38" fmla="*/ 236 w 302"/>
                <a:gd name="T39" fmla="*/ 34 h 97"/>
                <a:gd name="T40" fmla="*/ 78 w 302"/>
                <a:gd name="T41" fmla="*/ 38 h 97"/>
                <a:gd name="T42" fmla="*/ 93 w 302"/>
                <a:gd name="T43" fmla="*/ 17 h 97"/>
                <a:gd name="T44" fmla="*/ 130 w 302"/>
                <a:gd name="T45" fmla="*/ 13 h 97"/>
                <a:gd name="T46" fmla="*/ 131 w 302"/>
                <a:gd name="T47" fmla="*/ 42 h 97"/>
                <a:gd name="T48" fmla="*/ 78 w 302"/>
                <a:gd name="T49" fmla="*/ 38 h 97"/>
                <a:gd name="T50" fmla="*/ 216 w 302"/>
                <a:gd name="T51" fmla="*/ 45 h 97"/>
                <a:gd name="T52" fmla="*/ 141 w 302"/>
                <a:gd name="T53" fmla="*/ 42 h 97"/>
                <a:gd name="T54" fmla="*/ 139 w 302"/>
                <a:gd name="T55" fmla="*/ 13 h 97"/>
                <a:gd name="T56" fmla="*/ 216 w 302"/>
                <a:gd name="T57" fmla="*/ 37 h 97"/>
                <a:gd name="T58" fmla="*/ 216 w 302"/>
                <a:gd name="T59" fmla="*/ 4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97">
                  <a:moveTo>
                    <a:pt x="236" y="34"/>
                  </a:moveTo>
                  <a:cubicBezTo>
                    <a:pt x="236" y="34"/>
                    <a:pt x="179" y="8"/>
                    <a:pt x="161" y="4"/>
                  </a:cubicBezTo>
                  <a:cubicBezTo>
                    <a:pt x="143" y="0"/>
                    <a:pt x="81" y="4"/>
                    <a:pt x="75" y="7"/>
                  </a:cubicBezTo>
                  <a:cubicBezTo>
                    <a:pt x="40" y="24"/>
                    <a:pt x="40" y="24"/>
                    <a:pt x="40" y="24"/>
                  </a:cubicBezTo>
                  <a:cubicBezTo>
                    <a:pt x="6" y="41"/>
                    <a:pt x="6" y="41"/>
                    <a:pt x="6" y="41"/>
                  </a:cubicBezTo>
                  <a:cubicBezTo>
                    <a:pt x="0" y="73"/>
                    <a:pt x="0" y="73"/>
                    <a:pt x="0" y="73"/>
                  </a:cubicBezTo>
                  <a:cubicBezTo>
                    <a:pt x="0" y="73"/>
                    <a:pt x="0" y="92"/>
                    <a:pt x="2" y="97"/>
                  </a:cubicBezTo>
                  <a:cubicBezTo>
                    <a:pt x="18" y="97"/>
                    <a:pt x="18" y="97"/>
                    <a:pt x="18" y="97"/>
                  </a:cubicBezTo>
                  <a:cubicBezTo>
                    <a:pt x="18" y="90"/>
                    <a:pt x="18" y="90"/>
                    <a:pt x="18" y="90"/>
                  </a:cubicBezTo>
                  <a:cubicBezTo>
                    <a:pt x="18" y="75"/>
                    <a:pt x="31" y="62"/>
                    <a:pt x="46" y="62"/>
                  </a:cubicBezTo>
                  <a:cubicBezTo>
                    <a:pt x="62" y="62"/>
                    <a:pt x="74" y="75"/>
                    <a:pt x="74" y="90"/>
                  </a:cubicBezTo>
                  <a:cubicBezTo>
                    <a:pt x="75" y="97"/>
                    <a:pt x="75" y="97"/>
                    <a:pt x="75" y="97"/>
                  </a:cubicBezTo>
                  <a:cubicBezTo>
                    <a:pt x="221" y="97"/>
                    <a:pt x="221" y="97"/>
                    <a:pt x="221" y="97"/>
                  </a:cubicBezTo>
                  <a:cubicBezTo>
                    <a:pt x="221" y="88"/>
                    <a:pt x="221" y="88"/>
                    <a:pt x="221" y="88"/>
                  </a:cubicBezTo>
                  <a:cubicBezTo>
                    <a:pt x="221" y="73"/>
                    <a:pt x="232" y="61"/>
                    <a:pt x="248" y="61"/>
                  </a:cubicBezTo>
                  <a:cubicBezTo>
                    <a:pt x="263" y="61"/>
                    <a:pt x="276" y="73"/>
                    <a:pt x="276" y="88"/>
                  </a:cubicBezTo>
                  <a:cubicBezTo>
                    <a:pt x="277" y="96"/>
                    <a:pt x="277" y="96"/>
                    <a:pt x="277" y="96"/>
                  </a:cubicBezTo>
                  <a:cubicBezTo>
                    <a:pt x="277" y="96"/>
                    <a:pt x="295" y="97"/>
                    <a:pt x="300" y="95"/>
                  </a:cubicBezTo>
                  <a:cubicBezTo>
                    <a:pt x="300" y="95"/>
                    <a:pt x="302" y="65"/>
                    <a:pt x="292" y="55"/>
                  </a:cubicBezTo>
                  <a:cubicBezTo>
                    <a:pt x="282" y="46"/>
                    <a:pt x="263" y="40"/>
                    <a:pt x="236" y="34"/>
                  </a:cubicBezTo>
                  <a:close/>
                  <a:moveTo>
                    <a:pt x="78" y="38"/>
                  </a:moveTo>
                  <a:cubicBezTo>
                    <a:pt x="78" y="38"/>
                    <a:pt x="85" y="23"/>
                    <a:pt x="93" y="17"/>
                  </a:cubicBezTo>
                  <a:cubicBezTo>
                    <a:pt x="99" y="13"/>
                    <a:pt x="130" y="13"/>
                    <a:pt x="130" y="13"/>
                  </a:cubicBezTo>
                  <a:cubicBezTo>
                    <a:pt x="131" y="42"/>
                    <a:pt x="131" y="42"/>
                    <a:pt x="131" y="42"/>
                  </a:cubicBezTo>
                  <a:lnTo>
                    <a:pt x="78" y="38"/>
                  </a:lnTo>
                  <a:close/>
                  <a:moveTo>
                    <a:pt x="216" y="45"/>
                  </a:moveTo>
                  <a:cubicBezTo>
                    <a:pt x="141" y="42"/>
                    <a:pt x="141" y="42"/>
                    <a:pt x="141" y="42"/>
                  </a:cubicBezTo>
                  <a:cubicBezTo>
                    <a:pt x="139" y="13"/>
                    <a:pt x="139" y="13"/>
                    <a:pt x="139" y="13"/>
                  </a:cubicBezTo>
                  <a:cubicBezTo>
                    <a:pt x="167" y="12"/>
                    <a:pt x="198" y="26"/>
                    <a:pt x="216" y="37"/>
                  </a:cubicBezTo>
                  <a:cubicBezTo>
                    <a:pt x="235" y="48"/>
                    <a:pt x="216" y="45"/>
                    <a:pt x="216"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sp>
        <p:nvSpPr>
          <p:cNvPr id="12" name="TextBox 11"/>
          <p:cNvSpPr txBox="1"/>
          <p:nvPr/>
        </p:nvSpPr>
        <p:spPr>
          <a:xfrm>
            <a:off x="2763886" y="5064937"/>
            <a:ext cx="778411" cy="188212"/>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32418">
              <a:defRPr/>
            </a:pPr>
            <a:r>
              <a:rPr lang="en-US" sz="1199" dirty="0">
                <a:gradFill>
                  <a:gsLst>
                    <a:gs pos="0">
                      <a:srgbClr val="505050"/>
                    </a:gs>
                    <a:gs pos="100000">
                      <a:srgbClr val="505050"/>
                    </a:gs>
                  </a:gsLst>
                  <a:lin ang="5400000" scaled="1"/>
                </a:gradFill>
                <a:latin typeface="Segoe UI"/>
              </a:rPr>
              <a:t>Smart scale</a:t>
            </a:r>
          </a:p>
        </p:txBody>
      </p:sp>
      <p:sp>
        <p:nvSpPr>
          <p:cNvPr id="20" name="TextBox 19"/>
          <p:cNvSpPr txBox="1"/>
          <p:nvPr/>
        </p:nvSpPr>
        <p:spPr>
          <a:xfrm>
            <a:off x="2763886" y="2821218"/>
            <a:ext cx="778411" cy="188212"/>
          </a:xfrm>
          <a:prstGeom prst="rect">
            <a:avLst/>
          </a:prstGeom>
        </p:spPr>
        <p:txBody>
          <a:bodyPr wrap="square" lIns="0" tIns="0" rIns="0" bIns="0" rtlCol="0">
            <a:spAutoFit/>
          </a:bodyPr>
          <a:lstStyle/>
          <a:p>
            <a:pPr algn="ct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Refrigerator</a:t>
            </a:r>
          </a:p>
        </p:txBody>
      </p:sp>
      <p:grpSp>
        <p:nvGrpSpPr>
          <p:cNvPr id="190" name="Group 189"/>
          <p:cNvGrpSpPr/>
          <p:nvPr/>
        </p:nvGrpSpPr>
        <p:grpSpPr>
          <a:xfrm>
            <a:off x="2913867" y="4415247"/>
            <a:ext cx="478448" cy="488457"/>
            <a:chOff x="3522663" y="4075113"/>
            <a:chExt cx="379413" cy="387350"/>
          </a:xfrm>
          <a:solidFill>
            <a:srgbClr val="0078D7"/>
          </a:solidFill>
        </p:grpSpPr>
        <p:sp>
          <p:nvSpPr>
            <p:cNvPr id="114" name="Freeform 97"/>
            <p:cNvSpPr>
              <a:spLocks noEditPoints="1"/>
            </p:cNvSpPr>
            <p:nvPr/>
          </p:nvSpPr>
          <p:spPr bwMode="auto">
            <a:xfrm>
              <a:off x="3522663" y="4075113"/>
              <a:ext cx="379413" cy="387350"/>
            </a:xfrm>
            <a:custGeom>
              <a:avLst/>
              <a:gdLst>
                <a:gd name="T0" fmla="*/ 146 w 157"/>
                <a:gd name="T1" fmla="*/ 0 h 160"/>
                <a:gd name="T2" fmla="*/ 11 w 157"/>
                <a:gd name="T3" fmla="*/ 0 h 160"/>
                <a:gd name="T4" fmla="*/ 0 w 157"/>
                <a:gd name="T5" fmla="*/ 11 h 160"/>
                <a:gd name="T6" fmla="*/ 0 w 157"/>
                <a:gd name="T7" fmla="*/ 149 h 160"/>
                <a:gd name="T8" fmla="*/ 11 w 157"/>
                <a:gd name="T9" fmla="*/ 160 h 160"/>
                <a:gd name="T10" fmla="*/ 146 w 157"/>
                <a:gd name="T11" fmla="*/ 160 h 160"/>
                <a:gd name="T12" fmla="*/ 157 w 157"/>
                <a:gd name="T13" fmla="*/ 149 h 160"/>
                <a:gd name="T14" fmla="*/ 157 w 157"/>
                <a:gd name="T15" fmla="*/ 11 h 160"/>
                <a:gd name="T16" fmla="*/ 146 w 157"/>
                <a:gd name="T17" fmla="*/ 0 h 160"/>
                <a:gd name="T18" fmla="*/ 155 w 157"/>
                <a:gd name="T19" fmla="*/ 149 h 160"/>
                <a:gd name="T20" fmla="*/ 146 w 157"/>
                <a:gd name="T21" fmla="*/ 158 h 160"/>
                <a:gd name="T22" fmla="*/ 11 w 157"/>
                <a:gd name="T23" fmla="*/ 158 h 160"/>
                <a:gd name="T24" fmla="*/ 2 w 157"/>
                <a:gd name="T25" fmla="*/ 149 h 160"/>
                <a:gd name="T26" fmla="*/ 2 w 157"/>
                <a:gd name="T27" fmla="*/ 11 h 160"/>
                <a:gd name="T28" fmla="*/ 11 w 157"/>
                <a:gd name="T29" fmla="*/ 1 h 160"/>
                <a:gd name="T30" fmla="*/ 146 w 157"/>
                <a:gd name="T31" fmla="*/ 1 h 160"/>
                <a:gd name="T32" fmla="*/ 155 w 157"/>
                <a:gd name="T33" fmla="*/ 11 h 160"/>
                <a:gd name="T34" fmla="*/ 155 w 157"/>
                <a:gd name="T35" fmla="*/ 1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7" h="160">
                  <a:moveTo>
                    <a:pt x="146" y="0"/>
                  </a:moveTo>
                  <a:cubicBezTo>
                    <a:pt x="11" y="0"/>
                    <a:pt x="11" y="0"/>
                    <a:pt x="11" y="0"/>
                  </a:cubicBezTo>
                  <a:cubicBezTo>
                    <a:pt x="5" y="0"/>
                    <a:pt x="0" y="5"/>
                    <a:pt x="0" y="11"/>
                  </a:cubicBezTo>
                  <a:cubicBezTo>
                    <a:pt x="0" y="149"/>
                    <a:pt x="0" y="149"/>
                    <a:pt x="0" y="149"/>
                  </a:cubicBezTo>
                  <a:cubicBezTo>
                    <a:pt x="0" y="155"/>
                    <a:pt x="5" y="160"/>
                    <a:pt x="11" y="160"/>
                  </a:cubicBezTo>
                  <a:cubicBezTo>
                    <a:pt x="146" y="160"/>
                    <a:pt x="146" y="160"/>
                    <a:pt x="146" y="160"/>
                  </a:cubicBezTo>
                  <a:cubicBezTo>
                    <a:pt x="152" y="160"/>
                    <a:pt x="157" y="155"/>
                    <a:pt x="157" y="149"/>
                  </a:cubicBezTo>
                  <a:cubicBezTo>
                    <a:pt x="157" y="11"/>
                    <a:pt x="157" y="11"/>
                    <a:pt x="157" y="11"/>
                  </a:cubicBezTo>
                  <a:cubicBezTo>
                    <a:pt x="157" y="5"/>
                    <a:pt x="152" y="0"/>
                    <a:pt x="146" y="0"/>
                  </a:cubicBezTo>
                  <a:close/>
                  <a:moveTo>
                    <a:pt x="155" y="149"/>
                  </a:moveTo>
                  <a:cubicBezTo>
                    <a:pt x="155" y="154"/>
                    <a:pt x="151" y="158"/>
                    <a:pt x="146" y="158"/>
                  </a:cubicBezTo>
                  <a:cubicBezTo>
                    <a:pt x="11" y="158"/>
                    <a:pt x="11" y="158"/>
                    <a:pt x="11" y="158"/>
                  </a:cubicBezTo>
                  <a:cubicBezTo>
                    <a:pt x="6" y="158"/>
                    <a:pt x="2" y="154"/>
                    <a:pt x="2" y="149"/>
                  </a:cubicBezTo>
                  <a:cubicBezTo>
                    <a:pt x="2" y="11"/>
                    <a:pt x="2" y="11"/>
                    <a:pt x="2" y="11"/>
                  </a:cubicBezTo>
                  <a:cubicBezTo>
                    <a:pt x="2" y="6"/>
                    <a:pt x="6" y="1"/>
                    <a:pt x="11" y="1"/>
                  </a:cubicBezTo>
                  <a:cubicBezTo>
                    <a:pt x="146" y="1"/>
                    <a:pt x="146" y="1"/>
                    <a:pt x="146" y="1"/>
                  </a:cubicBezTo>
                  <a:cubicBezTo>
                    <a:pt x="151" y="1"/>
                    <a:pt x="155" y="6"/>
                    <a:pt x="155" y="11"/>
                  </a:cubicBezTo>
                  <a:lnTo>
                    <a:pt x="15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15" name="Freeform 98"/>
            <p:cNvSpPr>
              <a:spLocks/>
            </p:cNvSpPr>
            <p:nvPr/>
          </p:nvSpPr>
          <p:spPr bwMode="auto">
            <a:xfrm>
              <a:off x="3541713" y="4094163"/>
              <a:ext cx="341313" cy="352425"/>
            </a:xfrm>
            <a:custGeom>
              <a:avLst/>
              <a:gdLst>
                <a:gd name="T0" fmla="*/ 130 w 141"/>
                <a:gd name="T1" fmla="*/ 0 h 145"/>
                <a:gd name="T2" fmla="*/ 84 w 141"/>
                <a:gd name="T3" fmla="*/ 0 h 145"/>
                <a:gd name="T4" fmla="*/ 84 w 141"/>
                <a:gd name="T5" fmla="*/ 13 h 145"/>
                <a:gd name="T6" fmla="*/ 100 w 141"/>
                <a:gd name="T7" fmla="*/ 39 h 145"/>
                <a:gd name="T8" fmla="*/ 70 w 141"/>
                <a:gd name="T9" fmla="*/ 68 h 145"/>
                <a:gd name="T10" fmla="*/ 41 w 141"/>
                <a:gd name="T11" fmla="*/ 39 h 145"/>
                <a:gd name="T12" fmla="*/ 57 w 141"/>
                <a:gd name="T13" fmla="*/ 13 h 145"/>
                <a:gd name="T14" fmla="*/ 57 w 141"/>
                <a:gd name="T15" fmla="*/ 0 h 145"/>
                <a:gd name="T16" fmla="*/ 10 w 141"/>
                <a:gd name="T17" fmla="*/ 0 h 145"/>
                <a:gd name="T18" fmla="*/ 0 w 141"/>
                <a:gd name="T19" fmla="*/ 11 h 145"/>
                <a:gd name="T20" fmla="*/ 0 w 141"/>
                <a:gd name="T21" fmla="*/ 135 h 145"/>
                <a:gd name="T22" fmla="*/ 10 w 141"/>
                <a:gd name="T23" fmla="*/ 145 h 145"/>
                <a:gd name="T24" fmla="*/ 130 w 141"/>
                <a:gd name="T25" fmla="*/ 145 h 145"/>
                <a:gd name="T26" fmla="*/ 141 w 141"/>
                <a:gd name="T27" fmla="*/ 135 h 145"/>
                <a:gd name="T28" fmla="*/ 141 w 141"/>
                <a:gd name="T29" fmla="*/ 11 h 145"/>
                <a:gd name="T30" fmla="*/ 130 w 141"/>
                <a:gd name="T3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45">
                  <a:moveTo>
                    <a:pt x="130" y="0"/>
                  </a:moveTo>
                  <a:cubicBezTo>
                    <a:pt x="84" y="0"/>
                    <a:pt x="84" y="0"/>
                    <a:pt x="84" y="0"/>
                  </a:cubicBezTo>
                  <a:cubicBezTo>
                    <a:pt x="84" y="13"/>
                    <a:pt x="84" y="13"/>
                    <a:pt x="84" y="13"/>
                  </a:cubicBezTo>
                  <a:cubicBezTo>
                    <a:pt x="94" y="18"/>
                    <a:pt x="100" y="28"/>
                    <a:pt x="100" y="39"/>
                  </a:cubicBezTo>
                  <a:cubicBezTo>
                    <a:pt x="100" y="55"/>
                    <a:pt x="87" y="68"/>
                    <a:pt x="70" y="68"/>
                  </a:cubicBezTo>
                  <a:cubicBezTo>
                    <a:pt x="54" y="68"/>
                    <a:pt x="41" y="55"/>
                    <a:pt x="41" y="39"/>
                  </a:cubicBezTo>
                  <a:cubicBezTo>
                    <a:pt x="41" y="28"/>
                    <a:pt x="47" y="18"/>
                    <a:pt x="57" y="13"/>
                  </a:cubicBezTo>
                  <a:cubicBezTo>
                    <a:pt x="57" y="0"/>
                    <a:pt x="57" y="0"/>
                    <a:pt x="57" y="0"/>
                  </a:cubicBezTo>
                  <a:cubicBezTo>
                    <a:pt x="10" y="0"/>
                    <a:pt x="10" y="0"/>
                    <a:pt x="10" y="0"/>
                  </a:cubicBezTo>
                  <a:cubicBezTo>
                    <a:pt x="5" y="0"/>
                    <a:pt x="0" y="5"/>
                    <a:pt x="0" y="11"/>
                  </a:cubicBezTo>
                  <a:cubicBezTo>
                    <a:pt x="0" y="135"/>
                    <a:pt x="0" y="135"/>
                    <a:pt x="0" y="135"/>
                  </a:cubicBezTo>
                  <a:cubicBezTo>
                    <a:pt x="0" y="140"/>
                    <a:pt x="5" y="145"/>
                    <a:pt x="10" y="145"/>
                  </a:cubicBezTo>
                  <a:cubicBezTo>
                    <a:pt x="130" y="145"/>
                    <a:pt x="130" y="145"/>
                    <a:pt x="130" y="145"/>
                  </a:cubicBezTo>
                  <a:cubicBezTo>
                    <a:pt x="136" y="145"/>
                    <a:pt x="141" y="140"/>
                    <a:pt x="141" y="135"/>
                  </a:cubicBezTo>
                  <a:cubicBezTo>
                    <a:pt x="141" y="11"/>
                    <a:pt x="141" y="11"/>
                    <a:pt x="141" y="11"/>
                  </a:cubicBezTo>
                  <a:cubicBezTo>
                    <a:pt x="141" y="5"/>
                    <a:pt x="136" y="0"/>
                    <a:pt x="1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16" name="Freeform 99"/>
            <p:cNvSpPr>
              <a:spLocks/>
            </p:cNvSpPr>
            <p:nvPr/>
          </p:nvSpPr>
          <p:spPr bwMode="auto">
            <a:xfrm>
              <a:off x="3702050" y="4176713"/>
              <a:ext cx="20638" cy="73025"/>
            </a:xfrm>
            <a:custGeom>
              <a:avLst/>
              <a:gdLst>
                <a:gd name="T0" fmla="*/ 3 w 9"/>
                <a:gd name="T1" fmla="*/ 10 h 30"/>
                <a:gd name="T2" fmla="*/ 3 w 9"/>
                <a:gd name="T3" fmla="*/ 30 h 30"/>
                <a:gd name="T4" fmla="*/ 6 w 9"/>
                <a:gd name="T5" fmla="*/ 30 h 30"/>
                <a:gd name="T6" fmla="*/ 6 w 9"/>
                <a:gd name="T7" fmla="*/ 10 h 30"/>
                <a:gd name="T8" fmla="*/ 9 w 9"/>
                <a:gd name="T9" fmla="*/ 5 h 30"/>
                <a:gd name="T10" fmla="*/ 4 w 9"/>
                <a:gd name="T11" fmla="*/ 0 h 30"/>
                <a:gd name="T12" fmla="*/ 0 w 9"/>
                <a:gd name="T13" fmla="*/ 5 h 30"/>
                <a:gd name="T14" fmla="*/ 3 w 9"/>
                <a:gd name="T15" fmla="*/ 1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30">
                  <a:moveTo>
                    <a:pt x="3" y="10"/>
                  </a:moveTo>
                  <a:cubicBezTo>
                    <a:pt x="3" y="30"/>
                    <a:pt x="3" y="30"/>
                    <a:pt x="3" y="30"/>
                  </a:cubicBezTo>
                  <a:cubicBezTo>
                    <a:pt x="6" y="30"/>
                    <a:pt x="6" y="30"/>
                    <a:pt x="6" y="30"/>
                  </a:cubicBezTo>
                  <a:cubicBezTo>
                    <a:pt x="6" y="10"/>
                    <a:pt x="6" y="10"/>
                    <a:pt x="6" y="10"/>
                  </a:cubicBezTo>
                  <a:cubicBezTo>
                    <a:pt x="8" y="9"/>
                    <a:pt x="9" y="7"/>
                    <a:pt x="9" y="5"/>
                  </a:cubicBezTo>
                  <a:cubicBezTo>
                    <a:pt x="9" y="2"/>
                    <a:pt x="7" y="0"/>
                    <a:pt x="4" y="0"/>
                  </a:cubicBezTo>
                  <a:cubicBezTo>
                    <a:pt x="2" y="0"/>
                    <a:pt x="0" y="2"/>
                    <a:pt x="0" y="5"/>
                  </a:cubicBezTo>
                  <a:cubicBezTo>
                    <a:pt x="0" y="7"/>
                    <a:pt x="1"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17" name="Freeform 100"/>
            <p:cNvSpPr>
              <a:spLocks/>
            </p:cNvSpPr>
            <p:nvPr/>
          </p:nvSpPr>
          <p:spPr bwMode="auto">
            <a:xfrm>
              <a:off x="3754438" y="4189413"/>
              <a:ext cx="22225" cy="4762"/>
            </a:xfrm>
            <a:custGeom>
              <a:avLst/>
              <a:gdLst>
                <a:gd name="T0" fmla="*/ 0 w 9"/>
                <a:gd name="T1" fmla="*/ 1 h 2"/>
                <a:gd name="T2" fmla="*/ 1 w 9"/>
                <a:gd name="T3" fmla="*/ 2 h 2"/>
                <a:gd name="T4" fmla="*/ 8 w 9"/>
                <a:gd name="T5" fmla="*/ 2 h 2"/>
                <a:gd name="T6" fmla="*/ 9 w 9"/>
                <a:gd name="T7" fmla="*/ 1 h 2"/>
                <a:gd name="T8" fmla="*/ 8 w 9"/>
                <a:gd name="T9" fmla="*/ 0 h 2"/>
                <a:gd name="T10" fmla="*/ 1 w 9"/>
                <a:gd name="T11" fmla="*/ 0 h 2"/>
                <a:gd name="T12" fmla="*/ 0 w 9"/>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0" y="1"/>
                  </a:moveTo>
                  <a:cubicBezTo>
                    <a:pt x="0" y="1"/>
                    <a:pt x="1" y="2"/>
                    <a:pt x="1" y="2"/>
                  </a:cubicBezTo>
                  <a:cubicBezTo>
                    <a:pt x="8" y="2"/>
                    <a:pt x="8" y="2"/>
                    <a:pt x="8" y="2"/>
                  </a:cubicBezTo>
                  <a:cubicBezTo>
                    <a:pt x="8" y="2"/>
                    <a:pt x="9" y="1"/>
                    <a:pt x="9" y="1"/>
                  </a:cubicBezTo>
                  <a:cubicBezTo>
                    <a:pt x="9" y="0"/>
                    <a:pt x="8" y="0"/>
                    <a:pt x="8" y="0"/>
                  </a:cubicBez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18" name="Freeform 101"/>
            <p:cNvSpPr>
              <a:spLocks/>
            </p:cNvSpPr>
            <p:nvPr/>
          </p:nvSpPr>
          <p:spPr bwMode="auto">
            <a:xfrm>
              <a:off x="3648075" y="4189413"/>
              <a:ext cx="22225" cy="4762"/>
            </a:xfrm>
            <a:custGeom>
              <a:avLst/>
              <a:gdLst>
                <a:gd name="T0" fmla="*/ 9 w 9"/>
                <a:gd name="T1" fmla="*/ 1 h 2"/>
                <a:gd name="T2" fmla="*/ 8 w 9"/>
                <a:gd name="T3" fmla="*/ 0 h 2"/>
                <a:gd name="T4" fmla="*/ 1 w 9"/>
                <a:gd name="T5" fmla="*/ 0 h 2"/>
                <a:gd name="T6" fmla="*/ 0 w 9"/>
                <a:gd name="T7" fmla="*/ 1 h 2"/>
                <a:gd name="T8" fmla="*/ 1 w 9"/>
                <a:gd name="T9" fmla="*/ 2 h 2"/>
                <a:gd name="T10" fmla="*/ 8 w 9"/>
                <a:gd name="T11" fmla="*/ 2 h 2"/>
                <a:gd name="T12" fmla="*/ 9 w 9"/>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9" y="1"/>
                  </a:moveTo>
                  <a:cubicBezTo>
                    <a:pt x="9" y="0"/>
                    <a:pt x="8" y="0"/>
                    <a:pt x="8" y="0"/>
                  </a:cubicBezTo>
                  <a:cubicBezTo>
                    <a:pt x="1" y="0"/>
                    <a:pt x="1" y="0"/>
                    <a:pt x="1" y="0"/>
                  </a:cubicBezTo>
                  <a:cubicBezTo>
                    <a:pt x="1" y="0"/>
                    <a:pt x="0" y="0"/>
                    <a:pt x="0" y="1"/>
                  </a:cubicBezTo>
                  <a:cubicBezTo>
                    <a:pt x="0" y="1"/>
                    <a:pt x="1" y="2"/>
                    <a:pt x="1" y="2"/>
                  </a:cubicBezTo>
                  <a:cubicBezTo>
                    <a:pt x="8" y="2"/>
                    <a:pt x="8" y="2"/>
                    <a:pt x="8" y="2"/>
                  </a:cubicBezTo>
                  <a:cubicBezTo>
                    <a:pt x="8" y="2"/>
                    <a:pt x="9"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19" name="Freeform 102"/>
            <p:cNvSpPr>
              <a:spLocks/>
            </p:cNvSpPr>
            <p:nvPr/>
          </p:nvSpPr>
          <p:spPr bwMode="auto">
            <a:xfrm>
              <a:off x="3711575" y="4125913"/>
              <a:ext cx="1588" cy="19050"/>
            </a:xfrm>
            <a:custGeom>
              <a:avLst/>
              <a:gdLst>
                <a:gd name="T0" fmla="*/ 0 w 1"/>
                <a:gd name="T1" fmla="*/ 8 h 8"/>
                <a:gd name="T2" fmla="*/ 1 w 1"/>
                <a:gd name="T3" fmla="*/ 7 h 8"/>
                <a:gd name="T4" fmla="*/ 1 w 1"/>
                <a:gd name="T5" fmla="*/ 1 h 8"/>
                <a:gd name="T6" fmla="*/ 0 w 1"/>
                <a:gd name="T7" fmla="*/ 0 h 8"/>
                <a:gd name="T8" fmla="*/ 0 w 1"/>
                <a:gd name="T9" fmla="*/ 1 h 8"/>
                <a:gd name="T10" fmla="*/ 0 w 1"/>
                <a:gd name="T11" fmla="*/ 7 h 8"/>
                <a:gd name="T12" fmla="*/ 0 w 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 h="8">
                  <a:moveTo>
                    <a:pt x="0" y="8"/>
                  </a:moveTo>
                  <a:cubicBezTo>
                    <a:pt x="1" y="8"/>
                    <a:pt x="1" y="8"/>
                    <a:pt x="1" y="7"/>
                  </a:cubicBezTo>
                  <a:cubicBezTo>
                    <a:pt x="1" y="1"/>
                    <a:pt x="1" y="1"/>
                    <a:pt x="1" y="1"/>
                  </a:cubicBezTo>
                  <a:cubicBezTo>
                    <a:pt x="1" y="0"/>
                    <a:pt x="1" y="0"/>
                    <a:pt x="0" y="0"/>
                  </a:cubicBezTo>
                  <a:cubicBezTo>
                    <a:pt x="0" y="0"/>
                    <a:pt x="0" y="0"/>
                    <a:pt x="0" y="1"/>
                  </a:cubicBezTo>
                  <a:cubicBezTo>
                    <a:pt x="0" y="7"/>
                    <a:pt x="0" y="7"/>
                    <a:pt x="0" y="7"/>
                  </a:cubicBezTo>
                  <a:cubicBezTo>
                    <a:pt x="0" y="8"/>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20" name="Freeform 103"/>
            <p:cNvSpPr>
              <a:spLocks/>
            </p:cNvSpPr>
            <p:nvPr/>
          </p:nvSpPr>
          <p:spPr bwMode="auto">
            <a:xfrm>
              <a:off x="3743325" y="4143375"/>
              <a:ext cx="14288" cy="15875"/>
            </a:xfrm>
            <a:custGeom>
              <a:avLst/>
              <a:gdLst>
                <a:gd name="T0" fmla="*/ 1 w 6"/>
                <a:gd name="T1" fmla="*/ 7 h 7"/>
                <a:gd name="T2" fmla="*/ 1 w 6"/>
                <a:gd name="T3" fmla="*/ 6 h 7"/>
                <a:gd name="T4" fmla="*/ 6 w 6"/>
                <a:gd name="T5" fmla="*/ 2 h 7"/>
                <a:gd name="T6" fmla="*/ 6 w 6"/>
                <a:gd name="T7" fmla="*/ 0 h 7"/>
                <a:gd name="T8" fmla="*/ 5 w 6"/>
                <a:gd name="T9" fmla="*/ 0 h 7"/>
                <a:gd name="T10" fmla="*/ 0 w 6"/>
                <a:gd name="T11" fmla="*/ 5 h 7"/>
                <a:gd name="T12" fmla="*/ 0 w 6"/>
                <a:gd name="T13" fmla="*/ 6 h 7"/>
                <a:gd name="T14" fmla="*/ 1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1" y="7"/>
                  </a:moveTo>
                  <a:cubicBezTo>
                    <a:pt x="1" y="7"/>
                    <a:pt x="1" y="7"/>
                    <a:pt x="1" y="6"/>
                  </a:cubicBezTo>
                  <a:cubicBezTo>
                    <a:pt x="6" y="2"/>
                    <a:pt x="6" y="2"/>
                    <a:pt x="6" y="2"/>
                  </a:cubicBezTo>
                  <a:cubicBezTo>
                    <a:pt x="6" y="1"/>
                    <a:pt x="6" y="1"/>
                    <a:pt x="6" y="0"/>
                  </a:cubicBezTo>
                  <a:cubicBezTo>
                    <a:pt x="6" y="0"/>
                    <a:pt x="5" y="0"/>
                    <a:pt x="5" y="0"/>
                  </a:cubicBezTo>
                  <a:cubicBezTo>
                    <a:pt x="0" y="5"/>
                    <a:pt x="0" y="5"/>
                    <a:pt x="0" y="5"/>
                  </a:cubicBezTo>
                  <a:cubicBezTo>
                    <a:pt x="0" y="6"/>
                    <a:pt x="0" y="6"/>
                    <a:pt x="0" y="6"/>
                  </a:cubicBezTo>
                  <a:cubicBezTo>
                    <a:pt x="0" y="7"/>
                    <a:pt x="1" y="7"/>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21" name="Freeform 104"/>
            <p:cNvSpPr>
              <a:spLocks/>
            </p:cNvSpPr>
            <p:nvPr/>
          </p:nvSpPr>
          <p:spPr bwMode="auto">
            <a:xfrm>
              <a:off x="3667125" y="4217988"/>
              <a:ext cx="15875" cy="17462"/>
            </a:xfrm>
            <a:custGeom>
              <a:avLst/>
              <a:gdLst>
                <a:gd name="T0" fmla="*/ 0 w 6"/>
                <a:gd name="T1" fmla="*/ 7 h 7"/>
                <a:gd name="T2" fmla="*/ 1 w 6"/>
                <a:gd name="T3" fmla="*/ 7 h 7"/>
                <a:gd name="T4" fmla="*/ 6 w 6"/>
                <a:gd name="T5" fmla="*/ 2 h 7"/>
                <a:gd name="T6" fmla="*/ 6 w 6"/>
                <a:gd name="T7" fmla="*/ 1 h 7"/>
                <a:gd name="T8" fmla="*/ 5 w 6"/>
                <a:gd name="T9" fmla="*/ 1 h 7"/>
                <a:gd name="T10" fmla="*/ 0 w 6"/>
                <a:gd name="T11" fmla="*/ 5 h 7"/>
                <a:gd name="T12" fmla="*/ 0 w 6"/>
                <a:gd name="T13" fmla="*/ 7 h 7"/>
                <a:gd name="T14" fmla="*/ 0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0" y="7"/>
                  </a:moveTo>
                  <a:cubicBezTo>
                    <a:pt x="1" y="7"/>
                    <a:pt x="1" y="7"/>
                    <a:pt x="1" y="7"/>
                  </a:cubicBezTo>
                  <a:cubicBezTo>
                    <a:pt x="6" y="2"/>
                    <a:pt x="6" y="2"/>
                    <a:pt x="6" y="2"/>
                  </a:cubicBezTo>
                  <a:cubicBezTo>
                    <a:pt x="6" y="2"/>
                    <a:pt x="6" y="1"/>
                    <a:pt x="6" y="1"/>
                  </a:cubicBezTo>
                  <a:cubicBezTo>
                    <a:pt x="6" y="0"/>
                    <a:pt x="5" y="0"/>
                    <a:pt x="5" y="1"/>
                  </a:cubicBezTo>
                  <a:cubicBezTo>
                    <a:pt x="0" y="5"/>
                    <a:pt x="0" y="5"/>
                    <a:pt x="0" y="5"/>
                  </a:cubicBezTo>
                  <a:cubicBezTo>
                    <a:pt x="0" y="6"/>
                    <a:pt x="0" y="6"/>
                    <a:pt x="0" y="7"/>
                  </a:cubicBezTo>
                  <a:cubicBezTo>
                    <a:pt x="0" y="7"/>
                    <a:pt x="0" y="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22" name="Freeform 105"/>
            <p:cNvSpPr>
              <a:spLocks/>
            </p:cNvSpPr>
            <p:nvPr/>
          </p:nvSpPr>
          <p:spPr bwMode="auto">
            <a:xfrm>
              <a:off x="3743325" y="4217988"/>
              <a:ext cx="14288" cy="17462"/>
            </a:xfrm>
            <a:custGeom>
              <a:avLst/>
              <a:gdLst>
                <a:gd name="T0" fmla="*/ 5 w 6"/>
                <a:gd name="T1" fmla="*/ 7 h 7"/>
                <a:gd name="T2" fmla="*/ 5 w 6"/>
                <a:gd name="T3" fmla="*/ 7 h 7"/>
                <a:gd name="T4" fmla="*/ 6 w 6"/>
                <a:gd name="T5" fmla="*/ 7 h 7"/>
                <a:gd name="T6" fmla="*/ 6 w 6"/>
                <a:gd name="T7" fmla="*/ 5 h 7"/>
                <a:gd name="T8" fmla="*/ 1 w 6"/>
                <a:gd name="T9" fmla="*/ 1 h 7"/>
                <a:gd name="T10" fmla="*/ 0 w 6"/>
                <a:gd name="T11" fmla="*/ 1 h 7"/>
                <a:gd name="T12" fmla="*/ 0 w 6"/>
                <a:gd name="T13" fmla="*/ 2 h 7"/>
                <a:gd name="T14" fmla="*/ 5 w 6"/>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5" y="7"/>
                  </a:moveTo>
                  <a:cubicBezTo>
                    <a:pt x="5" y="7"/>
                    <a:pt x="5" y="7"/>
                    <a:pt x="5" y="7"/>
                  </a:cubicBezTo>
                  <a:cubicBezTo>
                    <a:pt x="6" y="7"/>
                    <a:pt x="6" y="7"/>
                    <a:pt x="6" y="7"/>
                  </a:cubicBezTo>
                  <a:cubicBezTo>
                    <a:pt x="6" y="6"/>
                    <a:pt x="6" y="6"/>
                    <a:pt x="6" y="5"/>
                  </a:cubicBezTo>
                  <a:cubicBezTo>
                    <a:pt x="1" y="1"/>
                    <a:pt x="1" y="1"/>
                    <a:pt x="1" y="1"/>
                  </a:cubicBezTo>
                  <a:cubicBezTo>
                    <a:pt x="1" y="0"/>
                    <a:pt x="0" y="0"/>
                    <a:pt x="0" y="1"/>
                  </a:cubicBezTo>
                  <a:cubicBezTo>
                    <a:pt x="0" y="1"/>
                    <a:pt x="0" y="2"/>
                    <a:pt x="0" y="2"/>
                  </a:cubicBezTo>
                  <a:lnTo>
                    <a:pt x="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23" name="Freeform 106"/>
            <p:cNvSpPr>
              <a:spLocks/>
            </p:cNvSpPr>
            <p:nvPr/>
          </p:nvSpPr>
          <p:spPr bwMode="auto">
            <a:xfrm>
              <a:off x="3667125" y="4143375"/>
              <a:ext cx="15875" cy="15875"/>
            </a:xfrm>
            <a:custGeom>
              <a:avLst/>
              <a:gdLst>
                <a:gd name="T0" fmla="*/ 0 w 6"/>
                <a:gd name="T1" fmla="*/ 0 h 7"/>
                <a:gd name="T2" fmla="*/ 0 w 6"/>
                <a:gd name="T3" fmla="*/ 2 h 7"/>
                <a:gd name="T4" fmla="*/ 5 w 6"/>
                <a:gd name="T5" fmla="*/ 6 h 7"/>
                <a:gd name="T6" fmla="*/ 5 w 6"/>
                <a:gd name="T7" fmla="*/ 7 h 7"/>
                <a:gd name="T8" fmla="*/ 6 w 6"/>
                <a:gd name="T9" fmla="*/ 6 h 7"/>
                <a:gd name="T10" fmla="*/ 6 w 6"/>
                <a:gd name="T11" fmla="*/ 5 h 7"/>
                <a:gd name="T12" fmla="*/ 1 w 6"/>
                <a:gd name="T13" fmla="*/ 0 h 7"/>
                <a:gd name="T14" fmla="*/ 0 w 6"/>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0" y="0"/>
                  </a:moveTo>
                  <a:cubicBezTo>
                    <a:pt x="0" y="1"/>
                    <a:pt x="0" y="1"/>
                    <a:pt x="0" y="2"/>
                  </a:cubicBezTo>
                  <a:cubicBezTo>
                    <a:pt x="5" y="6"/>
                    <a:pt x="5" y="6"/>
                    <a:pt x="5" y="6"/>
                  </a:cubicBezTo>
                  <a:cubicBezTo>
                    <a:pt x="5" y="7"/>
                    <a:pt x="5" y="7"/>
                    <a:pt x="5" y="7"/>
                  </a:cubicBezTo>
                  <a:cubicBezTo>
                    <a:pt x="5" y="7"/>
                    <a:pt x="6" y="7"/>
                    <a:pt x="6" y="6"/>
                  </a:cubicBezTo>
                  <a:cubicBezTo>
                    <a:pt x="6" y="6"/>
                    <a:pt x="6" y="6"/>
                    <a:pt x="6" y="5"/>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grpSp>
        <p:nvGrpSpPr>
          <p:cNvPr id="187" name="Group 186"/>
          <p:cNvGrpSpPr/>
          <p:nvPr/>
        </p:nvGrpSpPr>
        <p:grpSpPr>
          <a:xfrm>
            <a:off x="3000948" y="2130445"/>
            <a:ext cx="304285" cy="550514"/>
            <a:chOff x="3632200" y="2433638"/>
            <a:chExt cx="241300" cy="436562"/>
          </a:xfrm>
          <a:solidFill>
            <a:srgbClr val="0078D7"/>
          </a:solidFill>
        </p:grpSpPr>
        <p:sp>
          <p:nvSpPr>
            <p:cNvPr id="170" name="Freeform 153"/>
            <p:cNvSpPr>
              <a:spLocks noEditPoints="1"/>
            </p:cNvSpPr>
            <p:nvPr/>
          </p:nvSpPr>
          <p:spPr bwMode="auto">
            <a:xfrm>
              <a:off x="3632200" y="2433638"/>
              <a:ext cx="241300" cy="153987"/>
            </a:xfrm>
            <a:custGeom>
              <a:avLst/>
              <a:gdLst>
                <a:gd name="T0" fmla="*/ 93 w 100"/>
                <a:gd name="T1" fmla="*/ 0 h 64"/>
                <a:gd name="T2" fmla="*/ 4 w 100"/>
                <a:gd name="T3" fmla="*/ 0 h 64"/>
                <a:gd name="T4" fmla="*/ 0 w 100"/>
                <a:gd name="T5" fmla="*/ 5 h 64"/>
                <a:gd name="T6" fmla="*/ 0 w 100"/>
                <a:gd name="T7" fmla="*/ 64 h 64"/>
                <a:gd name="T8" fmla="*/ 100 w 100"/>
                <a:gd name="T9" fmla="*/ 64 h 64"/>
                <a:gd name="T10" fmla="*/ 100 w 100"/>
                <a:gd name="T11" fmla="*/ 5 h 64"/>
                <a:gd name="T12" fmla="*/ 93 w 100"/>
                <a:gd name="T13" fmla="*/ 0 h 64"/>
                <a:gd name="T14" fmla="*/ 20 w 100"/>
                <a:gd name="T15" fmla="*/ 45 h 64"/>
                <a:gd name="T16" fmla="*/ 16 w 100"/>
                <a:gd name="T17" fmla="*/ 50 h 64"/>
                <a:gd name="T18" fmla="*/ 12 w 100"/>
                <a:gd name="T19" fmla="*/ 45 h 64"/>
                <a:gd name="T20" fmla="*/ 12 w 100"/>
                <a:gd name="T21" fmla="*/ 27 h 64"/>
                <a:gd name="T22" fmla="*/ 16 w 100"/>
                <a:gd name="T23" fmla="*/ 23 h 64"/>
                <a:gd name="T24" fmla="*/ 20 w 100"/>
                <a:gd name="T25" fmla="*/ 27 h 64"/>
                <a:gd name="T26" fmla="*/ 20 w 100"/>
                <a:gd name="T27" fmla="*/ 4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64">
                  <a:moveTo>
                    <a:pt x="93" y="0"/>
                  </a:moveTo>
                  <a:cubicBezTo>
                    <a:pt x="4" y="0"/>
                    <a:pt x="4" y="0"/>
                    <a:pt x="4" y="0"/>
                  </a:cubicBezTo>
                  <a:cubicBezTo>
                    <a:pt x="1" y="0"/>
                    <a:pt x="0" y="2"/>
                    <a:pt x="0" y="5"/>
                  </a:cubicBezTo>
                  <a:cubicBezTo>
                    <a:pt x="0" y="64"/>
                    <a:pt x="0" y="64"/>
                    <a:pt x="0" y="64"/>
                  </a:cubicBezTo>
                  <a:cubicBezTo>
                    <a:pt x="100" y="64"/>
                    <a:pt x="100" y="64"/>
                    <a:pt x="100" y="64"/>
                  </a:cubicBezTo>
                  <a:cubicBezTo>
                    <a:pt x="100" y="5"/>
                    <a:pt x="100" y="5"/>
                    <a:pt x="100" y="5"/>
                  </a:cubicBezTo>
                  <a:cubicBezTo>
                    <a:pt x="100" y="2"/>
                    <a:pt x="96" y="0"/>
                    <a:pt x="93" y="0"/>
                  </a:cubicBezTo>
                  <a:close/>
                  <a:moveTo>
                    <a:pt x="20" y="45"/>
                  </a:moveTo>
                  <a:cubicBezTo>
                    <a:pt x="20" y="48"/>
                    <a:pt x="18" y="50"/>
                    <a:pt x="16" y="50"/>
                  </a:cubicBezTo>
                  <a:cubicBezTo>
                    <a:pt x="14" y="50"/>
                    <a:pt x="12" y="48"/>
                    <a:pt x="12" y="45"/>
                  </a:cubicBezTo>
                  <a:cubicBezTo>
                    <a:pt x="12" y="27"/>
                    <a:pt x="12" y="27"/>
                    <a:pt x="12" y="27"/>
                  </a:cubicBezTo>
                  <a:cubicBezTo>
                    <a:pt x="12" y="25"/>
                    <a:pt x="14" y="23"/>
                    <a:pt x="16" y="23"/>
                  </a:cubicBezTo>
                  <a:cubicBezTo>
                    <a:pt x="18" y="23"/>
                    <a:pt x="20" y="25"/>
                    <a:pt x="20" y="27"/>
                  </a:cubicBezTo>
                  <a:lnTo>
                    <a:pt x="2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71" name="Freeform 154"/>
            <p:cNvSpPr>
              <a:spLocks noEditPoints="1"/>
            </p:cNvSpPr>
            <p:nvPr/>
          </p:nvSpPr>
          <p:spPr bwMode="auto">
            <a:xfrm>
              <a:off x="3632200" y="2617788"/>
              <a:ext cx="241300" cy="252412"/>
            </a:xfrm>
            <a:custGeom>
              <a:avLst/>
              <a:gdLst>
                <a:gd name="T0" fmla="*/ 0 w 100"/>
                <a:gd name="T1" fmla="*/ 0 h 104"/>
                <a:gd name="T2" fmla="*/ 0 w 100"/>
                <a:gd name="T3" fmla="*/ 97 h 104"/>
                <a:gd name="T4" fmla="*/ 4 w 100"/>
                <a:gd name="T5" fmla="*/ 104 h 104"/>
                <a:gd name="T6" fmla="*/ 93 w 100"/>
                <a:gd name="T7" fmla="*/ 104 h 104"/>
                <a:gd name="T8" fmla="*/ 100 w 100"/>
                <a:gd name="T9" fmla="*/ 97 h 104"/>
                <a:gd name="T10" fmla="*/ 100 w 100"/>
                <a:gd name="T11" fmla="*/ 0 h 104"/>
                <a:gd name="T12" fmla="*/ 0 w 100"/>
                <a:gd name="T13" fmla="*/ 0 h 104"/>
                <a:gd name="T14" fmla="*/ 20 w 100"/>
                <a:gd name="T15" fmla="*/ 61 h 104"/>
                <a:gd name="T16" fmla="*/ 16 w 100"/>
                <a:gd name="T17" fmla="*/ 65 h 104"/>
                <a:gd name="T18" fmla="*/ 12 w 100"/>
                <a:gd name="T19" fmla="*/ 61 h 104"/>
                <a:gd name="T20" fmla="*/ 12 w 100"/>
                <a:gd name="T21" fmla="*/ 15 h 104"/>
                <a:gd name="T22" fmla="*/ 16 w 100"/>
                <a:gd name="T23" fmla="*/ 11 h 104"/>
                <a:gd name="T24" fmla="*/ 20 w 100"/>
                <a:gd name="T25" fmla="*/ 15 h 104"/>
                <a:gd name="T26" fmla="*/ 20 w 100"/>
                <a:gd name="T27" fmla="*/ 6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4">
                  <a:moveTo>
                    <a:pt x="0" y="0"/>
                  </a:moveTo>
                  <a:cubicBezTo>
                    <a:pt x="0" y="97"/>
                    <a:pt x="0" y="97"/>
                    <a:pt x="0" y="97"/>
                  </a:cubicBezTo>
                  <a:cubicBezTo>
                    <a:pt x="0" y="100"/>
                    <a:pt x="1" y="104"/>
                    <a:pt x="4" y="104"/>
                  </a:cubicBezTo>
                  <a:cubicBezTo>
                    <a:pt x="93" y="104"/>
                    <a:pt x="93" y="104"/>
                    <a:pt x="93" y="104"/>
                  </a:cubicBezTo>
                  <a:cubicBezTo>
                    <a:pt x="96" y="104"/>
                    <a:pt x="100" y="100"/>
                    <a:pt x="100" y="97"/>
                  </a:cubicBezTo>
                  <a:cubicBezTo>
                    <a:pt x="100" y="0"/>
                    <a:pt x="100" y="0"/>
                    <a:pt x="100" y="0"/>
                  </a:cubicBezTo>
                  <a:lnTo>
                    <a:pt x="0" y="0"/>
                  </a:lnTo>
                  <a:close/>
                  <a:moveTo>
                    <a:pt x="20" y="61"/>
                  </a:moveTo>
                  <a:cubicBezTo>
                    <a:pt x="20" y="63"/>
                    <a:pt x="18" y="65"/>
                    <a:pt x="16" y="65"/>
                  </a:cubicBezTo>
                  <a:cubicBezTo>
                    <a:pt x="14" y="65"/>
                    <a:pt x="12" y="63"/>
                    <a:pt x="12" y="61"/>
                  </a:cubicBezTo>
                  <a:cubicBezTo>
                    <a:pt x="12" y="15"/>
                    <a:pt x="12" y="15"/>
                    <a:pt x="12" y="15"/>
                  </a:cubicBezTo>
                  <a:cubicBezTo>
                    <a:pt x="12" y="13"/>
                    <a:pt x="14" y="11"/>
                    <a:pt x="16" y="11"/>
                  </a:cubicBezTo>
                  <a:cubicBezTo>
                    <a:pt x="18" y="11"/>
                    <a:pt x="20" y="13"/>
                    <a:pt x="20" y="15"/>
                  </a:cubicBezTo>
                  <a:lnTo>
                    <a:pt x="2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sp>
        <p:nvSpPr>
          <p:cNvPr id="18" name="TextBox 17"/>
          <p:cNvSpPr txBox="1"/>
          <p:nvPr/>
        </p:nvSpPr>
        <p:spPr>
          <a:xfrm>
            <a:off x="9980429" y="5064937"/>
            <a:ext cx="778411" cy="188212"/>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32418">
              <a:defRPr/>
            </a:pPr>
            <a:r>
              <a:rPr lang="en-US" sz="1199" dirty="0">
                <a:gradFill>
                  <a:gsLst>
                    <a:gs pos="0">
                      <a:srgbClr val="505050"/>
                    </a:gs>
                    <a:gs pos="100000">
                      <a:srgbClr val="505050"/>
                    </a:gs>
                  </a:gsLst>
                  <a:lin ang="5400000" scaled="1"/>
                </a:gradFill>
                <a:latin typeface="Segoe UI"/>
              </a:rPr>
              <a:t>Television</a:t>
            </a:r>
          </a:p>
        </p:txBody>
      </p:sp>
      <p:sp>
        <p:nvSpPr>
          <p:cNvPr id="26" name="TextBox 25"/>
          <p:cNvSpPr txBox="1"/>
          <p:nvPr/>
        </p:nvSpPr>
        <p:spPr>
          <a:xfrm>
            <a:off x="9980429" y="2821218"/>
            <a:ext cx="778411" cy="188212"/>
          </a:xfrm>
          <a:prstGeom prst="rect">
            <a:avLst/>
          </a:prstGeom>
        </p:spPr>
        <p:txBody>
          <a:bodyPr wrap="square" lIns="0" tIns="0" rIns="0" bIns="0" rtlCol="0">
            <a:spAutoFit/>
          </a:bodyPr>
          <a:lstStyle/>
          <a:p>
            <a:pPr algn="ct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Microwave</a:t>
            </a:r>
          </a:p>
        </p:txBody>
      </p:sp>
      <p:grpSp>
        <p:nvGrpSpPr>
          <p:cNvPr id="194" name="Group 193"/>
          <p:cNvGrpSpPr/>
          <p:nvPr/>
        </p:nvGrpSpPr>
        <p:grpSpPr>
          <a:xfrm>
            <a:off x="10118399" y="4353189"/>
            <a:ext cx="502470" cy="550514"/>
            <a:chOff x="9374188" y="4051300"/>
            <a:chExt cx="398463" cy="436563"/>
          </a:xfrm>
          <a:solidFill>
            <a:srgbClr val="0078D7"/>
          </a:solidFill>
        </p:grpSpPr>
        <p:sp>
          <p:nvSpPr>
            <p:cNvPr id="146" name="Freeform 129"/>
            <p:cNvSpPr>
              <a:spLocks noEditPoints="1"/>
            </p:cNvSpPr>
            <p:nvPr/>
          </p:nvSpPr>
          <p:spPr bwMode="auto">
            <a:xfrm>
              <a:off x="9374188" y="4217988"/>
              <a:ext cx="398463" cy="269875"/>
            </a:xfrm>
            <a:custGeom>
              <a:avLst/>
              <a:gdLst>
                <a:gd name="T0" fmla="*/ 158 w 165"/>
                <a:gd name="T1" fmla="*/ 0 h 111"/>
                <a:gd name="T2" fmla="*/ 7 w 165"/>
                <a:gd name="T3" fmla="*/ 0 h 111"/>
                <a:gd name="T4" fmla="*/ 0 w 165"/>
                <a:gd name="T5" fmla="*/ 7 h 111"/>
                <a:gd name="T6" fmla="*/ 0 w 165"/>
                <a:gd name="T7" fmla="*/ 104 h 111"/>
                <a:gd name="T8" fmla="*/ 7 w 165"/>
                <a:gd name="T9" fmla="*/ 111 h 111"/>
                <a:gd name="T10" fmla="*/ 158 w 165"/>
                <a:gd name="T11" fmla="*/ 111 h 111"/>
                <a:gd name="T12" fmla="*/ 165 w 165"/>
                <a:gd name="T13" fmla="*/ 104 h 111"/>
                <a:gd name="T14" fmla="*/ 165 w 165"/>
                <a:gd name="T15" fmla="*/ 7 h 111"/>
                <a:gd name="T16" fmla="*/ 158 w 165"/>
                <a:gd name="T17" fmla="*/ 0 h 111"/>
                <a:gd name="T18" fmla="*/ 120 w 165"/>
                <a:gd name="T19" fmla="*/ 93 h 111"/>
                <a:gd name="T20" fmla="*/ 73 w 165"/>
                <a:gd name="T21" fmla="*/ 96 h 111"/>
                <a:gd name="T22" fmla="*/ 18 w 165"/>
                <a:gd name="T23" fmla="*/ 93 h 111"/>
                <a:gd name="T24" fmla="*/ 14 w 165"/>
                <a:gd name="T25" fmla="*/ 56 h 111"/>
                <a:gd name="T26" fmla="*/ 18 w 165"/>
                <a:gd name="T27" fmla="*/ 17 h 111"/>
                <a:gd name="T28" fmla="*/ 73 w 165"/>
                <a:gd name="T29" fmla="*/ 14 h 111"/>
                <a:gd name="T30" fmla="*/ 120 w 165"/>
                <a:gd name="T31" fmla="*/ 17 h 111"/>
                <a:gd name="T32" fmla="*/ 124 w 165"/>
                <a:gd name="T33" fmla="*/ 55 h 111"/>
                <a:gd name="T34" fmla="*/ 120 w 165"/>
                <a:gd name="T35" fmla="*/ 93 h 111"/>
                <a:gd name="T36" fmla="*/ 154 w 165"/>
                <a:gd name="T37" fmla="*/ 91 h 111"/>
                <a:gd name="T38" fmla="*/ 152 w 165"/>
                <a:gd name="T39" fmla="*/ 94 h 111"/>
                <a:gd name="T40" fmla="*/ 140 w 165"/>
                <a:gd name="T41" fmla="*/ 94 h 111"/>
                <a:gd name="T42" fmla="*/ 137 w 165"/>
                <a:gd name="T43" fmla="*/ 91 h 111"/>
                <a:gd name="T44" fmla="*/ 137 w 165"/>
                <a:gd name="T45" fmla="*/ 20 h 111"/>
                <a:gd name="T46" fmla="*/ 140 w 165"/>
                <a:gd name="T47" fmla="*/ 17 h 111"/>
                <a:gd name="T48" fmla="*/ 152 w 165"/>
                <a:gd name="T49" fmla="*/ 17 h 111"/>
                <a:gd name="T50" fmla="*/ 154 w 165"/>
                <a:gd name="T51" fmla="*/ 20 h 111"/>
                <a:gd name="T52" fmla="*/ 154 w 165"/>
                <a:gd name="T53" fmla="*/ 9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 h="111">
                  <a:moveTo>
                    <a:pt x="158" y="0"/>
                  </a:moveTo>
                  <a:cubicBezTo>
                    <a:pt x="7" y="0"/>
                    <a:pt x="7" y="0"/>
                    <a:pt x="7" y="0"/>
                  </a:cubicBezTo>
                  <a:cubicBezTo>
                    <a:pt x="3" y="0"/>
                    <a:pt x="0" y="3"/>
                    <a:pt x="0" y="7"/>
                  </a:cubicBezTo>
                  <a:cubicBezTo>
                    <a:pt x="0" y="104"/>
                    <a:pt x="0" y="104"/>
                    <a:pt x="0" y="104"/>
                  </a:cubicBezTo>
                  <a:cubicBezTo>
                    <a:pt x="0" y="108"/>
                    <a:pt x="3" y="111"/>
                    <a:pt x="7" y="111"/>
                  </a:cubicBezTo>
                  <a:cubicBezTo>
                    <a:pt x="158" y="111"/>
                    <a:pt x="158" y="111"/>
                    <a:pt x="158" y="111"/>
                  </a:cubicBezTo>
                  <a:cubicBezTo>
                    <a:pt x="162" y="111"/>
                    <a:pt x="165" y="108"/>
                    <a:pt x="165" y="104"/>
                  </a:cubicBezTo>
                  <a:cubicBezTo>
                    <a:pt x="165" y="7"/>
                    <a:pt x="165" y="7"/>
                    <a:pt x="165" y="7"/>
                  </a:cubicBezTo>
                  <a:cubicBezTo>
                    <a:pt x="165" y="3"/>
                    <a:pt x="162" y="0"/>
                    <a:pt x="158" y="0"/>
                  </a:cubicBezTo>
                  <a:close/>
                  <a:moveTo>
                    <a:pt x="120" y="93"/>
                  </a:moveTo>
                  <a:cubicBezTo>
                    <a:pt x="118" y="95"/>
                    <a:pt x="97" y="96"/>
                    <a:pt x="73" y="96"/>
                  </a:cubicBezTo>
                  <a:cubicBezTo>
                    <a:pt x="46" y="96"/>
                    <a:pt x="20" y="95"/>
                    <a:pt x="18" y="93"/>
                  </a:cubicBezTo>
                  <a:cubicBezTo>
                    <a:pt x="16" y="91"/>
                    <a:pt x="14" y="74"/>
                    <a:pt x="14" y="56"/>
                  </a:cubicBezTo>
                  <a:cubicBezTo>
                    <a:pt x="14" y="36"/>
                    <a:pt x="15" y="20"/>
                    <a:pt x="18" y="17"/>
                  </a:cubicBezTo>
                  <a:cubicBezTo>
                    <a:pt x="20" y="15"/>
                    <a:pt x="47" y="14"/>
                    <a:pt x="73" y="14"/>
                  </a:cubicBezTo>
                  <a:cubicBezTo>
                    <a:pt x="99" y="14"/>
                    <a:pt x="119" y="16"/>
                    <a:pt x="120" y="17"/>
                  </a:cubicBezTo>
                  <a:cubicBezTo>
                    <a:pt x="122" y="19"/>
                    <a:pt x="124" y="36"/>
                    <a:pt x="124" y="55"/>
                  </a:cubicBezTo>
                  <a:cubicBezTo>
                    <a:pt x="124" y="74"/>
                    <a:pt x="123" y="91"/>
                    <a:pt x="120" y="93"/>
                  </a:cubicBezTo>
                  <a:close/>
                  <a:moveTo>
                    <a:pt x="154" y="91"/>
                  </a:moveTo>
                  <a:cubicBezTo>
                    <a:pt x="154" y="92"/>
                    <a:pt x="153" y="94"/>
                    <a:pt x="152" y="94"/>
                  </a:cubicBezTo>
                  <a:cubicBezTo>
                    <a:pt x="140" y="94"/>
                    <a:pt x="140" y="94"/>
                    <a:pt x="140" y="94"/>
                  </a:cubicBezTo>
                  <a:cubicBezTo>
                    <a:pt x="139" y="94"/>
                    <a:pt x="137" y="92"/>
                    <a:pt x="137" y="91"/>
                  </a:cubicBezTo>
                  <a:cubicBezTo>
                    <a:pt x="137" y="20"/>
                    <a:pt x="137" y="20"/>
                    <a:pt x="137" y="20"/>
                  </a:cubicBezTo>
                  <a:cubicBezTo>
                    <a:pt x="137" y="19"/>
                    <a:pt x="139" y="17"/>
                    <a:pt x="140" y="17"/>
                  </a:cubicBezTo>
                  <a:cubicBezTo>
                    <a:pt x="152" y="17"/>
                    <a:pt x="152" y="17"/>
                    <a:pt x="152" y="17"/>
                  </a:cubicBezTo>
                  <a:cubicBezTo>
                    <a:pt x="153" y="17"/>
                    <a:pt x="154" y="19"/>
                    <a:pt x="154" y="20"/>
                  </a:cubicBezTo>
                  <a:lnTo>
                    <a:pt x="154"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47" name="Oval 130"/>
            <p:cNvSpPr>
              <a:spLocks noChangeArrowheads="1"/>
            </p:cNvSpPr>
            <p:nvPr/>
          </p:nvSpPr>
          <p:spPr bwMode="auto">
            <a:xfrm>
              <a:off x="9720263" y="4271963"/>
              <a:ext cx="14288"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48" name="Oval 131"/>
            <p:cNvSpPr>
              <a:spLocks noChangeArrowheads="1"/>
            </p:cNvSpPr>
            <p:nvPr/>
          </p:nvSpPr>
          <p:spPr bwMode="auto">
            <a:xfrm>
              <a:off x="9720263" y="4292600"/>
              <a:ext cx="14288" cy="174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49" name="Oval 132"/>
            <p:cNvSpPr>
              <a:spLocks noChangeArrowheads="1"/>
            </p:cNvSpPr>
            <p:nvPr/>
          </p:nvSpPr>
          <p:spPr bwMode="auto">
            <a:xfrm>
              <a:off x="9720263" y="4318000"/>
              <a:ext cx="14288"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50" name="Oval 133"/>
            <p:cNvSpPr>
              <a:spLocks noChangeArrowheads="1"/>
            </p:cNvSpPr>
            <p:nvPr/>
          </p:nvSpPr>
          <p:spPr bwMode="auto">
            <a:xfrm>
              <a:off x="9712325" y="4356100"/>
              <a:ext cx="30163" cy="301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51" name="Oval 134"/>
            <p:cNvSpPr>
              <a:spLocks noChangeArrowheads="1"/>
            </p:cNvSpPr>
            <p:nvPr/>
          </p:nvSpPr>
          <p:spPr bwMode="auto">
            <a:xfrm>
              <a:off x="9712325" y="4405313"/>
              <a:ext cx="30163"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52" name="Freeform 135"/>
            <p:cNvSpPr>
              <a:spLocks/>
            </p:cNvSpPr>
            <p:nvPr/>
          </p:nvSpPr>
          <p:spPr bwMode="auto">
            <a:xfrm>
              <a:off x="9502775" y="4184650"/>
              <a:ext cx="130175" cy="28575"/>
            </a:xfrm>
            <a:custGeom>
              <a:avLst/>
              <a:gdLst>
                <a:gd name="T0" fmla="*/ 34 w 54"/>
                <a:gd name="T1" fmla="*/ 0 h 12"/>
                <a:gd name="T2" fmla="*/ 33 w 54"/>
                <a:gd name="T3" fmla="*/ 0 h 12"/>
                <a:gd name="T4" fmla="*/ 27 w 54"/>
                <a:gd name="T5" fmla="*/ 0 h 12"/>
                <a:gd name="T6" fmla="*/ 20 w 54"/>
                <a:gd name="T7" fmla="*/ 0 h 12"/>
                <a:gd name="T8" fmla="*/ 19 w 54"/>
                <a:gd name="T9" fmla="*/ 1 h 12"/>
                <a:gd name="T10" fmla="*/ 0 w 54"/>
                <a:gd name="T11" fmla="*/ 12 h 12"/>
                <a:gd name="T12" fmla="*/ 54 w 54"/>
                <a:gd name="T13" fmla="*/ 12 h 12"/>
                <a:gd name="T14" fmla="*/ 34 w 5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2">
                  <a:moveTo>
                    <a:pt x="34" y="0"/>
                  </a:moveTo>
                  <a:cubicBezTo>
                    <a:pt x="34" y="0"/>
                    <a:pt x="33" y="0"/>
                    <a:pt x="33" y="0"/>
                  </a:cubicBezTo>
                  <a:cubicBezTo>
                    <a:pt x="31" y="0"/>
                    <a:pt x="29" y="0"/>
                    <a:pt x="27" y="0"/>
                  </a:cubicBezTo>
                  <a:cubicBezTo>
                    <a:pt x="25" y="0"/>
                    <a:pt x="22" y="0"/>
                    <a:pt x="20" y="0"/>
                  </a:cubicBezTo>
                  <a:cubicBezTo>
                    <a:pt x="20" y="0"/>
                    <a:pt x="19" y="1"/>
                    <a:pt x="19" y="1"/>
                  </a:cubicBezTo>
                  <a:cubicBezTo>
                    <a:pt x="11" y="3"/>
                    <a:pt x="4" y="5"/>
                    <a:pt x="0" y="12"/>
                  </a:cubicBezTo>
                  <a:cubicBezTo>
                    <a:pt x="54" y="12"/>
                    <a:pt x="54" y="12"/>
                    <a:pt x="54" y="12"/>
                  </a:cubicBezTo>
                  <a:cubicBezTo>
                    <a:pt x="50" y="4"/>
                    <a:pt x="43" y="3"/>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53" name="Freeform 136"/>
            <p:cNvSpPr>
              <a:spLocks/>
            </p:cNvSpPr>
            <p:nvPr/>
          </p:nvSpPr>
          <p:spPr bwMode="auto">
            <a:xfrm>
              <a:off x="9466263" y="4051300"/>
              <a:ext cx="84138" cy="130175"/>
            </a:xfrm>
            <a:custGeom>
              <a:avLst/>
              <a:gdLst>
                <a:gd name="T0" fmla="*/ 1 w 35"/>
                <a:gd name="T1" fmla="*/ 0 h 54"/>
                <a:gd name="T2" fmla="*/ 0 w 35"/>
                <a:gd name="T3" fmla="*/ 0 h 54"/>
                <a:gd name="T4" fmla="*/ 0 w 35"/>
                <a:gd name="T5" fmla="*/ 1 h 54"/>
                <a:gd name="T6" fmla="*/ 34 w 35"/>
                <a:gd name="T7" fmla="*/ 54 h 54"/>
                <a:gd name="T8" fmla="*/ 35 w 35"/>
                <a:gd name="T9" fmla="*/ 54 h 54"/>
                <a:gd name="T10" fmla="*/ 1 w 35"/>
                <a:gd name="T11" fmla="*/ 0 h 54"/>
              </a:gdLst>
              <a:ahLst/>
              <a:cxnLst>
                <a:cxn ang="0">
                  <a:pos x="T0" y="T1"/>
                </a:cxn>
                <a:cxn ang="0">
                  <a:pos x="T2" y="T3"/>
                </a:cxn>
                <a:cxn ang="0">
                  <a:pos x="T4" y="T5"/>
                </a:cxn>
                <a:cxn ang="0">
                  <a:pos x="T6" y="T7"/>
                </a:cxn>
                <a:cxn ang="0">
                  <a:pos x="T8" y="T9"/>
                </a:cxn>
                <a:cxn ang="0">
                  <a:pos x="T10" y="T11"/>
                </a:cxn>
              </a:cxnLst>
              <a:rect l="0" t="0" r="r" b="b"/>
              <a:pathLst>
                <a:path w="35" h="54">
                  <a:moveTo>
                    <a:pt x="1" y="0"/>
                  </a:moveTo>
                  <a:cubicBezTo>
                    <a:pt x="1" y="0"/>
                    <a:pt x="1" y="0"/>
                    <a:pt x="0" y="0"/>
                  </a:cubicBezTo>
                  <a:cubicBezTo>
                    <a:pt x="0" y="0"/>
                    <a:pt x="0" y="1"/>
                    <a:pt x="0" y="1"/>
                  </a:cubicBezTo>
                  <a:cubicBezTo>
                    <a:pt x="34" y="54"/>
                    <a:pt x="34" y="54"/>
                    <a:pt x="34" y="54"/>
                  </a:cubicBezTo>
                  <a:cubicBezTo>
                    <a:pt x="34" y="54"/>
                    <a:pt x="35" y="54"/>
                    <a:pt x="35" y="54"/>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54" name="Freeform 137"/>
            <p:cNvSpPr>
              <a:spLocks/>
            </p:cNvSpPr>
            <p:nvPr/>
          </p:nvSpPr>
          <p:spPr bwMode="auto">
            <a:xfrm>
              <a:off x="9582150" y="4051300"/>
              <a:ext cx="87313" cy="130175"/>
            </a:xfrm>
            <a:custGeom>
              <a:avLst/>
              <a:gdLst>
                <a:gd name="T0" fmla="*/ 35 w 36"/>
                <a:gd name="T1" fmla="*/ 0 h 54"/>
                <a:gd name="T2" fmla="*/ 34 w 36"/>
                <a:gd name="T3" fmla="*/ 0 h 54"/>
                <a:gd name="T4" fmla="*/ 0 w 36"/>
                <a:gd name="T5" fmla="*/ 54 h 54"/>
                <a:gd name="T6" fmla="*/ 1 w 36"/>
                <a:gd name="T7" fmla="*/ 54 h 54"/>
                <a:gd name="T8" fmla="*/ 36 w 36"/>
                <a:gd name="T9" fmla="*/ 1 h 54"/>
                <a:gd name="T10" fmla="*/ 35 w 36"/>
                <a:gd name="T11" fmla="*/ 0 h 54"/>
              </a:gdLst>
              <a:ahLst/>
              <a:cxnLst>
                <a:cxn ang="0">
                  <a:pos x="T0" y="T1"/>
                </a:cxn>
                <a:cxn ang="0">
                  <a:pos x="T2" y="T3"/>
                </a:cxn>
                <a:cxn ang="0">
                  <a:pos x="T4" y="T5"/>
                </a:cxn>
                <a:cxn ang="0">
                  <a:pos x="T6" y="T7"/>
                </a:cxn>
                <a:cxn ang="0">
                  <a:pos x="T8" y="T9"/>
                </a:cxn>
                <a:cxn ang="0">
                  <a:pos x="T10" y="T11"/>
                </a:cxn>
              </a:cxnLst>
              <a:rect l="0" t="0" r="r" b="b"/>
              <a:pathLst>
                <a:path w="36" h="54">
                  <a:moveTo>
                    <a:pt x="35" y="0"/>
                  </a:moveTo>
                  <a:cubicBezTo>
                    <a:pt x="35" y="0"/>
                    <a:pt x="35" y="0"/>
                    <a:pt x="34" y="0"/>
                  </a:cubicBezTo>
                  <a:cubicBezTo>
                    <a:pt x="0" y="54"/>
                    <a:pt x="0" y="54"/>
                    <a:pt x="0" y="54"/>
                  </a:cubicBezTo>
                  <a:cubicBezTo>
                    <a:pt x="0" y="54"/>
                    <a:pt x="1" y="54"/>
                    <a:pt x="1" y="54"/>
                  </a:cubicBezTo>
                  <a:cubicBezTo>
                    <a:pt x="36" y="1"/>
                    <a:pt x="36" y="1"/>
                    <a:pt x="36" y="1"/>
                  </a:cubicBezTo>
                  <a:cubicBezTo>
                    <a:pt x="36" y="1"/>
                    <a:pt x="36"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grpSp>
        <p:nvGrpSpPr>
          <p:cNvPr id="181" name="Group 180"/>
          <p:cNvGrpSpPr/>
          <p:nvPr/>
        </p:nvGrpSpPr>
        <p:grpSpPr>
          <a:xfrm>
            <a:off x="10095376" y="2366665"/>
            <a:ext cx="548514" cy="314294"/>
            <a:chOff x="9350375" y="2522538"/>
            <a:chExt cx="434976" cy="249237"/>
          </a:xfrm>
          <a:solidFill>
            <a:srgbClr val="0078D7"/>
          </a:solidFill>
        </p:grpSpPr>
        <p:sp>
          <p:nvSpPr>
            <p:cNvPr id="172" name="Freeform 155"/>
            <p:cNvSpPr>
              <a:spLocks noEditPoints="1"/>
            </p:cNvSpPr>
            <p:nvPr/>
          </p:nvSpPr>
          <p:spPr bwMode="auto">
            <a:xfrm>
              <a:off x="9688513" y="2522538"/>
              <a:ext cx="96838" cy="249237"/>
            </a:xfrm>
            <a:custGeom>
              <a:avLst/>
              <a:gdLst>
                <a:gd name="T0" fmla="*/ 0 w 40"/>
                <a:gd name="T1" fmla="*/ 0 h 103"/>
                <a:gd name="T2" fmla="*/ 5 w 40"/>
                <a:gd name="T3" fmla="*/ 100 h 103"/>
                <a:gd name="T4" fmla="*/ 13 w 40"/>
                <a:gd name="T5" fmla="*/ 100 h 103"/>
                <a:gd name="T6" fmla="*/ 40 w 40"/>
                <a:gd name="T7" fmla="*/ 94 h 103"/>
                <a:gd name="T8" fmla="*/ 34 w 40"/>
                <a:gd name="T9" fmla="*/ 0 h 103"/>
                <a:gd name="T10" fmla="*/ 12 w 40"/>
                <a:gd name="T11" fmla="*/ 54 h 103"/>
                <a:gd name="T12" fmla="*/ 6 w 40"/>
                <a:gd name="T13" fmla="*/ 54 h 103"/>
                <a:gd name="T14" fmla="*/ 6 w 40"/>
                <a:gd name="T15" fmla="*/ 42 h 103"/>
                <a:gd name="T16" fmla="*/ 12 w 40"/>
                <a:gd name="T17" fmla="*/ 42 h 103"/>
                <a:gd name="T18" fmla="*/ 6 w 40"/>
                <a:gd name="T19" fmla="*/ 42 h 103"/>
                <a:gd name="T20" fmla="*/ 6 w 40"/>
                <a:gd name="T21" fmla="*/ 66 h 103"/>
                <a:gd name="T22" fmla="*/ 12 w 40"/>
                <a:gd name="T23" fmla="*/ 66 h 103"/>
                <a:gd name="T24" fmla="*/ 20 w 40"/>
                <a:gd name="T25" fmla="*/ 91 h 103"/>
                <a:gd name="T26" fmla="*/ 20 w 40"/>
                <a:gd name="T27" fmla="*/ 75 h 103"/>
                <a:gd name="T28" fmla="*/ 20 w 40"/>
                <a:gd name="T29" fmla="*/ 91 h 103"/>
                <a:gd name="T30" fmla="*/ 23 w 40"/>
                <a:gd name="T31" fmla="*/ 54 h 103"/>
                <a:gd name="T32" fmla="*/ 17 w 40"/>
                <a:gd name="T33" fmla="*/ 54 h 103"/>
                <a:gd name="T34" fmla="*/ 17 w 40"/>
                <a:gd name="T35" fmla="*/ 42 h 103"/>
                <a:gd name="T36" fmla="*/ 23 w 40"/>
                <a:gd name="T37" fmla="*/ 42 h 103"/>
                <a:gd name="T38" fmla="*/ 17 w 40"/>
                <a:gd name="T39" fmla="*/ 42 h 103"/>
                <a:gd name="T40" fmla="*/ 23 w 40"/>
                <a:gd name="T41" fmla="*/ 66 h 103"/>
                <a:gd name="T42" fmla="*/ 17 w 40"/>
                <a:gd name="T43" fmla="*/ 66 h 103"/>
                <a:gd name="T44" fmla="*/ 31 w 40"/>
                <a:gd name="T45" fmla="*/ 69 h 103"/>
                <a:gd name="T46" fmla="*/ 31 w 40"/>
                <a:gd name="T47" fmla="*/ 63 h 103"/>
                <a:gd name="T48" fmla="*/ 31 w 40"/>
                <a:gd name="T49" fmla="*/ 69 h 103"/>
                <a:gd name="T50" fmla="*/ 28 w 40"/>
                <a:gd name="T51" fmla="*/ 54 h 103"/>
                <a:gd name="T52" fmla="*/ 34 w 40"/>
                <a:gd name="T53" fmla="*/ 54 h 103"/>
                <a:gd name="T54" fmla="*/ 31 w 40"/>
                <a:gd name="T55" fmla="*/ 45 h 103"/>
                <a:gd name="T56" fmla="*/ 31 w 40"/>
                <a:gd name="T57" fmla="*/ 39 h 103"/>
                <a:gd name="T58" fmla="*/ 31 w 40"/>
                <a:gd name="T59" fmla="*/ 45 h 103"/>
                <a:gd name="T60" fmla="*/ 28 w 40"/>
                <a:gd name="T61" fmla="*/ 33 h 103"/>
                <a:gd name="T62" fmla="*/ 6 w 40"/>
                <a:gd name="T63" fmla="*/ 27 h 103"/>
                <a:gd name="T64" fmla="*/ 12 w 40"/>
                <a:gd name="T65" fmla="*/ 15 h 103"/>
                <a:gd name="T66" fmla="*/ 34 w 40"/>
                <a:gd name="T67" fmla="*/ 2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103">
                  <a:moveTo>
                    <a:pt x="34" y="0"/>
                  </a:moveTo>
                  <a:cubicBezTo>
                    <a:pt x="0" y="0"/>
                    <a:pt x="0" y="0"/>
                    <a:pt x="0" y="0"/>
                  </a:cubicBezTo>
                  <a:cubicBezTo>
                    <a:pt x="0" y="100"/>
                    <a:pt x="0" y="100"/>
                    <a:pt x="0" y="100"/>
                  </a:cubicBezTo>
                  <a:cubicBezTo>
                    <a:pt x="5" y="100"/>
                    <a:pt x="5" y="100"/>
                    <a:pt x="5" y="100"/>
                  </a:cubicBezTo>
                  <a:cubicBezTo>
                    <a:pt x="5" y="102"/>
                    <a:pt x="7" y="103"/>
                    <a:pt x="9" y="103"/>
                  </a:cubicBezTo>
                  <a:cubicBezTo>
                    <a:pt x="11" y="103"/>
                    <a:pt x="13" y="102"/>
                    <a:pt x="13" y="100"/>
                  </a:cubicBezTo>
                  <a:cubicBezTo>
                    <a:pt x="34" y="100"/>
                    <a:pt x="34" y="100"/>
                    <a:pt x="34" y="100"/>
                  </a:cubicBezTo>
                  <a:cubicBezTo>
                    <a:pt x="37" y="100"/>
                    <a:pt x="40" y="97"/>
                    <a:pt x="40" y="94"/>
                  </a:cubicBezTo>
                  <a:cubicBezTo>
                    <a:pt x="40" y="6"/>
                    <a:pt x="40" y="6"/>
                    <a:pt x="40" y="6"/>
                  </a:cubicBezTo>
                  <a:cubicBezTo>
                    <a:pt x="40" y="3"/>
                    <a:pt x="37" y="0"/>
                    <a:pt x="34" y="0"/>
                  </a:cubicBezTo>
                  <a:close/>
                  <a:moveTo>
                    <a:pt x="9" y="51"/>
                  </a:moveTo>
                  <a:cubicBezTo>
                    <a:pt x="11" y="51"/>
                    <a:pt x="12" y="52"/>
                    <a:pt x="12" y="54"/>
                  </a:cubicBezTo>
                  <a:cubicBezTo>
                    <a:pt x="12" y="56"/>
                    <a:pt x="11" y="57"/>
                    <a:pt x="9" y="57"/>
                  </a:cubicBezTo>
                  <a:cubicBezTo>
                    <a:pt x="7" y="57"/>
                    <a:pt x="6" y="56"/>
                    <a:pt x="6" y="54"/>
                  </a:cubicBezTo>
                  <a:cubicBezTo>
                    <a:pt x="6" y="52"/>
                    <a:pt x="7" y="51"/>
                    <a:pt x="9" y="51"/>
                  </a:cubicBezTo>
                  <a:close/>
                  <a:moveTo>
                    <a:pt x="6" y="42"/>
                  </a:moveTo>
                  <a:cubicBezTo>
                    <a:pt x="6" y="40"/>
                    <a:pt x="7" y="39"/>
                    <a:pt x="9" y="39"/>
                  </a:cubicBezTo>
                  <a:cubicBezTo>
                    <a:pt x="11" y="39"/>
                    <a:pt x="12" y="40"/>
                    <a:pt x="12" y="42"/>
                  </a:cubicBezTo>
                  <a:cubicBezTo>
                    <a:pt x="12" y="44"/>
                    <a:pt x="11" y="45"/>
                    <a:pt x="9" y="45"/>
                  </a:cubicBezTo>
                  <a:cubicBezTo>
                    <a:pt x="7" y="45"/>
                    <a:pt x="6" y="44"/>
                    <a:pt x="6" y="42"/>
                  </a:cubicBezTo>
                  <a:close/>
                  <a:moveTo>
                    <a:pt x="9" y="69"/>
                  </a:moveTo>
                  <a:cubicBezTo>
                    <a:pt x="7" y="69"/>
                    <a:pt x="6" y="68"/>
                    <a:pt x="6" y="66"/>
                  </a:cubicBezTo>
                  <a:cubicBezTo>
                    <a:pt x="6" y="64"/>
                    <a:pt x="7" y="63"/>
                    <a:pt x="9" y="63"/>
                  </a:cubicBezTo>
                  <a:cubicBezTo>
                    <a:pt x="11" y="63"/>
                    <a:pt x="12" y="64"/>
                    <a:pt x="12" y="66"/>
                  </a:cubicBezTo>
                  <a:cubicBezTo>
                    <a:pt x="12" y="68"/>
                    <a:pt x="11" y="69"/>
                    <a:pt x="9" y="69"/>
                  </a:cubicBezTo>
                  <a:close/>
                  <a:moveTo>
                    <a:pt x="20" y="91"/>
                  </a:moveTo>
                  <a:cubicBezTo>
                    <a:pt x="16" y="91"/>
                    <a:pt x="12" y="87"/>
                    <a:pt x="12" y="83"/>
                  </a:cubicBezTo>
                  <a:cubicBezTo>
                    <a:pt x="12" y="78"/>
                    <a:pt x="16" y="75"/>
                    <a:pt x="20" y="75"/>
                  </a:cubicBezTo>
                  <a:cubicBezTo>
                    <a:pt x="24" y="75"/>
                    <a:pt x="28" y="78"/>
                    <a:pt x="28" y="83"/>
                  </a:cubicBezTo>
                  <a:cubicBezTo>
                    <a:pt x="28" y="87"/>
                    <a:pt x="24" y="91"/>
                    <a:pt x="20" y="91"/>
                  </a:cubicBezTo>
                  <a:close/>
                  <a:moveTo>
                    <a:pt x="20" y="51"/>
                  </a:moveTo>
                  <a:cubicBezTo>
                    <a:pt x="22" y="51"/>
                    <a:pt x="23" y="52"/>
                    <a:pt x="23" y="54"/>
                  </a:cubicBezTo>
                  <a:cubicBezTo>
                    <a:pt x="23" y="56"/>
                    <a:pt x="22" y="57"/>
                    <a:pt x="20" y="57"/>
                  </a:cubicBezTo>
                  <a:cubicBezTo>
                    <a:pt x="18" y="57"/>
                    <a:pt x="17" y="56"/>
                    <a:pt x="17" y="54"/>
                  </a:cubicBezTo>
                  <a:cubicBezTo>
                    <a:pt x="17" y="52"/>
                    <a:pt x="18" y="51"/>
                    <a:pt x="20" y="51"/>
                  </a:cubicBezTo>
                  <a:close/>
                  <a:moveTo>
                    <a:pt x="17" y="42"/>
                  </a:moveTo>
                  <a:cubicBezTo>
                    <a:pt x="17" y="40"/>
                    <a:pt x="18" y="39"/>
                    <a:pt x="20" y="39"/>
                  </a:cubicBezTo>
                  <a:cubicBezTo>
                    <a:pt x="22" y="39"/>
                    <a:pt x="23" y="40"/>
                    <a:pt x="23" y="42"/>
                  </a:cubicBezTo>
                  <a:cubicBezTo>
                    <a:pt x="23" y="44"/>
                    <a:pt x="22" y="45"/>
                    <a:pt x="20" y="45"/>
                  </a:cubicBezTo>
                  <a:cubicBezTo>
                    <a:pt x="18" y="45"/>
                    <a:pt x="17" y="44"/>
                    <a:pt x="17" y="42"/>
                  </a:cubicBezTo>
                  <a:close/>
                  <a:moveTo>
                    <a:pt x="20" y="63"/>
                  </a:moveTo>
                  <a:cubicBezTo>
                    <a:pt x="22" y="63"/>
                    <a:pt x="23" y="64"/>
                    <a:pt x="23" y="66"/>
                  </a:cubicBezTo>
                  <a:cubicBezTo>
                    <a:pt x="23" y="68"/>
                    <a:pt x="22" y="69"/>
                    <a:pt x="20" y="69"/>
                  </a:cubicBezTo>
                  <a:cubicBezTo>
                    <a:pt x="18" y="69"/>
                    <a:pt x="17" y="68"/>
                    <a:pt x="17" y="66"/>
                  </a:cubicBezTo>
                  <a:cubicBezTo>
                    <a:pt x="17" y="64"/>
                    <a:pt x="18" y="63"/>
                    <a:pt x="20" y="63"/>
                  </a:cubicBezTo>
                  <a:close/>
                  <a:moveTo>
                    <a:pt x="31" y="69"/>
                  </a:moveTo>
                  <a:cubicBezTo>
                    <a:pt x="29" y="69"/>
                    <a:pt x="28" y="68"/>
                    <a:pt x="28" y="66"/>
                  </a:cubicBezTo>
                  <a:cubicBezTo>
                    <a:pt x="28" y="64"/>
                    <a:pt x="29" y="63"/>
                    <a:pt x="31" y="63"/>
                  </a:cubicBezTo>
                  <a:cubicBezTo>
                    <a:pt x="33" y="63"/>
                    <a:pt x="34" y="64"/>
                    <a:pt x="34" y="66"/>
                  </a:cubicBezTo>
                  <a:cubicBezTo>
                    <a:pt x="34" y="68"/>
                    <a:pt x="33" y="69"/>
                    <a:pt x="31" y="69"/>
                  </a:cubicBezTo>
                  <a:close/>
                  <a:moveTo>
                    <a:pt x="31" y="57"/>
                  </a:moveTo>
                  <a:cubicBezTo>
                    <a:pt x="29" y="57"/>
                    <a:pt x="28" y="56"/>
                    <a:pt x="28" y="54"/>
                  </a:cubicBezTo>
                  <a:cubicBezTo>
                    <a:pt x="28" y="52"/>
                    <a:pt x="29" y="51"/>
                    <a:pt x="31" y="51"/>
                  </a:cubicBezTo>
                  <a:cubicBezTo>
                    <a:pt x="33" y="51"/>
                    <a:pt x="34" y="52"/>
                    <a:pt x="34" y="54"/>
                  </a:cubicBezTo>
                  <a:cubicBezTo>
                    <a:pt x="34" y="56"/>
                    <a:pt x="33" y="57"/>
                    <a:pt x="31" y="57"/>
                  </a:cubicBezTo>
                  <a:close/>
                  <a:moveTo>
                    <a:pt x="31" y="45"/>
                  </a:moveTo>
                  <a:cubicBezTo>
                    <a:pt x="29" y="45"/>
                    <a:pt x="28" y="44"/>
                    <a:pt x="28" y="42"/>
                  </a:cubicBezTo>
                  <a:cubicBezTo>
                    <a:pt x="28" y="40"/>
                    <a:pt x="29" y="39"/>
                    <a:pt x="31" y="39"/>
                  </a:cubicBezTo>
                  <a:cubicBezTo>
                    <a:pt x="33" y="39"/>
                    <a:pt x="34" y="40"/>
                    <a:pt x="34" y="42"/>
                  </a:cubicBezTo>
                  <a:cubicBezTo>
                    <a:pt x="34" y="44"/>
                    <a:pt x="33" y="45"/>
                    <a:pt x="31" y="45"/>
                  </a:cubicBezTo>
                  <a:close/>
                  <a:moveTo>
                    <a:pt x="34" y="27"/>
                  </a:moveTo>
                  <a:cubicBezTo>
                    <a:pt x="34" y="30"/>
                    <a:pt x="31" y="33"/>
                    <a:pt x="28" y="33"/>
                  </a:cubicBezTo>
                  <a:cubicBezTo>
                    <a:pt x="12" y="33"/>
                    <a:pt x="12" y="33"/>
                    <a:pt x="12" y="33"/>
                  </a:cubicBezTo>
                  <a:cubicBezTo>
                    <a:pt x="9" y="33"/>
                    <a:pt x="6" y="30"/>
                    <a:pt x="6" y="27"/>
                  </a:cubicBezTo>
                  <a:cubicBezTo>
                    <a:pt x="6" y="21"/>
                    <a:pt x="6" y="21"/>
                    <a:pt x="6" y="21"/>
                  </a:cubicBezTo>
                  <a:cubicBezTo>
                    <a:pt x="6" y="18"/>
                    <a:pt x="9" y="15"/>
                    <a:pt x="12" y="15"/>
                  </a:cubicBezTo>
                  <a:cubicBezTo>
                    <a:pt x="28" y="15"/>
                    <a:pt x="28" y="15"/>
                    <a:pt x="28" y="15"/>
                  </a:cubicBezTo>
                  <a:cubicBezTo>
                    <a:pt x="31" y="15"/>
                    <a:pt x="34" y="18"/>
                    <a:pt x="34" y="21"/>
                  </a:cubicBezTo>
                  <a:lnTo>
                    <a:pt x="3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73" name="Freeform 156"/>
            <p:cNvSpPr>
              <a:spLocks noEditPoints="1"/>
            </p:cNvSpPr>
            <p:nvPr/>
          </p:nvSpPr>
          <p:spPr bwMode="auto">
            <a:xfrm>
              <a:off x="9350375" y="2522538"/>
              <a:ext cx="323850" cy="249237"/>
            </a:xfrm>
            <a:custGeom>
              <a:avLst/>
              <a:gdLst>
                <a:gd name="T0" fmla="*/ 0 w 134"/>
                <a:gd name="T1" fmla="*/ 6 h 103"/>
                <a:gd name="T2" fmla="*/ 0 w 134"/>
                <a:gd name="T3" fmla="*/ 94 h 103"/>
                <a:gd name="T4" fmla="*/ 6 w 134"/>
                <a:gd name="T5" fmla="*/ 100 h 103"/>
                <a:gd name="T6" fmla="*/ 23 w 134"/>
                <a:gd name="T7" fmla="*/ 100 h 103"/>
                <a:gd name="T8" fmla="*/ 27 w 134"/>
                <a:gd name="T9" fmla="*/ 103 h 103"/>
                <a:gd name="T10" fmla="*/ 31 w 134"/>
                <a:gd name="T11" fmla="*/ 100 h 103"/>
                <a:gd name="T12" fmla="*/ 134 w 134"/>
                <a:gd name="T13" fmla="*/ 100 h 103"/>
                <a:gd name="T14" fmla="*/ 134 w 134"/>
                <a:gd name="T15" fmla="*/ 0 h 103"/>
                <a:gd name="T16" fmla="*/ 6 w 134"/>
                <a:gd name="T17" fmla="*/ 0 h 103"/>
                <a:gd name="T18" fmla="*/ 0 w 134"/>
                <a:gd name="T19" fmla="*/ 6 h 103"/>
                <a:gd name="T20" fmla="*/ 12 w 134"/>
                <a:gd name="T21" fmla="*/ 21 h 103"/>
                <a:gd name="T22" fmla="*/ 18 w 134"/>
                <a:gd name="T23" fmla="*/ 15 h 103"/>
                <a:gd name="T24" fmla="*/ 116 w 134"/>
                <a:gd name="T25" fmla="*/ 15 h 103"/>
                <a:gd name="T26" fmla="*/ 122 w 134"/>
                <a:gd name="T27" fmla="*/ 21 h 103"/>
                <a:gd name="T28" fmla="*/ 122 w 134"/>
                <a:gd name="T29" fmla="*/ 79 h 103"/>
                <a:gd name="T30" fmla="*/ 116 w 134"/>
                <a:gd name="T31" fmla="*/ 85 h 103"/>
                <a:gd name="T32" fmla="*/ 18 w 134"/>
                <a:gd name="T33" fmla="*/ 85 h 103"/>
                <a:gd name="T34" fmla="*/ 12 w 134"/>
                <a:gd name="T35" fmla="*/ 79 h 103"/>
                <a:gd name="T36" fmla="*/ 12 w 134"/>
                <a:gd name="T37" fmla="*/ 2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 h="103">
                  <a:moveTo>
                    <a:pt x="0" y="6"/>
                  </a:moveTo>
                  <a:cubicBezTo>
                    <a:pt x="0" y="94"/>
                    <a:pt x="0" y="94"/>
                    <a:pt x="0" y="94"/>
                  </a:cubicBezTo>
                  <a:cubicBezTo>
                    <a:pt x="0" y="97"/>
                    <a:pt x="3" y="100"/>
                    <a:pt x="6" y="100"/>
                  </a:cubicBezTo>
                  <a:cubicBezTo>
                    <a:pt x="23" y="100"/>
                    <a:pt x="23" y="100"/>
                    <a:pt x="23" y="100"/>
                  </a:cubicBezTo>
                  <a:cubicBezTo>
                    <a:pt x="23" y="102"/>
                    <a:pt x="25" y="103"/>
                    <a:pt x="27" y="103"/>
                  </a:cubicBezTo>
                  <a:cubicBezTo>
                    <a:pt x="29" y="103"/>
                    <a:pt x="31" y="102"/>
                    <a:pt x="31" y="100"/>
                  </a:cubicBezTo>
                  <a:cubicBezTo>
                    <a:pt x="134" y="100"/>
                    <a:pt x="134" y="100"/>
                    <a:pt x="134" y="100"/>
                  </a:cubicBezTo>
                  <a:cubicBezTo>
                    <a:pt x="134" y="0"/>
                    <a:pt x="134" y="0"/>
                    <a:pt x="134" y="0"/>
                  </a:cubicBezTo>
                  <a:cubicBezTo>
                    <a:pt x="6" y="0"/>
                    <a:pt x="6" y="0"/>
                    <a:pt x="6" y="0"/>
                  </a:cubicBezTo>
                  <a:cubicBezTo>
                    <a:pt x="3" y="0"/>
                    <a:pt x="0" y="3"/>
                    <a:pt x="0" y="6"/>
                  </a:cubicBezTo>
                  <a:close/>
                  <a:moveTo>
                    <a:pt x="12" y="21"/>
                  </a:moveTo>
                  <a:cubicBezTo>
                    <a:pt x="12" y="18"/>
                    <a:pt x="15" y="15"/>
                    <a:pt x="18" y="15"/>
                  </a:cubicBezTo>
                  <a:cubicBezTo>
                    <a:pt x="116" y="15"/>
                    <a:pt x="116" y="15"/>
                    <a:pt x="116" y="15"/>
                  </a:cubicBezTo>
                  <a:cubicBezTo>
                    <a:pt x="119" y="15"/>
                    <a:pt x="122" y="18"/>
                    <a:pt x="122" y="21"/>
                  </a:cubicBezTo>
                  <a:cubicBezTo>
                    <a:pt x="122" y="79"/>
                    <a:pt x="122" y="79"/>
                    <a:pt x="122" y="79"/>
                  </a:cubicBezTo>
                  <a:cubicBezTo>
                    <a:pt x="122" y="82"/>
                    <a:pt x="119" y="85"/>
                    <a:pt x="116" y="85"/>
                  </a:cubicBezTo>
                  <a:cubicBezTo>
                    <a:pt x="18" y="85"/>
                    <a:pt x="18" y="85"/>
                    <a:pt x="18" y="85"/>
                  </a:cubicBezTo>
                  <a:cubicBezTo>
                    <a:pt x="15" y="85"/>
                    <a:pt x="12" y="82"/>
                    <a:pt x="12" y="79"/>
                  </a:cubicBezTo>
                  <a:lnTo>
                    <a:pt x="1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sp>
        <p:nvSpPr>
          <p:cNvPr id="11" name="TextBox 10"/>
          <p:cNvSpPr txBox="1"/>
          <p:nvPr/>
        </p:nvSpPr>
        <p:spPr>
          <a:xfrm>
            <a:off x="1492587" y="5064937"/>
            <a:ext cx="870695" cy="188212"/>
          </a:xfrm>
          <a:prstGeom prst="rect">
            <a:avLst/>
          </a:prstGeom>
        </p:spPr>
        <p:txBody>
          <a:bodyPr wrap="square" lIns="0" tIns="0" rIns="0" bIns="0" rtlCol="0">
            <a:spAutoFit/>
          </a:bodyPr>
          <a:lstStyle>
            <a:defPPr>
              <a:defRPr lang="en-US"/>
            </a:defPPr>
            <a:lvl1pPr algn="ctr" defTabSz="932597">
              <a:defRPr sz="1200" spc="-39">
                <a:gradFill>
                  <a:gsLst>
                    <a:gs pos="0">
                      <a:schemeClr val="tx1"/>
                    </a:gs>
                    <a:gs pos="100000">
                      <a:schemeClr val="tx1"/>
                    </a:gs>
                  </a:gsLst>
                  <a:lin ang="5400000" scaled="1"/>
                </a:gradFill>
                <a:ea typeface="Segoe UI" pitchFamily="34" charset="0"/>
                <a:cs typeface="Segoe UI" pitchFamily="34" charset="0"/>
              </a:defRPr>
            </a:lvl1pPr>
          </a:lstStyle>
          <a:p>
            <a:pPr defTabSz="932418">
              <a:defRPr/>
            </a:pPr>
            <a:r>
              <a:rPr lang="en-US" sz="1199" dirty="0">
                <a:gradFill>
                  <a:gsLst>
                    <a:gs pos="0">
                      <a:srgbClr val="505050"/>
                    </a:gs>
                    <a:gs pos="100000">
                      <a:srgbClr val="505050"/>
                    </a:gs>
                  </a:gsLst>
                  <a:lin ang="5400000" scaled="1"/>
                </a:gradFill>
                <a:latin typeface="Segoe UI"/>
              </a:rPr>
              <a:t>Coffee maker</a:t>
            </a:r>
          </a:p>
        </p:txBody>
      </p:sp>
      <p:sp>
        <p:nvSpPr>
          <p:cNvPr id="19" name="TextBox 18"/>
          <p:cNvSpPr txBox="1"/>
          <p:nvPr/>
        </p:nvSpPr>
        <p:spPr>
          <a:xfrm>
            <a:off x="1584871" y="2821218"/>
            <a:ext cx="778411" cy="188212"/>
          </a:xfrm>
          <a:prstGeom prst="rect">
            <a:avLst/>
          </a:prstGeom>
        </p:spPr>
        <p:txBody>
          <a:bodyPr wrap="square" lIns="0" tIns="0" rIns="0" bIns="0" rtlCol="0">
            <a:spAutoFit/>
          </a:bodyPr>
          <a:lstStyle/>
          <a:p>
            <a:pPr algn="ct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Alarm clock</a:t>
            </a:r>
          </a:p>
        </p:txBody>
      </p:sp>
      <p:grpSp>
        <p:nvGrpSpPr>
          <p:cNvPr id="189" name="Group 188"/>
          <p:cNvGrpSpPr/>
          <p:nvPr/>
        </p:nvGrpSpPr>
        <p:grpSpPr>
          <a:xfrm>
            <a:off x="1622648" y="4527351"/>
            <a:ext cx="610572" cy="376352"/>
            <a:chOff x="2493963" y="4117975"/>
            <a:chExt cx="484188" cy="298450"/>
          </a:xfrm>
          <a:solidFill>
            <a:srgbClr val="0078D7"/>
          </a:solidFill>
        </p:grpSpPr>
        <p:sp>
          <p:nvSpPr>
            <p:cNvPr id="112" name="Freeform 95"/>
            <p:cNvSpPr>
              <a:spLocks/>
            </p:cNvSpPr>
            <p:nvPr/>
          </p:nvSpPr>
          <p:spPr bwMode="auto">
            <a:xfrm>
              <a:off x="2493963" y="4365625"/>
              <a:ext cx="484188" cy="50800"/>
            </a:xfrm>
            <a:custGeom>
              <a:avLst/>
              <a:gdLst>
                <a:gd name="T0" fmla="*/ 200 w 200"/>
                <a:gd name="T1" fmla="*/ 0 h 21"/>
                <a:gd name="T2" fmla="*/ 0 w 200"/>
                <a:gd name="T3" fmla="*/ 0 h 21"/>
                <a:gd name="T4" fmla="*/ 20 w 200"/>
                <a:gd name="T5" fmla="*/ 21 h 21"/>
                <a:gd name="T6" fmla="*/ 180 w 200"/>
                <a:gd name="T7" fmla="*/ 21 h 21"/>
                <a:gd name="T8" fmla="*/ 200 w 200"/>
                <a:gd name="T9" fmla="*/ 0 h 21"/>
              </a:gdLst>
              <a:ahLst/>
              <a:cxnLst>
                <a:cxn ang="0">
                  <a:pos x="T0" y="T1"/>
                </a:cxn>
                <a:cxn ang="0">
                  <a:pos x="T2" y="T3"/>
                </a:cxn>
                <a:cxn ang="0">
                  <a:pos x="T4" y="T5"/>
                </a:cxn>
                <a:cxn ang="0">
                  <a:pos x="T6" y="T7"/>
                </a:cxn>
                <a:cxn ang="0">
                  <a:pos x="T8" y="T9"/>
                </a:cxn>
              </a:cxnLst>
              <a:rect l="0" t="0" r="r" b="b"/>
              <a:pathLst>
                <a:path w="200" h="21">
                  <a:moveTo>
                    <a:pt x="200" y="0"/>
                  </a:moveTo>
                  <a:cubicBezTo>
                    <a:pt x="0" y="0"/>
                    <a:pt x="0" y="0"/>
                    <a:pt x="0" y="0"/>
                  </a:cubicBezTo>
                  <a:cubicBezTo>
                    <a:pt x="0" y="15"/>
                    <a:pt x="11" y="21"/>
                    <a:pt x="20" y="21"/>
                  </a:cubicBezTo>
                  <a:cubicBezTo>
                    <a:pt x="180" y="21"/>
                    <a:pt x="180" y="21"/>
                    <a:pt x="180" y="21"/>
                  </a:cubicBezTo>
                  <a:cubicBezTo>
                    <a:pt x="190" y="21"/>
                    <a:pt x="200" y="13"/>
                    <a:pt x="2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13" name="Freeform 96"/>
            <p:cNvSpPr>
              <a:spLocks noEditPoints="1"/>
            </p:cNvSpPr>
            <p:nvPr/>
          </p:nvSpPr>
          <p:spPr bwMode="auto">
            <a:xfrm>
              <a:off x="2595563" y="4117975"/>
              <a:ext cx="373063" cy="236537"/>
            </a:xfrm>
            <a:custGeom>
              <a:avLst/>
              <a:gdLst>
                <a:gd name="T0" fmla="*/ 120 w 154"/>
                <a:gd name="T1" fmla="*/ 0 h 97"/>
                <a:gd name="T2" fmla="*/ 0 w 154"/>
                <a:gd name="T3" fmla="*/ 0 h 97"/>
                <a:gd name="T4" fmla="*/ 0 w 154"/>
                <a:gd name="T5" fmla="*/ 78 h 97"/>
                <a:gd name="T6" fmla="*/ 19 w 154"/>
                <a:gd name="T7" fmla="*/ 97 h 97"/>
                <a:gd name="T8" fmla="*/ 97 w 154"/>
                <a:gd name="T9" fmla="*/ 97 h 97"/>
                <a:gd name="T10" fmla="*/ 116 w 154"/>
                <a:gd name="T11" fmla="*/ 78 h 97"/>
                <a:gd name="T12" fmla="*/ 116 w 154"/>
                <a:gd name="T13" fmla="*/ 72 h 97"/>
                <a:gd name="T14" fmla="*/ 154 w 154"/>
                <a:gd name="T15" fmla="*/ 36 h 97"/>
                <a:gd name="T16" fmla="*/ 120 w 154"/>
                <a:gd name="T17" fmla="*/ 0 h 97"/>
                <a:gd name="T18" fmla="*/ 116 w 154"/>
                <a:gd name="T19" fmla="*/ 57 h 97"/>
                <a:gd name="T20" fmla="*/ 116 w 154"/>
                <a:gd name="T21" fmla="*/ 15 h 97"/>
                <a:gd name="T22" fmla="*/ 120 w 154"/>
                <a:gd name="T23" fmla="*/ 15 h 97"/>
                <a:gd name="T24" fmla="*/ 140 w 154"/>
                <a:gd name="T25" fmla="*/ 36 h 97"/>
                <a:gd name="T26" fmla="*/ 116 w 154"/>
                <a:gd name="T27" fmla="*/ 5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 h="97">
                  <a:moveTo>
                    <a:pt x="120" y="0"/>
                  </a:moveTo>
                  <a:cubicBezTo>
                    <a:pt x="0" y="0"/>
                    <a:pt x="0" y="0"/>
                    <a:pt x="0" y="0"/>
                  </a:cubicBezTo>
                  <a:cubicBezTo>
                    <a:pt x="0" y="78"/>
                    <a:pt x="0" y="78"/>
                    <a:pt x="0" y="78"/>
                  </a:cubicBezTo>
                  <a:cubicBezTo>
                    <a:pt x="0" y="89"/>
                    <a:pt x="9" y="97"/>
                    <a:pt x="19" y="97"/>
                  </a:cubicBezTo>
                  <a:cubicBezTo>
                    <a:pt x="97" y="97"/>
                    <a:pt x="97" y="97"/>
                    <a:pt x="97" y="97"/>
                  </a:cubicBezTo>
                  <a:cubicBezTo>
                    <a:pt x="108" y="97"/>
                    <a:pt x="116" y="88"/>
                    <a:pt x="116" y="78"/>
                  </a:cubicBezTo>
                  <a:cubicBezTo>
                    <a:pt x="116" y="72"/>
                    <a:pt x="116" y="72"/>
                    <a:pt x="116" y="72"/>
                  </a:cubicBezTo>
                  <a:cubicBezTo>
                    <a:pt x="138" y="72"/>
                    <a:pt x="154" y="55"/>
                    <a:pt x="154" y="36"/>
                  </a:cubicBezTo>
                  <a:cubicBezTo>
                    <a:pt x="154" y="16"/>
                    <a:pt x="138" y="0"/>
                    <a:pt x="120" y="0"/>
                  </a:cubicBezTo>
                  <a:close/>
                  <a:moveTo>
                    <a:pt x="116" y="57"/>
                  </a:moveTo>
                  <a:cubicBezTo>
                    <a:pt x="116" y="15"/>
                    <a:pt x="116" y="15"/>
                    <a:pt x="116" y="15"/>
                  </a:cubicBezTo>
                  <a:cubicBezTo>
                    <a:pt x="120" y="15"/>
                    <a:pt x="120" y="15"/>
                    <a:pt x="120" y="15"/>
                  </a:cubicBezTo>
                  <a:cubicBezTo>
                    <a:pt x="135" y="15"/>
                    <a:pt x="140" y="29"/>
                    <a:pt x="140" y="36"/>
                  </a:cubicBezTo>
                  <a:cubicBezTo>
                    <a:pt x="140" y="47"/>
                    <a:pt x="131" y="58"/>
                    <a:pt x="116"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grpSp>
        <p:nvGrpSpPr>
          <p:cNvPr id="188" name="Group 187"/>
          <p:cNvGrpSpPr/>
          <p:nvPr/>
        </p:nvGrpSpPr>
        <p:grpSpPr>
          <a:xfrm>
            <a:off x="1744861" y="2118434"/>
            <a:ext cx="458429" cy="562525"/>
            <a:chOff x="2600325" y="2420938"/>
            <a:chExt cx="363538" cy="446087"/>
          </a:xfrm>
          <a:solidFill>
            <a:srgbClr val="0078D7"/>
          </a:solidFill>
        </p:grpSpPr>
        <p:sp>
          <p:nvSpPr>
            <p:cNvPr id="174" name="Freeform 157"/>
            <p:cNvSpPr>
              <a:spLocks noEditPoints="1"/>
            </p:cNvSpPr>
            <p:nvPr/>
          </p:nvSpPr>
          <p:spPr bwMode="auto">
            <a:xfrm>
              <a:off x="2600325" y="2463800"/>
              <a:ext cx="363538" cy="365125"/>
            </a:xfrm>
            <a:custGeom>
              <a:avLst/>
              <a:gdLst>
                <a:gd name="T0" fmla="*/ 75 w 150"/>
                <a:gd name="T1" fmla="*/ 150 h 150"/>
                <a:gd name="T2" fmla="*/ 0 w 150"/>
                <a:gd name="T3" fmla="*/ 75 h 150"/>
                <a:gd name="T4" fmla="*/ 75 w 150"/>
                <a:gd name="T5" fmla="*/ 0 h 150"/>
                <a:gd name="T6" fmla="*/ 150 w 150"/>
                <a:gd name="T7" fmla="*/ 75 h 150"/>
                <a:gd name="T8" fmla="*/ 75 w 150"/>
                <a:gd name="T9" fmla="*/ 150 h 150"/>
                <a:gd name="T10" fmla="*/ 75 w 150"/>
                <a:gd name="T11" fmla="*/ 21 h 150"/>
                <a:gd name="T12" fmla="*/ 21 w 150"/>
                <a:gd name="T13" fmla="*/ 75 h 150"/>
                <a:gd name="T14" fmla="*/ 75 w 150"/>
                <a:gd name="T15" fmla="*/ 129 h 150"/>
                <a:gd name="T16" fmla="*/ 129 w 150"/>
                <a:gd name="T17" fmla="*/ 75 h 150"/>
                <a:gd name="T18" fmla="*/ 75 w 150"/>
                <a:gd name="T19" fmla="*/ 2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150"/>
                  </a:moveTo>
                  <a:cubicBezTo>
                    <a:pt x="34" y="150"/>
                    <a:pt x="0" y="116"/>
                    <a:pt x="0" y="75"/>
                  </a:cubicBezTo>
                  <a:cubicBezTo>
                    <a:pt x="0" y="33"/>
                    <a:pt x="34" y="0"/>
                    <a:pt x="75" y="0"/>
                  </a:cubicBezTo>
                  <a:cubicBezTo>
                    <a:pt x="116" y="0"/>
                    <a:pt x="150" y="33"/>
                    <a:pt x="150" y="75"/>
                  </a:cubicBezTo>
                  <a:cubicBezTo>
                    <a:pt x="150" y="116"/>
                    <a:pt x="116" y="150"/>
                    <a:pt x="75" y="150"/>
                  </a:cubicBezTo>
                  <a:close/>
                  <a:moveTo>
                    <a:pt x="75" y="21"/>
                  </a:moveTo>
                  <a:cubicBezTo>
                    <a:pt x="45" y="21"/>
                    <a:pt x="21" y="45"/>
                    <a:pt x="21" y="75"/>
                  </a:cubicBezTo>
                  <a:cubicBezTo>
                    <a:pt x="21" y="105"/>
                    <a:pt x="45" y="129"/>
                    <a:pt x="75" y="129"/>
                  </a:cubicBezTo>
                  <a:cubicBezTo>
                    <a:pt x="105" y="129"/>
                    <a:pt x="129" y="105"/>
                    <a:pt x="129" y="75"/>
                  </a:cubicBezTo>
                  <a:cubicBezTo>
                    <a:pt x="129" y="45"/>
                    <a:pt x="105" y="21"/>
                    <a:pt x="7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75" name="Freeform 158"/>
            <p:cNvSpPr>
              <a:spLocks/>
            </p:cNvSpPr>
            <p:nvPr/>
          </p:nvSpPr>
          <p:spPr bwMode="auto">
            <a:xfrm>
              <a:off x="2644775" y="2762250"/>
              <a:ext cx="88900" cy="104775"/>
            </a:xfrm>
            <a:custGeom>
              <a:avLst/>
              <a:gdLst>
                <a:gd name="T0" fmla="*/ 12 w 37"/>
                <a:gd name="T1" fmla="*/ 43 h 43"/>
                <a:gd name="T2" fmla="*/ 6 w 37"/>
                <a:gd name="T3" fmla="*/ 41 h 43"/>
                <a:gd name="T4" fmla="*/ 3 w 37"/>
                <a:gd name="T5" fmla="*/ 26 h 43"/>
                <a:gd name="T6" fmla="*/ 16 w 37"/>
                <a:gd name="T7" fmla="*/ 7 h 43"/>
                <a:gd name="T8" fmla="*/ 30 w 37"/>
                <a:gd name="T9" fmla="*/ 3 h 43"/>
                <a:gd name="T10" fmla="*/ 33 w 37"/>
                <a:gd name="T11" fmla="*/ 18 h 43"/>
                <a:gd name="T12" fmla="*/ 21 w 37"/>
                <a:gd name="T13" fmla="*/ 38 h 43"/>
                <a:gd name="T14" fmla="*/ 12 w 37"/>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43">
                  <a:moveTo>
                    <a:pt x="12" y="43"/>
                  </a:moveTo>
                  <a:cubicBezTo>
                    <a:pt x="10" y="43"/>
                    <a:pt x="8" y="42"/>
                    <a:pt x="6" y="41"/>
                  </a:cubicBezTo>
                  <a:cubicBezTo>
                    <a:pt x="1" y="38"/>
                    <a:pt x="0" y="31"/>
                    <a:pt x="3" y="26"/>
                  </a:cubicBezTo>
                  <a:cubicBezTo>
                    <a:pt x="16" y="7"/>
                    <a:pt x="16" y="7"/>
                    <a:pt x="16" y="7"/>
                  </a:cubicBezTo>
                  <a:cubicBezTo>
                    <a:pt x="19" y="2"/>
                    <a:pt x="25" y="0"/>
                    <a:pt x="30" y="3"/>
                  </a:cubicBezTo>
                  <a:cubicBezTo>
                    <a:pt x="35" y="7"/>
                    <a:pt x="37" y="13"/>
                    <a:pt x="33" y="18"/>
                  </a:cubicBezTo>
                  <a:cubicBezTo>
                    <a:pt x="21" y="38"/>
                    <a:pt x="21" y="38"/>
                    <a:pt x="21" y="38"/>
                  </a:cubicBezTo>
                  <a:cubicBezTo>
                    <a:pt x="19" y="41"/>
                    <a:pt x="16" y="43"/>
                    <a:pt x="1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76" name="Freeform 159"/>
            <p:cNvSpPr>
              <a:spLocks/>
            </p:cNvSpPr>
            <p:nvPr/>
          </p:nvSpPr>
          <p:spPr bwMode="auto">
            <a:xfrm>
              <a:off x="2833688" y="2762250"/>
              <a:ext cx="87313" cy="104775"/>
            </a:xfrm>
            <a:custGeom>
              <a:avLst/>
              <a:gdLst>
                <a:gd name="T0" fmla="*/ 24 w 36"/>
                <a:gd name="T1" fmla="*/ 43 h 43"/>
                <a:gd name="T2" fmla="*/ 15 w 36"/>
                <a:gd name="T3" fmla="*/ 38 h 43"/>
                <a:gd name="T4" fmla="*/ 3 w 36"/>
                <a:gd name="T5" fmla="*/ 18 h 43"/>
                <a:gd name="T6" fmla="*/ 6 w 36"/>
                <a:gd name="T7" fmla="*/ 3 h 43"/>
                <a:gd name="T8" fmla="*/ 21 w 36"/>
                <a:gd name="T9" fmla="*/ 7 h 43"/>
                <a:gd name="T10" fmla="*/ 33 w 36"/>
                <a:gd name="T11" fmla="*/ 26 h 43"/>
                <a:gd name="T12" fmla="*/ 30 w 36"/>
                <a:gd name="T13" fmla="*/ 41 h 43"/>
                <a:gd name="T14" fmla="*/ 24 w 36"/>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43">
                  <a:moveTo>
                    <a:pt x="24" y="43"/>
                  </a:moveTo>
                  <a:cubicBezTo>
                    <a:pt x="20" y="43"/>
                    <a:pt x="17" y="41"/>
                    <a:pt x="15" y="38"/>
                  </a:cubicBezTo>
                  <a:cubicBezTo>
                    <a:pt x="3" y="18"/>
                    <a:pt x="3" y="18"/>
                    <a:pt x="3" y="18"/>
                  </a:cubicBezTo>
                  <a:cubicBezTo>
                    <a:pt x="0" y="13"/>
                    <a:pt x="1" y="7"/>
                    <a:pt x="6" y="3"/>
                  </a:cubicBezTo>
                  <a:cubicBezTo>
                    <a:pt x="11" y="0"/>
                    <a:pt x="17" y="2"/>
                    <a:pt x="21" y="7"/>
                  </a:cubicBezTo>
                  <a:cubicBezTo>
                    <a:pt x="33" y="26"/>
                    <a:pt x="33" y="26"/>
                    <a:pt x="33" y="26"/>
                  </a:cubicBezTo>
                  <a:cubicBezTo>
                    <a:pt x="36" y="31"/>
                    <a:pt x="35" y="38"/>
                    <a:pt x="30" y="41"/>
                  </a:cubicBezTo>
                  <a:cubicBezTo>
                    <a:pt x="28" y="42"/>
                    <a:pt x="26" y="43"/>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77" name="Freeform 160"/>
            <p:cNvSpPr>
              <a:spLocks/>
            </p:cNvSpPr>
            <p:nvPr/>
          </p:nvSpPr>
          <p:spPr bwMode="auto">
            <a:xfrm>
              <a:off x="2613025" y="2420938"/>
              <a:ext cx="125413" cy="101600"/>
            </a:xfrm>
            <a:custGeom>
              <a:avLst/>
              <a:gdLst>
                <a:gd name="T0" fmla="*/ 52 w 52"/>
                <a:gd name="T1" fmla="*/ 17 h 42"/>
                <a:gd name="T2" fmla="*/ 52 w 52"/>
                <a:gd name="T3" fmla="*/ 17 h 42"/>
                <a:gd name="T4" fmla="*/ 17 w 52"/>
                <a:gd name="T5" fmla="*/ 7 h 42"/>
                <a:gd name="T6" fmla="*/ 7 w 52"/>
                <a:gd name="T7" fmla="*/ 42 h 42"/>
                <a:gd name="T8" fmla="*/ 52 w 52"/>
                <a:gd name="T9" fmla="*/ 17 h 42"/>
              </a:gdLst>
              <a:ahLst/>
              <a:cxnLst>
                <a:cxn ang="0">
                  <a:pos x="T0" y="T1"/>
                </a:cxn>
                <a:cxn ang="0">
                  <a:pos x="T2" y="T3"/>
                </a:cxn>
                <a:cxn ang="0">
                  <a:pos x="T4" y="T5"/>
                </a:cxn>
                <a:cxn ang="0">
                  <a:pos x="T6" y="T7"/>
                </a:cxn>
                <a:cxn ang="0">
                  <a:pos x="T8" y="T9"/>
                </a:cxn>
              </a:cxnLst>
              <a:rect l="0" t="0" r="r" b="b"/>
              <a:pathLst>
                <a:path w="52" h="42">
                  <a:moveTo>
                    <a:pt x="52" y="17"/>
                  </a:moveTo>
                  <a:cubicBezTo>
                    <a:pt x="52" y="17"/>
                    <a:pt x="52" y="17"/>
                    <a:pt x="52" y="17"/>
                  </a:cubicBezTo>
                  <a:cubicBezTo>
                    <a:pt x="45" y="4"/>
                    <a:pt x="29" y="0"/>
                    <a:pt x="17" y="7"/>
                  </a:cubicBezTo>
                  <a:cubicBezTo>
                    <a:pt x="5" y="14"/>
                    <a:pt x="0" y="29"/>
                    <a:pt x="7" y="42"/>
                  </a:cubicBezTo>
                  <a:lnTo>
                    <a:pt x="52"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78" name="Freeform 161"/>
            <p:cNvSpPr>
              <a:spLocks/>
            </p:cNvSpPr>
            <p:nvPr/>
          </p:nvSpPr>
          <p:spPr bwMode="auto">
            <a:xfrm>
              <a:off x="2824163" y="2420938"/>
              <a:ext cx="125413" cy="101600"/>
            </a:xfrm>
            <a:custGeom>
              <a:avLst/>
              <a:gdLst>
                <a:gd name="T0" fmla="*/ 0 w 52"/>
                <a:gd name="T1" fmla="*/ 17 h 42"/>
                <a:gd name="T2" fmla="*/ 0 w 52"/>
                <a:gd name="T3" fmla="*/ 17 h 42"/>
                <a:gd name="T4" fmla="*/ 35 w 52"/>
                <a:gd name="T5" fmla="*/ 7 h 42"/>
                <a:gd name="T6" fmla="*/ 45 w 52"/>
                <a:gd name="T7" fmla="*/ 42 h 42"/>
                <a:gd name="T8" fmla="*/ 0 w 52"/>
                <a:gd name="T9" fmla="*/ 17 h 42"/>
              </a:gdLst>
              <a:ahLst/>
              <a:cxnLst>
                <a:cxn ang="0">
                  <a:pos x="T0" y="T1"/>
                </a:cxn>
                <a:cxn ang="0">
                  <a:pos x="T2" y="T3"/>
                </a:cxn>
                <a:cxn ang="0">
                  <a:pos x="T4" y="T5"/>
                </a:cxn>
                <a:cxn ang="0">
                  <a:pos x="T6" y="T7"/>
                </a:cxn>
                <a:cxn ang="0">
                  <a:pos x="T8" y="T9"/>
                </a:cxn>
              </a:cxnLst>
              <a:rect l="0" t="0" r="r" b="b"/>
              <a:pathLst>
                <a:path w="52" h="42">
                  <a:moveTo>
                    <a:pt x="0" y="17"/>
                  </a:moveTo>
                  <a:cubicBezTo>
                    <a:pt x="0" y="17"/>
                    <a:pt x="0" y="17"/>
                    <a:pt x="0" y="17"/>
                  </a:cubicBezTo>
                  <a:cubicBezTo>
                    <a:pt x="7" y="4"/>
                    <a:pt x="23" y="0"/>
                    <a:pt x="35" y="7"/>
                  </a:cubicBezTo>
                  <a:cubicBezTo>
                    <a:pt x="47" y="14"/>
                    <a:pt x="52" y="29"/>
                    <a:pt x="45" y="42"/>
                  </a:cubicBezTo>
                  <a:lnTo>
                    <a:pt x="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79" name="Freeform 162"/>
            <p:cNvSpPr>
              <a:spLocks/>
            </p:cNvSpPr>
            <p:nvPr/>
          </p:nvSpPr>
          <p:spPr bwMode="auto">
            <a:xfrm>
              <a:off x="2768600" y="2439988"/>
              <a:ext cx="30163" cy="34925"/>
            </a:xfrm>
            <a:custGeom>
              <a:avLst/>
              <a:gdLst>
                <a:gd name="T0" fmla="*/ 0 w 13"/>
                <a:gd name="T1" fmla="*/ 13 h 14"/>
                <a:gd name="T2" fmla="*/ 1 w 13"/>
                <a:gd name="T3" fmla="*/ 14 h 14"/>
                <a:gd name="T4" fmla="*/ 11 w 13"/>
                <a:gd name="T5" fmla="*/ 14 h 14"/>
                <a:gd name="T6" fmla="*/ 13 w 13"/>
                <a:gd name="T7" fmla="*/ 13 h 14"/>
                <a:gd name="T8" fmla="*/ 13 w 13"/>
                <a:gd name="T9" fmla="*/ 2 h 14"/>
                <a:gd name="T10" fmla="*/ 11 w 13"/>
                <a:gd name="T11" fmla="*/ 0 h 14"/>
                <a:gd name="T12" fmla="*/ 1 w 13"/>
                <a:gd name="T13" fmla="*/ 0 h 14"/>
                <a:gd name="T14" fmla="*/ 0 w 13"/>
                <a:gd name="T15" fmla="*/ 2 h 14"/>
                <a:gd name="T16" fmla="*/ 0 w 13"/>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4">
                  <a:moveTo>
                    <a:pt x="0" y="13"/>
                  </a:moveTo>
                  <a:cubicBezTo>
                    <a:pt x="0" y="13"/>
                    <a:pt x="0" y="14"/>
                    <a:pt x="1" y="14"/>
                  </a:cubicBezTo>
                  <a:cubicBezTo>
                    <a:pt x="11" y="14"/>
                    <a:pt x="11" y="14"/>
                    <a:pt x="11" y="14"/>
                  </a:cubicBezTo>
                  <a:cubicBezTo>
                    <a:pt x="12" y="14"/>
                    <a:pt x="13" y="13"/>
                    <a:pt x="13" y="13"/>
                  </a:cubicBezTo>
                  <a:cubicBezTo>
                    <a:pt x="13" y="2"/>
                    <a:pt x="13" y="2"/>
                    <a:pt x="13" y="2"/>
                  </a:cubicBezTo>
                  <a:cubicBezTo>
                    <a:pt x="13" y="1"/>
                    <a:pt x="12" y="0"/>
                    <a:pt x="11" y="0"/>
                  </a:cubicBezTo>
                  <a:cubicBezTo>
                    <a:pt x="1" y="0"/>
                    <a:pt x="1" y="0"/>
                    <a:pt x="1" y="0"/>
                  </a:cubicBezTo>
                  <a:cubicBezTo>
                    <a:pt x="0" y="0"/>
                    <a:pt x="0" y="1"/>
                    <a:pt x="0" y="2"/>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180" name="Freeform 163"/>
            <p:cNvSpPr>
              <a:spLocks/>
            </p:cNvSpPr>
            <p:nvPr/>
          </p:nvSpPr>
          <p:spPr bwMode="auto">
            <a:xfrm>
              <a:off x="2773363" y="2525713"/>
              <a:ext cx="88900" cy="184150"/>
            </a:xfrm>
            <a:custGeom>
              <a:avLst/>
              <a:gdLst>
                <a:gd name="T0" fmla="*/ 32 w 37"/>
                <a:gd name="T1" fmla="*/ 76 h 76"/>
                <a:gd name="T2" fmla="*/ 30 w 37"/>
                <a:gd name="T3" fmla="*/ 75 h 76"/>
                <a:gd name="T4" fmla="*/ 0 w 37"/>
                <a:gd name="T5" fmla="*/ 52 h 76"/>
                <a:gd name="T6" fmla="*/ 0 w 37"/>
                <a:gd name="T7" fmla="*/ 4 h 76"/>
                <a:gd name="T8" fmla="*/ 4 w 37"/>
                <a:gd name="T9" fmla="*/ 0 h 76"/>
                <a:gd name="T10" fmla="*/ 8 w 37"/>
                <a:gd name="T11" fmla="*/ 4 h 76"/>
                <a:gd name="T12" fmla="*/ 8 w 37"/>
                <a:gd name="T13" fmla="*/ 48 h 76"/>
                <a:gd name="T14" fmla="*/ 35 w 37"/>
                <a:gd name="T15" fmla="*/ 68 h 76"/>
                <a:gd name="T16" fmla="*/ 36 w 37"/>
                <a:gd name="T17" fmla="*/ 74 h 76"/>
                <a:gd name="T18" fmla="*/ 32 w 37"/>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6">
                  <a:moveTo>
                    <a:pt x="32" y="76"/>
                  </a:moveTo>
                  <a:cubicBezTo>
                    <a:pt x="31" y="76"/>
                    <a:pt x="31" y="75"/>
                    <a:pt x="30" y="75"/>
                  </a:cubicBezTo>
                  <a:cubicBezTo>
                    <a:pt x="0" y="52"/>
                    <a:pt x="0" y="52"/>
                    <a:pt x="0" y="52"/>
                  </a:cubicBezTo>
                  <a:cubicBezTo>
                    <a:pt x="0" y="4"/>
                    <a:pt x="0" y="4"/>
                    <a:pt x="0" y="4"/>
                  </a:cubicBezTo>
                  <a:cubicBezTo>
                    <a:pt x="0" y="2"/>
                    <a:pt x="2" y="0"/>
                    <a:pt x="4" y="0"/>
                  </a:cubicBezTo>
                  <a:cubicBezTo>
                    <a:pt x="6" y="0"/>
                    <a:pt x="8" y="2"/>
                    <a:pt x="8" y="4"/>
                  </a:cubicBezTo>
                  <a:cubicBezTo>
                    <a:pt x="8" y="48"/>
                    <a:pt x="8" y="48"/>
                    <a:pt x="8" y="48"/>
                  </a:cubicBezTo>
                  <a:cubicBezTo>
                    <a:pt x="35" y="68"/>
                    <a:pt x="35" y="68"/>
                    <a:pt x="35" y="68"/>
                  </a:cubicBezTo>
                  <a:cubicBezTo>
                    <a:pt x="37" y="69"/>
                    <a:pt x="37" y="72"/>
                    <a:pt x="36" y="74"/>
                  </a:cubicBezTo>
                  <a:cubicBezTo>
                    <a:pt x="35" y="75"/>
                    <a:pt x="34" y="76"/>
                    <a:pt x="32"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grpSp>
        <p:nvGrpSpPr>
          <p:cNvPr id="213" name="Group 212"/>
          <p:cNvGrpSpPr/>
          <p:nvPr/>
        </p:nvGrpSpPr>
        <p:grpSpPr>
          <a:xfrm>
            <a:off x="677724" y="3214642"/>
            <a:ext cx="525389" cy="480943"/>
            <a:chOff x="673893" y="3298825"/>
            <a:chExt cx="525463" cy="481012"/>
          </a:xfrm>
        </p:grpSpPr>
        <p:sp>
          <p:nvSpPr>
            <p:cNvPr id="214" name="Freeform 86"/>
            <p:cNvSpPr>
              <a:spLocks/>
            </p:cNvSpPr>
            <p:nvPr/>
          </p:nvSpPr>
          <p:spPr bwMode="auto">
            <a:xfrm>
              <a:off x="673893" y="3298825"/>
              <a:ext cx="525463" cy="244475"/>
            </a:xfrm>
            <a:custGeom>
              <a:avLst/>
              <a:gdLst>
                <a:gd name="T0" fmla="*/ 215 w 217"/>
                <a:gd name="T1" fmla="*/ 74 h 101"/>
                <a:gd name="T2" fmla="*/ 110 w 217"/>
                <a:gd name="T3" fmla="*/ 0 h 101"/>
                <a:gd name="T4" fmla="*/ 106 w 217"/>
                <a:gd name="T5" fmla="*/ 0 h 101"/>
                <a:gd name="T6" fmla="*/ 1 w 217"/>
                <a:gd name="T7" fmla="*/ 74 h 101"/>
                <a:gd name="T8" fmla="*/ 0 w 217"/>
                <a:gd name="T9" fmla="*/ 76 h 101"/>
                <a:gd name="T10" fmla="*/ 0 w 217"/>
                <a:gd name="T11" fmla="*/ 79 h 101"/>
                <a:gd name="T12" fmla="*/ 15 w 217"/>
                <a:gd name="T13" fmla="*/ 99 h 101"/>
                <a:gd name="T14" fmla="*/ 17 w 217"/>
                <a:gd name="T15" fmla="*/ 100 h 101"/>
                <a:gd name="T16" fmla="*/ 19 w 217"/>
                <a:gd name="T17" fmla="*/ 100 h 101"/>
                <a:gd name="T18" fmla="*/ 108 w 217"/>
                <a:gd name="T19" fmla="*/ 37 h 101"/>
                <a:gd name="T20" fmla="*/ 197 w 217"/>
                <a:gd name="T21" fmla="*/ 100 h 101"/>
                <a:gd name="T22" fmla="*/ 202 w 217"/>
                <a:gd name="T23" fmla="*/ 99 h 101"/>
                <a:gd name="T24" fmla="*/ 216 w 217"/>
                <a:gd name="T25" fmla="*/ 79 h 101"/>
                <a:gd name="T26" fmla="*/ 216 w 217"/>
                <a:gd name="T27" fmla="*/ 76 h 101"/>
                <a:gd name="T28" fmla="*/ 215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5" y="74"/>
                  </a:moveTo>
                  <a:cubicBezTo>
                    <a:pt x="110" y="0"/>
                    <a:pt x="110" y="0"/>
                    <a:pt x="110" y="0"/>
                  </a:cubicBezTo>
                  <a:cubicBezTo>
                    <a:pt x="109" y="0"/>
                    <a:pt x="107" y="0"/>
                    <a:pt x="106" y="0"/>
                  </a:cubicBezTo>
                  <a:cubicBezTo>
                    <a:pt x="1" y="74"/>
                    <a:pt x="1" y="74"/>
                    <a:pt x="1" y="74"/>
                  </a:cubicBezTo>
                  <a:cubicBezTo>
                    <a:pt x="0" y="75"/>
                    <a:pt x="0" y="75"/>
                    <a:pt x="0" y="76"/>
                  </a:cubicBezTo>
                  <a:cubicBezTo>
                    <a:pt x="0" y="77"/>
                    <a:pt x="0" y="78"/>
                    <a:pt x="0" y="79"/>
                  </a:cubicBezTo>
                  <a:cubicBezTo>
                    <a:pt x="15" y="99"/>
                    <a:pt x="15" y="99"/>
                    <a:pt x="15" y="99"/>
                  </a:cubicBezTo>
                  <a:cubicBezTo>
                    <a:pt x="15" y="100"/>
                    <a:pt x="16" y="100"/>
                    <a:pt x="17" y="100"/>
                  </a:cubicBezTo>
                  <a:cubicBezTo>
                    <a:pt x="18" y="100"/>
                    <a:pt x="19" y="100"/>
                    <a:pt x="19" y="100"/>
                  </a:cubicBezTo>
                  <a:cubicBezTo>
                    <a:pt x="108" y="37"/>
                    <a:pt x="108" y="37"/>
                    <a:pt x="108" y="37"/>
                  </a:cubicBezTo>
                  <a:cubicBezTo>
                    <a:pt x="197" y="100"/>
                    <a:pt x="197" y="100"/>
                    <a:pt x="197" y="100"/>
                  </a:cubicBezTo>
                  <a:cubicBezTo>
                    <a:pt x="199" y="101"/>
                    <a:pt x="201" y="100"/>
                    <a:pt x="202" y="99"/>
                  </a:cubicBezTo>
                  <a:cubicBezTo>
                    <a:pt x="216" y="79"/>
                    <a:pt x="216" y="79"/>
                    <a:pt x="216" y="79"/>
                  </a:cubicBezTo>
                  <a:cubicBezTo>
                    <a:pt x="216" y="78"/>
                    <a:pt x="217" y="77"/>
                    <a:pt x="216" y="76"/>
                  </a:cubicBezTo>
                  <a:cubicBezTo>
                    <a:pt x="216" y="75"/>
                    <a:pt x="216" y="75"/>
                    <a:pt x="215"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15" name="Freeform 87"/>
            <p:cNvSpPr>
              <a:spLocks/>
            </p:cNvSpPr>
            <p:nvPr/>
          </p:nvSpPr>
          <p:spPr bwMode="auto">
            <a:xfrm>
              <a:off x="734218" y="3422650"/>
              <a:ext cx="400050" cy="357187"/>
            </a:xfrm>
            <a:custGeom>
              <a:avLst/>
              <a:gdLst>
                <a:gd name="T0" fmla="*/ 164 w 165"/>
                <a:gd name="T1" fmla="*/ 56 h 147"/>
                <a:gd name="T2" fmla="*/ 85 w 165"/>
                <a:gd name="T3" fmla="*/ 0 h 147"/>
                <a:gd name="T4" fmla="*/ 81 w 165"/>
                <a:gd name="T5" fmla="*/ 0 h 147"/>
                <a:gd name="T6" fmla="*/ 2 w 165"/>
                <a:gd name="T7" fmla="*/ 56 h 147"/>
                <a:gd name="T8" fmla="*/ 0 w 165"/>
                <a:gd name="T9" fmla="*/ 59 h 147"/>
                <a:gd name="T10" fmla="*/ 0 w 165"/>
                <a:gd name="T11" fmla="*/ 144 h 147"/>
                <a:gd name="T12" fmla="*/ 4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4" y="0"/>
                    <a:pt x="82" y="0"/>
                    <a:pt x="81" y="0"/>
                  </a:cubicBezTo>
                  <a:cubicBezTo>
                    <a:pt x="2" y="56"/>
                    <a:pt x="2" y="56"/>
                    <a:pt x="2" y="56"/>
                  </a:cubicBezTo>
                  <a:cubicBezTo>
                    <a:pt x="1" y="57"/>
                    <a:pt x="0" y="58"/>
                    <a:pt x="0" y="59"/>
                  </a:cubicBezTo>
                  <a:cubicBezTo>
                    <a:pt x="0" y="144"/>
                    <a:pt x="0" y="144"/>
                    <a:pt x="0" y="144"/>
                  </a:cubicBezTo>
                  <a:cubicBezTo>
                    <a:pt x="0" y="146"/>
                    <a:pt x="2" y="147"/>
                    <a:pt x="4" y="147"/>
                  </a:cubicBezTo>
                  <a:cubicBezTo>
                    <a:pt x="59" y="147"/>
                    <a:pt x="59" y="147"/>
                    <a:pt x="59" y="147"/>
                  </a:cubicBezTo>
                  <a:cubicBezTo>
                    <a:pt x="61"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5"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16" name="Freeform 88"/>
            <p:cNvSpPr>
              <a:spLocks/>
            </p:cNvSpPr>
            <p:nvPr/>
          </p:nvSpPr>
          <p:spPr bwMode="auto">
            <a:xfrm>
              <a:off x="1058068" y="3298825"/>
              <a:ext cx="76200"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7" y="42"/>
                    <a:pt x="27" y="43"/>
                    <a:pt x="28" y="43"/>
                  </a:cubicBezTo>
                  <a:cubicBezTo>
                    <a:pt x="28" y="43"/>
                    <a:pt x="29" y="42"/>
                    <a:pt x="29" y="42"/>
                  </a:cubicBezTo>
                  <a:cubicBezTo>
                    <a:pt x="30" y="42"/>
                    <a:pt x="31" y="40"/>
                    <a:pt x="31" y="39"/>
                  </a:cubicBezTo>
                  <a:cubicBezTo>
                    <a:pt x="31" y="3"/>
                    <a:pt x="31" y="3"/>
                    <a:pt x="31" y="3"/>
                  </a:cubicBezTo>
                  <a:cubicBezTo>
                    <a:pt x="31" y="1"/>
                    <a:pt x="30"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grpSp>
        <p:nvGrpSpPr>
          <p:cNvPr id="217" name="Group 216"/>
          <p:cNvGrpSpPr/>
          <p:nvPr/>
        </p:nvGrpSpPr>
        <p:grpSpPr>
          <a:xfrm>
            <a:off x="11245782" y="3214642"/>
            <a:ext cx="525389" cy="480943"/>
            <a:chOff x="11237118" y="3298825"/>
            <a:chExt cx="525463" cy="481012"/>
          </a:xfrm>
        </p:grpSpPr>
        <p:sp>
          <p:nvSpPr>
            <p:cNvPr id="218" name="Freeform 89"/>
            <p:cNvSpPr>
              <a:spLocks/>
            </p:cNvSpPr>
            <p:nvPr/>
          </p:nvSpPr>
          <p:spPr bwMode="auto">
            <a:xfrm>
              <a:off x="11237118" y="3298825"/>
              <a:ext cx="525463" cy="244475"/>
            </a:xfrm>
            <a:custGeom>
              <a:avLst/>
              <a:gdLst>
                <a:gd name="T0" fmla="*/ 216 w 217"/>
                <a:gd name="T1" fmla="*/ 74 h 101"/>
                <a:gd name="T2" fmla="*/ 111 w 217"/>
                <a:gd name="T3" fmla="*/ 0 h 101"/>
                <a:gd name="T4" fmla="*/ 107 w 217"/>
                <a:gd name="T5" fmla="*/ 0 h 101"/>
                <a:gd name="T6" fmla="*/ 2 w 217"/>
                <a:gd name="T7" fmla="*/ 74 h 101"/>
                <a:gd name="T8" fmla="*/ 0 w 217"/>
                <a:gd name="T9" fmla="*/ 76 h 101"/>
                <a:gd name="T10" fmla="*/ 1 w 217"/>
                <a:gd name="T11" fmla="*/ 79 h 101"/>
                <a:gd name="T12" fmla="*/ 15 w 217"/>
                <a:gd name="T13" fmla="*/ 99 h 101"/>
                <a:gd name="T14" fmla="*/ 18 w 217"/>
                <a:gd name="T15" fmla="*/ 100 h 101"/>
                <a:gd name="T16" fmla="*/ 20 w 217"/>
                <a:gd name="T17" fmla="*/ 100 h 101"/>
                <a:gd name="T18" fmla="*/ 109 w 217"/>
                <a:gd name="T19" fmla="*/ 37 h 101"/>
                <a:gd name="T20" fmla="*/ 198 w 217"/>
                <a:gd name="T21" fmla="*/ 100 h 101"/>
                <a:gd name="T22" fmla="*/ 202 w 217"/>
                <a:gd name="T23" fmla="*/ 99 h 101"/>
                <a:gd name="T24" fmla="*/ 217 w 217"/>
                <a:gd name="T25" fmla="*/ 79 h 101"/>
                <a:gd name="T26" fmla="*/ 217 w 217"/>
                <a:gd name="T27" fmla="*/ 76 h 101"/>
                <a:gd name="T28" fmla="*/ 216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6" y="74"/>
                  </a:moveTo>
                  <a:cubicBezTo>
                    <a:pt x="111" y="0"/>
                    <a:pt x="111" y="0"/>
                    <a:pt x="111" y="0"/>
                  </a:cubicBezTo>
                  <a:cubicBezTo>
                    <a:pt x="109" y="0"/>
                    <a:pt x="108" y="0"/>
                    <a:pt x="107" y="0"/>
                  </a:cubicBezTo>
                  <a:cubicBezTo>
                    <a:pt x="2" y="74"/>
                    <a:pt x="2" y="74"/>
                    <a:pt x="2" y="74"/>
                  </a:cubicBezTo>
                  <a:cubicBezTo>
                    <a:pt x="1" y="75"/>
                    <a:pt x="1" y="75"/>
                    <a:pt x="0" y="76"/>
                  </a:cubicBezTo>
                  <a:cubicBezTo>
                    <a:pt x="0" y="77"/>
                    <a:pt x="0" y="78"/>
                    <a:pt x="1" y="79"/>
                  </a:cubicBezTo>
                  <a:cubicBezTo>
                    <a:pt x="15" y="99"/>
                    <a:pt x="15" y="99"/>
                    <a:pt x="15" y="99"/>
                  </a:cubicBezTo>
                  <a:cubicBezTo>
                    <a:pt x="16" y="100"/>
                    <a:pt x="17" y="100"/>
                    <a:pt x="18" y="100"/>
                  </a:cubicBezTo>
                  <a:cubicBezTo>
                    <a:pt x="19" y="100"/>
                    <a:pt x="19" y="100"/>
                    <a:pt x="20" y="100"/>
                  </a:cubicBezTo>
                  <a:cubicBezTo>
                    <a:pt x="109" y="37"/>
                    <a:pt x="109" y="37"/>
                    <a:pt x="109" y="37"/>
                  </a:cubicBezTo>
                  <a:cubicBezTo>
                    <a:pt x="198" y="100"/>
                    <a:pt x="198" y="100"/>
                    <a:pt x="198" y="100"/>
                  </a:cubicBezTo>
                  <a:cubicBezTo>
                    <a:pt x="199" y="101"/>
                    <a:pt x="201" y="100"/>
                    <a:pt x="202" y="99"/>
                  </a:cubicBezTo>
                  <a:cubicBezTo>
                    <a:pt x="217" y="79"/>
                    <a:pt x="217" y="79"/>
                    <a:pt x="217" y="79"/>
                  </a:cubicBezTo>
                  <a:cubicBezTo>
                    <a:pt x="217" y="78"/>
                    <a:pt x="217" y="77"/>
                    <a:pt x="217" y="76"/>
                  </a:cubicBezTo>
                  <a:cubicBezTo>
                    <a:pt x="217" y="75"/>
                    <a:pt x="216" y="75"/>
                    <a:pt x="216"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19" name="Freeform 90"/>
            <p:cNvSpPr>
              <a:spLocks/>
            </p:cNvSpPr>
            <p:nvPr/>
          </p:nvSpPr>
          <p:spPr bwMode="auto">
            <a:xfrm>
              <a:off x="11300618" y="3422650"/>
              <a:ext cx="398463" cy="357187"/>
            </a:xfrm>
            <a:custGeom>
              <a:avLst/>
              <a:gdLst>
                <a:gd name="T0" fmla="*/ 164 w 165"/>
                <a:gd name="T1" fmla="*/ 56 h 147"/>
                <a:gd name="T2" fmla="*/ 85 w 165"/>
                <a:gd name="T3" fmla="*/ 0 h 147"/>
                <a:gd name="T4" fmla="*/ 81 w 165"/>
                <a:gd name="T5" fmla="*/ 0 h 147"/>
                <a:gd name="T6" fmla="*/ 1 w 165"/>
                <a:gd name="T7" fmla="*/ 56 h 147"/>
                <a:gd name="T8" fmla="*/ 0 w 165"/>
                <a:gd name="T9" fmla="*/ 59 h 147"/>
                <a:gd name="T10" fmla="*/ 0 w 165"/>
                <a:gd name="T11" fmla="*/ 144 h 147"/>
                <a:gd name="T12" fmla="*/ 3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3" y="0"/>
                    <a:pt x="82" y="0"/>
                    <a:pt x="81" y="0"/>
                  </a:cubicBezTo>
                  <a:cubicBezTo>
                    <a:pt x="1" y="56"/>
                    <a:pt x="1" y="56"/>
                    <a:pt x="1" y="56"/>
                  </a:cubicBezTo>
                  <a:cubicBezTo>
                    <a:pt x="1" y="57"/>
                    <a:pt x="0" y="58"/>
                    <a:pt x="0" y="59"/>
                  </a:cubicBezTo>
                  <a:cubicBezTo>
                    <a:pt x="0" y="144"/>
                    <a:pt x="0" y="144"/>
                    <a:pt x="0" y="144"/>
                  </a:cubicBezTo>
                  <a:cubicBezTo>
                    <a:pt x="0" y="146"/>
                    <a:pt x="1" y="147"/>
                    <a:pt x="3" y="147"/>
                  </a:cubicBezTo>
                  <a:cubicBezTo>
                    <a:pt x="59" y="147"/>
                    <a:pt x="59" y="147"/>
                    <a:pt x="59" y="147"/>
                  </a:cubicBezTo>
                  <a:cubicBezTo>
                    <a:pt x="60"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4"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20" name="Freeform 91"/>
            <p:cNvSpPr>
              <a:spLocks/>
            </p:cNvSpPr>
            <p:nvPr/>
          </p:nvSpPr>
          <p:spPr bwMode="auto">
            <a:xfrm>
              <a:off x="11624468" y="3298825"/>
              <a:ext cx="74613"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6" y="42"/>
                    <a:pt x="27" y="43"/>
                    <a:pt x="28" y="43"/>
                  </a:cubicBezTo>
                  <a:cubicBezTo>
                    <a:pt x="28" y="43"/>
                    <a:pt x="29" y="42"/>
                    <a:pt x="29" y="42"/>
                  </a:cubicBezTo>
                  <a:cubicBezTo>
                    <a:pt x="30" y="42"/>
                    <a:pt x="31" y="40"/>
                    <a:pt x="31" y="39"/>
                  </a:cubicBezTo>
                  <a:cubicBezTo>
                    <a:pt x="31" y="3"/>
                    <a:pt x="31" y="3"/>
                    <a:pt x="31" y="3"/>
                  </a:cubicBezTo>
                  <a:cubicBezTo>
                    <a:pt x="31" y="1"/>
                    <a:pt x="29"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sp>
        <p:nvSpPr>
          <p:cNvPr id="221" name="Freeform 92"/>
          <p:cNvSpPr>
            <a:spLocks noEditPoints="1"/>
          </p:cNvSpPr>
          <p:nvPr/>
        </p:nvSpPr>
        <p:spPr bwMode="auto">
          <a:xfrm>
            <a:off x="6028258" y="3149564"/>
            <a:ext cx="365073" cy="550784"/>
          </a:xfrm>
          <a:custGeom>
            <a:avLst/>
            <a:gdLst>
              <a:gd name="T0" fmla="*/ 0 w 230"/>
              <a:gd name="T1" fmla="*/ 0 h 347"/>
              <a:gd name="T2" fmla="*/ 0 w 230"/>
              <a:gd name="T3" fmla="*/ 347 h 347"/>
              <a:gd name="T4" fmla="*/ 93 w 230"/>
              <a:gd name="T5" fmla="*/ 347 h 347"/>
              <a:gd name="T6" fmla="*/ 93 w 230"/>
              <a:gd name="T7" fmla="*/ 276 h 347"/>
              <a:gd name="T8" fmla="*/ 138 w 230"/>
              <a:gd name="T9" fmla="*/ 276 h 347"/>
              <a:gd name="T10" fmla="*/ 138 w 230"/>
              <a:gd name="T11" fmla="*/ 347 h 347"/>
              <a:gd name="T12" fmla="*/ 230 w 230"/>
              <a:gd name="T13" fmla="*/ 347 h 347"/>
              <a:gd name="T14" fmla="*/ 230 w 230"/>
              <a:gd name="T15" fmla="*/ 0 h 347"/>
              <a:gd name="T16" fmla="*/ 0 w 230"/>
              <a:gd name="T17" fmla="*/ 0 h 347"/>
              <a:gd name="T18" fmla="*/ 70 w 230"/>
              <a:gd name="T19" fmla="*/ 220 h 347"/>
              <a:gd name="T20" fmla="*/ 23 w 230"/>
              <a:gd name="T21" fmla="*/ 220 h 347"/>
              <a:gd name="T22" fmla="*/ 23 w 230"/>
              <a:gd name="T23" fmla="*/ 150 h 347"/>
              <a:gd name="T24" fmla="*/ 70 w 230"/>
              <a:gd name="T25" fmla="*/ 150 h 347"/>
              <a:gd name="T26" fmla="*/ 70 w 230"/>
              <a:gd name="T27" fmla="*/ 220 h 347"/>
              <a:gd name="T28" fmla="*/ 70 w 230"/>
              <a:gd name="T29" fmla="*/ 104 h 347"/>
              <a:gd name="T30" fmla="*/ 23 w 230"/>
              <a:gd name="T31" fmla="*/ 104 h 347"/>
              <a:gd name="T32" fmla="*/ 23 w 230"/>
              <a:gd name="T33" fmla="*/ 35 h 347"/>
              <a:gd name="T34" fmla="*/ 70 w 230"/>
              <a:gd name="T35" fmla="*/ 35 h 347"/>
              <a:gd name="T36" fmla="*/ 70 w 230"/>
              <a:gd name="T37" fmla="*/ 104 h 347"/>
              <a:gd name="T38" fmla="*/ 138 w 230"/>
              <a:gd name="T39" fmla="*/ 220 h 347"/>
              <a:gd name="T40" fmla="*/ 93 w 230"/>
              <a:gd name="T41" fmla="*/ 220 h 347"/>
              <a:gd name="T42" fmla="*/ 93 w 230"/>
              <a:gd name="T43" fmla="*/ 150 h 347"/>
              <a:gd name="T44" fmla="*/ 138 w 230"/>
              <a:gd name="T45" fmla="*/ 150 h 347"/>
              <a:gd name="T46" fmla="*/ 138 w 230"/>
              <a:gd name="T47" fmla="*/ 220 h 347"/>
              <a:gd name="T48" fmla="*/ 138 w 230"/>
              <a:gd name="T49" fmla="*/ 104 h 347"/>
              <a:gd name="T50" fmla="*/ 93 w 230"/>
              <a:gd name="T51" fmla="*/ 104 h 347"/>
              <a:gd name="T52" fmla="*/ 93 w 230"/>
              <a:gd name="T53" fmla="*/ 35 h 347"/>
              <a:gd name="T54" fmla="*/ 138 w 230"/>
              <a:gd name="T55" fmla="*/ 35 h 347"/>
              <a:gd name="T56" fmla="*/ 138 w 230"/>
              <a:gd name="T57" fmla="*/ 104 h 347"/>
              <a:gd name="T58" fmla="*/ 207 w 230"/>
              <a:gd name="T59" fmla="*/ 220 h 347"/>
              <a:gd name="T60" fmla="*/ 161 w 230"/>
              <a:gd name="T61" fmla="*/ 220 h 347"/>
              <a:gd name="T62" fmla="*/ 161 w 230"/>
              <a:gd name="T63" fmla="*/ 150 h 347"/>
              <a:gd name="T64" fmla="*/ 207 w 230"/>
              <a:gd name="T65" fmla="*/ 150 h 347"/>
              <a:gd name="T66" fmla="*/ 207 w 230"/>
              <a:gd name="T67" fmla="*/ 220 h 347"/>
              <a:gd name="T68" fmla="*/ 207 w 230"/>
              <a:gd name="T69" fmla="*/ 104 h 347"/>
              <a:gd name="T70" fmla="*/ 161 w 230"/>
              <a:gd name="T71" fmla="*/ 104 h 347"/>
              <a:gd name="T72" fmla="*/ 161 w 230"/>
              <a:gd name="T73" fmla="*/ 35 h 347"/>
              <a:gd name="T74" fmla="*/ 207 w 230"/>
              <a:gd name="T75" fmla="*/ 35 h 347"/>
              <a:gd name="T76" fmla="*/ 207 w 230"/>
              <a:gd name="T77" fmla="*/ 10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0" h="347">
                <a:moveTo>
                  <a:pt x="0" y="0"/>
                </a:moveTo>
                <a:lnTo>
                  <a:pt x="0" y="347"/>
                </a:lnTo>
                <a:lnTo>
                  <a:pt x="93" y="347"/>
                </a:lnTo>
                <a:lnTo>
                  <a:pt x="93" y="276"/>
                </a:lnTo>
                <a:lnTo>
                  <a:pt x="138" y="276"/>
                </a:lnTo>
                <a:lnTo>
                  <a:pt x="138" y="347"/>
                </a:lnTo>
                <a:lnTo>
                  <a:pt x="230" y="347"/>
                </a:lnTo>
                <a:lnTo>
                  <a:pt x="230" y="0"/>
                </a:lnTo>
                <a:lnTo>
                  <a:pt x="0" y="0"/>
                </a:lnTo>
                <a:close/>
                <a:moveTo>
                  <a:pt x="70" y="220"/>
                </a:moveTo>
                <a:lnTo>
                  <a:pt x="23" y="220"/>
                </a:lnTo>
                <a:lnTo>
                  <a:pt x="23" y="150"/>
                </a:lnTo>
                <a:lnTo>
                  <a:pt x="70" y="150"/>
                </a:lnTo>
                <a:lnTo>
                  <a:pt x="70" y="220"/>
                </a:lnTo>
                <a:close/>
                <a:moveTo>
                  <a:pt x="70" y="104"/>
                </a:moveTo>
                <a:lnTo>
                  <a:pt x="23" y="104"/>
                </a:lnTo>
                <a:lnTo>
                  <a:pt x="23" y="35"/>
                </a:lnTo>
                <a:lnTo>
                  <a:pt x="70" y="35"/>
                </a:lnTo>
                <a:lnTo>
                  <a:pt x="70" y="104"/>
                </a:lnTo>
                <a:close/>
                <a:moveTo>
                  <a:pt x="138" y="220"/>
                </a:moveTo>
                <a:lnTo>
                  <a:pt x="93" y="220"/>
                </a:lnTo>
                <a:lnTo>
                  <a:pt x="93" y="150"/>
                </a:lnTo>
                <a:lnTo>
                  <a:pt x="138" y="150"/>
                </a:lnTo>
                <a:lnTo>
                  <a:pt x="138" y="220"/>
                </a:lnTo>
                <a:close/>
                <a:moveTo>
                  <a:pt x="138" y="104"/>
                </a:moveTo>
                <a:lnTo>
                  <a:pt x="93" y="104"/>
                </a:lnTo>
                <a:lnTo>
                  <a:pt x="93" y="35"/>
                </a:lnTo>
                <a:lnTo>
                  <a:pt x="138" y="35"/>
                </a:lnTo>
                <a:lnTo>
                  <a:pt x="138" y="104"/>
                </a:lnTo>
                <a:close/>
                <a:moveTo>
                  <a:pt x="207" y="220"/>
                </a:moveTo>
                <a:lnTo>
                  <a:pt x="161" y="220"/>
                </a:lnTo>
                <a:lnTo>
                  <a:pt x="161" y="150"/>
                </a:lnTo>
                <a:lnTo>
                  <a:pt x="207" y="150"/>
                </a:lnTo>
                <a:lnTo>
                  <a:pt x="207" y="220"/>
                </a:lnTo>
                <a:close/>
                <a:moveTo>
                  <a:pt x="207" y="104"/>
                </a:moveTo>
                <a:lnTo>
                  <a:pt x="161" y="104"/>
                </a:lnTo>
                <a:lnTo>
                  <a:pt x="161" y="35"/>
                </a:lnTo>
                <a:lnTo>
                  <a:pt x="207" y="35"/>
                </a:lnTo>
                <a:lnTo>
                  <a:pt x="207" y="104"/>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22" name="Rectangle 93"/>
          <p:cNvSpPr>
            <a:spLocks noChangeArrowheads="1"/>
          </p:cNvSpPr>
          <p:nvPr/>
        </p:nvSpPr>
        <p:spPr bwMode="auto">
          <a:xfrm>
            <a:off x="1317526" y="3425750"/>
            <a:ext cx="4509448" cy="49205"/>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23" name="Rectangle 94"/>
          <p:cNvSpPr>
            <a:spLocks noChangeArrowheads="1"/>
          </p:cNvSpPr>
          <p:nvPr/>
        </p:nvSpPr>
        <p:spPr bwMode="auto">
          <a:xfrm>
            <a:off x="6599978" y="3425750"/>
            <a:ext cx="4509448" cy="49205"/>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24" name="TextBox 223"/>
          <p:cNvSpPr txBox="1"/>
          <p:nvPr/>
        </p:nvSpPr>
        <p:spPr>
          <a:xfrm>
            <a:off x="679549" y="3721506"/>
            <a:ext cx="532198" cy="219601"/>
          </a:xfrm>
          <a:prstGeom prst="rect">
            <a:avLst/>
          </a:prstGeom>
          <a:noFill/>
          <a:ln>
            <a:noFill/>
            <a:headEnd type="none" w="med" len="med"/>
            <a:tailEnd type="none" w="med" len="med"/>
          </a:ln>
        </p:spPr>
        <p:txBody>
          <a:bodyPr wrap="none" lIns="0" tIns="0" rIns="0" bIns="0" rtlCol="0">
            <a:spAutoFit/>
          </a:bodyPr>
          <a:lstStyle/>
          <a:p>
            <a:pPr defTabSz="932418">
              <a:defRPr/>
            </a:pPr>
            <a:r>
              <a:rPr lang="en-US" sz="1399" b="1" spc="-39" dirty="0">
                <a:gradFill>
                  <a:gsLst>
                    <a:gs pos="0">
                      <a:srgbClr val="505050"/>
                    </a:gs>
                    <a:gs pos="100000">
                      <a:srgbClr val="505050"/>
                    </a:gs>
                  </a:gsLst>
                  <a:lin ang="5400000" scaled="1"/>
                </a:gradFill>
                <a:latin typeface="Segoe UI"/>
                <a:ea typeface="Segoe UI" pitchFamily="34" charset="0"/>
                <a:cs typeface="Segoe UI" pitchFamily="34" charset="0"/>
              </a:rPr>
              <a:t>HOME</a:t>
            </a:r>
          </a:p>
        </p:txBody>
      </p:sp>
      <p:sp>
        <p:nvSpPr>
          <p:cNvPr id="225" name="TextBox 224"/>
          <p:cNvSpPr txBox="1"/>
          <p:nvPr/>
        </p:nvSpPr>
        <p:spPr>
          <a:xfrm>
            <a:off x="11247607" y="3721506"/>
            <a:ext cx="532198" cy="219601"/>
          </a:xfrm>
          <a:prstGeom prst="rect">
            <a:avLst/>
          </a:prstGeom>
          <a:noFill/>
          <a:ln>
            <a:noFill/>
            <a:headEnd type="none" w="med" len="med"/>
            <a:tailEnd type="none" w="med" len="med"/>
          </a:ln>
        </p:spPr>
        <p:txBody>
          <a:bodyPr wrap="none" lIns="0" tIns="0" rIns="0" bIns="0" rtlCol="0">
            <a:spAutoFit/>
          </a:bodyPr>
          <a:lstStyle/>
          <a:p>
            <a:pPr defTabSz="932418">
              <a:defRPr/>
            </a:pPr>
            <a:r>
              <a:rPr lang="en-US" sz="1399" b="1" spc="-39" dirty="0">
                <a:gradFill>
                  <a:gsLst>
                    <a:gs pos="0">
                      <a:srgbClr val="505050"/>
                    </a:gs>
                    <a:gs pos="100000">
                      <a:srgbClr val="505050"/>
                    </a:gs>
                  </a:gsLst>
                  <a:lin ang="5400000" scaled="1"/>
                </a:gradFill>
                <a:latin typeface="Segoe UI"/>
                <a:ea typeface="Segoe UI" pitchFamily="34" charset="0"/>
                <a:cs typeface="Segoe UI" pitchFamily="34" charset="0"/>
              </a:rPr>
              <a:t>HOME</a:t>
            </a:r>
          </a:p>
        </p:txBody>
      </p:sp>
      <p:sp>
        <p:nvSpPr>
          <p:cNvPr id="226" name="TextBox 225"/>
          <p:cNvSpPr txBox="1"/>
          <p:nvPr/>
        </p:nvSpPr>
        <p:spPr>
          <a:xfrm>
            <a:off x="5688513" y="3721506"/>
            <a:ext cx="1063806" cy="219601"/>
          </a:xfrm>
          <a:prstGeom prst="rect">
            <a:avLst/>
          </a:prstGeom>
          <a:noFill/>
          <a:ln>
            <a:noFill/>
            <a:headEnd type="none" w="med" len="med"/>
            <a:tailEnd type="none" w="med" len="med"/>
          </a:ln>
        </p:spPr>
        <p:txBody>
          <a:bodyPr wrap="none" lIns="0" tIns="0" rIns="0" bIns="0" rtlCol="0">
            <a:spAutoFit/>
          </a:bodyPr>
          <a:lstStyle/>
          <a:p>
            <a:pPr defTabSz="932418">
              <a:defRPr/>
            </a:pPr>
            <a:r>
              <a:rPr lang="en-US" sz="1399" b="1" spc="-39" dirty="0">
                <a:gradFill>
                  <a:gsLst>
                    <a:gs pos="0">
                      <a:srgbClr val="505050"/>
                    </a:gs>
                    <a:gs pos="100000">
                      <a:srgbClr val="505050"/>
                    </a:gs>
                  </a:gsLst>
                  <a:lin ang="5400000" scaled="1"/>
                </a:gradFill>
                <a:latin typeface="Segoe UI"/>
                <a:ea typeface="Segoe UI" pitchFamily="34" charset="0"/>
                <a:cs typeface="Segoe UI" pitchFamily="34" charset="0"/>
              </a:rPr>
              <a:t>WORKPLACE</a:t>
            </a:r>
          </a:p>
        </p:txBody>
      </p:sp>
    </p:spTree>
    <p:extLst>
      <p:ext uri="{BB962C8B-B14F-4D97-AF65-F5344CB8AC3E}">
        <p14:creationId xmlns:p14="http://schemas.microsoft.com/office/powerpoint/2010/main" val="156040925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75" name="Group 11274"/>
          <p:cNvGrpSpPr/>
          <p:nvPr/>
        </p:nvGrpSpPr>
        <p:grpSpPr>
          <a:xfrm>
            <a:off x="960211" y="4449178"/>
            <a:ext cx="1557084" cy="1161384"/>
            <a:chOff x="1270632" y="4066342"/>
            <a:chExt cx="1557305" cy="1161549"/>
          </a:xfrm>
        </p:grpSpPr>
        <p:pic>
          <p:nvPicPr>
            <p:cNvPr id="136" name="Picture 1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6457" y="4487876"/>
              <a:ext cx="691480" cy="460987"/>
            </a:xfrm>
            <a:prstGeom prst="rect">
              <a:avLst/>
            </a:prstGeom>
          </p:spPr>
        </p:pic>
        <p:pic>
          <p:nvPicPr>
            <p:cNvPr id="83" name="Picture 82"/>
            <p:cNvPicPr>
              <a:picLocks noChangeAspect="1"/>
            </p:cNvPicPr>
            <p:nvPr/>
          </p:nvPicPr>
          <p:blipFill rotWithShape="1">
            <a:blip r:embed="rId4" cstate="print">
              <a:extLst>
                <a:ext uri="{28A0092B-C50C-407E-A947-70E740481C1C}">
                  <a14:useLocalDpi xmlns:a14="http://schemas.microsoft.com/office/drawing/2010/main" val="0"/>
                </a:ext>
              </a:extLst>
            </a:blip>
            <a:srcRect l="15502" r="27994" b="18500"/>
            <a:stretch/>
          </p:blipFill>
          <p:spPr>
            <a:xfrm>
              <a:off x="1270632" y="4066342"/>
              <a:ext cx="647262" cy="622400"/>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10889"/>
            <a:stretch/>
          </p:blipFill>
          <p:spPr>
            <a:xfrm>
              <a:off x="1271231" y="4674902"/>
              <a:ext cx="879414" cy="333344"/>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0565" t="11558" r="6360" b="6008"/>
            <a:stretch/>
          </p:blipFill>
          <p:spPr>
            <a:xfrm>
              <a:off x="1861959" y="4384549"/>
              <a:ext cx="549268" cy="378096"/>
            </a:xfrm>
            <a:prstGeom prst="rect">
              <a:avLst/>
            </a:prstGeom>
          </p:spPr>
        </p:pic>
        <p:sp>
          <p:nvSpPr>
            <p:cNvPr id="58" name="TextBox 57"/>
            <p:cNvSpPr txBox="1"/>
            <p:nvPr/>
          </p:nvSpPr>
          <p:spPr>
            <a:xfrm>
              <a:off x="1580699" y="5058490"/>
              <a:ext cx="1045907" cy="169401"/>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Sleep tracking</a:t>
              </a:r>
            </a:p>
          </p:txBody>
        </p:sp>
      </p:grpSp>
      <p:sp>
        <p:nvSpPr>
          <p:cNvPr id="73" name="Rectangle 72"/>
          <p:cNvSpPr/>
          <p:nvPr/>
        </p:nvSpPr>
        <p:spPr bwMode="auto">
          <a:xfrm>
            <a:off x="4979613" y="3066887"/>
            <a:ext cx="2323306" cy="3732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46623" bIns="93247" numCol="1" spcCol="0" rtlCol="0" fromWordArt="0" anchor="b" anchorCtr="0" forceAA="0" compatLnSpc="1">
            <a:prstTxWarp prst="textNoShape">
              <a:avLst/>
            </a:prstTxWarp>
            <a:noAutofit/>
          </a:bodyPr>
          <a:lstStyle/>
          <a:p>
            <a:pPr algn="ctr" defTabSz="932111" fontAlgn="base">
              <a:spcBef>
                <a:spcPct val="0"/>
              </a:spcBef>
              <a:spcAft>
                <a:spcPct val="0"/>
              </a:spcAft>
              <a:defRPr/>
            </a:pPr>
            <a:endParaRPr lang="en-US" sz="1199" spc="-51" dirty="0" err="1">
              <a:gradFill>
                <a:gsLst>
                  <a:gs pos="0">
                    <a:srgbClr val="505050"/>
                  </a:gs>
                  <a:gs pos="100000">
                    <a:srgbClr val="505050"/>
                  </a:gs>
                </a:gsLst>
                <a:lin ang="5400000" scaled="1"/>
              </a:gradFill>
              <a:latin typeface="Segoe UI"/>
              <a:ea typeface="Segoe UI" pitchFamily="34" charset="0"/>
              <a:cs typeface="Segoe UI" pitchFamily="34" charset="0"/>
            </a:endParaRPr>
          </a:p>
        </p:txBody>
      </p:sp>
      <p:sp>
        <p:nvSpPr>
          <p:cNvPr id="11" name="TextBox 10"/>
          <p:cNvSpPr txBox="1"/>
          <p:nvPr/>
        </p:nvSpPr>
        <p:spPr>
          <a:xfrm>
            <a:off x="3083939" y="3215465"/>
            <a:ext cx="994329" cy="188212"/>
          </a:xfrm>
          <a:prstGeom prst="rect">
            <a:avLst/>
          </a:prstGeom>
          <a:solidFill>
            <a:schemeClr val="bg1"/>
          </a:solidFill>
          <a:ln>
            <a:noFill/>
            <a:headEnd type="none" w="med" len="med"/>
            <a:tailEnd type="none" w="med" len="med"/>
          </a:ln>
        </p:spPr>
        <p:txBody>
          <a:bodyPr wrap="none" lIns="93247" tIns="0" rIns="93247" bIns="0" rtlCol="0">
            <a:spAutoFit/>
          </a:bodyPr>
          <a:lstStyle/>
          <a:p>
            <a:pPr defTabSz="932418">
              <a:defRPr/>
            </a:pPr>
            <a:r>
              <a:rPr lang="en-US" sz="1199" b="1" dirty="0">
                <a:gradFill>
                  <a:gsLst>
                    <a:gs pos="0">
                      <a:srgbClr val="5C2D91"/>
                    </a:gs>
                    <a:gs pos="100000">
                      <a:srgbClr val="5C2D91"/>
                    </a:gs>
                  </a:gsLst>
                  <a:lin ang="5400000" scaled="1"/>
                </a:gradFill>
                <a:latin typeface="Segoe UI"/>
                <a:ea typeface="Segoe UI" pitchFamily="34" charset="0"/>
                <a:cs typeface="Segoe UI" pitchFamily="34" charset="0"/>
              </a:rPr>
              <a:t>COMMUTE</a:t>
            </a:r>
          </a:p>
        </p:txBody>
      </p:sp>
      <p:sp>
        <p:nvSpPr>
          <p:cNvPr id="12" name="TextBox 11"/>
          <p:cNvSpPr txBox="1"/>
          <p:nvPr/>
        </p:nvSpPr>
        <p:spPr>
          <a:xfrm>
            <a:off x="8366390" y="3215465"/>
            <a:ext cx="994329" cy="188212"/>
          </a:xfrm>
          <a:prstGeom prst="rect">
            <a:avLst/>
          </a:prstGeom>
          <a:solidFill>
            <a:schemeClr val="bg1"/>
          </a:solidFill>
          <a:ln>
            <a:noFill/>
            <a:headEnd type="none" w="med" len="med"/>
            <a:tailEnd type="none" w="med" len="med"/>
          </a:ln>
        </p:spPr>
        <p:txBody>
          <a:bodyPr wrap="none" lIns="93247" tIns="0" rIns="93247" bIns="0" rtlCol="0">
            <a:spAutoFit/>
          </a:bodyPr>
          <a:lstStyle/>
          <a:p>
            <a:pPr defTabSz="932418">
              <a:defRPr/>
            </a:pPr>
            <a:r>
              <a:rPr lang="en-US" sz="1199" b="1" dirty="0">
                <a:gradFill>
                  <a:gsLst>
                    <a:gs pos="0">
                      <a:srgbClr val="5C2D91"/>
                    </a:gs>
                    <a:gs pos="100000">
                      <a:srgbClr val="5C2D91"/>
                    </a:gs>
                  </a:gsLst>
                  <a:lin ang="5400000" scaled="1"/>
                </a:gradFill>
                <a:latin typeface="Segoe UI"/>
                <a:ea typeface="Segoe UI" pitchFamily="34" charset="0"/>
                <a:cs typeface="Segoe UI" pitchFamily="34" charset="0"/>
              </a:rPr>
              <a:t>COMMUTE</a:t>
            </a:r>
          </a:p>
        </p:txBody>
      </p:sp>
      <p:grpSp>
        <p:nvGrpSpPr>
          <p:cNvPr id="37" name="Group 36"/>
          <p:cNvGrpSpPr/>
          <p:nvPr/>
        </p:nvGrpSpPr>
        <p:grpSpPr>
          <a:xfrm>
            <a:off x="423294" y="5662644"/>
            <a:ext cx="1178552" cy="869636"/>
            <a:chOff x="422472" y="5641832"/>
            <a:chExt cx="1178719" cy="86976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15492" r="28250" b="13068"/>
            <a:stretch/>
          </p:blipFill>
          <p:spPr>
            <a:xfrm>
              <a:off x="422472" y="5641832"/>
              <a:ext cx="1178719" cy="584369"/>
            </a:xfrm>
            <a:prstGeom prst="rect">
              <a:avLst/>
            </a:prstGeom>
          </p:spPr>
        </p:pic>
        <p:sp>
          <p:nvSpPr>
            <p:cNvPr id="52" name="TextBox 51"/>
            <p:cNvSpPr txBox="1"/>
            <p:nvPr/>
          </p:nvSpPr>
          <p:spPr>
            <a:xfrm>
              <a:off x="505806" y="6342191"/>
              <a:ext cx="926212" cy="169401"/>
            </a:xfrm>
            <a:prstGeom prst="rect">
              <a:avLst/>
            </a:prstGeom>
            <a:noFill/>
            <a:ln>
              <a:noFill/>
              <a:headEnd type="none" w="med" len="med"/>
              <a:tailEnd type="none" w="med" len="med"/>
            </a:ln>
          </p:spPr>
          <p:txBody>
            <a:bodyPr wrap="none" lIns="0" tIns="0" rIns="0" bIns="0" rtlCol="0">
              <a:spAutoFit/>
            </a:bodyPr>
            <a:lstStyle/>
            <a:p>
              <a:pP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Home security</a:t>
              </a:r>
            </a:p>
          </p:txBody>
        </p:sp>
      </p:grpSp>
      <p:grpSp>
        <p:nvGrpSpPr>
          <p:cNvPr id="34" name="Group 33"/>
          <p:cNvGrpSpPr/>
          <p:nvPr/>
        </p:nvGrpSpPr>
        <p:grpSpPr>
          <a:xfrm>
            <a:off x="1808918" y="5640911"/>
            <a:ext cx="1303259" cy="888038"/>
            <a:chOff x="1818203" y="5627360"/>
            <a:chExt cx="1303444" cy="888164"/>
          </a:xfrm>
        </p:grpSpPr>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2602" y="5627360"/>
              <a:ext cx="1061079" cy="639912"/>
            </a:xfrm>
            <a:prstGeom prst="rect">
              <a:avLst/>
            </a:prstGeom>
          </p:spPr>
        </p:pic>
        <p:sp>
          <p:nvSpPr>
            <p:cNvPr id="55" name="TextBox 54"/>
            <p:cNvSpPr txBox="1"/>
            <p:nvPr/>
          </p:nvSpPr>
          <p:spPr>
            <a:xfrm>
              <a:off x="1818203" y="6346123"/>
              <a:ext cx="1303444" cy="169401"/>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Home automation</a:t>
              </a:r>
            </a:p>
          </p:txBody>
        </p:sp>
      </p:grpSp>
      <p:grpSp>
        <p:nvGrpSpPr>
          <p:cNvPr id="30" name="Group 29"/>
          <p:cNvGrpSpPr/>
          <p:nvPr/>
        </p:nvGrpSpPr>
        <p:grpSpPr>
          <a:xfrm>
            <a:off x="3318240" y="6008376"/>
            <a:ext cx="937330" cy="523904"/>
            <a:chOff x="3367254" y="5944689"/>
            <a:chExt cx="937463" cy="523978"/>
          </a:xfrm>
        </p:grpSpPr>
        <p:pic>
          <p:nvPicPr>
            <p:cNvPr id="8" name="Picture 7"/>
            <p:cNvPicPr>
              <a:picLocks noChangeAspect="1"/>
            </p:cNvPicPr>
            <p:nvPr/>
          </p:nvPicPr>
          <p:blipFill rotWithShape="1">
            <a:blip r:embed="rId9"/>
            <a:srcRect l="16024" t="19030" r="17644" b="31982"/>
            <a:stretch/>
          </p:blipFill>
          <p:spPr>
            <a:xfrm>
              <a:off x="3629469" y="5944689"/>
              <a:ext cx="413035" cy="275726"/>
            </a:xfrm>
            <a:prstGeom prst="rect">
              <a:avLst/>
            </a:prstGeom>
          </p:spPr>
        </p:pic>
        <p:sp>
          <p:nvSpPr>
            <p:cNvPr id="63" name="TextBox 62"/>
            <p:cNvSpPr txBox="1"/>
            <p:nvPr/>
          </p:nvSpPr>
          <p:spPr>
            <a:xfrm>
              <a:off x="3367254" y="6299266"/>
              <a:ext cx="937463" cy="169401"/>
            </a:xfrm>
            <a:prstGeom prst="rect">
              <a:avLst/>
            </a:prstGeom>
            <a:noFill/>
            <a:ln>
              <a:noFill/>
              <a:headEnd type="none" w="med" len="med"/>
              <a:tailEnd type="none" w="med" len="med"/>
            </a:ln>
          </p:spPr>
          <p:txBody>
            <a:bodyPr wrap="non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Leak detection</a:t>
              </a:r>
            </a:p>
          </p:txBody>
        </p:sp>
      </p:grpSp>
      <p:grpSp>
        <p:nvGrpSpPr>
          <p:cNvPr id="11277" name="Group 11276"/>
          <p:cNvGrpSpPr/>
          <p:nvPr/>
        </p:nvGrpSpPr>
        <p:grpSpPr>
          <a:xfrm>
            <a:off x="1116164" y="3709606"/>
            <a:ext cx="1824245" cy="829261"/>
            <a:chOff x="1745850" y="3471296"/>
            <a:chExt cx="1824504" cy="829379"/>
          </a:xfrm>
        </p:grpSpPr>
        <p:pic>
          <p:nvPicPr>
            <p:cNvPr id="65" name="Picture 2" descr="https://lh4.googleusercontent.com/-xm_MGqcodDQ/Ul0ph-pzi2I/AAAAAAAAAAs/XwSWm2mO_3U/s0-d/Website%2Bbanner.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915" r="36840" b="17672"/>
            <a:stretch/>
          </p:blipFill>
          <p:spPr bwMode="auto">
            <a:xfrm>
              <a:off x="3316274" y="3477014"/>
              <a:ext cx="254080" cy="552661"/>
            </a:xfrm>
            <a:prstGeom prst="rect">
              <a:avLst/>
            </a:prstGeom>
            <a:noFill/>
            <a:extLst>
              <a:ext uri="{909E8E84-426E-40DD-AFC4-6F175D3DCCD1}">
                <a14:hiddenFill xmlns:a14="http://schemas.microsoft.com/office/drawing/2010/main">
                  <a:solidFill>
                    <a:srgbClr val="FFFFFF"/>
                  </a:solidFill>
                </a14:hiddenFill>
              </a:ext>
            </a:extLst>
          </p:spPr>
        </p:pic>
        <p:grpSp>
          <p:nvGrpSpPr>
            <p:cNvPr id="117" name="Group 116"/>
            <p:cNvGrpSpPr/>
            <p:nvPr/>
          </p:nvGrpSpPr>
          <p:grpSpPr>
            <a:xfrm>
              <a:off x="1745850" y="3471296"/>
              <a:ext cx="1584950" cy="829379"/>
              <a:chOff x="1897721" y="3634129"/>
              <a:chExt cx="1554014" cy="813191"/>
            </a:xfrm>
          </p:grpSpPr>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32236" y="3634129"/>
                <a:ext cx="919499" cy="656188"/>
              </a:xfrm>
              <a:prstGeom prst="rect">
                <a:avLst/>
              </a:prstGeom>
            </p:spPr>
          </p:pic>
          <p:sp>
            <p:nvSpPr>
              <p:cNvPr id="53" name="TextBox 52"/>
              <p:cNvSpPr txBox="1"/>
              <p:nvPr/>
            </p:nvSpPr>
            <p:spPr>
              <a:xfrm>
                <a:off x="2234679" y="4262756"/>
                <a:ext cx="1074293" cy="184564"/>
              </a:xfrm>
              <a:prstGeom prst="rect">
                <a:avLst/>
              </a:prstGeom>
              <a:noFill/>
              <a:ln>
                <a:noFill/>
                <a:headEnd type="none" w="med" len="med"/>
                <a:tailEnd type="none" w="med" len="med"/>
              </a:ln>
            </p:spPr>
            <p:txBody>
              <a:bodyPr wrap="none" lIns="0" tIns="0" rIns="0" bIns="0" rtlCol="0">
                <a:spAutoFit/>
              </a:bodyPr>
              <a:lstStyle/>
              <a:p>
                <a:pP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Smart appliances</a:t>
                </a:r>
              </a:p>
            </p:txBody>
          </p:sp>
          <p:pic>
            <p:nvPicPr>
              <p:cNvPr id="64" name="Picture 63"/>
              <p:cNvPicPr>
                <a:picLocks noChangeAspect="1"/>
              </p:cNvPicPr>
              <p:nvPr/>
            </p:nvPicPr>
            <p:blipFill rotWithShape="1">
              <a:blip r:embed="rId12" cstate="print">
                <a:extLst>
                  <a:ext uri="{28A0092B-C50C-407E-A947-70E740481C1C}">
                    <a14:useLocalDpi xmlns:a14="http://schemas.microsoft.com/office/drawing/2010/main" val="0"/>
                  </a:ext>
                </a:extLst>
              </a:blip>
              <a:srcRect t="17489" b="18461"/>
              <a:stretch/>
            </p:blipFill>
            <p:spPr>
              <a:xfrm>
                <a:off x="2008076" y="3636974"/>
                <a:ext cx="457495" cy="307861"/>
              </a:xfrm>
              <a:prstGeom prst="rect">
                <a:avLst/>
              </a:prstGeom>
            </p:spPr>
          </p:pic>
          <p:pic>
            <p:nvPicPr>
              <p:cNvPr id="66" name="Picture 46" descr="Kitchen Thermometer Famil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97721" y="3975918"/>
                <a:ext cx="599595" cy="22700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287" name="Group 11286"/>
          <p:cNvGrpSpPr/>
          <p:nvPr/>
        </p:nvGrpSpPr>
        <p:grpSpPr>
          <a:xfrm>
            <a:off x="7209773" y="2225489"/>
            <a:ext cx="969287" cy="742157"/>
            <a:chOff x="6554445" y="2304447"/>
            <a:chExt cx="969425" cy="742262"/>
          </a:xfrm>
        </p:grpSpPr>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99281" y="2304447"/>
              <a:ext cx="850831" cy="321425"/>
            </a:xfrm>
            <a:prstGeom prst="rect">
              <a:avLst/>
            </a:prstGeom>
          </p:spPr>
        </p:pic>
        <p:sp>
          <p:nvSpPr>
            <p:cNvPr id="69" name="TextBox 68"/>
            <p:cNvSpPr txBox="1"/>
            <p:nvPr/>
          </p:nvSpPr>
          <p:spPr>
            <a:xfrm>
              <a:off x="6554445" y="2707907"/>
              <a:ext cx="969425" cy="338802"/>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Indoor </a:t>
              </a:r>
              <a:b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b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navigation</a:t>
              </a:r>
            </a:p>
          </p:txBody>
        </p:sp>
      </p:grpSp>
      <p:grpSp>
        <p:nvGrpSpPr>
          <p:cNvPr id="80" name="Group 79"/>
          <p:cNvGrpSpPr/>
          <p:nvPr/>
        </p:nvGrpSpPr>
        <p:grpSpPr>
          <a:xfrm>
            <a:off x="3888203" y="851405"/>
            <a:ext cx="1568231" cy="907065"/>
            <a:chOff x="2949120" y="959884"/>
            <a:chExt cx="1537840" cy="889486"/>
          </a:xfrm>
        </p:grpSpPr>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15653" y="1218843"/>
              <a:ext cx="412519" cy="432713"/>
            </a:xfrm>
            <a:prstGeom prst="rect">
              <a:avLst/>
            </a:prstGeom>
          </p:spPr>
        </p:pic>
        <p:pic>
          <p:nvPicPr>
            <p:cNvPr id="43" name="Picture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49120" y="1222214"/>
              <a:ext cx="457389" cy="457389"/>
            </a:xfrm>
            <a:prstGeom prst="rect">
              <a:avLst/>
            </a:prstGeom>
          </p:spPr>
        </p:pic>
        <p:sp>
          <p:nvSpPr>
            <p:cNvPr id="51" name="TextBox 50"/>
            <p:cNvSpPr txBox="1"/>
            <p:nvPr/>
          </p:nvSpPr>
          <p:spPr>
            <a:xfrm>
              <a:off x="3299182" y="1664806"/>
              <a:ext cx="1155866" cy="184564"/>
            </a:xfrm>
            <a:prstGeom prst="rect">
              <a:avLst/>
            </a:prstGeom>
            <a:noFill/>
            <a:ln>
              <a:noFill/>
              <a:headEnd type="none" w="med" len="med"/>
              <a:tailEnd type="none" w="med" len="med"/>
            </a:ln>
          </p:spPr>
          <p:txBody>
            <a:bodyPr wrap="none" lIns="0" tIns="0" rIns="0" bIns="0" rtlCol="0">
              <a:spAutoFit/>
            </a:bodyPr>
            <a:lstStyle/>
            <a:p>
              <a:pP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Health monitoring</a:t>
              </a:r>
            </a:p>
          </p:txBody>
        </p:sp>
        <p:pic>
          <p:nvPicPr>
            <p:cNvPr id="76" name="Picture 75"/>
            <p:cNvPicPr>
              <a:picLocks noChangeAspect="1"/>
            </p:cNvPicPr>
            <p:nvPr/>
          </p:nvPicPr>
          <p:blipFill rotWithShape="1">
            <a:blip r:embed="rId17" cstate="print">
              <a:extLst>
                <a:ext uri="{28A0092B-C50C-407E-A947-70E740481C1C}">
                  <a14:useLocalDpi xmlns:a14="http://schemas.microsoft.com/office/drawing/2010/main" val="0"/>
                </a:ext>
              </a:extLst>
            </a:blip>
            <a:srcRect l="24039" r="26312"/>
            <a:stretch/>
          </p:blipFill>
          <p:spPr>
            <a:xfrm>
              <a:off x="4184087" y="959884"/>
              <a:ext cx="302873" cy="716068"/>
            </a:xfrm>
            <a:prstGeom prst="rect">
              <a:avLst/>
            </a:prstGeom>
          </p:spPr>
        </p:pic>
        <p:pic>
          <p:nvPicPr>
            <p:cNvPr id="29" name="Picture 2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32777" y="1242384"/>
              <a:ext cx="426200" cy="426200"/>
            </a:xfrm>
            <a:prstGeom prst="rect">
              <a:avLst/>
            </a:prstGeom>
          </p:spPr>
        </p:pic>
      </p:grpSp>
      <p:grpSp>
        <p:nvGrpSpPr>
          <p:cNvPr id="11289" name="Group 11288"/>
          <p:cNvGrpSpPr/>
          <p:nvPr/>
        </p:nvGrpSpPr>
        <p:grpSpPr>
          <a:xfrm>
            <a:off x="5608431" y="1888959"/>
            <a:ext cx="1406045" cy="1072284"/>
            <a:chOff x="5271654" y="1796668"/>
            <a:chExt cx="1406245" cy="1072436"/>
          </a:xfrm>
        </p:grpSpPr>
        <p:pic>
          <p:nvPicPr>
            <p:cNvPr id="11266" name="Picture 2" descr="enlighted-gateway"/>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36479" y="1944525"/>
              <a:ext cx="541420" cy="92457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nlighted smart sensor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21081" y="1796668"/>
              <a:ext cx="732631" cy="39616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71654" y="2167613"/>
              <a:ext cx="957291" cy="526268"/>
            </a:xfrm>
            <a:prstGeom prst="rect">
              <a:avLst/>
            </a:prstGeom>
          </p:spPr>
        </p:pic>
        <p:sp>
          <p:nvSpPr>
            <p:cNvPr id="54" name="TextBox 53"/>
            <p:cNvSpPr txBox="1"/>
            <p:nvPr/>
          </p:nvSpPr>
          <p:spPr>
            <a:xfrm>
              <a:off x="5408993" y="2678459"/>
              <a:ext cx="904760" cy="188238"/>
            </a:xfrm>
            <a:prstGeom prst="rect">
              <a:avLst/>
            </a:prstGeom>
            <a:noFill/>
            <a:ln>
              <a:noFill/>
              <a:headEnd type="none" w="med" len="med"/>
              <a:tailEnd type="none" w="med" len="med"/>
            </a:ln>
          </p:spPr>
          <p:txBody>
            <a:bodyPr wrap="none" lIns="0" tIns="0" rIns="0" bIns="0" rtlCol="0">
              <a:spAutoFit/>
            </a:bodyPr>
            <a:lstStyle/>
            <a:p>
              <a:pP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Smart lighting</a:t>
              </a:r>
            </a:p>
          </p:txBody>
        </p:sp>
      </p:grpSp>
      <p:grpSp>
        <p:nvGrpSpPr>
          <p:cNvPr id="143" name="Group 142"/>
          <p:cNvGrpSpPr/>
          <p:nvPr/>
        </p:nvGrpSpPr>
        <p:grpSpPr>
          <a:xfrm>
            <a:off x="5758450" y="874889"/>
            <a:ext cx="951276" cy="883579"/>
            <a:chOff x="8929498" y="207486"/>
            <a:chExt cx="932841" cy="866456"/>
          </a:xfrm>
        </p:grpSpPr>
        <p:pic>
          <p:nvPicPr>
            <p:cNvPr id="38" name="Picture 6" descr="http://002mag.com/wordpress/wp-content/uploads/2012/11/Tagg-pet-tracker.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929498" y="465886"/>
              <a:ext cx="424037" cy="35047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8954938" y="889378"/>
              <a:ext cx="746401" cy="184564"/>
            </a:xfrm>
            <a:prstGeom prst="rect">
              <a:avLst/>
            </a:prstGeom>
            <a:noFill/>
            <a:ln>
              <a:noFill/>
              <a:headEnd type="none" w="med" len="med"/>
              <a:tailEnd type="none" w="med" len="med"/>
            </a:ln>
          </p:spPr>
          <p:txBody>
            <a:bodyPr wrap="none" lIns="0" tIns="0" rIns="0" bIns="0" rtlCol="0">
              <a:spAutoFit/>
            </a:bodyPr>
            <a:lstStyle/>
            <a:p>
              <a:pP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Pet tracking</a:t>
              </a:r>
            </a:p>
          </p:txBody>
        </p:sp>
        <p:pic>
          <p:nvPicPr>
            <p:cNvPr id="94" name="Picture 2" descr="http://www.whistle.com/wp-content/uploads/2014/02/whistle.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401988" y="279939"/>
              <a:ext cx="288832" cy="28883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p:cNvPicPr>
              <a:picLocks noChangeAspect="1"/>
            </p:cNvPicPr>
            <p:nvPr/>
          </p:nvPicPr>
          <p:blipFill rotWithShape="1">
            <a:blip r:embed="rId24" cstate="print">
              <a:extLst>
                <a:ext uri="{28A0092B-C50C-407E-A947-70E740481C1C}">
                  <a14:useLocalDpi xmlns:a14="http://schemas.microsoft.com/office/drawing/2010/main" val="0"/>
                </a:ext>
              </a:extLst>
            </a:blip>
            <a:srcRect t="49959"/>
            <a:stretch/>
          </p:blipFill>
          <p:spPr>
            <a:xfrm>
              <a:off x="9356834" y="617647"/>
              <a:ext cx="505505" cy="284577"/>
            </a:xfrm>
            <a:prstGeom prst="rect">
              <a:avLst/>
            </a:prstGeom>
          </p:spPr>
        </p:pic>
        <p:pic>
          <p:nvPicPr>
            <p:cNvPr id="96" name="Picture 12" descr="http://www.fitbark.com/dog-wireless-activity-tracker/wp-content/uploads/2013/11/FitBark-Activity-Monitor-300x191.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8104" r="13564"/>
            <a:stretch/>
          </p:blipFill>
          <p:spPr bwMode="auto">
            <a:xfrm>
              <a:off x="8935469" y="207486"/>
              <a:ext cx="312137" cy="2536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69" name="Group 11268"/>
          <p:cNvGrpSpPr/>
          <p:nvPr/>
        </p:nvGrpSpPr>
        <p:grpSpPr>
          <a:xfrm>
            <a:off x="7662272" y="4816232"/>
            <a:ext cx="1803190" cy="722147"/>
            <a:chOff x="6271027" y="4495379"/>
            <a:chExt cx="1803446" cy="722250"/>
          </a:xfrm>
        </p:grpSpPr>
        <p:pic>
          <p:nvPicPr>
            <p:cNvPr id="99" name="Picture 2" descr="https://kaptureaudio.com/img/product-feature.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997380" y="4495379"/>
              <a:ext cx="592938" cy="491152"/>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p:cNvSpPr txBox="1"/>
            <p:nvPr/>
          </p:nvSpPr>
          <p:spPr>
            <a:xfrm>
              <a:off x="6271027" y="5048228"/>
              <a:ext cx="1803446" cy="169401"/>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Information capture</a:t>
              </a:r>
            </a:p>
          </p:txBody>
        </p:sp>
        <p:pic>
          <p:nvPicPr>
            <p:cNvPr id="101" name="Picture 8" descr="Narrative Clip, Orange"/>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505203" y="4498689"/>
              <a:ext cx="716561" cy="5240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9" name="Group 118"/>
          <p:cNvGrpSpPr/>
          <p:nvPr/>
        </p:nvGrpSpPr>
        <p:grpSpPr>
          <a:xfrm>
            <a:off x="10081941" y="1758299"/>
            <a:ext cx="1223913" cy="1151282"/>
            <a:chOff x="9419830" y="2092834"/>
            <a:chExt cx="1200194" cy="1128970"/>
          </a:xfrm>
        </p:grpSpPr>
        <p:pic>
          <p:nvPicPr>
            <p:cNvPr id="39" name="Picture 2" descr="DriversPagemid"/>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419830" y="2221025"/>
              <a:ext cx="565928" cy="567789"/>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9483573" y="2889615"/>
              <a:ext cx="1025492" cy="332189"/>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Trip tracking and car health</a:t>
              </a:r>
            </a:p>
          </p:txBody>
        </p:sp>
        <p:pic>
          <p:nvPicPr>
            <p:cNvPr id="110" name="Picture 4" descr="OBDLink™ LX Bluetooth"/>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989196" y="2092834"/>
              <a:ext cx="407521" cy="407521"/>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902098" y="2399264"/>
              <a:ext cx="717926" cy="511163"/>
            </a:xfrm>
            <a:prstGeom prst="rect">
              <a:avLst/>
            </a:prstGeom>
            <a:effectLst>
              <a:softEdge rad="127000"/>
            </a:effectLst>
          </p:spPr>
        </p:pic>
      </p:grpSp>
      <p:grpSp>
        <p:nvGrpSpPr>
          <p:cNvPr id="11267" name="Group 11266"/>
          <p:cNvGrpSpPr/>
          <p:nvPr/>
        </p:nvGrpSpPr>
        <p:grpSpPr>
          <a:xfrm>
            <a:off x="10101216" y="4881372"/>
            <a:ext cx="1612030" cy="657008"/>
            <a:chOff x="7903736" y="4560527"/>
            <a:chExt cx="1612259" cy="657101"/>
          </a:xfrm>
        </p:grpSpPr>
        <p:pic>
          <p:nvPicPr>
            <p:cNvPr id="40" name="Picture 39"/>
            <p:cNvPicPr>
              <a:picLocks noChangeAspect="1"/>
            </p:cNvPicPr>
            <p:nvPr/>
          </p:nvPicPr>
          <p:blipFill rotWithShape="1">
            <a:blip r:embed="rId31" cstate="print">
              <a:extLst>
                <a:ext uri="{28A0092B-C50C-407E-A947-70E740481C1C}">
                  <a14:useLocalDpi xmlns:a14="http://schemas.microsoft.com/office/drawing/2010/main" val="0"/>
                </a:ext>
              </a:extLst>
            </a:blip>
            <a:srcRect b="22294"/>
            <a:stretch/>
          </p:blipFill>
          <p:spPr>
            <a:xfrm>
              <a:off x="7903736" y="4687818"/>
              <a:ext cx="491805" cy="286625"/>
            </a:xfrm>
            <a:prstGeom prst="rect">
              <a:avLst/>
            </a:prstGeom>
          </p:spPr>
        </p:pic>
        <p:pic>
          <p:nvPicPr>
            <p:cNvPr id="102" name="Picture 4" descr="http://www.automatedhome.co.uk/wp-content/uploads/2014/05/reemo.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793818" y="4706155"/>
              <a:ext cx="722177" cy="30186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9503" b="85524" l="10000" r="90000"/>
                      </a14:imgEffect>
                    </a14:imgLayer>
                  </a14:imgProps>
                </a:ext>
                <a:ext uri="{28A0092B-C50C-407E-A947-70E740481C1C}">
                  <a14:useLocalDpi xmlns:a14="http://schemas.microsoft.com/office/drawing/2010/main" val="0"/>
                </a:ext>
              </a:extLst>
            </a:blip>
            <a:srcRect l="33305" r="32491" b="4974"/>
            <a:stretch/>
          </p:blipFill>
          <p:spPr>
            <a:xfrm>
              <a:off x="8385417" y="4560527"/>
              <a:ext cx="381064" cy="474046"/>
            </a:xfrm>
            <a:prstGeom prst="rect">
              <a:avLst/>
            </a:prstGeom>
          </p:spPr>
        </p:pic>
        <p:sp>
          <p:nvSpPr>
            <p:cNvPr id="115" name="TextBox 114"/>
            <p:cNvSpPr txBox="1"/>
            <p:nvPr/>
          </p:nvSpPr>
          <p:spPr>
            <a:xfrm>
              <a:off x="8344060" y="5048227"/>
              <a:ext cx="695307" cy="169401"/>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Control</a:t>
              </a:r>
            </a:p>
          </p:txBody>
        </p:sp>
      </p:grpSp>
      <p:grpSp>
        <p:nvGrpSpPr>
          <p:cNvPr id="150" name="Group 149"/>
          <p:cNvGrpSpPr/>
          <p:nvPr/>
        </p:nvGrpSpPr>
        <p:grpSpPr>
          <a:xfrm>
            <a:off x="1135083" y="1730944"/>
            <a:ext cx="1454871" cy="1237443"/>
            <a:chOff x="847196" y="1782271"/>
            <a:chExt cx="1426677" cy="1213463"/>
          </a:xfrm>
        </p:grpSpPr>
        <p:pic>
          <p:nvPicPr>
            <p:cNvPr id="36" name="Picture 35"/>
            <p:cNvPicPr>
              <a:picLocks noChangeAspect="1"/>
            </p:cNvPicPr>
            <p:nvPr/>
          </p:nvPicPr>
          <p:blipFill>
            <a:blip r:embed="rId35"/>
            <a:stretch>
              <a:fillRect/>
            </a:stretch>
          </p:blipFill>
          <p:spPr>
            <a:xfrm>
              <a:off x="1524656" y="1923844"/>
              <a:ext cx="489044" cy="428986"/>
            </a:xfrm>
            <a:prstGeom prst="rect">
              <a:avLst/>
            </a:prstGeom>
          </p:spPr>
        </p:pic>
        <p:sp>
          <p:nvSpPr>
            <p:cNvPr id="49" name="TextBox 48"/>
            <p:cNvSpPr txBox="1"/>
            <p:nvPr/>
          </p:nvSpPr>
          <p:spPr>
            <a:xfrm>
              <a:off x="1238788" y="2626606"/>
              <a:ext cx="947830" cy="369128"/>
            </a:xfrm>
            <a:prstGeom prst="rect">
              <a:avLst/>
            </a:prstGeom>
            <a:noFill/>
            <a:ln>
              <a:noFill/>
              <a:headEnd type="none" w="med" len="med"/>
              <a:tailEnd type="none" w="med" len="med"/>
            </a:ln>
          </p:spPr>
          <p:txBody>
            <a:bodyPr wrap="none" lIns="0" tIns="0" rIns="0" bIns="0" rtlCol="0">
              <a:spAutoFit/>
            </a:bodyPr>
            <a:lstStyle/>
            <a:p>
              <a:pPr algn="ct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Child and elder</a:t>
              </a:r>
              <a:b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b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monitoring</a:t>
              </a:r>
            </a:p>
          </p:txBody>
        </p:sp>
        <p:pic>
          <p:nvPicPr>
            <p:cNvPr id="123" name="Picture 4" descr="https://pbs.twimg.com/media/BkK0jtjCQAAk6Mk.png:large"/>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37710" y="2199656"/>
              <a:ext cx="265602" cy="26326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847196" y="1782271"/>
              <a:ext cx="661810" cy="440823"/>
            </a:xfrm>
            <a:prstGeom prst="rect">
              <a:avLst/>
            </a:prstGeom>
          </p:spPr>
        </p:pic>
        <p:pic>
          <p:nvPicPr>
            <p:cNvPr id="125" name="Picture 124"/>
            <p:cNvPicPr>
              <a:picLocks noChangeAspect="1"/>
            </p:cNvPicPr>
            <p:nvPr/>
          </p:nvPicPr>
          <p:blipFill rotWithShape="1">
            <a:blip r:embed="rId38" cstate="print">
              <a:extLst>
                <a:ext uri="{28A0092B-C50C-407E-A947-70E740481C1C}">
                  <a14:useLocalDpi xmlns:a14="http://schemas.microsoft.com/office/drawing/2010/main" val="0"/>
                </a:ext>
              </a:extLst>
            </a:blip>
            <a:srcRect l="27850" t="7159" r="27007" b="11827"/>
            <a:stretch/>
          </p:blipFill>
          <p:spPr>
            <a:xfrm>
              <a:off x="1910486" y="1810443"/>
              <a:ext cx="225475" cy="228635"/>
            </a:xfrm>
            <a:prstGeom prst="ellipse">
              <a:avLst/>
            </a:prstGeom>
          </p:spPr>
        </p:pic>
        <p:pic>
          <p:nvPicPr>
            <p:cNvPr id="126" name="Picture 12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787823" y="2198600"/>
              <a:ext cx="486050" cy="398561"/>
            </a:xfrm>
            <a:prstGeom prst="rect">
              <a:avLst/>
            </a:prstGeom>
            <a:effectLst>
              <a:softEdge rad="63500"/>
            </a:effectLst>
          </p:spPr>
        </p:pic>
        <p:pic>
          <p:nvPicPr>
            <p:cNvPr id="131" name="Picture 130"/>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981789" y="2477451"/>
              <a:ext cx="220435" cy="342951"/>
            </a:xfrm>
            <a:prstGeom prst="rect">
              <a:avLst/>
            </a:prstGeom>
          </p:spPr>
        </p:pic>
      </p:grpSp>
      <p:grpSp>
        <p:nvGrpSpPr>
          <p:cNvPr id="149" name="Group 148"/>
          <p:cNvGrpSpPr/>
          <p:nvPr/>
        </p:nvGrpSpPr>
        <p:grpSpPr>
          <a:xfrm>
            <a:off x="2785253" y="1869222"/>
            <a:ext cx="2627880" cy="1092021"/>
            <a:chOff x="2292772" y="1933440"/>
            <a:chExt cx="2576953" cy="1070858"/>
          </a:xfrm>
        </p:grpSpPr>
        <p:sp>
          <p:nvSpPr>
            <p:cNvPr id="33" name="TextBox 32"/>
            <p:cNvSpPr txBox="1"/>
            <p:nvPr/>
          </p:nvSpPr>
          <p:spPr>
            <a:xfrm>
              <a:off x="3447326" y="2607761"/>
              <a:ext cx="677654" cy="369127"/>
            </a:xfrm>
            <a:prstGeom prst="rect">
              <a:avLst/>
            </a:prstGeom>
            <a:solidFill>
              <a:schemeClr val="bg1"/>
            </a:solidFill>
            <a:ln>
              <a:noFill/>
              <a:headEnd type="none" w="med" len="med"/>
              <a:tailEnd type="none" w="med" len="med"/>
            </a:ln>
          </p:spPr>
          <p:txBody>
            <a:bodyPr wrap="none" lIns="0" tIns="0" rIns="0" bIns="0" rtlCol="0">
              <a:spAutoFit/>
            </a:bodyPr>
            <a:lstStyle/>
            <a:p>
              <a:pPr algn="ct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Sports </a:t>
              </a:r>
              <a:b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b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and fitness</a:t>
              </a:r>
            </a:p>
          </p:txBody>
        </p:sp>
        <p:pic>
          <p:nvPicPr>
            <p:cNvPr id="35" name="Picture 3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745319" y="1998792"/>
              <a:ext cx="287320" cy="458875"/>
            </a:xfrm>
            <a:prstGeom prst="rect">
              <a:avLst/>
            </a:prstGeom>
          </p:spPr>
        </p:pic>
        <p:pic>
          <p:nvPicPr>
            <p:cNvPr id="41" name="Picture 40"/>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032639" y="1999135"/>
              <a:ext cx="379599" cy="379599"/>
            </a:xfrm>
            <a:prstGeom prst="rect">
              <a:avLst/>
            </a:prstGeom>
          </p:spPr>
        </p:pic>
        <p:pic>
          <p:nvPicPr>
            <p:cNvPr id="42" name="Picture 41"/>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292772" y="1960304"/>
              <a:ext cx="452547" cy="452547"/>
            </a:xfrm>
            <a:prstGeom prst="rect">
              <a:avLst/>
            </a:prstGeom>
          </p:spPr>
        </p:pic>
        <p:grpSp>
          <p:nvGrpSpPr>
            <p:cNvPr id="87" name="Group 86"/>
            <p:cNvGrpSpPr/>
            <p:nvPr/>
          </p:nvGrpSpPr>
          <p:grpSpPr>
            <a:xfrm>
              <a:off x="4093504" y="1981856"/>
              <a:ext cx="776221" cy="479674"/>
              <a:chOff x="671349" y="1186903"/>
              <a:chExt cx="2387471" cy="1475364"/>
            </a:xfrm>
          </p:grpSpPr>
          <p:pic>
            <p:nvPicPr>
              <p:cNvPr id="88" name="Picture 26" descr="http://www.zepp.com/wp-content/themes/zepplabs/_media/tennis_how_it_works_01.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71349" y="1186903"/>
                <a:ext cx="798979" cy="147536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8" descr="http://www.zepp.com/wp-content/themes/zepplabs/_media/tennis_how_it_works_02.jp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843332" y="1203681"/>
                <a:ext cx="1215488" cy="1458586"/>
              </a:xfrm>
              <a:prstGeom prst="rect">
                <a:avLst/>
              </a:prstGeom>
              <a:noFill/>
              <a:extLst>
                <a:ext uri="{909E8E84-426E-40DD-AFC4-6F175D3DCCD1}">
                  <a14:hiddenFill xmlns:a14="http://schemas.microsoft.com/office/drawing/2010/main">
                    <a:solidFill>
                      <a:srgbClr val="FFFFFF"/>
                    </a:solidFill>
                  </a14:hiddenFill>
                </a:ext>
              </a:extLst>
            </p:spPr>
          </p:pic>
        </p:grpSp>
        <p:pic>
          <p:nvPicPr>
            <p:cNvPr id="90" name="Picture 89"/>
            <p:cNvPicPr>
              <a:picLocks noChangeAspect="1"/>
            </p:cNvPicPr>
            <p:nvPr/>
          </p:nvPicPr>
          <p:blipFill>
            <a:blip r:embed="rId46"/>
            <a:stretch>
              <a:fillRect/>
            </a:stretch>
          </p:blipFill>
          <p:spPr>
            <a:xfrm>
              <a:off x="3423744" y="1933440"/>
              <a:ext cx="654808" cy="506273"/>
            </a:xfrm>
            <a:prstGeom prst="rect">
              <a:avLst/>
            </a:prstGeom>
          </p:spPr>
        </p:pic>
        <p:pic>
          <p:nvPicPr>
            <p:cNvPr id="91" name="Picture 90"/>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389354" y="2479446"/>
              <a:ext cx="605598" cy="524852"/>
            </a:xfrm>
            <a:prstGeom prst="rect">
              <a:avLst/>
            </a:prstGeom>
          </p:spPr>
        </p:pic>
        <p:pic>
          <p:nvPicPr>
            <p:cNvPr id="92" name="Picture 91"/>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166266" y="2399629"/>
              <a:ext cx="580962" cy="580962"/>
            </a:xfrm>
            <a:prstGeom prst="rect">
              <a:avLst/>
            </a:prstGeom>
          </p:spPr>
        </p:pic>
        <p:pic>
          <p:nvPicPr>
            <p:cNvPr id="121" name="Picture 120"/>
            <p:cNvPicPr>
              <a:picLocks noChangeAspect="1"/>
            </p:cNvPicPr>
            <p:nvPr/>
          </p:nvPicPr>
          <p:blipFill>
            <a:blip r:embed="rId49"/>
            <a:stretch>
              <a:fillRect/>
            </a:stretch>
          </p:blipFill>
          <p:spPr>
            <a:xfrm>
              <a:off x="3001822" y="2499254"/>
              <a:ext cx="411792" cy="419385"/>
            </a:xfrm>
            <a:prstGeom prst="rect">
              <a:avLst/>
            </a:prstGeom>
          </p:spPr>
        </p:pic>
      </p:grpSp>
      <p:grpSp>
        <p:nvGrpSpPr>
          <p:cNvPr id="11273" name="Group 11272"/>
          <p:cNvGrpSpPr/>
          <p:nvPr/>
        </p:nvGrpSpPr>
        <p:grpSpPr>
          <a:xfrm>
            <a:off x="3201167" y="4657427"/>
            <a:ext cx="1530100" cy="884152"/>
            <a:chOff x="2990926" y="4347197"/>
            <a:chExt cx="1530317" cy="884277"/>
          </a:xfrm>
        </p:grpSpPr>
        <p:grpSp>
          <p:nvGrpSpPr>
            <p:cNvPr id="86" name="Group 85"/>
            <p:cNvGrpSpPr/>
            <p:nvPr/>
          </p:nvGrpSpPr>
          <p:grpSpPr>
            <a:xfrm>
              <a:off x="2990926" y="4387664"/>
              <a:ext cx="1510747" cy="843810"/>
              <a:chOff x="4081423" y="3807102"/>
              <a:chExt cx="1481259" cy="827340"/>
            </a:xfrm>
          </p:grpSpPr>
          <p:pic>
            <p:nvPicPr>
              <p:cNvPr id="3" name="Picture 2"/>
              <p:cNvPicPr>
                <a:picLocks noChangeAspect="1"/>
              </p:cNvPicPr>
              <p:nvPr/>
            </p:nvPicPr>
            <p:blipFill>
              <a:blip r:embed="rId50"/>
              <a:stretch>
                <a:fillRect/>
              </a:stretch>
            </p:blipFill>
            <p:spPr>
              <a:xfrm>
                <a:off x="4657385" y="3807102"/>
                <a:ext cx="390557" cy="386065"/>
              </a:xfrm>
              <a:prstGeom prst="ellipse">
                <a:avLst/>
              </a:prstGeom>
            </p:spPr>
          </p:pic>
          <p:sp>
            <p:nvSpPr>
              <p:cNvPr id="60" name="TextBox 59"/>
              <p:cNvSpPr txBox="1"/>
              <p:nvPr/>
            </p:nvSpPr>
            <p:spPr>
              <a:xfrm>
                <a:off x="4081423" y="4302253"/>
                <a:ext cx="1481259" cy="332189"/>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Air conditioning and temperature control</a:t>
                </a:r>
              </a:p>
            </p:txBody>
          </p:sp>
        </p:grpSp>
        <p:pic>
          <p:nvPicPr>
            <p:cNvPr id="140" name="Picture 16" descr="http://www.digitaltrends.com/wp-content/uploads/2014/06/honeywell-lyric.jpg"/>
            <p:cNvPicPr>
              <a:picLocks noChangeAspect="1" noChangeArrowheads="1"/>
            </p:cNvPicPr>
            <p:nvPr/>
          </p:nvPicPr>
          <p:blipFill rotWithShape="1">
            <a:blip r:embed="rId51" cstate="print">
              <a:extLst>
                <a:ext uri="{28A0092B-C50C-407E-A947-70E740481C1C}">
                  <a14:useLocalDpi xmlns:a14="http://schemas.microsoft.com/office/drawing/2010/main" val="0"/>
                </a:ext>
              </a:extLst>
            </a:blip>
            <a:srcRect l="16430" t="12460" r="22106" b="8235"/>
            <a:stretch/>
          </p:blipFill>
          <p:spPr bwMode="auto">
            <a:xfrm>
              <a:off x="3984767" y="4347197"/>
              <a:ext cx="536476" cy="49092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4" descr="Heat It. Cool It. Set It. Forget It. | Keen Home"/>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3036031" y="4584537"/>
              <a:ext cx="494026" cy="2432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5367019" y="4594463"/>
            <a:ext cx="1659502" cy="943920"/>
            <a:chOff x="4356635" y="4190162"/>
            <a:chExt cx="1627341" cy="925627"/>
          </a:xfrm>
        </p:grpSpPr>
        <p:pic>
          <p:nvPicPr>
            <p:cNvPr id="4" name="Picture 3"/>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rot="428855">
              <a:off x="4991850" y="4337775"/>
              <a:ext cx="700842" cy="595078"/>
            </a:xfrm>
            <a:prstGeom prst="rect">
              <a:avLst/>
            </a:prstGeom>
          </p:spPr>
        </p:pic>
        <p:sp>
          <p:nvSpPr>
            <p:cNvPr id="59" name="TextBox 58"/>
            <p:cNvSpPr txBox="1"/>
            <p:nvPr/>
          </p:nvSpPr>
          <p:spPr>
            <a:xfrm>
              <a:off x="4356635" y="4949694"/>
              <a:ext cx="1597001" cy="166095"/>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Environmental sensors</a:t>
              </a:r>
            </a:p>
          </p:txBody>
        </p:sp>
        <p:pic>
          <p:nvPicPr>
            <p:cNvPr id="84" name="Picture 83"/>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646841" y="4511811"/>
              <a:ext cx="470771" cy="362232"/>
            </a:xfrm>
            <a:prstGeom prst="rect">
              <a:avLst/>
            </a:prstGeom>
          </p:spPr>
        </p:pic>
        <p:pic>
          <p:nvPicPr>
            <p:cNvPr id="139" name="Picture 138"/>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5552042" y="4481552"/>
              <a:ext cx="431934" cy="397379"/>
            </a:xfrm>
            <a:prstGeom prst="rect">
              <a:avLst/>
            </a:prstGeom>
            <a:effectLst>
              <a:softEdge rad="31750"/>
            </a:effectLst>
          </p:spPr>
        </p:pic>
        <p:pic>
          <p:nvPicPr>
            <p:cNvPr id="142" name="Picture 141"/>
            <p:cNvPicPr>
              <a:picLocks noChangeAspect="1"/>
            </p:cNvPicPr>
            <p:nvPr/>
          </p:nvPicPr>
          <p:blipFill rotWithShape="1">
            <a:blip r:embed="rId56" cstate="print">
              <a:extLst>
                <a:ext uri="{BEBA8EAE-BF5A-486C-A8C5-ECC9F3942E4B}">
                  <a14:imgProps xmlns:a14="http://schemas.microsoft.com/office/drawing/2010/main">
                    <a14:imgLayer r:embed="rId57">
                      <a14:imgEffect>
                        <a14:backgroundRemoval t="9610" b="89610" l="39181" r="57895"/>
                      </a14:imgEffect>
                    </a14:imgLayer>
                  </a14:imgProps>
                </a:ext>
                <a:ext uri="{28A0092B-C50C-407E-A947-70E740481C1C}">
                  <a14:useLocalDpi xmlns:a14="http://schemas.microsoft.com/office/drawing/2010/main" val="0"/>
                </a:ext>
              </a:extLst>
            </a:blip>
            <a:srcRect l="36905" r="37352"/>
            <a:stretch/>
          </p:blipFill>
          <p:spPr>
            <a:xfrm>
              <a:off x="4394447" y="4190162"/>
              <a:ext cx="284086" cy="827653"/>
            </a:xfrm>
            <a:prstGeom prst="rect">
              <a:avLst/>
            </a:prstGeom>
          </p:spPr>
        </p:pic>
      </p:grpSp>
      <p:grpSp>
        <p:nvGrpSpPr>
          <p:cNvPr id="11285" name="Group 11284"/>
          <p:cNvGrpSpPr/>
          <p:nvPr/>
        </p:nvGrpSpPr>
        <p:grpSpPr>
          <a:xfrm>
            <a:off x="7011743" y="724648"/>
            <a:ext cx="1717152" cy="1033450"/>
            <a:chOff x="5749613" y="729418"/>
            <a:chExt cx="1717395" cy="1033596"/>
          </a:xfrm>
        </p:grpSpPr>
        <p:pic>
          <p:nvPicPr>
            <p:cNvPr id="31" name="Picture 4" descr="Spire science"/>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6548909" y="1203491"/>
              <a:ext cx="496035" cy="36721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rotWithShape="1">
            <a:blip r:embed="rId59" cstate="print">
              <a:extLst>
                <a:ext uri="{28A0092B-C50C-407E-A947-70E740481C1C}">
                  <a14:useLocalDpi xmlns:a14="http://schemas.microsoft.com/office/drawing/2010/main" val="0"/>
                </a:ext>
              </a:extLst>
            </a:blip>
            <a:srcRect l="26021" t="6570" r="23115" b="12713"/>
            <a:stretch/>
          </p:blipFill>
          <p:spPr>
            <a:xfrm>
              <a:off x="6156142" y="1119839"/>
              <a:ext cx="356933" cy="413241"/>
            </a:xfrm>
            <a:prstGeom prst="rect">
              <a:avLst/>
            </a:prstGeom>
          </p:spPr>
        </p:pic>
        <p:sp>
          <p:nvSpPr>
            <p:cNvPr id="70" name="TextBox 69"/>
            <p:cNvSpPr txBox="1"/>
            <p:nvPr/>
          </p:nvSpPr>
          <p:spPr>
            <a:xfrm>
              <a:off x="5749613" y="1593613"/>
              <a:ext cx="1717395" cy="169401"/>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Behavior modification</a:t>
              </a:r>
            </a:p>
          </p:txBody>
        </p:sp>
        <p:pic>
          <p:nvPicPr>
            <p:cNvPr id="82" name="Picture 81"/>
            <p:cNvPicPr>
              <a:picLocks noChangeAspect="1"/>
            </p:cNvPicPr>
            <p:nvPr/>
          </p:nvPicPr>
          <p:blipFill rotWithShape="1">
            <a:blip r:embed="rId60" cstate="print">
              <a:extLst>
                <a:ext uri="{28A0092B-C50C-407E-A947-70E740481C1C}">
                  <a14:useLocalDpi xmlns:a14="http://schemas.microsoft.com/office/drawing/2010/main" val="0"/>
                </a:ext>
              </a:extLst>
            </a:blip>
            <a:srcRect l="33840" t="11073" r="38952" b="14883"/>
            <a:stretch/>
          </p:blipFill>
          <p:spPr>
            <a:xfrm>
              <a:off x="5844136" y="995708"/>
              <a:ext cx="261747" cy="539358"/>
            </a:xfrm>
            <a:prstGeom prst="rect">
              <a:avLst/>
            </a:prstGeom>
          </p:spPr>
        </p:pic>
        <p:pic>
          <p:nvPicPr>
            <p:cNvPr id="137" name="Picture 136"/>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5984692" y="729418"/>
              <a:ext cx="489295" cy="272096"/>
            </a:xfrm>
            <a:prstGeom prst="rect">
              <a:avLst/>
            </a:prstGeom>
          </p:spPr>
        </p:pic>
        <p:pic>
          <p:nvPicPr>
            <p:cNvPr id="105" name="Picture 4" descr="http://darma.co/images/banner2s.png"/>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6443186" y="772682"/>
              <a:ext cx="864160" cy="4725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461636" y="5656618"/>
            <a:ext cx="2415810" cy="875662"/>
            <a:chOff x="4608584" y="5347831"/>
            <a:chExt cx="2416152" cy="875786"/>
          </a:xfrm>
        </p:grpSpPr>
        <p:pic>
          <p:nvPicPr>
            <p:cNvPr id="22" name="Picture 21"/>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4608584" y="5354960"/>
              <a:ext cx="839027" cy="858183"/>
            </a:xfrm>
            <a:prstGeom prst="rect">
              <a:avLst/>
            </a:prstGeom>
          </p:spPr>
        </p:pic>
        <p:pic>
          <p:nvPicPr>
            <p:cNvPr id="23" name="Picture 4" descr="http://www.parrot.com/flowerpower/medias/3d/03/4.png"/>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5215119" y="5347831"/>
              <a:ext cx="465360" cy="69562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991288" y="6054216"/>
              <a:ext cx="2006363" cy="169401"/>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Garden, lawn and plant care</a:t>
              </a:r>
            </a:p>
          </p:txBody>
        </p:sp>
        <p:pic>
          <p:nvPicPr>
            <p:cNvPr id="147" name="Picture 2" descr="http://industryedge.wpengine.netdna-cdn.com/wp-content/uploads/2014/02/Rachios-Iro-smart-sprinkler-controller.jpg"/>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6185209" y="5478540"/>
              <a:ext cx="839527" cy="54262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p:cNvPicPr>
              <a:picLocks noChangeAspect="1"/>
            </p:cNvPicPr>
            <p:nvPr/>
          </p:nvPicPr>
          <p:blipFill rotWithShape="1">
            <a:blip r:embed="rId66"/>
            <a:srcRect r="22224"/>
            <a:stretch/>
          </p:blipFill>
          <p:spPr>
            <a:xfrm>
              <a:off x="5618669" y="5480699"/>
              <a:ext cx="609336" cy="522303"/>
            </a:xfrm>
            <a:prstGeom prst="rect">
              <a:avLst/>
            </a:prstGeom>
          </p:spPr>
        </p:pic>
      </p:grpSp>
      <p:grpSp>
        <p:nvGrpSpPr>
          <p:cNvPr id="11291" name="Group 11290"/>
          <p:cNvGrpSpPr/>
          <p:nvPr/>
        </p:nvGrpSpPr>
        <p:grpSpPr>
          <a:xfrm>
            <a:off x="3189273" y="3609787"/>
            <a:ext cx="1843477" cy="856535"/>
            <a:chOff x="3147693" y="3619230"/>
            <a:chExt cx="1843738" cy="856656"/>
          </a:xfrm>
        </p:grpSpPr>
        <p:grpSp>
          <p:nvGrpSpPr>
            <p:cNvPr id="85" name="Group 84"/>
            <p:cNvGrpSpPr/>
            <p:nvPr/>
          </p:nvGrpSpPr>
          <p:grpSpPr>
            <a:xfrm>
              <a:off x="3187985" y="3644928"/>
              <a:ext cx="1803446" cy="830958"/>
              <a:chOff x="2494814" y="4523940"/>
              <a:chExt cx="1768245" cy="814738"/>
            </a:xfrm>
          </p:grpSpPr>
          <p:pic>
            <p:nvPicPr>
              <p:cNvPr id="47" name="Picture 2" descr="https://images.indiegogo.com/file_attachments/409230/files/20140304034636-per1.jpg?1393933596"/>
              <p:cNvPicPr>
                <a:picLocks noChangeAspect="1" noChangeArrowheads="1"/>
              </p:cNvPicPr>
              <p:nvPr/>
            </p:nvPicPr>
            <p:blipFill rotWithShape="1">
              <a:blip r:embed="rId67" cstate="print">
                <a:extLst>
                  <a:ext uri="{28A0092B-C50C-407E-A947-70E740481C1C}">
                    <a14:useLocalDpi xmlns:a14="http://schemas.microsoft.com/office/drawing/2010/main" val="0"/>
                  </a:ext>
                </a:extLst>
              </a:blip>
              <a:srcRect l="5701" b="3428"/>
              <a:stretch/>
            </p:blipFill>
            <p:spPr bwMode="auto">
              <a:xfrm>
                <a:off x="3123109" y="4568691"/>
                <a:ext cx="425107" cy="19269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rotWithShape="1">
              <a:blip r:embed="rId68" cstate="print">
                <a:extLst>
                  <a:ext uri="{28A0092B-C50C-407E-A947-70E740481C1C}">
                    <a14:useLocalDpi xmlns:a14="http://schemas.microsoft.com/office/drawing/2010/main" val="0"/>
                  </a:ext>
                </a:extLst>
              </a:blip>
              <a:srcRect l="14435" t="17027" r="15670" b="16710"/>
              <a:stretch/>
            </p:blipFill>
            <p:spPr>
              <a:xfrm>
                <a:off x="2944441" y="4781619"/>
                <a:ext cx="741544" cy="347599"/>
              </a:xfrm>
              <a:prstGeom prst="rect">
                <a:avLst/>
              </a:prstGeom>
            </p:spPr>
          </p:pic>
          <p:sp>
            <p:nvSpPr>
              <p:cNvPr id="56" name="TextBox 55"/>
              <p:cNvSpPr txBox="1"/>
              <p:nvPr/>
            </p:nvSpPr>
            <p:spPr>
              <a:xfrm>
                <a:off x="2494814" y="5172583"/>
                <a:ext cx="1768245" cy="166095"/>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Food and nutrition tracking</a:t>
                </a:r>
              </a:p>
            </p:txBody>
          </p:sp>
          <p:pic>
            <p:nvPicPr>
              <p:cNvPr id="62" name="Picture 61"/>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3660881" y="4826057"/>
                <a:ext cx="333625" cy="250219"/>
              </a:xfrm>
              <a:prstGeom prst="rect">
                <a:avLst/>
              </a:prstGeom>
            </p:spPr>
          </p:pic>
          <p:pic>
            <p:nvPicPr>
              <p:cNvPr id="67" name="Picture 66"/>
              <p:cNvPicPr>
                <a:picLocks noChangeAspect="1"/>
              </p:cNvPicPr>
              <p:nvPr/>
            </p:nvPicPr>
            <p:blipFill rotWithShape="1">
              <a:blip r:embed="rId70" cstate="print">
                <a:extLst>
                  <a:ext uri="{28A0092B-C50C-407E-A947-70E740481C1C}">
                    <a14:useLocalDpi xmlns:a14="http://schemas.microsoft.com/office/drawing/2010/main" val="0"/>
                  </a:ext>
                </a:extLst>
              </a:blip>
              <a:srcRect l="31336" r="29094"/>
              <a:stretch/>
            </p:blipFill>
            <p:spPr>
              <a:xfrm>
                <a:off x="2604709" y="4523940"/>
                <a:ext cx="462116" cy="653995"/>
              </a:xfrm>
              <a:prstGeom prst="rect">
                <a:avLst/>
              </a:prstGeom>
              <a:effectLst>
                <a:softEdge rad="63500"/>
              </a:effectLst>
            </p:spPr>
          </p:pic>
        </p:grpSp>
        <p:pic>
          <p:nvPicPr>
            <p:cNvPr id="152" name="Picture 151"/>
            <p:cNvPicPr>
              <a:picLocks noChangeAspect="1"/>
            </p:cNvPicPr>
            <p:nvPr/>
          </p:nvPicPr>
          <p:blipFill rotWithShape="1">
            <a:blip r:embed="rId71" cstate="print">
              <a:extLst>
                <a:ext uri="{28A0092B-C50C-407E-A947-70E740481C1C}">
                  <a14:useLocalDpi xmlns:a14="http://schemas.microsoft.com/office/drawing/2010/main" val="0"/>
                </a:ext>
              </a:extLst>
            </a:blip>
            <a:srcRect l="12768" r="59622"/>
            <a:stretch/>
          </p:blipFill>
          <p:spPr>
            <a:xfrm>
              <a:off x="3147693" y="3619230"/>
              <a:ext cx="207132" cy="609529"/>
            </a:xfrm>
            <a:prstGeom prst="rect">
              <a:avLst/>
            </a:prstGeom>
          </p:spPr>
        </p:pic>
      </p:grpSp>
      <p:grpSp>
        <p:nvGrpSpPr>
          <p:cNvPr id="9" name="Group 8"/>
          <p:cNvGrpSpPr/>
          <p:nvPr/>
        </p:nvGrpSpPr>
        <p:grpSpPr>
          <a:xfrm>
            <a:off x="8374357" y="1610206"/>
            <a:ext cx="1512285" cy="1523616"/>
            <a:chOff x="7800664" y="1490044"/>
            <a:chExt cx="1482978" cy="1494089"/>
          </a:xfrm>
        </p:grpSpPr>
        <p:pic>
          <p:nvPicPr>
            <p:cNvPr id="74" name="Picture 73"/>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8543675" y="2247251"/>
              <a:ext cx="283342" cy="283342"/>
            </a:xfrm>
            <a:prstGeom prst="rect">
              <a:avLst/>
            </a:prstGeom>
          </p:spPr>
        </p:pic>
        <p:pic>
          <p:nvPicPr>
            <p:cNvPr id="154" name="Picture 153"/>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7991052" y="2228317"/>
              <a:ext cx="507123" cy="324559"/>
            </a:xfrm>
            <a:prstGeom prst="rect">
              <a:avLst/>
            </a:prstGeom>
          </p:spPr>
        </p:pic>
        <p:pic>
          <p:nvPicPr>
            <p:cNvPr id="25" name="Picture 8" descr="Swarm Portal brings taste of iBeacon to mom-and-pop stores"/>
            <p:cNvPicPr>
              <a:picLocks noChangeAspect="1" noChangeArrowheads="1"/>
            </p:cNvPicPr>
            <p:nvPr/>
          </p:nvPicPr>
          <p:blipFill rotWithShape="1">
            <a:blip r:embed="rId74" cstate="print">
              <a:extLst>
                <a:ext uri="{28A0092B-C50C-407E-A947-70E740481C1C}">
                  <a14:useLocalDpi xmlns:a14="http://schemas.microsoft.com/office/drawing/2010/main" val="0"/>
                </a:ext>
              </a:extLst>
            </a:blip>
            <a:srcRect b="12657"/>
            <a:stretch/>
          </p:blipFill>
          <p:spPr bwMode="auto">
            <a:xfrm>
              <a:off x="7800664" y="2028006"/>
              <a:ext cx="376210" cy="2330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beekn.net/wp-content/uploads/2013/11/ibeacon-distance_v3.1.png"/>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7990488" y="1490044"/>
              <a:ext cx="1057948" cy="1057948"/>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7921265" y="2651944"/>
              <a:ext cx="1362377" cy="332189"/>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Beacons </a:t>
              </a:r>
              <a:b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b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and proximity</a:t>
              </a:r>
            </a:p>
          </p:txBody>
        </p:sp>
        <p:pic>
          <p:nvPicPr>
            <p:cNvPr id="153" name="Picture 2" descr="http://kontakt.io/wp-content/uploads/2014/02/beacon1.jpg"/>
            <p:cNvPicPr>
              <a:picLocks noChangeAspect="1" noChangeArrowheads="1"/>
            </p:cNvPicPr>
            <p:nvPr/>
          </p:nvPicPr>
          <p:blipFill rotWithShape="1">
            <a:blip r:embed="rId76" cstate="print">
              <a:extLst>
                <a:ext uri="{28A0092B-C50C-407E-A947-70E740481C1C}">
                  <a14:useLocalDpi xmlns:a14="http://schemas.microsoft.com/office/drawing/2010/main" val="0"/>
                </a:ext>
              </a:extLst>
            </a:blip>
            <a:srcRect l="14448" r="28741"/>
            <a:stretch/>
          </p:blipFill>
          <p:spPr bwMode="auto">
            <a:xfrm>
              <a:off x="8844804" y="2194910"/>
              <a:ext cx="306912" cy="350047"/>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p:cNvPicPr>
              <a:picLocks noChangeAspect="1"/>
            </p:cNvPicPr>
            <p:nvPr/>
          </p:nvPicPr>
          <p:blipFill>
            <a:blip r:embed="rId77" cstate="print">
              <a:extLst>
                <a:ext uri="{BEBA8EAE-BF5A-486C-A8C5-ECC9F3942E4B}">
                  <a14:imgProps xmlns:a14="http://schemas.microsoft.com/office/drawing/2010/main">
                    <a14:imgLayer r:embed="rId78">
                      <a14:imgEffect>
                        <a14:backgroundRemoval t="0" b="89908" l="9434" r="89937"/>
                      </a14:imgEffect>
                    </a14:imgLayer>
                  </a14:imgProps>
                </a:ext>
                <a:ext uri="{28A0092B-C50C-407E-A947-70E740481C1C}">
                  <a14:useLocalDpi xmlns:a14="http://schemas.microsoft.com/office/drawing/2010/main" val="0"/>
                </a:ext>
              </a:extLst>
            </a:blip>
            <a:stretch>
              <a:fillRect/>
            </a:stretch>
          </p:blipFill>
          <p:spPr>
            <a:xfrm>
              <a:off x="8852562" y="1773531"/>
              <a:ext cx="316369" cy="433765"/>
            </a:xfrm>
            <a:prstGeom prst="rect">
              <a:avLst/>
            </a:prstGeom>
          </p:spPr>
        </p:pic>
      </p:grpSp>
      <p:grpSp>
        <p:nvGrpSpPr>
          <p:cNvPr id="11264" name="Group 11263"/>
          <p:cNvGrpSpPr/>
          <p:nvPr/>
        </p:nvGrpSpPr>
        <p:grpSpPr>
          <a:xfrm>
            <a:off x="7084517" y="5662316"/>
            <a:ext cx="2514923" cy="869966"/>
            <a:chOff x="7221447" y="5354337"/>
            <a:chExt cx="2515280" cy="870089"/>
          </a:xfrm>
        </p:grpSpPr>
        <p:pic>
          <p:nvPicPr>
            <p:cNvPr id="107" name="Picture 106"/>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7688636" y="5679013"/>
              <a:ext cx="398414" cy="393510"/>
            </a:xfrm>
            <a:prstGeom prst="rect">
              <a:avLst/>
            </a:prstGeom>
          </p:spPr>
        </p:pic>
        <p:sp>
          <p:nvSpPr>
            <p:cNvPr id="108" name="TextBox 107"/>
            <p:cNvSpPr txBox="1"/>
            <p:nvPr/>
          </p:nvSpPr>
          <p:spPr>
            <a:xfrm>
              <a:off x="7543787" y="6055025"/>
              <a:ext cx="1803446" cy="169401"/>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New devices and sensors</a:t>
              </a:r>
            </a:p>
          </p:txBody>
        </p:sp>
        <p:pic>
          <p:nvPicPr>
            <p:cNvPr id="109" name="Picture 108"/>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7637697" y="5354337"/>
              <a:ext cx="432683" cy="346148"/>
            </a:xfrm>
            <a:prstGeom prst="rect">
              <a:avLst/>
            </a:prstGeom>
          </p:spPr>
        </p:pic>
        <p:pic>
          <p:nvPicPr>
            <p:cNvPr id="151" name="Picture 150"/>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8101063" y="5588705"/>
              <a:ext cx="537312" cy="359999"/>
            </a:xfrm>
            <a:prstGeom prst="rect">
              <a:avLst/>
            </a:prstGeom>
          </p:spPr>
        </p:pic>
        <p:pic>
          <p:nvPicPr>
            <p:cNvPr id="156" name="Picture 155"/>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8659926" y="5372601"/>
              <a:ext cx="1076801" cy="646081"/>
            </a:xfrm>
            <a:prstGeom prst="rect">
              <a:avLst/>
            </a:prstGeom>
          </p:spPr>
        </p:pic>
        <p:pic>
          <p:nvPicPr>
            <p:cNvPr id="157" name="Picture 156"/>
            <p:cNvPicPr>
              <a:picLocks noChangeAspect="1"/>
            </p:cNvPicPr>
            <p:nvPr/>
          </p:nvPicPr>
          <p:blipFill rotWithShape="1">
            <a:blip r:embed="rId83" cstate="print">
              <a:extLst>
                <a:ext uri="{28A0092B-C50C-407E-A947-70E740481C1C}">
                  <a14:useLocalDpi xmlns:a14="http://schemas.microsoft.com/office/drawing/2010/main" val="0"/>
                </a:ext>
              </a:extLst>
            </a:blip>
            <a:srcRect r="75357"/>
            <a:stretch/>
          </p:blipFill>
          <p:spPr>
            <a:xfrm>
              <a:off x="7221447" y="5502509"/>
              <a:ext cx="395527" cy="533559"/>
            </a:xfrm>
            <a:prstGeom prst="rect">
              <a:avLst/>
            </a:prstGeom>
          </p:spPr>
        </p:pic>
      </p:grpSp>
      <p:grpSp>
        <p:nvGrpSpPr>
          <p:cNvPr id="11290" name="Group 11289"/>
          <p:cNvGrpSpPr/>
          <p:nvPr/>
        </p:nvGrpSpPr>
        <p:grpSpPr>
          <a:xfrm>
            <a:off x="9030911" y="812466"/>
            <a:ext cx="2681695" cy="945632"/>
            <a:chOff x="7474120" y="810255"/>
            <a:chExt cx="2682075" cy="945766"/>
          </a:xfrm>
        </p:grpSpPr>
        <p:pic>
          <p:nvPicPr>
            <p:cNvPr id="26" name="Picture 8" descr="https://images.indiegogo.com/file_attachments/628101/files/20140605102856-suicidedoor3.png?1401989336"/>
            <p:cNvPicPr>
              <a:picLocks noChangeAspect="1" noChangeArrowheads="1"/>
            </p:cNvPicPr>
            <p:nvPr/>
          </p:nvPicPr>
          <p:blipFill rotWithShape="1">
            <a:blip r:embed="rId84" cstate="print">
              <a:extLst>
                <a:ext uri="{28A0092B-C50C-407E-A947-70E740481C1C}">
                  <a14:useLocalDpi xmlns:a14="http://schemas.microsoft.com/office/drawing/2010/main" val="0"/>
                </a:ext>
              </a:extLst>
            </a:blip>
            <a:srcRect t="23878" r="50375"/>
            <a:stretch/>
          </p:blipFill>
          <p:spPr bwMode="auto">
            <a:xfrm>
              <a:off x="8047378" y="1213451"/>
              <a:ext cx="387730" cy="297374"/>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http://www.scosche.com/media/catalog/product/cache/1/image/fa2b5b80d1710c24fc26c58ffa4e7580/b/l/bleprox2_vert__2000x2000_72dpi_1_1.jpg"/>
            <p:cNvPicPr>
              <a:picLocks noChangeAspect="1" noChangeArrowheads="1"/>
            </p:cNvPicPr>
            <p:nvPr/>
          </p:nvPicPr>
          <p:blipFill rotWithShape="1">
            <a:blip r:embed="rId85" cstate="print">
              <a:extLst>
                <a:ext uri="{28A0092B-C50C-407E-A947-70E740481C1C}">
                  <a14:useLocalDpi xmlns:a14="http://schemas.microsoft.com/office/drawing/2010/main" val="0"/>
                </a:ext>
              </a:extLst>
            </a:blip>
            <a:srcRect l="27095" t="17342" r="27741" b="14810"/>
            <a:stretch/>
          </p:blipFill>
          <p:spPr bwMode="auto">
            <a:xfrm>
              <a:off x="9059341" y="1112991"/>
              <a:ext cx="255304" cy="383531"/>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p:cNvPicPr>
              <a:picLocks noChangeAspect="1"/>
            </p:cNvPicPr>
            <p:nvPr/>
          </p:nvPicPr>
          <p:blipFill rotWithShape="1">
            <a:blip r:embed="rId86" cstate="print">
              <a:extLst>
                <a:ext uri="{28A0092B-C50C-407E-A947-70E740481C1C}">
                  <a14:useLocalDpi xmlns:a14="http://schemas.microsoft.com/office/drawing/2010/main" val="0"/>
                </a:ext>
              </a:extLst>
            </a:blip>
            <a:srcRect l="27131" r="27722"/>
            <a:stretch/>
          </p:blipFill>
          <p:spPr>
            <a:xfrm>
              <a:off x="9802296" y="1158406"/>
              <a:ext cx="353899" cy="408269"/>
            </a:xfrm>
            <a:prstGeom prst="rect">
              <a:avLst/>
            </a:prstGeom>
          </p:spPr>
        </p:pic>
        <p:pic>
          <p:nvPicPr>
            <p:cNvPr id="130" name="Picture 24" descr="http://max.macnn.com/article_images/1392808768-md-Nokia_Treasure_Tag_in_post.png"/>
            <p:cNvPicPr>
              <a:picLocks noChangeAspect="1" noChangeArrowheads="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7569730" y="823623"/>
              <a:ext cx="709821" cy="374727"/>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6" descr="http://www.getfindster.com/wp-content/uploads/basestation21.jpg"/>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7474120" y="1180130"/>
              <a:ext cx="490619" cy="31750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p:cNvPicPr>
              <a:picLocks noChangeAspect="1"/>
            </p:cNvPicPr>
            <p:nvPr/>
          </p:nvPicPr>
          <p:blipFill>
            <a:blip r:embed="rId89"/>
            <a:stretch>
              <a:fillRect/>
            </a:stretch>
          </p:blipFill>
          <p:spPr>
            <a:xfrm>
              <a:off x="8558564" y="915291"/>
              <a:ext cx="486502" cy="581935"/>
            </a:xfrm>
            <a:prstGeom prst="rect">
              <a:avLst/>
            </a:prstGeom>
          </p:spPr>
        </p:pic>
        <p:pic>
          <p:nvPicPr>
            <p:cNvPr id="127" name="Picture 6" descr="Bluetooth Dragon"/>
            <p:cNvPicPr>
              <a:picLocks noChangeAspect="1" noChangeArrowheads="1"/>
            </p:cNvPicPr>
            <p:nvPr/>
          </p:nvPicPr>
          <p:blipFill rotWithShape="1">
            <a:blip r:embed="rId90" cstate="print">
              <a:extLst>
                <a:ext uri="{28A0092B-C50C-407E-A947-70E740481C1C}">
                  <a14:useLocalDpi xmlns:a14="http://schemas.microsoft.com/office/drawing/2010/main" val="0"/>
                </a:ext>
              </a:extLst>
            </a:blip>
            <a:srcRect t="20074" b="17288"/>
            <a:stretch/>
          </p:blipFill>
          <p:spPr bwMode="auto">
            <a:xfrm>
              <a:off x="8213819" y="892380"/>
              <a:ext cx="404392" cy="2533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p:cNvPicPr>
              <a:picLocks noChangeAspect="1"/>
            </p:cNvPicPr>
            <p:nvPr/>
          </p:nvPicPr>
          <p:blipFill rotWithShape="1">
            <a:blip r:embed="rId91"/>
            <a:srcRect r="84774" b="10716"/>
            <a:stretch/>
          </p:blipFill>
          <p:spPr>
            <a:xfrm>
              <a:off x="9314644" y="810255"/>
              <a:ext cx="320161" cy="266656"/>
            </a:xfrm>
            <a:prstGeom prst="rect">
              <a:avLst/>
            </a:prstGeom>
            <a:noFill/>
            <a:ln>
              <a:noFill/>
            </a:ln>
          </p:spPr>
        </p:pic>
        <p:pic>
          <p:nvPicPr>
            <p:cNvPr id="135" name="Picture 134"/>
            <p:cNvPicPr>
              <a:picLocks noChangeAspect="1"/>
            </p:cNvPicPr>
            <p:nvPr/>
          </p:nvPicPr>
          <p:blipFill rotWithShape="1">
            <a:blip r:embed="rId92" cstate="print">
              <a:extLst>
                <a:ext uri="{BEBA8EAE-BF5A-486C-A8C5-ECC9F3942E4B}">
                  <a14:imgProps xmlns:a14="http://schemas.microsoft.com/office/drawing/2010/main">
                    <a14:imgLayer r:embed="rId93">
                      <a14:imgEffect>
                        <a14:backgroundRemoval t="14000" b="96000" l="20000" r="84000">
                          <a14:foregroundMark x1="34667" y1="35000" x2="30000" y2="38000"/>
                          <a14:foregroundMark x1="28667" y1="52000" x2="28000" y2="41000"/>
                          <a14:backgroundMark x1="37333" y1="48000" x2="37333" y2="48000"/>
                        </a14:backgroundRemoval>
                      </a14:imgEffect>
                    </a14:imgLayer>
                  </a14:imgProps>
                </a:ext>
                <a:ext uri="{28A0092B-C50C-407E-A947-70E740481C1C}">
                  <a14:useLocalDpi xmlns:a14="http://schemas.microsoft.com/office/drawing/2010/main" val="0"/>
                </a:ext>
              </a:extLst>
            </a:blip>
            <a:srcRect l="18806" t="13498" r="16060"/>
            <a:stretch/>
          </p:blipFill>
          <p:spPr>
            <a:xfrm>
              <a:off x="9363158" y="1158482"/>
              <a:ext cx="413589" cy="365824"/>
            </a:xfrm>
            <a:prstGeom prst="rect">
              <a:avLst/>
            </a:prstGeom>
          </p:spPr>
        </p:pic>
        <p:sp>
          <p:nvSpPr>
            <p:cNvPr id="81" name="TextBox 80"/>
            <p:cNvSpPr txBox="1"/>
            <p:nvPr/>
          </p:nvSpPr>
          <p:spPr>
            <a:xfrm>
              <a:off x="8655240" y="1586620"/>
              <a:ext cx="1282059" cy="169401"/>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Object tracking</a:t>
              </a:r>
            </a:p>
          </p:txBody>
        </p:sp>
      </p:grpSp>
      <p:grpSp>
        <p:nvGrpSpPr>
          <p:cNvPr id="11279" name="Group 11278"/>
          <p:cNvGrpSpPr/>
          <p:nvPr/>
        </p:nvGrpSpPr>
        <p:grpSpPr>
          <a:xfrm>
            <a:off x="5173346" y="4051448"/>
            <a:ext cx="858086" cy="511110"/>
            <a:chOff x="5857029" y="3812967"/>
            <a:chExt cx="858208" cy="511183"/>
          </a:xfrm>
        </p:grpSpPr>
        <p:sp>
          <p:nvSpPr>
            <p:cNvPr id="98" name="TextBox 97"/>
            <p:cNvSpPr txBox="1"/>
            <p:nvPr/>
          </p:nvSpPr>
          <p:spPr>
            <a:xfrm>
              <a:off x="5950400" y="4154749"/>
              <a:ext cx="764837" cy="169401"/>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Identity</a:t>
              </a:r>
            </a:p>
          </p:txBody>
        </p:sp>
        <p:pic>
          <p:nvPicPr>
            <p:cNvPr id="97" name="Picture 2" descr="Photo of Nymi in Use"/>
            <p:cNvPicPr>
              <a:picLocks noChangeAspect="1" noChangeArrowheads="1"/>
            </p:cNvPicPr>
            <p:nvPr/>
          </p:nvPicPr>
          <p:blipFill rotWithShape="1">
            <a:blip r:embed="rId94" cstate="print">
              <a:extLst>
                <a:ext uri="{28A0092B-C50C-407E-A947-70E740481C1C}">
                  <a14:useLocalDpi xmlns:a14="http://schemas.microsoft.com/office/drawing/2010/main" val="0"/>
                </a:ext>
              </a:extLst>
            </a:blip>
            <a:srcRect t="18645"/>
            <a:stretch/>
          </p:blipFill>
          <p:spPr bwMode="auto">
            <a:xfrm>
              <a:off x="5857029" y="3812967"/>
              <a:ext cx="851471" cy="3550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82" name="Group 11281"/>
          <p:cNvGrpSpPr/>
          <p:nvPr/>
        </p:nvGrpSpPr>
        <p:grpSpPr>
          <a:xfrm>
            <a:off x="8061257" y="3730432"/>
            <a:ext cx="1190641" cy="990399"/>
            <a:chOff x="8064522" y="3448408"/>
            <a:chExt cx="1190810" cy="990540"/>
          </a:xfrm>
        </p:grpSpPr>
        <p:pic>
          <p:nvPicPr>
            <p:cNvPr id="11270" name="Picture 6" descr="http://championvending.com/blog/wp-content/uploads/2013/06/40051diji_touch_4759-machine.jpg"/>
            <p:cNvPicPr>
              <a:picLocks noChangeAspect="1" noChangeArrowheads="1"/>
            </p:cNvPicPr>
            <p:nvPr/>
          </p:nvPicPr>
          <p:blipFill rotWithShape="1">
            <a:blip r:embed="rId95" cstate="print">
              <a:extLst>
                <a:ext uri="{28A0092B-C50C-407E-A947-70E740481C1C}">
                  <a14:useLocalDpi xmlns:a14="http://schemas.microsoft.com/office/drawing/2010/main" val="0"/>
                </a:ext>
              </a:extLst>
            </a:blip>
            <a:srcRect l="23699" t="14645" r="20974" b="20425"/>
            <a:stretch/>
          </p:blipFill>
          <p:spPr bwMode="auto">
            <a:xfrm>
              <a:off x="8451035" y="3448408"/>
              <a:ext cx="363158" cy="638376"/>
            </a:xfrm>
            <a:prstGeom prst="rect">
              <a:avLst/>
            </a:prstGeom>
            <a:noFill/>
            <a:extLst>
              <a:ext uri="{909E8E84-426E-40DD-AFC4-6F175D3DCCD1}">
                <a14:hiddenFill xmlns:a14="http://schemas.microsoft.com/office/drawing/2010/main">
                  <a:solidFill>
                    <a:srgbClr val="FFFFFF"/>
                  </a:solidFill>
                </a14:hiddenFill>
              </a:ext>
            </a:extLst>
          </p:spPr>
        </p:pic>
        <p:sp>
          <p:nvSpPr>
            <p:cNvPr id="146" name="TextBox 145"/>
            <p:cNvSpPr txBox="1"/>
            <p:nvPr/>
          </p:nvSpPr>
          <p:spPr>
            <a:xfrm>
              <a:off x="8064522" y="4100146"/>
              <a:ext cx="1190810" cy="338802"/>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Smart vending machines</a:t>
              </a:r>
            </a:p>
          </p:txBody>
        </p:sp>
      </p:grpSp>
      <p:grpSp>
        <p:nvGrpSpPr>
          <p:cNvPr id="11284" name="Group 11283"/>
          <p:cNvGrpSpPr/>
          <p:nvPr/>
        </p:nvGrpSpPr>
        <p:grpSpPr>
          <a:xfrm>
            <a:off x="1938024" y="735107"/>
            <a:ext cx="1648162" cy="1023361"/>
            <a:chOff x="1276603" y="736335"/>
            <a:chExt cx="1648396" cy="1023506"/>
          </a:xfrm>
        </p:grpSpPr>
        <p:pic>
          <p:nvPicPr>
            <p:cNvPr id="116" name="Picture 12" descr="scale_render1.png"/>
            <p:cNvPicPr>
              <a:picLocks noChangeAspect="1" noChangeArrowheads="1"/>
            </p:cNvPicPr>
            <p:nvPr/>
          </p:nvPicPr>
          <p:blipFill rotWithShape="1">
            <a:blip r:embed="rId96" cstate="print">
              <a:extLst>
                <a:ext uri="{28A0092B-C50C-407E-A947-70E740481C1C}">
                  <a14:useLocalDpi xmlns:a14="http://schemas.microsoft.com/office/drawing/2010/main" val="0"/>
                </a:ext>
              </a:extLst>
            </a:blip>
            <a:srcRect r="63897"/>
            <a:stretch/>
          </p:blipFill>
          <p:spPr bwMode="auto">
            <a:xfrm>
              <a:off x="1976677" y="736335"/>
              <a:ext cx="425872" cy="8335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rotWithShape="1">
            <a:blip r:embed="rId97" cstate="print">
              <a:extLst>
                <a:ext uri="{28A0092B-C50C-407E-A947-70E740481C1C}">
                  <a14:useLocalDpi xmlns:a14="http://schemas.microsoft.com/office/drawing/2010/main" val="0"/>
                </a:ext>
              </a:extLst>
            </a:blip>
            <a:srcRect t="26320" r="52890"/>
            <a:stretch/>
          </p:blipFill>
          <p:spPr>
            <a:xfrm>
              <a:off x="1657168" y="1106840"/>
              <a:ext cx="423537" cy="466343"/>
            </a:xfrm>
            <a:prstGeom prst="rect">
              <a:avLst/>
            </a:prstGeom>
          </p:spPr>
        </p:pic>
        <p:sp>
          <p:nvSpPr>
            <p:cNvPr id="72" name="TextBox 71"/>
            <p:cNvSpPr txBox="1"/>
            <p:nvPr/>
          </p:nvSpPr>
          <p:spPr>
            <a:xfrm>
              <a:off x="1311874" y="1571603"/>
              <a:ext cx="1435004" cy="188238"/>
            </a:xfrm>
            <a:prstGeom prst="rect">
              <a:avLst/>
            </a:prstGeom>
            <a:noFill/>
            <a:ln>
              <a:noFill/>
              <a:headEnd type="none" w="med" len="med"/>
              <a:tailEnd type="none" w="med" len="med"/>
            </a:ln>
          </p:spPr>
          <p:txBody>
            <a:bodyPr wrap="none" lIns="0" tIns="0" rIns="0" bIns="0" rtlCol="0">
              <a:spAutoFit/>
            </a:bodyPr>
            <a:lstStyle/>
            <a:p>
              <a:pPr defTabSz="932418">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Medication adherence</a:t>
              </a:r>
            </a:p>
          </p:txBody>
        </p:sp>
        <p:pic>
          <p:nvPicPr>
            <p:cNvPr id="118" name="Picture 2" descr="Main_page_photo"/>
            <p:cNvPicPr>
              <a:picLocks noChangeAspect="1" noChangeArrowheads="1"/>
            </p:cNvPicPr>
            <p:nvPr/>
          </p:nvPicPr>
          <p:blipFill rotWithShape="1">
            <a:blip r:embed="rId98" cstate="print">
              <a:extLst>
                <a:ext uri="{BEBA8EAE-BF5A-486C-A8C5-ECC9F3942E4B}">
                  <a14:imgProps xmlns:a14="http://schemas.microsoft.com/office/drawing/2010/main">
                    <a14:imgLayer r:embed="rId99">
                      <a14:imgEffect>
                        <a14:backgroundRemoval t="1720" b="89926" l="30950" r="72067">
                          <a14:foregroundMark x1="33855" y1="36364" x2="34302" y2="83047"/>
                          <a14:foregroundMark x1="45810" y1="8845" x2="56983" y2="9091"/>
                          <a14:backgroundMark x1="48715" y1="3440" x2="57542" y2="3440"/>
                          <a14:backgroundMark x1="60559" y1="35381" x2="64916" y2="50123"/>
                        </a14:backgroundRemoval>
                      </a14:imgEffect>
                    </a14:imgLayer>
                  </a14:imgProps>
                </a:ext>
                <a:ext uri="{28A0092B-C50C-407E-A947-70E740481C1C}">
                  <a14:useLocalDpi xmlns:a14="http://schemas.microsoft.com/office/drawing/2010/main" val="0"/>
                </a:ext>
              </a:extLst>
            </a:blip>
            <a:srcRect l="25926" r="22805"/>
            <a:stretch/>
          </p:blipFill>
          <p:spPr bwMode="auto">
            <a:xfrm>
              <a:off x="1276603" y="1093188"/>
              <a:ext cx="516068" cy="45774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 descr="asthmapolis propeller New Propeller Sensor for Metered Dose Inhalers Gets FDA Green Light"/>
            <p:cNvPicPr>
              <a:picLocks noChangeAspect="1" noChangeArrowheads="1"/>
            </p:cNvPicPr>
            <p:nvPr/>
          </p:nvPicPr>
          <p:blipFill>
            <a:blip r:embed="rId100" cstate="print">
              <a:extLst>
                <a:ext uri="{28A0092B-C50C-407E-A947-70E740481C1C}">
                  <a14:useLocalDpi xmlns:a14="http://schemas.microsoft.com/office/drawing/2010/main" val="0"/>
                </a:ext>
              </a:extLst>
            </a:blip>
            <a:srcRect/>
            <a:stretch>
              <a:fillRect/>
            </a:stretch>
          </p:blipFill>
          <p:spPr bwMode="auto">
            <a:xfrm>
              <a:off x="2409246" y="1026842"/>
              <a:ext cx="515753" cy="494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83" name="Group 11282"/>
          <p:cNvGrpSpPr/>
          <p:nvPr/>
        </p:nvGrpSpPr>
        <p:grpSpPr>
          <a:xfrm>
            <a:off x="9305822" y="3781590"/>
            <a:ext cx="2367581" cy="839910"/>
            <a:chOff x="8986224" y="3526302"/>
            <a:chExt cx="2367917" cy="840029"/>
          </a:xfrm>
        </p:grpSpPr>
        <p:pic>
          <p:nvPicPr>
            <p:cNvPr id="112" name="Picture 111"/>
            <p:cNvPicPr>
              <a:picLocks noChangeAspect="1"/>
            </p:cNvPicPr>
            <p:nvPr/>
          </p:nvPicPr>
          <p:blipFill rotWithShape="1">
            <a:blip r:embed="rId101" cstate="print">
              <a:extLst>
                <a:ext uri="{28A0092B-C50C-407E-A947-70E740481C1C}">
                  <a14:useLocalDpi xmlns:a14="http://schemas.microsoft.com/office/drawing/2010/main" val="0"/>
                </a:ext>
              </a:extLst>
            </a:blip>
            <a:srcRect r="50114"/>
            <a:stretch/>
          </p:blipFill>
          <p:spPr>
            <a:xfrm>
              <a:off x="9328220" y="3533557"/>
              <a:ext cx="372206" cy="571241"/>
            </a:xfrm>
            <a:prstGeom prst="rect">
              <a:avLst/>
            </a:prstGeom>
          </p:spPr>
        </p:pic>
        <p:sp>
          <p:nvSpPr>
            <p:cNvPr id="113" name="TextBox 112"/>
            <p:cNvSpPr txBox="1"/>
            <p:nvPr/>
          </p:nvSpPr>
          <p:spPr>
            <a:xfrm>
              <a:off x="8986224" y="4196930"/>
              <a:ext cx="2367917" cy="169401"/>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Bike ride stats and protection</a:t>
              </a:r>
            </a:p>
          </p:txBody>
        </p:sp>
        <p:pic>
          <p:nvPicPr>
            <p:cNvPr id="114" name="Picture 113"/>
            <p:cNvPicPr>
              <a:picLocks noChangeAspect="1"/>
            </p:cNvPicPr>
            <p:nvPr/>
          </p:nvPicPr>
          <p:blipFill rotWithShape="1">
            <a:blip r:embed="rId102" cstate="print">
              <a:extLst>
                <a:ext uri="{28A0092B-C50C-407E-A947-70E740481C1C}">
                  <a14:useLocalDpi xmlns:a14="http://schemas.microsoft.com/office/drawing/2010/main" val="0"/>
                </a:ext>
              </a:extLst>
            </a:blip>
            <a:srcRect t="5522"/>
            <a:stretch/>
          </p:blipFill>
          <p:spPr>
            <a:xfrm>
              <a:off x="9599463" y="3578137"/>
              <a:ext cx="774958" cy="471913"/>
            </a:xfrm>
            <a:prstGeom prst="rect">
              <a:avLst/>
            </a:prstGeom>
          </p:spPr>
        </p:pic>
        <p:pic>
          <p:nvPicPr>
            <p:cNvPr id="11280" name="Picture 16" descr="http://www.hopetv.org/wp-content/uploads/2013/03/roku.jpg"/>
            <p:cNvPicPr>
              <a:picLocks noChangeAspect="1" noChangeArrowheads="1"/>
            </p:cNvPicPr>
            <p:nvPr/>
          </p:nvPicPr>
          <p:blipFill>
            <a:blip r:embed="rId103" cstate="print">
              <a:extLst>
                <a:ext uri="{28A0092B-C50C-407E-A947-70E740481C1C}">
                  <a14:useLocalDpi xmlns:a14="http://schemas.microsoft.com/office/drawing/2010/main" val="0"/>
                </a:ext>
              </a:extLst>
            </a:blip>
            <a:srcRect/>
            <a:stretch>
              <a:fillRect/>
            </a:stretch>
          </p:blipFill>
          <p:spPr bwMode="auto">
            <a:xfrm>
              <a:off x="10360392" y="3867756"/>
              <a:ext cx="404506" cy="2238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4"/>
            <a:stretch>
              <a:fillRect/>
            </a:stretch>
          </p:blipFill>
          <p:spPr>
            <a:xfrm>
              <a:off x="10368340" y="3526302"/>
              <a:ext cx="382952" cy="290058"/>
            </a:xfrm>
            <a:prstGeom prst="rect">
              <a:avLst/>
            </a:prstGeom>
          </p:spPr>
        </p:pic>
      </p:grpSp>
      <p:grpSp>
        <p:nvGrpSpPr>
          <p:cNvPr id="11265" name="Group 11264"/>
          <p:cNvGrpSpPr/>
          <p:nvPr/>
        </p:nvGrpSpPr>
        <p:grpSpPr>
          <a:xfrm>
            <a:off x="9806511" y="5683326"/>
            <a:ext cx="2131747" cy="848955"/>
            <a:chOff x="9760366" y="4441211"/>
            <a:chExt cx="2132050" cy="849075"/>
          </a:xfrm>
        </p:grpSpPr>
        <p:pic>
          <p:nvPicPr>
            <p:cNvPr id="11278" name="Picture 14" descr="http://static.trustedreviews.com/94/0000235e9/283d/sonosfamily.jpg"/>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9802802" y="4441211"/>
              <a:ext cx="1184138" cy="663118"/>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createdigitalmotion.com/files/2013/06/kinectone.jpg"/>
            <p:cNvPicPr>
              <a:picLocks noChangeAspect="1" noChangeArrowheads="1"/>
            </p:cNvPicPr>
            <p:nvPr/>
          </p:nvPicPr>
          <p:blipFill>
            <a:blip r:embed="rId106" cstate="print">
              <a:extLst>
                <a:ext uri="{28A0092B-C50C-407E-A947-70E740481C1C}">
                  <a14:useLocalDpi xmlns:a14="http://schemas.microsoft.com/office/drawing/2010/main" val="0"/>
                </a:ext>
              </a:extLst>
            </a:blip>
            <a:srcRect/>
            <a:stretch>
              <a:fillRect/>
            </a:stretch>
          </p:blipFill>
          <p:spPr bwMode="auto">
            <a:xfrm>
              <a:off x="10885054" y="4495379"/>
              <a:ext cx="648510" cy="364786"/>
            </a:xfrm>
            <a:prstGeom prst="rect">
              <a:avLst/>
            </a:prstGeom>
            <a:noFill/>
            <a:extLst>
              <a:ext uri="{909E8E84-426E-40DD-AFC4-6F175D3DCCD1}">
                <a14:hiddenFill xmlns:a14="http://schemas.microsoft.com/office/drawing/2010/main">
                  <a:solidFill>
                    <a:srgbClr val="FFFFFF"/>
                  </a:solidFill>
                </a14:hiddenFill>
              </a:ext>
            </a:extLst>
          </p:spPr>
        </p:pic>
        <p:sp>
          <p:nvSpPr>
            <p:cNvPr id="160" name="TextBox 159"/>
            <p:cNvSpPr txBox="1"/>
            <p:nvPr/>
          </p:nvSpPr>
          <p:spPr>
            <a:xfrm>
              <a:off x="9760366" y="5120885"/>
              <a:ext cx="2037955" cy="169401"/>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Entertainment systems</a:t>
              </a:r>
            </a:p>
          </p:txBody>
        </p:sp>
        <p:pic>
          <p:nvPicPr>
            <p:cNvPr id="11286" name="Picture 22" descr="http://cdn2-b.examiner.com/sites/default/files/styles/image_content_width/hash/ee/0b/ee0beb7ee25836dbd6827ba41877e85f.png?itok=nKMkm0Ch"/>
            <p:cNvPicPr>
              <a:picLocks noChangeAspect="1" noChangeArrowheads="1"/>
            </p:cNvPicPr>
            <p:nvPr/>
          </p:nvPicPr>
          <p:blipFill rotWithShape="1">
            <a:blip r:embed="rId107" cstate="print">
              <a:extLst>
                <a:ext uri="{28A0092B-C50C-407E-A947-70E740481C1C}">
                  <a14:useLocalDpi xmlns:a14="http://schemas.microsoft.com/office/drawing/2010/main" val="0"/>
                </a:ext>
              </a:extLst>
            </a:blip>
            <a:srcRect l="13130" t="36283" r="13903" b="41881"/>
            <a:stretch/>
          </p:blipFill>
          <p:spPr bwMode="auto">
            <a:xfrm>
              <a:off x="11115760" y="4908053"/>
              <a:ext cx="776656" cy="169829"/>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http://media.edge-online.com/wp-content/uploads/edgeonline/2013/05/Xbox-One-pad-1.jpg"/>
            <p:cNvPicPr>
              <a:picLocks noChangeAspect="1" noChangeArrowheads="1"/>
            </p:cNvPicPr>
            <p:nvPr/>
          </p:nvPicPr>
          <p:blipFill rotWithShape="1">
            <a:blip r:embed="rId108" cstate="print">
              <a:extLst>
                <a:ext uri="{28A0092B-C50C-407E-A947-70E740481C1C}">
                  <a14:useLocalDpi xmlns:a14="http://schemas.microsoft.com/office/drawing/2010/main" val="0"/>
                </a:ext>
              </a:extLst>
            </a:blip>
            <a:srcRect l="17335" t="1907" r="16097"/>
            <a:stretch/>
          </p:blipFill>
          <p:spPr bwMode="auto">
            <a:xfrm>
              <a:off x="11563165" y="4520517"/>
              <a:ext cx="329251" cy="2729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81" name="Group 11280"/>
          <p:cNvGrpSpPr/>
          <p:nvPr/>
        </p:nvGrpSpPr>
        <p:grpSpPr>
          <a:xfrm>
            <a:off x="6659653" y="3686906"/>
            <a:ext cx="999554" cy="913955"/>
            <a:chOff x="6987973" y="3537607"/>
            <a:chExt cx="999696" cy="914085"/>
          </a:xfrm>
        </p:grpSpPr>
        <p:sp>
          <p:nvSpPr>
            <p:cNvPr id="158" name="TextBox 157"/>
            <p:cNvSpPr txBox="1"/>
            <p:nvPr/>
          </p:nvSpPr>
          <p:spPr>
            <a:xfrm>
              <a:off x="7117271" y="4112890"/>
              <a:ext cx="813340" cy="338802"/>
            </a:xfrm>
            <a:prstGeom prst="rect">
              <a:avLst/>
            </a:prstGeom>
            <a:noFill/>
            <a:ln>
              <a:noFill/>
              <a:headEnd type="none" w="med" len="med"/>
              <a:tailEnd type="none" w="med" len="med"/>
            </a:ln>
          </p:spPr>
          <p:txBody>
            <a:bodyPr wrap="square" lIns="0" tIns="0" rIns="0" bIns="0" rtlCol="0">
              <a:spAutoFit/>
            </a:bodyPr>
            <a:lstStyle/>
            <a:p>
              <a:pPr algn="ctr" defTabSz="932418">
                <a:lnSpc>
                  <a:spcPct val="90000"/>
                </a:lnSpc>
                <a:defRPr/>
              </a:pPr>
              <a:r>
                <a:rPr lang="en-US" sz="1199" spc="-39" dirty="0">
                  <a:gradFill>
                    <a:gsLst>
                      <a:gs pos="0">
                        <a:srgbClr val="505050"/>
                      </a:gs>
                      <a:gs pos="100000">
                        <a:srgbClr val="505050"/>
                      </a:gs>
                    </a:gsLst>
                    <a:lin ang="5400000" scaled="1"/>
                  </a:gradFill>
                  <a:latin typeface="Segoe UI"/>
                  <a:ea typeface="Segoe UI" pitchFamily="34" charset="0"/>
                  <a:cs typeface="Segoe UI" pitchFamily="34" charset="0"/>
                </a:rPr>
                <a:t>Office equipment</a:t>
              </a:r>
            </a:p>
          </p:txBody>
        </p:sp>
        <p:pic>
          <p:nvPicPr>
            <p:cNvPr id="11274" name="Picture 10" descr="http://tabletmonkeys.com/images/2014/05/Microsoft-Surface-Pro-3.jpg"/>
            <p:cNvPicPr>
              <a:picLocks noChangeAspect="1" noChangeArrowheads="1"/>
            </p:cNvPicPr>
            <p:nvPr/>
          </p:nvPicPr>
          <p:blipFill>
            <a:blip r:embed="rId109" cstate="print">
              <a:extLst>
                <a:ext uri="{28A0092B-C50C-407E-A947-70E740481C1C}">
                  <a14:useLocalDpi xmlns:a14="http://schemas.microsoft.com/office/drawing/2010/main" val="0"/>
                </a:ext>
              </a:extLst>
            </a:blip>
            <a:srcRect/>
            <a:stretch>
              <a:fillRect/>
            </a:stretch>
          </p:blipFill>
          <p:spPr bwMode="auto">
            <a:xfrm>
              <a:off x="6987973" y="3724909"/>
              <a:ext cx="514947" cy="36110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mfpdirect.co.uk/communities/5/004/006/272/915/images/4535223834_451x384.jpg"/>
            <p:cNvPicPr>
              <a:picLocks noChangeAspect="1" noChangeArrowheads="1"/>
            </p:cNvPicPr>
            <p:nvPr/>
          </p:nvPicPr>
          <p:blipFill rotWithShape="1">
            <a:blip r:embed="rId110" cstate="print">
              <a:extLst>
                <a:ext uri="{28A0092B-C50C-407E-A947-70E740481C1C}">
                  <a14:useLocalDpi xmlns:a14="http://schemas.microsoft.com/office/drawing/2010/main" val="0"/>
                </a:ext>
              </a:extLst>
            </a:blip>
            <a:srcRect l="23107" r="17971"/>
            <a:stretch/>
          </p:blipFill>
          <p:spPr bwMode="auto">
            <a:xfrm>
              <a:off x="7595795" y="3537607"/>
              <a:ext cx="391874" cy="56626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itle 20"/>
          <p:cNvSpPr>
            <a:spLocks noGrp="1"/>
          </p:cNvSpPr>
          <p:nvPr>
            <p:ph type="title"/>
          </p:nvPr>
        </p:nvSpPr>
        <p:spPr/>
        <p:txBody>
          <a:bodyPr>
            <a:normAutofit fontScale="90000"/>
          </a:bodyPr>
          <a:lstStyle/>
          <a:p>
            <a:r>
              <a:rPr lang="en-US" dirty="0"/>
              <a:t>IoT 2015</a:t>
            </a:r>
          </a:p>
        </p:txBody>
      </p:sp>
      <p:grpSp>
        <p:nvGrpSpPr>
          <p:cNvPr id="225" name="Group 224"/>
          <p:cNvGrpSpPr/>
          <p:nvPr/>
        </p:nvGrpSpPr>
        <p:grpSpPr>
          <a:xfrm>
            <a:off x="677724" y="3214642"/>
            <a:ext cx="525389" cy="480943"/>
            <a:chOff x="673893" y="3298825"/>
            <a:chExt cx="525463" cy="481012"/>
          </a:xfrm>
        </p:grpSpPr>
        <p:sp>
          <p:nvSpPr>
            <p:cNvPr id="226" name="Freeform 86"/>
            <p:cNvSpPr>
              <a:spLocks/>
            </p:cNvSpPr>
            <p:nvPr/>
          </p:nvSpPr>
          <p:spPr bwMode="auto">
            <a:xfrm>
              <a:off x="673893" y="3298825"/>
              <a:ext cx="525463" cy="244475"/>
            </a:xfrm>
            <a:custGeom>
              <a:avLst/>
              <a:gdLst>
                <a:gd name="T0" fmla="*/ 215 w 217"/>
                <a:gd name="T1" fmla="*/ 74 h 101"/>
                <a:gd name="T2" fmla="*/ 110 w 217"/>
                <a:gd name="T3" fmla="*/ 0 h 101"/>
                <a:gd name="T4" fmla="*/ 106 w 217"/>
                <a:gd name="T5" fmla="*/ 0 h 101"/>
                <a:gd name="T6" fmla="*/ 1 w 217"/>
                <a:gd name="T7" fmla="*/ 74 h 101"/>
                <a:gd name="T8" fmla="*/ 0 w 217"/>
                <a:gd name="T9" fmla="*/ 76 h 101"/>
                <a:gd name="T10" fmla="*/ 0 w 217"/>
                <a:gd name="T11" fmla="*/ 79 h 101"/>
                <a:gd name="T12" fmla="*/ 15 w 217"/>
                <a:gd name="T13" fmla="*/ 99 h 101"/>
                <a:gd name="T14" fmla="*/ 17 w 217"/>
                <a:gd name="T15" fmla="*/ 100 h 101"/>
                <a:gd name="T16" fmla="*/ 19 w 217"/>
                <a:gd name="T17" fmla="*/ 100 h 101"/>
                <a:gd name="T18" fmla="*/ 108 w 217"/>
                <a:gd name="T19" fmla="*/ 37 h 101"/>
                <a:gd name="T20" fmla="*/ 197 w 217"/>
                <a:gd name="T21" fmla="*/ 100 h 101"/>
                <a:gd name="T22" fmla="*/ 202 w 217"/>
                <a:gd name="T23" fmla="*/ 99 h 101"/>
                <a:gd name="T24" fmla="*/ 216 w 217"/>
                <a:gd name="T25" fmla="*/ 79 h 101"/>
                <a:gd name="T26" fmla="*/ 216 w 217"/>
                <a:gd name="T27" fmla="*/ 76 h 101"/>
                <a:gd name="T28" fmla="*/ 215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5" y="74"/>
                  </a:moveTo>
                  <a:cubicBezTo>
                    <a:pt x="110" y="0"/>
                    <a:pt x="110" y="0"/>
                    <a:pt x="110" y="0"/>
                  </a:cubicBezTo>
                  <a:cubicBezTo>
                    <a:pt x="109" y="0"/>
                    <a:pt x="107" y="0"/>
                    <a:pt x="106" y="0"/>
                  </a:cubicBezTo>
                  <a:cubicBezTo>
                    <a:pt x="1" y="74"/>
                    <a:pt x="1" y="74"/>
                    <a:pt x="1" y="74"/>
                  </a:cubicBezTo>
                  <a:cubicBezTo>
                    <a:pt x="0" y="75"/>
                    <a:pt x="0" y="75"/>
                    <a:pt x="0" y="76"/>
                  </a:cubicBezTo>
                  <a:cubicBezTo>
                    <a:pt x="0" y="77"/>
                    <a:pt x="0" y="78"/>
                    <a:pt x="0" y="79"/>
                  </a:cubicBezTo>
                  <a:cubicBezTo>
                    <a:pt x="15" y="99"/>
                    <a:pt x="15" y="99"/>
                    <a:pt x="15" y="99"/>
                  </a:cubicBezTo>
                  <a:cubicBezTo>
                    <a:pt x="15" y="100"/>
                    <a:pt x="16" y="100"/>
                    <a:pt x="17" y="100"/>
                  </a:cubicBezTo>
                  <a:cubicBezTo>
                    <a:pt x="18" y="100"/>
                    <a:pt x="19" y="100"/>
                    <a:pt x="19" y="100"/>
                  </a:cubicBezTo>
                  <a:cubicBezTo>
                    <a:pt x="108" y="37"/>
                    <a:pt x="108" y="37"/>
                    <a:pt x="108" y="37"/>
                  </a:cubicBezTo>
                  <a:cubicBezTo>
                    <a:pt x="197" y="100"/>
                    <a:pt x="197" y="100"/>
                    <a:pt x="197" y="100"/>
                  </a:cubicBezTo>
                  <a:cubicBezTo>
                    <a:pt x="199" y="101"/>
                    <a:pt x="201" y="100"/>
                    <a:pt x="202" y="99"/>
                  </a:cubicBezTo>
                  <a:cubicBezTo>
                    <a:pt x="216" y="79"/>
                    <a:pt x="216" y="79"/>
                    <a:pt x="216" y="79"/>
                  </a:cubicBezTo>
                  <a:cubicBezTo>
                    <a:pt x="216" y="78"/>
                    <a:pt x="217" y="77"/>
                    <a:pt x="216" y="76"/>
                  </a:cubicBezTo>
                  <a:cubicBezTo>
                    <a:pt x="216" y="75"/>
                    <a:pt x="216" y="75"/>
                    <a:pt x="215"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27" name="Freeform 87"/>
            <p:cNvSpPr>
              <a:spLocks/>
            </p:cNvSpPr>
            <p:nvPr/>
          </p:nvSpPr>
          <p:spPr bwMode="auto">
            <a:xfrm>
              <a:off x="734218" y="3422650"/>
              <a:ext cx="400050" cy="357187"/>
            </a:xfrm>
            <a:custGeom>
              <a:avLst/>
              <a:gdLst>
                <a:gd name="T0" fmla="*/ 164 w 165"/>
                <a:gd name="T1" fmla="*/ 56 h 147"/>
                <a:gd name="T2" fmla="*/ 85 w 165"/>
                <a:gd name="T3" fmla="*/ 0 h 147"/>
                <a:gd name="T4" fmla="*/ 81 w 165"/>
                <a:gd name="T5" fmla="*/ 0 h 147"/>
                <a:gd name="T6" fmla="*/ 2 w 165"/>
                <a:gd name="T7" fmla="*/ 56 h 147"/>
                <a:gd name="T8" fmla="*/ 0 w 165"/>
                <a:gd name="T9" fmla="*/ 59 h 147"/>
                <a:gd name="T10" fmla="*/ 0 w 165"/>
                <a:gd name="T11" fmla="*/ 144 h 147"/>
                <a:gd name="T12" fmla="*/ 4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4" y="0"/>
                    <a:pt x="82" y="0"/>
                    <a:pt x="81" y="0"/>
                  </a:cubicBezTo>
                  <a:cubicBezTo>
                    <a:pt x="2" y="56"/>
                    <a:pt x="2" y="56"/>
                    <a:pt x="2" y="56"/>
                  </a:cubicBezTo>
                  <a:cubicBezTo>
                    <a:pt x="1" y="57"/>
                    <a:pt x="0" y="58"/>
                    <a:pt x="0" y="59"/>
                  </a:cubicBezTo>
                  <a:cubicBezTo>
                    <a:pt x="0" y="144"/>
                    <a:pt x="0" y="144"/>
                    <a:pt x="0" y="144"/>
                  </a:cubicBezTo>
                  <a:cubicBezTo>
                    <a:pt x="0" y="146"/>
                    <a:pt x="2" y="147"/>
                    <a:pt x="4" y="147"/>
                  </a:cubicBezTo>
                  <a:cubicBezTo>
                    <a:pt x="59" y="147"/>
                    <a:pt x="59" y="147"/>
                    <a:pt x="59" y="147"/>
                  </a:cubicBezTo>
                  <a:cubicBezTo>
                    <a:pt x="61"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5"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28" name="Freeform 88"/>
            <p:cNvSpPr>
              <a:spLocks/>
            </p:cNvSpPr>
            <p:nvPr/>
          </p:nvSpPr>
          <p:spPr bwMode="auto">
            <a:xfrm>
              <a:off x="1058068" y="3298825"/>
              <a:ext cx="76200"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7" y="42"/>
                    <a:pt x="27" y="43"/>
                    <a:pt x="28" y="43"/>
                  </a:cubicBezTo>
                  <a:cubicBezTo>
                    <a:pt x="28" y="43"/>
                    <a:pt x="29" y="42"/>
                    <a:pt x="29" y="42"/>
                  </a:cubicBezTo>
                  <a:cubicBezTo>
                    <a:pt x="30" y="42"/>
                    <a:pt x="31" y="40"/>
                    <a:pt x="31" y="39"/>
                  </a:cubicBezTo>
                  <a:cubicBezTo>
                    <a:pt x="31" y="3"/>
                    <a:pt x="31" y="3"/>
                    <a:pt x="31" y="3"/>
                  </a:cubicBezTo>
                  <a:cubicBezTo>
                    <a:pt x="31" y="1"/>
                    <a:pt x="30"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grpSp>
        <p:nvGrpSpPr>
          <p:cNvPr id="229" name="Group 228"/>
          <p:cNvGrpSpPr/>
          <p:nvPr/>
        </p:nvGrpSpPr>
        <p:grpSpPr>
          <a:xfrm>
            <a:off x="11245782" y="3214642"/>
            <a:ext cx="525389" cy="480943"/>
            <a:chOff x="11237118" y="3298825"/>
            <a:chExt cx="525463" cy="481012"/>
          </a:xfrm>
        </p:grpSpPr>
        <p:sp>
          <p:nvSpPr>
            <p:cNvPr id="230" name="Freeform 89"/>
            <p:cNvSpPr>
              <a:spLocks/>
            </p:cNvSpPr>
            <p:nvPr/>
          </p:nvSpPr>
          <p:spPr bwMode="auto">
            <a:xfrm>
              <a:off x="11237118" y="3298825"/>
              <a:ext cx="525463" cy="244475"/>
            </a:xfrm>
            <a:custGeom>
              <a:avLst/>
              <a:gdLst>
                <a:gd name="T0" fmla="*/ 216 w 217"/>
                <a:gd name="T1" fmla="*/ 74 h 101"/>
                <a:gd name="T2" fmla="*/ 111 w 217"/>
                <a:gd name="T3" fmla="*/ 0 h 101"/>
                <a:gd name="T4" fmla="*/ 107 w 217"/>
                <a:gd name="T5" fmla="*/ 0 h 101"/>
                <a:gd name="T6" fmla="*/ 2 w 217"/>
                <a:gd name="T7" fmla="*/ 74 h 101"/>
                <a:gd name="T8" fmla="*/ 0 w 217"/>
                <a:gd name="T9" fmla="*/ 76 h 101"/>
                <a:gd name="T10" fmla="*/ 1 w 217"/>
                <a:gd name="T11" fmla="*/ 79 h 101"/>
                <a:gd name="T12" fmla="*/ 15 w 217"/>
                <a:gd name="T13" fmla="*/ 99 h 101"/>
                <a:gd name="T14" fmla="*/ 18 w 217"/>
                <a:gd name="T15" fmla="*/ 100 h 101"/>
                <a:gd name="T16" fmla="*/ 20 w 217"/>
                <a:gd name="T17" fmla="*/ 100 h 101"/>
                <a:gd name="T18" fmla="*/ 109 w 217"/>
                <a:gd name="T19" fmla="*/ 37 h 101"/>
                <a:gd name="T20" fmla="*/ 198 w 217"/>
                <a:gd name="T21" fmla="*/ 100 h 101"/>
                <a:gd name="T22" fmla="*/ 202 w 217"/>
                <a:gd name="T23" fmla="*/ 99 h 101"/>
                <a:gd name="T24" fmla="*/ 217 w 217"/>
                <a:gd name="T25" fmla="*/ 79 h 101"/>
                <a:gd name="T26" fmla="*/ 217 w 217"/>
                <a:gd name="T27" fmla="*/ 76 h 101"/>
                <a:gd name="T28" fmla="*/ 216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6" y="74"/>
                  </a:moveTo>
                  <a:cubicBezTo>
                    <a:pt x="111" y="0"/>
                    <a:pt x="111" y="0"/>
                    <a:pt x="111" y="0"/>
                  </a:cubicBezTo>
                  <a:cubicBezTo>
                    <a:pt x="109" y="0"/>
                    <a:pt x="108" y="0"/>
                    <a:pt x="107" y="0"/>
                  </a:cubicBezTo>
                  <a:cubicBezTo>
                    <a:pt x="2" y="74"/>
                    <a:pt x="2" y="74"/>
                    <a:pt x="2" y="74"/>
                  </a:cubicBezTo>
                  <a:cubicBezTo>
                    <a:pt x="1" y="75"/>
                    <a:pt x="1" y="75"/>
                    <a:pt x="0" y="76"/>
                  </a:cubicBezTo>
                  <a:cubicBezTo>
                    <a:pt x="0" y="77"/>
                    <a:pt x="0" y="78"/>
                    <a:pt x="1" y="79"/>
                  </a:cubicBezTo>
                  <a:cubicBezTo>
                    <a:pt x="15" y="99"/>
                    <a:pt x="15" y="99"/>
                    <a:pt x="15" y="99"/>
                  </a:cubicBezTo>
                  <a:cubicBezTo>
                    <a:pt x="16" y="100"/>
                    <a:pt x="17" y="100"/>
                    <a:pt x="18" y="100"/>
                  </a:cubicBezTo>
                  <a:cubicBezTo>
                    <a:pt x="19" y="100"/>
                    <a:pt x="19" y="100"/>
                    <a:pt x="20" y="100"/>
                  </a:cubicBezTo>
                  <a:cubicBezTo>
                    <a:pt x="109" y="37"/>
                    <a:pt x="109" y="37"/>
                    <a:pt x="109" y="37"/>
                  </a:cubicBezTo>
                  <a:cubicBezTo>
                    <a:pt x="198" y="100"/>
                    <a:pt x="198" y="100"/>
                    <a:pt x="198" y="100"/>
                  </a:cubicBezTo>
                  <a:cubicBezTo>
                    <a:pt x="199" y="101"/>
                    <a:pt x="201" y="100"/>
                    <a:pt x="202" y="99"/>
                  </a:cubicBezTo>
                  <a:cubicBezTo>
                    <a:pt x="217" y="79"/>
                    <a:pt x="217" y="79"/>
                    <a:pt x="217" y="79"/>
                  </a:cubicBezTo>
                  <a:cubicBezTo>
                    <a:pt x="217" y="78"/>
                    <a:pt x="217" y="77"/>
                    <a:pt x="217" y="76"/>
                  </a:cubicBezTo>
                  <a:cubicBezTo>
                    <a:pt x="217" y="75"/>
                    <a:pt x="216" y="75"/>
                    <a:pt x="216"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31" name="Freeform 90"/>
            <p:cNvSpPr>
              <a:spLocks/>
            </p:cNvSpPr>
            <p:nvPr/>
          </p:nvSpPr>
          <p:spPr bwMode="auto">
            <a:xfrm>
              <a:off x="11300618" y="3422650"/>
              <a:ext cx="398463" cy="357187"/>
            </a:xfrm>
            <a:custGeom>
              <a:avLst/>
              <a:gdLst>
                <a:gd name="T0" fmla="*/ 164 w 165"/>
                <a:gd name="T1" fmla="*/ 56 h 147"/>
                <a:gd name="T2" fmla="*/ 85 w 165"/>
                <a:gd name="T3" fmla="*/ 0 h 147"/>
                <a:gd name="T4" fmla="*/ 81 w 165"/>
                <a:gd name="T5" fmla="*/ 0 h 147"/>
                <a:gd name="T6" fmla="*/ 1 w 165"/>
                <a:gd name="T7" fmla="*/ 56 h 147"/>
                <a:gd name="T8" fmla="*/ 0 w 165"/>
                <a:gd name="T9" fmla="*/ 59 h 147"/>
                <a:gd name="T10" fmla="*/ 0 w 165"/>
                <a:gd name="T11" fmla="*/ 144 h 147"/>
                <a:gd name="T12" fmla="*/ 3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3" y="0"/>
                    <a:pt x="82" y="0"/>
                    <a:pt x="81" y="0"/>
                  </a:cubicBezTo>
                  <a:cubicBezTo>
                    <a:pt x="1" y="56"/>
                    <a:pt x="1" y="56"/>
                    <a:pt x="1" y="56"/>
                  </a:cubicBezTo>
                  <a:cubicBezTo>
                    <a:pt x="1" y="57"/>
                    <a:pt x="0" y="58"/>
                    <a:pt x="0" y="59"/>
                  </a:cubicBezTo>
                  <a:cubicBezTo>
                    <a:pt x="0" y="144"/>
                    <a:pt x="0" y="144"/>
                    <a:pt x="0" y="144"/>
                  </a:cubicBezTo>
                  <a:cubicBezTo>
                    <a:pt x="0" y="146"/>
                    <a:pt x="1" y="147"/>
                    <a:pt x="3" y="147"/>
                  </a:cubicBezTo>
                  <a:cubicBezTo>
                    <a:pt x="59" y="147"/>
                    <a:pt x="59" y="147"/>
                    <a:pt x="59" y="147"/>
                  </a:cubicBezTo>
                  <a:cubicBezTo>
                    <a:pt x="60"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4"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32" name="Freeform 91"/>
            <p:cNvSpPr>
              <a:spLocks/>
            </p:cNvSpPr>
            <p:nvPr/>
          </p:nvSpPr>
          <p:spPr bwMode="auto">
            <a:xfrm>
              <a:off x="11624468" y="3298825"/>
              <a:ext cx="74613"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6" y="42"/>
                    <a:pt x="27" y="43"/>
                    <a:pt x="28" y="43"/>
                  </a:cubicBezTo>
                  <a:cubicBezTo>
                    <a:pt x="28" y="43"/>
                    <a:pt x="29" y="42"/>
                    <a:pt x="29" y="42"/>
                  </a:cubicBezTo>
                  <a:cubicBezTo>
                    <a:pt x="30" y="42"/>
                    <a:pt x="31" y="40"/>
                    <a:pt x="31" y="39"/>
                  </a:cubicBezTo>
                  <a:cubicBezTo>
                    <a:pt x="31" y="3"/>
                    <a:pt x="31" y="3"/>
                    <a:pt x="31" y="3"/>
                  </a:cubicBezTo>
                  <a:cubicBezTo>
                    <a:pt x="31" y="1"/>
                    <a:pt x="29"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grpSp>
      <p:sp>
        <p:nvSpPr>
          <p:cNvPr id="233" name="Freeform 92"/>
          <p:cNvSpPr>
            <a:spLocks noEditPoints="1"/>
          </p:cNvSpPr>
          <p:nvPr/>
        </p:nvSpPr>
        <p:spPr bwMode="auto">
          <a:xfrm>
            <a:off x="6028258" y="3149564"/>
            <a:ext cx="365073" cy="550784"/>
          </a:xfrm>
          <a:custGeom>
            <a:avLst/>
            <a:gdLst>
              <a:gd name="T0" fmla="*/ 0 w 230"/>
              <a:gd name="T1" fmla="*/ 0 h 347"/>
              <a:gd name="T2" fmla="*/ 0 w 230"/>
              <a:gd name="T3" fmla="*/ 347 h 347"/>
              <a:gd name="T4" fmla="*/ 93 w 230"/>
              <a:gd name="T5" fmla="*/ 347 h 347"/>
              <a:gd name="T6" fmla="*/ 93 w 230"/>
              <a:gd name="T7" fmla="*/ 276 h 347"/>
              <a:gd name="T8" fmla="*/ 138 w 230"/>
              <a:gd name="T9" fmla="*/ 276 h 347"/>
              <a:gd name="T10" fmla="*/ 138 w 230"/>
              <a:gd name="T11" fmla="*/ 347 h 347"/>
              <a:gd name="T12" fmla="*/ 230 w 230"/>
              <a:gd name="T13" fmla="*/ 347 h 347"/>
              <a:gd name="T14" fmla="*/ 230 w 230"/>
              <a:gd name="T15" fmla="*/ 0 h 347"/>
              <a:gd name="T16" fmla="*/ 0 w 230"/>
              <a:gd name="T17" fmla="*/ 0 h 347"/>
              <a:gd name="T18" fmla="*/ 70 w 230"/>
              <a:gd name="T19" fmla="*/ 220 h 347"/>
              <a:gd name="T20" fmla="*/ 23 w 230"/>
              <a:gd name="T21" fmla="*/ 220 h 347"/>
              <a:gd name="T22" fmla="*/ 23 w 230"/>
              <a:gd name="T23" fmla="*/ 150 h 347"/>
              <a:gd name="T24" fmla="*/ 70 w 230"/>
              <a:gd name="T25" fmla="*/ 150 h 347"/>
              <a:gd name="T26" fmla="*/ 70 w 230"/>
              <a:gd name="T27" fmla="*/ 220 h 347"/>
              <a:gd name="T28" fmla="*/ 70 w 230"/>
              <a:gd name="T29" fmla="*/ 104 h 347"/>
              <a:gd name="T30" fmla="*/ 23 w 230"/>
              <a:gd name="T31" fmla="*/ 104 h 347"/>
              <a:gd name="T32" fmla="*/ 23 w 230"/>
              <a:gd name="T33" fmla="*/ 35 h 347"/>
              <a:gd name="T34" fmla="*/ 70 w 230"/>
              <a:gd name="T35" fmla="*/ 35 h 347"/>
              <a:gd name="T36" fmla="*/ 70 w 230"/>
              <a:gd name="T37" fmla="*/ 104 h 347"/>
              <a:gd name="T38" fmla="*/ 138 w 230"/>
              <a:gd name="T39" fmla="*/ 220 h 347"/>
              <a:gd name="T40" fmla="*/ 93 w 230"/>
              <a:gd name="T41" fmla="*/ 220 h 347"/>
              <a:gd name="T42" fmla="*/ 93 w 230"/>
              <a:gd name="T43" fmla="*/ 150 h 347"/>
              <a:gd name="T44" fmla="*/ 138 w 230"/>
              <a:gd name="T45" fmla="*/ 150 h 347"/>
              <a:gd name="T46" fmla="*/ 138 w 230"/>
              <a:gd name="T47" fmla="*/ 220 h 347"/>
              <a:gd name="T48" fmla="*/ 138 w 230"/>
              <a:gd name="T49" fmla="*/ 104 h 347"/>
              <a:gd name="T50" fmla="*/ 93 w 230"/>
              <a:gd name="T51" fmla="*/ 104 h 347"/>
              <a:gd name="T52" fmla="*/ 93 w 230"/>
              <a:gd name="T53" fmla="*/ 35 h 347"/>
              <a:gd name="T54" fmla="*/ 138 w 230"/>
              <a:gd name="T55" fmla="*/ 35 h 347"/>
              <a:gd name="T56" fmla="*/ 138 w 230"/>
              <a:gd name="T57" fmla="*/ 104 h 347"/>
              <a:gd name="T58" fmla="*/ 207 w 230"/>
              <a:gd name="T59" fmla="*/ 220 h 347"/>
              <a:gd name="T60" fmla="*/ 161 w 230"/>
              <a:gd name="T61" fmla="*/ 220 h 347"/>
              <a:gd name="T62" fmla="*/ 161 w 230"/>
              <a:gd name="T63" fmla="*/ 150 h 347"/>
              <a:gd name="T64" fmla="*/ 207 w 230"/>
              <a:gd name="T65" fmla="*/ 150 h 347"/>
              <a:gd name="T66" fmla="*/ 207 w 230"/>
              <a:gd name="T67" fmla="*/ 220 h 347"/>
              <a:gd name="T68" fmla="*/ 207 w 230"/>
              <a:gd name="T69" fmla="*/ 104 h 347"/>
              <a:gd name="T70" fmla="*/ 161 w 230"/>
              <a:gd name="T71" fmla="*/ 104 h 347"/>
              <a:gd name="T72" fmla="*/ 161 w 230"/>
              <a:gd name="T73" fmla="*/ 35 h 347"/>
              <a:gd name="T74" fmla="*/ 207 w 230"/>
              <a:gd name="T75" fmla="*/ 35 h 347"/>
              <a:gd name="T76" fmla="*/ 207 w 230"/>
              <a:gd name="T77" fmla="*/ 10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0" h="347">
                <a:moveTo>
                  <a:pt x="0" y="0"/>
                </a:moveTo>
                <a:lnTo>
                  <a:pt x="0" y="347"/>
                </a:lnTo>
                <a:lnTo>
                  <a:pt x="93" y="347"/>
                </a:lnTo>
                <a:lnTo>
                  <a:pt x="93" y="276"/>
                </a:lnTo>
                <a:lnTo>
                  <a:pt x="138" y="276"/>
                </a:lnTo>
                <a:lnTo>
                  <a:pt x="138" y="347"/>
                </a:lnTo>
                <a:lnTo>
                  <a:pt x="230" y="347"/>
                </a:lnTo>
                <a:lnTo>
                  <a:pt x="230" y="0"/>
                </a:lnTo>
                <a:lnTo>
                  <a:pt x="0" y="0"/>
                </a:lnTo>
                <a:close/>
                <a:moveTo>
                  <a:pt x="70" y="220"/>
                </a:moveTo>
                <a:lnTo>
                  <a:pt x="23" y="220"/>
                </a:lnTo>
                <a:lnTo>
                  <a:pt x="23" y="150"/>
                </a:lnTo>
                <a:lnTo>
                  <a:pt x="70" y="150"/>
                </a:lnTo>
                <a:lnTo>
                  <a:pt x="70" y="220"/>
                </a:lnTo>
                <a:close/>
                <a:moveTo>
                  <a:pt x="70" y="104"/>
                </a:moveTo>
                <a:lnTo>
                  <a:pt x="23" y="104"/>
                </a:lnTo>
                <a:lnTo>
                  <a:pt x="23" y="35"/>
                </a:lnTo>
                <a:lnTo>
                  <a:pt x="70" y="35"/>
                </a:lnTo>
                <a:lnTo>
                  <a:pt x="70" y="104"/>
                </a:lnTo>
                <a:close/>
                <a:moveTo>
                  <a:pt x="138" y="220"/>
                </a:moveTo>
                <a:lnTo>
                  <a:pt x="93" y="220"/>
                </a:lnTo>
                <a:lnTo>
                  <a:pt x="93" y="150"/>
                </a:lnTo>
                <a:lnTo>
                  <a:pt x="138" y="150"/>
                </a:lnTo>
                <a:lnTo>
                  <a:pt x="138" y="220"/>
                </a:lnTo>
                <a:close/>
                <a:moveTo>
                  <a:pt x="138" y="104"/>
                </a:moveTo>
                <a:lnTo>
                  <a:pt x="93" y="104"/>
                </a:lnTo>
                <a:lnTo>
                  <a:pt x="93" y="35"/>
                </a:lnTo>
                <a:lnTo>
                  <a:pt x="138" y="35"/>
                </a:lnTo>
                <a:lnTo>
                  <a:pt x="138" y="104"/>
                </a:lnTo>
                <a:close/>
                <a:moveTo>
                  <a:pt x="207" y="220"/>
                </a:moveTo>
                <a:lnTo>
                  <a:pt x="161" y="220"/>
                </a:lnTo>
                <a:lnTo>
                  <a:pt x="161" y="150"/>
                </a:lnTo>
                <a:lnTo>
                  <a:pt x="207" y="150"/>
                </a:lnTo>
                <a:lnTo>
                  <a:pt x="207" y="220"/>
                </a:lnTo>
                <a:close/>
                <a:moveTo>
                  <a:pt x="207" y="104"/>
                </a:moveTo>
                <a:lnTo>
                  <a:pt x="161" y="104"/>
                </a:lnTo>
                <a:lnTo>
                  <a:pt x="161" y="35"/>
                </a:lnTo>
                <a:lnTo>
                  <a:pt x="207" y="35"/>
                </a:lnTo>
                <a:lnTo>
                  <a:pt x="207" y="104"/>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34" name="Rectangle 93"/>
          <p:cNvSpPr>
            <a:spLocks noChangeArrowheads="1"/>
          </p:cNvSpPr>
          <p:nvPr/>
        </p:nvSpPr>
        <p:spPr bwMode="auto">
          <a:xfrm>
            <a:off x="1317526" y="3425750"/>
            <a:ext cx="4509448" cy="49205"/>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35" name="Rectangle 94"/>
          <p:cNvSpPr>
            <a:spLocks noChangeArrowheads="1"/>
          </p:cNvSpPr>
          <p:nvPr/>
        </p:nvSpPr>
        <p:spPr bwMode="auto">
          <a:xfrm>
            <a:off x="6599978" y="3425750"/>
            <a:ext cx="4509448" cy="49205"/>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32563">
              <a:defRPr/>
            </a:pPr>
            <a:endParaRPr lang="en-US">
              <a:solidFill>
                <a:srgbClr val="505050"/>
              </a:solidFill>
              <a:latin typeface="Segoe UI"/>
            </a:endParaRPr>
          </a:p>
        </p:txBody>
      </p:sp>
      <p:sp>
        <p:nvSpPr>
          <p:cNvPr id="236" name="TextBox 235"/>
          <p:cNvSpPr txBox="1"/>
          <p:nvPr/>
        </p:nvSpPr>
        <p:spPr>
          <a:xfrm>
            <a:off x="679549" y="3721506"/>
            <a:ext cx="532198" cy="219601"/>
          </a:xfrm>
          <a:prstGeom prst="rect">
            <a:avLst/>
          </a:prstGeom>
          <a:noFill/>
          <a:ln>
            <a:noFill/>
            <a:headEnd type="none" w="med" len="med"/>
            <a:tailEnd type="none" w="med" len="med"/>
          </a:ln>
        </p:spPr>
        <p:txBody>
          <a:bodyPr wrap="none" lIns="0" tIns="0" rIns="0" bIns="0" rtlCol="0">
            <a:spAutoFit/>
          </a:bodyPr>
          <a:lstStyle/>
          <a:p>
            <a:pPr defTabSz="932418">
              <a:defRPr/>
            </a:pPr>
            <a:r>
              <a:rPr lang="en-US" sz="1399" b="1" spc="-39" dirty="0">
                <a:gradFill>
                  <a:gsLst>
                    <a:gs pos="0">
                      <a:srgbClr val="505050"/>
                    </a:gs>
                    <a:gs pos="100000">
                      <a:srgbClr val="505050"/>
                    </a:gs>
                  </a:gsLst>
                  <a:lin ang="5400000" scaled="1"/>
                </a:gradFill>
                <a:latin typeface="Segoe UI"/>
                <a:ea typeface="Segoe UI" pitchFamily="34" charset="0"/>
                <a:cs typeface="Segoe UI" pitchFamily="34" charset="0"/>
              </a:rPr>
              <a:t>HOME</a:t>
            </a:r>
          </a:p>
        </p:txBody>
      </p:sp>
      <p:sp>
        <p:nvSpPr>
          <p:cNvPr id="237" name="TextBox 236"/>
          <p:cNvSpPr txBox="1"/>
          <p:nvPr/>
        </p:nvSpPr>
        <p:spPr>
          <a:xfrm>
            <a:off x="11259638" y="3721506"/>
            <a:ext cx="532198" cy="219601"/>
          </a:xfrm>
          <a:prstGeom prst="rect">
            <a:avLst/>
          </a:prstGeom>
          <a:noFill/>
          <a:ln>
            <a:noFill/>
            <a:headEnd type="none" w="med" len="med"/>
            <a:tailEnd type="none" w="med" len="med"/>
          </a:ln>
        </p:spPr>
        <p:txBody>
          <a:bodyPr wrap="none" lIns="0" tIns="0" rIns="0" bIns="0" rtlCol="0">
            <a:spAutoFit/>
          </a:bodyPr>
          <a:lstStyle/>
          <a:p>
            <a:pPr defTabSz="932418">
              <a:defRPr/>
            </a:pPr>
            <a:r>
              <a:rPr lang="en-US" sz="1399" b="1" spc="-39" dirty="0">
                <a:gradFill>
                  <a:gsLst>
                    <a:gs pos="0">
                      <a:srgbClr val="505050"/>
                    </a:gs>
                    <a:gs pos="100000">
                      <a:srgbClr val="505050"/>
                    </a:gs>
                  </a:gsLst>
                  <a:lin ang="5400000" scaled="1"/>
                </a:gradFill>
                <a:latin typeface="Segoe UI"/>
                <a:ea typeface="Segoe UI" pitchFamily="34" charset="0"/>
                <a:cs typeface="Segoe UI" pitchFamily="34" charset="0"/>
              </a:rPr>
              <a:t>HOME</a:t>
            </a:r>
          </a:p>
        </p:txBody>
      </p:sp>
      <p:sp>
        <p:nvSpPr>
          <p:cNvPr id="238" name="TextBox 237"/>
          <p:cNvSpPr txBox="1"/>
          <p:nvPr/>
        </p:nvSpPr>
        <p:spPr>
          <a:xfrm>
            <a:off x="5688513" y="3721506"/>
            <a:ext cx="1063806" cy="219601"/>
          </a:xfrm>
          <a:prstGeom prst="rect">
            <a:avLst/>
          </a:prstGeom>
          <a:noFill/>
          <a:ln>
            <a:noFill/>
            <a:headEnd type="none" w="med" len="med"/>
            <a:tailEnd type="none" w="med" len="med"/>
          </a:ln>
        </p:spPr>
        <p:txBody>
          <a:bodyPr wrap="none" lIns="0" tIns="0" rIns="0" bIns="0" rtlCol="0">
            <a:spAutoFit/>
          </a:bodyPr>
          <a:lstStyle/>
          <a:p>
            <a:pPr defTabSz="932418">
              <a:defRPr/>
            </a:pPr>
            <a:r>
              <a:rPr lang="en-US" sz="1399" b="1" spc="-39" dirty="0">
                <a:gradFill>
                  <a:gsLst>
                    <a:gs pos="0">
                      <a:srgbClr val="505050"/>
                    </a:gs>
                    <a:gs pos="100000">
                      <a:srgbClr val="505050"/>
                    </a:gs>
                  </a:gsLst>
                  <a:lin ang="5400000" scaled="1"/>
                </a:gradFill>
                <a:latin typeface="Segoe UI"/>
                <a:ea typeface="Segoe UI" pitchFamily="34" charset="0"/>
                <a:cs typeface="Segoe UI" pitchFamily="34" charset="0"/>
              </a:rPr>
              <a:t>WORKPLACE</a:t>
            </a:r>
          </a:p>
        </p:txBody>
      </p:sp>
      <p:sp>
        <p:nvSpPr>
          <p:cNvPr id="2" name="Rectangle 1"/>
          <p:cNvSpPr/>
          <p:nvPr/>
        </p:nvSpPr>
        <p:spPr>
          <a:xfrm>
            <a:off x="2650125" y="46090"/>
            <a:ext cx="9603086" cy="410882"/>
          </a:xfrm>
          <a:prstGeom prst="rect">
            <a:avLst/>
          </a:prstGeom>
        </p:spPr>
        <p:txBody>
          <a:bodyPr wrap="square">
            <a:spAutoFit/>
          </a:bodyPr>
          <a:lstStyle/>
          <a:p>
            <a:pPr algn="ctr">
              <a:lnSpc>
                <a:spcPct val="115000"/>
              </a:lnSpc>
              <a:spcBef>
                <a:spcPts val="0"/>
              </a:spcBef>
              <a:spcAft>
                <a:spcPts val="1000"/>
              </a:spcAft>
            </a:pPr>
            <a:r>
              <a:rPr lang="en-US" b="1" kern="4000" dirty="0"/>
              <a:t>Devices, sensors, and actuators with the ability to collect and share data</a:t>
            </a:r>
          </a:p>
        </p:txBody>
      </p:sp>
    </p:spTree>
    <p:extLst>
      <p:ext uri="{BB962C8B-B14F-4D97-AF65-F5344CB8AC3E}">
        <p14:creationId xmlns:p14="http://schemas.microsoft.com/office/powerpoint/2010/main" val="358697825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537" b="28058"/>
          <a:stretch/>
        </p:blipFill>
        <p:spPr bwMode="auto">
          <a:xfrm>
            <a:off x="356103" y="261589"/>
            <a:ext cx="3582831" cy="1728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8"/>
          <p:cNvSpPr txBox="1">
            <a:spLocks/>
          </p:cNvSpPr>
          <p:nvPr/>
        </p:nvSpPr>
        <p:spPr>
          <a:xfrm>
            <a:off x="275626" y="2414067"/>
            <a:ext cx="2247454" cy="446221"/>
          </a:xfrm>
          <a:prstGeom prst="rect">
            <a:avLst/>
          </a:prstGeom>
        </p:spPr>
        <p:txBody>
          <a:bodyPr/>
          <a:lstStyle>
            <a:lvl1pPr marL="0" marR="0" indent="0" algn="l" defTabSz="514376" rtl="0" eaLnBrk="1" fontAlgn="auto" latinLnBrk="0" hangingPunct="1">
              <a:lnSpc>
                <a:spcPct val="100000"/>
              </a:lnSpc>
              <a:spcBef>
                <a:spcPts val="0"/>
              </a:spcBef>
              <a:spcAft>
                <a:spcPts val="0"/>
              </a:spcAft>
              <a:buClrTx/>
              <a:buSzTx/>
              <a:buFontTx/>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14277">
              <a:defRPr/>
            </a:pPr>
            <a:r>
              <a:rPr lang="en-US" sz="2040" b="1" dirty="0">
                <a:solidFill>
                  <a:srgbClr val="0078D7"/>
                </a:solidFill>
                <a:latin typeface="Segoe UI"/>
                <a:ea typeface="Segoe UI" panose="020B0502040204020203" pitchFamily="34" charset="0"/>
                <a:cs typeface="Segoe UI" panose="020B0502040204020203" pitchFamily="34" charset="0"/>
              </a:rPr>
              <a:t>CHALLENGE</a:t>
            </a:r>
          </a:p>
        </p:txBody>
      </p:sp>
      <p:sp>
        <p:nvSpPr>
          <p:cNvPr id="10" name="Text Placeholder 32"/>
          <p:cNvSpPr txBox="1">
            <a:spLocks/>
          </p:cNvSpPr>
          <p:nvPr/>
        </p:nvSpPr>
        <p:spPr>
          <a:xfrm>
            <a:off x="275624" y="2829881"/>
            <a:ext cx="3854265" cy="2355067"/>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669">
              <a:lnSpc>
                <a:spcPts val="1734"/>
              </a:lnSpc>
              <a:defRPr/>
            </a:pPr>
            <a:r>
              <a:rPr lang="en-US" sz="1224" dirty="0">
                <a:solidFill>
                  <a:srgbClr val="505050"/>
                </a:solidFill>
                <a:latin typeface="Segoe UI"/>
                <a:ea typeface="Segoe UI" panose="020B0502040204020203" pitchFamily="34" charset="0"/>
                <a:cs typeface="Segoe UI" panose="020B0502040204020203" pitchFamily="34" charset="0"/>
              </a:rPr>
              <a:t>Fujitsu is the world’s fourth-largest IT services provider with approximately </a:t>
            </a:r>
            <a:r>
              <a:rPr lang="en-US" sz="1224" b="1" dirty="0">
                <a:solidFill>
                  <a:srgbClr val="505050"/>
                </a:solidFill>
                <a:latin typeface="Segoe UI"/>
                <a:ea typeface="Segoe UI" panose="020B0502040204020203" pitchFamily="34" charset="0"/>
                <a:cs typeface="Segoe UI" panose="020B0502040204020203" pitchFamily="34" charset="0"/>
              </a:rPr>
              <a:t>162,000 </a:t>
            </a:r>
            <a:r>
              <a:rPr lang="en-US" sz="1224" dirty="0">
                <a:solidFill>
                  <a:srgbClr val="505050"/>
                </a:solidFill>
                <a:latin typeface="Segoe UI"/>
                <a:ea typeface="Segoe UI" panose="020B0502040204020203" pitchFamily="34" charset="0"/>
                <a:cs typeface="Segoe UI" panose="020B0502040204020203" pitchFamily="34" charset="0"/>
              </a:rPr>
              <a:t>employees in more than </a:t>
            </a:r>
            <a:r>
              <a:rPr lang="en-US" sz="1224" b="1" dirty="0">
                <a:solidFill>
                  <a:srgbClr val="505050"/>
                </a:solidFill>
                <a:latin typeface="Segoe UI"/>
                <a:ea typeface="Segoe UI" panose="020B0502040204020203" pitchFamily="34" charset="0"/>
                <a:cs typeface="Segoe UI" panose="020B0502040204020203" pitchFamily="34" charset="0"/>
              </a:rPr>
              <a:t>100 </a:t>
            </a:r>
            <a:r>
              <a:rPr lang="en-US" sz="1224" dirty="0">
                <a:solidFill>
                  <a:srgbClr val="505050"/>
                </a:solidFill>
                <a:latin typeface="Segoe UI"/>
                <a:ea typeface="Segoe UI" panose="020B0502040204020203" pitchFamily="34" charset="0"/>
                <a:cs typeface="Segoe UI" panose="020B0502040204020203" pitchFamily="34" charset="0"/>
              </a:rPr>
              <a:t>countries and holds about </a:t>
            </a:r>
            <a:r>
              <a:rPr lang="en-US" sz="1224" b="1" dirty="0">
                <a:solidFill>
                  <a:srgbClr val="505050"/>
                </a:solidFill>
                <a:latin typeface="Segoe UI"/>
                <a:ea typeface="Segoe UI" panose="020B0502040204020203" pitchFamily="34" charset="0"/>
                <a:cs typeface="Segoe UI" panose="020B0502040204020203" pitchFamily="34" charset="0"/>
              </a:rPr>
              <a:t>97,000 </a:t>
            </a:r>
            <a:r>
              <a:rPr lang="en-US" sz="1224" dirty="0">
                <a:solidFill>
                  <a:srgbClr val="505050"/>
                </a:solidFill>
                <a:latin typeface="Segoe UI"/>
                <a:ea typeface="Segoe UI" panose="020B0502040204020203" pitchFamily="34" charset="0"/>
                <a:cs typeface="Segoe UI" panose="020B0502040204020203" pitchFamily="34" charset="0"/>
              </a:rPr>
              <a:t>patents worldwide.  Fujitsu wanted to help dairy farmers </a:t>
            </a:r>
            <a:r>
              <a:rPr lang="en-US" sz="1224" b="1" dirty="0">
                <a:solidFill>
                  <a:srgbClr val="505050"/>
                </a:solidFill>
                <a:latin typeface="Segoe UI"/>
                <a:ea typeface="Segoe UI" panose="020B0502040204020203" pitchFamily="34" charset="0"/>
                <a:cs typeface="Segoe UI" panose="020B0502040204020203" pitchFamily="34" charset="0"/>
              </a:rPr>
              <a:t>increase production</a:t>
            </a:r>
            <a:r>
              <a:rPr lang="en-US" sz="1224" dirty="0">
                <a:solidFill>
                  <a:srgbClr val="505050"/>
                </a:solidFill>
                <a:latin typeface="Segoe UI"/>
                <a:ea typeface="Segoe UI" panose="020B0502040204020203" pitchFamily="34" charset="0"/>
                <a:cs typeface="Segoe UI" panose="020B0502040204020203" pitchFamily="34" charset="0"/>
              </a:rPr>
              <a:t>, improve </a:t>
            </a:r>
            <a:r>
              <a:rPr lang="en-US" sz="1224" b="1" dirty="0">
                <a:solidFill>
                  <a:srgbClr val="505050"/>
                </a:solidFill>
                <a:latin typeface="Segoe UI"/>
                <a:ea typeface="Segoe UI" panose="020B0502040204020203" pitchFamily="34" charset="0"/>
                <a:cs typeface="Segoe UI" panose="020B0502040204020203" pitchFamily="34" charset="0"/>
              </a:rPr>
              <a:t>data insights </a:t>
            </a:r>
            <a:r>
              <a:rPr lang="en-US" sz="1224" dirty="0">
                <a:solidFill>
                  <a:srgbClr val="505050"/>
                </a:solidFill>
                <a:latin typeface="Segoe UI"/>
                <a:ea typeface="Segoe UI" panose="020B0502040204020203" pitchFamily="34" charset="0"/>
                <a:cs typeface="Segoe UI" panose="020B0502040204020203" pitchFamily="34" charset="0"/>
              </a:rPr>
              <a:t>and </a:t>
            </a:r>
            <a:r>
              <a:rPr lang="en-US" sz="1224" b="1" dirty="0">
                <a:solidFill>
                  <a:srgbClr val="505050"/>
                </a:solidFill>
                <a:latin typeface="Segoe UI"/>
                <a:ea typeface="Segoe UI" panose="020B0502040204020203" pitchFamily="34" charset="0"/>
                <a:cs typeface="Segoe UI" panose="020B0502040204020203" pitchFamily="34" charset="0"/>
              </a:rPr>
              <a:t>transform </a:t>
            </a:r>
            <a:r>
              <a:rPr lang="en-US" sz="1224" dirty="0">
                <a:solidFill>
                  <a:srgbClr val="505050"/>
                </a:solidFill>
                <a:latin typeface="Segoe UI"/>
                <a:ea typeface="Segoe UI" panose="020B0502040204020203" pitchFamily="34" charset="0"/>
                <a:cs typeface="Segoe UI" panose="020B0502040204020203" pitchFamily="34" charset="0"/>
              </a:rPr>
              <a:t>their </a:t>
            </a:r>
            <a:r>
              <a:rPr lang="en-US" sz="1224" b="1" dirty="0">
                <a:solidFill>
                  <a:srgbClr val="505050"/>
                </a:solidFill>
                <a:latin typeface="Segoe UI"/>
                <a:ea typeface="Segoe UI" panose="020B0502040204020203" pitchFamily="34" charset="0"/>
                <a:cs typeface="Segoe UI" panose="020B0502040204020203" pitchFamily="34" charset="0"/>
              </a:rPr>
              <a:t>business</a:t>
            </a:r>
            <a:r>
              <a:rPr lang="en-US" sz="1224" dirty="0">
                <a:solidFill>
                  <a:srgbClr val="505050"/>
                </a:solidFill>
                <a:latin typeface="Segoe UI"/>
                <a:ea typeface="Segoe UI" panose="020B0502040204020203" pitchFamily="34" charset="0"/>
                <a:cs typeface="Segoe UI" panose="020B0502040204020203" pitchFamily="34" charset="0"/>
              </a:rPr>
              <a:t> by optimizing the timing of artificial insemination (AI).  It also wanted to </a:t>
            </a:r>
            <a:r>
              <a:rPr lang="en-US" sz="1224" b="1" dirty="0">
                <a:solidFill>
                  <a:srgbClr val="505050"/>
                </a:solidFill>
                <a:latin typeface="Segoe UI"/>
                <a:ea typeface="Segoe UI" panose="020B0502040204020203" pitchFamily="34" charset="0"/>
                <a:cs typeface="Segoe UI" panose="020B0502040204020203" pitchFamily="34" charset="0"/>
              </a:rPr>
              <a:t>decrease loss</a:t>
            </a:r>
            <a:r>
              <a:rPr lang="en-US" sz="1224" dirty="0">
                <a:solidFill>
                  <a:srgbClr val="505050"/>
                </a:solidFill>
                <a:latin typeface="Segoe UI"/>
                <a:ea typeface="Segoe UI" panose="020B0502040204020203" pitchFamily="34" charset="0"/>
                <a:cs typeface="Segoe UI" panose="020B0502040204020203" pitchFamily="34" charset="0"/>
              </a:rPr>
              <a:t> through early detection of health issues.  </a:t>
            </a:r>
          </a:p>
        </p:txBody>
      </p:sp>
      <p:sp>
        <p:nvSpPr>
          <p:cNvPr id="12" name="Text Placeholder 36"/>
          <p:cNvSpPr txBox="1">
            <a:spLocks/>
          </p:cNvSpPr>
          <p:nvPr/>
        </p:nvSpPr>
        <p:spPr>
          <a:xfrm>
            <a:off x="8404668" y="2829881"/>
            <a:ext cx="3701484" cy="2355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57" indent="-228557" defTabSz="914224">
              <a:lnSpc>
                <a:spcPts val="1734"/>
              </a:lnSpc>
              <a:spcBef>
                <a:spcPts val="510"/>
              </a:spcBef>
              <a:buFont typeface="Courier New" panose="02070309020205020404" pitchFamily="49" charset="0"/>
              <a:buChar char="o"/>
              <a:defRPr/>
            </a:pPr>
            <a:r>
              <a:rPr lang="en-US" sz="1224" dirty="0">
                <a:solidFill>
                  <a:srgbClr val="505050"/>
                </a:solidFill>
                <a:latin typeface="Segoe UI"/>
                <a:ea typeface="Segoe UI" panose="020B0502040204020203" pitchFamily="34" charset="0"/>
                <a:cs typeface="Segoe UI" panose="020B0502040204020203" pitchFamily="34" charset="0"/>
              </a:rPr>
              <a:t>Improves calf production up to </a:t>
            </a:r>
            <a:r>
              <a:rPr lang="en-US" sz="1224" b="1" dirty="0">
                <a:solidFill>
                  <a:srgbClr val="505050"/>
                </a:solidFill>
                <a:latin typeface="Segoe UI"/>
                <a:ea typeface="Segoe UI" panose="020B0502040204020203" pitchFamily="34" charset="0"/>
                <a:cs typeface="Segoe UI" panose="020B0502040204020203" pitchFamily="34" charset="0"/>
              </a:rPr>
              <a:t>31%</a:t>
            </a:r>
            <a:r>
              <a:rPr lang="en-US" sz="1224" dirty="0">
                <a:solidFill>
                  <a:srgbClr val="505050"/>
                </a:solidFill>
                <a:latin typeface="Segoe UI"/>
                <a:ea typeface="Segoe UI" panose="020B0502040204020203" pitchFamily="34" charset="0"/>
                <a:cs typeface="Segoe UI" panose="020B0502040204020203" pitchFamily="34" charset="0"/>
              </a:rPr>
              <a:t>, with an average of </a:t>
            </a:r>
            <a:r>
              <a:rPr lang="en-US" sz="1224" b="1" dirty="0">
                <a:solidFill>
                  <a:srgbClr val="505050"/>
                </a:solidFill>
                <a:latin typeface="Segoe UI"/>
                <a:ea typeface="Segoe UI" panose="020B0502040204020203" pitchFamily="34" charset="0"/>
                <a:cs typeface="Segoe UI" panose="020B0502040204020203" pitchFamily="34" charset="0"/>
              </a:rPr>
              <a:t>12%</a:t>
            </a:r>
          </a:p>
          <a:p>
            <a:pPr marL="228557" indent="-228557" defTabSz="914224">
              <a:lnSpc>
                <a:spcPts val="1734"/>
              </a:lnSpc>
              <a:spcBef>
                <a:spcPts val="510"/>
              </a:spcBef>
              <a:buFont typeface="Courier New" panose="02070309020205020404" pitchFamily="49" charset="0"/>
              <a:buChar char="o"/>
              <a:defRPr/>
            </a:pPr>
            <a:r>
              <a:rPr lang="en-US" sz="1224" dirty="0">
                <a:solidFill>
                  <a:srgbClr val="505050"/>
                </a:solidFill>
                <a:latin typeface="Segoe UI"/>
                <a:ea typeface="Segoe UI" panose="020B0502040204020203" pitchFamily="34" charset="0"/>
                <a:cs typeface="Segoe UI" panose="020B0502040204020203" pitchFamily="34" charset="0"/>
              </a:rPr>
              <a:t>Modernizes data access with </a:t>
            </a:r>
            <a:r>
              <a:rPr lang="en-US" sz="1224" b="1" dirty="0">
                <a:solidFill>
                  <a:srgbClr val="505050"/>
                </a:solidFill>
                <a:latin typeface="Segoe UI"/>
                <a:ea typeface="Segoe UI" panose="020B0502040204020203" pitchFamily="34" charset="0"/>
                <a:cs typeface="Segoe UI" panose="020B0502040204020203" pitchFamily="34" charset="0"/>
              </a:rPr>
              <a:t>mobile</a:t>
            </a:r>
            <a:r>
              <a:rPr lang="en-US" sz="1224" dirty="0">
                <a:solidFill>
                  <a:srgbClr val="505050"/>
                </a:solidFill>
                <a:latin typeface="Segoe UI"/>
                <a:ea typeface="Segoe UI" panose="020B0502040204020203" pitchFamily="34" charset="0"/>
                <a:cs typeface="Segoe UI" panose="020B0502040204020203" pitchFamily="34" charset="0"/>
              </a:rPr>
              <a:t> phone alerts, reducing labor costs for monitoring cows</a:t>
            </a:r>
          </a:p>
          <a:p>
            <a:pPr marL="228557" indent="-228557" defTabSz="914224">
              <a:lnSpc>
                <a:spcPts val="1734"/>
              </a:lnSpc>
              <a:spcBef>
                <a:spcPts val="510"/>
              </a:spcBef>
              <a:buFont typeface="Courier New" panose="02070309020205020404" pitchFamily="49" charset="0"/>
              <a:buChar char="o"/>
              <a:defRPr/>
            </a:pPr>
            <a:r>
              <a:rPr lang="en-US" sz="1224" b="1" dirty="0">
                <a:solidFill>
                  <a:srgbClr val="505050"/>
                </a:solidFill>
                <a:latin typeface="Segoe UI"/>
                <a:ea typeface="Segoe UI" panose="020B0502040204020203" pitchFamily="34" charset="0"/>
                <a:cs typeface="Segoe UI" panose="020B0502040204020203" pitchFamily="34" charset="0"/>
              </a:rPr>
              <a:t>Transforms</a:t>
            </a:r>
            <a:r>
              <a:rPr lang="en-US" sz="1224" dirty="0">
                <a:solidFill>
                  <a:srgbClr val="505050"/>
                </a:solidFill>
                <a:latin typeface="Segoe UI"/>
                <a:ea typeface="Segoe UI" panose="020B0502040204020203" pitchFamily="34" charset="0"/>
                <a:cs typeface="Segoe UI" panose="020B0502040204020203" pitchFamily="34" charset="0"/>
              </a:rPr>
              <a:t> herd management by allowing farmers to increase chances of producing a male or female calf</a:t>
            </a:r>
          </a:p>
          <a:p>
            <a:pPr marL="228557" indent="-228557" defTabSz="914224">
              <a:lnSpc>
                <a:spcPts val="1734"/>
              </a:lnSpc>
              <a:spcBef>
                <a:spcPts val="510"/>
              </a:spcBef>
              <a:buFont typeface="Courier New" panose="02070309020205020404" pitchFamily="49" charset="0"/>
              <a:buChar char="o"/>
              <a:defRPr/>
            </a:pPr>
            <a:r>
              <a:rPr lang="en-US" sz="1224" b="1" dirty="0">
                <a:solidFill>
                  <a:srgbClr val="505050"/>
                </a:solidFill>
                <a:latin typeface="Segoe UI"/>
                <a:ea typeface="Segoe UI" panose="020B0502040204020203" pitchFamily="34" charset="0"/>
                <a:cs typeface="Segoe UI" panose="020B0502040204020203" pitchFamily="34" charset="0"/>
              </a:rPr>
              <a:t>Reduces loss </a:t>
            </a:r>
            <a:r>
              <a:rPr lang="en-US" sz="1224" dirty="0">
                <a:solidFill>
                  <a:srgbClr val="505050"/>
                </a:solidFill>
                <a:latin typeface="Segoe UI"/>
                <a:ea typeface="Segoe UI" panose="020B0502040204020203" pitchFamily="34" charset="0"/>
                <a:cs typeface="Segoe UI" panose="020B0502040204020203" pitchFamily="34" charset="0"/>
              </a:rPr>
              <a:t>by detecting 8-10 different kinds of diseases in cattle</a:t>
            </a:r>
          </a:p>
        </p:txBody>
      </p:sp>
      <p:pic>
        <p:nvPicPr>
          <p:cNvPr id="15" name="Content Placehold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5556" y="487230"/>
            <a:ext cx="1040794" cy="643535"/>
          </a:xfrm>
          <a:prstGeom prst="rect">
            <a:avLst/>
          </a:prstGeom>
          <a:noFill/>
          <a:ln>
            <a:noFill/>
          </a:ln>
        </p:spPr>
      </p:pic>
      <p:sp>
        <p:nvSpPr>
          <p:cNvPr id="18" name="Text Placeholder 28"/>
          <p:cNvSpPr txBox="1">
            <a:spLocks/>
          </p:cNvSpPr>
          <p:nvPr/>
        </p:nvSpPr>
        <p:spPr>
          <a:xfrm>
            <a:off x="8404667" y="2414067"/>
            <a:ext cx="2247454" cy="446221"/>
          </a:xfrm>
          <a:prstGeom prst="rect">
            <a:avLst/>
          </a:prstGeom>
        </p:spPr>
        <p:txBody>
          <a:bodyPr/>
          <a:lstStyle>
            <a:lvl1pPr marL="0" marR="0" indent="0" algn="l" defTabSz="514376" rtl="0" eaLnBrk="1" fontAlgn="auto" latinLnBrk="0" hangingPunct="1">
              <a:lnSpc>
                <a:spcPct val="100000"/>
              </a:lnSpc>
              <a:spcBef>
                <a:spcPts val="0"/>
              </a:spcBef>
              <a:spcAft>
                <a:spcPts val="0"/>
              </a:spcAft>
              <a:buClrTx/>
              <a:buSzTx/>
              <a:buFontTx/>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14277">
              <a:defRPr/>
            </a:pPr>
            <a:r>
              <a:rPr lang="en-US" sz="2040" b="1" dirty="0">
                <a:solidFill>
                  <a:srgbClr val="0078D7"/>
                </a:solidFill>
                <a:latin typeface="Segoe UI"/>
                <a:ea typeface="Segoe UI" panose="020B0502040204020203" pitchFamily="34" charset="0"/>
                <a:cs typeface="Segoe UI" panose="020B0502040204020203" pitchFamily="34" charset="0"/>
              </a:rPr>
              <a:t>BENEFITS</a:t>
            </a:r>
          </a:p>
        </p:txBody>
      </p:sp>
      <p:sp>
        <p:nvSpPr>
          <p:cNvPr id="20" name="Text Placeholder 28"/>
          <p:cNvSpPr txBox="1">
            <a:spLocks/>
          </p:cNvSpPr>
          <p:nvPr/>
        </p:nvSpPr>
        <p:spPr>
          <a:xfrm>
            <a:off x="4268560" y="2414067"/>
            <a:ext cx="2247454" cy="446221"/>
          </a:xfrm>
          <a:prstGeom prst="rect">
            <a:avLst/>
          </a:prstGeom>
        </p:spPr>
        <p:txBody>
          <a:bodyPr/>
          <a:lstStyle>
            <a:lvl1pPr marL="0" marR="0" indent="0" algn="l" defTabSz="514376" rtl="0" eaLnBrk="1" fontAlgn="auto" latinLnBrk="0" hangingPunct="1">
              <a:lnSpc>
                <a:spcPct val="100000"/>
              </a:lnSpc>
              <a:spcBef>
                <a:spcPts val="0"/>
              </a:spcBef>
              <a:spcAft>
                <a:spcPts val="0"/>
              </a:spcAft>
              <a:buClrTx/>
              <a:buSzTx/>
              <a:buFontTx/>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14277">
              <a:defRPr/>
            </a:pPr>
            <a:r>
              <a:rPr lang="en-US" sz="2040" b="1" dirty="0">
                <a:solidFill>
                  <a:srgbClr val="0078D7"/>
                </a:solidFill>
                <a:latin typeface="Segoe UI"/>
                <a:ea typeface="Segoe UI" panose="020B0502040204020203" pitchFamily="34" charset="0"/>
                <a:cs typeface="Segoe UI" panose="020B0502040204020203" pitchFamily="34" charset="0"/>
              </a:rPr>
              <a:t>SOLUTION</a:t>
            </a:r>
          </a:p>
        </p:txBody>
      </p:sp>
      <p:sp>
        <p:nvSpPr>
          <p:cNvPr id="21" name="Text Placeholder 32"/>
          <p:cNvSpPr txBox="1">
            <a:spLocks/>
          </p:cNvSpPr>
          <p:nvPr/>
        </p:nvSpPr>
        <p:spPr>
          <a:xfrm>
            <a:off x="4264737" y="2829881"/>
            <a:ext cx="3886435" cy="2355067"/>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669">
              <a:lnSpc>
                <a:spcPts val="1734"/>
              </a:lnSpc>
              <a:defRPr/>
            </a:pPr>
            <a:r>
              <a:rPr lang="en-US" sz="1224" dirty="0">
                <a:solidFill>
                  <a:srgbClr val="505050"/>
                </a:solidFill>
                <a:latin typeface="Segoe UI"/>
                <a:ea typeface="Segoe UI" panose="020B0502040204020203" pitchFamily="34" charset="0"/>
                <a:cs typeface="Segoe UI" panose="020B0502040204020203" pitchFamily="34" charset="0"/>
              </a:rPr>
              <a:t>Fujitsu learned from public research that a cow produces more estrus (goes into heat) 16 hours after the number of steps increases significantly.  The company created an </a:t>
            </a:r>
            <a:r>
              <a:rPr lang="en-US" sz="1224" b="1" dirty="0">
                <a:solidFill>
                  <a:srgbClr val="505050"/>
                </a:solidFill>
                <a:latin typeface="Segoe UI"/>
                <a:ea typeface="Segoe UI" panose="020B0502040204020203" pitchFamily="34" charset="0"/>
                <a:cs typeface="Segoe UI" panose="020B0502040204020203" pitchFamily="34" charset="0"/>
              </a:rPr>
              <a:t>innovative </a:t>
            </a:r>
            <a:r>
              <a:rPr lang="en-US" sz="1224" dirty="0">
                <a:solidFill>
                  <a:srgbClr val="505050"/>
                </a:solidFill>
                <a:latin typeface="Segoe UI"/>
                <a:ea typeface="Segoe UI" panose="020B0502040204020203" pitchFamily="34" charset="0"/>
                <a:cs typeface="Segoe UI" panose="020B0502040204020203" pitchFamily="34" charset="0"/>
              </a:rPr>
              <a:t>solution which uses a rugged pedometer with a five-year battery to measure the number of footsteps a cow takes, then sends that data to the </a:t>
            </a:r>
            <a:r>
              <a:rPr lang="en-US" sz="1224" b="1" dirty="0">
                <a:solidFill>
                  <a:srgbClr val="505050"/>
                </a:solidFill>
                <a:latin typeface="Segoe UI"/>
                <a:ea typeface="Segoe UI" panose="020B0502040204020203" pitchFamily="34" charset="0"/>
                <a:cs typeface="Segoe UI" panose="020B0502040204020203" pitchFamily="34" charset="0"/>
              </a:rPr>
              <a:t>cloud </a:t>
            </a:r>
            <a:r>
              <a:rPr lang="en-US" sz="1224" dirty="0">
                <a:solidFill>
                  <a:srgbClr val="505050"/>
                </a:solidFill>
                <a:latin typeface="Segoe UI"/>
                <a:ea typeface="Segoe UI" panose="020B0502040204020203" pitchFamily="34" charset="0"/>
                <a:cs typeface="Segoe UI" panose="020B0502040204020203" pitchFamily="34" charset="0"/>
              </a:rPr>
              <a:t>for analysis to determine optimum AI timing and even affect calf gender.  In addition, the patterns of steps can detect disease in cattle. </a:t>
            </a:r>
            <a:r>
              <a:rPr lang="en-US" sz="1224" b="1" dirty="0">
                <a:solidFill>
                  <a:srgbClr val="505050"/>
                </a:solidFill>
                <a:latin typeface="Segoe UI"/>
                <a:ea typeface="Segoe UI" panose="020B0502040204020203" pitchFamily="34" charset="0"/>
                <a:cs typeface="Segoe UI" panose="020B0502040204020203" pitchFamily="34" charset="0"/>
              </a:rPr>
              <a:t>Alerts </a:t>
            </a:r>
            <a:r>
              <a:rPr lang="en-US" sz="1224" dirty="0">
                <a:solidFill>
                  <a:srgbClr val="505050"/>
                </a:solidFill>
                <a:latin typeface="Segoe UI"/>
                <a:ea typeface="Segoe UI" panose="020B0502040204020203" pitchFamily="34" charset="0"/>
                <a:cs typeface="Segoe UI" panose="020B0502040204020203" pitchFamily="34" charset="0"/>
              </a:rPr>
              <a:t>are delivered to the farmer’s cell phone.</a:t>
            </a:r>
          </a:p>
        </p:txBody>
      </p:sp>
      <p:sp>
        <p:nvSpPr>
          <p:cNvPr id="23" name="Text Placeholder 41"/>
          <p:cNvSpPr txBox="1">
            <a:spLocks/>
          </p:cNvSpPr>
          <p:nvPr/>
        </p:nvSpPr>
        <p:spPr>
          <a:xfrm>
            <a:off x="10552335" y="6746449"/>
            <a:ext cx="1473794" cy="247579"/>
          </a:xfrm>
          <a:prstGeom prst="rect">
            <a:avLst/>
          </a:prstGeom>
        </p:spPr>
        <p:txBody>
          <a:bodyPr/>
          <a:lstStyle>
            <a:lvl1pPr marL="0" marR="0" indent="0" algn="l" defTabSz="685835"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defTabSz="685703">
              <a:defRPr/>
            </a:pPr>
            <a:r>
              <a:rPr lang="nl-NL" sz="1020" dirty="0">
                <a:solidFill>
                  <a:srgbClr val="FFFFFF"/>
                </a:solidFill>
                <a:latin typeface="Segoe UI"/>
                <a:hlinkClick r:id="rId5"/>
              </a:rPr>
              <a:t>FUJITSU</a:t>
            </a:r>
            <a:endParaRPr lang="nl-NL" sz="1020" dirty="0">
              <a:solidFill>
                <a:srgbClr val="FFFFFF"/>
              </a:solidFill>
              <a:latin typeface="Segoe UI"/>
            </a:endParaRPr>
          </a:p>
        </p:txBody>
      </p:sp>
      <p:sp>
        <p:nvSpPr>
          <p:cNvPr id="17" name="Text Placeholder 28"/>
          <p:cNvSpPr txBox="1">
            <a:spLocks/>
          </p:cNvSpPr>
          <p:nvPr/>
        </p:nvSpPr>
        <p:spPr>
          <a:xfrm>
            <a:off x="4264739" y="855930"/>
            <a:ext cx="5527973" cy="990081"/>
          </a:xfrm>
          <a:prstGeom prst="rect">
            <a:avLst/>
          </a:prstGeom>
        </p:spPr>
        <p:txBody>
          <a:bodyPr/>
          <a:lstStyle>
            <a:lvl1pPr marL="0" marR="0" indent="0" algn="l" defTabSz="514376" rtl="0" eaLnBrk="1" fontAlgn="auto" latinLnBrk="0" hangingPunct="1">
              <a:lnSpc>
                <a:spcPct val="100000"/>
              </a:lnSpc>
              <a:spcBef>
                <a:spcPts val="0"/>
              </a:spcBef>
              <a:spcAft>
                <a:spcPts val="0"/>
              </a:spcAft>
              <a:buClrTx/>
              <a:buSzTx/>
              <a:buFontTx/>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14277">
              <a:defRPr/>
            </a:pPr>
            <a:r>
              <a:rPr lang="en-US" sz="3060" dirty="0">
                <a:solidFill>
                  <a:srgbClr val="505050"/>
                </a:solidFill>
                <a:latin typeface="Segoe UI Light" panose="020B0502040204020203" pitchFamily="34" charset="0"/>
                <a:ea typeface="Segoe UI" panose="020B0502040204020203" pitchFamily="34" charset="0"/>
                <a:cs typeface="Segoe UI" panose="020B0502040204020203" pitchFamily="34" charset="0"/>
              </a:rPr>
              <a:t>The connected cow:  Using IoT to transform cattle production</a:t>
            </a:r>
            <a:endParaRPr lang="en-US" sz="2040" b="1" dirty="0">
              <a:solidFill>
                <a:srgbClr val="0078D7"/>
              </a:solidFill>
              <a:latin typeface="Segoe UI"/>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3750979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Rectangle 36"/>
          <p:cNvSpPr/>
          <p:nvPr/>
        </p:nvSpPr>
        <p:spPr bwMode="auto">
          <a:xfrm>
            <a:off x="9330671" y="1883351"/>
            <a:ext cx="3110704" cy="4064204"/>
          </a:xfrm>
          <a:prstGeom prst="rect">
            <a:avLst/>
          </a:prstGeom>
          <a:solidFill>
            <a:srgbClr val="7C4199"/>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38" tIns="46619" rIns="93238" bIns="46619" numCol="1" rtlCol="0" anchor="ctr" anchorCtr="0" compatLnSpc="1">
            <a:prstTxWarp prst="textNoShape">
              <a:avLst/>
            </a:prstTxWarp>
          </a:bodyPr>
          <a:lstStyle/>
          <a:p>
            <a:pPr algn="ctr" defTabSz="932040" fontAlgn="base">
              <a:spcBef>
                <a:spcPct val="0"/>
              </a:spcBef>
              <a:spcAft>
                <a:spcPct val="0"/>
              </a:spcAft>
            </a:pPr>
            <a:endParaRPr lang="en-US" sz="2310" dirty="0">
              <a:gradFill>
                <a:gsLst>
                  <a:gs pos="0">
                    <a:srgbClr val="FFFFFF"/>
                  </a:gs>
                  <a:gs pos="100000">
                    <a:srgbClr val="FFFFFF"/>
                  </a:gs>
                </a:gsLst>
                <a:lin ang="5400000" scaled="0"/>
              </a:gradFill>
            </a:endParaRPr>
          </a:p>
        </p:txBody>
      </p:sp>
      <p:sp>
        <p:nvSpPr>
          <p:cNvPr id="11" name="Rectangle 10"/>
          <p:cNvSpPr/>
          <p:nvPr/>
        </p:nvSpPr>
        <p:spPr bwMode="auto">
          <a:xfrm>
            <a:off x="4231" y="1883355"/>
            <a:ext cx="3117938" cy="4063418"/>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38" tIns="46619" rIns="93238" bIns="46619" numCol="1" rtlCol="0" anchor="ctr" anchorCtr="0" compatLnSpc="1">
            <a:prstTxWarp prst="textNoShape">
              <a:avLst/>
            </a:prstTxWarp>
          </a:bodyPr>
          <a:lstStyle/>
          <a:p>
            <a:pPr algn="ctr" defTabSz="932040" fontAlgn="base">
              <a:spcBef>
                <a:spcPct val="0"/>
              </a:spcBef>
              <a:spcAft>
                <a:spcPct val="0"/>
              </a:spcAft>
            </a:pPr>
            <a:endParaRPr lang="en-US" sz="2310" dirty="0">
              <a:ln w="0"/>
              <a:solidFill>
                <a:srgbClr val="3F3F3F"/>
              </a:solidFill>
              <a:effectLst>
                <a:outerShdw blurRad="38100" dist="19050" dir="2700000" algn="tl" rotWithShape="0">
                  <a:srgbClr val="3F3F3F">
                    <a:alpha val="40000"/>
                  </a:srgbClr>
                </a:outerShdw>
              </a:effectLst>
            </a:endParaRPr>
          </a:p>
        </p:txBody>
      </p:sp>
      <p:sp>
        <p:nvSpPr>
          <p:cNvPr id="42" name="Rectangle 41"/>
          <p:cNvSpPr/>
          <p:nvPr/>
        </p:nvSpPr>
        <p:spPr bwMode="auto">
          <a:xfrm>
            <a:off x="3122183" y="1883355"/>
            <a:ext cx="3118510" cy="4063418"/>
          </a:xfrm>
          <a:prstGeom prst="rect">
            <a:avLst/>
          </a:prstGeom>
          <a:solidFill>
            <a:schemeClr val="accent2"/>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3238" tIns="46619" rIns="93238" bIns="46619" numCol="1" rtlCol="0" anchor="ctr" anchorCtr="0" compatLnSpc="1">
            <a:prstTxWarp prst="textNoShape">
              <a:avLst/>
            </a:prstTxWarp>
          </a:bodyPr>
          <a:lstStyle/>
          <a:p>
            <a:pPr algn="ctr" defTabSz="932040" fontAlgn="base">
              <a:spcBef>
                <a:spcPct val="0"/>
              </a:spcBef>
              <a:spcAft>
                <a:spcPct val="0"/>
              </a:spcAft>
            </a:pPr>
            <a:endParaRPr lang="en-US" sz="2310" dirty="0">
              <a:gradFill>
                <a:gsLst>
                  <a:gs pos="0">
                    <a:srgbClr val="FFFFFF"/>
                  </a:gs>
                  <a:gs pos="100000">
                    <a:srgbClr val="FFFFFF"/>
                  </a:gs>
                </a:gsLst>
                <a:lin ang="5400000" scaled="0"/>
              </a:gradFill>
            </a:endParaRPr>
          </a:p>
        </p:txBody>
      </p:sp>
      <p:sp>
        <p:nvSpPr>
          <p:cNvPr id="45" name="Rectangle 44"/>
          <p:cNvSpPr/>
          <p:nvPr/>
        </p:nvSpPr>
        <p:spPr bwMode="auto">
          <a:xfrm>
            <a:off x="6229060" y="1883351"/>
            <a:ext cx="3110704" cy="4064204"/>
          </a:xfrm>
          <a:prstGeom prst="rect">
            <a:avLst/>
          </a:prstGeom>
          <a:solidFill>
            <a:schemeClr val="tx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38" tIns="46619" rIns="93238" bIns="46619" numCol="1" rtlCol="0" anchor="ctr" anchorCtr="0" compatLnSpc="1">
            <a:prstTxWarp prst="textNoShape">
              <a:avLst/>
            </a:prstTxWarp>
          </a:bodyPr>
          <a:lstStyle/>
          <a:p>
            <a:pPr algn="ctr" defTabSz="932040" fontAlgn="base">
              <a:spcBef>
                <a:spcPct val="0"/>
              </a:spcBef>
              <a:spcAft>
                <a:spcPct val="0"/>
              </a:spcAft>
            </a:pPr>
            <a:endParaRPr lang="en-US" sz="2310" dirty="0">
              <a:gradFill>
                <a:gsLst>
                  <a:gs pos="0">
                    <a:srgbClr val="FFFFFF"/>
                  </a:gs>
                  <a:gs pos="100000">
                    <a:srgbClr val="FFFFFF"/>
                  </a:gs>
                </a:gsLst>
                <a:lin ang="5400000" scaled="0"/>
              </a:gradFill>
            </a:endParaRPr>
          </a:p>
        </p:txBody>
      </p:sp>
      <p:sp>
        <p:nvSpPr>
          <p:cNvPr id="2" name="Rectangle 1"/>
          <p:cNvSpPr/>
          <p:nvPr/>
        </p:nvSpPr>
        <p:spPr>
          <a:xfrm>
            <a:off x="66543" y="2011268"/>
            <a:ext cx="1537281" cy="542995"/>
          </a:xfrm>
          <a:prstGeom prst="rect">
            <a:avLst/>
          </a:prstGeom>
          <a:effectLst/>
        </p:spPr>
        <p:txBody>
          <a:bodyPr wrap="square" lIns="93242" tIns="46622" rIns="93242" bIns="46622">
            <a:spAutoFit/>
          </a:bodyPr>
          <a:lstStyle/>
          <a:p>
            <a:pPr defTabSz="1242913">
              <a:lnSpc>
                <a:spcPts val="3468"/>
              </a:lnSpc>
            </a:pPr>
            <a:r>
              <a:rPr lang="en-US" sz="3672" dirty="0">
                <a:solidFill>
                  <a:srgbClr val="FFFFFF"/>
                </a:solidFill>
                <a:latin typeface="Segoe UI Light" pitchFamily="34" charset="0"/>
                <a:ea typeface="Segoe UI" pitchFamily="34" charset="0"/>
                <a:cs typeface="Segoe UI" pitchFamily="34" charset="0"/>
              </a:rPr>
              <a:t>Mobile</a:t>
            </a:r>
          </a:p>
        </p:txBody>
      </p:sp>
      <p:sp>
        <p:nvSpPr>
          <p:cNvPr id="5" name="Rectangle 4"/>
          <p:cNvSpPr/>
          <p:nvPr/>
        </p:nvSpPr>
        <p:spPr>
          <a:xfrm>
            <a:off x="3266808" y="4614491"/>
            <a:ext cx="1671207" cy="1140353"/>
          </a:xfrm>
          <a:prstGeom prst="rect">
            <a:avLst/>
          </a:prstGeom>
          <a:effectLst/>
        </p:spPr>
        <p:txBody>
          <a:bodyPr wrap="square" lIns="93242" tIns="46622" rIns="93242" bIns="46622">
            <a:spAutoFit/>
          </a:bodyPr>
          <a:lstStyle/>
          <a:p>
            <a:pPr marL="0" lvl="1" defTabSz="1242913">
              <a:lnSpc>
                <a:spcPts val="1632"/>
              </a:lnSpc>
            </a:pPr>
            <a:r>
              <a:rPr lang="en-US" sz="3126" b="1" dirty="0">
                <a:solidFill>
                  <a:srgbClr val="FFFFFF"/>
                </a:solidFill>
                <a:ea typeface="Segoe UI" pitchFamily="34" charset="0"/>
                <a:cs typeface="Segoe UI" pitchFamily="34" charset="0"/>
              </a:rPr>
              <a:t>65% </a:t>
            </a:r>
            <a:br>
              <a:rPr lang="en-US" sz="3264" b="1" dirty="0">
                <a:solidFill>
                  <a:srgbClr val="FFFFFF"/>
                </a:solidFill>
                <a:ea typeface="Segoe UI" pitchFamily="34" charset="0"/>
                <a:cs typeface="Segoe UI" pitchFamily="34" charset="0"/>
              </a:rPr>
            </a:br>
            <a:r>
              <a:rPr lang="en-US" sz="1496" dirty="0">
                <a:solidFill>
                  <a:srgbClr val="FFFFFF"/>
                </a:solidFill>
                <a:ea typeface="Segoe UI" pitchFamily="34" charset="0"/>
                <a:cs typeface="Segoe UI" pitchFamily="34" charset="0"/>
              </a:rPr>
              <a:t>of companies </a:t>
            </a:r>
            <a:br>
              <a:rPr lang="en-US" sz="1496" dirty="0">
                <a:solidFill>
                  <a:srgbClr val="FFFFFF"/>
                </a:solidFill>
                <a:ea typeface="Segoe UI" pitchFamily="34" charset="0"/>
                <a:cs typeface="Segoe UI" pitchFamily="34" charset="0"/>
              </a:rPr>
            </a:br>
            <a:r>
              <a:rPr lang="en-US" sz="1496" dirty="0">
                <a:solidFill>
                  <a:srgbClr val="FFFFFF"/>
                </a:solidFill>
                <a:ea typeface="Segoe UI" pitchFamily="34" charset="0"/>
                <a:cs typeface="Segoe UI" pitchFamily="34" charset="0"/>
              </a:rPr>
              <a:t>are deploying at least one </a:t>
            </a:r>
            <a:r>
              <a:rPr lang="en-US" sz="1496" b="1" dirty="0">
                <a:solidFill>
                  <a:srgbClr val="FFFFFF"/>
                </a:solidFill>
                <a:ea typeface="Segoe UI" pitchFamily="34" charset="0"/>
                <a:cs typeface="Segoe UI" pitchFamily="34" charset="0"/>
              </a:rPr>
              <a:t>social software tool</a:t>
            </a:r>
            <a:r>
              <a:rPr lang="en-US" sz="1496" dirty="0">
                <a:solidFill>
                  <a:srgbClr val="FFFFFF"/>
                </a:solidFill>
                <a:ea typeface="Segoe UI" pitchFamily="34" charset="0"/>
                <a:cs typeface="Segoe UI" pitchFamily="34" charset="0"/>
              </a:rPr>
              <a:t>.</a:t>
            </a:r>
          </a:p>
        </p:txBody>
      </p:sp>
      <p:sp>
        <p:nvSpPr>
          <p:cNvPr id="6" name="Rectangle 5"/>
          <p:cNvSpPr/>
          <p:nvPr/>
        </p:nvSpPr>
        <p:spPr>
          <a:xfrm>
            <a:off x="3249593" y="2011269"/>
            <a:ext cx="2925650" cy="525772"/>
          </a:xfrm>
          <a:prstGeom prst="rect">
            <a:avLst/>
          </a:prstGeom>
          <a:effectLst/>
        </p:spPr>
        <p:txBody>
          <a:bodyPr wrap="square" lIns="93242" tIns="46622" rIns="93242" bIns="46622">
            <a:spAutoFit/>
          </a:bodyPr>
          <a:lstStyle/>
          <a:p>
            <a:pPr defTabSz="1242913">
              <a:lnSpc>
                <a:spcPts val="3264"/>
              </a:lnSpc>
            </a:pPr>
            <a:r>
              <a:rPr lang="en-US" sz="3672" dirty="0">
                <a:solidFill>
                  <a:srgbClr val="FFFFFF"/>
                </a:solidFill>
                <a:latin typeface="Segoe UI Light" pitchFamily="34" charset="0"/>
                <a:ea typeface="Segoe UI" pitchFamily="34" charset="0"/>
                <a:cs typeface="Segoe UI" pitchFamily="34" charset="0"/>
              </a:rPr>
              <a:t>Social</a:t>
            </a:r>
          </a:p>
        </p:txBody>
      </p:sp>
      <p:sp>
        <p:nvSpPr>
          <p:cNvPr id="1024" name="Rectangle 1023"/>
          <p:cNvSpPr/>
          <p:nvPr/>
        </p:nvSpPr>
        <p:spPr>
          <a:xfrm>
            <a:off x="6342904" y="2011269"/>
            <a:ext cx="1356400" cy="517347"/>
          </a:xfrm>
          <a:prstGeom prst="rect">
            <a:avLst/>
          </a:prstGeom>
          <a:effectLst/>
        </p:spPr>
        <p:txBody>
          <a:bodyPr wrap="square" lIns="93242" tIns="46622" rIns="93242" bIns="46622">
            <a:spAutoFit/>
          </a:bodyPr>
          <a:lstStyle/>
          <a:p>
            <a:pPr defTabSz="1242913">
              <a:lnSpc>
                <a:spcPts val="3264"/>
              </a:lnSpc>
            </a:pPr>
            <a:r>
              <a:rPr lang="en-US" sz="3672" dirty="0">
                <a:solidFill>
                  <a:srgbClr val="FFFFFF"/>
                </a:solidFill>
                <a:latin typeface="Segoe UI Light" pitchFamily="34" charset="0"/>
                <a:ea typeface="Segoe UI" pitchFamily="34" charset="0"/>
                <a:cs typeface="Segoe UI" pitchFamily="34" charset="0"/>
              </a:rPr>
              <a:t>Cloud</a:t>
            </a:r>
          </a:p>
        </p:txBody>
      </p:sp>
      <p:sp>
        <p:nvSpPr>
          <p:cNvPr id="1028" name="Rectangle 1027"/>
          <p:cNvSpPr/>
          <p:nvPr/>
        </p:nvSpPr>
        <p:spPr>
          <a:xfrm>
            <a:off x="9453349" y="2701550"/>
            <a:ext cx="2928770" cy="303395"/>
          </a:xfrm>
          <a:prstGeom prst="rect">
            <a:avLst/>
          </a:prstGeom>
          <a:effectLst/>
        </p:spPr>
        <p:txBody>
          <a:bodyPr wrap="square" lIns="93242" tIns="46622" rIns="93242" bIns="46622">
            <a:spAutoFit/>
          </a:bodyPr>
          <a:lstStyle/>
          <a:p>
            <a:pPr marL="0" lvl="1" defTabSz="1242913">
              <a:lnSpc>
                <a:spcPts val="1632"/>
              </a:lnSpc>
            </a:pPr>
            <a:r>
              <a:rPr lang="en-US" sz="1496" b="1" dirty="0">
                <a:solidFill>
                  <a:srgbClr val="FFFFFF"/>
                </a:solidFill>
                <a:ea typeface="Segoe UI" pitchFamily="34" charset="0"/>
                <a:cs typeface="Segoe UI" pitchFamily="34" charset="0"/>
              </a:rPr>
              <a:t>Digital content </a:t>
            </a:r>
            <a:r>
              <a:rPr lang="en-US" sz="1496" dirty="0">
                <a:solidFill>
                  <a:srgbClr val="FFFFFF"/>
                </a:solidFill>
                <a:ea typeface="Segoe UI" pitchFamily="34" charset="0"/>
                <a:cs typeface="Segoe UI" pitchFamily="34" charset="0"/>
              </a:rPr>
              <a:t>grew to</a:t>
            </a:r>
          </a:p>
        </p:txBody>
      </p:sp>
      <p:pic>
        <p:nvPicPr>
          <p:cNvPr id="46" name="Picture 2" descr="\\MAGNUM\Projects\Microsoft\Cloud Power FY12\Design\ICONS_PNG\Devices.png"/>
          <p:cNvPicPr>
            <a:picLocks noChangeAspect="1" noChangeArrowheads="1"/>
          </p:cNvPicPr>
          <p:nvPr/>
        </p:nvPicPr>
        <p:blipFill rotWithShape="1">
          <a:blip r:embed="rId3" cstate="screen">
            <a:lum bright="100000"/>
            <a:extLst>
              <a:ext uri="{28A0092B-C50C-407E-A947-70E740481C1C}">
                <a14:useLocalDpi xmlns:a14="http://schemas.microsoft.com/office/drawing/2010/main"/>
              </a:ext>
            </a:extLst>
          </a:blip>
          <a:srcRect/>
          <a:stretch/>
        </p:blipFill>
        <p:spPr bwMode="auto">
          <a:xfrm flipH="1">
            <a:off x="-5158" y="2667644"/>
            <a:ext cx="675508" cy="826378"/>
          </a:xfrm>
          <a:prstGeom prst="rect">
            <a:avLst/>
          </a:prstGeom>
          <a:noFill/>
          <a:ln>
            <a:noFill/>
          </a:ln>
          <a:effectLst/>
        </p:spPr>
      </p:pic>
      <p:pic>
        <p:nvPicPr>
          <p:cNvPr id="49" name="Picture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17" y="3246379"/>
            <a:ext cx="1080939" cy="1080657"/>
          </a:xfrm>
          <a:prstGeom prst="rect">
            <a:avLst/>
          </a:prstGeom>
          <a:effectLst/>
        </p:spPr>
      </p:pic>
      <p:sp>
        <p:nvSpPr>
          <p:cNvPr id="57" name="Rectangle 56"/>
          <p:cNvSpPr/>
          <p:nvPr/>
        </p:nvSpPr>
        <p:spPr>
          <a:xfrm>
            <a:off x="7659555" y="2789191"/>
            <a:ext cx="1602354" cy="1140353"/>
          </a:xfrm>
          <a:prstGeom prst="rect">
            <a:avLst/>
          </a:prstGeom>
          <a:effectLst/>
        </p:spPr>
        <p:txBody>
          <a:bodyPr wrap="square" lIns="93242" tIns="46622" rIns="93242" bIns="46622" anchor="b">
            <a:spAutoFit/>
          </a:bodyPr>
          <a:lstStyle/>
          <a:p>
            <a:pPr marL="0" lvl="1" defTabSz="1242913">
              <a:lnSpc>
                <a:spcPts val="1632"/>
              </a:lnSpc>
            </a:pPr>
            <a:r>
              <a:rPr lang="en-US" sz="1496" dirty="0">
                <a:solidFill>
                  <a:srgbClr val="FFFFFF"/>
                </a:solidFill>
                <a:ea typeface="Segoe UI" pitchFamily="34" charset="0"/>
                <a:cs typeface="Segoe UI" pitchFamily="34" charset="0"/>
              </a:rPr>
              <a:t>Over </a:t>
            </a:r>
            <a:r>
              <a:rPr lang="en-US" sz="3126" b="1" dirty="0">
                <a:solidFill>
                  <a:srgbClr val="FFFFFF"/>
                </a:solidFill>
                <a:ea typeface="Segoe UI" pitchFamily="34" charset="0"/>
                <a:cs typeface="Segoe UI" pitchFamily="34" charset="0"/>
              </a:rPr>
              <a:t>80%</a:t>
            </a:r>
            <a:r>
              <a:rPr lang="en-US" sz="1496" dirty="0">
                <a:solidFill>
                  <a:srgbClr val="FFFFFF"/>
                </a:solidFill>
                <a:ea typeface="Segoe UI" pitchFamily="34" charset="0"/>
                <a:cs typeface="Segoe UI" pitchFamily="34" charset="0"/>
              </a:rPr>
              <a:t> of </a:t>
            </a:r>
            <a:r>
              <a:rPr lang="en-US" sz="1496" b="1" dirty="0">
                <a:solidFill>
                  <a:srgbClr val="FFFFFF"/>
                </a:solidFill>
                <a:ea typeface="Segoe UI" pitchFamily="34" charset="0"/>
                <a:cs typeface="Segoe UI" pitchFamily="34" charset="0"/>
              </a:rPr>
              <a:t>new apps </a:t>
            </a:r>
            <a:r>
              <a:rPr lang="en-US" sz="1496" dirty="0">
                <a:solidFill>
                  <a:srgbClr val="FFFFFF"/>
                </a:solidFill>
                <a:ea typeface="Segoe UI" pitchFamily="34" charset="0"/>
                <a:cs typeface="Segoe UI" pitchFamily="34" charset="0"/>
              </a:rPr>
              <a:t>were distributed or deployed on clouds in </a:t>
            </a:r>
            <a:r>
              <a:rPr lang="en-US" sz="1496" b="1" dirty="0">
                <a:solidFill>
                  <a:srgbClr val="FFFFFF"/>
                </a:solidFill>
                <a:ea typeface="Segoe UI" pitchFamily="34" charset="0"/>
                <a:cs typeface="Segoe UI" pitchFamily="34" charset="0"/>
              </a:rPr>
              <a:t>2012</a:t>
            </a:r>
            <a:r>
              <a:rPr lang="en-US" sz="1496" dirty="0">
                <a:solidFill>
                  <a:srgbClr val="FFFFFF"/>
                </a:solidFill>
                <a:ea typeface="Segoe UI" pitchFamily="34" charset="0"/>
                <a:cs typeface="Segoe UI" pitchFamily="34" charset="0"/>
              </a:rPr>
              <a:t>.</a:t>
            </a:r>
            <a:endParaRPr lang="en-US" sz="1496" b="1" dirty="0">
              <a:solidFill>
                <a:srgbClr val="FFFFFF"/>
              </a:solidFill>
              <a:ea typeface="Segoe UI" pitchFamily="34" charset="0"/>
              <a:cs typeface="Segoe UI" pitchFamily="34" charset="0"/>
            </a:endParaRPr>
          </a:p>
        </p:txBody>
      </p:sp>
      <p:pic>
        <p:nvPicPr>
          <p:cNvPr id="1034" name="Picture 10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0289" y="2678960"/>
            <a:ext cx="287838" cy="731599"/>
          </a:xfrm>
          <a:prstGeom prst="rect">
            <a:avLst/>
          </a:prstGeom>
          <a:effectLst/>
        </p:spPr>
      </p:pic>
      <p:pic>
        <p:nvPicPr>
          <p:cNvPr id="61" name="Picture 6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70996" y="2674425"/>
            <a:ext cx="287838" cy="731599"/>
          </a:xfrm>
          <a:prstGeom prst="rect">
            <a:avLst/>
          </a:prstGeom>
          <a:effectLst/>
        </p:spPr>
      </p:pic>
      <p:pic>
        <p:nvPicPr>
          <p:cNvPr id="1035" name="Picture 10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0996" y="3527339"/>
            <a:ext cx="287838" cy="731599"/>
          </a:xfrm>
          <a:prstGeom prst="rect">
            <a:avLst/>
          </a:prstGeom>
          <a:effectLst/>
        </p:spPr>
      </p:pic>
      <p:pic>
        <p:nvPicPr>
          <p:cNvPr id="62" name="Picture 6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0289" y="3520354"/>
            <a:ext cx="287838" cy="731599"/>
          </a:xfrm>
          <a:prstGeom prst="rect">
            <a:avLst/>
          </a:prstGeom>
          <a:effectLst/>
        </p:spPr>
      </p:pic>
      <p:grpSp>
        <p:nvGrpSpPr>
          <p:cNvPr id="1038" name="Group 1037"/>
          <p:cNvGrpSpPr/>
          <p:nvPr/>
        </p:nvGrpSpPr>
        <p:grpSpPr>
          <a:xfrm>
            <a:off x="1900416" y="4207595"/>
            <a:ext cx="948938" cy="979247"/>
            <a:chOff x="6929608" y="4374939"/>
            <a:chExt cx="1367778" cy="1380219"/>
          </a:xfrm>
          <a:effectLst/>
        </p:grpSpPr>
        <p:sp>
          <p:nvSpPr>
            <p:cNvPr id="63" name="Freeform 62"/>
            <p:cNvSpPr>
              <a:spLocks noEditPoints="1"/>
            </p:cNvSpPr>
            <p:nvPr/>
          </p:nvSpPr>
          <p:spPr bwMode="black">
            <a:xfrm>
              <a:off x="7400019" y="4374939"/>
              <a:ext cx="897367" cy="897133"/>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FFFFFF"/>
            </a:solidFill>
            <a:ln>
              <a:noFill/>
            </a:ln>
          </p:spPr>
          <p:txBody>
            <a:bodyPr vert="horz" wrap="square" lIns="111893" tIns="55947" rIns="111893" bIns="55947" numCol="1" anchor="t" anchorCtr="0" compatLnSpc="1">
              <a:prstTxWarp prst="textNoShape">
                <a:avLst/>
              </a:prstTxWarp>
            </a:bodyPr>
            <a:lstStyle/>
            <a:p>
              <a:pPr defTabSz="1242913"/>
              <a:endParaRPr lang="en-US" sz="1632" dirty="0">
                <a:solidFill>
                  <a:srgbClr val="3F3F3F"/>
                </a:solidFill>
              </a:endParaRPr>
            </a:p>
          </p:txBody>
        </p:sp>
        <p:grpSp>
          <p:nvGrpSpPr>
            <p:cNvPr id="66" name="Group 65"/>
            <p:cNvGrpSpPr/>
            <p:nvPr/>
          </p:nvGrpSpPr>
          <p:grpSpPr>
            <a:xfrm flipH="1" flipV="1">
              <a:off x="6929608" y="5039249"/>
              <a:ext cx="713400" cy="715909"/>
              <a:chOff x="2930770" y="3890252"/>
              <a:chExt cx="1101005" cy="1068662"/>
            </a:xfrm>
          </p:grpSpPr>
          <p:sp>
            <p:nvSpPr>
              <p:cNvPr id="67" name="Freeform 133"/>
              <p:cNvSpPr>
                <a:spLocks/>
              </p:cNvSpPr>
              <p:nvPr/>
            </p:nvSpPr>
            <p:spPr bwMode="black">
              <a:xfrm>
                <a:off x="2930770" y="3890252"/>
                <a:ext cx="1101005" cy="1036603"/>
              </a:xfrm>
              <a:custGeom>
                <a:avLst/>
                <a:gdLst/>
                <a:ahLst/>
                <a:cxnLst>
                  <a:cxn ang="0">
                    <a:pos x="234" y="213"/>
                  </a:cxn>
                  <a:cxn ang="0">
                    <a:pos x="123" y="26"/>
                  </a:cxn>
                  <a:cxn ang="0">
                    <a:pos x="5" y="2"/>
                  </a:cxn>
                  <a:cxn ang="0">
                    <a:pos x="2" y="6"/>
                  </a:cxn>
                  <a:cxn ang="0">
                    <a:pos x="0" y="34"/>
                  </a:cxn>
                  <a:cxn ang="0">
                    <a:pos x="4" y="38"/>
                  </a:cxn>
                  <a:cxn ang="0">
                    <a:pos x="104" y="63"/>
                  </a:cxn>
                  <a:cxn ang="0">
                    <a:pos x="196" y="217"/>
                  </a:cxn>
                  <a:cxn ang="0">
                    <a:pos x="200" y="222"/>
                  </a:cxn>
                  <a:cxn ang="0">
                    <a:pos x="230" y="219"/>
                  </a:cxn>
                  <a:cxn ang="0">
                    <a:pos x="234" y="213"/>
                  </a:cxn>
                </a:cxnLst>
                <a:rect l="0" t="0" r="r" b="b"/>
                <a:pathLst>
                  <a:path w="234" h="222">
                    <a:moveTo>
                      <a:pt x="234" y="213"/>
                    </a:moveTo>
                    <a:cubicBezTo>
                      <a:pt x="231" y="110"/>
                      <a:pt x="177" y="53"/>
                      <a:pt x="123" y="26"/>
                    </a:cubicBezTo>
                    <a:cubicBezTo>
                      <a:pt x="71" y="0"/>
                      <a:pt x="19" y="1"/>
                      <a:pt x="5" y="2"/>
                    </a:cubicBezTo>
                    <a:cubicBezTo>
                      <a:pt x="3" y="2"/>
                      <a:pt x="2" y="3"/>
                      <a:pt x="2" y="6"/>
                    </a:cubicBezTo>
                    <a:cubicBezTo>
                      <a:pt x="1" y="8"/>
                      <a:pt x="1" y="32"/>
                      <a:pt x="0" y="34"/>
                    </a:cubicBezTo>
                    <a:cubicBezTo>
                      <a:pt x="0" y="38"/>
                      <a:pt x="2" y="38"/>
                      <a:pt x="4" y="38"/>
                    </a:cubicBezTo>
                    <a:cubicBezTo>
                      <a:pt x="17" y="37"/>
                      <a:pt x="61" y="39"/>
                      <a:pt x="104" y="63"/>
                    </a:cubicBezTo>
                    <a:cubicBezTo>
                      <a:pt x="149" y="87"/>
                      <a:pt x="192" y="134"/>
                      <a:pt x="196" y="217"/>
                    </a:cubicBezTo>
                    <a:cubicBezTo>
                      <a:pt x="196" y="220"/>
                      <a:pt x="197" y="222"/>
                      <a:pt x="200" y="222"/>
                    </a:cubicBezTo>
                    <a:cubicBezTo>
                      <a:pt x="201" y="222"/>
                      <a:pt x="228" y="219"/>
                      <a:pt x="230" y="219"/>
                    </a:cubicBezTo>
                    <a:cubicBezTo>
                      <a:pt x="233" y="219"/>
                      <a:pt x="234" y="217"/>
                      <a:pt x="234" y="213"/>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124307" tIns="62153" rIns="124307" bIns="62153" numCol="1" rtlCol="0" anchor="ctr" anchorCtr="0" compatLnSpc="1">
                <a:prstTxWarp prst="textNoShape">
                  <a:avLst/>
                </a:prstTxWarp>
              </a:bodyPr>
              <a:lstStyle/>
              <a:p>
                <a:pPr defTabSz="755279"/>
                <a:endParaRPr lang="en-US" sz="2448" spc="-125" dirty="0">
                  <a:solidFill>
                    <a:srgbClr val="3F3F3F">
                      <a:lumMod val="50000"/>
                    </a:srgbClr>
                  </a:solidFill>
                  <a:latin typeface="Segoe Light" pitchFamily="34" charset="0"/>
                </a:endParaRPr>
              </a:p>
            </p:txBody>
          </p:sp>
          <p:sp>
            <p:nvSpPr>
              <p:cNvPr id="68" name="Freeform 134"/>
              <p:cNvSpPr>
                <a:spLocks/>
              </p:cNvSpPr>
              <p:nvPr/>
            </p:nvSpPr>
            <p:spPr bwMode="black">
              <a:xfrm>
                <a:off x="2930770" y="4296343"/>
                <a:ext cx="705501" cy="662571"/>
              </a:xfrm>
              <a:custGeom>
                <a:avLst/>
                <a:gdLst/>
                <a:ahLst/>
                <a:cxnLst>
                  <a:cxn ang="0">
                    <a:pos x="151" y="133"/>
                  </a:cxn>
                  <a:cxn ang="0">
                    <a:pos x="4" y="0"/>
                  </a:cxn>
                  <a:cxn ang="0">
                    <a:pos x="0" y="4"/>
                  </a:cxn>
                  <a:cxn ang="0">
                    <a:pos x="1" y="35"/>
                  </a:cxn>
                  <a:cxn ang="0">
                    <a:pos x="5" y="40"/>
                  </a:cxn>
                  <a:cxn ang="0">
                    <a:pos x="110" y="135"/>
                  </a:cxn>
                  <a:cxn ang="0">
                    <a:pos x="115" y="141"/>
                  </a:cxn>
                  <a:cxn ang="0">
                    <a:pos x="146" y="139"/>
                  </a:cxn>
                  <a:cxn ang="0">
                    <a:pos x="151" y="133"/>
                  </a:cxn>
                </a:cxnLst>
                <a:rect l="0" t="0" r="r" b="b"/>
                <a:pathLst>
                  <a:path w="151" h="141">
                    <a:moveTo>
                      <a:pt x="151" y="133"/>
                    </a:moveTo>
                    <a:cubicBezTo>
                      <a:pt x="142" y="30"/>
                      <a:pt x="54" y="0"/>
                      <a:pt x="4" y="0"/>
                    </a:cubicBezTo>
                    <a:cubicBezTo>
                      <a:pt x="1" y="0"/>
                      <a:pt x="0" y="1"/>
                      <a:pt x="0" y="4"/>
                    </a:cubicBezTo>
                    <a:cubicBezTo>
                      <a:pt x="0" y="5"/>
                      <a:pt x="0" y="33"/>
                      <a:pt x="1" y="35"/>
                    </a:cubicBezTo>
                    <a:cubicBezTo>
                      <a:pt x="1" y="38"/>
                      <a:pt x="2" y="40"/>
                      <a:pt x="5" y="40"/>
                    </a:cubicBezTo>
                    <a:cubicBezTo>
                      <a:pt x="31" y="42"/>
                      <a:pt x="100" y="55"/>
                      <a:pt x="110" y="135"/>
                    </a:cubicBezTo>
                    <a:cubicBezTo>
                      <a:pt x="111" y="139"/>
                      <a:pt x="111" y="141"/>
                      <a:pt x="115" y="141"/>
                    </a:cubicBezTo>
                    <a:cubicBezTo>
                      <a:pt x="117" y="141"/>
                      <a:pt x="145" y="139"/>
                      <a:pt x="146" y="139"/>
                    </a:cubicBezTo>
                    <a:cubicBezTo>
                      <a:pt x="150" y="139"/>
                      <a:pt x="151" y="137"/>
                      <a:pt x="151" y="133"/>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124307" tIns="62153" rIns="124307" bIns="62153" numCol="1" rtlCol="0" anchor="ctr" anchorCtr="0" compatLnSpc="1">
                <a:prstTxWarp prst="textNoShape">
                  <a:avLst/>
                </a:prstTxWarp>
              </a:bodyPr>
              <a:lstStyle/>
              <a:p>
                <a:pPr defTabSz="755279"/>
                <a:endParaRPr lang="en-US" sz="2448" spc="-125" dirty="0">
                  <a:solidFill>
                    <a:srgbClr val="3F3F3F">
                      <a:lumMod val="50000"/>
                    </a:srgbClr>
                  </a:solidFill>
                  <a:latin typeface="Segoe Light" pitchFamily="34" charset="0"/>
                </a:endParaRPr>
              </a:p>
            </p:txBody>
          </p:sp>
        </p:grpSp>
      </p:grpSp>
      <p:sp>
        <p:nvSpPr>
          <p:cNvPr id="38" name="Rectangle 37"/>
          <p:cNvSpPr/>
          <p:nvPr/>
        </p:nvSpPr>
        <p:spPr>
          <a:xfrm>
            <a:off x="9424673" y="2011269"/>
            <a:ext cx="2271551" cy="525772"/>
          </a:xfrm>
          <a:prstGeom prst="rect">
            <a:avLst/>
          </a:prstGeom>
          <a:effectLst/>
        </p:spPr>
        <p:txBody>
          <a:bodyPr wrap="square" lIns="93242" tIns="46622" rIns="93242" bIns="46622">
            <a:spAutoFit/>
          </a:bodyPr>
          <a:lstStyle/>
          <a:p>
            <a:pPr defTabSz="1242913">
              <a:lnSpc>
                <a:spcPts val="3264"/>
              </a:lnSpc>
            </a:pPr>
            <a:r>
              <a:rPr lang="en-US" sz="3672" dirty="0">
                <a:solidFill>
                  <a:srgbClr val="FFFFFF"/>
                </a:solidFill>
                <a:latin typeface="Segoe UI Light" pitchFamily="34" charset="0"/>
                <a:ea typeface="Segoe UI" pitchFamily="34" charset="0"/>
                <a:cs typeface="Segoe UI" pitchFamily="34" charset="0"/>
              </a:rPr>
              <a:t>Big Data</a:t>
            </a:r>
          </a:p>
        </p:txBody>
      </p:sp>
      <p:pic>
        <p:nvPicPr>
          <p:cNvPr id="43" name="Picture 4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98409" y="4615703"/>
            <a:ext cx="995137" cy="962657"/>
          </a:xfrm>
          <a:prstGeom prst="rect">
            <a:avLst/>
          </a:prstGeom>
          <a:effectLst/>
        </p:spPr>
      </p:pic>
      <p:sp>
        <p:nvSpPr>
          <p:cNvPr id="44" name="Rectangle 43"/>
          <p:cNvSpPr/>
          <p:nvPr/>
        </p:nvSpPr>
        <p:spPr>
          <a:xfrm>
            <a:off x="6357391" y="4429732"/>
            <a:ext cx="2142990" cy="1140353"/>
          </a:xfrm>
          <a:prstGeom prst="rect">
            <a:avLst/>
          </a:prstGeom>
          <a:effectLst/>
        </p:spPr>
        <p:txBody>
          <a:bodyPr wrap="square" lIns="93242" tIns="46622" rIns="93242" bIns="46622">
            <a:spAutoFit/>
          </a:bodyPr>
          <a:lstStyle/>
          <a:p>
            <a:pPr marL="0" lvl="1" defTabSz="1242913">
              <a:lnSpc>
                <a:spcPts val="1632"/>
              </a:lnSpc>
            </a:pPr>
            <a:r>
              <a:rPr lang="en-US" sz="3126" b="1" dirty="0">
                <a:solidFill>
                  <a:srgbClr val="FFFFFF"/>
                </a:solidFill>
                <a:ea typeface="Segoe UI" pitchFamily="34" charset="0"/>
                <a:cs typeface="Segoe UI" pitchFamily="34" charset="0"/>
              </a:rPr>
              <a:t>70% </a:t>
            </a:r>
            <a:br>
              <a:rPr lang="en-US" sz="1496" b="1" dirty="0">
                <a:solidFill>
                  <a:srgbClr val="FFFFFF"/>
                </a:solidFill>
                <a:ea typeface="Segoe UI" pitchFamily="34" charset="0"/>
                <a:cs typeface="Segoe UI" pitchFamily="34" charset="0"/>
              </a:rPr>
            </a:br>
            <a:r>
              <a:rPr lang="en-US" sz="1496" dirty="0">
                <a:solidFill>
                  <a:srgbClr val="FFFFFF"/>
                </a:solidFill>
                <a:ea typeface="Segoe UI" pitchFamily="34" charset="0"/>
                <a:cs typeface="Segoe UI" pitchFamily="34" charset="0"/>
              </a:rPr>
              <a:t>of organizations </a:t>
            </a:r>
          </a:p>
          <a:p>
            <a:pPr marL="0" lvl="1" defTabSz="1242913">
              <a:lnSpc>
                <a:spcPts val="1632"/>
              </a:lnSpc>
            </a:pPr>
            <a:r>
              <a:rPr lang="en-US" sz="1496" dirty="0">
                <a:solidFill>
                  <a:srgbClr val="FFFFFF"/>
                </a:solidFill>
                <a:ea typeface="Segoe UI" pitchFamily="34" charset="0"/>
                <a:cs typeface="Segoe UI" pitchFamily="34" charset="0"/>
              </a:rPr>
              <a:t>are either using or</a:t>
            </a:r>
          </a:p>
          <a:p>
            <a:pPr marL="0" lvl="1" defTabSz="1242913">
              <a:lnSpc>
                <a:spcPts val="1632"/>
              </a:lnSpc>
            </a:pPr>
            <a:r>
              <a:rPr lang="en-US" sz="1496" dirty="0">
                <a:solidFill>
                  <a:srgbClr val="FFFFFF"/>
                </a:solidFill>
                <a:ea typeface="Segoe UI" pitchFamily="34" charset="0"/>
                <a:cs typeface="Segoe UI" pitchFamily="34" charset="0"/>
              </a:rPr>
              <a:t>investigating </a:t>
            </a:r>
            <a:r>
              <a:rPr lang="en-US" sz="1496" b="1" dirty="0">
                <a:solidFill>
                  <a:srgbClr val="FFFFFF"/>
                </a:solidFill>
                <a:ea typeface="Segoe UI" pitchFamily="34" charset="0"/>
                <a:cs typeface="Segoe UI" pitchFamily="34" charset="0"/>
              </a:rPr>
              <a:t>cloud computing solutions</a:t>
            </a:r>
          </a:p>
        </p:txBody>
      </p:sp>
      <p:pic>
        <p:nvPicPr>
          <p:cNvPr id="60" name="Picture 2" descr="\\MAGNUM\Projects\Microsoft\Cloud Power FY12\Design\ICONS_PNG\Tower.png"/>
          <p:cNvPicPr>
            <a:picLocks noChangeAspect="1" noChangeArrowheads="1"/>
          </p:cNvPicPr>
          <p:nvPr/>
        </p:nvPicPr>
        <p:blipFill>
          <a:blip r:embed="rId8" cstate="screen">
            <a:lum bright="100000" contrast="100000"/>
            <a:extLst>
              <a:ext uri="{28A0092B-C50C-407E-A947-70E740481C1C}">
                <a14:useLocalDpi xmlns:a14="http://schemas.microsoft.com/office/drawing/2010/main"/>
              </a:ext>
            </a:extLst>
          </a:blip>
          <a:stretch>
            <a:fillRect/>
          </a:stretch>
        </p:blipFill>
        <p:spPr bwMode="auto">
          <a:xfrm flipH="1">
            <a:off x="7900793" y="3872511"/>
            <a:ext cx="1286831" cy="1286497"/>
          </a:xfrm>
          <a:prstGeom prst="rect">
            <a:avLst/>
          </a:prstGeom>
          <a:noFill/>
          <a:effectLst/>
        </p:spPr>
      </p:pic>
      <p:pic>
        <p:nvPicPr>
          <p:cNvPr id="65" name="Picture 4" descr="\\MAGNUM\Projects\Microsoft\Cloud Power FY12\Design\ICONS_PNG\IIS-MULTI-TENANCY.png"/>
          <p:cNvPicPr>
            <a:picLocks noChangeAspect="1" noChangeArrowheads="1"/>
          </p:cNvPicPr>
          <p:nvPr/>
        </p:nvPicPr>
        <p:blipFill>
          <a:blip r:embed="rId9" cstate="email">
            <a:lum bright="100000"/>
            <a:extLst>
              <a:ext uri="{28A0092B-C50C-407E-A947-70E740481C1C}">
                <a14:useLocalDpi xmlns:a14="http://schemas.microsoft.com/office/drawing/2010/main"/>
              </a:ext>
            </a:extLst>
          </a:blip>
          <a:srcRect/>
          <a:stretch>
            <a:fillRect/>
          </a:stretch>
        </p:blipFill>
        <p:spPr bwMode="auto">
          <a:xfrm>
            <a:off x="6175242" y="2529965"/>
            <a:ext cx="1627550" cy="1627128"/>
          </a:xfrm>
          <a:prstGeom prst="rect">
            <a:avLst/>
          </a:prstGeom>
          <a:noFill/>
          <a:effectLst/>
        </p:spPr>
      </p:pic>
      <p:grpSp>
        <p:nvGrpSpPr>
          <p:cNvPr id="12" name="Group 11"/>
          <p:cNvGrpSpPr/>
          <p:nvPr/>
        </p:nvGrpSpPr>
        <p:grpSpPr>
          <a:xfrm>
            <a:off x="10932774" y="3311918"/>
            <a:ext cx="1501059" cy="1058553"/>
            <a:chOff x="8039867" y="2435408"/>
            <a:chExt cx="1104133" cy="778639"/>
          </a:xfrm>
        </p:grpSpPr>
        <p:pic>
          <p:nvPicPr>
            <p:cNvPr id="47" name="Picture 4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39867" y="2906234"/>
              <a:ext cx="272007" cy="266869"/>
            </a:xfrm>
            <a:prstGeom prst="rect">
              <a:avLst/>
            </a:prstGeom>
            <a:effectLst/>
          </p:spPr>
        </p:pic>
        <p:pic>
          <p:nvPicPr>
            <p:cNvPr id="59" name="Picture 5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88389" y="2768703"/>
              <a:ext cx="426096" cy="418048"/>
            </a:xfrm>
            <a:prstGeom prst="rect">
              <a:avLst/>
            </a:prstGeom>
            <a:effectLst/>
          </p:spPr>
        </p:pic>
        <p:pic>
          <p:nvPicPr>
            <p:cNvPr id="71" name="Picture 70"/>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840979" y="2435408"/>
              <a:ext cx="303021" cy="778639"/>
            </a:xfrm>
            <a:prstGeom prst="rect">
              <a:avLst/>
            </a:prstGeom>
            <a:effectLst/>
          </p:spPr>
        </p:pic>
      </p:grpSp>
      <p:pic>
        <p:nvPicPr>
          <p:cNvPr id="3" name="Picture 2"/>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5400000">
            <a:off x="9041059" y="4804661"/>
            <a:ext cx="1122517" cy="542122"/>
          </a:xfrm>
          <a:prstGeom prst="rect">
            <a:avLst/>
          </a:prstGeom>
          <a:effectLst/>
        </p:spPr>
      </p:pic>
      <p:sp>
        <p:nvSpPr>
          <p:cNvPr id="40" name="Rectangle 39"/>
          <p:cNvSpPr/>
          <p:nvPr/>
        </p:nvSpPr>
        <p:spPr>
          <a:xfrm>
            <a:off x="713790" y="2858842"/>
            <a:ext cx="2276054" cy="1120076"/>
          </a:xfrm>
          <a:prstGeom prst="rect">
            <a:avLst/>
          </a:prstGeom>
          <a:effectLst/>
        </p:spPr>
        <p:txBody>
          <a:bodyPr wrap="square" lIns="93242" tIns="46622" rIns="93242" bIns="46622">
            <a:spAutoFit/>
          </a:bodyPr>
          <a:lstStyle/>
          <a:p>
            <a:pPr defTabSz="1242913">
              <a:lnSpc>
                <a:spcPts val="1632"/>
              </a:lnSpc>
            </a:pPr>
            <a:r>
              <a:rPr lang="en-US" sz="1496" dirty="0">
                <a:solidFill>
                  <a:srgbClr val="FFFFFF"/>
                </a:solidFill>
                <a:ea typeface="Segoe UI" pitchFamily="34" charset="0"/>
                <a:cs typeface="Segoe UI" pitchFamily="34" charset="0"/>
              </a:rPr>
              <a:t>By </a:t>
            </a:r>
            <a:r>
              <a:rPr lang="en-US" sz="3126" b="1" dirty="0">
                <a:solidFill>
                  <a:srgbClr val="FFFFFF"/>
                </a:solidFill>
                <a:ea typeface="Segoe UI" pitchFamily="34" charset="0"/>
                <a:cs typeface="Segoe UI" pitchFamily="34" charset="0"/>
              </a:rPr>
              <a:t>2016</a:t>
            </a:r>
            <a:r>
              <a:rPr lang="en-US" sz="1224" dirty="0">
                <a:solidFill>
                  <a:srgbClr val="FFFFFF"/>
                </a:solidFill>
                <a:ea typeface="Segoe UI" pitchFamily="34" charset="0"/>
                <a:cs typeface="Segoe UI" pitchFamily="34" charset="0"/>
              </a:rPr>
              <a:t>, </a:t>
            </a:r>
            <a:r>
              <a:rPr lang="en-US" sz="1496" b="1" dirty="0">
                <a:solidFill>
                  <a:srgbClr val="FFFFFF"/>
                </a:solidFill>
                <a:ea typeface="Segoe UI" pitchFamily="34" charset="0"/>
                <a:cs typeface="Segoe UI" pitchFamily="34" charset="0"/>
              </a:rPr>
              <a:t>smartphones</a:t>
            </a:r>
            <a:r>
              <a:rPr lang="en-US" sz="1496" dirty="0">
                <a:solidFill>
                  <a:srgbClr val="FFFFFF"/>
                </a:solidFill>
                <a:ea typeface="Segoe UI" pitchFamily="34" charset="0"/>
                <a:cs typeface="Segoe UI" pitchFamily="34" charset="0"/>
              </a:rPr>
              <a:t> and </a:t>
            </a:r>
            <a:r>
              <a:rPr lang="en-US" sz="1496" b="1" dirty="0">
                <a:solidFill>
                  <a:srgbClr val="FFFFFF"/>
                </a:solidFill>
                <a:ea typeface="Segoe UI" pitchFamily="34" charset="0"/>
                <a:cs typeface="Segoe UI" pitchFamily="34" charset="0"/>
              </a:rPr>
              <a:t>tablets</a:t>
            </a:r>
            <a:r>
              <a:rPr lang="en-US" sz="1496" dirty="0">
                <a:solidFill>
                  <a:srgbClr val="FFFFFF"/>
                </a:solidFill>
                <a:ea typeface="Segoe UI" pitchFamily="34" charset="0"/>
                <a:cs typeface="Segoe UI" pitchFamily="34" charset="0"/>
              </a:rPr>
              <a:t> will put power in the pockets of </a:t>
            </a:r>
            <a:r>
              <a:rPr lang="en-US" sz="1496" b="1" dirty="0">
                <a:solidFill>
                  <a:srgbClr val="FFFFFF"/>
                </a:solidFill>
                <a:ea typeface="Segoe UI" pitchFamily="34" charset="0"/>
                <a:cs typeface="Segoe UI" pitchFamily="34" charset="0"/>
              </a:rPr>
              <a:t>a billion </a:t>
            </a:r>
            <a:r>
              <a:rPr lang="en-US" sz="1496" dirty="0">
                <a:solidFill>
                  <a:srgbClr val="FFFFFF"/>
                </a:solidFill>
                <a:ea typeface="Segoe UI" pitchFamily="34" charset="0"/>
                <a:cs typeface="Segoe UI" pitchFamily="34" charset="0"/>
              </a:rPr>
              <a:t>global consumers</a:t>
            </a:r>
            <a:endParaRPr lang="en-US" sz="2040" b="1" dirty="0">
              <a:solidFill>
                <a:srgbClr val="FFFFFF"/>
              </a:solidFill>
              <a:ea typeface="Segoe UI" pitchFamily="34" charset="0"/>
              <a:cs typeface="Segoe UI" pitchFamily="34" charset="0"/>
            </a:endParaRPr>
          </a:p>
        </p:txBody>
      </p:sp>
      <p:sp>
        <p:nvSpPr>
          <p:cNvPr id="41" name="Rectangle 40"/>
          <p:cNvSpPr/>
          <p:nvPr/>
        </p:nvSpPr>
        <p:spPr>
          <a:xfrm>
            <a:off x="64398" y="4473868"/>
            <a:ext cx="1942082" cy="721873"/>
          </a:xfrm>
          <a:prstGeom prst="rect">
            <a:avLst/>
          </a:prstGeom>
          <a:effectLst/>
        </p:spPr>
        <p:txBody>
          <a:bodyPr wrap="square" lIns="93242" tIns="46622" rIns="93242" bIns="46622">
            <a:spAutoFit/>
          </a:bodyPr>
          <a:lstStyle/>
          <a:p>
            <a:pPr defTabSz="1242913">
              <a:lnSpc>
                <a:spcPts val="1632"/>
              </a:lnSpc>
            </a:pPr>
            <a:r>
              <a:rPr lang="en-US" sz="1496" dirty="0">
                <a:solidFill>
                  <a:srgbClr val="FFFFFF"/>
                </a:solidFill>
                <a:ea typeface="Segoe UI" pitchFamily="34" charset="0"/>
                <a:cs typeface="Segoe UI" pitchFamily="34" charset="0"/>
              </a:rPr>
              <a:t>The world’s </a:t>
            </a:r>
            <a:r>
              <a:rPr lang="en-US" sz="1496" b="1" dirty="0">
                <a:solidFill>
                  <a:srgbClr val="FFFFFF"/>
                </a:solidFill>
                <a:ea typeface="Segoe UI" pitchFamily="34" charset="0"/>
                <a:cs typeface="Segoe UI" pitchFamily="34" charset="0"/>
              </a:rPr>
              <a:t>mobile</a:t>
            </a:r>
            <a:br>
              <a:rPr lang="en-US" sz="1496" b="1" dirty="0">
                <a:solidFill>
                  <a:srgbClr val="FFFFFF"/>
                </a:solidFill>
                <a:ea typeface="Segoe UI" pitchFamily="34" charset="0"/>
                <a:cs typeface="Segoe UI" pitchFamily="34" charset="0"/>
              </a:rPr>
            </a:br>
            <a:r>
              <a:rPr lang="en-US" sz="1496" b="1" dirty="0">
                <a:solidFill>
                  <a:srgbClr val="FFFFFF"/>
                </a:solidFill>
                <a:ea typeface="Segoe UI" pitchFamily="34" charset="0"/>
                <a:cs typeface="Segoe UI" pitchFamily="34" charset="0"/>
              </a:rPr>
              <a:t>worker</a:t>
            </a:r>
            <a:r>
              <a:rPr lang="en-US" sz="1496" dirty="0">
                <a:solidFill>
                  <a:srgbClr val="FFFFFF"/>
                </a:solidFill>
                <a:ea typeface="Segoe UI" pitchFamily="34" charset="0"/>
                <a:cs typeface="Segoe UI" pitchFamily="34" charset="0"/>
              </a:rPr>
              <a:t> population</a:t>
            </a:r>
            <a:br>
              <a:rPr lang="en-US" sz="1496" dirty="0">
                <a:solidFill>
                  <a:srgbClr val="FFFFFF"/>
                </a:solidFill>
                <a:ea typeface="Segoe UI" pitchFamily="34" charset="0"/>
                <a:cs typeface="Segoe UI" pitchFamily="34" charset="0"/>
              </a:rPr>
            </a:br>
            <a:r>
              <a:rPr lang="en-US" sz="1496" dirty="0">
                <a:solidFill>
                  <a:srgbClr val="FFFFFF"/>
                </a:solidFill>
                <a:ea typeface="Segoe UI" pitchFamily="34" charset="0"/>
                <a:cs typeface="Segoe UI" pitchFamily="34" charset="0"/>
              </a:rPr>
              <a:t>will reach </a:t>
            </a:r>
            <a:endParaRPr lang="en-US" sz="2040" b="1" dirty="0">
              <a:solidFill>
                <a:srgbClr val="FFFFFF"/>
              </a:solidFill>
              <a:ea typeface="Segoe UI" pitchFamily="34" charset="0"/>
              <a:cs typeface="Segoe UI" pitchFamily="34" charset="0"/>
            </a:endParaRPr>
          </a:p>
        </p:txBody>
      </p:sp>
      <p:sp>
        <p:nvSpPr>
          <p:cNvPr id="51" name="Rectangle 50"/>
          <p:cNvSpPr/>
          <p:nvPr/>
        </p:nvSpPr>
        <p:spPr>
          <a:xfrm>
            <a:off x="9939093" y="4658479"/>
            <a:ext cx="2318486" cy="931113"/>
          </a:xfrm>
          <a:prstGeom prst="rect">
            <a:avLst/>
          </a:prstGeom>
          <a:effectLst/>
        </p:spPr>
        <p:txBody>
          <a:bodyPr wrap="square" lIns="93242" tIns="46622" rIns="93242" bIns="46622">
            <a:spAutoFit/>
          </a:bodyPr>
          <a:lstStyle/>
          <a:p>
            <a:pPr marL="0" lvl="1" defTabSz="1242913">
              <a:lnSpc>
                <a:spcPts val="1632"/>
              </a:lnSpc>
            </a:pPr>
            <a:r>
              <a:rPr lang="en-US" sz="3126" b="1" dirty="0">
                <a:solidFill>
                  <a:srgbClr val="FFFFFF"/>
                </a:solidFill>
                <a:ea typeface="Segoe UI" pitchFamily="34" charset="0"/>
                <a:cs typeface="Segoe UI" pitchFamily="34" charset="0"/>
              </a:rPr>
              <a:t>80% </a:t>
            </a:r>
            <a:br>
              <a:rPr lang="en-US" sz="1496" b="1" dirty="0">
                <a:solidFill>
                  <a:srgbClr val="FFFFFF"/>
                </a:solidFill>
                <a:ea typeface="Segoe UI" pitchFamily="34" charset="0"/>
                <a:cs typeface="Segoe UI" pitchFamily="34" charset="0"/>
              </a:rPr>
            </a:br>
            <a:r>
              <a:rPr lang="en-US" sz="1496" b="1" dirty="0">
                <a:solidFill>
                  <a:srgbClr val="FFFFFF"/>
                </a:solidFill>
                <a:ea typeface="Segoe UI" pitchFamily="34" charset="0"/>
                <a:cs typeface="Segoe UI" pitchFamily="34" charset="0"/>
              </a:rPr>
              <a:t>growth</a:t>
            </a:r>
            <a:r>
              <a:rPr lang="en-US" sz="1496" dirty="0">
                <a:solidFill>
                  <a:srgbClr val="FFFFFF"/>
                </a:solidFill>
                <a:ea typeface="Segoe UI" pitchFamily="34" charset="0"/>
                <a:cs typeface="Segoe UI" pitchFamily="34" charset="0"/>
              </a:rPr>
              <a:t> of unstructured data is predicted over the </a:t>
            </a:r>
            <a:r>
              <a:rPr lang="en-US" sz="1496" b="1" dirty="0">
                <a:solidFill>
                  <a:srgbClr val="FFFFFF"/>
                </a:solidFill>
                <a:ea typeface="Segoe UI" pitchFamily="34" charset="0"/>
                <a:cs typeface="Segoe UI" pitchFamily="34" charset="0"/>
              </a:rPr>
              <a:t>next five years</a:t>
            </a:r>
            <a:r>
              <a:rPr lang="en-US" sz="1496" dirty="0">
                <a:solidFill>
                  <a:srgbClr val="FFFFFF"/>
                </a:solidFill>
                <a:ea typeface="Segoe UI" pitchFamily="34" charset="0"/>
                <a:cs typeface="Segoe UI" pitchFamily="34" charset="0"/>
              </a:rPr>
              <a:t>.</a:t>
            </a:r>
          </a:p>
        </p:txBody>
      </p:sp>
      <p:sp>
        <p:nvSpPr>
          <p:cNvPr id="48" name="Rectangle 47"/>
          <p:cNvSpPr/>
          <p:nvPr/>
        </p:nvSpPr>
        <p:spPr>
          <a:xfrm>
            <a:off x="64400" y="5271674"/>
            <a:ext cx="2905244" cy="504523"/>
          </a:xfrm>
          <a:prstGeom prst="rect">
            <a:avLst/>
          </a:prstGeom>
          <a:effectLst/>
        </p:spPr>
        <p:txBody>
          <a:bodyPr wrap="square" lIns="93242" tIns="46622" rIns="93242" bIns="46622">
            <a:spAutoFit/>
          </a:bodyPr>
          <a:lstStyle/>
          <a:p>
            <a:pPr defTabSz="1242913">
              <a:lnSpc>
                <a:spcPts val="1632"/>
              </a:lnSpc>
            </a:pPr>
            <a:r>
              <a:rPr lang="en-US" sz="3126" b="1" dirty="0">
                <a:solidFill>
                  <a:srgbClr val="FFFFFF"/>
                </a:solidFill>
                <a:ea typeface="Segoe UI" pitchFamily="34" charset="0"/>
                <a:cs typeface="Segoe UI" pitchFamily="34" charset="0"/>
              </a:rPr>
              <a:t>1.3 billion</a:t>
            </a:r>
            <a:r>
              <a:rPr lang="en-US" sz="1224" dirty="0">
                <a:solidFill>
                  <a:srgbClr val="FFFFFF"/>
                </a:solidFill>
                <a:ea typeface="Segoe UI" pitchFamily="34" charset="0"/>
                <a:cs typeface="Segoe UI" pitchFamily="34" charset="0"/>
              </a:rPr>
              <a:t> </a:t>
            </a:r>
            <a:r>
              <a:rPr lang="en-US" sz="1496" dirty="0">
                <a:solidFill>
                  <a:srgbClr val="FFFFFF"/>
                </a:solidFill>
                <a:ea typeface="Segoe UI" pitchFamily="34" charset="0"/>
                <a:cs typeface="Segoe UI" pitchFamily="34" charset="0"/>
              </a:rPr>
              <a:t>over</a:t>
            </a:r>
            <a:r>
              <a:rPr lang="en-US" sz="1224" dirty="0">
                <a:solidFill>
                  <a:srgbClr val="FFFFFF"/>
                </a:solidFill>
                <a:ea typeface="Segoe UI" pitchFamily="34" charset="0"/>
                <a:cs typeface="Segoe UI" pitchFamily="34" charset="0"/>
              </a:rPr>
              <a:t> </a:t>
            </a:r>
            <a:r>
              <a:rPr lang="en-US" sz="1496" b="1" dirty="0">
                <a:solidFill>
                  <a:srgbClr val="FFFFFF"/>
                </a:solidFill>
                <a:ea typeface="Segoe UI" pitchFamily="34" charset="0"/>
                <a:cs typeface="Segoe UI" pitchFamily="34" charset="0"/>
              </a:rPr>
              <a:t>37%</a:t>
            </a:r>
            <a:r>
              <a:rPr lang="en-US" sz="1632" b="1" dirty="0">
                <a:solidFill>
                  <a:srgbClr val="FFFFFF"/>
                </a:solidFill>
                <a:ea typeface="Segoe UI" pitchFamily="34" charset="0"/>
                <a:cs typeface="Segoe UI" pitchFamily="34" charset="0"/>
              </a:rPr>
              <a:t> </a:t>
            </a:r>
            <a:r>
              <a:rPr lang="en-US" sz="1496" dirty="0">
                <a:solidFill>
                  <a:srgbClr val="FFFFFF"/>
                </a:solidFill>
                <a:ea typeface="Segoe UI" pitchFamily="34" charset="0"/>
                <a:cs typeface="Segoe UI" pitchFamily="34" charset="0"/>
              </a:rPr>
              <a:t>of the total workforce by </a:t>
            </a:r>
            <a:r>
              <a:rPr lang="en-US" sz="1496" b="1" dirty="0">
                <a:solidFill>
                  <a:srgbClr val="FFFFFF"/>
                </a:solidFill>
                <a:ea typeface="Segoe UI" pitchFamily="34" charset="0"/>
                <a:cs typeface="Segoe UI" pitchFamily="34" charset="0"/>
              </a:rPr>
              <a:t>2015</a:t>
            </a:r>
            <a:endParaRPr lang="en-US" sz="2040" b="1" dirty="0">
              <a:solidFill>
                <a:srgbClr val="FFFFFF"/>
              </a:solidFill>
              <a:ea typeface="Segoe UI" pitchFamily="34" charset="0"/>
              <a:cs typeface="Segoe UI" pitchFamily="34" charset="0"/>
            </a:endParaRPr>
          </a:p>
        </p:txBody>
      </p:sp>
      <p:sp>
        <p:nvSpPr>
          <p:cNvPr id="50" name="Rectangle 49"/>
          <p:cNvSpPr/>
          <p:nvPr/>
        </p:nvSpPr>
        <p:spPr>
          <a:xfrm>
            <a:off x="4156326" y="2803280"/>
            <a:ext cx="2117586" cy="512634"/>
          </a:xfrm>
          <a:prstGeom prst="rect">
            <a:avLst/>
          </a:prstGeom>
          <a:effectLst/>
        </p:spPr>
        <p:txBody>
          <a:bodyPr wrap="square" lIns="93242" tIns="46622" rIns="93242" bIns="46622">
            <a:spAutoFit/>
          </a:bodyPr>
          <a:lstStyle/>
          <a:p>
            <a:pPr defTabSz="1242913">
              <a:lnSpc>
                <a:spcPts val="1632"/>
              </a:lnSpc>
            </a:pPr>
            <a:r>
              <a:rPr lang="en-US" sz="1496" b="1" dirty="0" err="1">
                <a:solidFill>
                  <a:srgbClr val="FFFFFF"/>
                </a:solidFill>
                <a:ea typeface="Segoe UI" pitchFamily="34" charset="0"/>
                <a:cs typeface="Segoe UI" pitchFamily="34" charset="0"/>
              </a:rPr>
              <a:t>Millennials</a:t>
            </a:r>
            <a:r>
              <a:rPr lang="en-US" sz="1496" dirty="0">
                <a:solidFill>
                  <a:srgbClr val="FFFFFF"/>
                </a:solidFill>
                <a:ea typeface="Segoe UI" pitchFamily="34" charset="0"/>
                <a:cs typeface="Segoe UI" pitchFamily="34" charset="0"/>
              </a:rPr>
              <a:t> </a:t>
            </a:r>
            <a:br>
              <a:rPr lang="en-US" sz="1496" dirty="0">
                <a:solidFill>
                  <a:srgbClr val="FFFFFF"/>
                </a:solidFill>
                <a:ea typeface="Segoe UI" pitchFamily="34" charset="0"/>
                <a:cs typeface="Segoe UI" pitchFamily="34" charset="0"/>
              </a:rPr>
            </a:br>
            <a:r>
              <a:rPr lang="en-US" sz="1496" dirty="0">
                <a:solidFill>
                  <a:srgbClr val="FFFFFF"/>
                </a:solidFill>
                <a:ea typeface="Segoe UI" pitchFamily="34" charset="0"/>
                <a:cs typeface="Segoe UI" pitchFamily="34" charset="0"/>
              </a:rPr>
              <a:t>will make up</a:t>
            </a:r>
            <a:endParaRPr lang="en-US" sz="1496" b="1" dirty="0">
              <a:solidFill>
                <a:srgbClr val="FFFFFF"/>
              </a:solidFill>
              <a:ea typeface="Segoe UI" pitchFamily="34" charset="0"/>
              <a:cs typeface="Segoe UI" pitchFamily="34" charset="0"/>
            </a:endParaRPr>
          </a:p>
        </p:txBody>
      </p:sp>
      <p:sp>
        <p:nvSpPr>
          <p:cNvPr id="52" name="Rectangle 51"/>
          <p:cNvSpPr/>
          <p:nvPr/>
        </p:nvSpPr>
        <p:spPr>
          <a:xfrm>
            <a:off x="4156327" y="3397019"/>
            <a:ext cx="1867109" cy="709708"/>
          </a:xfrm>
          <a:prstGeom prst="rect">
            <a:avLst/>
          </a:prstGeom>
          <a:effectLst/>
        </p:spPr>
        <p:txBody>
          <a:bodyPr wrap="square" lIns="93242" tIns="46622" rIns="93242" bIns="46622">
            <a:spAutoFit/>
          </a:bodyPr>
          <a:lstStyle/>
          <a:p>
            <a:pPr defTabSz="1242913">
              <a:lnSpc>
                <a:spcPts val="1632"/>
              </a:lnSpc>
            </a:pPr>
            <a:r>
              <a:rPr lang="en-US" sz="3126" b="1" dirty="0">
                <a:solidFill>
                  <a:srgbClr val="FFFFFF"/>
                </a:solidFill>
                <a:ea typeface="Segoe UI" pitchFamily="34" charset="0"/>
                <a:cs typeface="Segoe UI" pitchFamily="34" charset="0"/>
              </a:rPr>
              <a:t>75%</a:t>
            </a:r>
            <a:r>
              <a:rPr lang="en-US" sz="1224" dirty="0">
                <a:solidFill>
                  <a:srgbClr val="FFFFFF"/>
                </a:solidFill>
                <a:ea typeface="Segoe UI" pitchFamily="34" charset="0"/>
                <a:cs typeface="Segoe UI" pitchFamily="34" charset="0"/>
              </a:rPr>
              <a:t> </a:t>
            </a:r>
            <a:r>
              <a:rPr lang="en-US" sz="1496" dirty="0">
                <a:solidFill>
                  <a:srgbClr val="FFFFFF"/>
                </a:solidFill>
                <a:ea typeface="Segoe UI" pitchFamily="34" charset="0"/>
                <a:cs typeface="Segoe UI" pitchFamily="34" charset="0"/>
              </a:rPr>
              <a:t>of </a:t>
            </a:r>
            <a:br>
              <a:rPr lang="en-US" sz="1496" dirty="0">
                <a:solidFill>
                  <a:srgbClr val="FFFFFF"/>
                </a:solidFill>
                <a:ea typeface="Segoe UI" pitchFamily="34" charset="0"/>
                <a:cs typeface="Segoe UI" pitchFamily="34" charset="0"/>
              </a:rPr>
            </a:br>
            <a:r>
              <a:rPr lang="en-US" sz="1496" dirty="0">
                <a:solidFill>
                  <a:srgbClr val="FFFFFF"/>
                </a:solidFill>
                <a:ea typeface="Segoe UI" pitchFamily="34" charset="0"/>
                <a:cs typeface="Segoe UI" pitchFamily="34" charset="0"/>
              </a:rPr>
              <a:t>the </a:t>
            </a:r>
            <a:r>
              <a:rPr lang="en-US" sz="1496" b="1" dirty="0">
                <a:solidFill>
                  <a:srgbClr val="FFFFFF"/>
                </a:solidFill>
                <a:ea typeface="Segoe UI" pitchFamily="34" charset="0"/>
                <a:cs typeface="Segoe UI" pitchFamily="34" charset="0"/>
              </a:rPr>
              <a:t>American workforce</a:t>
            </a:r>
            <a:r>
              <a:rPr lang="en-US" sz="1496" dirty="0">
                <a:solidFill>
                  <a:srgbClr val="FFFFFF"/>
                </a:solidFill>
                <a:ea typeface="Segoe UI" pitchFamily="34" charset="0"/>
                <a:cs typeface="Segoe UI" pitchFamily="34" charset="0"/>
              </a:rPr>
              <a:t> by </a:t>
            </a:r>
            <a:r>
              <a:rPr lang="en-US" sz="1496" b="1" dirty="0">
                <a:solidFill>
                  <a:srgbClr val="FFFFFF"/>
                </a:solidFill>
                <a:ea typeface="Segoe UI" pitchFamily="34" charset="0"/>
                <a:cs typeface="Segoe UI" pitchFamily="34" charset="0"/>
              </a:rPr>
              <a:t>2025</a:t>
            </a:r>
          </a:p>
        </p:txBody>
      </p:sp>
      <p:sp>
        <p:nvSpPr>
          <p:cNvPr id="53" name="Rectangle 52"/>
          <p:cNvSpPr/>
          <p:nvPr/>
        </p:nvSpPr>
        <p:spPr>
          <a:xfrm>
            <a:off x="9453349" y="3081919"/>
            <a:ext cx="2928770" cy="721873"/>
          </a:xfrm>
          <a:prstGeom prst="rect">
            <a:avLst/>
          </a:prstGeom>
          <a:effectLst/>
        </p:spPr>
        <p:txBody>
          <a:bodyPr wrap="square" lIns="93242" tIns="46622" rIns="93242" bIns="46622">
            <a:spAutoFit/>
          </a:bodyPr>
          <a:lstStyle/>
          <a:p>
            <a:pPr marL="0" lvl="1" defTabSz="1242913">
              <a:lnSpc>
                <a:spcPts val="1632"/>
              </a:lnSpc>
            </a:pPr>
            <a:r>
              <a:rPr lang="en-US" sz="3126" b="1" dirty="0">
                <a:solidFill>
                  <a:srgbClr val="FFFFFF"/>
                </a:solidFill>
                <a:ea typeface="Segoe UI" pitchFamily="34" charset="0"/>
                <a:cs typeface="Segoe UI" pitchFamily="34" charset="0"/>
              </a:rPr>
              <a:t>2.7ZB</a:t>
            </a:r>
            <a:r>
              <a:rPr lang="en-US" sz="1496" b="1" dirty="0">
                <a:solidFill>
                  <a:srgbClr val="FFFFFF"/>
                </a:solidFill>
                <a:ea typeface="Segoe UI" pitchFamily="34" charset="0"/>
                <a:cs typeface="Segoe UI" pitchFamily="34" charset="0"/>
              </a:rPr>
              <a:t> in 2012, up 48% from 2011</a:t>
            </a:r>
            <a:r>
              <a:rPr lang="en-US" sz="1496" dirty="0">
                <a:solidFill>
                  <a:srgbClr val="FFFFFF"/>
                </a:solidFill>
                <a:ea typeface="Segoe UI" pitchFamily="34" charset="0"/>
                <a:cs typeface="Segoe UI" pitchFamily="34" charset="0"/>
              </a:rPr>
              <a:t>, rocketing </a:t>
            </a:r>
            <a:br>
              <a:rPr lang="en-US" sz="1496" dirty="0">
                <a:solidFill>
                  <a:srgbClr val="FFFFFF"/>
                </a:solidFill>
                <a:ea typeface="Segoe UI" pitchFamily="34" charset="0"/>
                <a:cs typeface="Segoe UI" pitchFamily="34" charset="0"/>
              </a:rPr>
            </a:br>
            <a:r>
              <a:rPr lang="en-US" sz="1496" dirty="0">
                <a:solidFill>
                  <a:srgbClr val="FFFFFF"/>
                </a:solidFill>
                <a:ea typeface="Segoe UI" pitchFamily="34" charset="0"/>
                <a:cs typeface="Segoe UI" pitchFamily="34" charset="0"/>
              </a:rPr>
              <a:t>toward </a:t>
            </a:r>
            <a:r>
              <a:rPr lang="en-US" sz="1496" b="1" dirty="0">
                <a:solidFill>
                  <a:srgbClr val="FFFFFF"/>
                </a:solidFill>
                <a:ea typeface="Segoe UI" pitchFamily="34" charset="0"/>
                <a:cs typeface="Segoe UI" pitchFamily="34" charset="0"/>
              </a:rPr>
              <a:t>8ZB by 2015</a:t>
            </a:r>
            <a:r>
              <a:rPr lang="en-US" sz="1496" dirty="0">
                <a:solidFill>
                  <a:srgbClr val="FFFFFF"/>
                </a:solidFill>
                <a:ea typeface="Segoe UI" pitchFamily="34" charset="0"/>
                <a:cs typeface="Segoe UI" pitchFamily="34" charset="0"/>
              </a:rPr>
              <a:t>.</a:t>
            </a:r>
          </a:p>
        </p:txBody>
      </p:sp>
      <p:sp>
        <p:nvSpPr>
          <p:cNvPr id="8" name="Title 7"/>
          <p:cNvSpPr>
            <a:spLocks noGrp="1"/>
          </p:cNvSpPr>
          <p:nvPr>
            <p:ph type="title"/>
          </p:nvPr>
        </p:nvSpPr>
        <p:spPr>
          <a:xfrm>
            <a:off x="432128" y="320406"/>
            <a:ext cx="10646791" cy="1129861"/>
          </a:xfrm>
        </p:spPr>
        <p:txBody>
          <a:bodyPr/>
          <a:lstStyle/>
          <a:p>
            <a:r>
              <a:rPr lang="en-US" dirty="0"/>
              <a:t>Large Scale Technology Trends</a:t>
            </a:r>
            <a:br>
              <a:rPr lang="en-US" dirty="0"/>
            </a:br>
            <a:r>
              <a:rPr lang="en-US" sz="3264" dirty="0"/>
              <a:t>Transforming access to people and information</a:t>
            </a:r>
          </a:p>
        </p:txBody>
      </p:sp>
    </p:spTree>
    <p:extLst>
      <p:ext uri="{BB962C8B-B14F-4D97-AF65-F5344CB8AC3E}">
        <p14:creationId xmlns:p14="http://schemas.microsoft.com/office/powerpoint/2010/main" val="335904568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6944" y="473607"/>
            <a:ext cx="12242587" cy="2069903"/>
            <a:chOff x="96075" y="431368"/>
            <a:chExt cx="12244324" cy="2070197"/>
          </a:xfrm>
        </p:grpSpPr>
        <p:sp>
          <p:nvSpPr>
            <p:cNvPr id="3" name="Rectangle 2"/>
            <p:cNvSpPr/>
            <p:nvPr/>
          </p:nvSpPr>
          <p:spPr bwMode="auto">
            <a:xfrm>
              <a:off x="96075" y="431368"/>
              <a:ext cx="1662067" cy="2070197"/>
            </a:xfrm>
            <a:prstGeom prst="rect">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square" lIns="178765" tIns="143011" rIns="178765" bIns="143011" numCol="1" spcCol="0" rtlCol="0" fromWordArt="0" anchor="t" anchorCtr="0" forceAA="0" compatLnSpc="1">
              <a:prstTxWarp prst="textNoShape">
                <a:avLst/>
              </a:prstTxWarp>
              <a:noAutofit/>
            </a:bodyPr>
            <a:lstStyle/>
            <a:p>
              <a:pPr algn="ctr" defTabSz="911295" fontAlgn="base">
                <a:lnSpc>
                  <a:spcPct val="90000"/>
                </a:lnSpc>
                <a:spcBef>
                  <a:spcPct val="0"/>
                </a:spcBef>
                <a:spcAft>
                  <a:spcPct val="0"/>
                </a:spcAft>
                <a:defRPr/>
              </a:pPr>
              <a:endParaRPr lang="en-US"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Rectangle 3"/>
            <p:cNvSpPr/>
            <p:nvPr/>
          </p:nvSpPr>
          <p:spPr bwMode="auto">
            <a:xfrm>
              <a:off x="1834761" y="431368"/>
              <a:ext cx="1662067" cy="2070197"/>
            </a:xfrm>
            <a:prstGeom prst="rect">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square" lIns="178765" tIns="143011" rIns="178765" bIns="143011" numCol="1" spcCol="0" rtlCol="0" fromWordArt="0" anchor="t" anchorCtr="0" forceAA="0" compatLnSpc="1">
              <a:prstTxWarp prst="textNoShape">
                <a:avLst/>
              </a:prstTxWarp>
              <a:noAutofit/>
            </a:bodyPr>
            <a:lstStyle/>
            <a:p>
              <a:pPr algn="ctr" defTabSz="911295" fontAlgn="base">
                <a:lnSpc>
                  <a:spcPct val="90000"/>
                </a:lnSpc>
                <a:spcBef>
                  <a:spcPct val="0"/>
                </a:spcBef>
                <a:spcAft>
                  <a:spcPct val="0"/>
                </a:spcAft>
                <a:defRPr/>
              </a:pPr>
              <a:endParaRPr lang="en-US"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Rectangle 4"/>
            <p:cNvSpPr/>
            <p:nvPr/>
          </p:nvSpPr>
          <p:spPr bwMode="auto">
            <a:xfrm>
              <a:off x="3573447" y="431368"/>
              <a:ext cx="1662067" cy="2070197"/>
            </a:xfrm>
            <a:prstGeom prst="rect">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square" lIns="178765" tIns="143011" rIns="178765" bIns="143011" numCol="1" spcCol="0" rtlCol="0" fromWordArt="0" anchor="t" anchorCtr="0" forceAA="0" compatLnSpc="1">
              <a:prstTxWarp prst="textNoShape">
                <a:avLst/>
              </a:prstTxWarp>
              <a:noAutofit/>
            </a:bodyPr>
            <a:lstStyle/>
            <a:p>
              <a:pPr algn="ctr" defTabSz="911295" fontAlgn="base">
                <a:lnSpc>
                  <a:spcPct val="90000"/>
                </a:lnSpc>
                <a:spcBef>
                  <a:spcPct val="0"/>
                </a:spcBef>
                <a:spcAft>
                  <a:spcPct val="0"/>
                </a:spcAft>
                <a:defRPr/>
              </a:pPr>
              <a:endParaRPr lang="en-US"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Rectangle 5"/>
            <p:cNvSpPr/>
            <p:nvPr/>
          </p:nvSpPr>
          <p:spPr bwMode="auto">
            <a:xfrm>
              <a:off x="5312133" y="431368"/>
              <a:ext cx="2029018" cy="2070197"/>
            </a:xfrm>
            <a:prstGeom prst="rect">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square" lIns="178765" tIns="143011" rIns="178765" bIns="143011" numCol="1" spcCol="0" rtlCol="0" fromWordArt="0" anchor="t" anchorCtr="0" forceAA="0" compatLnSpc="1">
              <a:prstTxWarp prst="textNoShape">
                <a:avLst/>
              </a:prstTxWarp>
              <a:noAutofit/>
            </a:bodyPr>
            <a:lstStyle/>
            <a:p>
              <a:pPr algn="ctr" defTabSz="911295" fontAlgn="base">
                <a:lnSpc>
                  <a:spcPct val="90000"/>
                </a:lnSpc>
                <a:spcBef>
                  <a:spcPct val="0"/>
                </a:spcBef>
                <a:spcAft>
                  <a:spcPct val="0"/>
                </a:spcAft>
                <a:defRPr/>
              </a:pPr>
              <a:endParaRPr lang="en-US"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Rectangle 6"/>
            <p:cNvSpPr/>
            <p:nvPr/>
          </p:nvSpPr>
          <p:spPr bwMode="auto">
            <a:xfrm>
              <a:off x="7417770" y="431368"/>
              <a:ext cx="2029018" cy="2070197"/>
            </a:xfrm>
            <a:prstGeom prst="rect">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square" lIns="178765" tIns="143011" rIns="178765" bIns="143011" numCol="1" spcCol="0" rtlCol="0" fromWordArt="0" anchor="t" anchorCtr="0" forceAA="0" compatLnSpc="1">
              <a:prstTxWarp prst="textNoShape">
                <a:avLst/>
              </a:prstTxWarp>
              <a:noAutofit/>
            </a:bodyPr>
            <a:lstStyle/>
            <a:p>
              <a:pPr algn="ctr" defTabSz="911295" fontAlgn="base">
                <a:lnSpc>
                  <a:spcPct val="90000"/>
                </a:lnSpc>
                <a:spcBef>
                  <a:spcPct val="0"/>
                </a:spcBef>
                <a:spcAft>
                  <a:spcPct val="0"/>
                </a:spcAft>
                <a:defRPr/>
              </a:pPr>
              <a:endParaRPr lang="en-US"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Rectangle 7"/>
            <p:cNvSpPr/>
            <p:nvPr/>
          </p:nvSpPr>
          <p:spPr bwMode="auto">
            <a:xfrm>
              <a:off x="9523405" y="431368"/>
              <a:ext cx="2816994" cy="2070197"/>
            </a:xfrm>
            <a:prstGeom prst="rect">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square" lIns="178765" tIns="143011" rIns="178765" bIns="143011" numCol="1" spcCol="0" rtlCol="0" fromWordArt="0" anchor="t" anchorCtr="0" forceAA="0" compatLnSpc="1">
              <a:prstTxWarp prst="textNoShape">
                <a:avLst/>
              </a:prstTxWarp>
              <a:noAutofit/>
            </a:bodyPr>
            <a:lstStyle/>
            <a:p>
              <a:pPr algn="ctr" defTabSz="911295" fontAlgn="base">
                <a:lnSpc>
                  <a:spcPct val="90000"/>
                </a:lnSpc>
                <a:spcBef>
                  <a:spcPct val="0"/>
                </a:spcBef>
                <a:spcAft>
                  <a:spcPct val="0"/>
                </a:spcAft>
                <a:defRPr/>
              </a:pPr>
              <a:endParaRPr lang="en-US"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9" name="Phable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3172" y="1424194"/>
              <a:ext cx="750732" cy="691354"/>
            </a:xfrm>
            <a:prstGeom prst="rect">
              <a:avLst/>
            </a:prstGeom>
          </p:spPr>
        </p:pic>
        <p:pic>
          <p:nvPicPr>
            <p:cNvPr id="10" name="Pho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01" y="1569002"/>
              <a:ext cx="576098" cy="530528"/>
            </a:xfrm>
            <a:prstGeom prst="rect">
              <a:avLst/>
            </a:prstGeom>
          </p:spPr>
        </p:pic>
        <p:pic>
          <p:nvPicPr>
            <p:cNvPr id="11" name="Small Table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5045" y="1261890"/>
              <a:ext cx="1138915" cy="840779"/>
            </a:xfrm>
            <a:prstGeom prst="rect">
              <a:avLst/>
            </a:prstGeom>
          </p:spPr>
        </p:pic>
        <p:pic>
          <p:nvPicPr>
            <p:cNvPr id="12" name="2-i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112" y="1156894"/>
              <a:ext cx="2030800" cy="1019890"/>
            </a:xfrm>
            <a:prstGeom prst="rect">
              <a:avLst/>
            </a:prstGeom>
          </p:spPr>
        </p:pic>
        <p:pic>
          <p:nvPicPr>
            <p:cNvPr id="13" name="Laptop"/>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7359" y="1074964"/>
              <a:ext cx="1745795" cy="989068"/>
            </a:xfrm>
            <a:prstGeom prst="rect">
              <a:avLst/>
            </a:prstGeom>
          </p:spPr>
        </p:pic>
        <p:pic>
          <p:nvPicPr>
            <p:cNvPr id="14" name="Desktop"/>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0981" y="696052"/>
              <a:ext cx="2856998" cy="1540829"/>
            </a:xfrm>
            <a:prstGeom prst="rect">
              <a:avLst/>
            </a:prstGeom>
          </p:spPr>
        </p:pic>
      </p:grpSp>
      <p:grpSp>
        <p:nvGrpSpPr>
          <p:cNvPr id="15" name="Group 14"/>
          <p:cNvGrpSpPr/>
          <p:nvPr/>
        </p:nvGrpSpPr>
        <p:grpSpPr>
          <a:xfrm>
            <a:off x="-53224" y="3706474"/>
            <a:ext cx="12350342" cy="2814446"/>
            <a:chOff x="-54114" y="3664694"/>
            <a:chExt cx="12352094" cy="2814845"/>
          </a:xfrm>
        </p:grpSpPr>
        <p:sp>
          <p:nvSpPr>
            <p:cNvPr id="16" name="Rectangle 15"/>
            <p:cNvSpPr/>
            <p:nvPr/>
          </p:nvSpPr>
          <p:spPr bwMode="auto">
            <a:xfrm>
              <a:off x="3573447" y="3664694"/>
              <a:ext cx="5308011" cy="2811370"/>
            </a:xfrm>
            <a:prstGeom prst="rect">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square" lIns="178765" tIns="143011" rIns="178765" bIns="143011" numCol="1" spcCol="0" rtlCol="0" fromWordArt="0" anchor="t" anchorCtr="0" forceAA="0" compatLnSpc="1">
              <a:prstTxWarp prst="textNoShape">
                <a:avLst/>
              </a:prstTxWarp>
              <a:noAutofit/>
            </a:bodyPr>
            <a:lstStyle/>
            <a:p>
              <a:pPr algn="ctr" defTabSz="911295" fontAlgn="base">
                <a:lnSpc>
                  <a:spcPct val="90000"/>
                </a:lnSpc>
                <a:spcBef>
                  <a:spcPct val="0"/>
                </a:spcBef>
                <a:spcAft>
                  <a:spcPct val="0"/>
                </a:spcAft>
                <a:defRPr/>
              </a:pPr>
              <a:endParaRPr lang="en-US"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 name="Rectangle 16"/>
            <p:cNvSpPr/>
            <p:nvPr/>
          </p:nvSpPr>
          <p:spPr bwMode="auto">
            <a:xfrm>
              <a:off x="8958078" y="3664694"/>
              <a:ext cx="3339902" cy="2811370"/>
            </a:xfrm>
            <a:prstGeom prst="rect">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square" lIns="178765" tIns="143011" rIns="178765" bIns="143011" numCol="1" spcCol="0" rtlCol="0" fromWordArt="0" anchor="t" anchorCtr="0" forceAA="0" compatLnSpc="1">
              <a:prstTxWarp prst="textNoShape">
                <a:avLst/>
              </a:prstTxWarp>
              <a:noAutofit/>
            </a:bodyPr>
            <a:lstStyle/>
            <a:p>
              <a:pPr algn="ctr" defTabSz="911295" fontAlgn="base">
                <a:lnSpc>
                  <a:spcPct val="90000"/>
                </a:lnSpc>
                <a:spcBef>
                  <a:spcPct val="0"/>
                </a:spcBef>
                <a:spcAft>
                  <a:spcPct val="0"/>
                </a:spcAft>
                <a:defRPr/>
              </a:pPr>
              <a:endParaRPr lang="en-US"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Rectangle 17"/>
            <p:cNvSpPr/>
            <p:nvPr/>
          </p:nvSpPr>
          <p:spPr bwMode="auto">
            <a:xfrm>
              <a:off x="96075" y="3664694"/>
              <a:ext cx="3400753" cy="2811370"/>
            </a:xfrm>
            <a:prstGeom prst="rect">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square" lIns="178765" tIns="143011" rIns="178765" bIns="143011" numCol="1" spcCol="0" rtlCol="0" fromWordArt="0" anchor="t" anchorCtr="0" forceAA="0" compatLnSpc="1">
              <a:prstTxWarp prst="textNoShape">
                <a:avLst/>
              </a:prstTxWarp>
              <a:noAutofit/>
            </a:bodyPr>
            <a:lstStyle/>
            <a:p>
              <a:pPr algn="ctr" defTabSz="911295" fontAlgn="base">
                <a:lnSpc>
                  <a:spcPct val="90000"/>
                </a:lnSpc>
                <a:spcBef>
                  <a:spcPct val="0"/>
                </a:spcBef>
                <a:spcAft>
                  <a:spcPct val="0"/>
                </a:spcAft>
                <a:defRPr/>
              </a:pPr>
              <a:endParaRPr lang="en-US"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9" name="Xbox"/>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14" y="4170897"/>
              <a:ext cx="3435334" cy="2120576"/>
            </a:xfrm>
            <a:prstGeom prst="rect">
              <a:avLst/>
            </a:prstGeom>
          </p:spPr>
        </p:pic>
        <p:pic>
          <p:nvPicPr>
            <p:cNvPr id="20" name="Headse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83154" y="4589508"/>
              <a:ext cx="2534864" cy="1322538"/>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97932" y="3765666"/>
              <a:ext cx="4840609" cy="2713873"/>
            </a:xfrm>
            <a:prstGeom prst="rect">
              <a:avLst/>
            </a:prstGeom>
          </p:spPr>
        </p:pic>
      </p:grpSp>
      <p:sp>
        <p:nvSpPr>
          <p:cNvPr id="22" name="Rectangle 21"/>
          <p:cNvSpPr/>
          <p:nvPr/>
        </p:nvSpPr>
        <p:spPr bwMode="auto">
          <a:xfrm>
            <a:off x="883" y="2543509"/>
            <a:ext cx="12434711" cy="115949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Rectangle 22"/>
          <p:cNvSpPr/>
          <p:nvPr/>
        </p:nvSpPr>
        <p:spPr>
          <a:xfrm>
            <a:off x="2533996" y="2611793"/>
            <a:ext cx="7386910" cy="1110958"/>
          </a:xfrm>
          <a:prstGeom prst="rect">
            <a:avLst/>
          </a:prstGeom>
        </p:spPr>
        <p:txBody>
          <a:bodyPr wrap="square">
            <a:spAutoFit/>
          </a:bodyPr>
          <a:lstStyle/>
          <a:p>
            <a:pPr algn="ctr">
              <a:lnSpc>
                <a:spcPct val="90000"/>
              </a:lnSpc>
              <a:spcBef>
                <a:spcPct val="0"/>
              </a:spcBef>
            </a:pPr>
            <a:r>
              <a:rPr lang="en-US" sz="3599" spc="-100" dirty="0">
                <a:ln w="3175">
                  <a:noFill/>
                </a:ln>
                <a:solidFill>
                  <a:srgbClr val="0078D7"/>
                </a:solidFill>
                <a:latin typeface="+mj-lt"/>
                <a:cs typeface="Segoe UI Semibold" panose="020B0702040204020203" pitchFamily="34" charset="0"/>
              </a:rPr>
              <a:t>One converged </a:t>
            </a:r>
            <a:r>
              <a:rPr lang="en-US" sz="3599" spc="-100" dirty="0">
                <a:ln w="3175">
                  <a:noFill/>
                </a:ln>
                <a:solidFill>
                  <a:srgbClr val="0078D7"/>
                </a:solidFill>
                <a:latin typeface="Segoe UI Semibold" panose="020B0702040204020203" pitchFamily="34" charset="0"/>
                <a:cs typeface="Segoe UI Semibold" panose="020B0702040204020203" pitchFamily="34" charset="0"/>
              </a:rPr>
              <a:t>Windows </a:t>
            </a:r>
            <a:r>
              <a:rPr lang="en-US" sz="3599" spc="-100" dirty="0">
                <a:ln w="3175">
                  <a:noFill/>
                </a:ln>
                <a:solidFill>
                  <a:srgbClr val="0078D7"/>
                </a:solidFill>
                <a:latin typeface="+mj-lt"/>
                <a:cs typeface="Segoe UI Semibold" panose="020B0702040204020203" pitchFamily="34" charset="0"/>
              </a:rPr>
              <a:t>platform</a:t>
            </a:r>
          </a:p>
          <a:p>
            <a:pPr algn="ctr">
              <a:lnSpc>
                <a:spcPct val="90000"/>
              </a:lnSpc>
              <a:spcBef>
                <a:spcPct val="0"/>
              </a:spcBef>
            </a:pPr>
            <a:r>
              <a:rPr lang="en-US" sz="3599" spc="-100" dirty="0">
                <a:ln w="3175">
                  <a:noFill/>
                </a:ln>
                <a:solidFill>
                  <a:srgbClr val="0078D7"/>
                </a:solidFill>
                <a:latin typeface="+mj-lt"/>
                <a:cs typeface="Segoe UI Semibold" panose="020B0702040204020203" pitchFamily="34" charset="0"/>
              </a:rPr>
              <a:t>Rapidly Growing Ecosystem</a:t>
            </a:r>
          </a:p>
        </p:txBody>
      </p:sp>
      <p:pic>
        <p:nvPicPr>
          <p:cNvPr id="24" name="Io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3038" y="1807054"/>
            <a:ext cx="331651" cy="226850"/>
          </a:xfrm>
          <a:prstGeom prst="rect">
            <a:avLst/>
          </a:prstGeom>
        </p:spPr>
      </p:pic>
    </p:spTree>
    <p:extLst>
      <p:ext uri="{BB962C8B-B14F-4D97-AF65-F5344CB8AC3E}">
        <p14:creationId xmlns:p14="http://schemas.microsoft.com/office/powerpoint/2010/main" val="1723821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in a cloud first world!</a:t>
            </a:r>
          </a:p>
        </p:txBody>
      </p:sp>
      <p:sp>
        <p:nvSpPr>
          <p:cNvPr id="3" name="Slide Number Placeholder 2"/>
          <p:cNvSpPr>
            <a:spLocks noGrp="1"/>
          </p:cNvSpPr>
          <p:nvPr>
            <p:ph type="sldNum" sz="quarter" idx="4"/>
          </p:nvPr>
        </p:nvSpPr>
        <p:spPr/>
        <p:txBody>
          <a:bodyPr/>
          <a:lstStyle/>
          <a:p>
            <a:pPr defTabSz="932563"/>
            <a:fld id="{7EFC24D6-DB8F-6B44-BA5A-9BEC68C15CAA}" type="slidenum">
              <a:rPr lang="en-US" smtClean="0">
                <a:gradFill>
                  <a:gsLst>
                    <a:gs pos="12245">
                      <a:srgbClr val="000000">
                        <a:lumMod val="0"/>
                      </a:srgbClr>
                    </a:gs>
                    <a:gs pos="45000">
                      <a:srgbClr val="000000">
                        <a:lumMod val="0"/>
                      </a:srgbClr>
                    </a:gs>
                  </a:gsLst>
                  <a:lin ang="5400000" scaled="0"/>
                </a:gradFill>
              </a:rPr>
              <a:pPr defTabSz="932563"/>
              <a:t>16</a:t>
            </a:fld>
            <a:endParaRPr lang="en-US">
              <a:gradFill>
                <a:gsLst>
                  <a:gs pos="12245">
                    <a:srgbClr val="000000">
                      <a:lumMod val="0"/>
                    </a:srgbClr>
                  </a:gs>
                  <a:gs pos="45000">
                    <a:srgbClr val="000000">
                      <a:lumMod val="0"/>
                    </a:srgbClr>
                  </a:gs>
                </a:gsLst>
                <a:lin ang="5400000" scaled="0"/>
              </a:gradFill>
            </a:endParaRPr>
          </a:p>
        </p:txBody>
      </p:sp>
      <p:pic>
        <p:nvPicPr>
          <p:cNvPr id="4" name="Picture 3"/>
          <p:cNvPicPr>
            <a:picLocks noChangeAspect="1"/>
          </p:cNvPicPr>
          <p:nvPr/>
        </p:nvPicPr>
        <p:blipFill>
          <a:blip r:embed="rId2"/>
          <a:stretch>
            <a:fillRect/>
          </a:stretch>
        </p:blipFill>
        <p:spPr>
          <a:xfrm>
            <a:off x="1244353" y="1648246"/>
            <a:ext cx="8714013" cy="4704698"/>
          </a:xfrm>
          <a:prstGeom prst="rect">
            <a:avLst/>
          </a:prstGeom>
        </p:spPr>
      </p:pic>
      <p:pic>
        <p:nvPicPr>
          <p:cNvPr id="5" name="Picture 4"/>
          <p:cNvPicPr>
            <a:picLocks noChangeAspect="1"/>
          </p:cNvPicPr>
          <p:nvPr/>
        </p:nvPicPr>
        <p:blipFill>
          <a:blip r:embed="rId3"/>
          <a:stretch>
            <a:fillRect/>
          </a:stretch>
        </p:blipFill>
        <p:spPr>
          <a:xfrm>
            <a:off x="1715512" y="2087258"/>
            <a:ext cx="7771694" cy="4021439"/>
          </a:xfrm>
          <a:prstGeom prst="rect">
            <a:avLst/>
          </a:prstGeom>
        </p:spPr>
      </p:pic>
    </p:spTree>
    <p:extLst>
      <p:ext uri="{BB962C8B-B14F-4D97-AF65-F5344CB8AC3E}">
        <p14:creationId xmlns:p14="http://schemas.microsoft.com/office/powerpoint/2010/main" val="727979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534160" y="6482888"/>
            <a:ext cx="2901433" cy="372394"/>
          </a:xfrm>
          <a:prstGeom prst="rect">
            <a:avLst/>
          </a:prstGeom>
        </p:spPr>
        <p:txBody>
          <a:bodyPr/>
          <a:lstStyle/>
          <a:p>
            <a:pPr defTabSz="932384"/>
            <a:fld id="{7EFC24D6-DB8F-6B44-BA5A-9BEC68C15CAA}" type="slidenum">
              <a:rPr lang="en-US" smtClean="0">
                <a:gradFill>
                  <a:gsLst>
                    <a:gs pos="0">
                      <a:srgbClr val="FFFFFF"/>
                    </a:gs>
                    <a:gs pos="28000">
                      <a:srgbClr val="FFFFFF">
                        <a:alpha val="0"/>
                      </a:srgbClr>
                    </a:gs>
                  </a:gsLst>
                  <a:lin ang="4380000" scaled="0"/>
                </a:gradFill>
              </a:rPr>
              <a:pPr defTabSz="932384"/>
              <a:t>17</a:t>
            </a:fld>
            <a:endParaRPr lang="en-US">
              <a:gradFill>
                <a:gsLst>
                  <a:gs pos="0">
                    <a:srgbClr val="FFFFFF"/>
                  </a:gs>
                  <a:gs pos="28000">
                    <a:srgbClr val="FFFFFF">
                      <a:alpha val="0"/>
                    </a:srgbClr>
                  </a:gs>
                </a:gsLst>
                <a:lin ang="4380000" scaled="0"/>
              </a:gradFill>
            </a:endParaRPr>
          </a:p>
        </p:txBody>
      </p:sp>
      <p:pic>
        <p:nvPicPr>
          <p:cNvPr id="2050" name="Picture 2" descr="C:\Users\DSTOLT~1.NOR\AppData\Local\Temp\SNAGHTML83c2f5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9" y="40347"/>
            <a:ext cx="12386138" cy="6916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0721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0288" y="1426563"/>
            <a:ext cx="5389473" cy="5389473"/>
            <a:chOff x="238210" y="1131156"/>
            <a:chExt cx="3963770" cy="3963770"/>
          </a:xfrm>
        </p:grpSpPr>
        <p:grpSp>
          <p:nvGrpSpPr>
            <p:cNvPr id="20" name="Group 19"/>
            <p:cNvGrpSpPr/>
            <p:nvPr/>
          </p:nvGrpSpPr>
          <p:grpSpPr>
            <a:xfrm>
              <a:off x="238210" y="1131156"/>
              <a:ext cx="3963770" cy="3963770"/>
              <a:chOff x="238210" y="1131156"/>
              <a:chExt cx="3963770" cy="3963770"/>
            </a:xfrm>
          </p:grpSpPr>
          <p:sp>
            <p:nvSpPr>
              <p:cNvPr id="57" name="Freeform 56"/>
              <p:cNvSpPr/>
              <p:nvPr/>
            </p:nvSpPr>
            <p:spPr>
              <a:xfrm>
                <a:off x="238210" y="1131156"/>
                <a:ext cx="1937147" cy="1937147"/>
              </a:xfrm>
              <a:custGeom>
                <a:avLst/>
                <a:gdLst>
                  <a:gd name="connsiteX0" fmla="*/ 0 w 1937147"/>
                  <a:gd name="connsiteY0" fmla="*/ 1937147 h 1937147"/>
                  <a:gd name="connsiteX1" fmla="*/ 1937147 w 1937147"/>
                  <a:gd name="connsiteY1" fmla="*/ 0 h 1937147"/>
                  <a:gd name="connsiteX2" fmla="*/ 1937147 w 1937147"/>
                  <a:gd name="connsiteY2" fmla="*/ 1937147 h 1937147"/>
                  <a:gd name="connsiteX3" fmla="*/ 0 w 1937147"/>
                  <a:gd name="connsiteY3" fmla="*/ 1937147 h 1937147"/>
                </a:gdLst>
                <a:ahLst/>
                <a:cxnLst>
                  <a:cxn ang="0">
                    <a:pos x="connsiteX0" y="connsiteY0"/>
                  </a:cxn>
                  <a:cxn ang="0">
                    <a:pos x="connsiteX1" y="connsiteY1"/>
                  </a:cxn>
                  <a:cxn ang="0">
                    <a:pos x="connsiteX2" y="connsiteY2"/>
                  </a:cxn>
                  <a:cxn ang="0">
                    <a:pos x="connsiteX3" y="connsiteY3"/>
                  </a:cxn>
                </a:cxnLst>
                <a:rect l="l" t="t" r="r" b="b"/>
                <a:pathLst>
                  <a:path w="1937147" h="1937147">
                    <a:moveTo>
                      <a:pt x="0" y="1937147"/>
                    </a:moveTo>
                    <a:cubicBezTo>
                      <a:pt x="0" y="867290"/>
                      <a:pt x="867290" y="0"/>
                      <a:pt x="1937147" y="0"/>
                    </a:cubicBezTo>
                    <a:lnTo>
                      <a:pt x="1937147" y="1937147"/>
                    </a:lnTo>
                    <a:lnTo>
                      <a:pt x="0" y="1937147"/>
                    </a:lnTo>
                    <a:close/>
                  </a:path>
                </a:pathLst>
              </a:custGeom>
              <a:solidFill>
                <a:srgbClr val="4472C4"/>
              </a:solidFill>
              <a:ln w="425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33618" tIns="771454" rIns="0" bIns="0" numCol="1" spcCol="1270" anchor="t" anchorCtr="0">
                <a:noAutofit/>
              </a:bodyPr>
              <a:lstStyle/>
              <a:p>
                <a:pPr defTabSz="966903">
                  <a:lnSpc>
                    <a:spcPct val="90000"/>
                  </a:lnSpc>
                  <a:spcBef>
                    <a:spcPct val="0"/>
                  </a:spcBef>
                  <a:spcAft>
                    <a:spcPct val="35000"/>
                  </a:spcAft>
                </a:pPr>
                <a:endParaRPr lang="en-US" sz="2174" dirty="0">
                  <a:solidFill>
                    <a:srgbClr val="FFFFFF"/>
                  </a:solidFill>
                </a:endParaRPr>
              </a:p>
            </p:txBody>
          </p:sp>
          <p:sp>
            <p:nvSpPr>
              <p:cNvPr id="58" name="Freeform 57"/>
              <p:cNvSpPr/>
              <p:nvPr/>
            </p:nvSpPr>
            <p:spPr>
              <a:xfrm>
                <a:off x="2264833" y="1131156"/>
                <a:ext cx="1937147" cy="1937147"/>
              </a:xfrm>
              <a:custGeom>
                <a:avLst/>
                <a:gdLst>
                  <a:gd name="connsiteX0" fmla="*/ 0 w 1937147"/>
                  <a:gd name="connsiteY0" fmla="*/ 1937147 h 1937147"/>
                  <a:gd name="connsiteX1" fmla="*/ 1937147 w 1937147"/>
                  <a:gd name="connsiteY1" fmla="*/ 0 h 1937147"/>
                  <a:gd name="connsiteX2" fmla="*/ 1937147 w 1937147"/>
                  <a:gd name="connsiteY2" fmla="*/ 1937147 h 1937147"/>
                  <a:gd name="connsiteX3" fmla="*/ 0 w 1937147"/>
                  <a:gd name="connsiteY3" fmla="*/ 1937147 h 1937147"/>
                </a:gdLst>
                <a:ahLst/>
                <a:cxnLst>
                  <a:cxn ang="0">
                    <a:pos x="connsiteX0" y="connsiteY0"/>
                  </a:cxn>
                  <a:cxn ang="0">
                    <a:pos x="connsiteX1" y="connsiteY1"/>
                  </a:cxn>
                  <a:cxn ang="0">
                    <a:pos x="connsiteX2" y="connsiteY2"/>
                  </a:cxn>
                  <a:cxn ang="0">
                    <a:pos x="connsiteX3" y="connsiteY3"/>
                  </a:cxn>
                </a:cxnLst>
                <a:rect l="l" t="t" r="r" b="b"/>
                <a:pathLst>
                  <a:path w="1937147" h="1937147">
                    <a:moveTo>
                      <a:pt x="0" y="0"/>
                    </a:moveTo>
                    <a:cubicBezTo>
                      <a:pt x="1069857" y="0"/>
                      <a:pt x="1937147" y="867290"/>
                      <a:pt x="1937147" y="1937147"/>
                    </a:cubicBezTo>
                    <a:lnTo>
                      <a:pt x="0" y="1937147"/>
                    </a:lnTo>
                    <a:lnTo>
                      <a:pt x="0" y="0"/>
                    </a:lnTo>
                    <a:close/>
                  </a:path>
                </a:pathLst>
              </a:custGeom>
              <a:solidFill>
                <a:srgbClr val="4472C4"/>
              </a:solidFill>
              <a:ln w="425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2165" tIns="771454" rIns="771454" bIns="0" numCol="1" spcCol="1270" anchor="t" anchorCtr="0">
                <a:noAutofit/>
              </a:bodyPr>
              <a:lstStyle/>
              <a:p>
                <a:pPr defTabSz="966903">
                  <a:lnSpc>
                    <a:spcPct val="90000"/>
                  </a:lnSpc>
                  <a:spcBef>
                    <a:spcPct val="0"/>
                  </a:spcBef>
                  <a:spcAft>
                    <a:spcPct val="35000"/>
                  </a:spcAft>
                </a:pPr>
                <a:endParaRPr lang="en-US" sz="2174" dirty="0">
                  <a:solidFill>
                    <a:srgbClr val="FFFFFF"/>
                  </a:solidFill>
                </a:endParaRPr>
              </a:p>
            </p:txBody>
          </p:sp>
          <p:sp>
            <p:nvSpPr>
              <p:cNvPr id="59" name="Freeform 58"/>
              <p:cNvSpPr/>
              <p:nvPr/>
            </p:nvSpPr>
            <p:spPr>
              <a:xfrm rot="21600000">
                <a:off x="2264833" y="3157778"/>
                <a:ext cx="1937147" cy="1937148"/>
              </a:xfrm>
              <a:custGeom>
                <a:avLst/>
                <a:gdLst>
                  <a:gd name="connsiteX0" fmla="*/ 0 w 1937147"/>
                  <a:gd name="connsiteY0" fmla="*/ 1937147 h 1937147"/>
                  <a:gd name="connsiteX1" fmla="*/ 1937147 w 1937147"/>
                  <a:gd name="connsiteY1" fmla="*/ 0 h 1937147"/>
                  <a:gd name="connsiteX2" fmla="*/ 1937147 w 1937147"/>
                  <a:gd name="connsiteY2" fmla="*/ 1937147 h 1937147"/>
                  <a:gd name="connsiteX3" fmla="*/ 0 w 1937147"/>
                  <a:gd name="connsiteY3" fmla="*/ 1937147 h 1937147"/>
                </a:gdLst>
                <a:ahLst/>
                <a:cxnLst>
                  <a:cxn ang="0">
                    <a:pos x="connsiteX0" y="connsiteY0"/>
                  </a:cxn>
                  <a:cxn ang="0">
                    <a:pos x="connsiteX1" y="connsiteY1"/>
                  </a:cxn>
                  <a:cxn ang="0">
                    <a:pos x="connsiteX2" y="connsiteY2"/>
                  </a:cxn>
                  <a:cxn ang="0">
                    <a:pos x="connsiteX3" y="connsiteY3"/>
                  </a:cxn>
                </a:cxnLst>
                <a:rect l="l" t="t" r="r" b="b"/>
                <a:pathLst>
                  <a:path w="1937147" h="1937147">
                    <a:moveTo>
                      <a:pt x="1937147" y="0"/>
                    </a:moveTo>
                    <a:cubicBezTo>
                      <a:pt x="1937147" y="1069857"/>
                      <a:pt x="1069857" y="1937147"/>
                      <a:pt x="0" y="1937147"/>
                    </a:cubicBezTo>
                    <a:lnTo>
                      <a:pt x="0" y="0"/>
                    </a:lnTo>
                    <a:lnTo>
                      <a:pt x="1937147" y="0"/>
                    </a:lnTo>
                    <a:close/>
                  </a:path>
                </a:pathLst>
              </a:custGeom>
              <a:solidFill>
                <a:srgbClr val="4472C4"/>
              </a:solidFill>
              <a:ln w="425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2165" tIns="1" rIns="771454" bIns="771454" numCol="1" spcCol="1270" anchor="b" anchorCtr="0">
                <a:noAutofit/>
              </a:bodyPr>
              <a:lstStyle/>
              <a:p>
                <a:pPr defTabSz="966903">
                  <a:lnSpc>
                    <a:spcPct val="90000"/>
                  </a:lnSpc>
                  <a:spcBef>
                    <a:spcPct val="0"/>
                  </a:spcBef>
                  <a:spcAft>
                    <a:spcPct val="35000"/>
                  </a:spcAft>
                </a:pPr>
                <a:endParaRPr lang="en-US" sz="2174" dirty="0">
                  <a:solidFill>
                    <a:srgbClr val="FFFFFF"/>
                  </a:solidFill>
                </a:endParaRPr>
              </a:p>
            </p:txBody>
          </p:sp>
          <p:sp>
            <p:nvSpPr>
              <p:cNvPr id="60" name="Freeform 59"/>
              <p:cNvSpPr/>
              <p:nvPr/>
            </p:nvSpPr>
            <p:spPr>
              <a:xfrm rot="21600000">
                <a:off x="238210" y="3157779"/>
                <a:ext cx="1937147" cy="1937147"/>
              </a:xfrm>
              <a:custGeom>
                <a:avLst/>
                <a:gdLst>
                  <a:gd name="connsiteX0" fmla="*/ 0 w 1937147"/>
                  <a:gd name="connsiteY0" fmla="*/ 1937147 h 1937147"/>
                  <a:gd name="connsiteX1" fmla="*/ 1937147 w 1937147"/>
                  <a:gd name="connsiteY1" fmla="*/ 0 h 1937147"/>
                  <a:gd name="connsiteX2" fmla="*/ 1937147 w 1937147"/>
                  <a:gd name="connsiteY2" fmla="*/ 1937147 h 1937147"/>
                  <a:gd name="connsiteX3" fmla="*/ 0 w 1937147"/>
                  <a:gd name="connsiteY3" fmla="*/ 1937147 h 1937147"/>
                </a:gdLst>
                <a:ahLst/>
                <a:cxnLst>
                  <a:cxn ang="0">
                    <a:pos x="connsiteX0" y="connsiteY0"/>
                  </a:cxn>
                  <a:cxn ang="0">
                    <a:pos x="connsiteX1" y="connsiteY1"/>
                  </a:cxn>
                  <a:cxn ang="0">
                    <a:pos x="connsiteX2" y="connsiteY2"/>
                  </a:cxn>
                  <a:cxn ang="0">
                    <a:pos x="connsiteX3" y="connsiteY3"/>
                  </a:cxn>
                </a:cxnLst>
                <a:rect l="l" t="t" r="r" b="b"/>
                <a:pathLst>
                  <a:path w="1937147" h="1937147">
                    <a:moveTo>
                      <a:pt x="1937147" y="1937147"/>
                    </a:moveTo>
                    <a:cubicBezTo>
                      <a:pt x="867290" y="1937147"/>
                      <a:pt x="0" y="1069857"/>
                      <a:pt x="0" y="0"/>
                    </a:cubicBezTo>
                    <a:lnTo>
                      <a:pt x="1937147" y="0"/>
                    </a:lnTo>
                    <a:lnTo>
                      <a:pt x="1937147" y="1937147"/>
                    </a:lnTo>
                    <a:close/>
                  </a:path>
                </a:pathLst>
              </a:custGeom>
              <a:solidFill>
                <a:srgbClr val="4472C4"/>
              </a:solidFill>
              <a:ln w="425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33617" tIns="0" rIns="0" bIns="771454" numCol="1" spcCol="1270" anchor="b" anchorCtr="0">
                <a:noAutofit/>
              </a:bodyPr>
              <a:lstStyle/>
              <a:p>
                <a:pPr defTabSz="966903">
                  <a:lnSpc>
                    <a:spcPct val="90000"/>
                  </a:lnSpc>
                  <a:spcBef>
                    <a:spcPct val="0"/>
                  </a:spcBef>
                  <a:spcAft>
                    <a:spcPct val="35000"/>
                  </a:spcAft>
                </a:pPr>
                <a:endParaRPr lang="en-US" sz="2174" dirty="0">
                  <a:solidFill>
                    <a:srgbClr val="FFFFFF"/>
                  </a:solidFill>
                </a:endParaRPr>
              </a:p>
            </p:txBody>
          </p:sp>
        </p:grpSp>
        <p:sp>
          <p:nvSpPr>
            <p:cNvPr id="53" name="Oval 52"/>
            <p:cNvSpPr/>
            <p:nvPr/>
          </p:nvSpPr>
          <p:spPr bwMode="auto">
            <a:xfrm>
              <a:off x="694278" y="1573887"/>
              <a:ext cx="3076832" cy="3076833"/>
            </a:xfrm>
            <a:prstGeom prst="ellipse">
              <a:avLst/>
            </a:prstGeom>
            <a:solidFill>
              <a:srgbClr val="FFFFFF"/>
            </a:solidFill>
            <a:ln>
              <a:noFill/>
              <a:headEnd type="none" w="med" len="med"/>
              <a:tailEnd type="none" w="med" len="med"/>
            </a:ln>
            <a:effectLst/>
            <a:scene3d>
              <a:camera prst="orthographicFront" fov="0">
                <a:rot lat="0" lon="0" rev="0"/>
              </a:camera>
              <a:lightRig rig="contrasting" dir="t">
                <a:rot lat="0" lon="0" rev="12000000"/>
              </a:lightRig>
            </a:scene3d>
            <a:sp3d prstMaterial="powder"/>
          </p:spPr>
          <p:txBody>
            <a:bodyPr vert="horz" wrap="square" lIns="124325" tIns="62161" rIns="124325" bIns="62161" numCol="1" rtlCol="0" anchor="ctr" anchorCtr="0" compatLnSpc="1">
              <a:prstTxWarp prst="textNoShape">
                <a:avLst/>
              </a:prstTxWarp>
            </a:bodyPr>
            <a:lstStyle/>
            <a:p>
              <a:pPr algn="ctr" defTabSz="1242752" fontAlgn="base">
                <a:spcBef>
                  <a:spcPct val="0"/>
                </a:spcBef>
                <a:spcAft>
                  <a:spcPct val="0"/>
                </a:spcAft>
                <a:defRPr/>
              </a:pPr>
              <a:endParaRPr lang="en-US" sz="3264" kern="0" dirty="0">
                <a:gradFill>
                  <a:gsLst>
                    <a:gs pos="0">
                      <a:srgbClr val="000000"/>
                    </a:gs>
                    <a:gs pos="100000">
                      <a:srgbClr val="000000"/>
                    </a:gs>
                  </a:gsLst>
                  <a:lin ang="5400000" scaled="0"/>
                </a:gradFill>
              </a:endParaRPr>
            </a:p>
          </p:txBody>
        </p:sp>
        <p:grpSp>
          <p:nvGrpSpPr>
            <p:cNvPr id="91" name="Group 90"/>
            <p:cNvGrpSpPr/>
            <p:nvPr/>
          </p:nvGrpSpPr>
          <p:grpSpPr>
            <a:xfrm>
              <a:off x="982705" y="1934750"/>
              <a:ext cx="2488483" cy="2488483"/>
              <a:chOff x="435068" y="272353"/>
              <a:chExt cx="2488483" cy="2488483"/>
            </a:xfrm>
          </p:grpSpPr>
          <p:sp>
            <p:nvSpPr>
              <p:cNvPr id="92" name="Pie 91"/>
              <p:cNvSpPr/>
              <p:nvPr/>
            </p:nvSpPr>
            <p:spPr>
              <a:xfrm>
                <a:off x="435068" y="272353"/>
                <a:ext cx="2488483" cy="2488483"/>
              </a:xfrm>
              <a:prstGeom prst="pie">
                <a:avLst>
                  <a:gd name="adj1" fmla="val 3240000"/>
                  <a:gd name="adj2" fmla="val 7560000"/>
                </a:avLst>
              </a:prstGeom>
              <a:solidFill>
                <a:srgbClr val="002060"/>
              </a:solidFill>
              <a:ln w="42500" cap="flat" cmpd="sng" algn="ctr">
                <a:solidFill>
                  <a:srgbClr val="FFFFFF">
                    <a:hueOff val="0"/>
                    <a:satOff val="0"/>
                    <a:lumOff val="0"/>
                    <a:alphaOff val="0"/>
                  </a:srgbClr>
                </a:solidFill>
                <a:prstDash val="solid"/>
              </a:ln>
              <a:effectLst/>
            </p:spPr>
          </p:sp>
          <p:sp>
            <p:nvSpPr>
              <p:cNvPr id="93" name="Pie 4"/>
              <p:cNvSpPr/>
              <p:nvPr/>
            </p:nvSpPr>
            <p:spPr>
              <a:xfrm>
                <a:off x="1323812" y="2020217"/>
                <a:ext cx="710995" cy="651745"/>
              </a:xfrm>
              <a:prstGeom prst="rect">
                <a:avLst/>
              </a:prstGeom>
              <a:noFill/>
              <a:ln>
                <a:noFill/>
              </a:ln>
              <a:effectLst/>
            </p:spPr>
            <p:txBody>
              <a:bodyPr spcFirstLastPara="0" vert="horz" wrap="square" lIns="18996" tIns="18996" rIns="18996" bIns="18996" numCol="1" spcCol="1270" anchor="ctr" anchorCtr="0">
                <a:noAutofit/>
              </a:bodyPr>
              <a:lstStyle/>
              <a:p>
                <a:pPr algn="ctr" defTabSz="634529">
                  <a:lnSpc>
                    <a:spcPct val="90000"/>
                  </a:lnSpc>
                  <a:spcBef>
                    <a:spcPct val="0"/>
                  </a:spcBef>
                  <a:spcAft>
                    <a:spcPct val="35000"/>
                  </a:spcAft>
                  <a:defRPr/>
                </a:pPr>
                <a:r>
                  <a:rPr lang="en-US" sz="1428" dirty="0">
                    <a:solidFill>
                      <a:srgbClr val="FFFFFF">
                        <a:alpha val="99000"/>
                      </a:srgbClr>
                    </a:solidFill>
                  </a:rPr>
                  <a:t>Verification</a:t>
                </a:r>
              </a:p>
            </p:txBody>
          </p:sp>
        </p:grpSp>
        <p:sp>
          <p:nvSpPr>
            <p:cNvPr id="49" name="TextBox 48"/>
            <p:cNvSpPr txBox="1"/>
            <p:nvPr/>
          </p:nvSpPr>
          <p:spPr>
            <a:xfrm rot="13649483" flipH="1" flipV="1">
              <a:off x="2283618" y="1787147"/>
              <a:ext cx="1886502" cy="747434"/>
            </a:xfrm>
            <a:prstGeom prst="rect">
              <a:avLst/>
            </a:prstGeom>
            <a:noFill/>
            <a:ln w="9525">
              <a:noFill/>
              <a:miter lim="800000"/>
              <a:headEnd/>
              <a:tailEnd/>
            </a:ln>
          </p:spPr>
          <p:txBody>
            <a:bodyPr spcFirstLastPara="1" vert="horz" wrap="none">
              <a:prstTxWarp prst="textArchUp">
                <a:avLst>
                  <a:gd name="adj" fmla="val 7628674"/>
                </a:avLst>
              </a:prstTxWarp>
              <a:spAutoFit/>
            </a:bodyPr>
            <a:lstStyle/>
            <a:p>
              <a:pPr algn="ctr" defTabSz="932394">
                <a:defRPr/>
              </a:pPr>
              <a:r>
                <a:rPr lang="en-US" sz="1903" kern="0" dirty="0">
                  <a:solidFill>
                    <a:srgbClr val="FFFFFF"/>
                  </a:solidFill>
                </a:rPr>
                <a:t>Product Development</a:t>
              </a:r>
            </a:p>
          </p:txBody>
        </p:sp>
        <p:sp>
          <p:nvSpPr>
            <p:cNvPr id="50" name="TextBox 49"/>
            <p:cNvSpPr txBox="1"/>
            <p:nvPr/>
          </p:nvSpPr>
          <p:spPr>
            <a:xfrm rot="8129184" flipH="1" flipV="1">
              <a:off x="288537" y="1645278"/>
              <a:ext cx="2451924" cy="1403563"/>
            </a:xfrm>
            <a:prstGeom prst="rect">
              <a:avLst/>
            </a:prstGeom>
            <a:noFill/>
            <a:ln w="9525">
              <a:noFill/>
              <a:miter lim="800000"/>
              <a:headEnd/>
              <a:tailEnd/>
            </a:ln>
          </p:spPr>
          <p:txBody>
            <a:bodyPr spcFirstLastPara="1" vert="horz" wrap="none">
              <a:prstTxWarp prst="textArchUp">
                <a:avLst>
                  <a:gd name="adj" fmla="val 7628674"/>
                </a:avLst>
              </a:prstTxWarp>
              <a:spAutoFit/>
            </a:bodyPr>
            <a:lstStyle/>
            <a:p>
              <a:pPr algn="ctr" defTabSz="932394">
                <a:defRPr/>
              </a:pPr>
              <a:r>
                <a:rPr lang="en-US" sz="1903" kern="0" dirty="0">
                  <a:solidFill>
                    <a:srgbClr val="FFFFFF"/>
                  </a:solidFill>
                </a:rPr>
                <a:t>Best Practices &amp; Learning</a:t>
              </a:r>
            </a:p>
          </p:txBody>
        </p:sp>
        <p:sp>
          <p:nvSpPr>
            <p:cNvPr id="51" name="TextBox 50"/>
            <p:cNvSpPr txBox="1"/>
            <p:nvPr/>
          </p:nvSpPr>
          <p:spPr>
            <a:xfrm rot="2827174">
              <a:off x="339046" y="3536425"/>
              <a:ext cx="1789292" cy="911106"/>
            </a:xfrm>
            <a:prstGeom prst="rect">
              <a:avLst/>
            </a:prstGeom>
            <a:noFill/>
          </p:spPr>
          <p:txBody>
            <a:bodyPr spcFirstLastPara="1">
              <a:prstTxWarp prst="textArchDown">
                <a:avLst/>
              </a:prstTxWarp>
              <a:spAutoFit/>
            </a:bodyPr>
            <a:lstStyle/>
            <a:p>
              <a:pPr algn="ctr" defTabSz="932325">
                <a:defRPr/>
              </a:pPr>
              <a:r>
                <a:rPr lang="en-US" sz="1903" kern="0" dirty="0">
                  <a:solidFill>
                    <a:srgbClr val="FFFFFF"/>
                  </a:solidFill>
                  <a:ea typeface="ＭＳ Ｐゴシック" charset="-128"/>
                </a:rPr>
                <a:t>Beta Testing</a:t>
              </a:r>
            </a:p>
          </p:txBody>
        </p:sp>
        <p:sp>
          <p:nvSpPr>
            <p:cNvPr id="52" name="TextBox 51"/>
            <p:cNvSpPr txBox="1"/>
            <p:nvPr/>
          </p:nvSpPr>
          <p:spPr>
            <a:xfrm rot="18842907">
              <a:off x="2291630" y="3573043"/>
              <a:ext cx="1789292" cy="911106"/>
            </a:xfrm>
            <a:prstGeom prst="rect">
              <a:avLst/>
            </a:prstGeom>
            <a:noFill/>
          </p:spPr>
          <p:txBody>
            <a:bodyPr spcFirstLastPara="1">
              <a:prstTxWarp prst="textArchDown">
                <a:avLst/>
              </a:prstTxWarp>
              <a:spAutoFit/>
            </a:bodyPr>
            <a:lstStyle/>
            <a:p>
              <a:pPr algn="ctr" defTabSz="932325">
                <a:defRPr/>
              </a:pPr>
              <a:r>
                <a:rPr lang="en-US" sz="1903" kern="0" dirty="0">
                  <a:solidFill>
                    <a:srgbClr val="FFFFFF"/>
                  </a:solidFill>
                  <a:ea typeface="ＭＳ Ｐゴシック" charset="-128"/>
                </a:rPr>
                <a:t>Internal Testing</a:t>
              </a:r>
            </a:p>
          </p:txBody>
        </p:sp>
        <p:grpSp>
          <p:nvGrpSpPr>
            <p:cNvPr id="75" name="Group 74"/>
            <p:cNvGrpSpPr/>
            <p:nvPr/>
          </p:nvGrpSpPr>
          <p:grpSpPr>
            <a:xfrm>
              <a:off x="571304" y="1644029"/>
              <a:ext cx="3311289" cy="2962480"/>
              <a:chOff x="571304" y="1644029"/>
              <a:chExt cx="3311289" cy="2962480"/>
            </a:xfrm>
          </p:grpSpPr>
          <p:sp>
            <p:nvSpPr>
              <p:cNvPr id="76" name="Rectangle 75"/>
              <p:cNvSpPr/>
              <p:nvPr/>
            </p:nvSpPr>
            <p:spPr>
              <a:xfrm>
                <a:off x="571304" y="1644029"/>
                <a:ext cx="3311289" cy="2962480"/>
              </a:xfrm>
              <a:prstGeom prst="rect">
                <a:avLst/>
              </a:prstGeom>
              <a:noFill/>
            </p:spPr>
          </p:sp>
          <p:sp>
            <p:nvSpPr>
              <p:cNvPr id="77" name="Freeform 76"/>
              <p:cNvSpPr/>
              <p:nvPr/>
            </p:nvSpPr>
            <p:spPr>
              <a:xfrm>
                <a:off x="1017664" y="1827406"/>
                <a:ext cx="2488483" cy="2488483"/>
              </a:xfrm>
              <a:custGeom>
                <a:avLst/>
                <a:gdLst>
                  <a:gd name="connsiteX0" fmla="*/ 1244241 w 2488483"/>
                  <a:gd name="connsiteY0" fmla="*/ 0 h 2488483"/>
                  <a:gd name="connsiteX1" fmla="*/ 2427585 w 2488483"/>
                  <a:gd name="connsiteY1" fmla="*/ 859750 h 2488483"/>
                  <a:gd name="connsiteX2" fmla="*/ 1244242 w 2488483"/>
                  <a:gd name="connsiteY2" fmla="*/ 1244242 h 2488483"/>
                  <a:gd name="connsiteX3" fmla="*/ 1244241 w 2488483"/>
                  <a:gd name="connsiteY3" fmla="*/ 0 h 2488483"/>
                </a:gdLst>
                <a:ahLst/>
                <a:cxnLst>
                  <a:cxn ang="0">
                    <a:pos x="connsiteX0" y="connsiteY0"/>
                  </a:cxn>
                  <a:cxn ang="0">
                    <a:pos x="connsiteX1" y="connsiteY1"/>
                  </a:cxn>
                  <a:cxn ang="0">
                    <a:pos x="connsiteX2" y="connsiteY2"/>
                  </a:cxn>
                  <a:cxn ang="0">
                    <a:pos x="connsiteX3" y="connsiteY3"/>
                  </a:cxn>
                </a:cxnLst>
                <a:rect l="l" t="t" r="r" b="b"/>
                <a:pathLst>
                  <a:path w="2488483" h="2488483">
                    <a:moveTo>
                      <a:pt x="1244241" y="0"/>
                    </a:moveTo>
                    <a:cubicBezTo>
                      <a:pt x="1783279" y="0"/>
                      <a:pt x="2261013" y="347094"/>
                      <a:pt x="2427585" y="859750"/>
                    </a:cubicBezTo>
                    <a:lnTo>
                      <a:pt x="1244242" y="1244242"/>
                    </a:lnTo>
                    <a:cubicBezTo>
                      <a:pt x="1244242" y="829495"/>
                      <a:pt x="1244241" y="414747"/>
                      <a:pt x="1244241" y="0"/>
                    </a:cubicBezTo>
                    <a:close/>
                  </a:path>
                </a:pathLst>
              </a:custGeom>
              <a:solidFill>
                <a:srgbClr val="002060"/>
              </a:solidFill>
              <a:ln w="425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864943" tIns="559482" rIns="372988" bIns="2214921" numCol="1" spcCol="1270" anchor="ctr" anchorCtr="0">
                <a:noAutofit/>
              </a:bodyPr>
              <a:lstStyle/>
              <a:p>
                <a:pPr defTabSz="634529">
                  <a:lnSpc>
                    <a:spcPct val="90000"/>
                  </a:lnSpc>
                  <a:spcBef>
                    <a:spcPct val="0"/>
                  </a:spcBef>
                  <a:spcAft>
                    <a:spcPct val="35000"/>
                  </a:spcAft>
                </a:pPr>
                <a:r>
                  <a:rPr lang="en-US" sz="1428" dirty="0">
                    <a:solidFill>
                      <a:srgbClr val="FFFFFF">
                        <a:alpha val="99000"/>
                      </a:srgbClr>
                    </a:solidFill>
                  </a:rPr>
                  <a:t>Training, Requirements, and Design</a:t>
                </a:r>
              </a:p>
            </p:txBody>
          </p:sp>
          <p:sp>
            <p:nvSpPr>
              <p:cNvPr id="78" name="Freeform 77"/>
              <p:cNvSpPr/>
              <p:nvPr/>
            </p:nvSpPr>
            <p:spPr>
              <a:xfrm>
                <a:off x="1038994" y="1893766"/>
                <a:ext cx="2527691" cy="2488483"/>
              </a:xfrm>
              <a:custGeom>
                <a:avLst/>
                <a:gdLst>
                  <a:gd name="connsiteX0" fmla="*/ 2427585 w 2488483"/>
                  <a:gd name="connsiteY0" fmla="*/ 859750 h 2488483"/>
                  <a:gd name="connsiteX1" fmla="*/ 1975588 w 2488483"/>
                  <a:gd name="connsiteY1" fmla="*/ 2250855 h 2488483"/>
                  <a:gd name="connsiteX2" fmla="*/ 1244242 w 2488483"/>
                  <a:gd name="connsiteY2" fmla="*/ 1244242 h 2488483"/>
                  <a:gd name="connsiteX3" fmla="*/ 2427585 w 2488483"/>
                  <a:gd name="connsiteY3" fmla="*/ 859750 h 2488483"/>
                </a:gdLst>
                <a:ahLst/>
                <a:cxnLst>
                  <a:cxn ang="0">
                    <a:pos x="connsiteX0" y="connsiteY0"/>
                  </a:cxn>
                  <a:cxn ang="0">
                    <a:pos x="connsiteX1" y="connsiteY1"/>
                  </a:cxn>
                  <a:cxn ang="0">
                    <a:pos x="connsiteX2" y="connsiteY2"/>
                  </a:cxn>
                  <a:cxn ang="0">
                    <a:pos x="connsiteX3" y="connsiteY3"/>
                  </a:cxn>
                </a:cxnLst>
                <a:rect l="l" t="t" r="r" b="b"/>
                <a:pathLst>
                  <a:path w="2488483" h="2488483">
                    <a:moveTo>
                      <a:pt x="2427585" y="859750"/>
                    </a:moveTo>
                    <a:cubicBezTo>
                      <a:pt x="2594157" y="1372406"/>
                      <a:pt x="2411679" y="1934016"/>
                      <a:pt x="1975588" y="2250855"/>
                    </a:cubicBezTo>
                    <a:lnTo>
                      <a:pt x="1244242" y="1244242"/>
                    </a:lnTo>
                    <a:lnTo>
                      <a:pt x="2427585" y="859750"/>
                    </a:lnTo>
                    <a:close/>
                  </a:path>
                </a:pathLst>
              </a:custGeom>
              <a:solidFill>
                <a:srgbClr val="002060"/>
              </a:solidFill>
              <a:ln w="425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58190" tIns="1491953" rIns="186494" bIns="1168957" numCol="1" spcCol="1270" anchor="ctr" anchorCtr="0">
                <a:noAutofit/>
              </a:bodyPr>
              <a:lstStyle/>
              <a:p>
                <a:pPr algn="ctr" defTabSz="634529">
                  <a:lnSpc>
                    <a:spcPct val="90000"/>
                  </a:lnSpc>
                  <a:spcBef>
                    <a:spcPct val="0"/>
                  </a:spcBef>
                  <a:spcAft>
                    <a:spcPct val="35000"/>
                  </a:spcAft>
                </a:pPr>
                <a:r>
                  <a:rPr lang="en-US" sz="1428" dirty="0">
                    <a:solidFill>
                      <a:srgbClr val="FFFFFF">
                        <a:alpha val="99000"/>
                      </a:srgbClr>
                    </a:solidFill>
                  </a:rPr>
                  <a:t>Implementation</a:t>
                </a:r>
              </a:p>
            </p:txBody>
          </p:sp>
          <p:sp>
            <p:nvSpPr>
              <p:cNvPr id="80" name="Freeform 79"/>
              <p:cNvSpPr/>
              <p:nvPr/>
            </p:nvSpPr>
            <p:spPr>
              <a:xfrm>
                <a:off x="926419" y="1893766"/>
                <a:ext cx="2488483" cy="2488483"/>
              </a:xfrm>
              <a:custGeom>
                <a:avLst/>
                <a:gdLst>
                  <a:gd name="connsiteX0" fmla="*/ 512895 w 2488483"/>
                  <a:gd name="connsiteY0" fmla="*/ 2250854 h 2488483"/>
                  <a:gd name="connsiteX1" fmla="*/ 60898 w 2488483"/>
                  <a:gd name="connsiteY1" fmla="*/ 859749 h 2488483"/>
                  <a:gd name="connsiteX2" fmla="*/ 1244242 w 2488483"/>
                  <a:gd name="connsiteY2" fmla="*/ 1244242 h 2488483"/>
                  <a:gd name="connsiteX3" fmla="*/ 512895 w 2488483"/>
                  <a:gd name="connsiteY3" fmla="*/ 2250854 h 2488483"/>
                </a:gdLst>
                <a:ahLst/>
                <a:cxnLst>
                  <a:cxn ang="0">
                    <a:pos x="connsiteX0" y="connsiteY0"/>
                  </a:cxn>
                  <a:cxn ang="0">
                    <a:pos x="connsiteX1" y="connsiteY1"/>
                  </a:cxn>
                  <a:cxn ang="0">
                    <a:pos x="connsiteX2" y="connsiteY2"/>
                  </a:cxn>
                  <a:cxn ang="0">
                    <a:pos x="connsiteX3" y="connsiteY3"/>
                  </a:cxn>
                </a:cxnLst>
                <a:rect l="l" t="t" r="r" b="b"/>
                <a:pathLst>
                  <a:path w="2488483" h="2488483">
                    <a:moveTo>
                      <a:pt x="512895" y="2250854"/>
                    </a:moveTo>
                    <a:cubicBezTo>
                      <a:pt x="76804" y="1934015"/>
                      <a:pt x="-105674" y="1372405"/>
                      <a:pt x="60898" y="859749"/>
                    </a:cubicBezTo>
                    <a:lnTo>
                      <a:pt x="1244242" y="1244242"/>
                    </a:lnTo>
                    <a:lnTo>
                      <a:pt x="512895" y="2250854"/>
                    </a:lnTo>
                    <a:close/>
                  </a:path>
                </a:pathLst>
              </a:custGeom>
              <a:solidFill>
                <a:srgbClr val="002060"/>
              </a:solidFill>
              <a:ln w="425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63843" tIns="1682932" rIns="2345634" bIns="1168957" numCol="1" spcCol="1270" anchor="ctr" anchorCtr="0">
                <a:noAutofit/>
              </a:bodyPr>
              <a:lstStyle/>
              <a:p>
                <a:pPr algn="ctr" defTabSz="634529">
                  <a:lnSpc>
                    <a:spcPct val="90000"/>
                  </a:lnSpc>
                  <a:spcBef>
                    <a:spcPct val="0"/>
                  </a:spcBef>
                  <a:spcAft>
                    <a:spcPct val="35000"/>
                  </a:spcAft>
                </a:pPr>
                <a:r>
                  <a:rPr lang="en-US" sz="1428" dirty="0">
                    <a:solidFill>
                      <a:srgbClr val="FFFFFF">
                        <a:alpha val="99000"/>
                      </a:srgbClr>
                    </a:solidFill>
                  </a:rPr>
                  <a:t>Final Security Review</a:t>
                </a:r>
              </a:p>
            </p:txBody>
          </p:sp>
          <p:sp>
            <p:nvSpPr>
              <p:cNvPr id="81" name="Freeform 80"/>
              <p:cNvSpPr/>
              <p:nvPr/>
            </p:nvSpPr>
            <p:spPr>
              <a:xfrm>
                <a:off x="947749" y="1827406"/>
                <a:ext cx="2488483" cy="2488483"/>
              </a:xfrm>
              <a:custGeom>
                <a:avLst/>
                <a:gdLst>
                  <a:gd name="connsiteX0" fmla="*/ 60898 w 2488483"/>
                  <a:gd name="connsiteY0" fmla="*/ 859750 h 2488483"/>
                  <a:gd name="connsiteX1" fmla="*/ 1244242 w 2488483"/>
                  <a:gd name="connsiteY1" fmla="*/ 0 h 2488483"/>
                  <a:gd name="connsiteX2" fmla="*/ 1244242 w 2488483"/>
                  <a:gd name="connsiteY2" fmla="*/ 1244242 h 2488483"/>
                  <a:gd name="connsiteX3" fmla="*/ 60898 w 2488483"/>
                  <a:gd name="connsiteY3" fmla="*/ 859750 h 2488483"/>
                </a:gdLst>
                <a:ahLst/>
                <a:cxnLst>
                  <a:cxn ang="0">
                    <a:pos x="connsiteX0" y="connsiteY0"/>
                  </a:cxn>
                  <a:cxn ang="0">
                    <a:pos x="connsiteX1" y="connsiteY1"/>
                  </a:cxn>
                  <a:cxn ang="0">
                    <a:pos x="connsiteX2" y="connsiteY2"/>
                  </a:cxn>
                  <a:cxn ang="0">
                    <a:pos x="connsiteX3" y="connsiteY3"/>
                  </a:cxn>
                </a:cxnLst>
                <a:rect l="l" t="t" r="r" b="b"/>
                <a:pathLst>
                  <a:path w="2488483" h="2488483">
                    <a:moveTo>
                      <a:pt x="60898" y="859750"/>
                    </a:moveTo>
                    <a:cubicBezTo>
                      <a:pt x="227470" y="347094"/>
                      <a:pt x="705204" y="0"/>
                      <a:pt x="1244242" y="0"/>
                    </a:cubicBezTo>
                    <a:lnTo>
                      <a:pt x="1244242" y="1244242"/>
                    </a:lnTo>
                    <a:lnTo>
                      <a:pt x="60898" y="859750"/>
                    </a:lnTo>
                    <a:close/>
                  </a:path>
                </a:pathLst>
              </a:custGeom>
              <a:solidFill>
                <a:srgbClr val="002060"/>
              </a:solidFill>
              <a:ln w="425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97317" tIns="693934" rIns="1740613" bIns="2214921" numCol="1" spcCol="1270" anchor="ctr" anchorCtr="0">
                <a:noAutofit/>
              </a:bodyPr>
              <a:lstStyle/>
              <a:p>
                <a:pPr algn="ctr" defTabSz="634529">
                  <a:lnSpc>
                    <a:spcPct val="90000"/>
                  </a:lnSpc>
                  <a:spcBef>
                    <a:spcPct val="0"/>
                  </a:spcBef>
                  <a:spcAft>
                    <a:spcPct val="35000"/>
                  </a:spcAft>
                </a:pPr>
                <a:r>
                  <a:rPr lang="en-US" sz="1428" dirty="0">
                    <a:solidFill>
                      <a:srgbClr val="FFFFFF">
                        <a:alpha val="99000"/>
                      </a:srgbClr>
                    </a:solidFill>
                  </a:rPr>
                  <a:t>Incident Response</a:t>
                </a:r>
                <a:br>
                  <a:rPr lang="en-US" sz="1428" dirty="0">
                    <a:solidFill>
                      <a:srgbClr val="FFFFFF">
                        <a:alpha val="99000"/>
                      </a:srgbClr>
                    </a:solidFill>
                  </a:rPr>
                </a:br>
                <a:r>
                  <a:rPr lang="en-US" sz="1428" dirty="0">
                    <a:solidFill>
                      <a:srgbClr val="FFFFFF">
                        <a:alpha val="99000"/>
                      </a:srgbClr>
                    </a:solidFill>
                  </a:rPr>
                  <a:t>(MSRC)</a:t>
                </a:r>
              </a:p>
            </p:txBody>
          </p:sp>
          <p:sp>
            <p:nvSpPr>
              <p:cNvPr id="82" name="Circular Arrow 81"/>
              <p:cNvSpPr/>
              <p:nvPr/>
            </p:nvSpPr>
            <p:spPr>
              <a:xfrm>
                <a:off x="863498" y="1673357"/>
                <a:ext cx="2796581" cy="2796581"/>
              </a:xfrm>
              <a:prstGeom prst="circularArrow">
                <a:avLst>
                  <a:gd name="adj1" fmla="val 5085"/>
                  <a:gd name="adj2" fmla="val 327528"/>
                  <a:gd name="adj3" fmla="val 20192361"/>
                  <a:gd name="adj4" fmla="val 16200324"/>
                  <a:gd name="adj5" fmla="val 5932"/>
                </a:avLst>
              </a:prstGeom>
              <a:solidFill>
                <a:srgbClr val="04B4F4"/>
              </a:solidFill>
              <a:ln>
                <a:noFill/>
              </a:ln>
              <a:effectLst/>
            </p:spPr>
            <p:style>
              <a:lnRef idx="0">
                <a:scrgbClr r="0" g="0" b="0"/>
              </a:lnRef>
              <a:fillRef idx="1">
                <a:scrgbClr r="0" g="0" b="0"/>
              </a:fillRef>
              <a:effectRef idx="0">
                <a:scrgbClr r="0" g="0" b="0"/>
              </a:effectRef>
              <a:fontRef idx="minor">
                <a:schemeClr val="lt1"/>
              </a:fontRef>
            </p:style>
          </p:sp>
          <p:sp>
            <p:nvSpPr>
              <p:cNvPr id="83" name="Circular Arrow 82"/>
              <p:cNvSpPr/>
              <p:nvPr/>
            </p:nvSpPr>
            <p:spPr>
              <a:xfrm>
                <a:off x="885117" y="1739695"/>
                <a:ext cx="2796581" cy="2796581"/>
              </a:xfrm>
              <a:prstGeom prst="circularArrow">
                <a:avLst>
                  <a:gd name="adj1" fmla="val 5085"/>
                  <a:gd name="adj2" fmla="val 327528"/>
                  <a:gd name="adj3" fmla="val 2912753"/>
                  <a:gd name="adj4" fmla="val 20519953"/>
                  <a:gd name="adj5" fmla="val 5932"/>
                </a:avLst>
              </a:prstGeom>
              <a:solidFill>
                <a:srgbClr val="04B4F4"/>
              </a:solidFill>
              <a:ln>
                <a:noFill/>
              </a:ln>
              <a:effectLst/>
            </p:spPr>
            <p:style>
              <a:lnRef idx="0">
                <a:scrgbClr r="0" g="0" b="0"/>
              </a:lnRef>
              <a:fillRef idx="1">
                <a:scrgbClr r="0" g="0" b="0"/>
              </a:fillRef>
              <a:effectRef idx="0">
                <a:scrgbClr r="0" g="0" b="0"/>
              </a:effectRef>
              <a:fontRef idx="minor">
                <a:schemeClr val="lt1"/>
              </a:fontRef>
            </p:style>
          </p:sp>
          <p:sp>
            <p:nvSpPr>
              <p:cNvPr id="84" name="Circular Arrow 83"/>
              <p:cNvSpPr/>
              <p:nvPr/>
            </p:nvSpPr>
            <p:spPr>
              <a:xfrm>
                <a:off x="828657" y="1780702"/>
                <a:ext cx="2796581" cy="2796581"/>
              </a:xfrm>
              <a:prstGeom prst="circularArrow">
                <a:avLst>
                  <a:gd name="adj1" fmla="val 5085"/>
                  <a:gd name="adj2" fmla="val 327528"/>
                  <a:gd name="adj3" fmla="val 7232777"/>
                  <a:gd name="adj4" fmla="val 3239695"/>
                  <a:gd name="adj5" fmla="val 5932"/>
                </a:avLst>
              </a:prstGeom>
              <a:solidFill>
                <a:srgbClr val="04B4F4"/>
              </a:solidFill>
              <a:ln>
                <a:noFill/>
              </a:ln>
              <a:effectLst/>
            </p:spPr>
            <p:style>
              <a:lnRef idx="0">
                <a:scrgbClr r="0" g="0" b="0"/>
              </a:lnRef>
              <a:fillRef idx="1">
                <a:scrgbClr r="0" g="0" b="0"/>
              </a:fillRef>
              <a:effectRef idx="0">
                <a:scrgbClr r="0" g="0" b="0"/>
              </a:effectRef>
              <a:fontRef idx="minor">
                <a:schemeClr val="lt1"/>
              </a:fontRef>
            </p:style>
          </p:sp>
          <p:sp>
            <p:nvSpPr>
              <p:cNvPr id="85" name="Circular Arrow 84"/>
              <p:cNvSpPr/>
              <p:nvPr/>
            </p:nvSpPr>
            <p:spPr>
              <a:xfrm>
                <a:off x="772198" y="1739695"/>
                <a:ext cx="2796581" cy="2796581"/>
              </a:xfrm>
              <a:prstGeom prst="circularArrow">
                <a:avLst>
                  <a:gd name="adj1" fmla="val 5085"/>
                  <a:gd name="adj2" fmla="val 327528"/>
                  <a:gd name="adj3" fmla="val 11552519"/>
                  <a:gd name="adj4" fmla="val 7559718"/>
                  <a:gd name="adj5" fmla="val 5932"/>
                </a:avLst>
              </a:prstGeom>
              <a:solidFill>
                <a:srgbClr val="04B4F4"/>
              </a:solidFill>
              <a:ln>
                <a:noFill/>
              </a:ln>
              <a:effectLst/>
            </p:spPr>
            <p:style>
              <a:lnRef idx="0">
                <a:scrgbClr r="0" g="0" b="0"/>
              </a:lnRef>
              <a:fillRef idx="1">
                <a:scrgbClr r="0" g="0" b="0"/>
              </a:fillRef>
              <a:effectRef idx="0">
                <a:scrgbClr r="0" g="0" b="0"/>
              </a:effectRef>
              <a:fontRef idx="minor">
                <a:schemeClr val="lt1"/>
              </a:fontRef>
            </p:style>
          </p:sp>
          <p:sp>
            <p:nvSpPr>
              <p:cNvPr id="86" name="Circular Arrow 85"/>
              <p:cNvSpPr/>
              <p:nvPr/>
            </p:nvSpPr>
            <p:spPr>
              <a:xfrm>
                <a:off x="793817" y="1673357"/>
                <a:ext cx="2796581" cy="2796581"/>
              </a:xfrm>
              <a:prstGeom prst="circularArrow">
                <a:avLst>
                  <a:gd name="adj1" fmla="val 5085"/>
                  <a:gd name="adj2" fmla="val 327528"/>
                  <a:gd name="adj3" fmla="val 15872148"/>
                  <a:gd name="adj4" fmla="val 11880111"/>
                  <a:gd name="adj5" fmla="val 5932"/>
                </a:avLst>
              </a:prstGeom>
              <a:solidFill>
                <a:srgbClr val="04B4F4"/>
              </a:solidFill>
              <a:ln>
                <a:noFill/>
              </a:ln>
              <a:effectLst/>
            </p:spPr>
            <p:style>
              <a:lnRef idx="0">
                <a:scrgbClr r="0" g="0" b="0"/>
              </a:lnRef>
              <a:fillRef idx="1">
                <a:scrgbClr r="0" g="0" b="0"/>
              </a:fillRef>
              <a:effectRef idx="0">
                <a:scrgbClr r="0" g="0" b="0"/>
              </a:effectRef>
              <a:fontRef idx="minor">
                <a:schemeClr val="lt1"/>
              </a:fontRef>
            </p:style>
          </p:sp>
        </p:grpSp>
      </p:grpSp>
      <p:sp>
        <p:nvSpPr>
          <p:cNvPr id="55" name="8-Point Star 54"/>
          <p:cNvSpPr/>
          <p:nvPr/>
        </p:nvSpPr>
        <p:spPr bwMode="auto">
          <a:xfrm>
            <a:off x="220847" y="3753124"/>
            <a:ext cx="969924" cy="865775"/>
          </a:xfrm>
          <a:prstGeom prst="star8">
            <a:avLst/>
          </a:prstGeom>
          <a:solidFill>
            <a:srgbClr val="00B0F0"/>
          </a:solidFill>
          <a:ln>
            <a:noFill/>
            <a:headEnd type="none" w="med" len="med"/>
            <a:tailEnd type="none" w="med" len="med"/>
          </a:ln>
          <a:effectLst/>
          <a:scene3d>
            <a:camera prst="orthographicFront" fov="0">
              <a:rot lat="0" lon="0" rev="0"/>
            </a:camera>
            <a:lightRig rig="contrasting" dir="t">
              <a:rot lat="0" lon="0" rev="12000000"/>
            </a:lightRig>
          </a:scene3d>
          <a:sp3d prstMaterial="powder"/>
        </p:spPr>
        <p:txBody>
          <a:bodyPr vert="horz" wrap="square" lIns="0" tIns="62161" rIns="0" bIns="62161" numCol="1" rtlCol="0" anchor="ctr" anchorCtr="0" compatLnSpc="1">
            <a:prstTxWarp prst="textNoShape">
              <a:avLst/>
            </a:prstTxWarp>
          </a:bodyPr>
          <a:lstStyle/>
          <a:p>
            <a:pPr algn="ctr" defTabSz="1242752" fontAlgn="base">
              <a:spcBef>
                <a:spcPct val="0"/>
              </a:spcBef>
              <a:spcAft>
                <a:spcPct val="0"/>
              </a:spcAft>
              <a:defRPr/>
            </a:pPr>
            <a:r>
              <a:rPr lang="en-US" sz="1428" kern="0" dirty="0">
                <a:solidFill>
                  <a:srgbClr val="FFFFFF"/>
                </a:solidFill>
              </a:rPr>
              <a:t>Release</a:t>
            </a:r>
          </a:p>
        </p:txBody>
      </p:sp>
      <p:sp>
        <p:nvSpPr>
          <p:cNvPr id="56" name="8-Point Star 55"/>
          <p:cNvSpPr/>
          <p:nvPr/>
        </p:nvSpPr>
        <p:spPr bwMode="auto">
          <a:xfrm>
            <a:off x="2685311" y="1241451"/>
            <a:ext cx="902395" cy="977687"/>
          </a:xfrm>
          <a:prstGeom prst="star8">
            <a:avLst/>
          </a:prstGeom>
          <a:solidFill>
            <a:srgbClr val="00B0F0"/>
          </a:solidFill>
          <a:ln>
            <a:noFill/>
            <a:headEnd type="none" w="med" len="med"/>
            <a:tailEnd type="none" w="med" len="med"/>
          </a:ln>
          <a:effectLst/>
          <a:scene3d>
            <a:camera prst="orthographicFront" fov="0">
              <a:rot lat="0" lon="0" rev="0"/>
            </a:camera>
            <a:lightRig rig="contrasting" dir="t">
              <a:rot lat="0" lon="0" rev="12000000"/>
            </a:lightRig>
          </a:scene3d>
          <a:sp3d prstMaterial="powder"/>
        </p:spPr>
        <p:txBody>
          <a:bodyPr vert="horz" wrap="square" lIns="0" tIns="62161" rIns="0" bIns="62161" numCol="1" rtlCol="0" anchor="ctr" anchorCtr="0" compatLnSpc="1">
            <a:prstTxWarp prst="textNoShape">
              <a:avLst/>
            </a:prstTxWarp>
          </a:bodyPr>
          <a:lstStyle/>
          <a:p>
            <a:pPr algn="ctr" defTabSz="1242752" fontAlgn="base">
              <a:spcBef>
                <a:spcPct val="0"/>
              </a:spcBef>
              <a:spcAft>
                <a:spcPct val="0"/>
              </a:spcAft>
              <a:defRPr/>
            </a:pPr>
            <a:r>
              <a:rPr lang="en-US" sz="1428" kern="0" dirty="0">
                <a:solidFill>
                  <a:srgbClr val="FFFFFF"/>
                </a:solidFill>
              </a:rPr>
              <a:t>Start</a:t>
            </a:r>
          </a:p>
        </p:txBody>
      </p:sp>
      <p:grpSp>
        <p:nvGrpSpPr>
          <p:cNvPr id="6" name="Group 5"/>
          <p:cNvGrpSpPr/>
          <p:nvPr/>
        </p:nvGrpSpPr>
        <p:grpSpPr>
          <a:xfrm>
            <a:off x="6217736" y="1324029"/>
            <a:ext cx="6217858" cy="2742779"/>
            <a:chOff x="6217735" y="1323721"/>
            <a:chExt cx="6218740" cy="2743168"/>
          </a:xfrm>
        </p:grpSpPr>
        <p:sp>
          <p:nvSpPr>
            <p:cNvPr id="34" name="Rectangle 33"/>
            <p:cNvSpPr>
              <a:spLocks/>
            </p:cNvSpPr>
            <p:nvPr/>
          </p:nvSpPr>
          <p:spPr bwMode="auto">
            <a:xfrm>
              <a:off x="6217735" y="1323721"/>
              <a:ext cx="2741654" cy="2743168"/>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3419" rIns="182878" bIns="143419" numCol="1" spcCol="0" rtlCol="0" fromWordArt="0" anchor="t" anchorCtr="0" forceAA="0" compatLnSpc="1">
              <a:prstTxWarp prst="textNoShape">
                <a:avLst/>
              </a:prstTxWarp>
              <a:noAutofit/>
            </a:bodyPr>
            <a:lstStyle/>
            <a:p>
              <a:pPr defTabSz="914020" fontAlgn="base">
                <a:lnSpc>
                  <a:spcPct val="90000"/>
                </a:lnSpc>
                <a:spcBef>
                  <a:spcPct val="0"/>
                </a:spcBef>
                <a:spcAft>
                  <a:spcPct val="0"/>
                </a:spcAft>
              </a:pPr>
              <a:r>
                <a:rPr lang="en-US" sz="2800" dirty="0">
                  <a:solidFill>
                    <a:srgbClr val="FFFFFF"/>
                  </a:solidFill>
                </a:rPr>
                <a:t>Goals</a:t>
              </a:r>
            </a:p>
          </p:txBody>
        </p:sp>
        <p:sp>
          <p:nvSpPr>
            <p:cNvPr id="36" name="Rectangle 35"/>
            <p:cNvSpPr>
              <a:spLocks/>
            </p:cNvSpPr>
            <p:nvPr/>
          </p:nvSpPr>
          <p:spPr bwMode="auto">
            <a:xfrm>
              <a:off x="8959389" y="1323721"/>
              <a:ext cx="3477086" cy="2743168"/>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3419" rIns="182878" bIns="143419" numCol="1" spcCol="0" rtlCol="0" fromWordArt="0" anchor="t" anchorCtr="0" forceAA="0" compatLnSpc="1">
              <a:prstTxWarp prst="textNoShape">
                <a:avLst/>
              </a:prstTxWarp>
              <a:noAutofit/>
            </a:bodyPr>
            <a:lstStyle/>
            <a:p>
              <a:pPr marL="91423" defTabSz="932418"/>
              <a:r>
                <a:rPr lang="en-US" sz="2900" dirty="0">
                  <a:solidFill>
                    <a:schemeClr val="bg1"/>
                  </a:solidFill>
                  <a:latin typeface="Segoe UI Light" panose="020B0502040204020203" pitchFamily="34" charset="0"/>
                  <a:cs typeface="Segoe UI Light" panose="020B0502040204020203" pitchFamily="34" charset="0"/>
                </a:rPr>
                <a:t>Protect Microsoft Customers</a:t>
              </a:r>
            </a:p>
            <a:p>
              <a:pPr marL="365690" lvl="1" indent="-274267" defTabSz="932418">
                <a:spcBef>
                  <a:spcPts val="600"/>
                </a:spcBef>
                <a:buFont typeface="Wingdings" panose="05000000000000000000" pitchFamily="2" charset="2"/>
                <a:buChar char="ü"/>
              </a:pPr>
              <a:r>
                <a:rPr lang="en-US" sz="1599" dirty="0">
                  <a:solidFill>
                    <a:schemeClr val="bg1"/>
                  </a:solidFill>
                  <a:cs typeface="Segoe UI" panose="020B0502040204020203" pitchFamily="34" charset="0"/>
                </a:rPr>
                <a:t>Reduce the </a:t>
              </a:r>
              <a:r>
                <a:rPr lang="en-US" sz="1599" b="1" dirty="0">
                  <a:solidFill>
                    <a:schemeClr val="bg1"/>
                  </a:solidFill>
                  <a:cs typeface="Segoe UI" panose="020B0502040204020203" pitchFamily="34" charset="0"/>
                </a:rPr>
                <a:t>number</a:t>
              </a:r>
              <a:r>
                <a:rPr lang="en-US" sz="1599" dirty="0">
                  <a:solidFill>
                    <a:schemeClr val="bg1"/>
                  </a:solidFill>
                  <a:cs typeface="Segoe UI" panose="020B0502040204020203" pitchFamily="34" charset="0"/>
                </a:rPr>
                <a:t> </a:t>
              </a:r>
              <a:br>
                <a:rPr lang="en-US" sz="1599" dirty="0">
                  <a:solidFill>
                    <a:schemeClr val="bg1"/>
                  </a:solidFill>
                  <a:cs typeface="Segoe UI" panose="020B0502040204020203" pitchFamily="34" charset="0"/>
                </a:rPr>
              </a:br>
              <a:r>
                <a:rPr lang="en-US" sz="1599" dirty="0">
                  <a:solidFill>
                    <a:schemeClr val="bg1"/>
                  </a:solidFill>
                  <a:cs typeface="Segoe UI" panose="020B0502040204020203" pitchFamily="34" charset="0"/>
                </a:rPr>
                <a:t>of vulnerabilities</a:t>
              </a:r>
            </a:p>
            <a:p>
              <a:pPr marL="365690" lvl="1" indent="-274267" defTabSz="932418">
                <a:spcBef>
                  <a:spcPts val="600"/>
                </a:spcBef>
                <a:spcAft>
                  <a:spcPts val="600"/>
                </a:spcAft>
                <a:buFont typeface="Wingdings" panose="05000000000000000000" pitchFamily="2" charset="2"/>
                <a:buChar char="ü"/>
              </a:pPr>
              <a:r>
                <a:rPr lang="en-US" sz="1599" dirty="0">
                  <a:solidFill>
                    <a:schemeClr val="bg1"/>
                  </a:solidFill>
                  <a:cs typeface="Segoe UI" panose="020B0502040204020203" pitchFamily="34" charset="0"/>
                </a:rPr>
                <a:t>Reduce the </a:t>
              </a:r>
              <a:r>
                <a:rPr lang="en-US" sz="1599" b="1" dirty="0">
                  <a:solidFill>
                    <a:schemeClr val="bg1"/>
                  </a:solidFill>
                  <a:cs typeface="Segoe UI" panose="020B0502040204020203" pitchFamily="34" charset="0"/>
                </a:rPr>
                <a:t>severity</a:t>
              </a:r>
              <a:r>
                <a:rPr lang="en-US" sz="1599" dirty="0">
                  <a:solidFill>
                    <a:schemeClr val="bg1"/>
                  </a:solidFill>
                  <a:cs typeface="Segoe UI" panose="020B0502040204020203" pitchFamily="34" charset="0"/>
                </a:rPr>
                <a:t> </a:t>
              </a:r>
              <a:br>
                <a:rPr lang="en-US" sz="1599" dirty="0">
                  <a:solidFill>
                    <a:schemeClr val="bg1"/>
                  </a:solidFill>
                  <a:cs typeface="Segoe UI" panose="020B0502040204020203" pitchFamily="34" charset="0"/>
                </a:rPr>
              </a:br>
              <a:r>
                <a:rPr lang="en-US" sz="1599" dirty="0">
                  <a:solidFill>
                    <a:schemeClr val="bg1"/>
                  </a:solidFill>
                  <a:cs typeface="Segoe UI" panose="020B0502040204020203" pitchFamily="34" charset="0"/>
                </a:rPr>
                <a:t>of vulnerabilities</a:t>
              </a:r>
            </a:p>
            <a:p>
              <a:pPr marL="365690" lvl="1" indent="-274267" defTabSz="932418">
                <a:spcBef>
                  <a:spcPts val="600"/>
                </a:spcBef>
                <a:spcAft>
                  <a:spcPts val="600"/>
                </a:spcAft>
                <a:buFont typeface="Wingdings" panose="05000000000000000000" pitchFamily="2" charset="2"/>
                <a:buChar char="ü"/>
              </a:pPr>
              <a:r>
                <a:rPr lang="en-US" sz="1599" dirty="0">
                  <a:solidFill>
                    <a:schemeClr val="bg1"/>
                  </a:solidFill>
                  <a:cs typeface="Segoe UI" panose="020B0502040204020203" pitchFamily="34" charset="0"/>
                </a:rPr>
                <a:t>Make </a:t>
              </a:r>
              <a:r>
                <a:rPr lang="en-US" sz="1599" b="1" dirty="0">
                  <a:solidFill>
                    <a:schemeClr val="bg1"/>
                  </a:solidFill>
                  <a:cs typeface="Segoe UI" panose="020B0502040204020203" pitchFamily="34" charset="0"/>
                </a:rPr>
                <a:t>exploitation harder</a:t>
              </a:r>
            </a:p>
          </p:txBody>
        </p:sp>
      </p:grpSp>
      <p:grpSp>
        <p:nvGrpSpPr>
          <p:cNvPr id="7" name="Group 6"/>
          <p:cNvGrpSpPr/>
          <p:nvPr/>
        </p:nvGrpSpPr>
        <p:grpSpPr>
          <a:xfrm>
            <a:off x="6217736" y="4169433"/>
            <a:ext cx="6217858" cy="2742779"/>
            <a:chOff x="6217735" y="4188189"/>
            <a:chExt cx="6218740" cy="2743168"/>
          </a:xfrm>
        </p:grpSpPr>
        <p:sp>
          <p:nvSpPr>
            <p:cNvPr id="35" name="Rectangle 34"/>
            <p:cNvSpPr>
              <a:spLocks/>
            </p:cNvSpPr>
            <p:nvPr/>
          </p:nvSpPr>
          <p:spPr bwMode="auto">
            <a:xfrm>
              <a:off x="6217735" y="4188189"/>
              <a:ext cx="2741654" cy="2743168"/>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3419" rIns="182878" bIns="143419" numCol="1" spcCol="0" rtlCol="0" fromWordArt="0" anchor="t" anchorCtr="0" forceAA="0" compatLnSpc="1">
              <a:prstTxWarp prst="textNoShape">
                <a:avLst/>
              </a:prstTxWarp>
              <a:noAutofit/>
            </a:bodyPr>
            <a:lstStyle/>
            <a:p>
              <a:pPr defTabSz="914020" fontAlgn="base">
                <a:lnSpc>
                  <a:spcPct val="90000"/>
                </a:lnSpc>
                <a:spcBef>
                  <a:spcPct val="0"/>
                </a:spcBef>
                <a:spcAft>
                  <a:spcPct val="0"/>
                </a:spcAft>
              </a:pPr>
              <a:r>
                <a:rPr lang="en-US" sz="2800" dirty="0">
                  <a:solidFill>
                    <a:srgbClr val="FFFFFF"/>
                  </a:solidFill>
                </a:rPr>
                <a:t>Key Principles</a:t>
              </a:r>
            </a:p>
          </p:txBody>
        </p:sp>
        <p:sp>
          <p:nvSpPr>
            <p:cNvPr id="37" name="Rectangle 36"/>
            <p:cNvSpPr>
              <a:spLocks/>
            </p:cNvSpPr>
            <p:nvPr/>
          </p:nvSpPr>
          <p:spPr bwMode="auto">
            <a:xfrm>
              <a:off x="8959389" y="4188189"/>
              <a:ext cx="3477086" cy="2743168"/>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3419" rIns="182878" bIns="143419" numCol="1" spcCol="0" rtlCol="0" fromWordArt="0" anchor="t" anchorCtr="0" forceAA="0" compatLnSpc="1">
              <a:prstTxWarp prst="textNoShape">
                <a:avLst/>
              </a:prstTxWarp>
              <a:noAutofit/>
            </a:bodyPr>
            <a:lstStyle/>
            <a:p>
              <a:pPr marL="91423" defTabSz="932418"/>
              <a:r>
                <a:rPr lang="en-US" sz="2900" dirty="0">
                  <a:solidFill>
                    <a:schemeClr val="bg1"/>
                  </a:solidFill>
                  <a:latin typeface="Segoe UI Light" panose="020B0502040204020203" pitchFamily="34" charset="0"/>
                  <a:cs typeface="Segoe UI Light" panose="020B0502040204020203" pitchFamily="34" charset="0"/>
                </a:rPr>
                <a:t>Secure by Design</a:t>
              </a:r>
            </a:p>
            <a:p>
              <a:pPr marL="365690" lvl="1" indent="-274267" defTabSz="932418">
                <a:spcBef>
                  <a:spcPts val="600"/>
                </a:spcBef>
                <a:buFont typeface="Wingdings" panose="05000000000000000000" pitchFamily="2" charset="2"/>
                <a:buChar char="ü"/>
              </a:pPr>
              <a:r>
                <a:rPr lang="en-US" sz="1599" dirty="0">
                  <a:solidFill>
                    <a:schemeClr val="bg1"/>
                  </a:solidFill>
                  <a:cs typeface="Segoe UI" panose="020B0502040204020203" pitchFamily="34" charset="0"/>
                </a:rPr>
                <a:t>Eliminate security issues early</a:t>
              </a:r>
            </a:p>
            <a:p>
              <a:pPr marL="365690" lvl="1" indent="-274267" defTabSz="932418">
                <a:spcBef>
                  <a:spcPts val="600"/>
                </a:spcBef>
                <a:buFont typeface="Wingdings" panose="05000000000000000000" pitchFamily="2" charset="2"/>
                <a:buChar char="ü"/>
              </a:pPr>
              <a:r>
                <a:rPr lang="en-US" sz="1599" dirty="0">
                  <a:solidFill>
                    <a:schemeClr val="bg1"/>
                  </a:solidFill>
                  <a:cs typeface="Segoe UI" panose="020B0502040204020203" pitchFamily="34" charset="0"/>
                </a:rPr>
                <a:t>Prescriptive, yet practical</a:t>
              </a:r>
            </a:p>
            <a:p>
              <a:pPr marL="365690" lvl="1" indent="-274267" defTabSz="932418">
                <a:spcBef>
                  <a:spcPts val="600"/>
                </a:spcBef>
                <a:buFont typeface="Wingdings" panose="05000000000000000000" pitchFamily="2" charset="2"/>
                <a:buChar char="ü"/>
              </a:pPr>
              <a:r>
                <a:rPr lang="en-US" sz="1599" dirty="0">
                  <a:solidFill>
                    <a:schemeClr val="bg1"/>
                  </a:solidFill>
                  <a:cs typeface="Segoe UI" panose="020B0502040204020203" pitchFamily="34" charset="0"/>
                </a:rPr>
                <a:t>Proactive – not just </a:t>
              </a:r>
              <a:br>
                <a:rPr lang="en-US" sz="1599" dirty="0">
                  <a:solidFill>
                    <a:schemeClr val="bg1"/>
                  </a:solidFill>
                  <a:cs typeface="Segoe UI" panose="020B0502040204020203" pitchFamily="34" charset="0"/>
                </a:rPr>
              </a:br>
              <a:r>
                <a:rPr lang="en-US" sz="1599" dirty="0">
                  <a:solidFill>
                    <a:schemeClr val="bg1"/>
                  </a:solidFill>
                  <a:cs typeface="Segoe UI" panose="020B0502040204020203" pitchFamily="34" charset="0"/>
                </a:rPr>
                <a:t>“looking for bugs</a:t>
              </a:r>
              <a:r>
                <a:rPr lang="en-US" sz="1299" dirty="0">
                  <a:solidFill>
                    <a:schemeClr val="bg1"/>
                  </a:solidFill>
                  <a:cs typeface="Segoe UI" panose="020B0502040204020203" pitchFamily="34" charset="0"/>
                </a:rPr>
                <a:t>”</a:t>
              </a:r>
            </a:p>
          </p:txBody>
        </p:sp>
      </p:grpSp>
      <p:sp>
        <p:nvSpPr>
          <p:cNvPr id="8" name="Title 7"/>
          <p:cNvSpPr>
            <a:spLocks noGrp="1"/>
          </p:cNvSpPr>
          <p:nvPr>
            <p:ph type="title"/>
          </p:nvPr>
        </p:nvSpPr>
        <p:spPr/>
        <p:txBody>
          <a:bodyPr/>
          <a:lstStyle/>
          <a:p>
            <a:r>
              <a:rPr lang="en-US" dirty="0">
                <a:solidFill>
                  <a:schemeClr val="bg1"/>
                </a:solidFill>
              </a:rPr>
              <a:t>The Security Development Lifecycle (SDL)</a:t>
            </a:r>
          </a:p>
        </p:txBody>
      </p:sp>
    </p:spTree>
    <p:extLst>
      <p:ext uri="{BB962C8B-B14F-4D97-AF65-F5344CB8AC3E}">
        <p14:creationId xmlns:p14="http://schemas.microsoft.com/office/powerpoint/2010/main" val="161376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p:cTn id="11" dur="1000" fill="hold"/>
                                        <p:tgtEl>
                                          <p:spTgt spid="56"/>
                                        </p:tgtEl>
                                        <p:attrNameLst>
                                          <p:attrName>ppt_w</p:attrName>
                                        </p:attrNameLst>
                                      </p:cBhvr>
                                      <p:tavLst>
                                        <p:tav tm="0">
                                          <p:val>
                                            <p:fltVal val="0"/>
                                          </p:val>
                                        </p:tav>
                                        <p:tav tm="100000">
                                          <p:val>
                                            <p:strVal val="#ppt_w"/>
                                          </p:val>
                                        </p:tav>
                                      </p:tavLst>
                                    </p:anim>
                                    <p:anim calcmode="lin" valueType="num">
                                      <p:cBhvr>
                                        <p:cTn id="12" dur="1000" fill="hold"/>
                                        <p:tgtEl>
                                          <p:spTgt spid="56"/>
                                        </p:tgtEl>
                                        <p:attrNameLst>
                                          <p:attrName>ppt_h</p:attrName>
                                        </p:attrNameLst>
                                      </p:cBhvr>
                                      <p:tavLst>
                                        <p:tav tm="0">
                                          <p:val>
                                            <p:fltVal val="0"/>
                                          </p:val>
                                        </p:tav>
                                        <p:tav tm="100000">
                                          <p:val>
                                            <p:strVal val="#ppt_h"/>
                                          </p:val>
                                        </p:tav>
                                      </p:tavLst>
                                    </p:anim>
                                    <p:anim calcmode="lin" valueType="num">
                                      <p:cBhvr>
                                        <p:cTn id="13" dur="1000" fill="hold"/>
                                        <p:tgtEl>
                                          <p:spTgt spid="56"/>
                                        </p:tgtEl>
                                        <p:attrNameLst>
                                          <p:attrName>style.rotation</p:attrName>
                                        </p:attrNameLst>
                                      </p:cBhvr>
                                      <p:tavLst>
                                        <p:tav tm="0">
                                          <p:val>
                                            <p:fltVal val="90"/>
                                          </p:val>
                                        </p:tav>
                                        <p:tav tm="100000">
                                          <p:val>
                                            <p:fltVal val="0"/>
                                          </p:val>
                                        </p:tav>
                                      </p:tavLst>
                                    </p:anim>
                                    <p:animEffect transition="in" filter="fade">
                                      <p:cBhvr>
                                        <p:cTn id="14" dur="1000"/>
                                        <p:tgtEl>
                                          <p:spTgt spid="56"/>
                                        </p:tgtEl>
                                      </p:cBhvr>
                                    </p:animEffect>
                                  </p:childTnLst>
                                </p:cTn>
                              </p:par>
                            </p:childTnLst>
                          </p:cTn>
                        </p:par>
                        <p:par>
                          <p:cTn id="15" fill="hold">
                            <p:stCondLst>
                              <p:cond delay="3000"/>
                            </p:stCondLst>
                            <p:childTnLst>
                              <p:par>
                                <p:cTn id="16" presetID="31"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p:cTn id="18" dur="1000" fill="hold"/>
                                        <p:tgtEl>
                                          <p:spTgt spid="55"/>
                                        </p:tgtEl>
                                        <p:attrNameLst>
                                          <p:attrName>ppt_w</p:attrName>
                                        </p:attrNameLst>
                                      </p:cBhvr>
                                      <p:tavLst>
                                        <p:tav tm="0">
                                          <p:val>
                                            <p:fltVal val="0"/>
                                          </p:val>
                                        </p:tav>
                                        <p:tav tm="100000">
                                          <p:val>
                                            <p:strVal val="#ppt_w"/>
                                          </p:val>
                                        </p:tav>
                                      </p:tavLst>
                                    </p:anim>
                                    <p:anim calcmode="lin" valueType="num">
                                      <p:cBhvr>
                                        <p:cTn id="19" dur="1000" fill="hold"/>
                                        <p:tgtEl>
                                          <p:spTgt spid="55"/>
                                        </p:tgtEl>
                                        <p:attrNameLst>
                                          <p:attrName>ppt_h</p:attrName>
                                        </p:attrNameLst>
                                      </p:cBhvr>
                                      <p:tavLst>
                                        <p:tav tm="0">
                                          <p:val>
                                            <p:fltVal val="0"/>
                                          </p:val>
                                        </p:tav>
                                        <p:tav tm="100000">
                                          <p:val>
                                            <p:strVal val="#ppt_h"/>
                                          </p:val>
                                        </p:tav>
                                      </p:tavLst>
                                    </p:anim>
                                    <p:anim calcmode="lin" valueType="num">
                                      <p:cBhvr>
                                        <p:cTn id="20" dur="1000" fill="hold"/>
                                        <p:tgtEl>
                                          <p:spTgt spid="55"/>
                                        </p:tgtEl>
                                        <p:attrNameLst>
                                          <p:attrName>style.rotation</p:attrName>
                                        </p:attrNameLst>
                                      </p:cBhvr>
                                      <p:tavLst>
                                        <p:tav tm="0">
                                          <p:val>
                                            <p:fltVal val="90"/>
                                          </p:val>
                                        </p:tav>
                                        <p:tav tm="100000">
                                          <p:val>
                                            <p:fltVal val="0"/>
                                          </p:val>
                                        </p:tav>
                                      </p:tavLst>
                                    </p:anim>
                                    <p:animEffect transition="in" filter="fade">
                                      <p:cBhvr>
                                        <p:cTn id="21" dur="1000"/>
                                        <p:tgtEl>
                                          <p:spTgt spid="55"/>
                                        </p:tgtEl>
                                      </p:cBhvr>
                                    </p:animEffect>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p:cNvSpPr/>
          <p:nvPr/>
        </p:nvSpPr>
        <p:spPr>
          <a:xfrm>
            <a:off x="3382" y="290239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1.</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Core Security </a:t>
            </a:r>
            <a:br>
              <a:rPr lang="en-US" sz="1428" dirty="0">
                <a:solidFill>
                  <a:srgbClr val="FFFFFF">
                    <a:alpha val="99000"/>
                  </a:srgbClr>
                </a:solidFill>
                <a:latin typeface="Segoe UI"/>
                <a:ea typeface="Adobe Fan Heiti Std B" pitchFamily="34" charset="-128"/>
                <a:cs typeface="Segoe UI Semilight" pitchFamily="34" charset="0"/>
              </a:rPr>
            </a:br>
            <a:r>
              <a:rPr lang="en-US" sz="1428" dirty="0">
                <a:solidFill>
                  <a:srgbClr val="FFFFFF">
                    <a:alpha val="99000"/>
                  </a:srgbClr>
                </a:solidFill>
                <a:latin typeface="Segoe UI"/>
                <a:ea typeface="Adobe Fan Heiti Std B" pitchFamily="34" charset="-128"/>
                <a:cs typeface="Segoe UI Semilight" pitchFamily="34" charset="0"/>
              </a:rPr>
              <a:t>Training</a:t>
            </a:r>
          </a:p>
        </p:txBody>
      </p:sp>
      <p:sp>
        <p:nvSpPr>
          <p:cNvPr id="35" name="Rectangle 34"/>
          <p:cNvSpPr/>
          <p:nvPr/>
        </p:nvSpPr>
        <p:spPr>
          <a:xfrm>
            <a:off x="1793706" y="290239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2.</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Establish Security </a:t>
            </a:r>
            <a:br>
              <a:rPr lang="en-US" sz="1428" dirty="0">
                <a:solidFill>
                  <a:srgbClr val="FFFFFF">
                    <a:alpha val="99000"/>
                  </a:srgbClr>
                </a:solidFill>
                <a:latin typeface="Segoe UI"/>
                <a:ea typeface="Adobe Fan Heiti Std B" pitchFamily="34" charset="-128"/>
                <a:cs typeface="Segoe UI Semilight" pitchFamily="34" charset="0"/>
              </a:rPr>
            </a:br>
            <a:r>
              <a:rPr lang="en-US" sz="1428" dirty="0">
                <a:solidFill>
                  <a:srgbClr val="FFFFFF">
                    <a:alpha val="99000"/>
                  </a:srgbClr>
                </a:solidFill>
                <a:latin typeface="Segoe UI"/>
                <a:ea typeface="Adobe Fan Heiti Std B" pitchFamily="34" charset="-128"/>
                <a:cs typeface="Segoe UI Semilight" pitchFamily="34" charset="0"/>
              </a:rPr>
              <a:t>and Privacy Requirements</a:t>
            </a:r>
          </a:p>
        </p:txBody>
      </p:sp>
      <p:sp>
        <p:nvSpPr>
          <p:cNvPr id="36" name="Rectangle 35"/>
          <p:cNvSpPr/>
          <p:nvPr/>
        </p:nvSpPr>
        <p:spPr>
          <a:xfrm>
            <a:off x="1793706" y="3984060"/>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3.</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Create </a:t>
            </a:r>
            <a:br>
              <a:rPr lang="en-US" sz="1428" dirty="0">
                <a:solidFill>
                  <a:srgbClr val="FFFFFF">
                    <a:alpha val="99000"/>
                  </a:srgbClr>
                </a:solidFill>
                <a:latin typeface="Segoe UI"/>
                <a:ea typeface="Adobe Fan Heiti Std B" pitchFamily="34" charset="-128"/>
                <a:cs typeface="Segoe UI Semilight" pitchFamily="34" charset="0"/>
              </a:rPr>
            </a:br>
            <a:r>
              <a:rPr lang="en-US" sz="1428" dirty="0">
                <a:solidFill>
                  <a:srgbClr val="FFFFFF">
                    <a:alpha val="99000"/>
                  </a:srgbClr>
                </a:solidFill>
                <a:latin typeface="Segoe UI"/>
                <a:ea typeface="Adobe Fan Heiti Std B" pitchFamily="34" charset="-128"/>
                <a:cs typeface="Segoe UI Semilight" pitchFamily="34" charset="0"/>
              </a:rPr>
              <a:t>Quality Gates/</a:t>
            </a:r>
            <a:br>
              <a:rPr lang="en-US" sz="1428" dirty="0">
                <a:solidFill>
                  <a:srgbClr val="FFFFFF">
                    <a:alpha val="99000"/>
                  </a:srgbClr>
                </a:solidFill>
                <a:latin typeface="Segoe UI"/>
                <a:ea typeface="Adobe Fan Heiti Std B" pitchFamily="34" charset="-128"/>
                <a:cs typeface="Segoe UI Semilight" pitchFamily="34" charset="0"/>
              </a:rPr>
            </a:br>
            <a:r>
              <a:rPr lang="en-US" sz="1428" dirty="0">
                <a:solidFill>
                  <a:srgbClr val="FFFFFF">
                    <a:alpha val="99000"/>
                  </a:srgbClr>
                </a:solidFill>
                <a:latin typeface="Segoe UI"/>
                <a:ea typeface="Adobe Fan Heiti Std B" pitchFamily="34" charset="-128"/>
                <a:cs typeface="Segoe UI Semilight" pitchFamily="34" charset="0"/>
              </a:rPr>
              <a:t>Bug Bars</a:t>
            </a:r>
          </a:p>
        </p:txBody>
      </p:sp>
      <p:sp>
        <p:nvSpPr>
          <p:cNvPr id="38" name="Rectangle 37"/>
          <p:cNvSpPr/>
          <p:nvPr/>
        </p:nvSpPr>
        <p:spPr>
          <a:xfrm>
            <a:off x="3584028" y="290239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5.</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Establish Design Requirements</a:t>
            </a:r>
          </a:p>
        </p:txBody>
      </p:sp>
      <p:sp>
        <p:nvSpPr>
          <p:cNvPr id="39" name="Rectangle 38"/>
          <p:cNvSpPr/>
          <p:nvPr/>
        </p:nvSpPr>
        <p:spPr>
          <a:xfrm>
            <a:off x="3584028" y="3984060"/>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6.</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Perform Attack Surface Analysis/ Reduction</a:t>
            </a:r>
          </a:p>
        </p:txBody>
      </p:sp>
      <p:sp>
        <p:nvSpPr>
          <p:cNvPr id="41" name="Rectangle 40"/>
          <p:cNvSpPr/>
          <p:nvPr/>
        </p:nvSpPr>
        <p:spPr>
          <a:xfrm>
            <a:off x="5374352" y="290239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a:solidFill>
                  <a:srgbClr val="FFFFFF">
                    <a:alpha val="99000"/>
                  </a:srgbClr>
                </a:solidFill>
                <a:latin typeface="Segoe UI"/>
                <a:ea typeface="Adobe Fan Heiti Std B" pitchFamily="34" charset="-128"/>
                <a:cs typeface="Segoe UI Semilight" pitchFamily="34" charset="0"/>
              </a:rPr>
              <a:t>8.</a:t>
            </a:r>
          </a:p>
          <a:p>
            <a:pPr algn="ctr" defTabSz="1242514" fontAlgn="base">
              <a:spcBef>
                <a:spcPct val="0"/>
              </a:spcBef>
              <a:spcAft>
                <a:spcPct val="0"/>
              </a:spcAft>
              <a:defRPr/>
            </a:pPr>
            <a:r>
              <a:rPr lang="en-US" sz="1428">
                <a:solidFill>
                  <a:srgbClr val="FFFFFF">
                    <a:alpha val="99000"/>
                  </a:srgbClr>
                </a:solidFill>
                <a:latin typeface="Segoe UI"/>
                <a:ea typeface="Adobe Fan Heiti Std B" pitchFamily="34" charset="-128"/>
                <a:cs typeface="Segoe UI Semilight" pitchFamily="34" charset="0"/>
              </a:rPr>
              <a:t>Use </a:t>
            </a:r>
            <a:br>
              <a:rPr lang="en-US" sz="1428">
                <a:solidFill>
                  <a:srgbClr val="FFFFFF">
                    <a:alpha val="99000"/>
                  </a:srgbClr>
                </a:solidFill>
                <a:latin typeface="Segoe UI"/>
                <a:ea typeface="Adobe Fan Heiti Std B" pitchFamily="34" charset="-128"/>
                <a:cs typeface="Segoe UI Semilight" pitchFamily="34" charset="0"/>
              </a:rPr>
            </a:br>
            <a:r>
              <a:rPr lang="en-US" sz="1428">
                <a:solidFill>
                  <a:srgbClr val="FFFFFF">
                    <a:alpha val="99000"/>
                  </a:srgbClr>
                </a:solidFill>
                <a:latin typeface="Segoe UI"/>
                <a:ea typeface="Adobe Fan Heiti Std B" pitchFamily="34" charset="-128"/>
                <a:cs typeface="Segoe UI Semilight" pitchFamily="34" charset="0"/>
              </a:rPr>
              <a:t>Approved </a:t>
            </a:r>
            <a:r>
              <a:rPr lang="en-US" sz="1428" dirty="0">
                <a:solidFill>
                  <a:srgbClr val="FFFFFF">
                    <a:alpha val="99000"/>
                  </a:srgbClr>
                </a:solidFill>
                <a:latin typeface="Segoe UI"/>
                <a:ea typeface="Adobe Fan Heiti Std B" pitchFamily="34" charset="-128"/>
                <a:cs typeface="Segoe UI Semilight" pitchFamily="34" charset="0"/>
              </a:rPr>
              <a:t>Tools</a:t>
            </a:r>
          </a:p>
        </p:txBody>
      </p:sp>
      <p:sp>
        <p:nvSpPr>
          <p:cNvPr id="47" name="Rectangle 46"/>
          <p:cNvSpPr/>
          <p:nvPr/>
        </p:nvSpPr>
        <p:spPr>
          <a:xfrm>
            <a:off x="5374352" y="3984060"/>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9.</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Deprecate Unsafe Functions</a:t>
            </a:r>
          </a:p>
        </p:txBody>
      </p:sp>
      <p:sp>
        <p:nvSpPr>
          <p:cNvPr id="49" name="Rectangle 48"/>
          <p:cNvSpPr/>
          <p:nvPr/>
        </p:nvSpPr>
        <p:spPr>
          <a:xfrm>
            <a:off x="7164675" y="290239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11.</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Perform Dynamic Analysis</a:t>
            </a:r>
          </a:p>
        </p:txBody>
      </p:sp>
      <p:sp>
        <p:nvSpPr>
          <p:cNvPr id="50" name="Rectangle 49"/>
          <p:cNvSpPr/>
          <p:nvPr/>
        </p:nvSpPr>
        <p:spPr>
          <a:xfrm>
            <a:off x="7164675" y="3984060"/>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a:solidFill>
                  <a:srgbClr val="FFFFFF">
                    <a:alpha val="99000"/>
                  </a:srgbClr>
                </a:solidFill>
                <a:latin typeface="Segoe UI"/>
                <a:ea typeface="Adobe Fan Heiti Std B" pitchFamily="34" charset="-128"/>
                <a:cs typeface="Segoe UI Semilight" pitchFamily="34" charset="0"/>
              </a:rPr>
              <a:t>12.</a:t>
            </a:r>
          </a:p>
          <a:p>
            <a:pPr algn="ctr" defTabSz="1242514" fontAlgn="base">
              <a:spcBef>
                <a:spcPct val="0"/>
              </a:spcBef>
              <a:spcAft>
                <a:spcPct val="0"/>
              </a:spcAft>
              <a:defRPr/>
            </a:pPr>
            <a:r>
              <a:rPr lang="en-US" sz="1428">
                <a:solidFill>
                  <a:srgbClr val="FFFFFF">
                    <a:alpha val="99000"/>
                  </a:srgbClr>
                </a:solidFill>
                <a:latin typeface="Segoe UI"/>
                <a:ea typeface="Adobe Fan Heiti Std B" pitchFamily="34" charset="-128"/>
                <a:cs typeface="Segoe UI Semilight" pitchFamily="34" charset="0"/>
              </a:rPr>
              <a:t>Perform </a:t>
            </a:r>
            <a:br>
              <a:rPr lang="en-US" sz="1428">
                <a:solidFill>
                  <a:srgbClr val="FFFFFF">
                    <a:alpha val="99000"/>
                  </a:srgbClr>
                </a:solidFill>
                <a:latin typeface="Segoe UI"/>
                <a:ea typeface="Adobe Fan Heiti Std B" pitchFamily="34" charset="-128"/>
                <a:cs typeface="Segoe UI Semilight" pitchFamily="34" charset="0"/>
              </a:rPr>
            </a:br>
            <a:r>
              <a:rPr lang="en-US" sz="1428">
                <a:solidFill>
                  <a:srgbClr val="FFFFFF">
                    <a:alpha val="99000"/>
                  </a:srgbClr>
                </a:solidFill>
                <a:latin typeface="Segoe UI"/>
                <a:ea typeface="Adobe Fan Heiti Std B" pitchFamily="34" charset="-128"/>
                <a:cs typeface="Segoe UI Semilight" pitchFamily="34" charset="0"/>
              </a:rPr>
              <a:t>Fuzz </a:t>
            </a:r>
            <a:r>
              <a:rPr lang="en-US" sz="1428" dirty="0">
                <a:solidFill>
                  <a:srgbClr val="FFFFFF">
                    <a:alpha val="99000"/>
                  </a:srgbClr>
                </a:solidFill>
                <a:latin typeface="Segoe UI"/>
                <a:ea typeface="Adobe Fan Heiti Std B" pitchFamily="34" charset="-128"/>
                <a:cs typeface="Segoe UI Semilight" pitchFamily="34" charset="0"/>
              </a:rPr>
              <a:t>Testing</a:t>
            </a:r>
          </a:p>
        </p:txBody>
      </p:sp>
      <p:sp>
        <p:nvSpPr>
          <p:cNvPr id="52" name="Rectangle 51"/>
          <p:cNvSpPr/>
          <p:nvPr/>
        </p:nvSpPr>
        <p:spPr>
          <a:xfrm>
            <a:off x="8954999" y="290239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14.</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Create an </a:t>
            </a:r>
            <a:br>
              <a:rPr lang="en-US" sz="1428" dirty="0">
                <a:solidFill>
                  <a:srgbClr val="FFFFFF">
                    <a:alpha val="99000"/>
                  </a:srgbClr>
                </a:solidFill>
                <a:latin typeface="Segoe UI"/>
                <a:ea typeface="Adobe Fan Heiti Std B" pitchFamily="34" charset="-128"/>
                <a:cs typeface="Segoe UI Semilight" pitchFamily="34" charset="0"/>
              </a:rPr>
            </a:br>
            <a:r>
              <a:rPr lang="en-US" sz="1428" dirty="0">
                <a:solidFill>
                  <a:srgbClr val="FFFFFF">
                    <a:alpha val="99000"/>
                  </a:srgbClr>
                </a:solidFill>
                <a:latin typeface="Segoe UI"/>
                <a:ea typeface="Adobe Fan Heiti Std B" pitchFamily="34" charset="-128"/>
                <a:cs typeface="Segoe UI Semilight" pitchFamily="34" charset="0"/>
              </a:rPr>
              <a:t>Incident </a:t>
            </a:r>
            <a:br>
              <a:rPr lang="en-US" sz="1428" dirty="0">
                <a:solidFill>
                  <a:srgbClr val="FFFFFF">
                    <a:alpha val="99000"/>
                  </a:srgbClr>
                </a:solidFill>
                <a:latin typeface="Segoe UI"/>
                <a:ea typeface="Adobe Fan Heiti Std B" pitchFamily="34" charset="-128"/>
                <a:cs typeface="Segoe UI Semilight" pitchFamily="34" charset="0"/>
              </a:rPr>
            </a:br>
            <a:r>
              <a:rPr lang="en-US" sz="1428" dirty="0">
                <a:solidFill>
                  <a:srgbClr val="FFFFFF">
                    <a:alpha val="99000"/>
                  </a:srgbClr>
                </a:solidFill>
                <a:latin typeface="Segoe UI"/>
                <a:ea typeface="Adobe Fan Heiti Std B" pitchFamily="34" charset="-128"/>
                <a:cs typeface="Segoe UI Semilight" pitchFamily="34" charset="0"/>
              </a:rPr>
              <a:t>Response Plan</a:t>
            </a:r>
          </a:p>
        </p:txBody>
      </p:sp>
      <p:sp>
        <p:nvSpPr>
          <p:cNvPr id="53" name="Rectangle 52"/>
          <p:cNvSpPr/>
          <p:nvPr/>
        </p:nvSpPr>
        <p:spPr>
          <a:xfrm>
            <a:off x="8954999" y="3984060"/>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a:solidFill>
                  <a:srgbClr val="FFFFFF">
                    <a:alpha val="99000"/>
                  </a:srgbClr>
                </a:solidFill>
                <a:latin typeface="Segoe UI"/>
                <a:ea typeface="Adobe Fan Heiti Std B" pitchFamily="34" charset="-128"/>
                <a:cs typeface="Segoe UI Semilight" pitchFamily="34" charset="0"/>
              </a:rPr>
              <a:t>15.</a:t>
            </a:r>
          </a:p>
          <a:p>
            <a:pPr algn="ctr" defTabSz="1242514" fontAlgn="base">
              <a:spcBef>
                <a:spcPct val="0"/>
              </a:spcBef>
              <a:spcAft>
                <a:spcPct val="0"/>
              </a:spcAft>
              <a:defRPr/>
            </a:pPr>
            <a:r>
              <a:rPr lang="en-US" sz="1428">
                <a:solidFill>
                  <a:srgbClr val="FFFFFF">
                    <a:alpha val="99000"/>
                  </a:srgbClr>
                </a:solidFill>
                <a:latin typeface="Segoe UI"/>
                <a:ea typeface="Adobe Fan Heiti Std B" pitchFamily="34" charset="-128"/>
                <a:cs typeface="Segoe UI Semilight" pitchFamily="34" charset="0"/>
              </a:rPr>
              <a:t>Certify Release </a:t>
            </a:r>
            <a:br>
              <a:rPr lang="en-US" sz="1428">
                <a:solidFill>
                  <a:srgbClr val="FFFFFF">
                    <a:alpha val="99000"/>
                  </a:srgbClr>
                </a:solidFill>
                <a:latin typeface="Segoe UI"/>
                <a:ea typeface="Adobe Fan Heiti Std B" pitchFamily="34" charset="-128"/>
                <a:cs typeface="Segoe UI Semilight" pitchFamily="34" charset="0"/>
              </a:rPr>
            </a:br>
            <a:r>
              <a:rPr lang="en-US" sz="1428">
                <a:solidFill>
                  <a:srgbClr val="FFFFFF">
                    <a:alpha val="99000"/>
                  </a:srgbClr>
                </a:solidFill>
                <a:latin typeface="Segoe UI"/>
                <a:ea typeface="Adobe Fan Heiti Std B" pitchFamily="34" charset="-128"/>
                <a:cs typeface="Segoe UI Semilight" pitchFamily="34" charset="0"/>
              </a:rPr>
              <a:t>and Archive </a:t>
            </a:r>
          </a:p>
        </p:txBody>
      </p:sp>
      <p:sp>
        <p:nvSpPr>
          <p:cNvPr id="55" name="Rectangle 54"/>
          <p:cNvSpPr/>
          <p:nvPr/>
        </p:nvSpPr>
        <p:spPr>
          <a:xfrm>
            <a:off x="10745321" y="290239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17.</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Execute </a:t>
            </a:r>
            <a:br>
              <a:rPr lang="en-US" sz="1428" dirty="0">
                <a:solidFill>
                  <a:srgbClr val="FFFFFF">
                    <a:alpha val="99000"/>
                  </a:srgbClr>
                </a:solidFill>
                <a:latin typeface="Segoe UI"/>
                <a:ea typeface="Adobe Fan Heiti Std B" pitchFamily="34" charset="-128"/>
                <a:cs typeface="Segoe UI Semilight" pitchFamily="34" charset="0"/>
              </a:rPr>
            </a:br>
            <a:r>
              <a:rPr lang="en-US" sz="1428" dirty="0">
                <a:solidFill>
                  <a:srgbClr val="FFFFFF">
                    <a:alpha val="99000"/>
                  </a:srgbClr>
                </a:solidFill>
                <a:latin typeface="Segoe UI"/>
                <a:ea typeface="Adobe Fan Heiti Std B" pitchFamily="34" charset="-128"/>
                <a:cs typeface="Segoe UI Semilight" pitchFamily="34" charset="0"/>
              </a:rPr>
              <a:t>Incident </a:t>
            </a:r>
            <a:br>
              <a:rPr lang="en-US" sz="1428" dirty="0">
                <a:solidFill>
                  <a:srgbClr val="FFFFFF">
                    <a:alpha val="99000"/>
                  </a:srgbClr>
                </a:solidFill>
                <a:latin typeface="Segoe UI"/>
                <a:ea typeface="Adobe Fan Heiti Std B" pitchFamily="34" charset="-128"/>
                <a:cs typeface="Segoe UI Semilight" pitchFamily="34" charset="0"/>
              </a:rPr>
            </a:br>
            <a:r>
              <a:rPr lang="en-US" sz="1428" dirty="0">
                <a:solidFill>
                  <a:srgbClr val="FFFFFF">
                    <a:alpha val="99000"/>
                  </a:srgbClr>
                </a:solidFill>
                <a:latin typeface="Segoe UI"/>
                <a:ea typeface="Adobe Fan Heiti Std B" pitchFamily="34" charset="-128"/>
                <a:cs typeface="Segoe UI Semilight" pitchFamily="34" charset="0"/>
              </a:rPr>
              <a:t>Response Plan</a:t>
            </a:r>
          </a:p>
        </p:txBody>
      </p:sp>
      <p:sp>
        <p:nvSpPr>
          <p:cNvPr id="56" name="Rectangle 55"/>
          <p:cNvSpPr/>
          <p:nvPr/>
        </p:nvSpPr>
        <p:spPr>
          <a:xfrm>
            <a:off x="10745321" y="3984062"/>
            <a:ext cx="1687772" cy="2058839"/>
          </a:xfrm>
          <a:prstGeom prst="rect">
            <a:avLst/>
          </a:pr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endParaRPr lang="en-US" sz="1428" dirty="0">
              <a:solidFill>
                <a:srgbClr val="373737">
                  <a:alpha val="99000"/>
                </a:srgbClr>
              </a:solidFill>
              <a:latin typeface="Segoe UI"/>
              <a:ea typeface="Adobe Fan Heiti Std B" pitchFamily="34" charset="-128"/>
              <a:cs typeface="Segoe UI Semilight" pitchFamily="34" charset="0"/>
            </a:endParaRPr>
          </a:p>
        </p:txBody>
      </p:sp>
      <p:sp>
        <p:nvSpPr>
          <p:cNvPr id="37" name="Rectangle 36"/>
          <p:cNvSpPr/>
          <p:nvPr/>
        </p:nvSpPr>
        <p:spPr>
          <a:xfrm>
            <a:off x="1793706" y="506380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4.</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Perform Security </a:t>
            </a:r>
            <a:br>
              <a:rPr lang="en-US" sz="1428" dirty="0">
                <a:solidFill>
                  <a:srgbClr val="FFFFFF">
                    <a:alpha val="99000"/>
                  </a:srgbClr>
                </a:solidFill>
                <a:latin typeface="Segoe UI"/>
                <a:ea typeface="Adobe Fan Heiti Std B" pitchFamily="34" charset="-128"/>
                <a:cs typeface="Segoe UI Semilight" pitchFamily="34" charset="0"/>
              </a:rPr>
            </a:br>
            <a:r>
              <a:rPr lang="en-US" sz="1428" dirty="0">
                <a:solidFill>
                  <a:srgbClr val="FFFFFF">
                    <a:alpha val="99000"/>
                  </a:srgbClr>
                </a:solidFill>
                <a:latin typeface="Segoe UI"/>
                <a:ea typeface="Adobe Fan Heiti Std B" pitchFamily="34" charset="-128"/>
                <a:cs typeface="Segoe UI Semilight" pitchFamily="34" charset="0"/>
              </a:rPr>
              <a:t>and Privacy Risk Assessments</a:t>
            </a:r>
          </a:p>
        </p:txBody>
      </p:sp>
      <p:sp>
        <p:nvSpPr>
          <p:cNvPr id="40" name="Rectangle 39"/>
          <p:cNvSpPr/>
          <p:nvPr/>
        </p:nvSpPr>
        <p:spPr>
          <a:xfrm>
            <a:off x="3584028" y="506380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7.</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Use Threat </a:t>
            </a:r>
            <a:br>
              <a:rPr lang="en-US" sz="1428" dirty="0">
                <a:solidFill>
                  <a:srgbClr val="FFFFFF">
                    <a:alpha val="99000"/>
                  </a:srgbClr>
                </a:solidFill>
                <a:latin typeface="Segoe UI"/>
                <a:ea typeface="Adobe Fan Heiti Std B" pitchFamily="34" charset="-128"/>
                <a:cs typeface="Segoe UI Semilight" pitchFamily="34" charset="0"/>
              </a:rPr>
            </a:br>
            <a:r>
              <a:rPr lang="en-US" sz="1428" dirty="0">
                <a:solidFill>
                  <a:srgbClr val="FFFFFF">
                    <a:alpha val="99000"/>
                  </a:srgbClr>
                </a:solidFill>
                <a:latin typeface="Segoe UI"/>
                <a:ea typeface="Adobe Fan Heiti Std B" pitchFamily="34" charset="-128"/>
                <a:cs typeface="Segoe UI Semilight" pitchFamily="34" charset="0"/>
              </a:rPr>
              <a:t>Modeling</a:t>
            </a:r>
          </a:p>
        </p:txBody>
      </p:sp>
      <p:sp>
        <p:nvSpPr>
          <p:cNvPr id="48" name="Rectangle 47"/>
          <p:cNvSpPr/>
          <p:nvPr/>
        </p:nvSpPr>
        <p:spPr>
          <a:xfrm>
            <a:off x="5374352" y="506380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10.</a:t>
            </a:r>
          </a:p>
          <a:p>
            <a:pPr algn="ctr" defTabSz="1242514" fontAlgn="base">
              <a:spcBef>
                <a:spcPct val="0"/>
              </a:spcBef>
              <a:spcAft>
                <a:spcPct val="0"/>
              </a:spcAft>
              <a:defRPr/>
            </a:pPr>
            <a:r>
              <a:rPr lang="en-US" sz="1428" dirty="0">
                <a:solidFill>
                  <a:srgbClr val="FFFFFF">
                    <a:alpha val="99000"/>
                  </a:srgbClr>
                </a:solidFill>
                <a:latin typeface="Segoe UI"/>
                <a:ea typeface="Adobe Fan Heiti Std B" pitchFamily="34" charset="-128"/>
                <a:cs typeface="Segoe UI Semilight" pitchFamily="34" charset="0"/>
              </a:rPr>
              <a:t>Perform Static Analysis</a:t>
            </a:r>
          </a:p>
        </p:txBody>
      </p:sp>
      <p:sp>
        <p:nvSpPr>
          <p:cNvPr id="51" name="Rectangle 50"/>
          <p:cNvSpPr/>
          <p:nvPr/>
        </p:nvSpPr>
        <p:spPr>
          <a:xfrm>
            <a:off x="7164675" y="506380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a:solidFill>
                  <a:srgbClr val="FFFFFF">
                    <a:alpha val="99000"/>
                  </a:srgbClr>
                </a:solidFill>
                <a:latin typeface="Segoe UI"/>
                <a:ea typeface="Adobe Fan Heiti Std B" pitchFamily="34" charset="-128"/>
                <a:cs typeface="Segoe UI Semilight" pitchFamily="34" charset="0"/>
              </a:rPr>
              <a:t>13.</a:t>
            </a:r>
          </a:p>
          <a:p>
            <a:pPr algn="ctr" defTabSz="1242514" fontAlgn="base">
              <a:spcBef>
                <a:spcPct val="0"/>
              </a:spcBef>
              <a:spcAft>
                <a:spcPct val="0"/>
              </a:spcAft>
              <a:defRPr/>
            </a:pPr>
            <a:r>
              <a:rPr lang="en-US" sz="1428">
                <a:solidFill>
                  <a:srgbClr val="FFFFFF">
                    <a:alpha val="99000"/>
                  </a:srgbClr>
                </a:solidFill>
                <a:latin typeface="Segoe UI"/>
                <a:ea typeface="Adobe Fan Heiti Std B" pitchFamily="34" charset="-128"/>
                <a:cs typeface="Segoe UI Semilight" pitchFamily="34" charset="0"/>
              </a:rPr>
              <a:t>Conduct Attack </a:t>
            </a:r>
            <a:r>
              <a:rPr lang="en-US" sz="1428" dirty="0">
                <a:solidFill>
                  <a:srgbClr val="FFFFFF">
                    <a:alpha val="99000"/>
                  </a:srgbClr>
                </a:solidFill>
                <a:latin typeface="Segoe UI"/>
                <a:ea typeface="Adobe Fan Heiti Std B" pitchFamily="34" charset="-128"/>
                <a:cs typeface="Segoe UI Semilight" pitchFamily="34" charset="0"/>
              </a:rPr>
              <a:t>Surface Review</a:t>
            </a:r>
          </a:p>
        </p:txBody>
      </p:sp>
      <p:sp>
        <p:nvSpPr>
          <p:cNvPr id="54" name="Rectangle 53"/>
          <p:cNvSpPr/>
          <p:nvPr/>
        </p:nvSpPr>
        <p:spPr>
          <a:xfrm>
            <a:off x="8954999" y="5063804"/>
            <a:ext cx="1687772" cy="979095"/>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r>
              <a:rPr lang="en-US" sz="1428">
                <a:solidFill>
                  <a:srgbClr val="FFFFFF">
                    <a:alpha val="99000"/>
                  </a:srgbClr>
                </a:solidFill>
                <a:latin typeface="Segoe UI"/>
                <a:ea typeface="Adobe Fan Heiti Std B" pitchFamily="34" charset="-128"/>
                <a:cs typeface="Segoe UI Semilight" pitchFamily="34" charset="0"/>
              </a:rPr>
              <a:t>16.</a:t>
            </a:r>
          </a:p>
          <a:p>
            <a:pPr algn="ctr" defTabSz="1242514" fontAlgn="base">
              <a:spcBef>
                <a:spcPct val="0"/>
              </a:spcBef>
              <a:spcAft>
                <a:spcPct val="0"/>
              </a:spcAft>
              <a:defRPr/>
            </a:pPr>
            <a:r>
              <a:rPr lang="en-US" sz="1428">
                <a:solidFill>
                  <a:srgbClr val="FFFFFF">
                    <a:alpha val="99000"/>
                  </a:srgbClr>
                </a:solidFill>
                <a:latin typeface="Segoe UI"/>
                <a:ea typeface="Adobe Fan Heiti Std B" pitchFamily="34" charset="-128"/>
                <a:cs typeface="Segoe UI Semilight" pitchFamily="34" charset="0"/>
              </a:rPr>
              <a:t>Certify Release </a:t>
            </a:r>
            <a:br>
              <a:rPr lang="en-US" sz="1428">
                <a:solidFill>
                  <a:srgbClr val="FFFFFF">
                    <a:alpha val="99000"/>
                  </a:srgbClr>
                </a:solidFill>
                <a:latin typeface="Segoe UI"/>
                <a:ea typeface="Adobe Fan Heiti Std B" pitchFamily="34" charset="-128"/>
                <a:cs typeface="Segoe UI Semilight" pitchFamily="34" charset="0"/>
              </a:rPr>
            </a:br>
            <a:r>
              <a:rPr lang="en-US" sz="1428">
                <a:solidFill>
                  <a:srgbClr val="FFFFFF">
                    <a:alpha val="99000"/>
                  </a:srgbClr>
                </a:solidFill>
                <a:latin typeface="Segoe UI"/>
                <a:ea typeface="Adobe Fan Heiti Std B" pitchFamily="34" charset="-128"/>
                <a:cs typeface="Segoe UI Semilight" pitchFamily="34" charset="0"/>
              </a:rPr>
              <a:t>and </a:t>
            </a:r>
            <a:r>
              <a:rPr lang="en-US" sz="1428" dirty="0">
                <a:solidFill>
                  <a:srgbClr val="FFFFFF">
                    <a:alpha val="99000"/>
                  </a:srgbClr>
                </a:solidFill>
                <a:latin typeface="Segoe UI"/>
                <a:ea typeface="Adobe Fan Heiti Std B" pitchFamily="34" charset="-128"/>
                <a:cs typeface="Segoe UI Semilight" pitchFamily="34" charset="0"/>
              </a:rPr>
              <a:t>Archive</a:t>
            </a:r>
          </a:p>
        </p:txBody>
      </p:sp>
      <p:sp>
        <p:nvSpPr>
          <p:cNvPr id="58" name="Rectangle 57"/>
          <p:cNvSpPr/>
          <p:nvPr/>
        </p:nvSpPr>
        <p:spPr>
          <a:xfrm>
            <a:off x="3384" y="1998467"/>
            <a:ext cx="12429712" cy="82057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48604" tIns="87015" rIns="124302" bIns="124302" numCol="1" rtlCol="0" anchor="t" anchorCtr="0" compatLnSpc="1">
            <a:prstTxWarp prst="textNoShape">
              <a:avLst/>
            </a:prstTxWarp>
          </a:bodyPr>
          <a:lstStyle/>
          <a:p>
            <a:pPr defTabSz="1242514" fontAlgn="base">
              <a:spcBef>
                <a:spcPct val="0"/>
              </a:spcBef>
              <a:spcAft>
                <a:spcPct val="0"/>
              </a:spcAft>
              <a:defRPr/>
            </a:pPr>
            <a:endParaRPr lang="en-US" sz="1496" dirty="0">
              <a:ln w="3175">
                <a:noFill/>
              </a:ln>
              <a:solidFill>
                <a:srgbClr val="FFFFFF">
                  <a:alpha val="99000"/>
                </a:srgbClr>
              </a:solidFill>
              <a:latin typeface="Segoe UI"/>
              <a:ea typeface="Verdana" pitchFamily="34" charset="0"/>
              <a:cs typeface="Verdana" pitchFamily="34" charset="0"/>
            </a:endParaRPr>
          </a:p>
        </p:txBody>
      </p:sp>
      <p:sp>
        <p:nvSpPr>
          <p:cNvPr id="59" name="Chevron 58"/>
          <p:cNvSpPr/>
          <p:nvPr/>
        </p:nvSpPr>
        <p:spPr bwMode="auto">
          <a:xfrm rot="10800000" flipH="1">
            <a:off x="1691156" y="1998467"/>
            <a:ext cx="269678" cy="820575"/>
          </a:xfrm>
          <a:prstGeom prst="chevron">
            <a:avLst>
              <a:gd name="adj" fmla="val 62477"/>
            </a:avLst>
          </a:prstGeom>
          <a:solidFill>
            <a:schemeClr val="tx1"/>
          </a:solid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71" tIns="111896" rIns="139871" bIns="111896" numCol="1" spcCol="0" rtlCol="0" fromWordArt="0" anchor="t" anchorCtr="0" forceAA="0" compatLnSpc="1">
            <a:prstTxWarp prst="textNoShape">
              <a:avLst/>
            </a:prstTxWarp>
            <a:noAutofit/>
          </a:bodyPr>
          <a:lstStyle/>
          <a:p>
            <a:pPr algn="ctr" defTabSz="950655" fontAlgn="base">
              <a:lnSpc>
                <a:spcPct val="90000"/>
              </a:lnSpc>
              <a:spcBef>
                <a:spcPct val="0"/>
              </a:spcBef>
              <a:spcAft>
                <a:spcPct val="0"/>
              </a:spcAft>
              <a:defRPr/>
            </a:pPr>
            <a:endParaRPr lang="en-US" sz="1496"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0" name="Chevron 59"/>
          <p:cNvSpPr/>
          <p:nvPr/>
        </p:nvSpPr>
        <p:spPr bwMode="auto">
          <a:xfrm rot="10800000" flipH="1">
            <a:off x="3481479" y="1998467"/>
            <a:ext cx="269678" cy="820575"/>
          </a:xfrm>
          <a:prstGeom prst="chevron">
            <a:avLst>
              <a:gd name="adj" fmla="val 62477"/>
            </a:avLst>
          </a:prstGeom>
          <a:solidFill>
            <a:schemeClr val="tx1"/>
          </a:solid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71" tIns="111896" rIns="139871" bIns="111896" numCol="1" spcCol="0" rtlCol="0" fromWordArt="0" anchor="t" anchorCtr="0" forceAA="0" compatLnSpc="1">
            <a:prstTxWarp prst="textNoShape">
              <a:avLst/>
            </a:prstTxWarp>
            <a:noAutofit/>
          </a:bodyPr>
          <a:lstStyle/>
          <a:p>
            <a:pPr algn="ctr" defTabSz="950655" fontAlgn="base">
              <a:lnSpc>
                <a:spcPct val="90000"/>
              </a:lnSpc>
              <a:spcBef>
                <a:spcPct val="0"/>
              </a:spcBef>
              <a:spcAft>
                <a:spcPct val="0"/>
              </a:spcAft>
              <a:defRPr/>
            </a:pPr>
            <a:endParaRPr lang="en-US" sz="1496"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1" name="Chevron 60"/>
          <p:cNvSpPr/>
          <p:nvPr/>
        </p:nvSpPr>
        <p:spPr bwMode="auto">
          <a:xfrm rot="10800000" flipH="1">
            <a:off x="5271801" y="1998467"/>
            <a:ext cx="269678" cy="820575"/>
          </a:xfrm>
          <a:prstGeom prst="chevron">
            <a:avLst>
              <a:gd name="adj" fmla="val 62477"/>
            </a:avLst>
          </a:prstGeom>
          <a:solidFill>
            <a:schemeClr val="tx1"/>
          </a:solid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71" tIns="111896" rIns="139871" bIns="111896" numCol="1" spcCol="0" rtlCol="0" fromWordArt="0" anchor="t" anchorCtr="0" forceAA="0" compatLnSpc="1">
            <a:prstTxWarp prst="textNoShape">
              <a:avLst/>
            </a:prstTxWarp>
            <a:noAutofit/>
          </a:bodyPr>
          <a:lstStyle/>
          <a:p>
            <a:pPr algn="ctr" defTabSz="950655" fontAlgn="base">
              <a:lnSpc>
                <a:spcPct val="90000"/>
              </a:lnSpc>
              <a:spcBef>
                <a:spcPct val="0"/>
              </a:spcBef>
              <a:spcAft>
                <a:spcPct val="0"/>
              </a:spcAft>
              <a:defRPr/>
            </a:pPr>
            <a:endParaRPr lang="en-US" sz="1496"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2" name="Chevron 61"/>
          <p:cNvSpPr/>
          <p:nvPr/>
        </p:nvSpPr>
        <p:spPr bwMode="auto">
          <a:xfrm rot="10800000" flipH="1">
            <a:off x="7062125" y="1998467"/>
            <a:ext cx="269678" cy="820575"/>
          </a:xfrm>
          <a:prstGeom prst="chevron">
            <a:avLst>
              <a:gd name="adj" fmla="val 62477"/>
            </a:avLst>
          </a:prstGeom>
          <a:solidFill>
            <a:schemeClr val="tx1"/>
          </a:solid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71" tIns="111896" rIns="139871" bIns="111896" numCol="1" spcCol="0" rtlCol="0" fromWordArt="0" anchor="t" anchorCtr="0" forceAA="0" compatLnSpc="1">
            <a:prstTxWarp prst="textNoShape">
              <a:avLst/>
            </a:prstTxWarp>
            <a:noAutofit/>
          </a:bodyPr>
          <a:lstStyle/>
          <a:p>
            <a:pPr algn="ctr" defTabSz="950655" fontAlgn="base">
              <a:lnSpc>
                <a:spcPct val="90000"/>
              </a:lnSpc>
              <a:spcBef>
                <a:spcPct val="0"/>
              </a:spcBef>
              <a:spcAft>
                <a:spcPct val="0"/>
              </a:spcAft>
              <a:defRPr/>
            </a:pPr>
            <a:endParaRPr lang="en-US" sz="1496"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3" name="Chevron 62"/>
          <p:cNvSpPr/>
          <p:nvPr/>
        </p:nvSpPr>
        <p:spPr bwMode="auto">
          <a:xfrm rot="10800000" flipH="1">
            <a:off x="8852448" y="1998467"/>
            <a:ext cx="269678" cy="820575"/>
          </a:xfrm>
          <a:prstGeom prst="chevron">
            <a:avLst>
              <a:gd name="adj" fmla="val 62477"/>
            </a:avLst>
          </a:prstGeom>
          <a:solidFill>
            <a:schemeClr val="tx1"/>
          </a:solid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71" tIns="111896" rIns="139871" bIns="111896" numCol="1" spcCol="0" rtlCol="0" fromWordArt="0" anchor="t" anchorCtr="0" forceAA="0" compatLnSpc="1">
            <a:prstTxWarp prst="textNoShape">
              <a:avLst/>
            </a:prstTxWarp>
            <a:noAutofit/>
          </a:bodyPr>
          <a:lstStyle/>
          <a:p>
            <a:pPr algn="ctr" defTabSz="950655" fontAlgn="base">
              <a:lnSpc>
                <a:spcPct val="90000"/>
              </a:lnSpc>
              <a:spcBef>
                <a:spcPct val="0"/>
              </a:spcBef>
              <a:spcAft>
                <a:spcPct val="0"/>
              </a:spcAft>
              <a:defRPr/>
            </a:pPr>
            <a:endParaRPr lang="en-US" sz="1496"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4" name="Chevron 63"/>
          <p:cNvSpPr/>
          <p:nvPr/>
        </p:nvSpPr>
        <p:spPr bwMode="auto">
          <a:xfrm rot="10800000" flipH="1">
            <a:off x="10643403" y="1998467"/>
            <a:ext cx="269678" cy="820575"/>
          </a:xfrm>
          <a:prstGeom prst="chevron">
            <a:avLst>
              <a:gd name="adj" fmla="val 62477"/>
            </a:avLst>
          </a:prstGeom>
          <a:solidFill>
            <a:schemeClr val="tx1"/>
          </a:solidFill>
          <a:ln w="762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71" tIns="111896" rIns="139871" bIns="111896" numCol="1" spcCol="0" rtlCol="0" fromWordArt="0" anchor="t" anchorCtr="0" forceAA="0" compatLnSpc="1">
            <a:prstTxWarp prst="textNoShape">
              <a:avLst/>
            </a:prstTxWarp>
            <a:noAutofit/>
          </a:bodyPr>
          <a:lstStyle/>
          <a:p>
            <a:pPr algn="ctr" defTabSz="950655" fontAlgn="base">
              <a:lnSpc>
                <a:spcPct val="90000"/>
              </a:lnSpc>
              <a:spcBef>
                <a:spcPct val="0"/>
              </a:spcBef>
              <a:spcAft>
                <a:spcPct val="0"/>
              </a:spcAft>
              <a:defRPr/>
            </a:pPr>
            <a:endParaRPr lang="en-US" sz="1496"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5" name="Rectangle 64"/>
          <p:cNvSpPr/>
          <p:nvPr/>
        </p:nvSpPr>
        <p:spPr>
          <a:xfrm>
            <a:off x="379816" y="2251825"/>
            <a:ext cx="934909" cy="350330"/>
          </a:xfrm>
          <a:prstGeom prst="rect">
            <a:avLst/>
          </a:prstGeom>
        </p:spPr>
        <p:txBody>
          <a:bodyPr wrap="none">
            <a:spAutoFit/>
          </a:bodyPr>
          <a:lstStyle/>
          <a:p>
            <a:pPr algn="ctr" defTabSz="1242514" fontAlgn="base">
              <a:spcBef>
                <a:spcPct val="0"/>
              </a:spcBef>
              <a:spcAft>
                <a:spcPct val="0"/>
              </a:spcAft>
              <a:defRPr/>
            </a:pPr>
            <a:r>
              <a:rPr lang="en-US" sz="1632" dirty="0">
                <a:solidFill>
                  <a:srgbClr val="FFFFFF">
                    <a:alpha val="99000"/>
                  </a:srgbClr>
                </a:solidFill>
                <a:latin typeface="Segoe UI"/>
                <a:ea typeface="Adobe Fan Heiti Std B" pitchFamily="34" charset="-128"/>
                <a:cs typeface="Segoe UI Semilight" pitchFamily="34" charset="0"/>
              </a:rPr>
              <a:t>Training</a:t>
            </a:r>
          </a:p>
        </p:txBody>
      </p:sp>
      <p:sp>
        <p:nvSpPr>
          <p:cNvPr id="66" name="Rectangle 65"/>
          <p:cNvSpPr/>
          <p:nvPr/>
        </p:nvSpPr>
        <p:spPr>
          <a:xfrm>
            <a:off x="1960835" y="2251825"/>
            <a:ext cx="1655484" cy="350280"/>
          </a:xfrm>
          <a:prstGeom prst="rect">
            <a:avLst/>
          </a:prstGeom>
        </p:spPr>
        <p:txBody>
          <a:bodyPr wrap="square">
            <a:spAutoFit/>
          </a:bodyPr>
          <a:lstStyle/>
          <a:p>
            <a:pPr algn="ctr" defTabSz="1242514" fontAlgn="base">
              <a:spcBef>
                <a:spcPct val="0"/>
              </a:spcBef>
              <a:spcAft>
                <a:spcPct val="0"/>
              </a:spcAft>
              <a:defRPr/>
            </a:pPr>
            <a:r>
              <a:rPr lang="en-US" sz="1632" dirty="0">
                <a:solidFill>
                  <a:srgbClr val="FFFFFF">
                    <a:alpha val="99000"/>
                  </a:srgbClr>
                </a:solidFill>
                <a:latin typeface="Segoe UI"/>
                <a:ea typeface="Adobe Fan Heiti Std B" pitchFamily="34" charset="-128"/>
                <a:cs typeface="Segoe UI Semilight" pitchFamily="34" charset="0"/>
              </a:rPr>
              <a:t>Requirements</a:t>
            </a:r>
          </a:p>
        </p:txBody>
      </p:sp>
      <p:sp>
        <p:nvSpPr>
          <p:cNvPr id="67" name="Rectangle 66"/>
          <p:cNvSpPr/>
          <p:nvPr/>
        </p:nvSpPr>
        <p:spPr>
          <a:xfrm>
            <a:off x="3729722" y="2251825"/>
            <a:ext cx="1655484" cy="350280"/>
          </a:xfrm>
          <a:prstGeom prst="rect">
            <a:avLst/>
          </a:prstGeom>
        </p:spPr>
        <p:txBody>
          <a:bodyPr wrap="square">
            <a:spAutoFit/>
          </a:bodyPr>
          <a:lstStyle/>
          <a:p>
            <a:pPr algn="ctr" defTabSz="1242514" fontAlgn="base">
              <a:spcBef>
                <a:spcPct val="0"/>
              </a:spcBef>
              <a:spcAft>
                <a:spcPct val="0"/>
              </a:spcAft>
              <a:defRPr/>
            </a:pPr>
            <a:r>
              <a:rPr lang="en-US" sz="1632" dirty="0">
                <a:solidFill>
                  <a:srgbClr val="FFFFFF">
                    <a:alpha val="99000"/>
                  </a:srgbClr>
                </a:solidFill>
                <a:latin typeface="Segoe UI"/>
                <a:ea typeface="Adobe Fan Heiti Std B" pitchFamily="34" charset="-128"/>
                <a:cs typeface="Segoe UI Semilight" pitchFamily="34" charset="0"/>
              </a:rPr>
              <a:t>Design</a:t>
            </a:r>
          </a:p>
        </p:txBody>
      </p:sp>
      <p:sp>
        <p:nvSpPr>
          <p:cNvPr id="68" name="Rectangle 67"/>
          <p:cNvSpPr/>
          <p:nvPr/>
        </p:nvSpPr>
        <p:spPr>
          <a:xfrm>
            <a:off x="5541480" y="2251824"/>
            <a:ext cx="1655484" cy="343492"/>
          </a:xfrm>
          <a:prstGeom prst="rect">
            <a:avLst/>
          </a:prstGeom>
        </p:spPr>
        <p:txBody>
          <a:bodyPr wrap="square">
            <a:spAutoFit/>
          </a:bodyPr>
          <a:lstStyle/>
          <a:p>
            <a:pPr algn="ctr" defTabSz="1242514" fontAlgn="base">
              <a:spcBef>
                <a:spcPct val="0"/>
              </a:spcBef>
              <a:spcAft>
                <a:spcPct val="0"/>
              </a:spcAft>
              <a:defRPr/>
            </a:pPr>
            <a:r>
              <a:rPr lang="en-US" sz="1632" dirty="0">
                <a:solidFill>
                  <a:srgbClr val="FFFFFF">
                    <a:alpha val="99000"/>
                  </a:srgbClr>
                </a:solidFill>
                <a:latin typeface="Segoe UI"/>
                <a:ea typeface="Adobe Fan Heiti Std B" pitchFamily="34" charset="-128"/>
                <a:cs typeface="Segoe UI Semilight" pitchFamily="34" charset="0"/>
              </a:rPr>
              <a:t>Implementation</a:t>
            </a:r>
          </a:p>
        </p:txBody>
      </p:sp>
      <p:sp>
        <p:nvSpPr>
          <p:cNvPr id="69" name="Rectangle 68"/>
          <p:cNvSpPr/>
          <p:nvPr/>
        </p:nvSpPr>
        <p:spPr>
          <a:xfrm>
            <a:off x="7299516" y="2251825"/>
            <a:ext cx="1655484" cy="350280"/>
          </a:xfrm>
          <a:prstGeom prst="rect">
            <a:avLst/>
          </a:prstGeom>
        </p:spPr>
        <p:txBody>
          <a:bodyPr wrap="square">
            <a:spAutoFit/>
          </a:bodyPr>
          <a:lstStyle/>
          <a:p>
            <a:pPr algn="ctr" defTabSz="1242514" fontAlgn="base">
              <a:spcBef>
                <a:spcPct val="0"/>
              </a:spcBef>
              <a:spcAft>
                <a:spcPct val="0"/>
              </a:spcAft>
              <a:defRPr/>
            </a:pPr>
            <a:r>
              <a:rPr lang="en-US" sz="1632" dirty="0">
                <a:solidFill>
                  <a:srgbClr val="FFFFFF">
                    <a:alpha val="99000"/>
                  </a:srgbClr>
                </a:solidFill>
                <a:latin typeface="Segoe UI"/>
                <a:ea typeface="Adobe Fan Heiti Std B" pitchFamily="34" charset="-128"/>
                <a:cs typeface="Segoe UI Semilight" pitchFamily="34" charset="0"/>
              </a:rPr>
              <a:t>Verification</a:t>
            </a:r>
          </a:p>
        </p:txBody>
      </p:sp>
      <p:sp>
        <p:nvSpPr>
          <p:cNvPr id="70" name="Rectangle 69"/>
          <p:cNvSpPr/>
          <p:nvPr/>
        </p:nvSpPr>
        <p:spPr>
          <a:xfrm>
            <a:off x="9122127" y="2251825"/>
            <a:ext cx="1655484" cy="350280"/>
          </a:xfrm>
          <a:prstGeom prst="rect">
            <a:avLst/>
          </a:prstGeom>
        </p:spPr>
        <p:txBody>
          <a:bodyPr wrap="square">
            <a:spAutoFit/>
          </a:bodyPr>
          <a:lstStyle/>
          <a:p>
            <a:pPr algn="ctr" defTabSz="1242514" fontAlgn="base">
              <a:spcBef>
                <a:spcPct val="0"/>
              </a:spcBef>
              <a:spcAft>
                <a:spcPct val="0"/>
              </a:spcAft>
              <a:defRPr/>
            </a:pPr>
            <a:r>
              <a:rPr lang="en-US" sz="1632" dirty="0">
                <a:solidFill>
                  <a:srgbClr val="FFFFFF">
                    <a:alpha val="99000"/>
                  </a:srgbClr>
                </a:solidFill>
                <a:latin typeface="Segoe UI"/>
                <a:ea typeface="Adobe Fan Heiti Std B" pitchFamily="34" charset="-128"/>
                <a:cs typeface="Segoe UI Semilight" pitchFamily="34" charset="0"/>
              </a:rPr>
              <a:t>Release</a:t>
            </a:r>
          </a:p>
        </p:txBody>
      </p:sp>
      <p:sp>
        <p:nvSpPr>
          <p:cNvPr id="71" name="Rectangle 70"/>
          <p:cNvSpPr/>
          <p:nvPr/>
        </p:nvSpPr>
        <p:spPr>
          <a:xfrm>
            <a:off x="10913082" y="2251825"/>
            <a:ext cx="1520644" cy="350280"/>
          </a:xfrm>
          <a:prstGeom prst="rect">
            <a:avLst/>
          </a:prstGeom>
        </p:spPr>
        <p:txBody>
          <a:bodyPr wrap="square">
            <a:spAutoFit/>
          </a:bodyPr>
          <a:lstStyle/>
          <a:p>
            <a:pPr algn="ctr" defTabSz="1242514" fontAlgn="base">
              <a:spcBef>
                <a:spcPct val="0"/>
              </a:spcBef>
              <a:spcAft>
                <a:spcPct val="0"/>
              </a:spcAft>
              <a:defRPr/>
            </a:pPr>
            <a:r>
              <a:rPr lang="en-US" sz="1632" dirty="0">
                <a:solidFill>
                  <a:srgbClr val="FFFFFF">
                    <a:alpha val="99000"/>
                  </a:srgbClr>
                </a:solidFill>
                <a:latin typeface="Segoe UI"/>
                <a:ea typeface="Adobe Fan Heiti Std B" pitchFamily="34" charset="-128"/>
                <a:cs typeface="Segoe UI Semilight" pitchFamily="34" charset="0"/>
              </a:rPr>
              <a:t>Response</a:t>
            </a:r>
          </a:p>
        </p:txBody>
      </p:sp>
      <p:sp>
        <p:nvSpPr>
          <p:cNvPr id="72" name="Rectangle 71"/>
          <p:cNvSpPr/>
          <p:nvPr/>
        </p:nvSpPr>
        <p:spPr>
          <a:xfrm>
            <a:off x="883" y="6131126"/>
            <a:ext cx="12434076" cy="87030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39871" tIns="93247" rIns="93247" bIns="93247" numCol="1" rtlCol="0" anchor="ctr" anchorCtr="0" compatLnSpc="1">
            <a:prstTxWarp prst="textNoShape">
              <a:avLst/>
            </a:prstTxWarp>
          </a:bodyPr>
          <a:lstStyle/>
          <a:p>
            <a:pPr algn="ctr" defTabSz="932087" fontAlgn="base">
              <a:spcBef>
                <a:spcPct val="0"/>
              </a:spcBef>
              <a:spcAft>
                <a:spcPct val="0"/>
              </a:spcAft>
              <a:defRPr/>
            </a:pPr>
            <a:r>
              <a:rPr lang="en-US" sz="2448" dirty="0">
                <a:solidFill>
                  <a:srgbClr val="FFFFFF">
                    <a:alpha val="99000"/>
                  </a:srgbClr>
                </a:solidFill>
                <a:latin typeface="Segoe UI Light" panose="020B0502040204020203" pitchFamily="34" charset="0"/>
                <a:ea typeface="Adobe Fan Heiti Std B" pitchFamily="34" charset="-128"/>
                <a:cs typeface="Segoe UI Light" panose="020B0502040204020203" pitchFamily="34" charset="0"/>
              </a:rPr>
              <a:t>ISO/IEC 27034-1: 2011 “Annex A” provides example alignment of an existing process </a:t>
            </a:r>
            <a:br>
              <a:rPr lang="en-US" sz="2448" dirty="0">
                <a:solidFill>
                  <a:srgbClr val="FFFFFF">
                    <a:alpha val="99000"/>
                  </a:srgbClr>
                </a:solidFill>
                <a:latin typeface="Segoe UI Light" panose="020B0502040204020203" pitchFamily="34" charset="0"/>
                <a:ea typeface="Adobe Fan Heiti Std B" pitchFamily="34" charset="-128"/>
                <a:cs typeface="Segoe UI Light" panose="020B0502040204020203" pitchFamily="34" charset="0"/>
              </a:rPr>
            </a:br>
            <a:r>
              <a:rPr lang="en-US" sz="2448" dirty="0">
                <a:solidFill>
                  <a:srgbClr val="FFFFFF">
                    <a:alpha val="99000"/>
                  </a:srgbClr>
                </a:solidFill>
                <a:latin typeface="Segoe UI Light" panose="020B0502040204020203" pitchFamily="34" charset="0"/>
                <a:ea typeface="Adobe Fan Heiti Std B" pitchFamily="34" charset="-128"/>
                <a:cs typeface="Segoe UI Light" panose="020B0502040204020203" pitchFamily="34" charset="0"/>
              </a:rPr>
              <a:t>based on Microsoft Simplified SDL to the framework and structures of ISO 27034. </a:t>
            </a:r>
          </a:p>
        </p:txBody>
      </p:sp>
      <p:sp>
        <p:nvSpPr>
          <p:cNvPr id="75" name="Rectangle 74"/>
          <p:cNvSpPr/>
          <p:nvPr/>
        </p:nvSpPr>
        <p:spPr>
          <a:xfrm>
            <a:off x="3386" y="1302417"/>
            <a:ext cx="3478093" cy="624563"/>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2925">
              <a:lnSpc>
                <a:spcPct val="90000"/>
              </a:lnSpc>
              <a:defRPr/>
            </a:pPr>
            <a:r>
              <a:rPr lang="en-US" sz="2000" dirty="0">
                <a:solidFill>
                  <a:srgbClr val="505050">
                    <a:alpha val="99000"/>
                  </a:srgbClr>
                </a:solidFill>
                <a:latin typeface="Segoe UI"/>
                <a:ea typeface="Segoe UI" pitchFamily="34" charset="0"/>
                <a:cs typeface="Segoe UI" pitchFamily="34" charset="0"/>
              </a:rPr>
              <a:t>Preparation</a:t>
            </a:r>
          </a:p>
        </p:txBody>
      </p:sp>
      <p:sp>
        <p:nvSpPr>
          <p:cNvPr id="76" name="Rectangle 75"/>
          <p:cNvSpPr/>
          <p:nvPr/>
        </p:nvSpPr>
        <p:spPr>
          <a:xfrm>
            <a:off x="3584031" y="1302418"/>
            <a:ext cx="5268419" cy="624561"/>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2925">
              <a:lnSpc>
                <a:spcPct val="90000"/>
              </a:lnSpc>
              <a:defRPr/>
            </a:pPr>
            <a:r>
              <a:rPr lang="en-US" sz="2000" dirty="0">
                <a:solidFill>
                  <a:srgbClr val="505050">
                    <a:alpha val="99000"/>
                  </a:srgbClr>
                </a:solidFill>
                <a:latin typeface="Segoe UI"/>
                <a:ea typeface="Segoe UI" pitchFamily="34" charset="0"/>
                <a:cs typeface="Segoe UI" pitchFamily="34" charset="0"/>
              </a:rPr>
              <a:t>Development</a:t>
            </a:r>
          </a:p>
        </p:txBody>
      </p:sp>
      <p:sp>
        <p:nvSpPr>
          <p:cNvPr id="77" name="Rectangle 76"/>
          <p:cNvSpPr/>
          <p:nvPr/>
        </p:nvSpPr>
        <p:spPr>
          <a:xfrm>
            <a:off x="8954999" y="1302618"/>
            <a:ext cx="1687772" cy="622022"/>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2925">
              <a:lnSpc>
                <a:spcPct val="90000"/>
              </a:lnSpc>
              <a:defRPr/>
            </a:pPr>
            <a:r>
              <a:rPr lang="en-US" sz="2000" dirty="0">
                <a:solidFill>
                  <a:srgbClr val="505050">
                    <a:alpha val="99000"/>
                  </a:srgbClr>
                </a:solidFill>
                <a:latin typeface="Segoe UI"/>
                <a:ea typeface="Segoe UI" pitchFamily="34" charset="0"/>
                <a:cs typeface="Segoe UI" pitchFamily="34" charset="0"/>
              </a:rPr>
              <a:t>Transition</a:t>
            </a:r>
          </a:p>
        </p:txBody>
      </p:sp>
      <p:sp>
        <p:nvSpPr>
          <p:cNvPr id="78" name="Rectangle 77"/>
          <p:cNvSpPr/>
          <p:nvPr/>
        </p:nvSpPr>
        <p:spPr>
          <a:xfrm>
            <a:off x="10745321" y="1302426"/>
            <a:ext cx="1687772" cy="624464"/>
          </a:xfrm>
          <a:prstGeom prst="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4330" rtlCol="0" anchor="ctr"/>
          <a:lstStyle/>
          <a:p>
            <a:pPr algn="ctr" defTabSz="1242925">
              <a:lnSpc>
                <a:spcPct val="90000"/>
              </a:lnSpc>
              <a:defRPr/>
            </a:pPr>
            <a:r>
              <a:rPr lang="en-US" sz="2000" dirty="0">
                <a:solidFill>
                  <a:srgbClr val="505050">
                    <a:alpha val="99000"/>
                  </a:srgbClr>
                </a:solidFill>
                <a:latin typeface="Segoe UI"/>
                <a:ea typeface="Segoe UI" pitchFamily="34" charset="0"/>
                <a:cs typeface="Segoe UI" pitchFamily="34" charset="0"/>
              </a:rPr>
              <a:t>Utilization</a:t>
            </a:r>
          </a:p>
        </p:txBody>
      </p:sp>
      <p:sp>
        <p:nvSpPr>
          <p:cNvPr id="2" name="Title 1"/>
          <p:cNvSpPr>
            <a:spLocks noGrp="1"/>
          </p:cNvSpPr>
          <p:nvPr>
            <p:ph type="title"/>
          </p:nvPr>
        </p:nvSpPr>
        <p:spPr>
          <a:xfrm>
            <a:off x="883" y="248974"/>
            <a:ext cx="12432210" cy="917444"/>
          </a:xfrm>
        </p:spPr>
        <p:txBody>
          <a:bodyPr/>
          <a:lstStyle/>
          <a:p>
            <a:r>
              <a:rPr lang="en-US" sz="4399" dirty="0"/>
              <a:t>International Standard for Development – </a:t>
            </a:r>
            <a:r>
              <a:rPr lang="en-US" sz="3999" dirty="0"/>
              <a:t>ISO 27034-1</a:t>
            </a:r>
          </a:p>
        </p:txBody>
      </p:sp>
      <p:grpSp>
        <p:nvGrpSpPr>
          <p:cNvPr id="3" name="Group 2"/>
          <p:cNvGrpSpPr/>
          <p:nvPr/>
        </p:nvGrpSpPr>
        <p:grpSpPr>
          <a:xfrm>
            <a:off x="3382" y="3984062"/>
            <a:ext cx="1687772" cy="2058839"/>
            <a:chOff x="2500" y="3984130"/>
            <a:chExt cx="1688012" cy="2059131"/>
          </a:xfrm>
        </p:grpSpPr>
        <p:sp>
          <p:nvSpPr>
            <p:cNvPr id="33" name="Rectangle 32"/>
            <p:cNvSpPr/>
            <p:nvPr/>
          </p:nvSpPr>
          <p:spPr>
            <a:xfrm>
              <a:off x="2500" y="3984130"/>
              <a:ext cx="1688012" cy="2059131"/>
            </a:xfrm>
            <a:prstGeom prst="rect">
              <a:avLst/>
            </a:prstGeom>
            <a:blipFill>
              <a:blip r:embed="rId4"/>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endParaRPr lang="en-US" sz="1428" dirty="0">
                <a:solidFill>
                  <a:srgbClr val="373737">
                    <a:alpha val="99000"/>
                  </a:srgbClr>
                </a:solidFill>
                <a:latin typeface="Segoe UI"/>
                <a:ea typeface="Adobe Fan Heiti Std B" pitchFamily="34" charset="-128"/>
                <a:cs typeface="Segoe UI Semilight" pitchFamily="34" charset="0"/>
              </a:endParaRPr>
            </a:p>
          </p:txBody>
        </p:sp>
        <p:sp>
          <p:nvSpPr>
            <p:cNvPr id="44" name="Rectangle 43"/>
            <p:cNvSpPr/>
            <p:nvPr/>
          </p:nvSpPr>
          <p:spPr>
            <a:xfrm>
              <a:off x="2500" y="4167930"/>
              <a:ext cx="1688012" cy="1691532"/>
            </a:xfrm>
            <a:prstGeom prst="rect">
              <a:avLst/>
            </a:prstGeom>
            <a:blipFill>
              <a:blip r:embed="rId4"/>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7" tIns="93247" rIns="93247" bIns="93247" numCol="1" rtlCol="0" anchor="t" anchorCtr="0" compatLnSpc="1">
              <a:prstTxWarp prst="textNoShape">
                <a:avLst/>
              </a:prstTxWarp>
            </a:bodyPr>
            <a:lstStyle/>
            <a:p>
              <a:pPr algn="ctr" defTabSz="1242514" fontAlgn="base">
                <a:spcBef>
                  <a:spcPct val="0"/>
                </a:spcBef>
                <a:spcAft>
                  <a:spcPct val="0"/>
                </a:spcAft>
                <a:defRPr/>
              </a:pPr>
              <a:endParaRPr lang="en-US" sz="1428" dirty="0">
                <a:solidFill>
                  <a:srgbClr val="373737">
                    <a:alpha val="99000"/>
                  </a:srgbClr>
                </a:solidFill>
                <a:latin typeface="Segoe UI"/>
                <a:ea typeface="Adobe Fan Heiti Std B" pitchFamily="34" charset="-128"/>
                <a:cs typeface="Segoe UI Semilight" pitchFamily="34" charset="0"/>
              </a:endParaRPr>
            </a:p>
          </p:txBody>
        </p:sp>
      </p:grpSp>
      <p:sp>
        <p:nvSpPr>
          <p:cNvPr id="4" name="Wave 3"/>
          <p:cNvSpPr/>
          <p:nvPr/>
        </p:nvSpPr>
        <p:spPr bwMode="auto">
          <a:xfrm>
            <a:off x="3481478" y="2902394"/>
            <a:ext cx="6667016" cy="3670239"/>
          </a:xfrm>
          <a:prstGeom prst="wave">
            <a:avLst>
              <a:gd name="adj1" fmla="val 12500"/>
              <a:gd name="adj2" fmla="val 356"/>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r>
              <a:rPr lang="en-US" sz="3264" dirty="0">
                <a:solidFill>
                  <a:schemeClr val="accent6"/>
                </a:solidFill>
                <a:ea typeface="Segoe UI" pitchFamily="34" charset="0"/>
                <a:cs typeface="Segoe UI" pitchFamily="34" charset="0"/>
              </a:rPr>
              <a:t>Make sure not only your cloud provider but also your other partners are following these best practices!!!</a:t>
            </a:r>
          </a:p>
        </p:txBody>
      </p:sp>
    </p:spTree>
    <p:extLst>
      <p:ext uri="{BB962C8B-B14F-4D97-AF65-F5344CB8AC3E}">
        <p14:creationId xmlns:p14="http://schemas.microsoft.com/office/powerpoint/2010/main" val="217679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Story..</a:t>
            </a:r>
            <a:br>
              <a:rPr lang="en-US" dirty="0"/>
            </a:br>
            <a:r>
              <a:rPr lang="en-US" dirty="0"/>
              <a:t>A Cab/Taxi Company</a:t>
            </a:r>
          </a:p>
        </p:txBody>
      </p:sp>
      <p:sp>
        <p:nvSpPr>
          <p:cNvPr id="5" name="Rectangle 4"/>
          <p:cNvSpPr/>
          <p:nvPr/>
        </p:nvSpPr>
        <p:spPr>
          <a:xfrm>
            <a:off x="8470352" y="2555099"/>
            <a:ext cx="2555698" cy="990628"/>
          </a:xfrm>
          <a:prstGeom prst="rect">
            <a:avLst/>
          </a:prstGeom>
        </p:spPr>
        <p:txBody>
          <a:bodyPr wrap="none">
            <a:spAutoFit/>
          </a:bodyPr>
          <a:lstStyle/>
          <a:p>
            <a:r>
              <a:rPr lang="en-US" sz="2856" dirty="0">
                <a:solidFill>
                  <a:schemeClr val="bg1"/>
                </a:solidFill>
              </a:rPr>
              <a:t>Founded 2009</a:t>
            </a:r>
          </a:p>
          <a:p>
            <a:r>
              <a:rPr lang="en-US" sz="2856" dirty="0">
                <a:solidFill>
                  <a:schemeClr val="bg1"/>
                </a:solidFill>
              </a:rPr>
              <a:t>Launch 2010</a:t>
            </a:r>
          </a:p>
        </p:txBody>
      </p:sp>
      <p:sp>
        <p:nvSpPr>
          <p:cNvPr id="6" name="Rectangle 5"/>
          <p:cNvSpPr/>
          <p:nvPr/>
        </p:nvSpPr>
        <p:spPr>
          <a:xfrm>
            <a:off x="526407" y="5436422"/>
            <a:ext cx="6577915" cy="478376"/>
          </a:xfrm>
          <a:prstGeom prst="rect">
            <a:avLst/>
          </a:prstGeom>
        </p:spPr>
        <p:txBody>
          <a:bodyPr wrap="none">
            <a:spAutoFit/>
          </a:bodyPr>
          <a:lstStyle/>
          <a:p>
            <a:r>
              <a:rPr lang="en-US" sz="2448" b="1" dirty="0">
                <a:solidFill>
                  <a:schemeClr val="bg1"/>
                </a:solidFill>
              </a:rPr>
              <a:t>How was this company’s success possible?</a:t>
            </a:r>
            <a:r>
              <a:rPr lang="en-US" sz="2448" dirty="0">
                <a:solidFill>
                  <a:schemeClr val="bg1"/>
                </a:solidFill>
              </a:rPr>
              <a:t> </a:t>
            </a:r>
          </a:p>
        </p:txBody>
      </p:sp>
    </p:spTree>
    <p:extLst>
      <p:ext uri="{BB962C8B-B14F-4D97-AF65-F5344CB8AC3E}">
        <p14:creationId xmlns:p14="http://schemas.microsoft.com/office/powerpoint/2010/main" val="2642023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3386" y="497"/>
            <a:ext cx="12429709" cy="146834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6484" tIns="93243" rIns="93243" bIns="93243" numCol="1" rtlCol="0" anchor="b" anchorCtr="0" compatLnSpc="1">
            <a:prstTxWarp prst="textNoShape">
              <a:avLst/>
            </a:prstTxWarp>
          </a:bodyPr>
          <a:lstStyle/>
          <a:p>
            <a:pPr defTabSz="466186" fontAlgn="base">
              <a:lnSpc>
                <a:spcPts val="5302"/>
              </a:lnSpc>
              <a:spcBef>
                <a:spcPct val="0"/>
              </a:spcBef>
              <a:spcAft>
                <a:spcPct val="0"/>
              </a:spcAft>
              <a:tabLst>
                <a:tab pos="5772282" algn="l"/>
              </a:tabLst>
            </a:pPr>
            <a:r>
              <a:rPr lang="en-US" sz="4488" spc="-102" dirty="0">
                <a:ln w="3175">
                  <a:noFill/>
                </a:ln>
                <a:solidFill>
                  <a:srgbClr val="FFFFFF">
                    <a:alpha val="99000"/>
                  </a:srgbClr>
                </a:solidFill>
                <a:latin typeface="Segoe UI Light"/>
              </a:rPr>
              <a:t>Your cloud provider is your partner</a:t>
            </a:r>
          </a:p>
        </p:txBody>
      </p:sp>
      <p:sp>
        <p:nvSpPr>
          <p:cNvPr id="54" name="Rectangle 53"/>
          <p:cNvSpPr/>
          <p:nvPr/>
        </p:nvSpPr>
        <p:spPr bwMode="auto">
          <a:xfrm>
            <a:off x="1763" y="1558534"/>
            <a:ext cx="12431330" cy="5435495"/>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defTabSz="950846" fontAlgn="base">
              <a:lnSpc>
                <a:spcPct val="90000"/>
              </a:lnSpc>
              <a:spcBef>
                <a:spcPct val="0"/>
              </a:spcBef>
              <a:spcAft>
                <a:spcPct val="0"/>
              </a:spcAft>
            </a:pPr>
            <a:r>
              <a:rPr lang="en-US" sz="1632" dirty="0">
                <a:solidFill>
                  <a:srgbClr val="505050"/>
                </a:solidFill>
                <a:ea typeface="Segoe UI" pitchFamily="34" charset="0"/>
                <a:cs typeface="Segoe UI" pitchFamily="34" charset="0"/>
              </a:rPr>
              <a:t> </a:t>
            </a:r>
            <a:endParaRPr lang="en-US" sz="1632" dirty="0">
              <a:solidFill>
                <a:srgbClr val="009E49"/>
              </a:solidFill>
              <a:ea typeface="Segoe UI" pitchFamily="34" charset="0"/>
              <a:cs typeface="Segoe UI" pitchFamily="34" charset="0"/>
            </a:endParaRPr>
          </a:p>
        </p:txBody>
      </p:sp>
      <p:grpSp>
        <p:nvGrpSpPr>
          <p:cNvPr id="4" name="Group 3"/>
          <p:cNvGrpSpPr/>
          <p:nvPr/>
        </p:nvGrpSpPr>
        <p:grpSpPr>
          <a:xfrm>
            <a:off x="7590638" y="1494763"/>
            <a:ext cx="4930979" cy="5509599"/>
            <a:chOff x="0" y="1465307"/>
            <a:chExt cx="4835417" cy="5402825"/>
          </a:xfrm>
        </p:grpSpPr>
        <p:sp>
          <p:nvSpPr>
            <p:cNvPr id="59" name="Rectangle 44"/>
            <p:cNvSpPr>
              <a:spLocks noChangeArrowheads="1"/>
            </p:cNvSpPr>
            <p:nvPr/>
          </p:nvSpPr>
          <p:spPr bwMode="auto">
            <a:xfrm>
              <a:off x="2038380" y="1983119"/>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63" name="Rectangle 48"/>
            <p:cNvSpPr>
              <a:spLocks noChangeArrowheads="1"/>
            </p:cNvSpPr>
            <p:nvPr/>
          </p:nvSpPr>
          <p:spPr bwMode="auto">
            <a:xfrm>
              <a:off x="2038380" y="2629232"/>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67" name="Rectangle 52"/>
            <p:cNvSpPr>
              <a:spLocks noChangeArrowheads="1"/>
            </p:cNvSpPr>
            <p:nvPr/>
          </p:nvSpPr>
          <p:spPr bwMode="auto">
            <a:xfrm>
              <a:off x="2038380" y="3275345"/>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71" name="Rectangle 56"/>
            <p:cNvSpPr>
              <a:spLocks noChangeArrowheads="1"/>
            </p:cNvSpPr>
            <p:nvPr/>
          </p:nvSpPr>
          <p:spPr bwMode="auto">
            <a:xfrm>
              <a:off x="2038380" y="3921458"/>
              <a:ext cx="544513" cy="542925"/>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75" name="Rectangle 60"/>
            <p:cNvSpPr>
              <a:spLocks noChangeArrowheads="1"/>
            </p:cNvSpPr>
            <p:nvPr/>
          </p:nvSpPr>
          <p:spPr bwMode="auto">
            <a:xfrm>
              <a:off x="2038380" y="4565983"/>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87" name="Rectangle 72"/>
            <p:cNvSpPr>
              <a:spLocks noChangeArrowheads="1"/>
            </p:cNvSpPr>
            <p:nvPr/>
          </p:nvSpPr>
          <p:spPr bwMode="auto">
            <a:xfrm>
              <a:off x="2038380" y="5212096"/>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91" name="Rectangle 76"/>
            <p:cNvSpPr>
              <a:spLocks noChangeArrowheads="1"/>
            </p:cNvSpPr>
            <p:nvPr/>
          </p:nvSpPr>
          <p:spPr bwMode="auto">
            <a:xfrm>
              <a:off x="2038380" y="5858212"/>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60" name="Rectangle 45"/>
            <p:cNvSpPr>
              <a:spLocks noChangeArrowheads="1"/>
            </p:cNvSpPr>
            <p:nvPr/>
          </p:nvSpPr>
          <p:spPr bwMode="auto">
            <a:xfrm>
              <a:off x="2720779" y="1983119"/>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64" name="Rectangle 49"/>
            <p:cNvSpPr>
              <a:spLocks noChangeArrowheads="1"/>
            </p:cNvSpPr>
            <p:nvPr/>
          </p:nvSpPr>
          <p:spPr bwMode="auto">
            <a:xfrm>
              <a:off x="2720779" y="2629232"/>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68" name="Rectangle 53"/>
            <p:cNvSpPr>
              <a:spLocks noChangeArrowheads="1"/>
            </p:cNvSpPr>
            <p:nvPr/>
          </p:nvSpPr>
          <p:spPr bwMode="auto">
            <a:xfrm>
              <a:off x="2720779" y="3275345"/>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72" name="Rectangle 57"/>
            <p:cNvSpPr>
              <a:spLocks noChangeArrowheads="1"/>
            </p:cNvSpPr>
            <p:nvPr/>
          </p:nvSpPr>
          <p:spPr bwMode="auto">
            <a:xfrm>
              <a:off x="2720779" y="3921458"/>
              <a:ext cx="544513" cy="542925"/>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76" name="Rectangle 61"/>
            <p:cNvSpPr>
              <a:spLocks noChangeArrowheads="1"/>
            </p:cNvSpPr>
            <p:nvPr/>
          </p:nvSpPr>
          <p:spPr bwMode="auto">
            <a:xfrm>
              <a:off x="2720779" y="4565983"/>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88" name="Rectangle 73"/>
            <p:cNvSpPr>
              <a:spLocks noChangeArrowheads="1"/>
            </p:cNvSpPr>
            <p:nvPr/>
          </p:nvSpPr>
          <p:spPr bwMode="auto">
            <a:xfrm>
              <a:off x="2720779" y="5212096"/>
              <a:ext cx="544513"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92" name="Rectangle 77"/>
            <p:cNvSpPr>
              <a:spLocks noChangeArrowheads="1"/>
            </p:cNvSpPr>
            <p:nvPr/>
          </p:nvSpPr>
          <p:spPr bwMode="auto">
            <a:xfrm>
              <a:off x="2720779" y="5858212"/>
              <a:ext cx="544513"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61" name="Rectangle 46"/>
            <p:cNvSpPr>
              <a:spLocks noChangeArrowheads="1"/>
            </p:cNvSpPr>
            <p:nvPr/>
          </p:nvSpPr>
          <p:spPr bwMode="auto">
            <a:xfrm>
              <a:off x="3403178" y="1983119"/>
              <a:ext cx="546100"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65" name="Rectangle 50"/>
            <p:cNvSpPr>
              <a:spLocks noChangeArrowheads="1"/>
            </p:cNvSpPr>
            <p:nvPr/>
          </p:nvSpPr>
          <p:spPr bwMode="auto">
            <a:xfrm>
              <a:off x="3403178" y="2629232"/>
              <a:ext cx="546100"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79" name="Freeform 64"/>
            <p:cNvSpPr>
              <a:spLocks/>
            </p:cNvSpPr>
            <p:nvPr/>
          </p:nvSpPr>
          <p:spPr bwMode="auto">
            <a:xfrm>
              <a:off x="3330607" y="3275346"/>
              <a:ext cx="546100" cy="544513"/>
            </a:xfrm>
            <a:custGeom>
              <a:avLst/>
              <a:gdLst>
                <a:gd name="T0" fmla="*/ 344 w 344"/>
                <a:gd name="T1" fmla="*/ 0 h 343"/>
                <a:gd name="T2" fmla="*/ 344 w 344"/>
                <a:gd name="T3" fmla="*/ 343 h 343"/>
                <a:gd name="T4" fmla="*/ 0 w 344"/>
                <a:gd name="T5" fmla="*/ 343 h 343"/>
              </a:gdLst>
              <a:ahLst/>
              <a:cxnLst>
                <a:cxn ang="0">
                  <a:pos x="T0" y="T1"/>
                </a:cxn>
                <a:cxn ang="0">
                  <a:pos x="T2" y="T3"/>
                </a:cxn>
                <a:cxn ang="0">
                  <a:pos x="T4" y="T5"/>
                </a:cxn>
              </a:cxnLst>
              <a:rect l="0" t="0" r="r" b="b"/>
              <a:pathLst>
                <a:path w="344" h="343">
                  <a:moveTo>
                    <a:pt x="344" y="0"/>
                  </a:moveTo>
                  <a:lnTo>
                    <a:pt x="344" y="343"/>
                  </a:lnTo>
                  <a:lnTo>
                    <a:pt x="0" y="3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69" name="Rectangle 54"/>
            <p:cNvSpPr>
              <a:spLocks noChangeArrowheads="1"/>
            </p:cNvSpPr>
            <p:nvPr/>
          </p:nvSpPr>
          <p:spPr bwMode="auto">
            <a:xfrm>
              <a:off x="3403178" y="3275345"/>
              <a:ext cx="546100"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78" name="Freeform 63"/>
            <p:cNvSpPr>
              <a:spLocks/>
            </p:cNvSpPr>
            <p:nvPr/>
          </p:nvSpPr>
          <p:spPr bwMode="auto">
            <a:xfrm>
              <a:off x="3403178" y="3275345"/>
              <a:ext cx="546100" cy="544513"/>
            </a:xfrm>
            <a:custGeom>
              <a:avLst/>
              <a:gdLst>
                <a:gd name="T0" fmla="*/ 344 w 344"/>
                <a:gd name="T1" fmla="*/ 0 h 343"/>
                <a:gd name="T2" fmla="*/ 344 w 344"/>
                <a:gd name="T3" fmla="*/ 343 h 343"/>
                <a:gd name="T4" fmla="*/ 0 w 344"/>
                <a:gd name="T5" fmla="*/ 343 h 343"/>
                <a:gd name="T6" fmla="*/ 344 w 344"/>
                <a:gd name="T7" fmla="*/ 0 h 343"/>
              </a:gdLst>
              <a:ahLst/>
              <a:cxnLst>
                <a:cxn ang="0">
                  <a:pos x="T0" y="T1"/>
                </a:cxn>
                <a:cxn ang="0">
                  <a:pos x="T2" y="T3"/>
                </a:cxn>
                <a:cxn ang="0">
                  <a:pos x="T4" y="T5"/>
                </a:cxn>
                <a:cxn ang="0">
                  <a:pos x="T6" y="T7"/>
                </a:cxn>
              </a:cxnLst>
              <a:rect l="0" t="0" r="r" b="b"/>
              <a:pathLst>
                <a:path w="344" h="343">
                  <a:moveTo>
                    <a:pt x="344" y="0"/>
                  </a:moveTo>
                  <a:lnTo>
                    <a:pt x="344" y="343"/>
                  </a:lnTo>
                  <a:lnTo>
                    <a:pt x="0" y="343"/>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73" name="Rectangle 58"/>
            <p:cNvSpPr>
              <a:spLocks noChangeArrowheads="1"/>
            </p:cNvSpPr>
            <p:nvPr/>
          </p:nvSpPr>
          <p:spPr bwMode="auto">
            <a:xfrm>
              <a:off x="3403178" y="3921458"/>
              <a:ext cx="546100" cy="542925"/>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82" name="Freeform 67"/>
            <p:cNvSpPr>
              <a:spLocks/>
            </p:cNvSpPr>
            <p:nvPr/>
          </p:nvSpPr>
          <p:spPr bwMode="auto">
            <a:xfrm>
              <a:off x="3403178" y="3921458"/>
              <a:ext cx="546100" cy="542925"/>
            </a:xfrm>
            <a:custGeom>
              <a:avLst/>
              <a:gdLst>
                <a:gd name="T0" fmla="*/ 344 w 344"/>
                <a:gd name="T1" fmla="*/ 0 h 342"/>
                <a:gd name="T2" fmla="*/ 344 w 344"/>
                <a:gd name="T3" fmla="*/ 342 h 342"/>
                <a:gd name="T4" fmla="*/ 0 w 344"/>
                <a:gd name="T5" fmla="*/ 342 h 342"/>
                <a:gd name="T6" fmla="*/ 344 w 344"/>
                <a:gd name="T7" fmla="*/ 0 h 342"/>
              </a:gdLst>
              <a:ahLst/>
              <a:cxnLst>
                <a:cxn ang="0">
                  <a:pos x="T0" y="T1"/>
                </a:cxn>
                <a:cxn ang="0">
                  <a:pos x="T2" y="T3"/>
                </a:cxn>
                <a:cxn ang="0">
                  <a:pos x="T4" y="T5"/>
                </a:cxn>
                <a:cxn ang="0">
                  <a:pos x="T6" y="T7"/>
                </a:cxn>
              </a:cxnLst>
              <a:rect l="0" t="0" r="r" b="b"/>
              <a:pathLst>
                <a:path w="344" h="342">
                  <a:moveTo>
                    <a:pt x="344" y="0"/>
                  </a:moveTo>
                  <a:lnTo>
                    <a:pt x="344" y="342"/>
                  </a:lnTo>
                  <a:lnTo>
                    <a:pt x="0" y="342"/>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83" name="Freeform 68"/>
            <p:cNvSpPr>
              <a:spLocks/>
            </p:cNvSpPr>
            <p:nvPr/>
          </p:nvSpPr>
          <p:spPr bwMode="auto">
            <a:xfrm>
              <a:off x="3330607" y="3972258"/>
              <a:ext cx="546100" cy="542925"/>
            </a:xfrm>
            <a:custGeom>
              <a:avLst/>
              <a:gdLst>
                <a:gd name="T0" fmla="*/ 344 w 344"/>
                <a:gd name="T1" fmla="*/ 0 h 342"/>
                <a:gd name="T2" fmla="*/ 344 w 344"/>
                <a:gd name="T3" fmla="*/ 342 h 342"/>
                <a:gd name="T4" fmla="*/ 0 w 344"/>
                <a:gd name="T5" fmla="*/ 342 h 342"/>
              </a:gdLst>
              <a:ahLst/>
              <a:cxnLst>
                <a:cxn ang="0">
                  <a:pos x="T0" y="T1"/>
                </a:cxn>
                <a:cxn ang="0">
                  <a:pos x="T2" y="T3"/>
                </a:cxn>
                <a:cxn ang="0">
                  <a:pos x="T4" y="T5"/>
                </a:cxn>
              </a:cxnLst>
              <a:rect l="0" t="0" r="r" b="b"/>
              <a:pathLst>
                <a:path w="344" h="342">
                  <a:moveTo>
                    <a:pt x="344" y="0"/>
                  </a:moveTo>
                  <a:lnTo>
                    <a:pt x="344" y="342"/>
                  </a:lnTo>
                  <a:lnTo>
                    <a:pt x="0" y="3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85" name="Freeform 70"/>
            <p:cNvSpPr>
              <a:spLocks/>
            </p:cNvSpPr>
            <p:nvPr/>
          </p:nvSpPr>
          <p:spPr bwMode="auto">
            <a:xfrm>
              <a:off x="3330607" y="4667583"/>
              <a:ext cx="546100" cy="544513"/>
            </a:xfrm>
            <a:custGeom>
              <a:avLst/>
              <a:gdLst>
                <a:gd name="T0" fmla="*/ 344 w 344"/>
                <a:gd name="T1" fmla="*/ 0 h 343"/>
                <a:gd name="T2" fmla="*/ 344 w 344"/>
                <a:gd name="T3" fmla="*/ 343 h 343"/>
                <a:gd name="T4" fmla="*/ 0 w 344"/>
                <a:gd name="T5" fmla="*/ 343 h 343"/>
              </a:gdLst>
              <a:ahLst/>
              <a:cxnLst>
                <a:cxn ang="0">
                  <a:pos x="T0" y="T1"/>
                </a:cxn>
                <a:cxn ang="0">
                  <a:pos x="T2" y="T3"/>
                </a:cxn>
                <a:cxn ang="0">
                  <a:pos x="T4" y="T5"/>
                </a:cxn>
              </a:cxnLst>
              <a:rect l="0" t="0" r="r" b="b"/>
              <a:pathLst>
                <a:path w="344" h="343">
                  <a:moveTo>
                    <a:pt x="344" y="0"/>
                  </a:moveTo>
                  <a:lnTo>
                    <a:pt x="344" y="343"/>
                  </a:lnTo>
                  <a:lnTo>
                    <a:pt x="0" y="3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77" name="Rectangle 62"/>
            <p:cNvSpPr>
              <a:spLocks noChangeArrowheads="1"/>
            </p:cNvSpPr>
            <p:nvPr/>
          </p:nvSpPr>
          <p:spPr bwMode="auto">
            <a:xfrm>
              <a:off x="3403178" y="4565983"/>
              <a:ext cx="546100"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84" name="Freeform 69"/>
            <p:cNvSpPr>
              <a:spLocks/>
            </p:cNvSpPr>
            <p:nvPr/>
          </p:nvSpPr>
          <p:spPr bwMode="auto">
            <a:xfrm>
              <a:off x="3403178" y="4565983"/>
              <a:ext cx="546100" cy="544513"/>
            </a:xfrm>
            <a:custGeom>
              <a:avLst/>
              <a:gdLst>
                <a:gd name="T0" fmla="*/ 344 w 344"/>
                <a:gd name="T1" fmla="*/ 0 h 343"/>
                <a:gd name="T2" fmla="*/ 344 w 344"/>
                <a:gd name="T3" fmla="*/ 343 h 343"/>
                <a:gd name="T4" fmla="*/ 0 w 344"/>
                <a:gd name="T5" fmla="*/ 343 h 343"/>
                <a:gd name="T6" fmla="*/ 344 w 344"/>
                <a:gd name="T7" fmla="*/ 0 h 343"/>
              </a:gdLst>
              <a:ahLst/>
              <a:cxnLst>
                <a:cxn ang="0">
                  <a:pos x="T0" y="T1"/>
                </a:cxn>
                <a:cxn ang="0">
                  <a:pos x="T2" y="T3"/>
                </a:cxn>
                <a:cxn ang="0">
                  <a:pos x="T4" y="T5"/>
                </a:cxn>
                <a:cxn ang="0">
                  <a:pos x="T6" y="T7"/>
                </a:cxn>
              </a:cxnLst>
              <a:rect l="0" t="0" r="r" b="b"/>
              <a:pathLst>
                <a:path w="344" h="343">
                  <a:moveTo>
                    <a:pt x="344" y="0"/>
                  </a:moveTo>
                  <a:lnTo>
                    <a:pt x="344" y="343"/>
                  </a:lnTo>
                  <a:lnTo>
                    <a:pt x="0" y="343"/>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89" name="Rectangle 74"/>
            <p:cNvSpPr>
              <a:spLocks noChangeArrowheads="1"/>
            </p:cNvSpPr>
            <p:nvPr/>
          </p:nvSpPr>
          <p:spPr bwMode="auto">
            <a:xfrm>
              <a:off x="3403178" y="5212096"/>
              <a:ext cx="546100"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93" name="Rectangle 78"/>
            <p:cNvSpPr>
              <a:spLocks noChangeArrowheads="1"/>
            </p:cNvSpPr>
            <p:nvPr/>
          </p:nvSpPr>
          <p:spPr bwMode="auto">
            <a:xfrm>
              <a:off x="3403178" y="5858212"/>
              <a:ext cx="546100"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62" name="Rectangle 47"/>
            <p:cNvSpPr>
              <a:spLocks noChangeArrowheads="1"/>
            </p:cNvSpPr>
            <p:nvPr/>
          </p:nvSpPr>
          <p:spPr bwMode="auto">
            <a:xfrm>
              <a:off x="4087163" y="1983119"/>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66" name="Rectangle 51"/>
            <p:cNvSpPr>
              <a:spLocks noChangeArrowheads="1"/>
            </p:cNvSpPr>
            <p:nvPr/>
          </p:nvSpPr>
          <p:spPr bwMode="auto">
            <a:xfrm>
              <a:off x="4087163" y="2629232"/>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70" name="Rectangle 55"/>
            <p:cNvSpPr>
              <a:spLocks noChangeArrowheads="1"/>
            </p:cNvSpPr>
            <p:nvPr/>
          </p:nvSpPr>
          <p:spPr bwMode="auto">
            <a:xfrm>
              <a:off x="4087163" y="3275345"/>
              <a:ext cx="544513" cy="544513"/>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80" name="Freeform 65"/>
            <p:cNvSpPr>
              <a:spLocks/>
            </p:cNvSpPr>
            <p:nvPr/>
          </p:nvSpPr>
          <p:spPr bwMode="auto">
            <a:xfrm>
              <a:off x="4087163" y="3275345"/>
              <a:ext cx="544513" cy="544513"/>
            </a:xfrm>
            <a:custGeom>
              <a:avLst/>
              <a:gdLst>
                <a:gd name="T0" fmla="*/ 343 w 343"/>
                <a:gd name="T1" fmla="*/ 0 h 343"/>
                <a:gd name="T2" fmla="*/ 343 w 343"/>
                <a:gd name="T3" fmla="*/ 343 h 343"/>
                <a:gd name="T4" fmla="*/ 0 w 343"/>
                <a:gd name="T5" fmla="*/ 343 h 343"/>
                <a:gd name="T6" fmla="*/ 343 w 343"/>
                <a:gd name="T7" fmla="*/ 0 h 343"/>
              </a:gdLst>
              <a:ahLst/>
              <a:cxnLst>
                <a:cxn ang="0">
                  <a:pos x="T0" y="T1"/>
                </a:cxn>
                <a:cxn ang="0">
                  <a:pos x="T2" y="T3"/>
                </a:cxn>
                <a:cxn ang="0">
                  <a:pos x="T4" y="T5"/>
                </a:cxn>
                <a:cxn ang="0">
                  <a:pos x="T6" y="T7"/>
                </a:cxn>
              </a:cxnLst>
              <a:rect l="0" t="0" r="r" b="b"/>
              <a:pathLst>
                <a:path w="343" h="343">
                  <a:moveTo>
                    <a:pt x="343" y="0"/>
                  </a:moveTo>
                  <a:lnTo>
                    <a:pt x="343" y="343"/>
                  </a:lnTo>
                  <a:lnTo>
                    <a:pt x="0" y="343"/>
                  </a:lnTo>
                  <a:lnTo>
                    <a:pt x="343"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74" name="Rectangle 59"/>
            <p:cNvSpPr>
              <a:spLocks noChangeArrowheads="1"/>
            </p:cNvSpPr>
            <p:nvPr/>
          </p:nvSpPr>
          <p:spPr bwMode="auto">
            <a:xfrm>
              <a:off x="4087163" y="3921458"/>
              <a:ext cx="544513" cy="542925"/>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86" name="Rectangle 71"/>
            <p:cNvSpPr>
              <a:spLocks noChangeArrowheads="1"/>
            </p:cNvSpPr>
            <p:nvPr/>
          </p:nvSpPr>
          <p:spPr bwMode="auto">
            <a:xfrm>
              <a:off x="4087163" y="4565983"/>
              <a:ext cx="544513"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90" name="Rectangle 75"/>
            <p:cNvSpPr>
              <a:spLocks noChangeArrowheads="1"/>
            </p:cNvSpPr>
            <p:nvPr/>
          </p:nvSpPr>
          <p:spPr bwMode="auto">
            <a:xfrm>
              <a:off x="4087163" y="5212096"/>
              <a:ext cx="544513"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94" name="Rectangle 79"/>
            <p:cNvSpPr>
              <a:spLocks noChangeArrowheads="1"/>
            </p:cNvSpPr>
            <p:nvPr/>
          </p:nvSpPr>
          <p:spPr bwMode="auto">
            <a:xfrm>
              <a:off x="4087163" y="5858212"/>
              <a:ext cx="544513" cy="544513"/>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110" name="TextBox 109"/>
            <p:cNvSpPr txBox="1"/>
            <p:nvPr/>
          </p:nvSpPr>
          <p:spPr>
            <a:xfrm>
              <a:off x="215336" y="1465307"/>
              <a:ext cx="1479957" cy="493212"/>
            </a:xfrm>
            <a:prstGeom prst="rect">
              <a:avLst/>
            </a:prstGeom>
            <a:noFill/>
          </p:spPr>
          <p:txBody>
            <a:bodyPr wrap="none" lIns="186494" tIns="149196" rIns="186494" bIns="149196" rtlCol="0">
              <a:spAutoFit/>
            </a:bodyPr>
            <a:lstStyle/>
            <a:p>
              <a:pPr algn="ctr" defTabSz="932371">
                <a:lnSpc>
                  <a:spcPct val="90000"/>
                </a:lnSpc>
              </a:pPr>
              <a:r>
                <a:rPr lang="en-US" sz="1428" dirty="0">
                  <a:solidFill>
                    <a:srgbClr val="505050"/>
                  </a:solidFill>
                  <a:ea typeface="Segoe UI" pitchFamily="34" charset="0"/>
                  <a:cs typeface="Segoe UI" pitchFamily="34" charset="0"/>
                </a:rPr>
                <a:t>Responsibility</a:t>
              </a:r>
              <a:endParaRPr lang="en-US" sz="1428" dirty="0">
                <a:solidFill>
                  <a:srgbClr val="009E49"/>
                </a:solidFill>
                <a:ea typeface="Segoe UI" pitchFamily="34" charset="0"/>
                <a:cs typeface="Segoe UI" pitchFamily="34" charset="0"/>
              </a:endParaRPr>
            </a:p>
          </p:txBody>
        </p:sp>
        <p:sp>
          <p:nvSpPr>
            <p:cNvPr id="111" name="TextBox 110"/>
            <p:cNvSpPr txBox="1"/>
            <p:nvPr/>
          </p:nvSpPr>
          <p:spPr>
            <a:xfrm>
              <a:off x="1763467" y="1465307"/>
              <a:ext cx="1102674" cy="493212"/>
            </a:xfrm>
            <a:prstGeom prst="rect">
              <a:avLst/>
            </a:prstGeom>
            <a:noFill/>
          </p:spPr>
          <p:txBody>
            <a:bodyPr wrap="none" lIns="186494" tIns="149196" rIns="186494" bIns="149196" rtlCol="0">
              <a:spAutoFit/>
            </a:bodyPr>
            <a:lstStyle/>
            <a:p>
              <a:pPr algn="ctr" defTabSz="932371">
                <a:lnSpc>
                  <a:spcPct val="90000"/>
                </a:lnSpc>
              </a:pPr>
              <a:r>
                <a:rPr lang="en-US" sz="1428" dirty="0">
                  <a:solidFill>
                    <a:srgbClr val="505050"/>
                  </a:solidFill>
                  <a:ea typeface="Segoe UI" pitchFamily="34" charset="0"/>
                  <a:cs typeface="Segoe UI" pitchFamily="34" charset="0"/>
                </a:rPr>
                <a:t>On-</a:t>
              </a:r>
              <a:r>
                <a:rPr lang="en-US" sz="1428" dirty="0" err="1">
                  <a:solidFill>
                    <a:srgbClr val="505050"/>
                  </a:solidFill>
                  <a:ea typeface="Segoe UI" pitchFamily="34" charset="0"/>
                  <a:cs typeface="Segoe UI" pitchFamily="34" charset="0"/>
                </a:rPr>
                <a:t>Prem</a:t>
              </a:r>
              <a:endParaRPr lang="en-US" sz="1428" dirty="0">
                <a:solidFill>
                  <a:srgbClr val="505050"/>
                </a:solidFill>
                <a:ea typeface="Segoe UI" pitchFamily="34" charset="0"/>
                <a:cs typeface="Segoe UI" pitchFamily="34" charset="0"/>
              </a:endParaRPr>
            </a:p>
          </p:txBody>
        </p:sp>
        <p:sp>
          <p:nvSpPr>
            <p:cNvPr id="112" name="TextBox 111"/>
            <p:cNvSpPr txBox="1"/>
            <p:nvPr/>
          </p:nvSpPr>
          <p:spPr>
            <a:xfrm>
              <a:off x="2654388" y="1465307"/>
              <a:ext cx="696344" cy="489365"/>
            </a:xfrm>
            <a:prstGeom prst="rect">
              <a:avLst/>
            </a:prstGeom>
            <a:noFill/>
          </p:spPr>
          <p:txBody>
            <a:bodyPr wrap="none" lIns="186494" tIns="149196" rIns="186494" bIns="149196" rtlCol="0">
              <a:spAutoFit/>
            </a:bodyPr>
            <a:lstStyle/>
            <a:p>
              <a:pPr algn="ctr" defTabSz="932371">
                <a:lnSpc>
                  <a:spcPct val="90000"/>
                </a:lnSpc>
              </a:pPr>
              <a:r>
                <a:rPr lang="en-US" sz="1428" dirty="0" err="1">
                  <a:solidFill>
                    <a:srgbClr val="505050"/>
                  </a:solidFill>
                  <a:ea typeface="Segoe UI" pitchFamily="34" charset="0"/>
                  <a:cs typeface="Segoe UI" pitchFamily="34" charset="0"/>
                </a:rPr>
                <a:t>IaaS</a:t>
              </a:r>
              <a:endParaRPr lang="en-US" sz="1428" dirty="0">
                <a:solidFill>
                  <a:srgbClr val="505050"/>
                </a:solidFill>
                <a:ea typeface="Segoe UI" pitchFamily="34" charset="0"/>
                <a:cs typeface="Segoe UI" pitchFamily="34" charset="0"/>
              </a:endParaRPr>
            </a:p>
          </p:txBody>
        </p:sp>
        <p:sp>
          <p:nvSpPr>
            <p:cNvPr id="113" name="TextBox 112"/>
            <p:cNvSpPr txBox="1"/>
            <p:nvPr/>
          </p:nvSpPr>
          <p:spPr>
            <a:xfrm>
              <a:off x="3314016" y="1465307"/>
              <a:ext cx="743473" cy="489365"/>
            </a:xfrm>
            <a:prstGeom prst="rect">
              <a:avLst/>
            </a:prstGeom>
            <a:noFill/>
          </p:spPr>
          <p:txBody>
            <a:bodyPr wrap="none" lIns="186494" tIns="149196" rIns="186494" bIns="149196" rtlCol="0">
              <a:spAutoFit/>
            </a:bodyPr>
            <a:lstStyle/>
            <a:p>
              <a:pPr algn="ctr" defTabSz="932371">
                <a:lnSpc>
                  <a:spcPct val="90000"/>
                </a:lnSpc>
              </a:pPr>
              <a:r>
                <a:rPr lang="en-US" sz="1428" dirty="0" err="1">
                  <a:solidFill>
                    <a:srgbClr val="505050"/>
                  </a:solidFill>
                  <a:ea typeface="Segoe UI" pitchFamily="34" charset="0"/>
                  <a:cs typeface="Segoe UI" pitchFamily="34" charset="0"/>
                </a:rPr>
                <a:t>PaaS</a:t>
              </a:r>
              <a:endParaRPr lang="en-US" sz="1428" dirty="0">
                <a:solidFill>
                  <a:srgbClr val="505050"/>
                </a:solidFill>
                <a:ea typeface="Segoe UI" pitchFamily="34" charset="0"/>
                <a:cs typeface="Segoe UI" pitchFamily="34" charset="0"/>
              </a:endParaRPr>
            </a:p>
          </p:txBody>
        </p:sp>
        <p:sp>
          <p:nvSpPr>
            <p:cNvPr id="114" name="TextBox 113"/>
            <p:cNvSpPr txBox="1"/>
            <p:nvPr/>
          </p:nvSpPr>
          <p:spPr>
            <a:xfrm>
              <a:off x="3996726" y="1465307"/>
              <a:ext cx="744435" cy="489365"/>
            </a:xfrm>
            <a:prstGeom prst="rect">
              <a:avLst/>
            </a:prstGeom>
            <a:noFill/>
          </p:spPr>
          <p:txBody>
            <a:bodyPr wrap="none" lIns="186494" tIns="149196" rIns="186494" bIns="149196" rtlCol="0">
              <a:spAutoFit/>
            </a:bodyPr>
            <a:lstStyle/>
            <a:p>
              <a:pPr algn="ctr" defTabSz="932371">
                <a:lnSpc>
                  <a:spcPct val="90000"/>
                </a:lnSpc>
              </a:pPr>
              <a:r>
                <a:rPr lang="en-US" sz="1428" dirty="0">
                  <a:solidFill>
                    <a:srgbClr val="505050"/>
                  </a:solidFill>
                  <a:ea typeface="Segoe UI" pitchFamily="34" charset="0"/>
                  <a:cs typeface="Segoe UI" pitchFamily="34" charset="0"/>
                </a:rPr>
                <a:t>SaaS</a:t>
              </a:r>
            </a:p>
          </p:txBody>
        </p:sp>
        <p:sp>
          <p:nvSpPr>
            <p:cNvPr id="120" name="TextBox 119"/>
            <p:cNvSpPr txBox="1"/>
            <p:nvPr/>
          </p:nvSpPr>
          <p:spPr>
            <a:xfrm>
              <a:off x="0" y="1983119"/>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solidFill>
                    <a:schemeClr val="bg1"/>
                  </a:solidFill>
                </a:rPr>
                <a:t>Data classification</a:t>
              </a:r>
            </a:p>
            <a:p>
              <a:r>
                <a:rPr lang="en-US" sz="1428" dirty="0">
                  <a:solidFill>
                    <a:schemeClr val="bg1"/>
                  </a:solidFill>
                </a:rPr>
                <a:t>and accountability</a:t>
              </a:r>
            </a:p>
          </p:txBody>
        </p:sp>
        <p:sp>
          <p:nvSpPr>
            <p:cNvPr id="121" name="TextBox 120"/>
            <p:cNvSpPr txBox="1"/>
            <p:nvPr/>
          </p:nvSpPr>
          <p:spPr>
            <a:xfrm>
              <a:off x="0" y="2628968"/>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solidFill>
                    <a:schemeClr val="bg1"/>
                  </a:solidFill>
                </a:rPr>
                <a:t>Client &amp; end-point</a:t>
              </a:r>
            </a:p>
            <a:p>
              <a:r>
                <a:rPr lang="en-US" sz="1428" dirty="0">
                  <a:solidFill>
                    <a:schemeClr val="bg1"/>
                  </a:solidFill>
                </a:rPr>
                <a:t>protection</a:t>
              </a:r>
            </a:p>
          </p:txBody>
        </p:sp>
        <p:sp>
          <p:nvSpPr>
            <p:cNvPr id="122" name="TextBox 121"/>
            <p:cNvSpPr txBox="1"/>
            <p:nvPr/>
          </p:nvSpPr>
          <p:spPr>
            <a:xfrm>
              <a:off x="0" y="3274817"/>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solidFill>
                    <a:schemeClr val="bg1"/>
                  </a:solidFill>
                </a:rPr>
                <a:t>Identity &amp; access</a:t>
              </a:r>
            </a:p>
            <a:p>
              <a:r>
                <a:rPr lang="en-US" sz="1428" dirty="0">
                  <a:solidFill>
                    <a:schemeClr val="bg1"/>
                  </a:solidFill>
                </a:rPr>
                <a:t>management</a:t>
              </a:r>
            </a:p>
          </p:txBody>
        </p:sp>
        <p:sp>
          <p:nvSpPr>
            <p:cNvPr id="123" name="TextBox 122"/>
            <p:cNvSpPr txBox="1"/>
            <p:nvPr/>
          </p:nvSpPr>
          <p:spPr>
            <a:xfrm>
              <a:off x="0" y="3920666"/>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solidFill>
                    <a:schemeClr val="bg1"/>
                  </a:solidFill>
                </a:rPr>
                <a:t>Application</a:t>
              </a:r>
              <a:br>
                <a:rPr lang="en-US" sz="1428" dirty="0">
                  <a:solidFill>
                    <a:schemeClr val="bg1"/>
                  </a:solidFill>
                </a:rPr>
              </a:br>
              <a:r>
                <a:rPr lang="en-US" sz="1428" dirty="0">
                  <a:solidFill>
                    <a:schemeClr val="bg1"/>
                  </a:solidFill>
                </a:rPr>
                <a:t>level controls</a:t>
              </a:r>
            </a:p>
          </p:txBody>
        </p:sp>
        <p:sp>
          <p:nvSpPr>
            <p:cNvPr id="124" name="TextBox 123"/>
            <p:cNvSpPr txBox="1"/>
            <p:nvPr/>
          </p:nvSpPr>
          <p:spPr>
            <a:xfrm>
              <a:off x="0" y="4566515"/>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solidFill>
                    <a:schemeClr val="bg1"/>
                  </a:solidFill>
                </a:rPr>
                <a:t>Network controls</a:t>
              </a:r>
            </a:p>
          </p:txBody>
        </p:sp>
        <p:sp>
          <p:nvSpPr>
            <p:cNvPr id="125" name="TextBox 124"/>
            <p:cNvSpPr txBox="1"/>
            <p:nvPr/>
          </p:nvSpPr>
          <p:spPr>
            <a:xfrm>
              <a:off x="0" y="5212364"/>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8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solidFill>
                    <a:schemeClr val="bg1"/>
                  </a:solidFill>
                </a:rPr>
                <a:t>Host Security</a:t>
              </a:r>
            </a:p>
          </p:txBody>
        </p:sp>
        <p:sp>
          <p:nvSpPr>
            <p:cNvPr id="126" name="TextBox 125"/>
            <p:cNvSpPr txBox="1"/>
            <p:nvPr/>
          </p:nvSpPr>
          <p:spPr>
            <a:xfrm>
              <a:off x="0" y="5858212"/>
              <a:ext cx="1910628" cy="54864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1400">
                  <a:solidFill>
                    <a:schemeClr val="bg2"/>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28" dirty="0">
                  <a:solidFill>
                    <a:schemeClr val="bg1"/>
                  </a:solidFill>
                </a:rPr>
                <a:t>Physical Security</a:t>
              </a:r>
            </a:p>
          </p:txBody>
        </p:sp>
        <p:sp>
          <p:nvSpPr>
            <p:cNvPr id="127" name="TextBox 126"/>
            <p:cNvSpPr txBox="1"/>
            <p:nvPr/>
          </p:nvSpPr>
          <p:spPr>
            <a:xfrm>
              <a:off x="2136435" y="6417239"/>
              <a:ext cx="1400063" cy="450893"/>
            </a:xfrm>
            <a:prstGeom prst="rect">
              <a:avLst/>
            </a:prstGeom>
            <a:noFill/>
          </p:spPr>
          <p:txBody>
            <a:bodyPr wrap="none" lIns="186494" tIns="149196" rIns="186494" bIns="149196" rtlCol="0">
              <a:spAutoFit/>
            </a:bodyPr>
            <a:lstStyle/>
            <a:p>
              <a:pPr defTabSz="932371">
                <a:lnSpc>
                  <a:spcPct val="90000"/>
                </a:lnSpc>
              </a:pPr>
              <a:r>
                <a:rPr lang="en-US" sz="1122" dirty="0">
                  <a:solidFill>
                    <a:srgbClr val="505050"/>
                  </a:solidFill>
                  <a:ea typeface="Segoe UI" pitchFamily="34" charset="0"/>
                  <a:cs typeface="Segoe UI" pitchFamily="34" charset="0"/>
                </a:rPr>
                <a:t>Cloud Customer</a:t>
              </a:r>
            </a:p>
          </p:txBody>
        </p:sp>
        <p:sp>
          <p:nvSpPr>
            <p:cNvPr id="128" name="TextBox 127"/>
            <p:cNvSpPr txBox="1"/>
            <p:nvPr/>
          </p:nvSpPr>
          <p:spPr>
            <a:xfrm>
              <a:off x="3520313" y="6417239"/>
              <a:ext cx="1315104" cy="450893"/>
            </a:xfrm>
            <a:prstGeom prst="rect">
              <a:avLst/>
            </a:prstGeom>
            <a:noFill/>
          </p:spPr>
          <p:txBody>
            <a:bodyPr wrap="none" lIns="186494" tIns="149196" rIns="186494" bIns="149196" rtlCol="0">
              <a:spAutoFit/>
            </a:bodyPr>
            <a:lstStyle/>
            <a:p>
              <a:pPr defTabSz="932371">
                <a:lnSpc>
                  <a:spcPct val="90000"/>
                </a:lnSpc>
              </a:pPr>
              <a:r>
                <a:rPr lang="en-US" sz="1122" dirty="0">
                  <a:solidFill>
                    <a:srgbClr val="505050"/>
                  </a:solidFill>
                  <a:ea typeface="Segoe UI" pitchFamily="34" charset="0"/>
                  <a:cs typeface="Segoe UI" pitchFamily="34" charset="0"/>
                </a:rPr>
                <a:t>Cloud Provider</a:t>
              </a:r>
            </a:p>
          </p:txBody>
        </p:sp>
        <p:sp>
          <p:nvSpPr>
            <p:cNvPr id="129" name="Rectangle 76"/>
            <p:cNvSpPr>
              <a:spLocks noChangeArrowheads="1"/>
            </p:cNvSpPr>
            <p:nvPr/>
          </p:nvSpPr>
          <p:spPr bwMode="auto">
            <a:xfrm>
              <a:off x="2038380" y="6511608"/>
              <a:ext cx="209934" cy="209934"/>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130" name="Rectangle 77"/>
            <p:cNvSpPr>
              <a:spLocks noChangeArrowheads="1"/>
            </p:cNvSpPr>
            <p:nvPr/>
          </p:nvSpPr>
          <p:spPr bwMode="auto">
            <a:xfrm>
              <a:off x="3407052" y="6511608"/>
              <a:ext cx="209934" cy="209934"/>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grpSp>
      <p:sp>
        <p:nvSpPr>
          <p:cNvPr id="81" name="Rectangle 80"/>
          <p:cNvSpPr/>
          <p:nvPr/>
        </p:nvSpPr>
        <p:spPr bwMode="auto">
          <a:xfrm>
            <a:off x="1764" y="5088635"/>
            <a:ext cx="7459769" cy="144533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706" tIns="149196" rIns="186494" bIns="149196" numCol="1" spcCol="0" rtlCol="0" fromWordArt="0" anchor="ctr" anchorCtr="0" forceAA="0" compatLnSpc="1">
            <a:prstTxWarp prst="textNoShape">
              <a:avLst/>
            </a:prstTxWarp>
            <a:noAutofit/>
          </a:bodyPr>
          <a:lstStyle/>
          <a:p>
            <a:pPr defTabSz="950799" fontAlgn="base">
              <a:lnSpc>
                <a:spcPct val="110000"/>
              </a:lnSpc>
              <a:spcBef>
                <a:spcPct val="0"/>
              </a:spcBef>
              <a:spcAft>
                <a:spcPct val="0"/>
              </a:spcAft>
            </a:pPr>
            <a:r>
              <a:rPr lang="en-US" sz="2040" dirty="0">
                <a:solidFill>
                  <a:schemeClr val="bg1"/>
                </a:solidFill>
                <a:ea typeface="Segoe UI" pitchFamily="34" charset="0"/>
                <a:cs typeface="Segoe UI" pitchFamily="34" charset="0"/>
              </a:rPr>
              <a:t>Provider management of risk</a:t>
            </a:r>
          </a:p>
          <a:p>
            <a:pPr defTabSz="950799" fontAlgn="base">
              <a:lnSpc>
                <a:spcPct val="110000"/>
              </a:lnSpc>
              <a:spcBef>
                <a:spcPct val="0"/>
              </a:spcBef>
              <a:spcAft>
                <a:spcPct val="0"/>
              </a:spcAft>
            </a:pPr>
            <a:endParaRPr lang="en-US" sz="1224" dirty="0">
              <a:solidFill>
                <a:schemeClr val="bg1"/>
              </a:solidFill>
              <a:ea typeface="Segoe UI" pitchFamily="34" charset="0"/>
              <a:cs typeface="Segoe UI" pitchFamily="34" charset="0"/>
            </a:endParaRPr>
          </a:p>
          <a:p>
            <a:pPr defTabSz="950799" fontAlgn="base">
              <a:lnSpc>
                <a:spcPct val="110000"/>
              </a:lnSpc>
              <a:spcBef>
                <a:spcPct val="0"/>
              </a:spcBef>
              <a:spcAft>
                <a:spcPct val="0"/>
              </a:spcAft>
            </a:pPr>
            <a:r>
              <a:rPr lang="en-US" sz="1224" dirty="0">
                <a:solidFill>
                  <a:schemeClr val="bg1"/>
                </a:solidFill>
                <a:ea typeface="Segoe UI" pitchFamily="34" charset="0"/>
                <a:cs typeface="Segoe UI" pitchFamily="34" charset="0"/>
              </a:rPr>
              <a:t>Physical   |   Networking</a:t>
            </a:r>
          </a:p>
        </p:txBody>
      </p:sp>
      <p:sp>
        <p:nvSpPr>
          <p:cNvPr id="97" name="Rectangle 96"/>
          <p:cNvSpPr/>
          <p:nvPr/>
        </p:nvSpPr>
        <p:spPr bwMode="auto">
          <a:xfrm>
            <a:off x="1764" y="3555721"/>
            <a:ext cx="7459769" cy="144533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706" tIns="149196" rIns="186494" bIns="149196" numCol="1" spcCol="0" rtlCol="0" fromWordArt="0" anchor="ctr" anchorCtr="0" forceAA="0" compatLnSpc="1">
            <a:prstTxWarp prst="textNoShape">
              <a:avLst/>
            </a:prstTxWarp>
            <a:noAutofit/>
          </a:bodyPr>
          <a:lstStyle/>
          <a:p>
            <a:pPr defTabSz="950799" fontAlgn="base">
              <a:lnSpc>
                <a:spcPct val="110000"/>
              </a:lnSpc>
              <a:spcBef>
                <a:spcPct val="0"/>
              </a:spcBef>
              <a:spcAft>
                <a:spcPct val="0"/>
              </a:spcAft>
            </a:pPr>
            <a:r>
              <a:rPr lang="en-US" sz="2040" dirty="0">
                <a:solidFill>
                  <a:schemeClr val="bg1"/>
                </a:solidFill>
                <a:ea typeface="Segoe UI" pitchFamily="34" charset="0"/>
                <a:cs typeface="Segoe UI" pitchFamily="34" charset="0"/>
              </a:rPr>
              <a:t>Shared management of risk</a:t>
            </a:r>
          </a:p>
          <a:p>
            <a:pPr defTabSz="950799" fontAlgn="base">
              <a:lnSpc>
                <a:spcPct val="110000"/>
              </a:lnSpc>
              <a:spcBef>
                <a:spcPct val="0"/>
              </a:spcBef>
              <a:spcAft>
                <a:spcPct val="0"/>
              </a:spcAft>
            </a:pPr>
            <a:endParaRPr lang="en-US" sz="1224" dirty="0">
              <a:solidFill>
                <a:schemeClr val="bg1"/>
              </a:solidFill>
              <a:ea typeface="Segoe UI" pitchFamily="34" charset="0"/>
              <a:cs typeface="Segoe UI" pitchFamily="34" charset="0"/>
            </a:endParaRPr>
          </a:p>
          <a:p>
            <a:pPr defTabSz="950799" fontAlgn="base">
              <a:lnSpc>
                <a:spcPct val="110000"/>
              </a:lnSpc>
              <a:spcBef>
                <a:spcPct val="0"/>
              </a:spcBef>
              <a:spcAft>
                <a:spcPct val="0"/>
              </a:spcAft>
            </a:pPr>
            <a:r>
              <a:rPr lang="en-US" sz="1224" dirty="0">
                <a:solidFill>
                  <a:schemeClr val="bg1"/>
                </a:solidFill>
                <a:ea typeface="Segoe UI" pitchFamily="34" charset="0"/>
                <a:cs typeface="Segoe UI" pitchFamily="34" charset="0"/>
              </a:rPr>
              <a:t>Identity &amp; access management</a:t>
            </a:r>
          </a:p>
        </p:txBody>
      </p:sp>
      <p:sp>
        <p:nvSpPr>
          <p:cNvPr id="98" name="Rectangle 97"/>
          <p:cNvSpPr/>
          <p:nvPr/>
        </p:nvSpPr>
        <p:spPr bwMode="auto">
          <a:xfrm>
            <a:off x="1764" y="2022807"/>
            <a:ext cx="7459769" cy="144533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706" tIns="149196" rIns="186494" bIns="149196" numCol="1" spcCol="0" rtlCol="0" fromWordArt="0" anchor="ctr" anchorCtr="0" forceAA="0" compatLnSpc="1">
            <a:prstTxWarp prst="textNoShape">
              <a:avLst/>
            </a:prstTxWarp>
            <a:noAutofit/>
          </a:bodyPr>
          <a:lstStyle/>
          <a:p>
            <a:pPr defTabSz="950799" fontAlgn="base">
              <a:lnSpc>
                <a:spcPct val="110000"/>
              </a:lnSpc>
              <a:spcBef>
                <a:spcPct val="0"/>
              </a:spcBef>
              <a:spcAft>
                <a:spcPct val="0"/>
              </a:spcAft>
            </a:pPr>
            <a:r>
              <a:rPr lang="en-US" sz="2040" dirty="0">
                <a:solidFill>
                  <a:schemeClr val="bg1"/>
                </a:solidFill>
                <a:ea typeface="Segoe UI" pitchFamily="34" charset="0"/>
                <a:cs typeface="Segoe UI" pitchFamily="34" charset="0"/>
              </a:rPr>
              <a:t>Customer management of risk</a:t>
            </a:r>
          </a:p>
          <a:p>
            <a:pPr defTabSz="950799" fontAlgn="base">
              <a:lnSpc>
                <a:spcPct val="110000"/>
              </a:lnSpc>
              <a:spcBef>
                <a:spcPct val="0"/>
              </a:spcBef>
              <a:spcAft>
                <a:spcPct val="0"/>
              </a:spcAft>
            </a:pPr>
            <a:endParaRPr lang="en-US" sz="1224" dirty="0">
              <a:solidFill>
                <a:schemeClr val="bg1"/>
              </a:solidFill>
              <a:ea typeface="Segoe UI" pitchFamily="34" charset="0"/>
              <a:cs typeface="Segoe UI" pitchFamily="34" charset="0"/>
            </a:endParaRPr>
          </a:p>
          <a:p>
            <a:pPr defTabSz="950799" fontAlgn="base">
              <a:lnSpc>
                <a:spcPct val="110000"/>
              </a:lnSpc>
              <a:spcBef>
                <a:spcPct val="0"/>
              </a:spcBef>
              <a:spcAft>
                <a:spcPct val="0"/>
              </a:spcAft>
            </a:pPr>
            <a:r>
              <a:rPr lang="en-US" sz="1224" dirty="0">
                <a:solidFill>
                  <a:schemeClr val="bg1"/>
                </a:solidFill>
                <a:ea typeface="Segoe UI" pitchFamily="34" charset="0"/>
                <a:cs typeface="Segoe UI" pitchFamily="34" charset="0"/>
              </a:rPr>
              <a:t>Data Classification   |   End Point Devices</a:t>
            </a:r>
          </a:p>
        </p:txBody>
      </p:sp>
      <p:sp>
        <p:nvSpPr>
          <p:cNvPr id="100" name="Rectangle 76"/>
          <p:cNvSpPr>
            <a:spLocks noChangeArrowheads="1"/>
          </p:cNvSpPr>
          <p:nvPr/>
        </p:nvSpPr>
        <p:spPr bwMode="auto">
          <a:xfrm>
            <a:off x="253959" y="2279236"/>
            <a:ext cx="932471" cy="932471"/>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grpSp>
        <p:nvGrpSpPr>
          <p:cNvPr id="3" name="Group 2"/>
          <p:cNvGrpSpPr/>
          <p:nvPr/>
        </p:nvGrpSpPr>
        <p:grpSpPr>
          <a:xfrm>
            <a:off x="253959" y="3812150"/>
            <a:ext cx="932471" cy="932471"/>
            <a:chOff x="10896601" y="3637295"/>
            <a:chExt cx="1160499" cy="1153427"/>
          </a:xfrm>
        </p:grpSpPr>
        <p:sp>
          <p:nvSpPr>
            <p:cNvPr id="105" name="Rectangle 58"/>
            <p:cNvSpPr>
              <a:spLocks noChangeArrowheads="1"/>
            </p:cNvSpPr>
            <p:nvPr/>
          </p:nvSpPr>
          <p:spPr bwMode="auto">
            <a:xfrm>
              <a:off x="10896601" y="3637295"/>
              <a:ext cx="1160172" cy="1153427"/>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106" name="Freeform 69"/>
            <p:cNvSpPr>
              <a:spLocks/>
            </p:cNvSpPr>
            <p:nvPr/>
          </p:nvSpPr>
          <p:spPr bwMode="auto">
            <a:xfrm>
              <a:off x="10906683" y="3643648"/>
              <a:ext cx="1150417" cy="1147074"/>
            </a:xfrm>
            <a:custGeom>
              <a:avLst/>
              <a:gdLst>
                <a:gd name="T0" fmla="*/ 344 w 344"/>
                <a:gd name="T1" fmla="*/ 0 h 343"/>
                <a:gd name="T2" fmla="*/ 344 w 344"/>
                <a:gd name="T3" fmla="*/ 343 h 343"/>
                <a:gd name="T4" fmla="*/ 0 w 344"/>
                <a:gd name="T5" fmla="*/ 343 h 343"/>
                <a:gd name="T6" fmla="*/ 344 w 344"/>
                <a:gd name="T7" fmla="*/ 0 h 343"/>
              </a:gdLst>
              <a:ahLst/>
              <a:cxnLst>
                <a:cxn ang="0">
                  <a:pos x="T0" y="T1"/>
                </a:cxn>
                <a:cxn ang="0">
                  <a:pos x="T2" y="T3"/>
                </a:cxn>
                <a:cxn ang="0">
                  <a:pos x="T4" y="T5"/>
                </a:cxn>
                <a:cxn ang="0">
                  <a:pos x="T6" y="T7"/>
                </a:cxn>
              </a:cxnLst>
              <a:rect l="0" t="0" r="r" b="b"/>
              <a:pathLst>
                <a:path w="344" h="343">
                  <a:moveTo>
                    <a:pt x="344" y="0"/>
                  </a:moveTo>
                  <a:lnTo>
                    <a:pt x="344" y="343"/>
                  </a:lnTo>
                  <a:lnTo>
                    <a:pt x="0" y="343"/>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grpSp>
      <p:sp>
        <p:nvSpPr>
          <p:cNvPr id="107" name="Rectangle 79"/>
          <p:cNvSpPr>
            <a:spLocks noChangeArrowheads="1"/>
          </p:cNvSpPr>
          <p:nvPr/>
        </p:nvSpPr>
        <p:spPr bwMode="auto">
          <a:xfrm>
            <a:off x="253959" y="5345064"/>
            <a:ext cx="932471" cy="932471"/>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101" name="Rectangle 62"/>
          <p:cNvSpPr>
            <a:spLocks noChangeArrowheads="1"/>
          </p:cNvSpPr>
          <p:nvPr/>
        </p:nvSpPr>
        <p:spPr bwMode="auto">
          <a:xfrm>
            <a:off x="10355823" y="5297098"/>
            <a:ext cx="556892" cy="555274"/>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102" name="Freeform 69"/>
          <p:cNvSpPr>
            <a:spLocks/>
          </p:cNvSpPr>
          <p:nvPr/>
        </p:nvSpPr>
        <p:spPr bwMode="auto">
          <a:xfrm>
            <a:off x="10358520" y="5297098"/>
            <a:ext cx="556892" cy="555274"/>
          </a:xfrm>
          <a:custGeom>
            <a:avLst/>
            <a:gdLst>
              <a:gd name="T0" fmla="*/ 344 w 344"/>
              <a:gd name="T1" fmla="*/ 0 h 343"/>
              <a:gd name="T2" fmla="*/ 344 w 344"/>
              <a:gd name="T3" fmla="*/ 343 h 343"/>
              <a:gd name="T4" fmla="*/ 0 w 344"/>
              <a:gd name="T5" fmla="*/ 343 h 343"/>
              <a:gd name="T6" fmla="*/ 344 w 344"/>
              <a:gd name="T7" fmla="*/ 0 h 343"/>
            </a:gdLst>
            <a:ahLst/>
            <a:cxnLst>
              <a:cxn ang="0">
                <a:pos x="T0" y="T1"/>
              </a:cxn>
              <a:cxn ang="0">
                <a:pos x="T2" y="T3"/>
              </a:cxn>
              <a:cxn ang="0">
                <a:pos x="T4" y="T5"/>
              </a:cxn>
              <a:cxn ang="0">
                <a:pos x="T6" y="T7"/>
              </a:cxn>
            </a:cxnLst>
            <a:rect l="0" t="0" r="r" b="b"/>
            <a:pathLst>
              <a:path w="344" h="343">
                <a:moveTo>
                  <a:pt x="344" y="0"/>
                </a:moveTo>
                <a:lnTo>
                  <a:pt x="344" y="343"/>
                </a:lnTo>
                <a:lnTo>
                  <a:pt x="0" y="343"/>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103" name="Rectangle 62"/>
          <p:cNvSpPr>
            <a:spLocks noChangeArrowheads="1"/>
          </p:cNvSpPr>
          <p:nvPr/>
        </p:nvSpPr>
        <p:spPr bwMode="auto">
          <a:xfrm>
            <a:off x="10382236" y="4649741"/>
            <a:ext cx="556892" cy="555274"/>
          </a:xfrm>
          <a:prstGeom prst="rect">
            <a:avLst/>
          </a:prstGeom>
          <a:solidFill>
            <a:srgbClr val="0070C0"/>
          </a:solidFill>
          <a:ln>
            <a:noFill/>
          </a:ln>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
        <p:nvSpPr>
          <p:cNvPr id="104" name="Freeform 69"/>
          <p:cNvSpPr>
            <a:spLocks/>
          </p:cNvSpPr>
          <p:nvPr/>
        </p:nvSpPr>
        <p:spPr bwMode="auto">
          <a:xfrm>
            <a:off x="10384935" y="4649741"/>
            <a:ext cx="556892" cy="555274"/>
          </a:xfrm>
          <a:custGeom>
            <a:avLst/>
            <a:gdLst>
              <a:gd name="T0" fmla="*/ 344 w 344"/>
              <a:gd name="T1" fmla="*/ 0 h 343"/>
              <a:gd name="T2" fmla="*/ 344 w 344"/>
              <a:gd name="T3" fmla="*/ 343 h 343"/>
              <a:gd name="T4" fmla="*/ 0 w 344"/>
              <a:gd name="T5" fmla="*/ 343 h 343"/>
              <a:gd name="T6" fmla="*/ 344 w 344"/>
              <a:gd name="T7" fmla="*/ 0 h 343"/>
            </a:gdLst>
            <a:ahLst/>
            <a:cxnLst>
              <a:cxn ang="0">
                <a:pos x="T0" y="T1"/>
              </a:cxn>
              <a:cxn ang="0">
                <a:pos x="T2" y="T3"/>
              </a:cxn>
              <a:cxn ang="0">
                <a:pos x="T4" y="T5"/>
              </a:cxn>
              <a:cxn ang="0">
                <a:pos x="T6" y="T7"/>
              </a:cxn>
            </a:cxnLst>
            <a:rect l="0" t="0" r="r" b="b"/>
            <a:pathLst>
              <a:path w="344" h="343">
                <a:moveTo>
                  <a:pt x="344" y="0"/>
                </a:moveTo>
                <a:lnTo>
                  <a:pt x="344" y="343"/>
                </a:lnTo>
                <a:lnTo>
                  <a:pt x="0" y="343"/>
                </a:lnTo>
                <a:lnTo>
                  <a:pt x="34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371"/>
            <a:endParaRPr lang="en-US" sz="1938">
              <a:solidFill>
                <a:srgbClr val="FFFFFF"/>
              </a:solidFill>
            </a:endParaRPr>
          </a:p>
        </p:txBody>
      </p:sp>
    </p:spTree>
    <p:extLst>
      <p:ext uri="{BB962C8B-B14F-4D97-AF65-F5344CB8AC3E}">
        <p14:creationId xmlns:p14="http://schemas.microsoft.com/office/powerpoint/2010/main" val="4083178026"/>
      </p:ext>
    </p:extLst>
  </p:cSld>
  <p:clrMapOvr>
    <a:masterClrMapping/>
  </p:clrMapOvr>
  <p:transition>
    <p:strips dir="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a:t>
            </a:r>
          </a:p>
        </p:txBody>
      </p:sp>
      <p:pic>
        <p:nvPicPr>
          <p:cNvPr id="5" name="Picture 4"/>
          <p:cNvPicPr>
            <a:picLocks noChangeAspect="1"/>
          </p:cNvPicPr>
          <p:nvPr/>
        </p:nvPicPr>
        <p:blipFill>
          <a:blip r:embed="rId2"/>
          <a:stretch>
            <a:fillRect/>
          </a:stretch>
        </p:blipFill>
        <p:spPr>
          <a:xfrm>
            <a:off x="275482" y="1415792"/>
            <a:ext cx="7628436" cy="5288284"/>
          </a:xfrm>
          <a:prstGeom prst="rect">
            <a:avLst/>
          </a:prstGeom>
        </p:spPr>
      </p:pic>
      <p:sp>
        <p:nvSpPr>
          <p:cNvPr id="4" name="Text Placeholder 3"/>
          <p:cNvSpPr>
            <a:spLocks noGrp="1"/>
          </p:cNvSpPr>
          <p:nvPr>
            <p:ph type="body" sz="quarter" idx="11"/>
          </p:nvPr>
        </p:nvSpPr>
        <p:spPr>
          <a:xfrm>
            <a:off x="8280101" y="1212849"/>
            <a:ext cx="3883260" cy="2519207"/>
          </a:xfrm>
        </p:spPr>
        <p:txBody>
          <a:bodyPr/>
          <a:lstStyle/>
          <a:p>
            <a:r>
              <a:rPr lang="en-US" sz="2040" b="1" u="sng" dirty="0">
                <a:solidFill>
                  <a:schemeClr val="bg2">
                    <a:lumMod val="10000"/>
                  </a:schemeClr>
                </a:solidFill>
              </a:rPr>
              <a:t>Azure</a:t>
            </a:r>
          </a:p>
          <a:p>
            <a:r>
              <a:rPr lang="en-US" sz="2040" dirty="0">
                <a:solidFill>
                  <a:schemeClr val="bg2">
                    <a:lumMod val="10000"/>
                  </a:schemeClr>
                </a:solidFill>
              </a:rPr>
              <a:t>Performs monitoring and alerting on security events for the platform</a:t>
            </a:r>
          </a:p>
          <a:p>
            <a:r>
              <a:rPr lang="en-US" sz="2040" dirty="0">
                <a:solidFill>
                  <a:schemeClr val="bg2">
                    <a:lumMod val="10000"/>
                  </a:schemeClr>
                </a:solidFill>
              </a:rPr>
              <a:t>Enable security data collection via Monitoring Agent or Windows Event Forwarding</a:t>
            </a:r>
          </a:p>
        </p:txBody>
      </p:sp>
      <p:sp>
        <p:nvSpPr>
          <p:cNvPr id="6" name="Text Placeholder 3"/>
          <p:cNvSpPr txBox="1">
            <a:spLocks/>
          </p:cNvSpPr>
          <p:nvPr/>
        </p:nvSpPr>
        <p:spPr>
          <a:xfrm>
            <a:off x="8280100" y="3983835"/>
            <a:ext cx="3883260" cy="2498974"/>
          </a:xfrm>
          <a:prstGeom prst="rect">
            <a:avLst/>
          </a:prstGeom>
        </p:spPr>
        <p:txBody>
          <a:bodyPr vert="horz" wrap="square" lIns="149217" tIns="93260" rIns="149217" bIns="93260" rtlCol="0">
            <a:spAutoFit/>
          </a:bodyPr>
          <a:lstStyle>
            <a:lvl1pPr marL="0" marR="0" indent="0" algn="l" defTabSz="914180" rtl="0" eaLnBrk="1" fontAlgn="auto" latinLnBrk="0" hangingPunct="1">
              <a:lnSpc>
                <a:spcPct val="90000"/>
              </a:lnSpc>
              <a:spcBef>
                <a:spcPts val="1200"/>
              </a:spcBef>
              <a:spcAft>
                <a:spcPts val="0"/>
              </a:spcAft>
              <a:buClr>
                <a:schemeClr val="tx1"/>
              </a:buClr>
              <a:buSzPct val="90000"/>
              <a:buFont typeface="Wingdings" pitchFamily="2" charset="2"/>
              <a:buNone/>
              <a:tabLst/>
              <a:defRPr sz="3528" kern="1200" spc="0" baseline="0">
                <a:solidFill>
                  <a:srgbClr val="00BCF2"/>
                </a:solidFill>
                <a:latin typeface="+mj-lt"/>
                <a:ea typeface="+mn-ea"/>
                <a:cs typeface="+mn-cs"/>
              </a:defRPr>
            </a:lvl1pPr>
            <a:lvl2pPr marL="0"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960" kern="1200" spc="0" baseline="0">
                <a:solidFill>
                  <a:srgbClr val="000000"/>
                </a:solidFill>
                <a:latin typeface="+mn-lt"/>
                <a:ea typeface="+mn-ea"/>
                <a:cs typeface="+mn-cs"/>
              </a:defRPr>
            </a:lvl2pPr>
            <a:lvl3pPr marL="227163"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960" kern="1200" spc="0" baseline="0">
                <a:solidFill>
                  <a:srgbClr val="000000"/>
                </a:solidFill>
                <a:latin typeface="+mn-lt"/>
                <a:ea typeface="+mn-ea"/>
                <a:cs typeface="+mn-cs"/>
              </a:defRPr>
            </a:lvl3pPr>
            <a:lvl4pPr marL="451214"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764" kern="1200" spc="0" baseline="0">
                <a:solidFill>
                  <a:srgbClr val="000000"/>
                </a:solidFill>
                <a:latin typeface="+mn-lt"/>
                <a:ea typeface="+mn-ea"/>
                <a:cs typeface="+mn-cs"/>
              </a:defRPr>
            </a:lvl4pPr>
            <a:lvl5pPr marL="672153" marR="0" indent="0" algn="l" defTabSz="914180" rtl="0" eaLnBrk="1" fontAlgn="auto" latinLnBrk="0" hangingPunct="1">
              <a:lnSpc>
                <a:spcPct val="90000"/>
              </a:lnSpc>
              <a:spcBef>
                <a:spcPct val="20000"/>
              </a:spcBef>
              <a:spcAft>
                <a:spcPts val="0"/>
              </a:spcAft>
              <a:buClrTx/>
              <a:buSzPct val="90000"/>
              <a:buFont typeface="Arial" pitchFamily="34" charset="0"/>
              <a:buNone/>
              <a:tabLst/>
              <a:defRPr sz="1764" kern="1200" spc="0" baseline="0">
                <a:solidFill>
                  <a:srgbClr val="000000"/>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2040" b="1" u="sng" dirty="0">
                <a:solidFill>
                  <a:schemeClr val="bg2">
                    <a:lumMod val="10000"/>
                  </a:schemeClr>
                </a:solidFill>
              </a:rPr>
              <a:t>Your Job</a:t>
            </a:r>
          </a:p>
          <a:p>
            <a:r>
              <a:rPr lang="en-US" sz="2040" dirty="0">
                <a:solidFill>
                  <a:schemeClr val="bg2">
                    <a:lumMod val="10000"/>
                  </a:schemeClr>
                </a:solidFill>
              </a:rPr>
              <a:t>Configure monitoring</a:t>
            </a:r>
          </a:p>
          <a:p>
            <a:r>
              <a:rPr lang="en-US" sz="2040" dirty="0">
                <a:solidFill>
                  <a:schemeClr val="bg2">
                    <a:lumMod val="10000"/>
                  </a:schemeClr>
                </a:solidFill>
              </a:rPr>
              <a:t>Export events to SQL Database, </a:t>
            </a:r>
            <a:r>
              <a:rPr lang="en-US" sz="2040" dirty="0" err="1">
                <a:solidFill>
                  <a:schemeClr val="bg2">
                    <a:lumMod val="10000"/>
                  </a:schemeClr>
                </a:solidFill>
              </a:rPr>
              <a:t>HDInsights</a:t>
            </a:r>
            <a:r>
              <a:rPr lang="en-US" sz="2040" dirty="0">
                <a:solidFill>
                  <a:schemeClr val="bg2">
                    <a:lumMod val="10000"/>
                  </a:schemeClr>
                </a:solidFill>
              </a:rPr>
              <a:t> or a SIEM for analysis</a:t>
            </a:r>
          </a:p>
          <a:p>
            <a:r>
              <a:rPr lang="en-US" sz="2040" dirty="0">
                <a:solidFill>
                  <a:schemeClr val="bg2">
                    <a:lumMod val="10000"/>
                  </a:schemeClr>
                </a:solidFill>
              </a:rPr>
              <a:t>Monitor alerts a&amp; reports</a:t>
            </a:r>
          </a:p>
          <a:p>
            <a:r>
              <a:rPr lang="en-US" sz="2040" dirty="0">
                <a:solidFill>
                  <a:schemeClr val="bg2">
                    <a:lumMod val="10000"/>
                  </a:schemeClr>
                </a:solidFill>
              </a:rPr>
              <a:t>Respond to alerts</a:t>
            </a:r>
          </a:p>
        </p:txBody>
      </p:sp>
    </p:spTree>
    <p:extLst>
      <p:ext uri="{BB962C8B-B14F-4D97-AF65-F5344CB8AC3E}">
        <p14:creationId xmlns:p14="http://schemas.microsoft.com/office/powerpoint/2010/main" val="19486415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1292662"/>
          </a:xfrm>
        </p:spPr>
        <p:txBody>
          <a:bodyPr/>
          <a:lstStyle/>
          <a:p>
            <a:r>
              <a:rPr lang="en-US" dirty="0"/>
              <a:t>https://channel9.msdn.com/events/Microsoft-Azure/AzureCon-2015/ACON211</a:t>
            </a:r>
          </a:p>
        </p:txBody>
      </p:sp>
      <p:sp>
        <p:nvSpPr>
          <p:cNvPr id="2" name="Title 1"/>
          <p:cNvSpPr>
            <a:spLocks noGrp="1"/>
          </p:cNvSpPr>
          <p:nvPr>
            <p:ph type="title"/>
          </p:nvPr>
        </p:nvSpPr>
        <p:spPr/>
        <p:txBody>
          <a:bodyPr/>
          <a:lstStyle/>
          <a:p>
            <a:r>
              <a:rPr lang="en-US" dirty="0"/>
              <a:t>Resources - Security Overview</a:t>
            </a:r>
          </a:p>
        </p:txBody>
      </p:sp>
      <p:pic>
        <p:nvPicPr>
          <p:cNvPr id="5" name="Picture 4"/>
          <p:cNvPicPr>
            <a:picLocks noChangeAspect="1"/>
          </p:cNvPicPr>
          <p:nvPr/>
        </p:nvPicPr>
        <p:blipFill>
          <a:blip r:embed="rId2"/>
          <a:stretch>
            <a:fillRect/>
          </a:stretch>
        </p:blipFill>
        <p:spPr>
          <a:xfrm>
            <a:off x="889076" y="2562094"/>
            <a:ext cx="10769348" cy="4016590"/>
          </a:xfrm>
          <a:prstGeom prst="rect">
            <a:avLst/>
          </a:prstGeom>
        </p:spPr>
      </p:pic>
    </p:spTree>
    <p:extLst>
      <p:ext uri="{BB962C8B-B14F-4D97-AF65-F5344CB8AC3E}">
        <p14:creationId xmlns:p14="http://schemas.microsoft.com/office/powerpoint/2010/main" val="25006271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Resources</a:t>
            </a:r>
            <a:endParaRPr lang="en-US" dirty="0"/>
          </a:p>
        </p:txBody>
      </p:sp>
      <p:sp>
        <p:nvSpPr>
          <p:cNvPr id="4" name="Text Placeholder 3"/>
          <p:cNvSpPr>
            <a:spLocks noGrp="1"/>
          </p:cNvSpPr>
          <p:nvPr>
            <p:ph type="body" sz="quarter" idx="14"/>
          </p:nvPr>
        </p:nvSpPr>
        <p:spPr>
          <a:xfrm>
            <a:off x="154739" y="1212851"/>
            <a:ext cx="12127003" cy="5429179"/>
          </a:xfrm>
        </p:spPr>
        <p:txBody>
          <a:bodyPr/>
          <a:lstStyle/>
          <a:p>
            <a:r>
              <a:rPr lang="en-US" sz="2400" dirty="0">
                <a:solidFill>
                  <a:schemeClr val="accent6"/>
                </a:solidFill>
                <a:hlinkClick r:id="rId3"/>
              </a:rPr>
              <a:t>Azure Platform security and compliance</a:t>
            </a:r>
            <a:br>
              <a:rPr lang="en-US" sz="2400" dirty="0">
                <a:solidFill>
                  <a:schemeClr val="accent6"/>
                </a:solidFill>
              </a:rPr>
            </a:br>
            <a:r>
              <a:rPr lang="en-US" sz="2000" dirty="0">
                <a:hlinkClick r:id="rId3"/>
              </a:rPr>
              <a:t>https://channel9.msdn.com/events/Microsoft-Azure/AzureCon-2015/ACON211</a:t>
            </a:r>
            <a:endParaRPr lang="en-US" sz="2000" dirty="0">
              <a:solidFill>
                <a:schemeClr val="accent6"/>
              </a:solidFill>
            </a:endParaRPr>
          </a:p>
          <a:p>
            <a:r>
              <a:rPr lang="en-US" sz="2400" dirty="0" err="1">
                <a:solidFill>
                  <a:schemeClr val="accent6"/>
                </a:solidFill>
                <a:hlinkClick r:id="rId4"/>
              </a:rPr>
              <a:t>AzureCon</a:t>
            </a:r>
            <a:r>
              <a:rPr lang="en-US" sz="2400" dirty="0">
                <a:solidFill>
                  <a:schemeClr val="accent6"/>
                </a:solidFill>
                <a:hlinkClick r:id="rId4"/>
              </a:rPr>
              <a:t> 2015</a:t>
            </a:r>
            <a:r>
              <a:rPr lang="en-US" sz="2400" dirty="0">
                <a:solidFill>
                  <a:schemeClr val="accent6"/>
                </a:solidFill>
              </a:rPr>
              <a:t>  </a:t>
            </a:r>
            <a:r>
              <a:rPr lang="en-US" sz="2000" dirty="0">
                <a:hlinkClick r:id="rId4"/>
              </a:rPr>
              <a:t>https://channel9.msdn.com/events/Microsoft-Azure/AzureCon-2015</a:t>
            </a:r>
            <a:endParaRPr lang="en-US" sz="2000" dirty="0"/>
          </a:p>
          <a:p>
            <a:pPr marL="349724" indent="-349724"/>
            <a:r>
              <a:rPr lang="en-US" sz="2400" dirty="0">
                <a:solidFill>
                  <a:schemeClr val="accent6"/>
                </a:solidFill>
                <a:hlinkClick r:id="rId5"/>
              </a:rPr>
              <a:t>Security in a Cloud Enabled World on Microsoft Virtual Academy</a:t>
            </a:r>
            <a:r>
              <a:rPr lang="en-US" sz="2400" dirty="0">
                <a:solidFill>
                  <a:schemeClr val="accent6"/>
                </a:solidFill>
              </a:rPr>
              <a:t> </a:t>
            </a:r>
            <a:r>
              <a:rPr lang="en-US" sz="2000" dirty="0">
                <a:solidFill>
                  <a:schemeClr val="accent6"/>
                </a:solidFill>
                <a:hlinkClick r:id="rId6"/>
              </a:rPr>
              <a:t>http://MicrosoftVirtualAcademy.com</a:t>
            </a:r>
            <a:r>
              <a:rPr lang="en-US" sz="2000" dirty="0">
                <a:solidFill>
                  <a:schemeClr val="accent6"/>
                </a:solidFill>
              </a:rPr>
              <a:t>  </a:t>
            </a:r>
            <a:endParaRPr lang="en-US" sz="2400" dirty="0">
              <a:solidFill>
                <a:schemeClr val="accent6"/>
              </a:solidFill>
            </a:endParaRPr>
          </a:p>
          <a:p>
            <a:pPr marL="241204" lvl="1" indent="0">
              <a:buNone/>
            </a:pPr>
            <a:r>
              <a:rPr lang="en-US" sz="1800" dirty="0">
                <a:solidFill>
                  <a:schemeClr val="accent6"/>
                </a:solidFill>
              </a:rPr>
              <a:t>About 6 hours of detailed information on working and integrating security best practices as you move resources into the cloud.</a:t>
            </a:r>
          </a:p>
          <a:p>
            <a:pPr marL="349724" indent="-349724"/>
            <a:r>
              <a:rPr lang="en-US" sz="2400" dirty="0">
                <a:solidFill>
                  <a:schemeClr val="accent6"/>
                </a:solidFill>
              </a:rPr>
              <a:t>Security in a Cloud Enabled World Poster &amp; Whitepaper </a:t>
            </a:r>
            <a:r>
              <a:rPr lang="en-US" sz="2000" dirty="0">
                <a:solidFill>
                  <a:schemeClr val="accent6"/>
                </a:solidFill>
                <a:hlinkClick r:id="rId7"/>
              </a:rPr>
              <a:t>http://aka.ms/securecustomer</a:t>
            </a:r>
            <a:endParaRPr lang="en-US" sz="2000" dirty="0">
              <a:solidFill>
                <a:schemeClr val="accent6"/>
              </a:solidFill>
            </a:endParaRPr>
          </a:p>
          <a:p>
            <a:pPr marL="342804"/>
            <a:r>
              <a:rPr lang="en-US" sz="2400" dirty="0">
                <a:solidFill>
                  <a:schemeClr val="accent6"/>
                </a:solidFill>
              </a:rPr>
              <a:t>Azure Trust Center </a:t>
            </a:r>
            <a:r>
              <a:rPr lang="en-US" sz="2000" dirty="0">
                <a:solidFill>
                  <a:schemeClr val="accent6"/>
                </a:solidFill>
                <a:hlinkClick r:id="rId8"/>
              </a:rPr>
              <a:t>https://azure.microsoft.com/en-us/support/trust-center/</a:t>
            </a:r>
            <a:endParaRPr lang="en-US" sz="2000" dirty="0">
              <a:solidFill>
                <a:schemeClr val="accent6"/>
              </a:solidFill>
            </a:endParaRPr>
          </a:p>
          <a:p>
            <a:pPr marL="342804"/>
            <a:r>
              <a:rPr lang="en-US" sz="2400" dirty="0">
                <a:solidFill>
                  <a:schemeClr val="accent6"/>
                </a:solidFill>
                <a:latin typeface="Segoe UI Light"/>
              </a:rPr>
              <a:t>Cyber Trust Blog </a:t>
            </a:r>
            <a:r>
              <a:rPr lang="en-US" sz="2000" u="sng" dirty="0">
                <a:solidFill>
                  <a:schemeClr val="accent6"/>
                </a:solidFill>
              </a:rPr>
              <a:t>blogs.microsoft.com/</a:t>
            </a:r>
            <a:r>
              <a:rPr lang="en-US" sz="2000" u="sng" dirty="0" err="1">
                <a:solidFill>
                  <a:schemeClr val="accent6"/>
                </a:solidFill>
              </a:rPr>
              <a:t>cybertrust</a:t>
            </a:r>
            <a:endParaRPr lang="en-US" sz="2000" u="sng" dirty="0">
              <a:solidFill>
                <a:schemeClr val="accent6"/>
              </a:solidFill>
            </a:endParaRPr>
          </a:p>
          <a:p>
            <a:pPr marL="342804"/>
            <a:r>
              <a:rPr lang="en-US" sz="2400" dirty="0">
                <a:solidFill>
                  <a:schemeClr val="accent6"/>
                </a:solidFill>
                <a:latin typeface="Segoe UI Light"/>
              </a:rPr>
              <a:t>Security Intelligence Report </a:t>
            </a:r>
            <a:r>
              <a:rPr lang="en-US" sz="2000" u="sng" dirty="0">
                <a:solidFill>
                  <a:schemeClr val="accent6"/>
                </a:solidFill>
                <a:hlinkClick r:id="rId9"/>
              </a:rPr>
              <a:t>www.microsoft.com/sir</a:t>
            </a:r>
            <a:endParaRPr lang="en-US" sz="2000" u="sng" dirty="0">
              <a:solidFill>
                <a:schemeClr val="accent6"/>
              </a:solidFill>
            </a:endParaRPr>
          </a:p>
          <a:p>
            <a:pPr marL="342804"/>
            <a:r>
              <a:rPr lang="en-US" sz="2400" dirty="0">
                <a:solidFill>
                  <a:schemeClr val="accent6"/>
                </a:solidFill>
                <a:latin typeface="Segoe UI Light"/>
              </a:rPr>
              <a:t>Security Development Lifecycle </a:t>
            </a:r>
            <a:r>
              <a:rPr lang="en-US" sz="2000" u="sng" dirty="0">
                <a:solidFill>
                  <a:schemeClr val="accent6"/>
                </a:solidFill>
                <a:hlinkClick r:id="rId10"/>
              </a:rPr>
              <a:t>www.microsoft.com/sdl</a:t>
            </a:r>
            <a:endParaRPr lang="en-US" sz="2000" u="sng" dirty="0">
              <a:solidFill>
                <a:schemeClr val="accent6"/>
              </a:solidFill>
            </a:endParaRPr>
          </a:p>
          <a:p>
            <a:pPr marL="342804"/>
            <a:r>
              <a:rPr lang="en-US" sz="2400" dirty="0">
                <a:solidFill>
                  <a:schemeClr val="accent6"/>
                </a:solidFill>
                <a:latin typeface="Segoe UI Light"/>
              </a:rPr>
              <a:t>Protecting your datacenter and cloud from emerging threats</a:t>
            </a:r>
            <a:br>
              <a:rPr lang="en-US" sz="2400" dirty="0">
                <a:solidFill>
                  <a:schemeClr val="accent6"/>
                </a:solidFill>
                <a:latin typeface="Segoe UI Light"/>
              </a:rPr>
            </a:br>
            <a:r>
              <a:rPr lang="en-US" sz="2000" dirty="0">
                <a:solidFill>
                  <a:schemeClr val="accent6"/>
                </a:solidFill>
              </a:rPr>
              <a:t>http://blogs.technet.com/b/windowsserver/archive/2015/05/05/protecting-your-datacenter-and-cloud-from-emerging-threats.aspx</a:t>
            </a:r>
            <a:endParaRPr lang="en-US" sz="2000" dirty="0"/>
          </a:p>
        </p:txBody>
      </p:sp>
    </p:spTree>
    <p:extLst>
      <p:ext uri="{BB962C8B-B14F-4D97-AF65-F5344CB8AC3E}">
        <p14:creationId xmlns:p14="http://schemas.microsoft.com/office/powerpoint/2010/main" val="42370684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0881" y="109818"/>
            <a:ext cx="11885514" cy="1831975"/>
          </a:xfrm>
        </p:spPr>
        <p:txBody>
          <a:bodyPr/>
          <a:lstStyle/>
          <a:p>
            <a:r>
              <a:rPr lang="en-US" sz="7343" dirty="0">
                <a:solidFill>
                  <a:schemeClr val="bg1"/>
                </a:solidFill>
              </a:rPr>
              <a:t>Questions…</a:t>
            </a:r>
            <a:endParaRPr lang="en-US" sz="6119" dirty="0">
              <a:solidFill>
                <a:schemeClr val="bg1"/>
              </a:solidFill>
            </a:endParaRPr>
          </a:p>
        </p:txBody>
      </p:sp>
      <p:sp>
        <p:nvSpPr>
          <p:cNvPr id="7" name="TextBox 6"/>
          <p:cNvSpPr txBox="1"/>
          <p:nvPr/>
        </p:nvSpPr>
        <p:spPr>
          <a:xfrm>
            <a:off x="560830" y="3456387"/>
            <a:ext cx="1805599" cy="3744608"/>
          </a:xfrm>
          <a:prstGeom prst="rect">
            <a:avLst/>
          </a:prstGeom>
          <a:noFill/>
        </p:spPr>
        <p:txBody>
          <a:bodyPr wrap="none" lIns="186521" tIns="149217" rIns="186521" bIns="149217" rtlCol="0">
            <a:spAutoFit/>
          </a:bodyPr>
          <a:lstStyle/>
          <a:p>
            <a:pPr>
              <a:lnSpc>
                <a:spcPct val="90000"/>
              </a:lnSpc>
              <a:spcAft>
                <a:spcPts val="612"/>
              </a:spcAft>
            </a:pPr>
            <a:r>
              <a:rPr lang="en-US" sz="24376" dirty="0">
                <a:solidFill>
                  <a:schemeClr val="bg1"/>
                </a:solidFill>
              </a:rPr>
              <a:t>?</a:t>
            </a:r>
          </a:p>
        </p:txBody>
      </p:sp>
      <p:sp>
        <p:nvSpPr>
          <p:cNvPr id="8" name="TextBox 7"/>
          <p:cNvSpPr txBox="1"/>
          <p:nvPr/>
        </p:nvSpPr>
        <p:spPr>
          <a:xfrm>
            <a:off x="8359166" y="475883"/>
            <a:ext cx="2433407" cy="5257362"/>
          </a:xfrm>
          <a:prstGeom prst="rect">
            <a:avLst/>
          </a:prstGeom>
          <a:noFill/>
        </p:spPr>
        <p:txBody>
          <a:bodyPr wrap="none" lIns="186521" tIns="149217" rIns="186521" bIns="149217" rtlCol="0">
            <a:spAutoFit/>
          </a:bodyPr>
          <a:lstStyle/>
          <a:p>
            <a:pPr>
              <a:lnSpc>
                <a:spcPct val="90000"/>
              </a:lnSpc>
              <a:spcAft>
                <a:spcPts val="612"/>
              </a:spcAft>
            </a:pPr>
            <a:r>
              <a:rPr lang="en-US" sz="35085" dirty="0">
                <a:solidFill>
                  <a:schemeClr val="bg1"/>
                </a:solidFill>
              </a:rPr>
              <a:t>?</a:t>
            </a:r>
          </a:p>
        </p:txBody>
      </p:sp>
      <p:sp>
        <p:nvSpPr>
          <p:cNvPr id="9" name="TextBox 8"/>
          <p:cNvSpPr txBox="1"/>
          <p:nvPr/>
        </p:nvSpPr>
        <p:spPr>
          <a:xfrm>
            <a:off x="6640195" y="2566075"/>
            <a:ext cx="1805599" cy="3744608"/>
          </a:xfrm>
          <a:prstGeom prst="rect">
            <a:avLst/>
          </a:prstGeom>
          <a:noFill/>
        </p:spPr>
        <p:txBody>
          <a:bodyPr wrap="none" lIns="186521" tIns="149217" rIns="186521" bIns="149217" rtlCol="0">
            <a:spAutoFit/>
          </a:bodyPr>
          <a:lstStyle/>
          <a:p>
            <a:pPr>
              <a:lnSpc>
                <a:spcPct val="90000"/>
              </a:lnSpc>
              <a:spcAft>
                <a:spcPts val="612"/>
              </a:spcAft>
            </a:pPr>
            <a:r>
              <a:rPr lang="en-US" sz="24376" dirty="0">
                <a:solidFill>
                  <a:schemeClr val="bg1"/>
                </a:solidFill>
              </a:rPr>
              <a:t>?</a:t>
            </a:r>
          </a:p>
        </p:txBody>
      </p:sp>
      <p:sp>
        <p:nvSpPr>
          <p:cNvPr id="10" name="TextBox 9"/>
          <p:cNvSpPr txBox="1"/>
          <p:nvPr/>
        </p:nvSpPr>
        <p:spPr>
          <a:xfrm>
            <a:off x="903418" y="1328660"/>
            <a:ext cx="1202317" cy="2289534"/>
          </a:xfrm>
          <a:prstGeom prst="rect">
            <a:avLst/>
          </a:prstGeom>
          <a:noFill/>
        </p:spPr>
        <p:txBody>
          <a:bodyPr wrap="none" lIns="186521" tIns="149217" rIns="186521" bIns="149217" rtlCol="0">
            <a:spAutoFit/>
          </a:bodyPr>
          <a:lstStyle/>
          <a:p>
            <a:pPr>
              <a:lnSpc>
                <a:spcPct val="90000"/>
              </a:lnSpc>
              <a:spcAft>
                <a:spcPts val="612"/>
              </a:spcAft>
            </a:pPr>
            <a:r>
              <a:rPr lang="en-US" sz="14075" dirty="0">
                <a:solidFill>
                  <a:schemeClr val="bg1"/>
                </a:solidFill>
              </a:rPr>
              <a:t>?</a:t>
            </a:r>
          </a:p>
        </p:txBody>
      </p:sp>
      <p:sp>
        <p:nvSpPr>
          <p:cNvPr id="11" name="TextBox 10"/>
          <p:cNvSpPr txBox="1"/>
          <p:nvPr/>
        </p:nvSpPr>
        <p:spPr>
          <a:xfrm>
            <a:off x="4196736" y="2974599"/>
            <a:ext cx="1202317" cy="2289534"/>
          </a:xfrm>
          <a:prstGeom prst="rect">
            <a:avLst/>
          </a:prstGeom>
          <a:noFill/>
        </p:spPr>
        <p:txBody>
          <a:bodyPr wrap="none" lIns="186521" tIns="149217" rIns="186521" bIns="149217" rtlCol="0">
            <a:spAutoFit/>
          </a:bodyPr>
          <a:lstStyle/>
          <a:p>
            <a:pPr>
              <a:lnSpc>
                <a:spcPct val="90000"/>
              </a:lnSpc>
              <a:spcAft>
                <a:spcPts val="612"/>
              </a:spcAft>
            </a:pPr>
            <a:r>
              <a:rPr lang="en-US" sz="14075" dirty="0">
                <a:solidFill>
                  <a:schemeClr val="bg1"/>
                </a:solidFill>
              </a:rPr>
              <a:t>?</a:t>
            </a:r>
          </a:p>
        </p:txBody>
      </p:sp>
      <p:sp>
        <p:nvSpPr>
          <p:cNvPr id="13" name="TextBox 12"/>
          <p:cNvSpPr txBox="1"/>
          <p:nvPr/>
        </p:nvSpPr>
        <p:spPr>
          <a:xfrm>
            <a:off x="8949486" y="4813289"/>
            <a:ext cx="1202317" cy="2289534"/>
          </a:xfrm>
          <a:prstGeom prst="rect">
            <a:avLst/>
          </a:prstGeom>
          <a:noFill/>
        </p:spPr>
        <p:txBody>
          <a:bodyPr wrap="none" lIns="186521" tIns="149217" rIns="186521" bIns="149217" rtlCol="0">
            <a:spAutoFit/>
          </a:bodyPr>
          <a:lstStyle/>
          <a:p>
            <a:pPr>
              <a:lnSpc>
                <a:spcPct val="90000"/>
              </a:lnSpc>
              <a:spcAft>
                <a:spcPts val="612"/>
              </a:spcAft>
            </a:pPr>
            <a:r>
              <a:rPr lang="en-US" sz="14075" dirty="0">
                <a:solidFill>
                  <a:schemeClr val="bg1"/>
                </a:solidFill>
              </a:rPr>
              <a:t>?</a:t>
            </a:r>
          </a:p>
        </p:txBody>
      </p:sp>
      <p:sp>
        <p:nvSpPr>
          <p:cNvPr id="15" name="TextBox 14"/>
          <p:cNvSpPr txBox="1"/>
          <p:nvPr/>
        </p:nvSpPr>
        <p:spPr>
          <a:xfrm>
            <a:off x="1776462" y="4984266"/>
            <a:ext cx="1202317" cy="2289534"/>
          </a:xfrm>
          <a:prstGeom prst="rect">
            <a:avLst/>
          </a:prstGeom>
          <a:noFill/>
        </p:spPr>
        <p:txBody>
          <a:bodyPr wrap="none" lIns="186521" tIns="149217" rIns="186521" bIns="149217" rtlCol="0">
            <a:spAutoFit/>
          </a:bodyPr>
          <a:lstStyle/>
          <a:p>
            <a:pPr>
              <a:lnSpc>
                <a:spcPct val="90000"/>
              </a:lnSpc>
              <a:spcAft>
                <a:spcPts val="612"/>
              </a:spcAft>
            </a:pPr>
            <a:r>
              <a:rPr lang="en-US" sz="14075" dirty="0">
                <a:solidFill>
                  <a:schemeClr val="bg1"/>
                </a:solidFill>
              </a:rPr>
              <a:t>?</a:t>
            </a:r>
          </a:p>
        </p:txBody>
      </p:sp>
      <p:sp>
        <p:nvSpPr>
          <p:cNvPr id="16" name="TextBox 15"/>
          <p:cNvSpPr txBox="1"/>
          <p:nvPr/>
        </p:nvSpPr>
        <p:spPr>
          <a:xfrm>
            <a:off x="2089386" y="801413"/>
            <a:ext cx="2845405" cy="6251390"/>
          </a:xfrm>
          <a:prstGeom prst="rect">
            <a:avLst/>
          </a:prstGeom>
          <a:noFill/>
        </p:spPr>
        <p:txBody>
          <a:bodyPr wrap="none" lIns="186521" tIns="149217" rIns="186521" bIns="149217" rtlCol="0">
            <a:spAutoFit/>
          </a:bodyPr>
          <a:lstStyle/>
          <a:p>
            <a:pPr>
              <a:lnSpc>
                <a:spcPct val="90000"/>
              </a:lnSpc>
              <a:spcAft>
                <a:spcPts val="612"/>
              </a:spcAft>
            </a:pPr>
            <a:r>
              <a:rPr lang="en-US" sz="42122" dirty="0">
                <a:solidFill>
                  <a:schemeClr val="bg1"/>
                </a:solidFill>
              </a:rPr>
              <a:t>?</a:t>
            </a:r>
          </a:p>
        </p:txBody>
      </p:sp>
      <p:sp>
        <p:nvSpPr>
          <p:cNvPr id="17" name="TextBox 16"/>
          <p:cNvSpPr txBox="1"/>
          <p:nvPr/>
        </p:nvSpPr>
        <p:spPr>
          <a:xfrm>
            <a:off x="10290766" y="2997588"/>
            <a:ext cx="2433407" cy="5257362"/>
          </a:xfrm>
          <a:prstGeom prst="rect">
            <a:avLst/>
          </a:prstGeom>
          <a:noFill/>
        </p:spPr>
        <p:txBody>
          <a:bodyPr wrap="none" lIns="186521" tIns="149217" rIns="186521" bIns="149217" rtlCol="0">
            <a:spAutoFit/>
          </a:bodyPr>
          <a:lstStyle/>
          <a:p>
            <a:pPr>
              <a:lnSpc>
                <a:spcPct val="90000"/>
              </a:lnSpc>
              <a:spcAft>
                <a:spcPts val="612"/>
              </a:spcAft>
            </a:pPr>
            <a:r>
              <a:rPr lang="en-US" sz="35085" dirty="0">
                <a:solidFill>
                  <a:schemeClr val="bg1"/>
                </a:solidFill>
              </a:rPr>
              <a:t>?</a:t>
            </a:r>
          </a:p>
        </p:txBody>
      </p:sp>
      <p:sp>
        <p:nvSpPr>
          <p:cNvPr id="18" name="TextBox 17"/>
          <p:cNvSpPr txBox="1"/>
          <p:nvPr/>
        </p:nvSpPr>
        <p:spPr>
          <a:xfrm>
            <a:off x="4943942" y="3869036"/>
            <a:ext cx="1805599" cy="3744608"/>
          </a:xfrm>
          <a:prstGeom prst="rect">
            <a:avLst/>
          </a:prstGeom>
          <a:noFill/>
        </p:spPr>
        <p:txBody>
          <a:bodyPr wrap="none" lIns="186521" tIns="149217" rIns="186521" bIns="149217" rtlCol="0">
            <a:spAutoFit/>
          </a:bodyPr>
          <a:lstStyle/>
          <a:p>
            <a:pPr>
              <a:lnSpc>
                <a:spcPct val="90000"/>
              </a:lnSpc>
              <a:spcAft>
                <a:spcPts val="612"/>
              </a:spcAft>
            </a:pPr>
            <a:r>
              <a:rPr lang="en-US" sz="24376" dirty="0">
                <a:solidFill>
                  <a:schemeClr val="bg1"/>
                </a:solidFill>
              </a:rPr>
              <a:t>?</a:t>
            </a:r>
          </a:p>
        </p:txBody>
      </p:sp>
      <p:sp>
        <p:nvSpPr>
          <p:cNvPr id="19" name="TextBox 18"/>
          <p:cNvSpPr txBox="1"/>
          <p:nvPr/>
        </p:nvSpPr>
        <p:spPr>
          <a:xfrm>
            <a:off x="5257155" y="1681800"/>
            <a:ext cx="903127" cy="1569126"/>
          </a:xfrm>
          <a:prstGeom prst="rect">
            <a:avLst/>
          </a:prstGeom>
          <a:noFill/>
        </p:spPr>
        <p:txBody>
          <a:bodyPr wrap="none" lIns="186521" tIns="149217" rIns="186521" bIns="149217" rtlCol="0">
            <a:spAutoFit/>
          </a:bodyPr>
          <a:lstStyle/>
          <a:p>
            <a:pPr>
              <a:lnSpc>
                <a:spcPct val="90000"/>
              </a:lnSpc>
              <a:spcAft>
                <a:spcPts val="612"/>
              </a:spcAft>
            </a:pPr>
            <a:r>
              <a:rPr lang="en-US" sz="8975" dirty="0">
                <a:solidFill>
                  <a:schemeClr val="bg1"/>
                </a:solidFill>
              </a:rPr>
              <a:t>?</a:t>
            </a:r>
          </a:p>
        </p:txBody>
      </p:sp>
      <p:sp>
        <p:nvSpPr>
          <p:cNvPr id="20" name="TextBox 19"/>
          <p:cNvSpPr txBox="1"/>
          <p:nvPr/>
        </p:nvSpPr>
        <p:spPr>
          <a:xfrm>
            <a:off x="11495899" y="2208994"/>
            <a:ext cx="903127" cy="1569126"/>
          </a:xfrm>
          <a:prstGeom prst="rect">
            <a:avLst/>
          </a:prstGeom>
          <a:noFill/>
        </p:spPr>
        <p:txBody>
          <a:bodyPr wrap="none" lIns="186521" tIns="149217" rIns="186521" bIns="149217" rtlCol="0">
            <a:spAutoFit/>
          </a:bodyPr>
          <a:lstStyle/>
          <a:p>
            <a:pPr>
              <a:lnSpc>
                <a:spcPct val="90000"/>
              </a:lnSpc>
              <a:spcAft>
                <a:spcPts val="612"/>
              </a:spcAft>
            </a:pPr>
            <a:r>
              <a:rPr lang="en-US" sz="8975" dirty="0">
                <a:solidFill>
                  <a:schemeClr val="bg1"/>
                </a:solidFill>
              </a:rPr>
              <a:t>?</a:t>
            </a:r>
          </a:p>
        </p:txBody>
      </p:sp>
      <p:sp>
        <p:nvSpPr>
          <p:cNvPr id="21" name="TextBox 20"/>
          <p:cNvSpPr txBox="1"/>
          <p:nvPr/>
        </p:nvSpPr>
        <p:spPr>
          <a:xfrm>
            <a:off x="3994567" y="5225287"/>
            <a:ext cx="903127" cy="1569126"/>
          </a:xfrm>
          <a:prstGeom prst="rect">
            <a:avLst/>
          </a:prstGeom>
          <a:noFill/>
        </p:spPr>
        <p:txBody>
          <a:bodyPr wrap="none" lIns="186521" tIns="149217" rIns="186521" bIns="149217" rtlCol="0">
            <a:spAutoFit/>
          </a:bodyPr>
          <a:lstStyle/>
          <a:p>
            <a:pPr>
              <a:lnSpc>
                <a:spcPct val="90000"/>
              </a:lnSpc>
              <a:spcAft>
                <a:spcPts val="612"/>
              </a:spcAft>
            </a:pPr>
            <a:r>
              <a:rPr lang="en-US" sz="8975" dirty="0">
                <a:solidFill>
                  <a:schemeClr val="bg1"/>
                </a:solidFill>
              </a:rPr>
              <a:t>?</a:t>
            </a:r>
          </a:p>
        </p:txBody>
      </p:sp>
      <p:sp>
        <p:nvSpPr>
          <p:cNvPr id="22" name="TextBox 21"/>
          <p:cNvSpPr txBox="1"/>
          <p:nvPr/>
        </p:nvSpPr>
        <p:spPr>
          <a:xfrm>
            <a:off x="8083729" y="4099942"/>
            <a:ext cx="903127" cy="1569126"/>
          </a:xfrm>
          <a:prstGeom prst="rect">
            <a:avLst/>
          </a:prstGeom>
          <a:noFill/>
        </p:spPr>
        <p:txBody>
          <a:bodyPr wrap="none" lIns="186521" tIns="149217" rIns="186521" bIns="149217" rtlCol="0">
            <a:spAutoFit/>
          </a:bodyPr>
          <a:lstStyle/>
          <a:p>
            <a:pPr>
              <a:lnSpc>
                <a:spcPct val="90000"/>
              </a:lnSpc>
              <a:spcAft>
                <a:spcPts val="612"/>
              </a:spcAft>
            </a:pPr>
            <a:r>
              <a:rPr lang="en-US" sz="8975" dirty="0">
                <a:solidFill>
                  <a:schemeClr val="bg1"/>
                </a:solidFill>
              </a:rPr>
              <a:t>?</a:t>
            </a:r>
          </a:p>
        </p:txBody>
      </p:sp>
      <p:sp>
        <p:nvSpPr>
          <p:cNvPr id="23" name="TextBox 22"/>
          <p:cNvSpPr txBox="1"/>
          <p:nvPr/>
        </p:nvSpPr>
        <p:spPr>
          <a:xfrm>
            <a:off x="2112529" y="2608538"/>
            <a:ext cx="903127" cy="1569126"/>
          </a:xfrm>
          <a:prstGeom prst="rect">
            <a:avLst/>
          </a:prstGeom>
          <a:noFill/>
        </p:spPr>
        <p:txBody>
          <a:bodyPr wrap="none" lIns="186521" tIns="149217" rIns="186521" bIns="149217" rtlCol="0">
            <a:spAutoFit/>
          </a:bodyPr>
          <a:lstStyle/>
          <a:p>
            <a:pPr>
              <a:lnSpc>
                <a:spcPct val="90000"/>
              </a:lnSpc>
              <a:spcAft>
                <a:spcPts val="612"/>
              </a:spcAft>
            </a:pPr>
            <a:r>
              <a:rPr lang="en-US" sz="8975" dirty="0">
                <a:solidFill>
                  <a:schemeClr val="bg1"/>
                </a:solidFill>
              </a:rPr>
              <a:t>?</a:t>
            </a:r>
          </a:p>
        </p:txBody>
      </p:sp>
      <p:sp>
        <p:nvSpPr>
          <p:cNvPr id="24" name="TextBox 23"/>
          <p:cNvSpPr txBox="1"/>
          <p:nvPr/>
        </p:nvSpPr>
        <p:spPr>
          <a:xfrm>
            <a:off x="10010699" y="2133238"/>
            <a:ext cx="1064984" cy="1958170"/>
          </a:xfrm>
          <a:prstGeom prst="rect">
            <a:avLst/>
          </a:prstGeom>
          <a:noFill/>
        </p:spPr>
        <p:txBody>
          <a:bodyPr wrap="none" lIns="186521" tIns="149217" rIns="186521" bIns="149217" rtlCol="0">
            <a:spAutoFit/>
          </a:bodyPr>
          <a:lstStyle/>
          <a:p>
            <a:pPr>
              <a:lnSpc>
                <a:spcPct val="90000"/>
              </a:lnSpc>
              <a:spcAft>
                <a:spcPts val="612"/>
              </a:spcAft>
            </a:pPr>
            <a:r>
              <a:rPr lang="en-US" sz="11729" dirty="0">
                <a:solidFill>
                  <a:schemeClr val="bg1"/>
                </a:solidFill>
              </a:rPr>
              <a:t>?</a:t>
            </a:r>
          </a:p>
        </p:txBody>
      </p:sp>
      <p:sp>
        <p:nvSpPr>
          <p:cNvPr id="25" name="TextBox 24"/>
          <p:cNvSpPr txBox="1"/>
          <p:nvPr/>
        </p:nvSpPr>
        <p:spPr>
          <a:xfrm>
            <a:off x="7684951" y="1681800"/>
            <a:ext cx="734731" cy="1165695"/>
          </a:xfrm>
          <a:prstGeom prst="rect">
            <a:avLst/>
          </a:prstGeom>
          <a:noFill/>
        </p:spPr>
        <p:txBody>
          <a:bodyPr wrap="none" lIns="186521" tIns="149217" rIns="186521" bIns="149217" rtlCol="0">
            <a:spAutoFit/>
          </a:bodyPr>
          <a:lstStyle/>
          <a:p>
            <a:pPr>
              <a:lnSpc>
                <a:spcPct val="90000"/>
              </a:lnSpc>
              <a:spcAft>
                <a:spcPts val="612"/>
              </a:spcAft>
            </a:pPr>
            <a:r>
              <a:rPr lang="en-US" sz="6119" dirty="0">
                <a:solidFill>
                  <a:schemeClr val="bg1"/>
                </a:solidFill>
              </a:rPr>
              <a:t>?</a:t>
            </a:r>
          </a:p>
        </p:txBody>
      </p:sp>
      <p:sp>
        <p:nvSpPr>
          <p:cNvPr id="26" name="TextBox 25"/>
          <p:cNvSpPr txBox="1"/>
          <p:nvPr/>
        </p:nvSpPr>
        <p:spPr>
          <a:xfrm>
            <a:off x="6607627" y="5669011"/>
            <a:ext cx="734731" cy="1165695"/>
          </a:xfrm>
          <a:prstGeom prst="rect">
            <a:avLst/>
          </a:prstGeom>
          <a:noFill/>
        </p:spPr>
        <p:txBody>
          <a:bodyPr wrap="none" lIns="186521" tIns="149217" rIns="186521" bIns="149217" rtlCol="0">
            <a:spAutoFit/>
          </a:bodyPr>
          <a:lstStyle/>
          <a:p>
            <a:pPr>
              <a:lnSpc>
                <a:spcPct val="90000"/>
              </a:lnSpc>
              <a:spcAft>
                <a:spcPts val="612"/>
              </a:spcAft>
            </a:pPr>
            <a:r>
              <a:rPr lang="en-US" sz="6119" dirty="0">
                <a:solidFill>
                  <a:schemeClr val="bg1"/>
                </a:solidFill>
              </a:rPr>
              <a:t>?</a:t>
            </a:r>
          </a:p>
        </p:txBody>
      </p:sp>
      <p:sp>
        <p:nvSpPr>
          <p:cNvPr id="27" name="TextBox 26"/>
          <p:cNvSpPr txBox="1"/>
          <p:nvPr/>
        </p:nvSpPr>
        <p:spPr>
          <a:xfrm>
            <a:off x="6103638" y="2793949"/>
            <a:ext cx="734731" cy="1165695"/>
          </a:xfrm>
          <a:prstGeom prst="rect">
            <a:avLst/>
          </a:prstGeom>
          <a:noFill/>
        </p:spPr>
        <p:txBody>
          <a:bodyPr wrap="none" lIns="186521" tIns="149217" rIns="186521" bIns="149217" rtlCol="0">
            <a:spAutoFit/>
          </a:bodyPr>
          <a:lstStyle/>
          <a:p>
            <a:pPr>
              <a:lnSpc>
                <a:spcPct val="90000"/>
              </a:lnSpc>
              <a:spcAft>
                <a:spcPts val="612"/>
              </a:spcAft>
            </a:pPr>
            <a:r>
              <a:rPr lang="en-US" sz="6119" dirty="0">
                <a:solidFill>
                  <a:schemeClr val="bg1"/>
                </a:solidFill>
              </a:rPr>
              <a:t>?</a:t>
            </a:r>
          </a:p>
        </p:txBody>
      </p:sp>
      <p:sp>
        <p:nvSpPr>
          <p:cNvPr id="28" name="TextBox 27"/>
          <p:cNvSpPr txBox="1"/>
          <p:nvPr/>
        </p:nvSpPr>
        <p:spPr>
          <a:xfrm>
            <a:off x="10067278" y="4483167"/>
            <a:ext cx="734731" cy="1165695"/>
          </a:xfrm>
          <a:prstGeom prst="rect">
            <a:avLst/>
          </a:prstGeom>
          <a:noFill/>
        </p:spPr>
        <p:txBody>
          <a:bodyPr wrap="none" lIns="186521" tIns="149217" rIns="186521" bIns="149217" rtlCol="0">
            <a:spAutoFit/>
          </a:bodyPr>
          <a:lstStyle/>
          <a:p>
            <a:pPr>
              <a:lnSpc>
                <a:spcPct val="90000"/>
              </a:lnSpc>
              <a:spcAft>
                <a:spcPts val="612"/>
              </a:spcAft>
            </a:pPr>
            <a:r>
              <a:rPr lang="en-US" sz="6119" dirty="0">
                <a:solidFill>
                  <a:schemeClr val="bg1"/>
                </a:solidFill>
              </a:rPr>
              <a:t>?</a:t>
            </a:r>
          </a:p>
        </p:txBody>
      </p:sp>
      <p:sp>
        <p:nvSpPr>
          <p:cNvPr id="29" name="TextBox 28"/>
          <p:cNvSpPr txBox="1"/>
          <p:nvPr/>
        </p:nvSpPr>
        <p:spPr>
          <a:xfrm>
            <a:off x="436835" y="2951056"/>
            <a:ext cx="734731" cy="1165695"/>
          </a:xfrm>
          <a:prstGeom prst="rect">
            <a:avLst/>
          </a:prstGeom>
          <a:noFill/>
        </p:spPr>
        <p:txBody>
          <a:bodyPr wrap="none" lIns="186521" tIns="149217" rIns="186521" bIns="149217" rtlCol="0">
            <a:spAutoFit/>
          </a:bodyPr>
          <a:lstStyle/>
          <a:p>
            <a:pPr>
              <a:lnSpc>
                <a:spcPct val="90000"/>
              </a:lnSpc>
              <a:spcAft>
                <a:spcPts val="612"/>
              </a:spcAft>
            </a:pPr>
            <a:r>
              <a:rPr lang="en-US" sz="6119" dirty="0">
                <a:solidFill>
                  <a:schemeClr val="bg1"/>
                </a:solidFill>
              </a:rPr>
              <a:t>?</a:t>
            </a:r>
          </a:p>
        </p:txBody>
      </p:sp>
    </p:spTree>
    <p:extLst>
      <p:ext uri="{BB962C8B-B14F-4D97-AF65-F5344CB8AC3E}">
        <p14:creationId xmlns:p14="http://schemas.microsoft.com/office/powerpoint/2010/main" val="160550795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69896918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6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a:t>
            </a:r>
            <a:r>
              <a:rPr lang="en-US" sz="5507" dirty="0"/>
              <a:t>SHORT</a:t>
            </a:r>
            <a:r>
              <a:rPr lang="en-US" dirty="0"/>
              <a:t> Story…</a:t>
            </a:r>
            <a:br>
              <a:rPr lang="en-US" dirty="0"/>
            </a:br>
            <a:r>
              <a:rPr lang="en-US" dirty="0"/>
              <a:t>A Software Company</a:t>
            </a:r>
          </a:p>
        </p:txBody>
      </p:sp>
      <p:sp>
        <p:nvSpPr>
          <p:cNvPr id="3" name="Slide Number Placeholder 2"/>
          <p:cNvSpPr>
            <a:spLocks noGrp="1"/>
          </p:cNvSpPr>
          <p:nvPr>
            <p:ph type="sldNum" sz="quarter" idx="4"/>
          </p:nvPr>
        </p:nvSpPr>
        <p:spPr/>
        <p:txBody>
          <a:bodyPr/>
          <a:lstStyle/>
          <a:p>
            <a:pPr defTabSz="914191"/>
            <a:fld id="{7EFC24D6-DB8F-6B44-BA5A-9BEC68C15CAA}" type="slidenum">
              <a:rPr lang="en-US" smtClean="0">
                <a:gradFill>
                  <a:gsLst>
                    <a:gs pos="12245">
                      <a:srgbClr val="000000">
                        <a:lumMod val="0"/>
                      </a:srgbClr>
                    </a:gs>
                    <a:gs pos="45000">
                      <a:srgbClr val="000000">
                        <a:lumMod val="0"/>
                      </a:srgbClr>
                    </a:gs>
                  </a:gsLst>
                  <a:lin ang="5400000" scaled="0"/>
                </a:gradFill>
              </a:rPr>
              <a:pPr defTabSz="914191"/>
              <a:t>3</a:t>
            </a:fld>
            <a:endParaRPr lang="en-US">
              <a:gradFill>
                <a:gsLst>
                  <a:gs pos="12245">
                    <a:srgbClr val="000000">
                      <a:lumMod val="0"/>
                    </a:srgbClr>
                  </a:gs>
                  <a:gs pos="45000">
                    <a:srgbClr val="000000">
                      <a:lumMod val="0"/>
                    </a:srgbClr>
                  </a:gs>
                </a:gsLst>
                <a:lin ang="5400000" scaled="0"/>
              </a:gradFill>
            </a:endParaRPr>
          </a:p>
        </p:txBody>
      </p:sp>
      <p:sp>
        <p:nvSpPr>
          <p:cNvPr id="5" name="Round Same Side Corner Rectangle 4"/>
          <p:cNvSpPr/>
          <p:nvPr/>
        </p:nvSpPr>
        <p:spPr bwMode="auto">
          <a:xfrm>
            <a:off x="470902" y="5118486"/>
            <a:ext cx="11202094" cy="1752387"/>
          </a:xfrm>
          <a:prstGeom prst="round2SameRect">
            <a:avLst/>
          </a:prstGeom>
          <a:solidFill>
            <a:schemeClr val="accent1"/>
          </a:solidFill>
          <a:ln>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r>
              <a:rPr lang="en-US" sz="3672" dirty="0"/>
              <a:t>Everything can change in a very short period of time and we in the IT business need to be able to change to keep up with it.</a:t>
            </a:r>
            <a:endParaRPr lang="en-US" sz="3672" dirty="0">
              <a:gradFill>
                <a:gsLst>
                  <a:gs pos="0">
                    <a:srgbClr val="FFFFFF"/>
                  </a:gs>
                  <a:gs pos="100000">
                    <a:srgbClr val="FFFFFF"/>
                  </a:gs>
                </a:gsLst>
                <a:lin ang="5400000" scaled="0"/>
              </a:gradFill>
              <a:ea typeface="Segoe UI" pitchFamily="34" charset="0"/>
              <a:cs typeface="Segoe UI" pitchFamily="34" charset="0"/>
            </a:endParaRPr>
          </a:p>
        </p:txBody>
      </p:sp>
      <p:sp>
        <p:nvSpPr>
          <p:cNvPr id="6" name="Explosion 2 5"/>
          <p:cNvSpPr/>
          <p:nvPr/>
        </p:nvSpPr>
        <p:spPr bwMode="auto">
          <a:xfrm rot="1184242">
            <a:off x="4974571" y="512123"/>
            <a:ext cx="8704298" cy="2316937"/>
          </a:xfrm>
          <a:prstGeom prst="irregularSeal2">
            <a:avLst/>
          </a:prstGeom>
          <a:solidFill>
            <a:schemeClr val="accent1"/>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r>
              <a:rPr lang="en-US" sz="4896" dirty="0"/>
              <a:t>Everything.</a:t>
            </a:r>
            <a:endParaRPr lang="en-US" sz="4896"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759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684" y="120591"/>
            <a:ext cx="11946649" cy="1351952"/>
          </a:xfrm>
        </p:spPr>
        <p:txBody>
          <a:bodyPr>
            <a:normAutofit/>
          </a:bodyPr>
          <a:lstStyle/>
          <a:p>
            <a:r>
              <a:rPr lang="en-US" sz="4080" dirty="0"/>
              <a:t>CEO Satya Nadella: “Microsoft Loves Linux”</a:t>
            </a:r>
            <a:endParaRPr lang="en-US" sz="5507" dirty="0"/>
          </a:p>
        </p:txBody>
      </p:sp>
      <p:pic>
        <p:nvPicPr>
          <p:cNvPr id="4" name="Picture 3"/>
          <p:cNvPicPr>
            <a:picLocks noChangeAspect="1"/>
          </p:cNvPicPr>
          <p:nvPr/>
        </p:nvPicPr>
        <p:blipFill>
          <a:blip r:embed="rId3"/>
          <a:stretch>
            <a:fillRect/>
          </a:stretch>
        </p:blipFill>
        <p:spPr>
          <a:xfrm>
            <a:off x="211260" y="1213664"/>
            <a:ext cx="11988073" cy="5563696"/>
          </a:xfrm>
          <a:prstGeom prst="rect">
            <a:avLst/>
          </a:prstGeom>
        </p:spPr>
      </p:pic>
    </p:spTree>
    <p:extLst>
      <p:ext uri="{BB962C8B-B14F-4D97-AF65-F5344CB8AC3E}">
        <p14:creationId xmlns:p14="http://schemas.microsoft.com/office/powerpoint/2010/main" val="346812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a:t>
            </a:r>
          </a:p>
        </p:txBody>
      </p:sp>
      <p:sp>
        <p:nvSpPr>
          <p:cNvPr id="5" name="Text Placeholder 4"/>
          <p:cNvSpPr>
            <a:spLocks noGrp="1"/>
          </p:cNvSpPr>
          <p:nvPr>
            <p:ph type="body" sz="quarter" idx="10"/>
          </p:nvPr>
        </p:nvSpPr>
        <p:spPr>
          <a:xfrm>
            <a:off x="274639" y="1213518"/>
            <a:ext cx="11338500" cy="4942379"/>
          </a:xfrm>
        </p:spPr>
        <p:txBody>
          <a:bodyPr/>
          <a:lstStyle/>
          <a:p>
            <a:pPr marL="285750" indent="-285750" fontAlgn="ctr">
              <a:buBlip>
                <a:blip r:embed="rId3"/>
              </a:buBlip>
            </a:pPr>
            <a:r>
              <a:rPr lang="en-US" sz="2000" dirty="0">
                <a:solidFill>
                  <a:srgbClr val="000000"/>
                </a:solidFill>
              </a:rPr>
              <a:t>8:30AM Registration / Welcome / Lab Setup</a:t>
            </a:r>
          </a:p>
          <a:p>
            <a:pPr marL="285750" indent="-285750" fontAlgn="ctr">
              <a:buBlip>
                <a:blip r:embed="rId3"/>
              </a:buBlip>
            </a:pPr>
            <a:r>
              <a:rPr lang="en-US" sz="2000" dirty="0">
                <a:solidFill>
                  <a:srgbClr val="000000"/>
                </a:solidFill>
              </a:rPr>
              <a:t>9:00-9:30AM Introduction – Datacenter and IT role changes in a cloud first world</a:t>
            </a:r>
          </a:p>
          <a:p>
            <a:pPr marL="285750" indent="-285750" fontAlgn="t">
              <a:buBlip>
                <a:blip r:embed="rId3"/>
              </a:buBlip>
            </a:pPr>
            <a:r>
              <a:rPr lang="en-US" sz="2000" dirty="0">
                <a:solidFill>
                  <a:srgbClr val="000000"/>
                </a:solidFill>
              </a:rPr>
              <a:t>9:30-10:30AM Deploy Azure Resources using ARM Templates</a:t>
            </a:r>
          </a:p>
          <a:p>
            <a:pPr marL="285750" indent="-285750" fontAlgn="ctr">
              <a:buBlip>
                <a:blip r:embed="rId3"/>
              </a:buBlip>
            </a:pPr>
            <a:r>
              <a:rPr lang="en-US" sz="2000" dirty="0">
                <a:solidFill>
                  <a:srgbClr val="000000"/>
                </a:solidFill>
              </a:rPr>
              <a:t>10:30-12:00AM Designing Azure compute and storage infrastructure for advanced performance</a:t>
            </a:r>
          </a:p>
          <a:p>
            <a:pPr marL="285750" indent="-285750" fontAlgn="ctr">
              <a:buBlip>
                <a:blip r:embed="rId3"/>
              </a:buBlip>
            </a:pPr>
            <a:r>
              <a:rPr lang="en-US" sz="2000" dirty="0">
                <a:solidFill>
                  <a:srgbClr val="000000"/>
                </a:solidFill>
              </a:rPr>
              <a:t>12:00PM Lunch served</a:t>
            </a:r>
          </a:p>
          <a:p>
            <a:pPr marL="285750" indent="-285750" fontAlgn="ctr">
              <a:buBlip>
                <a:blip r:embed="rId3"/>
              </a:buBlip>
            </a:pPr>
            <a:r>
              <a:rPr lang="en-US" sz="2000" dirty="0">
                <a:solidFill>
                  <a:srgbClr val="000000"/>
                </a:solidFill>
              </a:rPr>
              <a:t>12:45-1:45PM Designing Azure Networking Infrastructure for advanced security</a:t>
            </a:r>
          </a:p>
          <a:p>
            <a:pPr marL="285750" indent="-285750" fontAlgn="t">
              <a:buBlip>
                <a:blip r:embed="rId3"/>
              </a:buBlip>
            </a:pPr>
            <a:r>
              <a:rPr lang="en-US" sz="2000" dirty="0">
                <a:solidFill>
                  <a:srgbClr val="000000"/>
                </a:solidFill>
              </a:rPr>
              <a:t>1:45-2:30PM Designing identity solutions with Azure Active Directory</a:t>
            </a:r>
          </a:p>
          <a:p>
            <a:pPr marL="285750" indent="-285750" fontAlgn="ctr">
              <a:buBlip>
                <a:blip r:embed="rId3"/>
              </a:buBlip>
            </a:pPr>
            <a:r>
              <a:rPr lang="en-US" sz="2000" dirty="0">
                <a:solidFill>
                  <a:srgbClr val="000000"/>
                </a:solidFill>
              </a:rPr>
              <a:t>2:30-2:45PM Wrap up / Evaluations / Raffle</a:t>
            </a:r>
          </a:p>
          <a:p>
            <a:pPr marL="285750" indent="-285750" fontAlgn="t">
              <a:buBlip>
                <a:blip r:embed="rId3"/>
              </a:buBlip>
            </a:pPr>
            <a:r>
              <a:rPr lang="en-US" sz="2000" dirty="0">
                <a:solidFill>
                  <a:srgbClr val="000000"/>
                </a:solidFill>
              </a:rPr>
              <a:t>2:45-4:30PM Instructor-led / Hands-on labs</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691" y="2712458"/>
            <a:ext cx="2208543" cy="4282067"/>
          </a:xfrm>
          <a:prstGeom prst="rect">
            <a:avLst/>
          </a:prstGeom>
        </p:spPr>
      </p:pic>
    </p:spTree>
    <p:extLst>
      <p:ext uri="{BB962C8B-B14F-4D97-AF65-F5344CB8AC3E}">
        <p14:creationId xmlns:p14="http://schemas.microsoft.com/office/powerpoint/2010/main" val="11826728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484" y="1908370"/>
            <a:ext cx="11366388" cy="4124206"/>
          </a:xfrm>
          <a:noFill/>
        </p:spPr>
        <p:txBody>
          <a:bodyPr/>
          <a:lstStyle/>
          <a:p>
            <a:r>
              <a:rPr lang="en-US" dirty="0"/>
              <a:t>Questions at </a:t>
            </a:r>
            <a:r>
              <a:rPr lang="en-US" b="1" dirty="0"/>
              <a:t>T</a:t>
            </a:r>
            <a:r>
              <a:rPr lang="en-US" dirty="0"/>
              <a:t>ech</a:t>
            </a:r>
            <a:r>
              <a:rPr lang="en-US" b="1" dirty="0"/>
              <a:t>N</a:t>
            </a:r>
            <a:r>
              <a:rPr lang="en-US" dirty="0"/>
              <a:t>et </a:t>
            </a:r>
            <a:r>
              <a:rPr lang="en-US" b="1" dirty="0"/>
              <a:t>E</a:t>
            </a:r>
            <a:r>
              <a:rPr lang="en-US" dirty="0"/>
              <a:t>vents Forum</a:t>
            </a:r>
          </a:p>
          <a:p>
            <a:pPr marL="582586" indent="-582586">
              <a:buFont typeface="Arial" panose="020B0604020202020204" pitchFamily="34" charset="0"/>
              <a:buChar char="•"/>
            </a:pPr>
            <a:r>
              <a:rPr lang="en-US" b="1" dirty="0">
                <a:hlinkClick r:id="rId2"/>
              </a:rPr>
              <a:t>http://aka.ms/tne</a:t>
            </a:r>
            <a:r>
              <a:rPr lang="en-US" b="1" dirty="0"/>
              <a:t>   </a:t>
            </a:r>
          </a:p>
          <a:p>
            <a:endParaRPr lang="en-US" dirty="0"/>
          </a:p>
          <a:p>
            <a:r>
              <a:rPr lang="en-US" dirty="0"/>
              <a:t>Get the Slides and Resources</a:t>
            </a:r>
          </a:p>
          <a:p>
            <a:pPr marL="571390" indent="-571390">
              <a:buFont typeface="Arial" panose="020B0604020202020204" pitchFamily="34" charset="0"/>
              <a:buChar char="•"/>
            </a:pPr>
            <a:r>
              <a:rPr lang="en-US" b="1" dirty="0">
                <a:hlinkClick r:id="rId3"/>
              </a:rPr>
              <a:t>http://ITProGuru.com/resources</a:t>
            </a:r>
            <a:r>
              <a:rPr lang="en-US" b="1" dirty="0"/>
              <a:t>   </a:t>
            </a:r>
          </a:p>
          <a:p>
            <a:pPr marL="571390" indent="-571390">
              <a:buFont typeface="Arial" panose="020B0604020202020204" pitchFamily="34" charset="0"/>
              <a:buChar char="•"/>
            </a:pPr>
            <a:endParaRPr lang="en-US" dirty="0"/>
          </a:p>
        </p:txBody>
      </p:sp>
      <p:sp>
        <p:nvSpPr>
          <p:cNvPr id="2" name="Title 1"/>
          <p:cNvSpPr>
            <a:spLocks noGrp="1"/>
          </p:cNvSpPr>
          <p:nvPr>
            <p:ph type="title"/>
          </p:nvPr>
        </p:nvSpPr>
        <p:spPr/>
        <p:txBody>
          <a:bodyPr/>
          <a:lstStyle/>
          <a:p>
            <a:r>
              <a:rPr lang="en-US" dirty="0"/>
              <a:t>Important Links</a:t>
            </a:r>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1261" y="1485604"/>
            <a:ext cx="5051151" cy="6002194"/>
          </a:xfrm>
          <a:prstGeom prst="rect">
            <a:avLst/>
          </a:prstGeom>
        </p:spPr>
      </p:pic>
    </p:spTree>
    <p:extLst>
      <p:ext uri="{BB962C8B-B14F-4D97-AF65-F5344CB8AC3E}">
        <p14:creationId xmlns:p14="http://schemas.microsoft.com/office/powerpoint/2010/main" val="139254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765" y="994"/>
            <a:ext cx="12432948" cy="699254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48" dirty="0" err="1">
              <a:solidFill>
                <a:schemeClr val="tx1"/>
              </a:solidFill>
              <a:ea typeface="Segoe UI" pitchFamily="34" charset="0"/>
              <a:cs typeface="Segoe UI" pitchFamily="34" charset="0"/>
            </a:endParaRPr>
          </a:p>
        </p:txBody>
      </p:sp>
      <p:grpSp>
        <p:nvGrpSpPr>
          <p:cNvPr id="13" name="Group 12"/>
          <p:cNvGrpSpPr/>
          <p:nvPr/>
        </p:nvGrpSpPr>
        <p:grpSpPr>
          <a:xfrm>
            <a:off x="4574485" y="2400898"/>
            <a:ext cx="7632348" cy="1120156"/>
            <a:chOff x="4209143" y="3062154"/>
            <a:chExt cx="7634513" cy="1120474"/>
          </a:xfrm>
          <a:solidFill>
            <a:srgbClr val="92D050"/>
          </a:solidFill>
        </p:grpSpPr>
        <p:sp>
          <p:nvSpPr>
            <p:cNvPr id="17" name="Rectangle 16"/>
            <p:cNvSpPr/>
            <p:nvPr/>
          </p:nvSpPr>
          <p:spPr bwMode="auto">
            <a:xfrm>
              <a:off x="4209143" y="3062154"/>
              <a:ext cx="7634513" cy="11204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a:xfrm>
              <a:off x="5426952" y="3340391"/>
              <a:ext cx="6231271" cy="617519"/>
            </a:xfrm>
            <a:prstGeom prst="rect">
              <a:avLst/>
            </a:prstGeom>
            <a:grpFill/>
          </p:spPr>
          <p:txBody>
            <a:bodyPr wrap="square">
              <a:spAutoFit/>
            </a:bodyPr>
            <a:lstStyle/>
            <a:p>
              <a:pPr algn="r" defTabSz="932384">
                <a:lnSpc>
                  <a:spcPts val="3998"/>
                </a:lnSpc>
                <a:spcAft>
                  <a:spcPts val="1198"/>
                </a:spcAft>
              </a:pPr>
              <a:r>
                <a:rPr lang="en-US" sz="3198" dirty="0">
                  <a:gradFill>
                    <a:gsLst>
                      <a:gs pos="0">
                        <a:srgbClr val="FFFFFF"/>
                      </a:gs>
                      <a:gs pos="100000">
                        <a:srgbClr val="FFFFFF"/>
                      </a:gs>
                    </a:gsLst>
                  </a:gradFill>
                  <a:latin typeface="Segoe UI Light"/>
                </a:rPr>
                <a:t>Public cloud storage services</a:t>
              </a:r>
              <a:r>
                <a:rPr lang="en-US" sz="2000" baseline="82000" dirty="0">
                  <a:gradFill>
                    <a:gsLst>
                      <a:gs pos="0">
                        <a:srgbClr val="FFFFFF"/>
                      </a:gs>
                      <a:gs pos="100000">
                        <a:srgbClr val="FFFFFF"/>
                      </a:gs>
                    </a:gsLst>
                  </a:gradFill>
                  <a:latin typeface="Segoe UI Light"/>
                </a:rPr>
                <a:t>2</a:t>
              </a:r>
            </a:p>
          </p:txBody>
        </p:sp>
      </p:grpSp>
      <p:grpSp>
        <p:nvGrpSpPr>
          <p:cNvPr id="10" name="Group 9"/>
          <p:cNvGrpSpPr/>
          <p:nvPr/>
        </p:nvGrpSpPr>
        <p:grpSpPr>
          <a:xfrm>
            <a:off x="6480556" y="1202728"/>
            <a:ext cx="5726276" cy="1120156"/>
            <a:chOff x="6115755" y="1863644"/>
            <a:chExt cx="5727902" cy="1120474"/>
          </a:xfrm>
          <a:solidFill>
            <a:srgbClr val="92D050"/>
          </a:solidFill>
        </p:grpSpPr>
        <p:sp>
          <p:nvSpPr>
            <p:cNvPr id="8" name="Rectangle 7"/>
            <p:cNvSpPr/>
            <p:nvPr/>
          </p:nvSpPr>
          <p:spPr bwMode="auto">
            <a:xfrm>
              <a:off x="6115755" y="1863644"/>
              <a:ext cx="5727902" cy="11204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a:xfrm>
              <a:off x="6704114" y="2144948"/>
              <a:ext cx="4973159" cy="617519"/>
            </a:xfrm>
            <a:prstGeom prst="rect">
              <a:avLst/>
            </a:prstGeom>
            <a:grpFill/>
          </p:spPr>
          <p:txBody>
            <a:bodyPr wrap="square">
              <a:spAutoFit/>
            </a:bodyPr>
            <a:lstStyle/>
            <a:p>
              <a:pPr algn="r" defTabSz="932384">
                <a:lnSpc>
                  <a:spcPts val="3998"/>
                </a:lnSpc>
                <a:spcAft>
                  <a:spcPts val="1198"/>
                </a:spcAft>
              </a:pPr>
              <a:r>
                <a:rPr lang="en-US" sz="3198" dirty="0">
                  <a:gradFill>
                    <a:gsLst>
                      <a:gs pos="0">
                        <a:srgbClr val="FFFFFF"/>
                      </a:gs>
                      <a:gs pos="100000">
                        <a:srgbClr val="FFFFFF"/>
                      </a:gs>
                    </a:gsLst>
                    <a:lin ang="5400000" scaled="1"/>
                  </a:gradFill>
                  <a:latin typeface="Segoe UI Light"/>
                </a:rPr>
                <a:t>x86 server virtualization</a:t>
              </a:r>
              <a:r>
                <a:rPr lang="en-US" sz="2000" baseline="82000" dirty="0">
                  <a:gradFill>
                    <a:gsLst>
                      <a:gs pos="0">
                        <a:srgbClr val="FFFFFF"/>
                      </a:gs>
                      <a:gs pos="100000">
                        <a:srgbClr val="FFFFFF"/>
                      </a:gs>
                    </a:gsLst>
                    <a:lin ang="5400000" scaled="1"/>
                  </a:gradFill>
                  <a:latin typeface="Segoe UI Light"/>
                </a:rPr>
                <a:t>1</a:t>
              </a:r>
              <a:endParaRPr lang="en-US" sz="3198" baseline="82000" dirty="0">
                <a:gradFill>
                  <a:gsLst>
                    <a:gs pos="0">
                      <a:srgbClr val="FFFFFF"/>
                    </a:gs>
                    <a:gs pos="100000">
                      <a:srgbClr val="FFFFFF"/>
                    </a:gs>
                  </a:gsLst>
                  <a:lin ang="5400000" scaled="1"/>
                </a:gradFill>
                <a:latin typeface="Segoe UI Light"/>
              </a:endParaRPr>
            </a:p>
          </p:txBody>
        </p:sp>
      </p:grpSp>
      <p:grpSp>
        <p:nvGrpSpPr>
          <p:cNvPr id="14" name="Group 13"/>
          <p:cNvGrpSpPr/>
          <p:nvPr/>
        </p:nvGrpSpPr>
        <p:grpSpPr>
          <a:xfrm>
            <a:off x="3413672" y="3599069"/>
            <a:ext cx="8793162" cy="1120156"/>
            <a:chOff x="3048000" y="4260664"/>
            <a:chExt cx="8795657" cy="1120474"/>
          </a:xfrm>
          <a:solidFill>
            <a:srgbClr val="92D050"/>
          </a:solidFill>
        </p:grpSpPr>
        <p:sp>
          <p:nvSpPr>
            <p:cNvPr id="18" name="Rectangle 17"/>
            <p:cNvSpPr/>
            <p:nvPr/>
          </p:nvSpPr>
          <p:spPr bwMode="auto">
            <a:xfrm>
              <a:off x="3048000" y="4260664"/>
              <a:ext cx="8795657" cy="11204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a:xfrm>
              <a:off x="5155823" y="4535834"/>
              <a:ext cx="6502400" cy="617519"/>
            </a:xfrm>
            <a:prstGeom prst="rect">
              <a:avLst/>
            </a:prstGeom>
            <a:grpFill/>
          </p:spPr>
          <p:txBody>
            <a:bodyPr wrap="square">
              <a:spAutoFit/>
            </a:bodyPr>
            <a:lstStyle/>
            <a:p>
              <a:pPr algn="r" defTabSz="932384">
                <a:lnSpc>
                  <a:spcPts val="3998"/>
                </a:lnSpc>
                <a:spcAft>
                  <a:spcPts val="1198"/>
                </a:spcAft>
              </a:pPr>
              <a:r>
                <a:rPr lang="en-US" sz="3198" dirty="0">
                  <a:gradFill>
                    <a:gsLst>
                      <a:gs pos="0">
                        <a:srgbClr val="FFFFFF"/>
                      </a:gs>
                      <a:gs pos="100000">
                        <a:srgbClr val="FFFFFF"/>
                      </a:gs>
                    </a:gsLst>
                  </a:gradFill>
                  <a:latin typeface="Segoe UI Light"/>
                </a:rPr>
                <a:t>Cloud infrastructure as a service</a:t>
              </a:r>
              <a:r>
                <a:rPr lang="en-US" sz="2000" baseline="82000" dirty="0">
                  <a:gradFill>
                    <a:gsLst>
                      <a:gs pos="0">
                        <a:srgbClr val="FFFFFF"/>
                      </a:gs>
                      <a:gs pos="100000">
                        <a:srgbClr val="FFFFFF"/>
                      </a:gs>
                    </a:gsLst>
                  </a:gradFill>
                  <a:latin typeface="Segoe UI Light"/>
                </a:rPr>
                <a:t>3</a:t>
              </a:r>
            </a:p>
          </p:txBody>
        </p:sp>
      </p:grpSp>
      <p:grpSp>
        <p:nvGrpSpPr>
          <p:cNvPr id="15" name="Group 14"/>
          <p:cNvGrpSpPr/>
          <p:nvPr/>
        </p:nvGrpSpPr>
        <p:grpSpPr>
          <a:xfrm>
            <a:off x="1338717" y="4797238"/>
            <a:ext cx="10868115" cy="1120156"/>
            <a:chOff x="972457" y="5459173"/>
            <a:chExt cx="10871199" cy="1120474"/>
          </a:xfrm>
          <a:solidFill>
            <a:srgbClr val="92D050"/>
          </a:solidFill>
        </p:grpSpPr>
        <p:sp>
          <p:nvSpPr>
            <p:cNvPr id="19" name="Rectangle 18"/>
            <p:cNvSpPr/>
            <p:nvPr/>
          </p:nvSpPr>
          <p:spPr bwMode="auto">
            <a:xfrm>
              <a:off x="972457" y="5459173"/>
              <a:ext cx="10871199" cy="112047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a:xfrm>
              <a:off x="3669573" y="5731277"/>
              <a:ext cx="7988650" cy="617519"/>
            </a:xfrm>
            <a:prstGeom prst="rect">
              <a:avLst/>
            </a:prstGeom>
            <a:grpFill/>
          </p:spPr>
          <p:txBody>
            <a:bodyPr wrap="square">
              <a:spAutoFit/>
            </a:bodyPr>
            <a:lstStyle/>
            <a:p>
              <a:pPr algn="r" defTabSz="932384">
                <a:lnSpc>
                  <a:spcPts val="3998"/>
                </a:lnSpc>
                <a:spcAft>
                  <a:spcPts val="1198"/>
                </a:spcAft>
              </a:pPr>
              <a:r>
                <a:rPr lang="en-US" sz="3198" dirty="0">
                  <a:gradFill>
                    <a:gsLst>
                      <a:gs pos="0">
                        <a:srgbClr val="FFFFFF"/>
                      </a:gs>
                      <a:gs pos="100000">
                        <a:srgbClr val="FFFFFF"/>
                      </a:gs>
                    </a:gsLst>
                  </a:gradFill>
                  <a:latin typeface="Segoe UI Light"/>
                </a:rPr>
                <a:t>Enterprise application platform as a service</a:t>
              </a:r>
              <a:r>
                <a:rPr lang="en-US" sz="2000" baseline="82000" dirty="0">
                  <a:gradFill>
                    <a:gsLst>
                      <a:gs pos="0">
                        <a:srgbClr val="FFFFFF"/>
                      </a:gs>
                      <a:gs pos="100000">
                        <a:srgbClr val="FFFFFF"/>
                      </a:gs>
                    </a:gsLst>
                  </a:gradFill>
                  <a:latin typeface="Segoe UI Light"/>
                </a:rPr>
                <a:t>4</a:t>
              </a:r>
            </a:p>
          </p:txBody>
        </p:sp>
      </p:grpSp>
      <p:sp>
        <p:nvSpPr>
          <p:cNvPr id="3" name="Rectangle 2"/>
          <p:cNvSpPr/>
          <p:nvPr/>
        </p:nvSpPr>
        <p:spPr bwMode="auto">
          <a:xfrm>
            <a:off x="1765" y="994"/>
            <a:ext cx="9358310" cy="6992541"/>
          </a:xfrm>
          <a:custGeom>
            <a:avLst/>
            <a:gdLst/>
            <a:ahLst/>
            <a:cxnLst/>
            <a:rect l="l" t="t" r="r" b="b"/>
            <a:pathLst>
              <a:path w="9360966" h="6994525">
                <a:moveTo>
                  <a:pt x="0" y="0"/>
                </a:moveTo>
                <a:lnTo>
                  <a:pt x="9360966" y="0"/>
                </a:lnTo>
                <a:lnTo>
                  <a:pt x="1958393" y="6994525"/>
                </a:lnTo>
                <a:lnTo>
                  <a:pt x="0" y="6994525"/>
                </a:ln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883" y="2"/>
            <a:ext cx="12434711" cy="1405936"/>
          </a:xfrm>
        </p:spPr>
        <p:txBody>
          <a:bodyPr>
            <a:normAutofit fontScale="90000"/>
          </a:bodyPr>
          <a:lstStyle/>
          <a:p>
            <a:r>
              <a:rPr lang="en-US" dirty="0">
                <a:gradFill>
                  <a:gsLst>
                    <a:gs pos="1250">
                      <a:schemeClr val="bg1"/>
                    </a:gs>
                    <a:gs pos="100000">
                      <a:schemeClr val="bg1"/>
                    </a:gs>
                  </a:gsLst>
                  <a:lin ang="5400000" scaled="0"/>
                </a:gradFill>
              </a:rPr>
              <a:t>A leader in Gartner </a:t>
            </a:r>
            <a:br>
              <a:rPr lang="en-US" dirty="0">
                <a:gradFill>
                  <a:gsLst>
                    <a:gs pos="1250">
                      <a:schemeClr val="bg1"/>
                    </a:gs>
                    <a:gs pos="100000">
                      <a:schemeClr val="bg1"/>
                    </a:gs>
                  </a:gsLst>
                  <a:lin ang="5400000" scaled="0"/>
                </a:gradFill>
              </a:rPr>
            </a:br>
            <a:r>
              <a:rPr lang="en-US" dirty="0">
                <a:gradFill>
                  <a:gsLst>
                    <a:gs pos="1250">
                      <a:schemeClr val="bg1"/>
                    </a:gs>
                    <a:gs pos="100000">
                      <a:schemeClr val="bg1"/>
                    </a:gs>
                  </a:gsLst>
                  <a:lin ang="5400000" scaled="0"/>
                </a:gradFill>
              </a:rPr>
              <a:t>magic quadrants</a:t>
            </a:r>
          </a:p>
        </p:txBody>
      </p:sp>
      <p:sp>
        <p:nvSpPr>
          <p:cNvPr id="24" name="Text Placeholder 12"/>
          <p:cNvSpPr txBox="1">
            <a:spLocks/>
          </p:cNvSpPr>
          <p:nvPr/>
        </p:nvSpPr>
        <p:spPr>
          <a:xfrm>
            <a:off x="355480" y="2362587"/>
            <a:ext cx="4450138" cy="2440015"/>
          </a:xfrm>
          <a:prstGeom prst="rect">
            <a:avLst/>
          </a:prstGeom>
        </p:spPr>
        <p:txBody>
          <a:bodyPr vert="horz" wrap="square" lIns="143366" tIns="89603" rIns="143366" bIns="89603"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2"/>
                    </a:gs>
                    <a:gs pos="99000">
                      <a:schemeClr val="tx2"/>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8107" indent="-568107">
              <a:buFont typeface="Wingdings" panose="05000000000000000000" pitchFamily="2" charset="2"/>
              <a:buChar char="à"/>
            </a:pPr>
            <a:r>
              <a:rPr lang="en-US" sz="3998" dirty="0">
                <a:gradFill>
                  <a:gsLst>
                    <a:gs pos="16814">
                      <a:srgbClr val="FFFFFF"/>
                    </a:gs>
                    <a:gs pos="46000">
                      <a:srgbClr val="FFFFFF"/>
                    </a:gs>
                  </a:gsLst>
                  <a:lin ang="5400000" scaled="0"/>
                </a:gradFill>
              </a:rPr>
              <a:t>Microsoft only leader in </a:t>
            </a:r>
            <a:r>
              <a:rPr lang="en-US" sz="3998" dirty="0">
                <a:gradFill>
                  <a:gsLst>
                    <a:gs pos="16814">
                      <a:srgbClr val="FFFFFF"/>
                    </a:gs>
                    <a:gs pos="46000">
                      <a:srgbClr val="FFFFFF"/>
                    </a:gs>
                  </a:gsLst>
                  <a:lin ang="5400000" scaled="0"/>
                </a:gradFill>
                <a:latin typeface="Segoe UI Semibold" panose="020B0702040204020203" pitchFamily="34" charset="0"/>
                <a:cs typeface="Segoe UI Semibold" panose="020B0702040204020203" pitchFamily="34" charset="0"/>
              </a:rPr>
              <a:t>all four magic quadrants</a:t>
            </a:r>
          </a:p>
        </p:txBody>
      </p:sp>
      <p:sp>
        <p:nvSpPr>
          <p:cNvPr id="5" name="Rectangle 4"/>
          <p:cNvSpPr/>
          <p:nvPr/>
        </p:nvSpPr>
        <p:spPr>
          <a:xfrm>
            <a:off x="2881228" y="6140043"/>
            <a:ext cx="9082243" cy="453983"/>
          </a:xfrm>
          <a:prstGeom prst="rect">
            <a:avLst/>
          </a:prstGeom>
        </p:spPr>
        <p:txBody>
          <a:bodyPr wrap="square">
            <a:spAutoFit/>
          </a:bodyPr>
          <a:lstStyle/>
          <a:p>
            <a:pPr defTabSz="932384">
              <a:lnSpc>
                <a:spcPct val="107000"/>
              </a:lnSpc>
              <a:spcAft>
                <a:spcPts val="800"/>
              </a:spcAft>
              <a:tabLst>
                <a:tab pos="457024" algn="l"/>
              </a:tabLst>
            </a:pPr>
            <a:r>
              <a:rPr lang="en-US" sz="714" b="1" dirty="0">
                <a:ea typeface="Calibri" panose="020F0502020204030204" pitchFamily="34" charset="0"/>
                <a:cs typeface="Times New Roman" panose="02020603050405020304" pitchFamily="18" charset="0"/>
              </a:rPr>
              <a:t>[1]</a:t>
            </a:r>
            <a:r>
              <a:rPr lang="en-US" sz="714" dirty="0">
                <a:ea typeface="Calibri" panose="020F0502020204030204" pitchFamily="34" charset="0"/>
                <a:cs typeface="Times New Roman" panose="02020603050405020304" pitchFamily="18" charset="0"/>
              </a:rPr>
              <a:t> Gartner “x86 Server Virtualization Infrastructure,” by Thomas J. Bittman, Michael Warrilow, July 14 2015; </a:t>
            </a:r>
            <a:r>
              <a:rPr lang="en-US" sz="714" b="1" dirty="0">
                <a:ea typeface="Calibri" panose="020F0502020204030204" pitchFamily="34" charset="0"/>
                <a:cs typeface="Times New Roman" panose="02020603050405020304" pitchFamily="18" charset="0"/>
              </a:rPr>
              <a:t>[2]</a:t>
            </a:r>
            <a:r>
              <a:rPr lang="en-US" sz="714" dirty="0">
                <a:ea typeface="Calibri" panose="020F0502020204030204" pitchFamily="34" charset="0"/>
                <a:cs typeface="Times New Roman" panose="02020603050405020304" pitchFamily="18" charset="0"/>
              </a:rPr>
              <a:t> Gartner “Public Cloud Storage Services,” by Arun Chandrasekaran, Raj Bala June 25, 2015; </a:t>
            </a:r>
            <a:r>
              <a:rPr lang="en-US" sz="714" b="1" dirty="0">
                <a:ea typeface="Calibri" panose="020F0502020204030204" pitchFamily="34" charset="0"/>
                <a:cs typeface="Times New Roman" panose="02020603050405020304" pitchFamily="18" charset="0"/>
              </a:rPr>
              <a:t>[3]</a:t>
            </a:r>
            <a:r>
              <a:rPr lang="en-US" sz="714" dirty="0">
                <a:ea typeface="Calibri" panose="020F0502020204030204" pitchFamily="34" charset="0"/>
                <a:cs typeface="Times New Roman" panose="02020603050405020304" pitchFamily="18" charset="0"/>
              </a:rPr>
              <a:t> Gartner “Magic Quadrant for Cloud Infrastructure as a Service,” by Lydia Leong, Douglas Toombs, Bob Gill, May 18, 2015;</a:t>
            </a:r>
            <a:r>
              <a:rPr lang="en-US" sz="714" b="1" dirty="0">
                <a:ea typeface="Calibri" panose="020F0502020204030204" pitchFamily="34" charset="0"/>
                <a:cs typeface="Times New Roman" panose="02020603050405020304" pitchFamily="18" charset="0"/>
              </a:rPr>
              <a:t> [4]</a:t>
            </a:r>
            <a:r>
              <a:rPr lang="en-US" sz="714" dirty="0">
                <a:ea typeface="Calibri" panose="020F0502020204030204" pitchFamily="34" charset="0"/>
                <a:cs typeface="Times New Roman" panose="02020603050405020304" pitchFamily="18" charset="0"/>
              </a:rPr>
              <a:t> Gartner “Enterprise Application Platform as a Service,” by </a:t>
            </a:r>
            <a:r>
              <a:rPr lang="en-US" sz="714" dirty="0" err="1">
                <a:ea typeface="Calibri" panose="020F0502020204030204" pitchFamily="34" charset="0"/>
                <a:cs typeface="Times New Roman" panose="02020603050405020304" pitchFamily="18" charset="0"/>
              </a:rPr>
              <a:t>Yefim</a:t>
            </a:r>
            <a:r>
              <a:rPr lang="en-US" sz="714" dirty="0">
                <a:ea typeface="Calibri" panose="020F0502020204030204" pitchFamily="34" charset="0"/>
                <a:cs typeface="Times New Roman" panose="02020603050405020304" pitchFamily="18" charset="0"/>
              </a:rPr>
              <a:t> V. </a:t>
            </a:r>
            <a:r>
              <a:rPr lang="en-US" sz="714" dirty="0" err="1">
                <a:ea typeface="Calibri" panose="020F0502020204030204" pitchFamily="34" charset="0"/>
                <a:cs typeface="Times New Roman" panose="02020603050405020304" pitchFamily="18" charset="0"/>
              </a:rPr>
              <a:t>Natis</a:t>
            </a:r>
            <a:r>
              <a:rPr lang="en-US" sz="714" dirty="0">
                <a:ea typeface="Calibri" panose="020F0502020204030204" pitchFamily="34" charset="0"/>
                <a:cs typeface="Times New Roman" panose="02020603050405020304" pitchFamily="18" charset="0"/>
              </a:rPr>
              <a:t>, Massimo </a:t>
            </a:r>
            <a:r>
              <a:rPr lang="en-US" sz="714" dirty="0" err="1">
                <a:ea typeface="Calibri" panose="020F0502020204030204" pitchFamily="34" charset="0"/>
                <a:cs typeface="Times New Roman" panose="02020603050405020304" pitchFamily="18" charset="0"/>
              </a:rPr>
              <a:t>Pezzini</a:t>
            </a:r>
            <a:r>
              <a:rPr lang="en-US" sz="714" dirty="0">
                <a:ea typeface="Calibri" panose="020F0502020204030204" pitchFamily="34" charset="0"/>
                <a:cs typeface="Times New Roman" panose="02020603050405020304" pitchFamily="18" charset="0"/>
              </a:rPr>
              <a:t>, </a:t>
            </a:r>
            <a:r>
              <a:rPr lang="fi-FI" sz="714" dirty="0">
                <a:ea typeface="Calibri" panose="020F0502020204030204" pitchFamily="34" charset="0"/>
                <a:cs typeface="Times New Roman" panose="02020603050405020304" pitchFamily="18" charset="0"/>
              </a:rPr>
              <a:t>Kimihiko Iijima, Anne Thomas, Rob Dunie </a:t>
            </a:r>
            <a:r>
              <a:rPr lang="en-US" sz="714" dirty="0">
                <a:ea typeface="Calibri" panose="020F0502020204030204" pitchFamily="34" charset="0"/>
                <a:cs typeface="Times New Roman" panose="02020603050405020304" pitchFamily="18" charset="0"/>
              </a:rPr>
              <a:t>,</a:t>
            </a:r>
            <a:r>
              <a:rPr lang="en-US" sz="714" b="1" dirty="0">
                <a:ea typeface="Calibri" panose="020F0502020204030204" pitchFamily="34" charset="0"/>
                <a:cs typeface="Times New Roman" panose="02020603050405020304" pitchFamily="18" charset="0"/>
              </a:rPr>
              <a:t> </a:t>
            </a:r>
            <a:r>
              <a:rPr lang="en-US" sz="714" dirty="0">
                <a:ea typeface="Calibri" panose="020F0502020204030204" pitchFamily="34" charset="0"/>
                <a:cs typeface="Times New Roman" panose="02020603050405020304" pitchFamily="18" charset="0"/>
              </a:rPr>
              <a:t>March 24, 2015.</a:t>
            </a:r>
          </a:p>
        </p:txBody>
      </p:sp>
      <p:sp>
        <p:nvSpPr>
          <p:cNvPr id="4" name="Rectangle 3"/>
          <p:cNvSpPr/>
          <p:nvPr/>
        </p:nvSpPr>
        <p:spPr>
          <a:xfrm>
            <a:off x="2881229" y="6546935"/>
            <a:ext cx="8959300" cy="430441"/>
          </a:xfrm>
          <a:prstGeom prst="rect">
            <a:avLst/>
          </a:prstGeom>
        </p:spPr>
        <p:txBody>
          <a:bodyPr wrap="square">
            <a:spAutoFit/>
          </a:bodyPr>
          <a:lstStyle/>
          <a:p>
            <a:pPr defTabSz="932384"/>
            <a:r>
              <a:rPr lang="en-US" sz="714" dirty="0"/>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p:txBody>
      </p:sp>
    </p:spTree>
    <p:extLst>
      <p:ext uri="{BB962C8B-B14F-4D97-AF65-F5344CB8AC3E}">
        <p14:creationId xmlns:p14="http://schemas.microsoft.com/office/powerpoint/2010/main" val="309794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00"/>
                                        <p:tgtEl>
                                          <p:spTgt spid="24"/>
                                        </p:tgtEl>
                                      </p:cBhvr>
                                    </p:animEffect>
                                  </p:childTnLst>
                                </p:cTn>
                              </p:par>
                              <p:par>
                                <p:cTn id="8" presetID="63" presetClass="path" presetSubtype="0" decel="100000" fill="hold" grpId="1" nodeType="withEffect">
                                  <p:stCondLst>
                                    <p:cond delay="0"/>
                                  </p:stCondLst>
                                  <p:childTnLst>
                                    <p:animMotion origin="layout" path="M -0.02106 1.47072E-6 L 8.45034E-7 1.47072E-6 " pathEditMode="relative" rAng="0" ptsTypes="AA">
                                      <p:cBhvr>
                                        <p:cTn id="9" dur="700" fill="hold"/>
                                        <p:tgtEl>
                                          <p:spTgt spid="24"/>
                                        </p:tgtEl>
                                        <p:attrNameLst>
                                          <p:attrName>ppt_x</p:attrName>
                                          <p:attrName>ppt_y</p:attrName>
                                        </p:attrNameLst>
                                      </p:cBhvr>
                                      <p:rCtr x="1047" y="0"/>
                                    </p:animMotion>
                                  </p:childTnLst>
                                </p:cTn>
                              </p:par>
                              <p:par>
                                <p:cTn id="10" presetID="2" presetClass="entr" presetSubtype="8" decel="10000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0-#ppt_w/2"/>
                                          </p:val>
                                        </p:tav>
                                        <p:tav tm="100000">
                                          <p:val>
                                            <p:strVal val="#ppt_x"/>
                                          </p:val>
                                        </p:tav>
                                      </p:tavLst>
                                    </p:anim>
                                    <p:anim calcmode="lin" valueType="num">
                                      <p:cBhvr additive="base">
                                        <p:cTn id="13" dur="75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25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0-#ppt_w/2"/>
                                          </p:val>
                                        </p:tav>
                                        <p:tav tm="100000">
                                          <p:val>
                                            <p:strVal val="#ppt_x"/>
                                          </p:val>
                                        </p:tav>
                                      </p:tavLst>
                                    </p:anim>
                                    <p:anim calcmode="lin" valueType="num">
                                      <p:cBhvr additive="base">
                                        <p:cTn id="17" dur="75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750" fill="hold"/>
                                        <p:tgtEl>
                                          <p:spTgt spid="14"/>
                                        </p:tgtEl>
                                        <p:attrNameLst>
                                          <p:attrName>ppt_x</p:attrName>
                                        </p:attrNameLst>
                                      </p:cBhvr>
                                      <p:tavLst>
                                        <p:tav tm="0">
                                          <p:val>
                                            <p:strVal val="0-#ppt_w/2"/>
                                          </p:val>
                                        </p:tav>
                                        <p:tav tm="100000">
                                          <p:val>
                                            <p:strVal val="#ppt_x"/>
                                          </p:val>
                                        </p:tav>
                                      </p:tavLst>
                                    </p:anim>
                                    <p:anim calcmode="lin" valueType="num">
                                      <p:cBhvr additive="base">
                                        <p:cTn id="21" dur="750" fill="hold"/>
                                        <p:tgtEl>
                                          <p:spTgt spid="14"/>
                                        </p:tgtEl>
                                        <p:attrNameLst>
                                          <p:attrName>ppt_y</p:attrName>
                                        </p:attrNameLst>
                                      </p:cBhvr>
                                      <p:tavLst>
                                        <p:tav tm="0">
                                          <p:val>
                                            <p:strVal val="#ppt_y"/>
                                          </p:val>
                                        </p:tav>
                                        <p:tav tm="100000">
                                          <p:val>
                                            <p:strVal val="#ppt_y"/>
                                          </p:val>
                                        </p:tav>
                                      </p:tavLst>
                                    </p:anim>
                                  </p:childTnLst>
                                </p:cTn>
                              </p:par>
                              <p:par>
                                <p:cTn id="22" presetID="2" presetClass="entr" presetSubtype="8" decel="100000" fill="hold" nodeType="withEffect">
                                  <p:stCondLst>
                                    <p:cond delay="7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750" fill="hold"/>
                                        <p:tgtEl>
                                          <p:spTgt spid="15"/>
                                        </p:tgtEl>
                                        <p:attrNameLst>
                                          <p:attrName>ppt_x</p:attrName>
                                        </p:attrNameLst>
                                      </p:cBhvr>
                                      <p:tavLst>
                                        <p:tav tm="0">
                                          <p:val>
                                            <p:strVal val="0-#ppt_w/2"/>
                                          </p:val>
                                        </p:tav>
                                        <p:tav tm="100000">
                                          <p:val>
                                            <p:strVal val="#ppt_x"/>
                                          </p:val>
                                        </p:tav>
                                      </p:tavLst>
                                    </p:anim>
                                    <p:anim calcmode="lin" valueType="num">
                                      <p:cBhvr additive="base">
                                        <p:cTn id="25"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85" y="173194"/>
            <a:ext cx="12186017" cy="781892"/>
          </a:xfrm>
        </p:spPr>
        <p:txBody>
          <a:bodyPr>
            <a:noAutofit/>
          </a:bodyPr>
          <a:lstStyle/>
          <a:p>
            <a:r>
              <a:rPr lang="en-US" sz="3672" dirty="0"/>
              <a:t>Provide Business Units The Service(s) and Solutions They Need</a:t>
            </a:r>
          </a:p>
        </p:txBody>
      </p:sp>
      <p:sp>
        <p:nvSpPr>
          <p:cNvPr id="4" name="Text Placeholder 3"/>
          <p:cNvSpPr>
            <a:spLocks noGrp="1"/>
          </p:cNvSpPr>
          <p:nvPr>
            <p:ph type="body" idx="1"/>
          </p:nvPr>
        </p:nvSpPr>
        <p:spPr/>
        <p:txBody>
          <a:bodyPr/>
          <a:lstStyle/>
          <a:p>
            <a:r>
              <a:rPr lang="en-US" dirty="0"/>
              <a:t>Your Business Unit Will…</a:t>
            </a:r>
          </a:p>
        </p:txBody>
      </p:sp>
      <p:sp>
        <p:nvSpPr>
          <p:cNvPr id="3" name="Content Placeholder 2"/>
          <p:cNvSpPr>
            <a:spLocks noGrp="1"/>
          </p:cNvSpPr>
          <p:nvPr>
            <p:ph sz="half" idx="2"/>
          </p:nvPr>
        </p:nvSpPr>
        <p:spPr>
          <a:xfrm>
            <a:off x="857388" y="2554945"/>
            <a:ext cx="4987807" cy="5232202"/>
          </a:xfrm>
        </p:spPr>
        <p:txBody>
          <a:bodyPr/>
          <a:lstStyle/>
          <a:p>
            <a:r>
              <a:rPr lang="en-US" dirty="0"/>
              <a:t>Lose Money</a:t>
            </a:r>
          </a:p>
          <a:p>
            <a:r>
              <a:rPr lang="en-US" dirty="0"/>
              <a:t>Not Hit Their Numbers</a:t>
            </a:r>
          </a:p>
          <a:p>
            <a:r>
              <a:rPr lang="en-US" dirty="0"/>
              <a:t>Go Around You!</a:t>
            </a:r>
          </a:p>
          <a:p>
            <a:r>
              <a:rPr lang="en-US" dirty="0"/>
              <a:t>Find a Solution</a:t>
            </a:r>
          </a:p>
          <a:p>
            <a:r>
              <a:rPr lang="en-US" dirty="0"/>
              <a:t>Host it in the cloud</a:t>
            </a:r>
          </a:p>
          <a:p>
            <a:r>
              <a:rPr lang="en-US" dirty="0"/>
              <a:t>Stray from policy and procedures</a:t>
            </a:r>
          </a:p>
        </p:txBody>
      </p:sp>
      <p:sp>
        <p:nvSpPr>
          <p:cNvPr id="5" name="Text Placeholder 4"/>
          <p:cNvSpPr>
            <a:spLocks noGrp="1"/>
          </p:cNvSpPr>
          <p:nvPr>
            <p:ph type="body" sz="quarter" idx="3"/>
          </p:nvPr>
        </p:nvSpPr>
        <p:spPr>
          <a:xfrm>
            <a:off x="6984808" y="2031211"/>
            <a:ext cx="4597518" cy="523733"/>
          </a:xfrm>
        </p:spPr>
        <p:txBody>
          <a:bodyPr/>
          <a:lstStyle/>
          <a:p>
            <a:r>
              <a:rPr lang="en-US" dirty="0"/>
              <a:t>You WILL …</a:t>
            </a:r>
          </a:p>
        </p:txBody>
      </p:sp>
      <p:sp>
        <p:nvSpPr>
          <p:cNvPr id="6" name="Content Placeholder 5"/>
          <p:cNvSpPr>
            <a:spLocks noGrp="1"/>
          </p:cNvSpPr>
          <p:nvPr>
            <p:ph sz="quarter" idx="4"/>
          </p:nvPr>
        </p:nvSpPr>
        <p:spPr>
          <a:xfrm>
            <a:off x="6984807" y="2554944"/>
            <a:ext cx="4720246" cy="3757939"/>
          </a:xfrm>
        </p:spPr>
        <p:txBody>
          <a:bodyPr>
            <a:normAutofit fontScale="77500" lnSpcReduction="20000"/>
          </a:bodyPr>
          <a:lstStyle/>
          <a:p>
            <a:r>
              <a:rPr lang="en-US" dirty="0"/>
              <a:t>Miss Opportunity</a:t>
            </a:r>
          </a:p>
          <a:p>
            <a:r>
              <a:rPr lang="en-US" dirty="0"/>
              <a:t>Lose Control</a:t>
            </a:r>
          </a:p>
          <a:p>
            <a:r>
              <a:rPr lang="en-US" dirty="0"/>
              <a:t>Lose Visibility</a:t>
            </a:r>
          </a:p>
          <a:p>
            <a:r>
              <a:rPr lang="en-US" dirty="0"/>
              <a:t>Lose Management</a:t>
            </a:r>
          </a:p>
          <a:p>
            <a:r>
              <a:rPr lang="en-US" dirty="0"/>
              <a:t>Still be RESPONSIBLE if the $%^&amp;* hits the fan!!!</a:t>
            </a:r>
          </a:p>
          <a:p>
            <a:r>
              <a:rPr lang="en-US" dirty="0"/>
              <a:t>Lose your SANITY? Your JOB?</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365" y="5703530"/>
            <a:ext cx="1708228" cy="12187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243" y="2507382"/>
            <a:ext cx="1319564" cy="274320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7873" y="1348350"/>
            <a:ext cx="2537719" cy="1827158"/>
          </a:xfrm>
          <a:prstGeom prst="rect">
            <a:avLst/>
          </a:prstGeom>
        </p:spPr>
      </p:pic>
      <p:sp>
        <p:nvSpPr>
          <p:cNvPr id="11" name="Explosion 2 10"/>
          <p:cNvSpPr/>
          <p:nvPr/>
        </p:nvSpPr>
        <p:spPr>
          <a:xfrm>
            <a:off x="257045" y="5230887"/>
            <a:ext cx="6523330" cy="1811051"/>
          </a:xfrm>
          <a:prstGeom prst="irregularSeal2">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r>
              <a:rPr lang="en-US" sz="2856" dirty="0"/>
              <a:t>AKA: Shadow IT</a:t>
            </a:r>
          </a:p>
        </p:txBody>
      </p:sp>
      <p:sp>
        <p:nvSpPr>
          <p:cNvPr id="10" name="Snip Same Side Corner Rectangle 9"/>
          <p:cNvSpPr/>
          <p:nvPr/>
        </p:nvSpPr>
        <p:spPr>
          <a:xfrm>
            <a:off x="332412" y="1889805"/>
            <a:ext cx="8248421" cy="4591787"/>
          </a:xfrm>
          <a:prstGeom prst="snip2Same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r>
              <a:rPr lang="en-US" sz="2448" b="1" u="sng" dirty="0"/>
              <a:t>Who’s Job is it to solve Business Problems?</a:t>
            </a:r>
          </a:p>
          <a:p>
            <a:endParaRPr lang="en-US" sz="2448" b="1" u="sng" dirty="0"/>
          </a:p>
          <a:p>
            <a:r>
              <a:rPr lang="en-US" sz="2448" dirty="0"/>
              <a:t>Who understands how Technology can be used to Solve Business Problems?</a:t>
            </a:r>
          </a:p>
          <a:p>
            <a:endParaRPr lang="en-US" sz="2448" dirty="0"/>
          </a:p>
          <a:p>
            <a:pPr marL="349724" indent="-349724">
              <a:buFont typeface="Arial" panose="020B0604020202020204" pitchFamily="34" charset="0"/>
              <a:buChar char="•"/>
            </a:pPr>
            <a:r>
              <a:rPr lang="en-US" sz="2448" dirty="0"/>
              <a:t>CEO</a:t>
            </a:r>
          </a:p>
          <a:p>
            <a:pPr marL="349724" indent="-349724">
              <a:buFont typeface="Arial" panose="020B0604020202020204" pitchFamily="34" charset="0"/>
              <a:buChar char="•"/>
            </a:pPr>
            <a:r>
              <a:rPr lang="en-US" sz="2448" dirty="0"/>
              <a:t>CFO</a:t>
            </a:r>
          </a:p>
          <a:p>
            <a:pPr marL="349724" indent="-349724">
              <a:buFont typeface="Arial" panose="020B0604020202020204" pitchFamily="34" charset="0"/>
              <a:buChar char="•"/>
            </a:pPr>
            <a:r>
              <a:rPr lang="en-US" sz="2448" dirty="0"/>
              <a:t>CIO</a:t>
            </a:r>
          </a:p>
          <a:p>
            <a:pPr marL="349724" indent="-349724">
              <a:buFont typeface="Arial" panose="020B0604020202020204" pitchFamily="34" charset="0"/>
              <a:buChar char="•"/>
            </a:pPr>
            <a:r>
              <a:rPr lang="en-US" sz="2448" dirty="0"/>
              <a:t>CXO</a:t>
            </a:r>
          </a:p>
          <a:p>
            <a:pPr marL="349724" indent="-349724">
              <a:buFont typeface="Arial" panose="020B0604020202020204" pitchFamily="34" charset="0"/>
              <a:buChar char="•"/>
            </a:pPr>
            <a:r>
              <a:rPr lang="en-US" sz="2448" dirty="0"/>
              <a:t>Managers</a:t>
            </a:r>
          </a:p>
          <a:p>
            <a:pPr marL="349724" indent="-349724">
              <a:buFont typeface="Arial" panose="020B0604020202020204" pitchFamily="34" charset="0"/>
              <a:buChar char="•"/>
            </a:pPr>
            <a:r>
              <a:rPr lang="en-US" sz="2448" dirty="0"/>
              <a:t>You!</a:t>
            </a:r>
          </a:p>
        </p:txBody>
      </p:sp>
      <p:sp>
        <p:nvSpPr>
          <p:cNvPr id="12" name="TextBox 11"/>
          <p:cNvSpPr txBox="1"/>
          <p:nvPr/>
        </p:nvSpPr>
        <p:spPr>
          <a:xfrm>
            <a:off x="5530956" y="945248"/>
            <a:ext cx="2907703" cy="697810"/>
          </a:xfrm>
          <a:prstGeom prst="rect">
            <a:avLst/>
          </a:prstGeom>
        </p:spPr>
        <p:txBody>
          <a:bodyPr vert="horz" wrap="square" lIns="93260" tIns="93260" rIns="93260" bIns="93260" rtlCol="0" anchor="t">
            <a:noAutofit/>
          </a:bodyPr>
          <a:lstStyle/>
          <a:p>
            <a:r>
              <a:rPr lang="en-US" sz="3672" dirty="0">
                <a:latin typeface="Segoe UI" pitchFamily="34" charset="0"/>
                <a:ea typeface="Segoe UI" pitchFamily="34" charset="0"/>
                <a:cs typeface="Segoe UI" pitchFamily="34" charset="0"/>
              </a:rPr>
              <a:t>Or Else…</a:t>
            </a:r>
          </a:p>
        </p:txBody>
      </p:sp>
      <p:sp>
        <p:nvSpPr>
          <p:cNvPr id="13" name="Explosion 2 12"/>
          <p:cNvSpPr/>
          <p:nvPr/>
        </p:nvSpPr>
        <p:spPr>
          <a:xfrm>
            <a:off x="5594422" y="5286042"/>
            <a:ext cx="6523330" cy="1811051"/>
          </a:xfrm>
          <a:prstGeom prst="irregularSeal2">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algn="r"/>
            <a:r>
              <a:rPr lang="en-US" sz="2856" dirty="0"/>
              <a:t>Only YOU Can Stop Shadow IT</a:t>
            </a:r>
          </a:p>
        </p:txBody>
      </p:sp>
    </p:spTree>
    <p:extLst>
      <p:ext uri="{BB962C8B-B14F-4D97-AF65-F5344CB8AC3E}">
        <p14:creationId xmlns:p14="http://schemas.microsoft.com/office/powerpoint/2010/main" val="1172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par>
                          <p:cTn id="12" fill="hold">
                            <p:stCondLst>
                              <p:cond delay="0"/>
                            </p:stCondLst>
                            <p:childTnLst>
                              <p:par>
                                <p:cTn id="13" presetID="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10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100"/>
                            </p:stCondLst>
                            <p:childTnLst>
                              <p:par>
                                <p:cTn id="36" presetID="2" presetClass="entr" presetSubtype="4" fill="hold" grpId="0" nodeType="afterEffect">
                                  <p:stCondLst>
                                    <p:cond delay="10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additive="base">
                                        <p:cTn id="3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700"/>
                            </p:stCondLst>
                            <p:childTnLst>
                              <p:par>
                                <p:cTn id="41" presetID="2" presetClass="entr" presetSubtype="4" fill="hold" grpId="0" nodeType="afterEffect">
                                  <p:stCondLst>
                                    <p:cond delay="10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5" fill="hold">
                            <p:stCondLst>
                              <p:cond delay="2300"/>
                            </p:stCondLst>
                            <p:childTnLst>
                              <p:par>
                                <p:cTn id="46" presetID="2" presetClass="entr" presetSubtype="4" fill="hold" grpId="0" nodeType="afterEffect">
                                  <p:stCondLst>
                                    <p:cond delay="100"/>
                                  </p:stCondLst>
                                  <p:childTnLst>
                                    <p:set>
                                      <p:cBhvr>
                                        <p:cTn id="47" dur="1" fill="hold">
                                          <p:stCondLst>
                                            <p:cond delay="0"/>
                                          </p:stCondLst>
                                        </p:cTn>
                                        <p:tgtEl>
                                          <p:spTgt spid="3">
                                            <p:txEl>
                                              <p:pRg st="4" end="4"/>
                                            </p:txEl>
                                          </p:spTgt>
                                        </p:tgtEl>
                                        <p:attrNameLst>
                                          <p:attrName>style.visibility</p:attrName>
                                        </p:attrNameLst>
                                      </p:cBhvr>
                                      <p:to>
                                        <p:strVal val="visible"/>
                                      </p:to>
                                    </p:set>
                                    <p:anim calcmode="lin" valueType="num">
                                      <p:cBhvr additive="base">
                                        <p:cTn id="4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50" fill="hold">
                            <p:stCondLst>
                              <p:cond delay="2900"/>
                            </p:stCondLst>
                            <p:childTnLst>
                              <p:par>
                                <p:cTn id="51" presetID="2" presetClass="entr" presetSubtype="4" fill="hold" grpId="0" nodeType="afterEffect">
                                  <p:stCondLst>
                                    <p:cond delay="10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randombar(horizontal)">
                                      <p:cBhvr>
                                        <p:cTn id="59" dur="500"/>
                                        <p:tgtEl>
                                          <p:spTgt spid="11"/>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5">
                                            <p:txEl>
                                              <p:pRg st="0" end="0"/>
                                            </p:txEl>
                                          </p:spTgt>
                                        </p:tgtEl>
                                        <p:attrNameLst>
                                          <p:attrName>style.visibility</p:attrName>
                                        </p:attrNameLst>
                                      </p:cBhvr>
                                      <p:to>
                                        <p:strVal val="visible"/>
                                      </p:to>
                                    </p:set>
                                    <p:animEffect transition="in" filter="fade">
                                      <p:cBhvr>
                                        <p:cTn id="63" dur="500"/>
                                        <p:tgtEl>
                                          <p:spTgt spid="5">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100"/>
                                  </p:stCondLst>
                                  <p:childTnLst>
                                    <p:set>
                                      <p:cBhvr>
                                        <p:cTn id="67" dur="1" fill="hold">
                                          <p:stCondLst>
                                            <p:cond delay="0"/>
                                          </p:stCondLst>
                                        </p:cTn>
                                        <p:tgtEl>
                                          <p:spTgt spid="6">
                                            <p:txEl>
                                              <p:pRg st="0" end="0"/>
                                            </p:txEl>
                                          </p:spTgt>
                                        </p:tgtEl>
                                        <p:attrNameLst>
                                          <p:attrName>style.visibility</p:attrName>
                                        </p:attrNameLst>
                                      </p:cBhvr>
                                      <p:to>
                                        <p:strVal val="visible"/>
                                      </p:to>
                                    </p:set>
                                    <p:anim calcmode="lin" valueType="num">
                                      <p:cBhvr additive="base">
                                        <p:cTn id="6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70" fill="hold">
                            <p:stCondLst>
                              <p:cond delay="600"/>
                            </p:stCondLst>
                            <p:childTnLst>
                              <p:par>
                                <p:cTn id="71" presetID="2" presetClass="entr" presetSubtype="4" fill="hold" grpId="0" nodeType="afterEffect">
                                  <p:stCondLst>
                                    <p:cond delay="350"/>
                                  </p:stCondLst>
                                  <p:childTnLst>
                                    <p:set>
                                      <p:cBhvr>
                                        <p:cTn id="72" dur="1" fill="hold">
                                          <p:stCondLst>
                                            <p:cond delay="0"/>
                                          </p:stCondLst>
                                        </p:cTn>
                                        <p:tgtEl>
                                          <p:spTgt spid="6">
                                            <p:txEl>
                                              <p:pRg st="1" end="1"/>
                                            </p:txEl>
                                          </p:spTgt>
                                        </p:tgtEl>
                                        <p:attrNameLst>
                                          <p:attrName>style.visibility</p:attrName>
                                        </p:attrNameLst>
                                      </p:cBhvr>
                                      <p:to>
                                        <p:strVal val="visible"/>
                                      </p:to>
                                    </p:set>
                                    <p:anim calcmode="lin" valueType="num">
                                      <p:cBhvr additive="base">
                                        <p:cTn id="7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75" fill="hold">
                            <p:stCondLst>
                              <p:cond delay="1450"/>
                            </p:stCondLst>
                            <p:childTnLst>
                              <p:par>
                                <p:cTn id="76" presetID="2" presetClass="entr" presetSubtype="4" fill="hold" grpId="0" nodeType="afterEffect">
                                  <p:stCondLst>
                                    <p:cond delay="350"/>
                                  </p:stCondLst>
                                  <p:childTnLst>
                                    <p:set>
                                      <p:cBhvr>
                                        <p:cTn id="77" dur="1" fill="hold">
                                          <p:stCondLst>
                                            <p:cond delay="0"/>
                                          </p:stCondLst>
                                        </p:cTn>
                                        <p:tgtEl>
                                          <p:spTgt spid="6">
                                            <p:txEl>
                                              <p:pRg st="2" end="2"/>
                                            </p:txEl>
                                          </p:spTgt>
                                        </p:tgtEl>
                                        <p:attrNameLst>
                                          <p:attrName>style.visibility</p:attrName>
                                        </p:attrNameLst>
                                      </p:cBhvr>
                                      <p:to>
                                        <p:strVal val="visible"/>
                                      </p:to>
                                    </p:set>
                                    <p:anim calcmode="lin" valueType="num">
                                      <p:cBhvr additive="base">
                                        <p:cTn id="7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80" fill="hold">
                            <p:stCondLst>
                              <p:cond delay="2300"/>
                            </p:stCondLst>
                            <p:childTnLst>
                              <p:par>
                                <p:cTn id="81" presetID="2" presetClass="entr" presetSubtype="4" fill="hold" grpId="0" nodeType="afterEffect">
                                  <p:stCondLst>
                                    <p:cond delay="350"/>
                                  </p:stCondLst>
                                  <p:childTnLst>
                                    <p:set>
                                      <p:cBhvr>
                                        <p:cTn id="82" dur="1" fill="hold">
                                          <p:stCondLst>
                                            <p:cond delay="0"/>
                                          </p:stCondLst>
                                        </p:cTn>
                                        <p:tgtEl>
                                          <p:spTgt spid="6">
                                            <p:txEl>
                                              <p:pRg st="3" end="3"/>
                                            </p:txEl>
                                          </p:spTgt>
                                        </p:tgtEl>
                                        <p:attrNameLst>
                                          <p:attrName>style.visibility</p:attrName>
                                        </p:attrNameLst>
                                      </p:cBhvr>
                                      <p:to>
                                        <p:strVal val="visible"/>
                                      </p:to>
                                    </p:set>
                                    <p:anim calcmode="lin" valueType="num">
                                      <p:cBhvr additive="base">
                                        <p:cTn id="8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85" fill="hold">
                            <p:stCondLst>
                              <p:cond delay="3150"/>
                            </p:stCondLst>
                            <p:childTnLst>
                              <p:par>
                                <p:cTn id="86" presetID="2" presetClass="entr" presetSubtype="4" fill="hold" grpId="0" nodeType="afterEffect">
                                  <p:stCondLst>
                                    <p:cond delay="350"/>
                                  </p:stCondLst>
                                  <p:childTnLst>
                                    <p:set>
                                      <p:cBhvr>
                                        <p:cTn id="87" dur="1" fill="hold">
                                          <p:stCondLst>
                                            <p:cond delay="0"/>
                                          </p:stCondLst>
                                        </p:cTn>
                                        <p:tgtEl>
                                          <p:spTgt spid="6">
                                            <p:txEl>
                                              <p:pRg st="4" end="4"/>
                                            </p:txEl>
                                          </p:spTgt>
                                        </p:tgtEl>
                                        <p:attrNameLst>
                                          <p:attrName>style.visibility</p:attrName>
                                        </p:attrNameLst>
                                      </p:cBhvr>
                                      <p:to>
                                        <p:strVal val="visible"/>
                                      </p:to>
                                    </p:set>
                                    <p:anim calcmode="lin" valueType="num">
                                      <p:cBhvr additive="base">
                                        <p:cTn id="88"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90" fill="hold">
                            <p:stCondLst>
                              <p:cond delay="4000"/>
                            </p:stCondLst>
                            <p:childTnLst>
                              <p:par>
                                <p:cTn id="91" presetID="2" presetClass="entr" presetSubtype="4" fill="hold" grpId="0" nodeType="afterEffect">
                                  <p:stCondLst>
                                    <p:cond delay="350"/>
                                  </p:stCondLst>
                                  <p:childTnLst>
                                    <p:set>
                                      <p:cBhvr>
                                        <p:cTn id="92" dur="1" fill="hold">
                                          <p:stCondLst>
                                            <p:cond delay="0"/>
                                          </p:stCondLst>
                                        </p:cTn>
                                        <p:tgtEl>
                                          <p:spTgt spid="6">
                                            <p:txEl>
                                              <p:pRg st="5" end="5"/>
                                            </p:txEl>
                                          </p:spTgt>
                                        </p:tgtEl>
                                        <p:attrNameLst>
                                          <p:attrName>style.visibility</p:attrName>
                                        </p:attrNameLst>
                                      </p:cBhvr>
                                      <p:to>
                                        <p:strVal val="visible"/>
                                      </p:to>
                                    </p:set>
                                    <p:anim calcmode="lin" valueType="num">
                                      <p:cBhvr additive="base">
                                        <p:cTn id="9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randombar(horizontal)">
                                      <p:cBhvr>
                                        <p:cTn id="9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uiExpand="1" build="p" advAuto="100"/>
      <p:bldP spid="5" grpId="0" build="p"/>
      <p:bldP spid="6" grpId="0" build="p" advAuto="100"/>
      <p:bldP spid="11" grpId="0" animBg="1"/>
      <p:bldP spid="10" grpId="0" animBg="1"/>
      <p:bldP spid="10" grpId="1" animBg="1"/>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51" y="233167"/>
            <a:ext cx="11370961" cy="1327812"/>
          </a:xfrm>
        </p:spPr>
        <p:txBody>
          <a:bodyPr>
            <a:normAutofit fontScale="90000"/>
          </a:bodyPr>
          <a:lstStyle/>
          <a:p>
            <a:r>
              <a:rPr lang="en-US" sz="5507" dirty="0"/>
              <a:t>New Pulse of IT</a:t>
            </a:r>
            <a:br>
              <a:rPr lang="en-US" sz="4896" dirty="0"/>
            </a:br>
            <a:r>
              <a:rPr lang="en-US" sz="4080" dirty="0"/>
              <a:t>Get Smart, Be Strategic; Solve Business Problems</a:t>
            </a:r>
            <a:endParaRPr lang="en-US" sz="4896" dirty="0"/>
          </a:p>
        </p:txBody>
      </p:sp>
      <p:sp>
        <p:nvSpPr>
          <p:cNvPr id="5" name="Text Placeholder 4"/>
          <p:cNvSpPr>
            <a:spLocks noGrp="1"/>
          </p:cNvSpPr>
          <p:nvPr>
            <p:ph idx="1"/>
          </p:nvPr>
        </p:nvSpPr>
        <p:spPr>
          <a:xfrm>
            <a:off x="308273" y="1560979"/>
            <a:ext cx="12125702" cy="5792292"/>
          </a:xfrm>
        </p:spPr>
        <p:txBody>
          <a:bodyPr>
            <a:normAutofit/>
          </a:bodyPr>
          <a:lstStyle/>
          <a:p>
            <a:pPr lvl="0"/>
            <a:r>
              <a:rPr lang="en-US" sz="3264" dirty="0"/>
              <a:t>How can you deliver services faster?</a:t>
            </a:r>
          </a:p>
          <a:p>
            <a:pPr lvl="0"/>
            <a:r>
              <a:rPr lang="en-US" sz="3264" dirty="0"/>
              <a:t>How can you help the company continue expansion?</a:t>
            </a:r>
            <a:endParaRPr lang="en-US" sz="4896" dirty="0"/>
          </a:p>
          <a:p>
            <a:pPr lvl="0"/>
            <a:r>
              <a:rPr lang="en-US" sz="3264" dirty="0"/>
              <a:t>How can you increase customer satisfaction or retention?  </a:t>
            </a:r>
            <a:endParaRPr lang="en-US" sz="4896" dirty="0"/>
          </a:p>
          <a:p>
            <a:pPr lvl="0"/>
            <a:r>
              <a:rPr lang="en-US" sz="3264" dirty="0"/>
              <a:t>What are current pain points for…</a:t>
            </a:r>
            <a:endParaRPr lang="en-US" sz="4896" dirty="0"/>
          </a:p>
          <a:p>
            <a:pPr lvl="1"/>
            <a:r>
              <a:rPr lang="en-US" dirty="0"/>
              <a:t>Customers? Partners? Employees?</a:t>
            </a:r>
            <a:endParaRPr lang="en-US" sz="3264" dirty="0"/>
          </a:p>
          <a:p>
            <a:pPr lvl="0"/>
            <a:r>
              <a:rPr lang="en-US" sz="3264" dirty="0"/>
              <a:t>What new services (cloud, mobile) might your company be able to benefit from?</a:t>
            </a:r>
          </a:p>
          <a:p>
            <a:pPr lvl="0"/>
            <a:r>
              <a:rPr lang="en-US" sz="3264" dirty="0"/>
              <a:t>Projects on a shelf for lack of infrastructure or money?</a:t>
            </a:r>
          </a:p>
          <a:p>
            <a:pPr lvl="0"/>
            <a:r>
              <a:rPr lang="en-US" sz="3264" dirty="0"/>
              <a:t>What are Business Unit Challenges?</a:t>
            </a:r>
            <a:endParaRPr lang="en-US" sz="4896" dirty="0"/>
          </a:p>
          <a:p>
            <a:endParaRPr lang="en-US" sz="2856" dirty="0"/>
          </a:p>
        </p:txBody>
      </p:sp>
      <p:sp>
        <p:nvSpPr>
          <p:cNvPr id="6" name="TextBox 5"/>
          <p:cNvSpPr txBox="1"/>
          <p:nvPr/>
        </p:nvSpPr>
        <p:spPr>
          <a:xfrm>
            <a:off x="90156" y="6217561"/>
            <a:ext cx="12254549" cy="508601"/>
          </a:xfrm>
          <a:prstGeom prst="rect">
            <a:avLst/>
          </a:prstGeom>
          <a:noFill/>
        </p:spPr>
        <p:txBody>
          <a:bodyPr wrap="square" lIns="0" tIns="0" rIns="0" bIns="0" rtlCol="0">
            <a:spAutoFit/>
          </a:bodyPr>
          <a:lstStyle/>
          <a:p>
            <a:pPr>
              <a:lnSpc>
                <a:spcPct val="90000"/>
              </a:lnSpc>
            </a:pPr>
            <a:r>
              <a:rPr lang="en-US" sz="3672" dirty="0">
                <a:gradFill>
                  <a:gsLst>
                    <a:gs pos="0">
                      <a:schemeClr val="tx1"/>
                    </a:gs>
                    <a:gs pos="86000">
                      <a:schemeClr val="tx1"/>
                    </a:gs>
                  </a:gsLst>
                  <a:lin ang="5400000" scaled="0"/>
                </a:gradFill>
              </a:rPr>
              <a:t>Your Vision + New Cloud/Mobile/Tech Solutions = Success!</a:t>
            </a:r>
          </a:p>
        </p:txBody>
      </p:sp>
    </p:spTree>
    <p:extLst>
      <p:ext uri="{BB962C8B-B14F-4D97-AF65-F5344CB8AC3E}">
        <p14:creationId xmlns:p14="http://schemas.microsoft.com/office/powerpoint/2010/main" val="33658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1000"/>
                                        <p:tgtEl>
                                          <p:spTgt spid="5">
                                            <p:txEl>
                                              <p:pRg st="5" end="5"/>
                                            </p:txEl>
                                          </p:spTgt>
                                        </p:tgtEl>
                                      </p:cBhvr>
                                    </p:animEffect>
                                    <p:anim calcmode="lin" valueType="num">
                                      <p:cBhvr>
                                        <p:cTn id="4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fade">
                                      <p:cBhvr>
                                        <p:cTn id="54" dur="1000"/>
                                        <p:tgtEl>
                                          <p:spTgt spid="5">
                                            <p:txEl>
                                              <p:pRg st="7" end="7"/>
                                            </p:txEl>
                                          </p:spTgt>
                                        </p:tgtEl>
                                      </p:cBhvr>
                                    </p:animEffect>
                                    <p:anim calcmode="lin" valueType="num">
                                      <p:cBhvr>
                                        <p:cTn id="5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1000" fill="hold"/>
                                        <p:tgtEl>
                                          <p:spTgt spid="6"/>
                                        </p:tgtEl>
                                        <p:attrNameLst>
                                          <p:attrName>ppt_w</p:attrName>
                                        </p:attrNameLst>
                                      </p:cBhvr>
                                      <p:tavLst>
                                        <p:tav tm="0">
                                          <p:val>
                                            <p:fltVal val="0"/>
                                          </p:val>
                                        </p:tav>
                                        <p:tav tm="100000">
                                          <p:val>
                                            <p:strVal val="#ppt_w"/>
                                          </p:val>
                                        </p:tav>
                                      </p:tavLst>
                                    </p:anim>
                                    <p:anim calcmode="lin" valueType="num">
                                      <p:cBhvr>
                                        <p:cTn id="62" dur="1000" fill="hold"/>
                                        <p:tgtEl>
                                          <p:spTgt spid="6"/>
                                        </p:tgtEl>
                                        <p:attrNameLst>
                                          <p:attrName>ppt_h</p:attrName>
                                        </p:attrNameLst>
                                      </p:cBhvr>
                                      <p:tavLst>
                                        <p:tav tm="0">
                                          <p:val>
                                            <p:fltVal val="0"/>
                                          </p:val>
                                        </p:tav>
                                        <p:tav tm="100000">
                                          <p:val>
                                            <p:strVal val="#ppt_h"/>
                                          </p:val>
                                        </p:tav>
                                      </p:tavLst>
                                    </p:anim>
                                    <p:anim calcmode="lin" valueType="num">
                                      <p:cBhvr>
                                        <p:cTn id="63" dur="1000" fill="hold"/>
                                        <p:tgtEl>
                                          <p:spTgt spid="6"/>
                                        </p:tgtEl>
                                        <p:attrNameLst>
                                          <p:attrName>style.rotation</p:attrName>
                                        </p:attrNameLst>
                                      </p:cBhvr>
                                      <p:tavLst>
                                        <p:tav tm="0">
                                          <p:val>
                                            <p:fltVal val="90"/>
                                          </p:val>
                                        </p:tav>
                                        <p:tav tm="100000">
                                          <p:val>
                                            <p:fltVal val="0"/>
                                          </p:val>
                                        </p:tav>
                                      </p:tavLst>
                                    </p:anim>
                                    <p:animEffect transition="in" filter="fade">
                                      <p:cBhvr>
                                        <p:cTn id="6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theme/theme1.xml><?xml version="1.0" encoding="utf-8"?>
<a:theme xmlns:a="http://schemas.openxmlformats.org/drawingml/2006/main" name="MSVID_White_16x9_2012-08-18">
  <a:themeElements>
    <a:clrScheme name="Server and Cloud">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1_MSVID_White_16x9_2012-08-18">
  <a:themeElements>
    <a:clrScheme name="Server and Cloud">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TIS_Cloud_PPT_Template_v02.pptx" id="{060202FD-3765-4667-8AA4-695A7E649179}" vid="{C7D36D94-1E60-4F46-974C-7942FC86E7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B1368C6C304D47B66BF6D9BA795683" ma:contentTypeVersion="4" ma:contentTypeDescription="Create a new document." ma:contentTypeScope="" ma:versionID="9ffc0a1627abce52bf86c23a5313c3f2">
  <xsd:schema xmlns:xsd="http://www.w3.org/2001/XMLSchema" xmlns:xs="http://www.w3.org/2001/XMLSchema" xmlns:p="http://schemas.microsoft.com/office/2006/metadata/properties" xmlns:ns2="c7d759ad-c71d-4e7a-8896-957c2805ad24" xmlns:ns3="http://schemas.microsoft.com/sharepoint/v4" targetNamespace="http://schemas.microsoft.com/office/2006/metadata/properties" ma:root="true" ma:fieldsID="4611140176f39d69a75e7c6aa04c3f7f" ns2:_="" ns3:_="">
    <xsd:import namespace="c7d759ad-c71d-4e7a-8896-957c2805ad24"/>
    <xsd:import namespace="http://schemas.microsoft.com/sharepoint/v4"/>
    <xsd:element name="properties">
      <xsd:complexType>
        <xsd:sequence>
          <xsd:element name="documentManagement">
            <xsd:complexType>
              <xsd:all>
                <xsd:element ref="ns2:SharedWithUsers" minOccurs="0"/>
                <xsd:element ref="ns2:SharingHintHash" minOccurs="0"/>
                <xsd:element ref="ns2:SharedWithDetails"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759ad-c71d-4e7a-8896-957c2805ad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667D23-1044-4BCF-9AA3-38D6B572A318}">
  <ds:schemaRefs>
    <ds:schemaRef ds:uri="http://schemas.microsoft.com/sharepoint/v3/contenttype/forms"/>
  </ds:schemaRefs>
</ds:datastoreItem>
</file>

<file path=customXml/itemProps2.xml><?xml version="1.0" encoding="utf-8"?>
<ds:datastoreItem xmlns:ds="http://schemas.openxmlformats.org/officeDocument/2006/customXml" ds:itemID="{EB660BF9-1305-4E94-965B-EBBF8689DAC5}">
  <ds:schemaRefs>
    <ds:schemaRef ds:uri="http://schemas.microsoft.com/office/2006/metadata/properties"/>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c7d759ad-c71d-4e7a-8896-957c2805ad24"/>
    <ds:schemaRef ds:uri="http://www.w3.org/XML/1998/namespace"/>
    <ds:schemaRef ds:uri="http://purl.org/dc/dcmitype/"/>
  </ds:schemaRefs>
</ds:datastoreItem>
</file>

<file path=customXml/itemProps3.xml><?xml version="1.0" encoding="utf-8"?>
<ds:datastoreItem xmlns:ds="http://schemas.openxmlformats.org/officeDocument/2006/customXml" ds:itemID="{CCEE72B9-5033-429A-A514-C9FCCE5041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d759ad-c71d-4e7a-8896-957c2805ad24"/>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One_Marketing_Template_Purple_16x9</Template>
  <TotalTime>0</TotalTime>
  <Words>3480</Words>
  <Application>Microsoft Office PowerPoint</Application>
  <PresentationFormat>Custom</PresentationFormat>
  <Paragraphs>512</Paragraphs>
  <Slides>26</Slides>
  <Notes>19</Notes>
  <HiddenSlides>3</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26</vt:i4>
      </vt:variant>
    </vt:vector>
  </HeadingPairs>
  <TitlesOfParts>
    <vt:vector size="43" baseType="lpstr">
      <vt:lpstr>Arial Unicode MS</vt:lpstr>
      <vt:lpstr>Adobe Fan Heiti Std B</vt:lpstr>
      <vt:lpstr>Arial</vt:lpstr>
      <vt:lpstr>Calibri</vt:lpstr>
      <vt:lpstr>Courier New</vt:lpstr>
      <vt:lpstr>ＭＳ Ｐゴシック</vt:lpstr>
      <vt:lpstr>ＭＳ Ｐゴシック</vt:lpstr>
      <vt:lpstr>Segoe Light</vt:lpstr>
      <vt:lpstr>Segoe UI</vt:lpstr>
      <vt:lpstr>Segoe UI Light</vt:lpstr>
      <vt:lpstr>Segoe UI Semibold</vt:lpstr>
      <vt:lpstr>Segoe UI Semilight</vt:lpstr>
      <vt:lpstr>Times New Roman</vt:lpstr>
      <vt:lpstr>Verdana</vt:lpstr>
      <vt:lpstr>Wingdings</vt:lpstr>
      <vt:lpstr>MSVID_White_16x9_2012-08-18</vt:lpstr>
      <vt:lpstr>1_MSVID_White_16x9_2012-08-18</vt:lpstr>
      <vt:lpstr>Presentation title</vt:lpstr>
      <vt:lpstr>Story.. A Cab/Taxi Company</vt:lpstr>
      <vt:lpstr>Another SHORT Story… A Software Company</vt:lpstr>
      <vt:lpstr>CEO Satya Nadella: “Microsoft Loves Linux”</vt:lpstr>
      <vt:lpstr>Agenda</vt:lpstr>
      <vt:lpstr>Important Links</vt:lpstr>
      <vt:lpstr>A leader in Gartner  magic quadrants</vt:lpstr>
      <vt:lpstr>Provide Business Units The Service(s) and Solutions They Need</vt:lpstr>
      <vt:lpstr>New Pulse of IT Get Smart, Be Strategic; Solve Business Problems</vt:lpstr>
      <vt:lpstr>PowerPoint Presentation</vt:lpstr>
      <vt:lpstr>IoT 2010</vt:lpstr>
      <vt:lpstr>IoT 2015</vt:lpstr>
      <vt:lpstr>PowerPoint Presentation</vt:lpstr>
      <vt:lpstr>Large Scale Technology Trends Transforming access to people and information</vt:lpstr>
      <vt:lpstr>PowerPoint Presentation</vt:lpstr>
      <vt:lpstr>Security in a cloud first world!</vt:lpstr>
      <vt:lpstr>PowerPoint Presentation</vt:lpstr>
      <vt:lpstr>The Security Development Lifecycle (SDL)</vt:lpstr>
      <vt:lpstr>International Standard for Development – ISO 27034-1</vt:lpstr>
      <vt:lpstr>PowerPoint Presentation</vt:lpstr>
      <vt:lpstr>Monitoring</vt:lpstr>
      <vt:lpstr>Resources - Security Overview</vt:lpstr>
      <vt:lpstr>More Resources</vt:lpstr>
      <vt:lpstr>Questions…</vt:lpstr>
      <vt:lpstr>Thank you</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
  <cp:keywords/>
  <dc:description/>
  <cp:lastModifiedBy/>
  <cp:revision>2</cp:revision>
  <dcterms:created xsi:type="dcterms:W3CDTF">2015-09-18T17:54:09Z</dcterms:created>
  <dcterms:modified xsi:type="dcterms:W3CDTF">2016-02-01T20:44:23Z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0x01010021B1368C6C304D47B66BF6D9BA795683</vt:lpwstr>
  </property>
</Properties>
</file>