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4.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5.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6.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2.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849" r:id="rId8"/>
    <p:sldMasterId id="2147485002" r:id="rId9"/>
    <p:sldMasterId id="2147485020" r:id="rId10"/>
    <p:sldMasterId id="2147485031" r:id="rId11"/>
    <p:sldMasterId id="2147485067" r:id="rId12"/>
    <p:sldMasterId id="2147485081" r:id="rId13"/>
    <p:sldMasterId id="2147485096" r:id="rId14"/>
  </p:sldMasterIdLst>
  <p:notesMasterIdLst>
    <p:notesMasterId r:id="rId69"/>
  </p:notesMasterIdLst>
  <p:handoutMasterIdLst>
    <p:handoutMasterId r:id="rId70"/>
  </p:handoutMasterIdLst>
  <p:sldIdLst>
    <p:sldId id="1543" r:id="rId15"/>
    <p:sldId id="1663" r:id="rId16"/>
    <p:sldId id="1630" r:id="rId17"/>
    <p:sldId id="1595" r:id="rId18"/>
    <p:sldId id="1596" r:id="rId19"/>
    <p:sldId id="1545" r:id="rId20"/>
    <p:sldId id="1651" r:id="rId21"/>
    <p:sldId id="1664" r:id="rId22"/>
    <p:sldId id="1654" r:id="rId23"/>
    <p:sldId id="1511" r:id="rId24"/>
    <p:sldId id="1554" r:id="rId25"/>
    <p:sldId id="1593" r:id="rId26"/>
    <p:sldId id="1581" r:id="rId27"/>
    <p:sldId id="1652" r:id="rId28"/>
    <p:sldId id="1653" r:id="rId29"/>
    <p:sldId id="1655" r:id="rId30"/>
    <p:sldId id="1656" r:id="rId31"/>
    <p:sldId id="1657" r:id="rId32"/>
    <p:sldId id="1625" r:id="rId33"/>
    <p:sldId id="1425" r:id="rId34"/>
    <p:sldId id="1423" r:id="rId35"/>
    <p:sldId id="1538" r:id="rId36"/>
    <p:sldId id="1597" r:id="rId37"/>
    <p:sldId id="1617" r:id="rId38"/>
    <p:sldId id="1587" r:id="rId39"/>
    <p:sldId id="1618" r:id="rId40"/>
    <p:sldId id="1650" r:id="rId41"/>
    <p:sldId id="1658" r:id="rId42"/>
    <p:sldId id="1659" r:id="rId43"/>
    <p:sldId id="1613" r:id="rId44"/>
    <p:sldId id="1634" r:id="rId45"/>
    <p:sldId id="1635" r:id="rId46"/>
    <p:sldId id="1641" r:id="rId47"/>
    <p:sldId id="1642" r:id="rId48"/>
    <p:sldId id="1666" r:id="rId49"/>
    <p:sldId id="1667" r:id="rId50"/>
    <p:sldId id="1620" r:id="rId51"/>
    <p:sldId id="1610" r:id="rId52"/>
    <p:sldId id="1626" r:id="rId53"/>
    <p:sldId id="1627" r:id="rId54"/>
    <p:sldId id="1665" r:id="rId55"/>
    <p:sldId id="1631" r:id="rId56"/>
    <p:sldId id="1645" r:id="rId57"/>
    <p:sldId id="1640" r:id="rId58"/>
    <p:sldId id="1643" r:id="rId59"/>
    <p:sldId id="1644" r:id="rId60"/>
    <p:sldId id="1646" r:id="rId61"/>
    <p:sldId id="1602" r:id="rId62"/>
    <p:sldId id="1668" r:id="rId63"/>
    <p:sldId id="1669" r:id="rId64"/>
    <p:sldId id="1579" r:id="rId65"/>
    <p:sldId id="1633" r:id="rId66"/>
    <p:sldId id="1661" r:id="rId67"/>
    <p:sldId id="1662" r:id="rId68"/>
  </p:sldIdLst>
  <p:sldSz cx="12188825" cy="6858000"/>
  <p:notesSz cx="7010400" cy="9296400"/>
  <p:defaultTextStyle>
    <a:defPPr>
      <a:defRPr lang="en-US"/>
    </a:defPPr>
    <a:lvl1pPr marL="0" algn="l" defTabSz="914274" rtl="0" eaLnBrk="1" latinLnBrk="0" hangingPunct="1">
      <a:defRPr sz="1800" kern="1200">
        <a:solidFill>
          <a:schemeClr val="tx1"/>
        </a:solidFill>
        <a:latin typeface="+mn-lt"/>
        <a:ea typeface="+mn-ea"/>
        <a:cs typeface="+mn-cs"/>
      </a:defRPr>
    </a:lvl1pPr>
    <a:lvl2pPr marL="457137" algn="l" defTabSz="914274" rtl="0" eaLnBrk="1" latinLnBrk="0" hangingPunct="1">
      <a:defRPr sz="1800" kern="1200">
        <a:solidFill>
          <a:schemeClr val="tx1"/>
        </a:solidFill>
        <a:latin typeface="+mn-lt"/>
        <a:ea typeface="+mn-ea"/>
        <a:cs typeface="+mn-cs"/>
      </a:defRPr>
    </a:lvl2pPr>
    <a:lvl3pPr marL="914274" algn="l" defTabSz="914274" rtl="0" eaLnBrk="1" latinLnBrk="0" hangingPunct="1">
      <a:defRPr sz="1800" kern="1200">
        <a:solidFill>
          <a:schemeClr val="tx1"/>
        </a:solidFill>
        <a:latin typeface="+mn-lt"/>
        <a:ea typeface="+mn-ea"/>
        <a:cs typeface="+mn-cs"/>
      </a:defRPr>
    </a:lvl3pPr>
    <a:lvl4pPr marL="1371411" algn="l" defTabSz="914274" rtl="0" eaLnBrk="1" latinLnBrk="0" hangingPunct="1">
      <a:defRPr sz="1800" kern="1200">
        <a:solidFill>
          <a:schemeClr val="tx1"/>
        </a:solidFill>
        <a:latin typeface="+mn-lt"/>
        <a:ea typeface="+mn-ea"/>
        <a:cs typeface="+mn-cs"/>
      </a:defRPr>
    </a:lvl4pPr>
    <a:lvl5pPr marL="1828547" algn="l" defTabSz="914274" rtl="0" eaLnBrk="1" latinLnBrk="0" hangingPunct="1">
      <a:defRPr sz="1800" kern="1200">
        <a:solidFill>
          <a:schemeClr val="tx1"/>
        </a:solidFill>
        <a:latin typeface="+mn-lt"/>
        <a:ea typeface="+mn-ea"/>
        <a:cs typeface="+mn-cs"/>
      </a:defRPr>
    </a:lvl5pPr>
    <a:lvl6pPr marL="2285685" algn="l" defTabSz="914274" rtl="0" eaLnBrk="1" latinLnBrk="0" hangingPunct="1">
      <a:defRPr sz="1800" kern="1200">
        <a:solidFill>
          <a:schemeClr val="tx1"/>
        </a:solidFill>
        <a:latin typeface="+mn-lt"/>
        <a:ea typeface="+mn-ea"/>
        <a:cs typeface="+mn-cs"/>
      </a:defRPr>
    </a:lvl6pPr>
    <a:lvl7pPr marL="2742821" algn="l" defTabSz="914274" rtl="0" eaLnBrk="1" latinLnBrk="0" hangingPunct="1">
      <a:defRPr sz="1800" kern="1200">
        <a:solidFill>
          <a:schemeClr val="tx1"/>
        </a:solidFill>
        <a:latin typeface="+mn-lt"/>
        <a:ea typeface="+mn-ea"/>
        <a:cs typeface="+mn-cs"/>
      </a:defRPr>
    </a:lvl7pPr>
    <a:lvl8pPr marL="3199958" algn="l" defTabSz="914274" rtl="0" eaLnBrk="1" latinLnBrk="0" hangingPunct="1">
      <a:defRPr sz="1800" kern="1200">
        <a:solidFill>
          <a:schemeClr val="tx1"/>
        </a:solidFill>
        <a:latin typeface="+mn-lt"/>
        <a:ea typeface="+mn-ea"/>
        <a:cs typeface="+mn-cs"/>
      </a:defRPr>
    </a:lvl8pPr>
    <a:lvl9pPr marL="3657096" algn="l" defTabSz="914274"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096EFC5D-5275-44E1-85ED-2B53EE60F7CD}">
          <p14:sldIdLst>
            <p14:sldId id="1543"/>
            <p14:sldId id="1663"/>
          </p14:sldIdLst>
        </p14:section>
        <p14:section name="Why the cloud?" id="{7863C747-087E-4A2D-B131-CABEF2B06BE5}">
          <p14:sldIdLst>
            <p14:sldId id="1630"/>
            <p14:sldId id="1595"/>
            <p14:sldId id="1596"/>
          </p14:sldIdLst>
        </p14:section>
        <p14:section name="About Microsoft Azure" id="{B2862A4A-788A-430D-85B9-F318FEE9D4AE}">
          <p14:sldIdLst>
            <p14:sldId id="1545"/>
            <p14:sldId id="1651"/>
            <p14:sldId id="1664"/>
            <p14:sldId id="1654"/>
            <p14:sldId id="1511"/>
            <p14:sldId id="1554"/>
            <p14:sldId id="1593"/>
            <p14:sldId id="1581"/>
            <p14:sldId id="1652"/>
            <p14:sldId id="1653"/>
            <p14:sldId id="1655"/>
            <p14:sldId id="1656"/>
            <p14:sldId id="1657"/>
            <p14:sldId id="1625"/>
            <p14:sldId id="1425"/>
            <p14:sldId id="1423"/>
            <p14:sldId id="1538"/>
            <p14:sldId id="1597"/>
          </p14:sldIdLst>
        </p14:section>
        <p14:section name="Demo Azure Portal" id="{B47DAF19-7889-4028-BFEB-80B171D71F17}">
          <p14:sldIdLst/>
        </p14:section>
        <p14:section name="IaaS Virtual Machines" id="{19EBC36D-8DDB-4E65-B9C6-869F15C7817D}">
          <p14:sldIdLst>
            <p14:sldId id="1617"/>
          </p14:sldIdLst>
        </p14:section>
        <p14:section name="App Gallery" id="{B494D8DF-B98E-419D-AF1E-1CD93642E4E3}">
          <p14:sldIdLst>
            <p14:sldId id="1587"/>
          </p14:sldIdLst>
        </p14:section>
        <p14:section name="Disaster Recovery" id="{ECCD6880-4C3E-4E8B-8429-AB564B207E02}">
          <p14:sldIdLst>
            <p14:sldId id="1618"/>
            <p14:sldId id="1650"/>
            <p14:sldId id="1658"/>
            <p14:sldId id="1659"/>
          </p14:sldIdLst>
        </p14:section>
        <p14:section name="Gaming platform" id="{50700C3A-471D-4CD6-B25F-AB16E75B81C1}">
          <p14:sldIdLst>
            <p14:sldId id="1613"/>
          </p14:sldIdLst>
        </p14:section>
        <p14:section name="SQL Database - Database as a service" id="{07DD91D6-F95F-41FE-9829-105646B852B3}">
          <p14:sldIdLst>
            <p14:sldId id="1634"/>
            <p14:sldId id="1635"/>
          </p14:sldIdLst>
        </p14:section>
        <p14:section name="Big Data Insights" id="{1962681A-ABF5-4D5F-8CB3-65D483FAC973}">
          <p14:sldIdLst>
            <p14:sldId id="1641"/>
            <p14:sldId id="1642"/>
          </p14:sldIdLst>
        </p14:section>
        <p14:section name="Demo Azure Preview Portal" id="{BBA8E0F0-1B7C-4BCC-91C0-C372B4AC5256}">
          <p14:sldIdLst/>
        </p14:section>
        <p14:section name="More Azure - AD, Media, IoT, Factor &amp; Stream, Fabric" id="{AE95F46A-0F83-47CF-9808-D49DA7FEACBD}">
          <p14:sldIdLst>
            <p14:sldId id="1666"/>
            <p14:sldId id="1667"/>
            <p14:sldId id="1620"/>
            <p14:sldId id="1610"/>
            <p14:sldId id="1626"/>
            <p14:sldId id="1627"/>
            <p14:sldId id="1665"/>
          </p14:sldIdLst>
        </p14:section>
        <p14:section name="Key Scenarios - Get started w/ Azure" id="{EE5B6C46-9488-44FC-A5AA-3E3F62C37D4A}">
          <p14:sldIdLst>
            <p14:sldId id="1631"/>
            <p14:sldId id="1645"/>
            <p14:sldId id="1640"/>
            <p14:sldId id="1643"/>
            <p14:sldId id="1644"/>
            <p14:sldId id="1646"/>
          </p14:sldIdLst>
        </p14:section>
        <p14:section name="MSDN Benefits &amp; Sign-up" id="{002726CB-E1BF-4A37-9136-317A955E7929}">
          <p14:sldIdLst>
            <p14:sldId id="1602"/>
          </p14:sldIdLst>
        </p14:section>
        <p14:section name="VS Online" id="{F68625FC-3E45-4968-8813-DC4E78F18C46}">
          <p14:sldIdLst>
            <p14:sldId id="1668"/>
            <p14:sldId id="1669"/>
          </p14:sldIdLst>
        </p14:section>
        <p14:section name="Exit" id="{DAC3DB5A-7765-4FC1-92C1-48A9CC4E4917}">
          <p14:sldIdLst>
            <p14:sldId id="1579"/>
            <p14:sldId id="1633"/>
            <p14:sldId id="1661"/>
            <p14:sldId id="1662"/>
          </p14:sldIdLst>
        </p14:section>
      </p14:sectionLst>
    </p:ext>
    <p:ext uri="{EFAFB233-063F-42B5-8137-9DF3F51BA10A}">
      <p15:sldGuideLst xmlns:p15="http://schemas.microsoft.com/office/powerpoint/2012/main">
        <p15:guide id="1" orient="horz" pos="1195">
          <p15:clr>
            <a:srgbClr val="A4A3A4"/>
          </p15:clr>
        </p15:guide>
        <p15:guide id="2" pos="3839">
          <p15:clr>
            <a:srgbClr val="A4A3A4"/>
          </p15:clr>
        </p15:guide>
        <p15:guide id="3" pos="186">
          <p15:clr>
            <a:srgbClr val="A4A3A4"/>
          </p15:clr>
        </p15:guide>
        <p15:guide id="4" pos="7515">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DDA"/>
    <a:srgbClr val="353535"/>
    <a:srgbClr val="008AF2"/>
    <a:srgbClr val="004086"/>
    <a:srgbClr val="92D050"/>
    <a:srgbClr val="003630"/>
    <a:srgbClr val="0072C6"/>
    <a:srgbClr val="0079D6"/>
    <a:srgbClr val="008FFA"/>
    <a:srgbClr val="0075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55" autoAdjust="0"/>
    <p:restoredTop sz="69850" autoAdjust="0"/>
  </p:normalViewPr>
  <p:slideViewPr>
    <p:cSldViewPr>
      <p:cViewPr varScale="1">
        <p:scale>
          <a:sx n="60" d="100"/>
          <a:sy n="60" d="100"/>
        </p:scale>
        <p:origin x="600" y="53"/>
      </p:cViewPr>
      <p:guideLst>
        <p:guide orient="horz" pos="1195"/>
        <p:guide pos="3839"/>
        <p:guide pos="186"/>
        <p:guide pos="7515"/>
      </p:guideLst>
    </p:cSldViewPr>
  </p:slideViewPr>
  <p:outlineViewPr>
    <p:cViewPr>
      <p:scale>
        <a:sx n="33" d="100"/>
        <a:sy n="33" d="100"/>
      </p:scale>
      <p:origin x="0" y="0"/>
    </p:cViewPr>
  </p:outlineViewPr>
  <p:notesTextViewPr>
    <p:cViewPr>
      <p:scale>
        <a:sx n="3" d="2"/>
        <a:sy n="3" d="2"/>
      </p:scale>
      <p:origin x="0" y="0"/>
    </p:cViewPr>
  </p:notesTextViewPr>
  <p:sorterViewPr>
    <p:cViewPr>
      <p:scale>
        <a:sx n="53" d="100"/>
        <a:sy n="53" d="100"/>
      </p:scale>
      <p:origin x="0" y="0"/>
    </p:cViewPr>
  </p:sorterViewPr>
  <p:notesViewPr>
    <p:cSldViewPr showGuides="1">
      <p:cViewPr varScale="1">
        <p:scale>
          <a:sx n="63" d="100"/>
          <a:sy n="63" d="100"/>
        </p:scale>
        <p:origin x="3115" y="29"/>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6.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slide" Target="slides/slide49.xml"/><Relationship Id="rId68" Type="http://schemas.openxmlformats.org/officeDocument/2006/relationships/slide" Target="slides/slide54.xml"/><Relationship Id="rId7" Type="http://schemas.openxmlformats.org/officeDocument/2006/relationships/customXml" Target="../customXml/item7.xml"/><Relationship Id="rId71"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4.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61" Type="http://schemas.openxmlformats.org/officeDocument/2006/relationships/slide" Target="slides/slide47.xml"/><Relationship Id="rId10" Type="http://schemas.openxmlformats.org/officeDocument/2006/relationships/slideMaster" Target="slideMasters/slideMaster3.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2.xml"/><Relationship Id="rId14" Type="http://schemas.openxmlformats.org/officeDocument/2006/relationships/slideMaster" Target="slideMasters/slideMaster7.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notesMaster" Target="notesMasters/notesMaster1.xml"/><Relationship Id="rId8" Type="http://schemas.openxmlformats.org/officeDocument/2006/relationships/slideMaster" Target="slideMasters/slideMaster1.xml"/><Relationship Id="rId51" Type="http://schemas.openxmlformats.org/officeDocument/2006/relationships/slide" Target="slides/slide3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5.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970939" y="0"/>
            <a:ext cx="3037840" cy="464820"/>
          </a:xfrm>
          <a:prstGeom prst="rect">
            <a:avLst/>
          </a:prstGeom>
        </p:spPr>
        <p:txBody>
          <a:bodyPr vert="horz" lIns="93175" tIns="46587" rIns="93175" bIns="46587" rtlCol="0"/>
          <a:lstStyle>
            <a:lvl1pPr algn="r">
              <a:defRPr sz="1200"/>
            </a:lvl1pPr>
          </a:lstStyle>
          <a:p>
            <a:fld id="{7B22242A-0727-46E8-9D2C-7C53C71231AC}" type="datetime8">
              <a:rPr lang="en-US" smtClean="0">
                <a:latin typeface="Segoe UI" pitchFamily="34" charset="0"/>
              </a:rPr>
              <a:t>10/15/2015 7:36 AM</a:t>
            </a:fld>
            <a:endParaRPr lang="en-US" dirty="0">
              <a:latin typeface="Segoe UI" pitchFamily="34" charset="0"/>
            </a:endParaRPr>
          </a:p>
        </p:txBody>
      </p:sp>
      <p:sp>
        <p:nvSpPr>
          <p:cNvPr id="8" name="Footer Placeholder 7"/>
          <p:cNvSpPr>
            <a:spLocks noGrp="1"/>
          </p:cNvSpPr>
          <p:nvPr>
            <p:ph type="ftr" sz="quarter" idx="2"/>
          </p:nvPr>
        </p:nvSpPr>
        <p:spPr>
          <a:xfrm>
            <a:off x="0" y="8829966"/>
            <a:ext cx="5923788" cy="337974"/>
          </a:xfrm>
          <a:prstGeom prst="rect">
            <a:avLst/>
          </a:prstGeom>
        </p:spPr>
        <p:txBody>
          <a:bodyPr vert="horz" lIns="93175" tIns="46587" rIns="93175" bIns="46587" rtlCol="0" anchor="b"/>
          <a:lstStyle>
            <a:lvl1pPr algn="l">
              <a:defRPr sz="1200"/>
            </a:lvl1pPr>
          </a:lstStyle>
          <a:p>
            <a:pPr marL="406020" defTabSz="931436"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912104" y="8829967"/>
            <a:ext cx="1096673" cy="464820"/>
          </a:xfrm>
          <a:prstGeom prst="rect">
            <a:avLst/>
          </a:prstGeom>
        </p:spPr>
        <p:txBody>
          <a:bodyPr vert="horz" lIns="93175" tIns="46587" rIns="93175" bIns="46587"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5" tIns="46587" rIns="93175" bIns="46587" rtlCol="0" anchor="ctr"/>
          <a:lstStyle/>
          <a:p>
            <a:endParaRPr lang="en-US" dirty="0"/>
          </a:p>
        </p:txBody>
      </p:sp>
      <p:sp>
        <p:nvSpPr>
          <p:cNvPr id="10" name="Footer Placeholder 9"/>
          <p:cNvSpPr>
            <a:spLocks noGrp="1"/>
          </p:cNvSpPr>
          <p:nvPr>
            <p:ph type="ftr" sz="quarter" idx="4"/>
          </p:nvPr>
        </p:nvSpPr>
        <p:spPr>
          <a:xfrm>
            <a:off x="0" y="8831580"/>
            <a:ext cx="6052312" cy="361897"/>
          </a:xfrm>
          <a:prstGeom prst="rect">
            <a:avLst/>
          </a:prstGeom>
        </p:spPr>
        <p:txBody>
          <a:bodyPr vert="horz" lIns="93175" tIns="46587" rIns="93175" bIns="46587" rtlCol="0" anchor="b"/>
          <a:lstStyle>
            <a:lvl1pPr marL="582340" indent="0" algn="l">
              <a:defRPr sz="1200"/>
            </a:lvl1pPr>
          </a:lstStyle>
          <a:p>
            <a:pPr defTabSz="931436"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1" name="Date Placeholder 10"/>
          <p:cNvSpPr>
            <a:spLocks noGrp="1"/>
          </p:cNvSpPr>
          <p:nvPr>
            <p:ph type="dt" idx="1"/>
          </p:nvPr>
        </p:nvSpPr>
        <p:spPr>
          <a:xfrm>
            <a:off x="3970939" y="0"/>
            <a:ext cx="3037840" cy="464820"/>
          </a:xfrm>
          <a:prstGeom prst="rect">
            <a:avLst/>
          </a:prstGeom>
        </p:spPr>
        <p:txBody>
          <a:bodyPr vert="horz" lIns="93175" tIns="46587" rIns="93175" bIns="46587" rtlCol="0"/>
          <a:lstStyle>
            <a:lvl1pPr algn="r">
              <a:defRPr sz="1200">
                <a:latin typeface="Segoe UI" pitchFamily="34" charset="0"/>
              </a:defRPr>
            </a:lvl1pPr>
          </a:lstStyle>
          <a:p>
            <a:fld id="{DDCD61BB-790A-4EFE-904A-F3FC061E4182}" type="datetime8">
              <a:rPr lang="en-US" smtClean="0"/>
              <a:t>10/15/2015 7:36 AM</a:t>
            </a:fld>
            <a:endParaRPr lang="en-US" dirty="0"/>
          </a:p>
        </p:txBody>
      </p:sp>
      <p:sp>
        <p:nvSpPr>
          <p:cNvPr id="12" name="Notes Placeholder 11"/>
          <p:cNvSpPr>
            <a:spLocks noGrp="1"/>
          </p:cNvSpPr>
          <p:nvPr>
            <p:ph type="body" sz="quarter" idx="3"/>
          </p:nvPr>
        </p:nvSpPr>
        <p:spPr>
          <a:xfrm>
            <a:off x="701040" y="4415791"/>
            <a:ext cx="5608320" cy="4183380"/>
          </a:xfrm>
          <a:prstGeom prst="rect">
            <a:avLst/>
          </a:prstGeom>
        </p:spPr>
        <p:txBody>
          <a:bodyPr vert="horz" lIns="93175" tIns="46587" rIns="93175" bIns="4658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6040627" y="8829967"/>
            <a:ext cx="968150" cy="464820"/>
          </a:xfrm>
          <a:prstGeom prst="rect">
            <a:avLst/>
          </a:prstGeom>
        </p:spPr>
        <p:txBody>
          <a:bodyPr vert="horz" lIns="93175" tIns="46587" rIns="93175" bIns="46587"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274" rtl="0" eaLnBrk="1" latinLnBrk="0" hangingPunct="1">
      <a:lnSpc>
        <a:spcPct val="90000"/>
      </a:lnSpc>
      <a:spcAft>
        <a:spcPts val="333"/>
      </a:spcAft>
      <a:defRPr sz="900" kern="1200">
        <a:solidFill>
          <a:schemeClr val="tx1"/>
        </a:solidFill>
        <a:latin typeface="Segoe UI Light" pitchFamily="34" charset="0"/>
        <a:ea typeface="+mn-ea"/>
        <a:cs typeface="+mn-cs"/>
      </a:defRPr>
    </a:lvl1pPr>
    <a:lvl2pPr marL="212960" indent="-105818" algn="l" defTabSz="914274"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2pPr>
    <a:lvl3pPr marL="328038" indent="-115078" algn="l" defTabSz="914274"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3pPr>
    <a:lvl4pPr marL="482798" indent="-146823" algn="l" defTabSz="914274"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4pPr>
    <a:lvl5pPr marL="615072" indent="-115078" algn="l" defTabSz="914274"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5pPr>
    <a:lvl6pPr marL="2285685" algn="l" defTabSz="914274" rtl="0" eaLnBrk="1" latinLnBrk="0" hangingPunct="1">
      <a:defRPr sz="1200" kern="1200">
        <a:solidFill>
          <a:schemeClr val="tx1"/>
        </a:solidFill>
        <a:latin typeface="+mn-lt"/>
        <a:ea typeface="+mn-ea"/>
        <a:cs typeface="+mn-cs"/>
      </a:defRPr>
    </a:lvl6pPr>
    <a:lvl7pPr marL="2742821" algn="l" defTabSz="914274" rtl="0" eaLnBrk="1" latinLnBrk="0" hangingPunct="1">
      <a:defRPr sz="1200" kern="1200">
        <a:solidFill>
          <a:schemeClr val="tx1"/>
        </a:solidFill>
        <a:latin typeface="+mn-lt"/>
        <a:ea typeface="+mn-ea"/>
        <a:cs typeface="+mn-cs"/>
      </a:defRPr>
    </a:lvl7pPr>
    <a:lvl8pPr marL="3199958" algn="l" defTabSz="914274" rtl="0" eaLnBrk="1" latinLnBrk="0" hangingPunct="1">
      <a:defRPr sz="1200" kern="1200">
        <a:solidFill>
          <a:schemeClr val="tx1"/>
        </a:solidFill>
        <a:latin typeface="+mn-lt"/>
        <a:ea typeface="+mn-ea"/>
        <a:cs typeface="+mn-cs"/>
      </a:defRPr>
    </a:lvl8pPr>
    <a:lvl9pPr marL="3657096" algn="l" defTabSz="91427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azure.microsoft.com/en-us/overview/what-is-azure/?cr_cc=200671892&amp;wt.mc_id=usdx_evan_events_comms_dev_0_dvcamps_0_0"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binged.it/1l5k1xa" TargetMode="External"/><Relationship Id="rId4" Type="http://schemas.openxmlformats.org/officeDocument/2006/relationships/hyperlink" Target="https://www.visualstudio.com/downloads/download-visual-studio-vs?cr_cc=200671893&amp;wt.mc_id=usdx_evan_events_comms_dev_0_dvcamps_0_0"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smtClean="0">
                <a:solidFill>
                  <a:schemeClr val="tx1"/>
                </a:solidFill>
                <a:effectLst/>
                <a:latin typeface="Segoe UI Light" pitchFamily="34" charset="0"/>
                <a:ea typeface="+mn-ea"/>
                <a:cs typeface="+mn-cs"/>
              </a:rPr>
              <a:t>Build a powerful, enterprise-grade cloud platform using the NEW features of Visual Studio 2015 &amp; Microsoft Azure</a:t>
            </a:r>
          </a:p>
          <a:p>
            <a:r>
              <a:rPr lang="en-US" sz="900" kern="1200" dirty="0" smtClean="0">
                <a:solidFill>
                  <a:schemeClr val="tx1"/>
                </a:solidFill>
                <a:effectLst/>
                <a:latin typeface="Segoe UI Light" pitchFamily="34" charset="0"/>
                <a:ea typeface="+mn-ea"/>
                <a:cs typeface="+mn-cs"/>
              </a:rPr>
              <a:t>Please join us for this interactive, full-day training session led by Microsoft experts, created specifically for developers like you.</a:t>
            </a:r>
          </a:p>
          <a:p>
            <a:r>
              <a:rPr lang="en-US" sz="900" kern="1200" dirty="0" smtClean="0">
                <a:solidFill>
                  <a:schemeClr val="tx1"/>
                </a:solidFill>
                <a:effectLst/>
                <a:latin typeface="Segoe UI Light" pitchFamily="34" charset="0"/>
                <a:ea typeface="+mn-ea"/>
                <a:cs typeface="+mn-cs"/>
              </a:rPr>
              <a:t>  </a:t>
            </a:r>
            <a:r>
              <a:rPr lang="en-US" sz="900" b="1" kern="1200" dirty="0" smtClean="0">
                <a:solidFill>
                  <a:schemeClr val="tx1"/>
                </a:solidFill>
                <a:effectLst/>
                <a:latin typeface="Segoe UI Light" pitchFamily="34" charset="0"/>
                <a:ea typeface="+mn-ea"/>
                <a:cs typeface="+mn-cs"/>
              </a:rPr>
              <a:t>What am I going to learn?</a:t>
            </a:r>
            <a:endParaRPr lang="en-US" sz="900" kern="1200" dirty="0" smtClean="0">
              <a:solidFill>
                <a:schemeClr val="tx1"/>
              </a:solidFill>
              <a:effectLst/>
              <a:latin typeface="Segoe UI Light" pitchFamily="34" charset="0"/>
              <a:ea typeface="+mn-ea"/>
              <a:cs typeface="+mn-cs"/>
            </a:endParaRPr>
          </a:p>
          <a:p>
            <a:r>
              <a:rPr lang="en-US" sz="900" kern="1200" dirty="0" smtClean="0">
                <a:solidFill>
                  <a:schemeClr val="tx1"/>
                </a:solidFill>
                <a:effectLst/>
                <a:latin typeface="Segoe UI Light" pitchFamily="34" charset="0"/>
                <a:ea typeface="+mn-ea"/>
                <a:cs typeface="+mn-cs"/>
              </a:rPr>
              <a:t>At this event, you will learn about the latest release of Visual Studio 2015 and Microsoft Azure’s features and services – including Microsoft Azure Virtual Machines, Websites, and Visual Studio’s </a:t>
            </a:r>
            <a:r>
              <a:rPr lang="en-US" sz="900" kern="1200" dirty="0" err="1" smtClean="0">
                <a:solidFill>
                  <a:schemeClr val="tx1"/>
                </a:solidFill>
                <a:effectLst/>
                <a:latin typeface="Segoe UI Light" pitchFamily="34" charset="0"/>
                <a:ea typeface="+mn-ea"/>
                <a:cs typeface="+mn-cs"/>
              </a:rPr>
              <a:t>IntelliTest</a:t>
            </a:r>
            <a:r>
              <a:rPr lang="en-US" sz="900" kern="1200" dirty="0" smtClean="0">
                <a:solidFill>
                  <a:schemeClr val="tx1"/>
                </a:solidFill>
                <a:effectLst/>
                <a:latin typeface="Segoe UI Light" pitchFamily="34" charset="0"/>
                <a:ea typeface="+mn-ea"/>
                <a:cs typeface="+mn-cs"/>
              </a:rPr>
              <a:t> – that can help you build and move a variety of apps to the cloud. You’ll see how to build websites, mobile applications, and enterprise-class applications.</a:t>
            </a:r>
          </a:p>
          <a:p>
            <a:r>
              <a:rPr lang="en-US" sz="900" kern="1200" dirty="0" smtClean="0">
                <a:solidFill>
                  <a:schemeClr val="tx1"/>
                </a:solidFill>
                <a:effectLst/>
                <a:latin typeface="Segoe UI Light" pitchFamily="34" charset="0"/>
                <a:ea typeface="+mn-ea"/>
                <a:cs typeface="+mn-cs"/>
              </a:rPr>
              <a:t>  </a:t>
            </a:r>
            <a:r>
              <a:rPr lang="en-US" sz="900" b="1" kern="1200" dirty="0" smtClean="0">
                <a:solidFill>
                  <a:schemeClr val="tx1"/>
                </a:solidFill>
                <a:effectLst/>
                <a:latin typeface="Segoe UI Light" pitchFamily="34" charset="0"/>
                <a:ea typeface="+mn-ea"/>
                <a:cs typeface="+mn-cs"/>
              </a:rPr>
              <a:t>We’ll give you a free Microsoft Azure pass</a:t>
            </a:r>
            <a:r>
              <a:rPr lang="en-US" sz="900" kern="1200" dirty="0" smtClean="0">
                <a:solidFill>
                  <a:schemeClr val="tx1"/>
                </a:solidFill>
                <a:effectLst/>
                <a:latin typeface="Segoe UI Light" pitchFamily="34" charset="0"/>
                <a:ea typeface="+mn-ea"/>
                <a:cs typeface="+mn-cs"/>
              </a:rPr>
              <a:t> since you’ll spend most of the day in a hands-on lab environment.</a:t>
            </a:r>
          </a:p>
          <a:p>
            <a:r>
              <a:rPr lang="en-US" sz="900" kern="1200" dirty="0" smtClean="0">
                <a:solidFill>
                  <a:schemeClr val="tx1"/>
                </a:solidFill>
                <a:effectLst/>
                <a:latin typeface="Segoe UI Light" pitchFamily="34" charset="0"/>
                <a:ea typeface="+mn-ea"/>
                <a:cs typeface="+mn-cs"/>
              </a:rPr>
              <a:t>  </a:t>
            </a:r>
            <a:r>
              <a:rPr lang="en-US" sz="900" b="1" kern="1200" dirty="0" smtClean="0">
                <a:solidFill>
                  <a:schemeClr val="tx1"/>
                </a:solidFill>
                <a:effectLst/>
                <a:latin typeface="Segoe UI Light" pitchFamily="34" charset="0"/>
                <a:ea typeface="+mn-ea"/>
                <a:cs typeface="+mn-cs"/>
              </a:rPr>
              <a:t>Topics we’ll cover:</a:t>
            </a:r>
            <a:endParaRPr lang="en-US" sz="900" kern="1200" dirty="0" smtClean="0">
              <a:solidFill>
                <a:schemeClr val="tx1"/>
              </a:solidFill>
              <a:effectLst/>
              <a:latin typeface="Segoe UI Light" pitchFamily="34" charset="0"/>
              <a:ea typeface="+mn-ea"/>
              <a:cs typeface="+mn-cs"/>
            </a:endParaRPr>
          </a:p>
          <a:p>
            <a:r>
              <a:rPr lang="en-US" sz="900" kern="1200" dirty="0" smtClean="0">
                <a:solidFill>
                  <a:schemeClr val="tx1"/>
                </a:solidFill>
                <a:effectLst/>
                <a:latin typeface="Segoe UI Light" pitchFamily="34" charset="0"/>
                <a:ea typeface="+mn-ea"/>
                <a:cs typeface="+mn-cs"/>
              </a:rPr>
              <a:t>Intro to </a:t>
            </a:r>
            <a:r>
              <a:rPr lang="en-US" sz="900" kern="1200" dirty="0" smtClean="0">
                <a:solidFill>
                  <a:schemeClr val="tx1"/>
                </a:solidFill>
                <a:effectLst/>
                <a:latin typeface="Segoe UI Light" pitchFamily="34" charset="0"/>
                <a:ea typeface="+mn-ea"/>
                <a:cs typeface="+mn-cs"/>
                <a:hlinkClick r:id="rId3"/>
              </a:rPr>
              <a:t>Microsoft Azure</a:t>
            </a:r>
            <a:r>
              <a:rPr lang="en-US" sz="900" kern="1200" dirty="0" smtClean="0">
                <a:solidFill>
                  <a:schemeClr val="tx1"/>
                </a:solidFill>
                <a:effectLst/>
                <a:latin typeface="Segoe UI Light" pitchFamily="34" charset="0"/>
                <a:ea typeface="+mn-ea"/>
                <a:cs typeface="+mn-cs"/>
              </a:rPr>
              <a:t> &amp; </a:t>
            </a:r>
            <a:r>
              <a:rPr lang="en-US" sz="900" kern="1200" dirty="0" smtClean="0">
                <a:solidFill>
                  <a:schemeClr val="tx1"/>
                </a:solidFill>
                <a:effectLst/>
                <a:latin typeface="Segoe UI Light" pitchFamily="34" charset="0"/>
                <a:ea typeface="+mn-ea"/>
                <a:cs typeface="+mn-cs"/>
                <a:hlinkClick r:id="rId4"/>
              </a:rPr>
              <a:t>Visual Studio 2015</a:t>
            </a:r>
            <a:r>
              <a:rPr lang="en-US" sz="900" kern="1200" dirty="0" smtClean="0">
                <a:solidFill>
                  <a:schemeClr val="tx1"/>
                </a:solidFill>
                <a:effectLst/>
                <a:latin typeface="Segoe UI Light" pitchFamily="34" charset="0"/>
                <a:ea typeface="+mn-ea"/>
                <a:cs typeface="+mn-cs"/>
              </a:rPr>
              <a:t> - Hello Azure! In this talk, you'll learn about Microsoft Azure’s broad service offerings. All the pieces – including Compute, Data, App and Network Services – combine to provide one powerful enterprise-grade cloud platform you can trust. We’ll also broadly cover some of the new features in Visual Studio 2015 and VSO/TFS 2015.</a:t>
            </a:r>
          </a:p>
          <a:p>
            <a:r>
              <a:rPr lang="en-US" sz="900" kern="1200" dirty="0" smtClean="0">
                <a:solidFill>
                  <a:schemeClr val="tx1"/>
                </a:solidFill>
                <a:effectLst/>
                <a:latin typeface="Segoe UI Light" pitchFamily="34" charset="0"/>
                <a:ea typeface="+mn-ea"/>
                <a:cs typeface="+mn-cs"/>
              </a:rPr>
              <a:t>Microsoft Azure App Services with Visual Studio 2015 - Microsoft Azure App Services provide a powerful way to create Web, Mobile, API and Logic applications.  In this module, you will learn the basics of these services and try them in the associated hands-on labs. We’ll throw in some of the exciting new features of Visual Studio including the redesigned IntelliTrace for debugging and the brand new </a:t>
            </a:r>
            <a:r>
              <a:rPr lang="en-US" sz="900" kern="1200" dirty="0" err="1" smtClean="0">
                <a:solidFill>
                  <a:schemeClr val="tx1"/>
                </a:solidFill>
                <a:effectLst/>
                <a:latin typeface="Segoe UI Light" pitchFamily="34" charset="0"/>
                <a:ea typeface="+mn-ea"/>
                <a:cs typeface="+mn-cs"/>
              </a:rPr>
              <a:t>IntelliTest</a:t>
            </a:r>
            <a:r>
              <a:rPr lang="en-US" sz="900" kern="1200" dirty="0" smtClean="0">
                <a:solidFill>
                  <a:schemeClr val="tx1"/>
                </a:solidFill>
                <a:effectLst/>
                <a:latin typeface="Segoe UI Light" pitchFamily="34" charset="0"/>
                <a:ea typeface="+mn-ea"/>
                <a:cs typeface="+mn-cs"/>
              </a:rPr>
              <a:t> that will help you enhance quality while improving productivity.</a:t>
            </a:r>
          </a:p>
          <a:p>
            <a:r>
              <a:rPr lang="en-US" sz="900" kern="1200" dirty="0" smtClean="0">
                <a:solidFill>
                  <a:schemeClr val="tx1"/>
                </a:solidFill>
                <a:effectLst/>
                <a:latin typeface="Segoe UI Light" pitchFamily="34" charset="0"/>
                <a:ea typeface="+mn-ea"/>
                <a:cs typeface="+mn-cs"/>
              </a:rPr>
              <a:t>Identity &amp; Access - Learn about ADAL Library, O365 Library, OData Services, .NET &amp; Java. </a:t>
            </a:r>
          </a:p>
          <a:p>
            <a:r>
              <a:rPr lang="en-US" sz="900" kern="1200" dirty="0" smtClean="0">
                <a:solidFill>
                  <a:schemeClr val="tx1"/>
                </a:solidFill>
                <a:effectLst/>
                <a:latin typeface="Segoe UI Light" pitchFamily="34" charset="0"/>
                <a:ea typeface="+mn-ea"/>
                <a:cs typeface="+mn-cs"/>
              </a:rPr>
              <a:t>IaaS - Need some extra servers? We've got them. Microsoft Azure Virtual Machines provide both Windows and Linux guest operating systems. </a:t>
            </a:r>
          </a:p>
          <a:p>
            <a:r>
              <a:rPr lang="en-US" sz="900" kern="1200" dirty="0" smtClean="0">
                <a:solidFill>
                  <a:schemeClr val="tx1"/>
                </a:solidFill>
                <a:effectLst/>
                <a:latin typeface="Segoe UI Light" pitchFamily="34" charset="0"/>
                <a:ea typeface="+mn-ea"/>
                <a:cs typeface="+mn-cs"/>
              </a:rPr>
              <a:t>Data - Microsoft Azure has many ways to fulfill your storage needs. Covering SQL, Azure HD Insight, Data Warehousing and Data Lakes, this module provides a solid drilldown into the choices available. Learn how to build web apps using </a:t>
            </a:r>
            <a:r>
              <a:rPr lang="en-US" sz="900" kern="1200" dirty="0" err="1" smtClean="0">
                <a:solidFill>
                  <a:schemeClr val="tx1"/>
                </a:solidFill>
                <a:effectLst/>
                <a:latin typeface="Segoe UI Light" pitchFamily="34" charset="0"/>
                <a:ea typeface="+mn-ea"/>
                <a:cs typeface="+mn-cs"/>
              </a:rPr>
              <a:t>DocumentDB</a:t>
            </a:r>
            <a:r>
              <a:rPr lang="en-US" sz="900" kern="1200" dirty="0" smtClean="0">
                <a:solidFill>
                  <a:schemeClr val="tx1"/>
                </a:solidFill>
                <a:effectLst/>
                <a:latin typeface="Segoe UI Light" pitchFamily="34" charset="0"/>
                <a:ea typeface="+mn-ea"/>
                <a:cs typeface="+mn-cs"/>
              </a:rPr>
              <a:t> and Azure SQL.</a:t>
            </a:r>
          </a:p>
          <a:p>
            <a:endParaRPr lang="en-US" dirty="0" smtClean="0"/>
          </a:p>
          <a:p>
            <a:endParaRPr lang="en-US" dirty="0" smtClean="0"/>
          </a:p>
          <a:p>
            <a:endParaRPr lang="en-US" dirty="0" smtClean="0"/>
          </a:p>
          <a:p>
            <a:r>
              <a:rPr lang="en-US" sz="900" b="1" kern="1200" dirty="0" smtClean="0">
                <a:solidFill>
                  <a:schemeClr val="tx1"/>
                </a:solidFill>
                <a:effectLst/>
                <a:latin typeface="Segoe UI Light" pitchFamily="34" charset="0"/>
                <a:ea typeface="+mn-ea"/>
                <a:cs typeface="+mn-cs"/>
              </a:rPr>
              <a:t>Build a powerful, enterprise-grade cloud platform using the NEW features of Visual Studio 2015 &amp; Microsoft Azure</a:t>
            </a:r>
          </a:p>
          <a:p>
            <a:r>
              <a:rPr lang="en-US" sz="900" kern="1200" dirty="0" smtClean="0">
                <a:solidFill>
                  <a:schemeClr val="tx1"/>
                </a:solidFill>
                <a:effectLst/>
                <a:latin typeface="Segoe UI Light" pitchFamily="34" charset="0"/>
                <a:ea typeface="+mn-ea"/>
                <a:cs typeface="+mn-cs"/>
              </a:rPr>
              <a:t>Date: Oct 15, 2015 8:30 AM - 5:00 PM</a:t>
            </a:r>
          </a:p>
          <a:p>
            <a:r>
              <a:rPr lang="en-US" sz="900" kern="1200" dirty="0" smtClean="0">
                <a:solidFill>
                  <a:schemeClr val="tx1"/>
                </a:solidFill>
                <a:effectLst/>
                <a:latin typeface="Segoe UI Light" pitchFamily="34" charset="0"/>
                <a:ea typeface="+mn-ea"/>
                <a:cs typeface="+mn-cs"/>
              </a:rPr>
              <a:t>Microsoft Office - New York City</a:t>
            </a:r>
            <a:br>
              <a:rPr lang="en-US" sz="900" kern="1200" dirty="0" smtClean="0">
                <a:solidFill>
                  <a:schemeClr val="tx1"/>
                </a:solidFill>
                <a:effectLst/>
                <a:latin typeface="Segoe UI Light" pitchFamily="34" charset="0"/>
                <a:ea typeface="+mn-ea"/>
                <a:cs typeface="+mn-cs"/>
              </a:rPr>
            </a:br>
            <a:r>
              <a:rPr lang="en-US" sz="900" kern="1200" dirty="0" smtClean="0">
                <a:solidFill>
                  <a:schemeClr val="tx1"/>
                </a:solidFill>
                <a:effectLst/>
                <a:latin typeface="Segoe UI Light" pitchFamily="34" charset="0"/>
                <a:ea typeface="+mn-ea"/>
                <a:cs typeface="+mn-cs"/>
              </a:rPr>
              <a:t>11 Times Square, </a:t>
            </a:r>
            <a:br>
              <a:rPr lang="en-US" sz="900" kern="1200" dirty="0" smtClean="0">
                <a:solidFill>
                  <a:schemeClr val="tx1"/>
                </a:solidFill>
                <a:effectLst/>
                <a:latin typeface="Segoe UI Light" pitchFamily="34" charset="0"/>
                <a:ea typeface="+mn-ea"/>
                <a:cs typeface="+mn-cs"/>
              </a:rPr>
            </a:br>
            <a:r>
              <a:rPr lang="en-US" sz="900" kern="1200" dirty="0" smtClean="0">
                <a:solidFill>
                  <a:schemeClr val="tx1"/>
                </a:solidFill>
                <a:effectLst/>
                <a:latin typeface="Segoe UI Light" pitchFamily="34" charset="0"/>
                <a:ea typeface="+mn-ea"/>
                <a:cs typeface="+mn-cs"/>
              </a:rPr>
              <a:t>New York , NY 10036</a:t>
            </a:r>
            <a:br>
              <a:rPr lang="en-US" sz="900" kern="1200" dirty="0" smtClean="0">
                <a:solidFill>
                  <a:schemeClr val="tx1"/>
                </a:solidFill>
                <a:effectLst/>
                <a:latin typeface="Segoe UI Light" pitchFamily="34" charset="0"/>
                <a:ea typeface="+mn-ea"/>
                <a:cs typeface="+mn-cs"/>
              </a:rPr>
            </a:br>
            <a:r>
              <a:rPr lang="en-US" sz="900" kern="1200" dirty="0" smtClean="0">
                <a:solidFill>
                  <a:schemeClr val="tx1"/>
                </a:solidFill>
                <a:effectLst/>
                <a:latin typeface="Segoe UI Light" pitchFamily="34" charset="0"/>
                <a:ea typeface="+mn-ea"/>
                <a:cs typeface="+mn-cs"/>
                <a:hlinkClick r:id="rId5"/>
              </a:rPr>
              <a:t>See map and/or driving directions</a:t>
            </a:r>
            <a:endParaRPr lang="en-US" sz="900" kern="1200" dirty="0" smtClean="0">
              <a:solidFill>
                <a:schemeClr val="tx1"/>
              </a:solidFill>
              <a:effectLst/>
              <a:latin typeface="Segoe UI Light" pitchFamily="34" charset="0"/>
              <a:ea typeface="+mn-ea"/>
              <a:cs typeface="+mn-cs"/>
            </a:endParaRPr>
          </a:p>
          <a:p>
            <a:r>
              <a:rPr lang="en-US" sz="900" kern="1200" dirty="0" smtClean="0">
                <a:solidFill>
                  <a:schemeClr val="tx1"/>
                </a:solidFill>
                <a:effectLst/>
                <a:latin typeface="Segoe UI Light" pitchFamily="34" charset="0"/>
                <a:ea typeface="+mn-ea"/>
                <a:cs typeface="+mn-cs"/>
              </a:rPr>
              <a:t>Please join us for this interactive, full-day training session led by Microsoft experts, created specifically for developers like you.</a:t>
            </a:r>
          </a:p>
          <a:p>
            <a:r>
              <a:rPr lang="en-US" sz="900" kern="1200" dirty="0" smtClean="0">
                <a:solidFill>
                  <a:schemeClr val="tx1"/>
                </a:solidFill>
                <a:effectLst/>
                <a:latin typeface="Segoe UI Light" pitchFamily="34" charset="0"/>
                <a:ea typeface="+mn-ea"/>
                <a:cs typeface="+mn-cs"/>
              </a:rPr>
              <a:t/>
            </a:r>
            <a:br>
              <a:rPr lang="en-US" sz="900" kern="1200" dirty="0" smtClean="0">
                <a:solidFill>
                  <a:schemeClr val="tx1"/>
                </a:solidFill>
                <a:effectLst/>
                <a:latin typeface="Segoe UI Light" pitchFamily="34" charset="0"/>
                <a:ea typeface="+mn-ea"/>
                <a:cs typeface="+mn-cs"/>
              </a:rPr>
            </a:br>
            <a:r>
              <a:rPr lang="en-US" sz="900" b="1" kern="1200" dirty="0" smtClean="0">
                <a:solidFill>
                  <a:schemeClr val="tx1"/>
                </a:solidFill>
                <a:effectLst/>
                <a:latin typeface="Segoe UI Light" pitchFamily="34" charset="0"/>
                <a:ea typeface="+mn-ea"/>
                <a:cs typeface="+mn-cs"/>
              </a:rPr>
              <a:t>What am I going to learn?</a:t>
            </a:r>
            <a:endParaRPr lang="en-US" sz="900" kern="1200" dirty="0" smtClean="0">
              <a:solidFill>
                <a:schemeClr val="tx1"/>
              </a:solidFill>
              <a:effectLst/>
              <a:latin typeface="Segoe UI Light" pitchFamily="34" charset="0"/>
              <a:ea typeface="+mn-ea"/>
              <a:cs typeface="+mn-cs"/>
            </a:endParaRPr>
          </a:p>
          <a:p>
            <a:r>
              <a:rPr lang="en-US" sz="900" kern="1200" dirty="0" smtClean="0">
                <a:solidFill>
                  <a:schemeClr val="tx1"/>
                </a:solidFill>
                <a:effectLst/>
                <a:latin typeface="Segoe UI Light" pitchFamily="34" charset="0"/>
                <a:ea typeface="+mn-ea"/>
                <a:cs typeface="+mn-cs"/>
              </a:rPr>
              <a:t>At this event, you will learn about the latest release of Visual Studio 2015 and Microsoft Azure’s features and services – including Microsoft Azure Virtual Machines, Websites, and Visual Studio’s </a:t>
            </a:r>
            <a:r>
              <a:rPr lang="en-US" sz="900" kern="1200" dirty="0" err="1" smtClean="0">
                <a:solidFill>
                  <a:schemeClr val="tx1"/>
                </a:solidFill>
                <a:effectLst/>
                <a:latin typeface="Segoe UI Light" pitchFamily="34" charset="0"/>
                <a:ea typeface="+mn-ea"/>
                <a:cs typeface="+mn-cs"/>
              </a:rPr>
              <a:t>IntelliTest</a:t>
            </a:r>
            <a:r>
              <a:rPr lang="en-US" sz="900" kern="1200" dirty="0" smtClean="0">
                <a:solidFill>
                  <a:schemeClr val="tx1"/>
                </a:solidFill>
                <a:effectLst/>
                <a:latin typeface="Segoe UI Light" pitchFamily="34" charset="0"/>
                <a:ea typeface="+mn-ea"/>
                <a:cs typeface="+mn-cs"/>
              </a:rPr>
              <a:t> – that can help you build and move a variety of apps to the cloud. You’ll see how to build websites, mobile applications, and enterprise-class applications.</a:t>
            </a:r>
          </a:p>
          <a:p>
            <a:r>
              <a:rPr lang="en-US" sz="900" kern="1200" dirty="0" smtClean="0">
                <a:solidFill>
                  <a:schemeClr val="tx1"/>
                </a:solidFill>
                <a:effectLst/>
                <a:latin typeface="Segoe UI Light" pitchFamily="34" charset="0"/>
                <a:ea typeface="+mn-ea"/>
                <a:cs typeface="+mn-cs"/>
              </a:rPr>
              <a:t/>
            </a:r>
            <a:br>
              <a:rPr lang="en-US" sz="900" kern="1200" dirty="0" smtClean="0">
                <a:solidFill>
                  <a:schemeClr val="tx1"/>
                </a:solidFill>
                <a:effectLst/>
                <a:latin typeface="Segoe UI Light" pitchFamily="34" charset="0"/>
                <a:ea typeface="+mn-ea"/>
                <a:cs typeface="+mn-cs"/>
              </a:rPr>
            </a:br>
            <a:r>
              <a:rPr lang="en-US" sz="900" b="1" kern="1200" dirty="0" smtClean="0">
                <a:solidFill>
                  <a:schemeClr val="tx1"/>
                </a:solidFill>
                <a:effectLst/>
                <a:latin typeface="Segoe UI Light" pitchFamily="34" charset="0"/>
                <a:ea typeface="+mn-ea"/>
                <a:cs typeface="+mn-cs"/>
              </a:rPr>
              <a:t>We’ll give you a free Microsoft Azure pass</a:t>
            </a:r>
            <a:r>
              <a:rPr lang="en-US" sz="900" kern="1200" dirty="0" smtClean="0">
                <a:solidFill>
                  <a:schemeClr val="tx1"/>
                </a:solidFill>
                <a:effectLst/>
                <a:latin typeface="Segoe UI Light" pitchFamily="34" charset="0"/>
                <a:ea typeface="+mn-ea"/>
                <a:cs typeface="+mn-cs"/>
              </a:rPr>
              <a:t> since you’ll spend most of the day in a hands-on lab environment.</a:t>
            </a:r>
          </a:p>
          <a:p>
            <a:r>
              <a:rPr lang="en-US" sz="900" kern="1200" dirty="0" smtClean="0">
                <a:solidFill>
                  <a:schemeClr val="tx1"/>
                </a:solidFill>
                <a:effectLst/>
                <a:latin typeface="Segoe UI Light" pitchFamily="34" charset="0"/>
                <a:ea typeface="+mn-ea"/>
                <a:cs typeface="+mn-cs"/>
              </a:rPr>
              <a:t/>
            </a:r>
            <a:br>
              <a:rPr lang="en-US" sz="900" kern="1200" dirty="0" smtClean="0">
                <a:solidFill>
                  <a:schemeClr val="tx1"/>
                </a:solidFill>
                <a:effectLst/>
                <a:latin typeface="Segoe UI Light" pitchFamily="34" charset="0"/>
                <a:ea typeface="+mn-ea"/>
                <a:cs typeface="+mn-cs"/>
              </a:rPr>
            </a:br>
            <a:r>
              <a:rPr lang="en-US" sz="900" b="1" kern="1200" dirty="0" smtClean="0">
                <a:solidFill>
                  <a:schemeClr val="tx1"/>
                </a:solidFill>
                <a:effectLst/>
                <a:latin typeface="Segoe UI Light" pitchFamily="34" charset="0"/>
                <a:ea typeface="+mn-ea"/>
                <a:cs typeface="+mn-cs"/>
              </a:rPr>
              <a:t>Topics we’ll cover:</a:t>
            </a:r>
            <a:endParaRPr lang="en-US" sz="900" kern="1200" dirty="0" smtClean="0">
              <a:solidFill>
                <a:schemeClr val="tx1"/>
              </a:solidFill>
              <a:effectLst/>
              <a:latin typeface="Segoe UI Light" pitchFamily="34" charset="0"/>
              <a:ea typeface="+mn-ea"/>
              <a:cs typeface="+mn-cs"/>
            </a:endParaRPr>
          </a:p>
          <a:p>
            <a:r>
              <a:rPr lang="en-US" sz="900" kern="1200" dirty="0" smtClean="0">
                <a:solidFill>
                  <a:schemeClr val="tx1"/>
                </a:solidFill>
                <a:effectLst/>
                <a:latin typeface="Segoe UI Light" pitchFamily="34" charset="0"/>
                <a:ea typeface="+mn-ea"/>
                <a:cs typeface="+mn-cs"/>
              </a:rPr>
              <a:t>Intro to </a:t>
            </a:r>
            <a:r>
              <a:rPr lang="en-US" sz="900" kern="1200" dirty="0" smtClean="0">
                <a:solidFill>
                  <a:schemeClr val="tx1"/>
                </a:solidFill>
                <a:effectLst/>
                <a:latin typeface="Segoe UI Light" pitchFamily="34" charset="0"/>
                <a:ea typeface="+mn-ea"/>
                <a:cs typeface="+mn-cs"/>
                <a:hlinkClick r:id="rId3"/>
              </a:rPr>
              <a:t>Microsoft Azure</a:t>
            </a:r>
            <a:r>
              <a:rPr lang="en-US" sz="900" kern="1200" dirty="0" smtClean="0">
                <a:solidFill>
                  <a:schemeClr val="tx1"/>
                </a:solidFill>
                <a:effectLst/>
                <a:latin typeface="Segoe UI Light" pitchFamily="34" charset="0"/>
                <a:ea typeface="+mn-ea"/>
                <a:cs typeface="+mn-cs"/>
              </a:rPr>
              <a:t> &amp; </a:t>
            </a:r>
            <a:r>
              <a:rPr lang="en-US" sz="900" kern="1200" dirty="0" smtClean="0">
                <a:solidFill>
                  <a:schemeClr val="tx1"/>
                </a:solidFill>
                <a:effectLst/>
                <a:latin typeface="Segoe UI Light" pitchFamily="34" charset="0"/>
                <a:ea typeface="+mn-ea"/>
                <a:cs typeface="+mn-cs"/>
                <a:hlinkClick r:id="rId4"/>
              </a:rPr>
              <a:t>Visual Studio 2015</a:t>
            </a:r>
            <a:r>
              <a:rPr lang="en-US" sz="900" kern="1200" dirty="0" smtClean="0">
                <a:solidFill>
                  <a:schemeClr val="tx1"/>
                </a:solidFill>
                <a:effectLst/>
                <a:latin typeface="Segoe UI Light" pitchFamily="34" charset="0"/>
                <a:ea typeface="+mn-ea"/>
                <a:cs typeface="+mn-cs"/>
              </a:rPr>
              <a:t> - Hello Azure! In this talk, you'll learn about Microsoft Azure’s broad service offerings. All the pieces – including Compute, Data, App and Network Services – combine to provide one powerful enterprise-grade cloud platform you can trust. We’ll also broadly cover some of the new features in Visual Studio 2015 and VSO/TFS 2015.</a:t>
            </a:r>
          </a:p>
          <a:p>
            <a:r>
              <a:rPr lang="en-US" sz="900" kern="1200" dirty="0" smtClean="0">
                <a:solidFill>
                  <a:schemeClr val="tx1"/>
                </a:solidFill>
                <a:effectLst/>
                <a:latin typeface="Segoe UI Light" pitchFamily="34" charset="0"/>
                <a:ea typeface="+mn-ea"/>
                <a:cs typeface="+mn-cs"/>
              </a:rPr>
              <a:t>Microsoft Azure App Services with Visual Studio 2015 - Microsoft Azure App Services provide a powerful way to create Web, Mobile, API and Logic applications.  In this module, you will learn the basics of these services and try them in the associated hands-on labs. We’ll throw in some of the exciting new features of Visual Studio including the redesigned IntelliTrace for debugging and the brand new </a:t>
            </a:r>
            <a:r>
              <a:rPr lang="en-US" sz="900" kern="1200" dirty="0" err="1" smtClean="0">
                <a:solidFill>
                  <a:schemeClr val="tx1"/>
                </a:solidFill>
                <a:effectLst/>
                <a:latin typeface="Segoe UI Light" pitchFamily="34" charset="0"/>
                <a:ea typeface="+mn-ea"/>
                <a:cs typeface="+mn-cs"/>
              </a:rPr>
              <a:t>IntelliTest</a:t>
            </a:r>
            <a:r>
              <a:rPr lang="en-US" sz="900" kern="1200" dirty="0" smtClean="0">
                <a:solidFill>
                  <a:schemeClr val="tx1"/>
                </a:solidFill>
                <a:effectLst/>
                <a:latin typeface="Segoe UI Light" pitchFamily="34" charset="0"/>
                <a:ea typeface="+mn-ea"/>
                <a:cs typeface="+mn-cs"/>
              </a:rPr>
              <a:t> that will help you enhance quality while improving productivity.</a:t>
            </a:r>
          </a:p>
          <a:p>
            <a:r>
              <a:rPr lang="en-US" sz="900" kern="1200" dirty="0" smtClean="0">
                <a:solidFill>
                  <a:schemeClr val="tx1"/>
                </a:solidFill>
                <a:effectLst/>
                <a:latin typeface="Segoe UI Light" pitchFamily="34" charset="0"/>
                <a:ea typeface="+mn-ea"/>
                <a:cs typeface="+mn-cs"/>
              </a:rPr>
              <a:t>Identity &amp; Access - Learn about ADAL Library, O365 Library, OData Services, .NET &amp; Java. </a:t>
            </a:r>
          </a:p>
          <a:p>
            <a:r>
              <a:rPr lang="en-US" sz="900" kern="1200" dirty="0" smtClean="0">
                <a:solidFill>
                  <a:schemeClr val="tx1"/>
                </a:solidFill>
                <a:effectLst/>
                <a:latin typeface="Segoe UI Light" pitchFamily="34" charset="0"/>
                <a:ea typeface="+mn-ea"/>
                <a:cs typeface="+mn-cs"/>
              </a:rPr>
              <a:t>IaaS - Need some extra servers? We've got them. Microsoft Azure Virtual Machines provide both Windows and Linux guest operating systems. </a:t>
            </a:r>
          </a:p>
          <a:p>
            <a:r>
              <a:rPr lang="en-US" sz="900" kern="1200" dirty="0" smtClean="0">
                <a:solidFill>
                  <a:schemeClr val="tx1"/>
                </a:solidFill>
                <a:effectLst/>
                <a:latin typeface="Segoe UI Light" pitchFamily="34" charset="0"/>
                <a:ea typeface="+mn-ea"/>
                <a:cs typeface="+mn-cs"/>
              </a:rPr>
              <a:t>Data - Microsoft Azure has many ways to fulfill your storage needs. Covering SQL, Azure HD Insight, Data Warehousing and Data Lakes, this module provides a solid drilldown into the choices available. Learn how to build web apps using </a:t>
            </a:r>
            <a:r>
              <a:rPr lang="en-US" sz="900" kern="1200" dirty="0" err="1" smtClean="0">
                <a:solidFill>
                  <a:schemeClr val="tx1"/>
                </a:solidFill>
                <a:effectLst/>
                <a:latin typeface="Segoe UI Light" pitchFamily="34" charset="0"/>
                <a:ea typeface="+mn-ea"/>
                <a:cs typeface="+mn-cs"/>
              </a:rPr>
              <a:t>DocumentDB</a:t>
            </a:r>
            <a:r>
              <a:rPr lang="en-US" sz="900" kern="1200" dirty="0" smtClean="0">
                <a:solidFill>
                  <a:schemeClr val="tx1"/>
                </a:solidFill>
                <a:effectLst/>
                <a:latin typeface="Segoe UI Light" pitchFamily="34" charset="0"/>
                <a:ea typeface="+mn-ea"/>
                <a:cs typeface="+mn-cs"/>
              </a:rPr>
              <a:t> and Azure SQL.</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10/15/2015 7:36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380217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a:t>
            </a:r>
            <a:r>
              <a:rPr lang="en-US" baseline="0" dirty="0" smtClean="0"/>
              <a:t> is</a:t>
            </a:r>
            <a:r>
              <a:rPr lang="en-US" dirty="0" smtClean="0"/>
              <a:t> smart and empowered, what I mean by this</a:t>
            </a:r>
            <a:r>
              <a:rPr lang="en-US" baseline="0" dirty="0" smtClean="0"/>
              <a:t> is smart about technology and cloud services and leveraging them to solve business problems. Empowered meaning you have the ability to implement change. </a:t>
            </a:r>
            <a:endParaRPr lang="en-US" dirty="0"/>
          </a:p>
        </p:txBody>
      </p:sp>
      <p:sp>
        <p:nvSpPr>
          <p:cNvPr id="4" name="Slide Number Placeholder 3"/>
          <p:cNvSpPr>
            <a:spLocks noGrp="1"/>
          </p:cNvSpPr>
          <p:nvPr>
            <p:ph type="sldNum" sz="quarter" idx="10"/>
          </p:nvPr>
        </p:nvSpPr>
        <p:spPr/>
        <p:txBody>
          <a:bodyPr/>
          <a:lstStyle/>
          <a:p>
            <a:fld id="{C4CA44E0-6ABB-4CBD-8351-69864DC90CE7}" type="slidenum">
              <a:rPr lang="en-US" smtClean="0"/>
              <a:t>14</a:t>
            </a:fld>
            <a:endParaRPr lang="en-US"/>
          </a:p>
        </p:txBody>
      </p:sp>
    </p:spTree>
    <p:extLst>
      <p:ext uri="{BB962C8B-B14F-4D97-AF65-F5344CB8AC3E}">
        <p14:creationId xmlns:p14="http://schemas.microsoft.com/office/powerpoint/2010/main" val="1578710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AABF77-E2E4-44CA-BA5C-65E132CF08D8}"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1242884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1758BABA-CB4E-47D7-8069-5C01B9418E8B}"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7555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Speaking</a:t>
            </a:r>
            <a:r>
              <a:rPr lang="en-US" baseline="0" dirty="0" smtClean="0"/>
              <a:t> Notes</a:t>
            </a:r>
          </a:p>
          <a:p>
            <a:pPr marL="171450" indent="-171450">
              <a:buFontTx/>
              <a:buChar char="•"/>
            </a:pPr>
            <a:r>
              <a:rPr lang="en-US" baseline="0" dirty="0" smtClean="0"/>
              <a:t>Azure Mobile Services is a Backend-as-a-Service</a:t>
            </a:r>
          </a:p>
          <a:p>
            <a:pPr marL="171450" indent="-171450">
              <a:buFontTx/>
              <a:buChar char="•"/>
            </a:pPr>
            <a:r>
              <a:rPr lang="en-US" baseline="0" dirty="0" smtClean="0"/>
              <a:t>Instead of you having to design, build, test, deploy, manage, and upgrade your whole backend, we do it for you</a:t>
            </a:r>
          </a:p>
          <a:p>
            <a:pPr marL="171450" indent="-171450">
              <a:buFontTx/>
              <a:buChar char="•"/>
            </a:pPr>
            <a:r>
              <a:rPr lang="en-US" baseline="0" dirty="0" smtClean="0"/>
              <a:t>Features of Mobile Services</a:t>
            </a:r>
          </a:p>
          <a:p>
            <a:pPr marL="628650" lvl="1" indent="-171450">
              <a:buFontTx/>
              <a:buChar char="•"/>
            </a:pPr>
            <a:r>
              <a:rPr lang="en-US" baseline="0" dirty="0" smtClean="0"/>
              <a:t>Storage – SQL DB</a:t>
            </a:r>
          </a:p>
          <a:p>
            <a:pPr marL="628650" lvl="1" indent="-171450">
              <a:buFontTx/>
              <a:buChar char="•"/>
            </a:pPr>
            <a:r>
              <a:rPr lang="en-US" baseline="0" dirty="0" smtClean="0"/>
              <a:t>Authentication – built in support for social providers w/ ability to custom </a:t>
            </a:r>
            <a:r>
              <a:rPr lang="en-US" baseline="0" dirty="0" err="1" smtClean="0"/>
              <a:t>auth</a:t>
            </a:r>
            <a:endParaRPr lang="en-US" baseline="0" dirty="0" smtClean="0"/>
          </a:p>
          <a:p>
            <a:pPr marL="628650" lvl="1" indent="-171450">
              <a:buFontTx/>
              <a:buChar char="•"/>
            </a:pPr>
            <a:r>
              <a:rPr lang="en-US" baseline="0" dirty="0" smtClean="0"/>
              <a:t>Backend logic – data validation, logical flows, </a:t>
            </a:r>
            <a:r>
              <a:rPr lang="en-US" baseline="0" dirty="0" err="1" smtClean="0"/>
              <a:t>etc</a:t>
            </a:r>
            <a:endParaRPr lang="en-US" baseline="0" dirty="0" smtClean="0"/>
          </a:p>
          <a:p>
            <a:pPr marL="628650" lvl="1" indent="-171450">
              <a:buFontTx/>
              <a:buChar char="•"/>
            </a:pPr>
            <a:r>
              <a:rPr lang="en-US" baseline="0" dirty="0" smtClean="0"/>
              <a:t>Push Notifications – across all major mobile platforms</a:t>
            </a:r>
          </a:p>
          <a:p>
            <a:pPr marL="628650" lvl="1" indent="-171450">
              <a:buFontTx/>
              <a:buChar char="•"/>
            </a:pPr>
            <a:r>
              <a:rPr lang="en-US" baseline="0" dirty="0" smtClean="0"/>
              <a:t>Scheduler – backend job processing</a:t>
            </a:r>
            <a:endParaRPr lang="en-US" dirty="0"/>
          </a:p>
        </p:txBody>
      </p:sp>
      <p:sp>
        <p:nvSpPr>
          <p:cNvPr id="4" name="Slide Number Placeholder 3"/>
          <p:cNvSpPr>
            <a:spLocks noGrp="1"/>
          </p:cNvSpPr>
          <p:nvPr>
            <p:ph type="sldNum" sz="quarter" idx="10"/>
          </p:nvPr>
        </p:nvSpPr>
        <p:spPr/>
        <p:txBody>
          <a:bodyPr/>
          <a:lstStyle/>
          <a:p>
            <a:fld id="{2C52CFDC-D2D5-4B9F-BA75-89F771E01AEB}" type="slidenum">
              <a:rPr lang="en-US" smtClean="0"/>
              <a:t>19</a:t>
            </a:fld>
            <a:endParaRPr lang="en-US"/>
          </a:p>
        </p:txBody>
      </p:sp>
    </p:spTree>
    <p:extLst>
      <p:ext uri="{BB962C8B-B14F-4D97-AF65-F5344CB8AC3E}">
        <p14:creationId xmlns:p14="http://schemas.microsoft.com/office/powerpoint/2010/main" val="3740105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31436"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36"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491AE8CF-25C5-47D8-B770-9703DC946C25}" type="datetime8">
              <a:rPr lang="en-US" smtClean="0">
                <a:solidFill>
                  <a:prstClr val="black"/>
                </a:solidFill>
              </a:rPr>
              <a:pPr/>
              <a:t>10/15/2015 7:36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22204694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36"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491AE8CF-25C5-47D8-B770-9703DC946C25}" type="datetime8">
              <a:rPr lang="en-US" smtClean="0"/>
              <a:t>10/15/2015 7:36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21</a:t>
            </a:fld>
            <a:endParaRPr lang="en-US" dirty="0"/>
          </a:p>
        </p:txBody>
      </p:sp>
    </p:spTree>
    <p:extLst>
      <p:ext uri="{BB962C8B-B14F-4D97-AF65-F5344CB8AC3E}">
        <p14:creationId xmlns:p14="http://schemas.microsoft.com/office/powerpoint/2010/main" val="360898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1440"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40"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1ED8F25-B083-4128-B7CF-A5DE61C89776}" type="datetime1">
              <a:rPr lang="en-US" smtClean="0">
                <a:solidFill>
                  <a:prstClr val="black"/>
                </a:solidFill>
              </a:rPr>
              <a:pPr/>
              <a:t>10/15/2015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8217994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10E035-3DF4-4A15-9272-486F21423BC9}"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2426115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10/15/2015 7:36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25</a:t>
            </a:fld>
            <a:endParaRPr lang="en-US" dirty="0"/>
          </a:p>
        </p:txBody>
      </p:sp>
    </p:spTree>
    <p:extLst>
      <p:ext uri="{BB962C8B-B14F-4D97-AF65-F5344CB8AC3E}">
        <p14:creationId xmlns:p14="http://schemas.microsoft.com/office/powerpoint/2010/main" val="3769867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BAD32F-C107-4F1D-97B2-E2E4C3D6F2BB}" type="slidenum">
              <a:rPr lang="en-US" smtClean="0"/>
              <a:t>26</a:t>
            </a:fld>
            <a:endParaRPr lang="en-US"/>
          </a:p>
        </p:txBody>
      </p:sp>
    </p:spTree>
    <p:extLst>
      <p:ext uri="{BB962C8B-B14F-4D97-AF65-F5344CB8AC3E}">
        <p14:creationId xmlns:p14="http://schemas.microsoft.com/office/powerpoint/2010/main" val="2098046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94919F-9FC7-4638-A41A-3D980986B2E8}" type="slidenum">
              <a:rPr lang="en-US" smtClean="0"/>
              <a:pPr/>
              <a:t>4</a:t>
            </a:fld>
            <a:endParaRPr lang="en-US"/>
          </a:p>
        </p:txBody>
      </p:sp>
    </p:spTree>
    <p:extLst>
      <p:ext uri="{BB962C8B-B14F-4D97-AF65-F5344CB8AC3E}">
        <p14:creationId xmlns:p14="http://schemas.microsoft.com/office/powerpoint/2010/main" val="8885242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900" u="sng" dirty="0" smtClean="0">
                <a:solidFill>
                  <a:schemeClr val="tx2"/>
                </a:solidFill>
              </a:rPr>
              <a:t>http://aka.ms/70-534 – Once it goes live..</a:t>
            </a:r>
            <a:endParaRPr lang="en-US" dirty="0" smtClean="0">
              <a:effectLst/>
            </a:endParaRPr>
          </a:p>
          <a:p>
            <a:pPr rtl="0"/>
            <a:r>
              <a:rPr lang="en-US" dirty="0" smtClean="0">
                <a:effectLst/>
              </a:rPr>
              <a:t>Learn what you need to know to become a certified Azure Solutions Architect. We will go through the lessons found in the book 70-534 Architecting Microsoft Azure Solutions. We will wrap things up with our speakers (and authors of the book) doing a book signing so bring your copy of the book.</a:t>
            </a:r>
          </a:p>
          <a:p>
            <a:pPr rtl="0"/>
            <a:r>
              <a:rPr lang="en-US" dirty="0" smtClean="0">
                <a:effectLst/>
              </a:rPr>
              <a:t>70-534 Introduction</a:t>
            </a:r>
          </a:p>
          <a:p>
            <a:pPr rtl="0"/>
            <a:r>
              <a:rPr lang="en-US" dirty="0" smtClean="0">
                <a:effectLst/>
              </a:rPr>
              <a:t>Exam Tips and Tricks</a:t>
            </a:r>
          </a:p>
          <a:p>
            <a:pPr rtl="0"/>
            <a:r>
              <a:rPr lang="en-US" dirty="0" smtClean="0">
                <a:effectLst/>
              </a:rPr>
              <a:t>Design an advanced application (15–20%)</a:t>
            </a:r>
          </a:p>
          <a:p>
            <a:pPr rtl="0"/>
            <a:r>
              <a:rPr lang="en-US" dirty="0" smtClean="0">
                <a:effectLst/>
              </a:rPr>
              <a:t>Design websites (15–20%)</a:t>
            </a:r>
          </a:p>
          <a:p>
            <a:pPr rtl="0"/>
            <a:r>
              <a:rPr lang="en-US" dirty="0" smtClean="0">
                <a:effectLst/>
              </a:rPr>
              <a:t>Design a management, monitoring, and business continuity strategy (15–20%)</a:t>
            </a:r>
          </a:p>
          <a:p>
            <a:pPr rtl="0"/>
            <a:r>
              <a:rPr lang="en-US" dirty="0" smtClean="0">
                <a:effectLst/>
              </a:rPr>
              <a:t>Design Microsoft Azure infrastructure and networking (15–20%)</a:t>
            </a:r>
          </a:p>
          <a:p>
            <a:pPr rtl="0"/>
            <a:r>
              <a:rPr lang="en-US" dirty="0" smtClean="0">
                <a:effectLst/>
              </a:rPr>
              <a:t>Secure resources (15–20%)</a:t>
            </a:r>
          </a:p>
          <a:p>
            <a:pPr rtl="0"/>
            <a:r>
              <a:rPr lang="en-US" dirty="0" smtClean="0">
                <a:effectLst/>
              </a:rPr>
              <a:t>Design an application storage and data access strategy (15–20%)</a:t>
            </a:r>
          </a:p>
          <a:p>
            <a:pPr rtl="0"/>
            <a:r>
              <a:rPr lang="en-US" dirty="0" smtClean="0">
                <a:effectLst/>
              </a:rPr>
              <a:t>Field Experiences</a:t>
            </a:r>
          </a:p>
          <a:p>
            <a:pPr rtl="0"/>
            <a:r>
              <a:rPr lang="en-US" dirty="0" smtClean="0">
                <a:effectLst/>
              </a:rPr>
              <a:t>Book Signing – Authors Dan Stolts, Steve Maier</a:t>
            </a:r>
          </a:p>
          <a:p>
            <a:endParaRPr lang="en-US" dirty="0"/>
          </a:p>
        </p:txBody>
      </p:sp>
      <p:sp>
        <p:nvSpPr>
          <p:cNvPr id="4" name="Slide Number Placeholder 3"/>
          <p:cNvSpPr>
            <a:spLocks noGrp="1"/>
          </p:cNvSpPr>
          <p:nvPr>
            <p:ph type="sldNum" sz="quarter" idx="10"/>
          </p:nvPr>
        </p:nvSpPr>
        <p:spPr/>
        <p:txBody>
          <a:bodyPr/>
          <a:lstStyle/>
          <a:p>
            <a:fld id="{C4CA44E0-6ABB-4CBD-8351-69864DC90CE7}" type="slidenum">
              <a:rPr lang="en-US" smtClean="0"/>
              <a:t>27</a:t>
            </a:fld>
            <a:endParaRPr lang="en-US"/>
          </a:p>
        </p:txBody>
      </p:sp>
    </p:spTree>
    <p:extLst>
      <p:ext uri="{BB962C8B-B14F-4D97-AF65-F5344CB8AC3E}">
        <p14:creationId xmlns:p14="http://schemas.microsoft.com/office/powerpoint/2010/main" val="1306258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1440"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40"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29A2B35-821E-4FAE-8E81-3564E2139296}" type="datetime1">
              <a:rPr lang="en-US" smtClean="0">
                <a:solidFill>
                  <a:prstClr val="black"/>
                </a:solidFill>
              </a:rPr>
              <a:pPr/>
              <a:t>10/15/2015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34040355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Speaker notes:</a:t>
            </a:r>
          </a:p>
          <a:p>
            <a:endParaRPr lang="en-US" dirty="0" smtClean="0"/>
          </a:p>
          <a:p>
            <a:pPr marL="171450" indent="-171450">
              <a:buFont typeface="Arial" panose="020B0604020202020204" pitchFamily="34" charset="0"/>
              <a:buChar char="•"/>
            </a:pPr>
            <a:r>
              <a:rPr lang="en-US" dirty="0" smtClean="0"/>
              <a:t>Azure meets a broad set of international and industry-specific compliance standards, such as ISO 27001, HIPAA, </a:t>
            </a:r>
            <a:r>
              <a:rPr lang="en-US" dirty="0" err="1" smtClean="0"/>
              <a:t>FedRAMP</a:t>
            </a:r>
            <a:r>
              <a:rPr lang="en-US" dirty="0" smtClean="0"/>
              <a:t>, SOC 1 and SOC 2, as well as country-specific standards including Australia IRAP, UK G-Cloud, and Singapore MTCS. </a:t>
            </a:r>
            <a:r>
              <a:rPr lang="en-US" sz="900" kern="1200" dirty="0" smtClean="0">
                <a:solidFill>
                  <a:schemeClr val="tx1"/>
                </a:solidFill>
                <a:effectLst/>
                <a:latin typeface="Segoe UI Light" pitchFamily="34" charset="0"/>
                <a:ea typeface="+mn-ea"/>
                <a:cs typeface="+mn-cs"/>
              </a:rPr>
              <a:t/>
            </a:r>
            <a:br>
              <a:rPr lang="en-US" sz="900" kern="1200" dirty="0" smtClean="0">
                <a:solidFill>
                  <a:schemeClr val="tx1"/>
                </a:solidFill>
                <a:effectLst/>
                <a:latin typeface="Segoe UI Light" pitchFamily="34" charset="0"/>
                <a:ea typeface="+mn-ea"/>
                <a:cs typeface="+mn-cs"/>
              </a:rPr>
            </a:br>
            <a:endParaRPr lang="en-US" sz="900" kern="1200" dirty="0" smtClean="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dirty="0" smtClean="0"/>
              <a:t>Azure cloud services, with independently verified compliance, give you the foundation to achieve compliance for the infrastructure and applications you run in Azure. </a:t>
            </a:r>
            <a:br>
              <a:rPr lang="en-US" dirty="0" smtClean="0"/>
            </a:br>
            <a:endParaRPr lang="en-US" dirty="0" smtClean="0"/>
          </a:p>
          <a:p>
            <a:pPr marL="171450" indent="-171450">
              <a:buFont typeface="Arial" panose="020B0604020202020204" pitchFamily="34" charset="0"/>
              <a:buChar char="•"/>
            </a:pPr>
            <a:r>
              <a:rPr lang="en-US" sz="900" kern="1200" dirty="0" smtClean="0">
                <a:solidFill>
                  <a:schemeClr val="tx1"/>
                </a:solidFill>
                <a:effectLst/>
                <a:latin typeface="Segoe UI Light" pitchFamily="34" charset="0"/>
                <a:ea typeface="+mn-ea"/>
                <a:cs typeface="+mn-cs"/>
              </a:rPr>
              <a:t>Azure is subjected to rigorous audits by independent organizations and  the results are available to you as a part of Microsoft's commitment to </a:t>
            </a:r>
            <a:r>
              <a:rPr lang="en-US" sz="900" b="1" i="1" kern="1200" dirty="0" smtClean="0">
                <a:solidFill>
                  <a:schemeClr val="tx1"/>
                </a:solidFill>
                <a:effectLst/>
                <a:latin typeface="Segoe UI Light" pitchFamily="34" charset="0"/>
                <a:ea typeface="+mn-ea"/>
                <a:cs typeface="+mn-cs"/>
              </a:rPr>
              <a:t>transparency</a:t>
            </a:r>
            <a:r>
              <a:rPr lang="en-US" sz="900" b="0" i="0" kern="1200" dirty="0" smtClean="0">
                <a:solidFill>
                  <a:schemeClr val="tx1"/>
                </a:solidFill>
                <a:effectLst/>
                <a:latin typeface="Segoe UI Light" pitchFamily="34" charset="0"/>
                <a:ea typeface="+mn-ea"/>
                <a:cs typeface="+mn-cs"/>
              </a:rPr>
              <a:t>.</a:t>
            </a:r>
            <a:br>
              <a:rPr lang="en-US" sz="900" b="0" i="0" kern="1200" dirty="0" smtClean="0">
                <a:solidFill>
                  <a:schemeClr val="tx1"/>
                </a:solidFill>
                <a:effectLst/>
                <a:latin typeface="Segoe UI Light" pitchFamily="34" charset="0"/>
                <a:ea typeface="+mn-ea"/>
                <a:cs typeface="+mn-cs"/>
              </a:rPr>
            </a:br>
            <a:endParaRPr lang="en-US" sz="900" kern="1200" dirty="0" smtClean="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dirty="0" smtClean="0"/>
              <a:t>Microsoft was also the first to adopt the uniform international code of practice for cloud privacy, ISO/IEC 27018, which governs the processing of personal information by cloud service providers.</a:t>
            </a:r>
            <a:br>
              <a:rPr lang="en-US" dirty="0" smtClean="0"/>
            </a:br>
            <a:endParaRPr lang="en-US" dirty="0" smtClean="0"/>
          </a:p>
          <a:p>
            <a:pPr marL="171450" indent="-171450">
              <a:buFont typeface="Arial" panose="020B0604020202020204" pitchFamily="34" charset="0"/>
              <a:buChar char="•"/>
            </a:pPr>
            <a:endParaRPr lang="en-US" sz="900" kern="1200" dirty="0" smtClean="0">
              <a:solidFill>
                <a:schemeClr val="tx1"/>
              </a:solidFill>
              <a:effectLst/>
              <a:latin typeface="Segoe UI Light" pitchFamily="34" charset="0"/>
              <a:ea typeface="+mn-ea"/>
              <a:cs typeface="+mn-cs"/>
            </a:endParaRP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10/15/2015 7:36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29</a:t>
            </a:fld>
            <a:endParaRPr lang="en-US" dirty="0"/>
          </a:p>
        </p:txBody>
      </p:sp>
    </p:spTree>
    <p:extLst>
      <p:ext uri="{BB962C8B-B14F-4D97-AF65-F5344CB8AC3E}">
        <p14:creationId xmlns:p14="http://schemas.microsoft.com/office/powerpoint/2010/main" val="5352572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Points to land:</a:t>
            </a:r>
          </a:p>
          <a:p>
            <a:pPr marL="285750" indent="-285750">
              <a:buFont typeface="Arial" panose="020B0604020202020204" pitchFamily="34" charset="0"/>
              <a:buChar char="•"/>
            </a:pPr>
            <a:r>
              <a:rPr lang="en-US" dirty="0" smtClean="0"/>
              <a:t>Imagine what you could do…</a:t>
            </a:r>
          </a:p>
          <a:p>
            <a:pPr marL="0" indent="0">
              <a:buNone/>
            </a:pPr>
            <a:r>
              <a:rPr lang="en-US" dirty="0" smtClean="0">
                <a:sym typeface="Wingdings" panose="05000000000000000000" pitchFamily="2" charset="2"/>
              </a:rPr>
              <a:t> </a:t>
            </a:r>
            <a:r>
              <a:rPr lang="en-US" dirty="0" smtClean="0"/>
              <a:t>360,000 concurrent cores</a:t>
            </a:r>
          </a:p>
          <a:p>
            <a:pPr marL="0" indent="0">
              <a:buNone/>
            </a:pPr>
            <a:r>
              <a:rPr lang="en-US" dirty="0" smtClean="0">
                <a:sym typeface="Wingdings" panose="05000000000000000000" pitchFamily="2" charset="2"/>
              </a:rPr>
              <a:t> </a:t>
            </a:r>
            <a:r>
              <a:rPr lang="en-US" dirty="0" smtClean="0"/>
              <a:t>Have EA tell the story</a:t>
            </a:r>
          </a:p>
          <a:p>
            <a:pPr marL="0" indent="0">
              <a:buNone/>
            </a:pPr>
            <a:r>
              <a:rPr lang="en-US" dirty="0" smtClean="0">
                <a:sym typeface="Wingdings" panose="05000000000000000000" pitchFamily="2" charset="2"/>
              </a:rPr>
              <a:t> </a:t>
            </a:r>
            <a:r>
              <a:rPr lang="en-US" dirty="0" smtClean="0"/>
              <a:t>Assume we don't run out of capacity</a:t>
            </a:r>
          </a:p>
          <a:p>
            <a:pPr marL="285750" indent="-285750">
              <a:buFont typeface="Arial" panose="020B0604020202020204"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2C52CFDC-D2D5-4B9F-BA75-89F771E01AEB}" type="slidenum">
              <a:rPr lang="en-US" smtClean="0"/>
              <a:t>30</a:t>
            </a:fld>
            <a:endParaRPr lang="en-US"/>
          </a:p>
        </p:txBody>
      </p:sp>
    </p:spTree>
    <p:extLst>
      <p:ext uri="{BB962C8B-B14F-4D97-AF65-F5344CB8AC3E}">
        <p14:creationId xmlns:p14="http://schemas.microsoft.com/office/powerpoint/2010/main" val="37818007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Speaker notes:</a:t>
            </a:r>
          </a:p>
          <a:p>
            <a:endParaRPr lang="en-US" dirty="0" smtClean="0"/>
          </a:p>
          <a:p>
            <a:r>
              <a:rPr lang="en-US" sz="900" b="0" i="0" kern="1200" dirty="0" smtClean="0">
                <a:solidFill>
                  <a:schemeClr val="tx1"/>
                </a:solidFill>
                <a:effectLst/>
                <a:latin typeface="Segoe UI Light" pitchFamily="34" charset="0"/>
                <a:ea typeface="+mn-ea"/>
                <a:cs typeface="+mn-cs"/>
              </a:rPr>
              <a:t>How is HA achieved?</a:t>
            </a:r>
            <a:r>
              <a:rPr lang="en-US" sz="900" b="0" i="0" kern="1200" baseline="0" dirty="0" smtClean="0">
                <a:solidFill>
                  <a:schemeClr val="tx1"/>
                </a:solidFill>
                <a:effectLst/>
                <a:latin typeface="Segoe UI Light" pitchFamily="34" charset="0"/>
                <a:ea typeface="+mn-ea"/>
                <a:cs typeface="+mn-cs"/>
              </a:rPr>
              <a:t> </a:t>
            </a:r>
            <a:r>
              <a:rPr lang="en-US" sz="900" b="0" i="0" kern="1200" dirty="0" smtClean="0">
                <a:solidFill>
                  <a:schemeClr val="tx1"/>
                </a:solidFill>
                <a:effectLst/>
                <a:latin typeface="Segoe UI Light" pitchFamily="34" charset="0"/>
                <a:ea typeface="+mn-ea"/>
                <a:cs typeface="+mn-cs"/>
              </a:rPr>
              <a:t>At any one time, three database replicas are running—one </a:t>
            </a:r>
            <a:r>
              <a:rPr lang="en-US" sz="900" b="0" i="1" kern="1200" dirty="0" smtClean="0">
                <a:solidFill>
                  <a:schemeClr val="tx1"/>
                </a:solidFill>
                <a:effectLst/>
                <a:latin typeface="Segoe UI Light" pitchFamily="34" charset="0"/>
                <a:ea typeface="+mn-ea"/>
                <a:cs typeface="+mn-cs"/>
              </a:rPr>
              <a:t>primary replica</a:t>
            </a:r>
            <a:r>
              <a:rPr lang="en-US" sz="900" b="0" i="0" kern="1200" dirty="0" smtClean="0">
                <a:solidFill>
                  <a:schemeClr val="tx1"/>
                </a:solidFill>
                <a:effectLst/>
                <a:latin typeface="Segoe UI Light" pitchFamily="34" charset="0"/>
                <a:ea typeface="+mn-ea"/>
                <a:cs typeface="+mn-cs"/>
              </a:rPr>
              <a:t> and two or more </a:t>
            </a:r>
            <a:r>
              <a:rPr lang="en-US" sz="900" b="0" i="1" kern="1200" dirty="0" smtClean="0">
                <a:solidFill>
                  <a:schemeClr val="tx1"/>
                </a:solidFill>
                <a:effectLst/>
                <a:latin typeface="Segoe UI Light" pitchFamily="34" charset="0"/>
                <a:ea typeface="+mn-ea"/>
                <a:cs typeface="+mn-cs"/>
              </a:rPr>
              <a:t>secondary replicas</a:t>
            </a:r>
            <a:r>
              <a:rPr lang="en-US" sz="900" b="0" i="0" kern="1200" dirty="0" smtClean="0">
                <a:solidFill>
                  <a:schemeClr val="tx1"/>
                </a:solidFill>
                <a:effectLst/>
                <a:latin typeface="Segoe UI Light" pitchFamily="34" charset="0"/>
                <a:ea typeface="+mn-ea"/>
                <a:cs typeface="+mn-cs"/>
              </a:rPr>
              <a:t>. If the hardware fails on the primary replica, Azure SQL Database detects the failure and fails over to the secondary replica. In case of a physical loss of a replica, a new replica is automatically created. So there are always at minimum two physical, transitionally consistent copies of your data in the datacenter.</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2461"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10/15/2015 7:36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31</a:t>
            </a:fld>
            <a:endParaRPr lang="en-US" dirty="0"/>
          </a:p>
        </p:txBody>
      </p:sp>
    </p:spTree>
    <p:extLst>
      <p:ext uri="{BB962C8B-B14F-4D97-AF65-F5344CB8AC3E}">
        <p14:creationId xmlns:p14="http://schemas.microsoft.com/office/powerpoint/2010/main" val="42516467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smtClean="0">
                <a:solidFill>
                  <a:schemeClr val="tx1"/>
                </a:solidFill>
                <a:effectLst/>
                <a:latin typeface="Segoe UI Light" pitchFamily="34" charset="0"/>
                <a:ea typeface="+mn-ea"/>
                <a:cs typeface="+mn-cs"/>
              </a:rPr>
              <a:t>Speaker</a:t>
            </a:r>
            <a:r>
              <a:rPr lang="en-US" sz="900" kern="1200" baseline="0" dirty="0" smtClean="0">
                <a:solidFill>
                  <a:schemeClr val="tx1"/>
                </a:solidFill>
                <a:effectLst/>
                <a:latin typeface="Segoe UI Light" pitchFamily="34" charset="0"/>
                <a:ea typeface="+mn-ea"/>
                <a:cs typeface="+mn-cs"/>
              </a:rPr>
              <a:t> notes:</a:t>
            </a:r>
          </a:p>
          <a:p>
            <a:endParaRPr lang="en-US" sz="900" kern="1200" baseline="0" dirty="0" smtClean="0">
              <a:solidFill>
                <a:schemeClr val="tx1"/>
              </a:solidFill>
              <a:effectLst/>
              <a:latin typeface="Segoe UI Light" pitchFamily="34" charset="0"/>
              <a:ea typeface="+mn-ea"/>
              <a:cs typeface="+mn-cs"/>
            </a:endParaRPr>
          </a:p>
          <a:p>
            <a:pPr marL="0" marR="0" indent="0" algn="l" defTabSz="914274" rtl="0" eaLnBrk="1" fontAlgn="auto" latinLnBrk="0" hangingPunct="1">
              <a:lnSpc>
                <a:spcPct val="90000"/>
              </a:lnSpc>
              <a:spcBef>
                <a:spcPts val="0"/>
              </a:spcBef>
              <a:spcAft>
                <a:spcPts val="333"/>
              </a:spcAft>
              <a:buClrTx/>
              <a:buSzTx/>
              <a:buFontTx/>
              <a:buNone/>
              <a:tabLst/>
              <a:defRPr/>
            </a:pPr>
            <a:r>
              <a:rPr lang="en-US" sz="900" kern="1200" dirty="0" smtClean="0">
                <a:solidFill>
                  <a:schemeClr val="tx1"/>
                </a:solidFill>
                <a:effectLst/>
                <a:latin typeface="Segoe UI Light" pitchFamily="34" charset="0"/>
                <a:ea typeface="+mn-ea"/>
                <a:cs typeface="+mn-cs"/>
              </a:rPr>
              <a:t>Azure SQL</a:t>
            </a:r>
            <a:r>
              <a:rPr lang="en-US" sz="900" kern="1200" baseline="0" dirty="0" smtClean="0">
                <a:solidFill>
                  <a:schemeClr val="tx1"/>
                </a:solidFill>
                <a:effectLst/>
                <a:latin typeface="Segoe UI Light" pitchFamily="34" charset="0"/>
                <a:ea typeface="+mn-ea"/>
                <a:cs typeface="+mn-cs"/>
              </a:rPr>
              <a:t> Database </a:t>
            </a:r>
            <a:r>
              <a:rPr lang="en-US" sz="900" kern="1200" dirty="0" smtClean="0">
                <a:solidFill>
                  <a:schemeClr val="tx1"/>
                </a:solidFill>
                <a:effectLst/>
                <a:latin typeface="Segoe UI Light" pitchFamily="34" charset="0"/>
                <a:ea typeface="+mn-ea"/>
                <a:cs typeface="+mn-cs"/>
              </a:rPr>
              <a:t>Elastic Scale capabilities simplify the process of scaling out (and in) a cloud application’s data tier by streamlining development and management. Based on industry-standard </a:t>
            </a:r>
            <a:r>
              <a:rPr lang="en-US" sz="900" kern="1200" dirty="0" err="1" smtClean="0">
                <a:solidFill>
                  <a:schemeClr val="tx1"/>
                </a:solidFill>
                <a:effectLst/>
                <a:latin typeface="Segoe UI Light" pitchFamily="34" charset="0"/>
                <a:ea typeface="+mn-ea"/>
                <a:cs typeface="+mn-cs"/>
              </a:rPr>
              <a:t>sharding</a:t>
            </a:r>
            <a:r>
              <a:rPr lang="en-US" sz="900" kern="1200" dirty="0" smtClean="0">
                <a:solidFill>
                  <a:schemeClr val="tx1"/>
                </a:solidFill>
                <a:effectLst/>
                <a:latin typeface="Segoe UI Light" pitchFamily="34" charset="0"/>
                <a:ea typeface="+mn-ea"/>
                <a:cs typeface="+mn-cs"/>
              </a:rPr>
              <a:t> practices, Elastic Scale offers functionality to help you build and maintain applications that can span a few databases or thousands.</a:t>
            </a:r>
          </a:p>
          <a:p>
            <a:endParaRPr lang="en-US" sz="900" kern="1200" dirty="0" smtClean="0">
              <a:solidFill>
                <a:schemeClr val="tx1"/>
              </a:solidFill>
              <a:effectLst/>
              <a:latin typeface="Segoe UI Light" pitchFamily="34" charset="0"/>
              <a:ea typeface="+mn-ea"/>
              <a:cs typeface="+mn-cs"/>
            </a:endParaRPr>
          </a:p>
          <a:p>
            <a:endParaRPr lang="en-US" sz="900" kern="1200" dirty="0" smtClean="0">
              <a:solidFill>
                <a:schemeClr val="tx1"/>
              </a:solidFill>
              <a:effectLst/>
              <a:latin typeface="Segoe UI Light" pitchFamily="34" charset="0"/>
              <a:ea typeface="+mn-ea"/>
              <a:cs typeface="+mn-cs"/>
            </a:endParaRPr>
          </a:p>
          <a:p>
            <a:r>
              <a:rPr lang="en-US" sz="900" b="0" i="0" kern="1200" dirty="0" smtClean="0">
                <a:solidFill>
                  <a:schemeClr val="tx1"/>
                </a:solidFill>
                <a:effectLst/>
                <a:latin typeface="Segoe UI Light" pitchFamily="34" charset="0"/>
                <a:ea typeface="+mn-ea"/>
                <a:cs typeface="+mn-cs"/>
              </a:rPr>
              <a:t>On top of the built-in systems that enable HA</a:t>
            </a:r>
            <a:r>
              <a:rPr lang="en-US" sz="900" b="0" i="0" kern="1200" baseline="0" dirty="0" smtClean="0">
                <a:solidFill>
                  <a:schemeClr val="tx1"/>
                </a:solidFill>
                <a:effectLst/>
                <a:latin typeface="Segoe UI Light" pitchFamily="34" charset="0"/>
                <a:ea typeface="+mn-ea"/>
                <a:cs typeface="+mn-cs"/>
              </a:rPr>
              <a:t> </a:t>
            </a:r>
            <a:r>
              <a:rPr lang="en-US" sz="900" b="0" i="0" kern="1200" dirty="0" smtClean="0">
                <a:solidFill>
                  <a:schemeClr val="tx1"/>
                </a:solidFill>
                <a:effectLst/>
                <a:latin typeface="Segoe UI Light" pitchFamily="34" charset="0"/>
                <a:ea typeface="+mn-ea"/>
                <a:cs typeface="+mn-cs"/>
              </a:rPr>
              <a:t>of your database, Azure SQL Database offers additional business continuity features:</a:t>
            </a:r>
          </a:p>
          <a:p>
            <a:endParaRPr lang="en-US" sz="900" kern="1200" dirty="0" smtClean="0">
              <a:solidFill>
                <a:schemeClr val="tx1"/>
              </a:solidFill>
              <a:effectLst/>
              <a:latin typeface="Segoe UI Light" pitchFamily="34" charset="0"/>
              <a:ea typeface="+mn-ea"/>
              <a:cs typeface="+mn-cs"/>
            </a:endParaRPr>
          </a:p>
          <a:p>
            <a:pPr marL="171450" indent="-171450">
              <a:buFont typeface="Wingdings" panose="05000000000000000000" pitchFamily="2" charset="2"/>
              <a:buChar char="§"/>
            </a:pPr>
            <a:r>
              <a:rPr lang="en-US" sz="900" kern="1200" dirty="0" smtClean="0">
                <a:solidFill>
                  <a:schemeClr val="tx1"/>
                </a:solidFill>
                <a:effectLst/>
                <a:latin typeface="Segoe UI Light" pitchFamily="34" charset="0"/>
                <a:ea typeface="+mn-ea"/>
                <a:cs typeface="+mn-cs"/>
              </a:rPr>
              <a:t>The active geo-replication support enables you to initiate/control any failovers – allowing you to shift the primary database to any of your secondary regions.</a:t>
            </a:r>
          </a:p>
          <a:p>
            <a:pPr marL="171450" indent="-171450">
              <a:buFont typeface="Wingdings" panose="05000000000000000000" pitchFamily="2" charset="2"/>
              <a:buChar char="§"/>
            </a:pPr>
            <a:endParaRPr lang="en-US" sz="900" kern="1200" dirty="0" smtClean="0">
              <a:solidFill>
                <a:schemeClr val="tx1"/>
              </a:solidFill>
              <a:effectLst/>
              <a:latin typeface="Segoe UI Light" pitchFamily="34" charset="0"/>
              <a:ea typeface="+mn-ea"/>
              <a:cs typeface="+mn-cs"/>
            </a:endParaRPr>
          </a:p>
          <a:p>
            <a:pPr marL="171450" indent="-171450">
              <a:buFont typeface="Wingdings" panose="05000000000000000000" pitchFamily="2" charset="2"/>
              <a:buChar char="§"/>
            </a:pPr>
            <a:r>
              <a:rPr lang="en-US" sz="900" kern="1200" dirty="0" smtClean="0">
                <a:solidFill>
                  <a:schemeClr val="tx1"/>
                </a:solidFill>
                <a:effectLst/>
                <a:latin typeface="Segoe UI Light" pitchFamily="34" charset="0"/>
                <a:ea typeface="+mn-ea"/>
                <a:cs typeface="+mn-cs"/>
              </a:rPr>
              <a:t>The built-in backup and restore capabilities offered by Azure SQL Database provide great functionality for recovering from disaster and human error (oops mistakes).</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2461"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10/15/2015 7:36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32</a:t>
            </a:fld>
            <a:endParaRPr lang="en-US" dirty="0"/>
          </a:p>
        </p:txBody>
      </p:sp>
    </p:spTree>
    <p:extLst>
      <p:ext uri="{BB962C8B-B14F-4D97-AF65-F5344CB8AC3E}">
        <p14:creationId xmlns:p14="http://schemas.microsoft.com/office/powerpoint/2010/main" val="3352196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Speaker notes.</a:t>
            </a:r>
          </a:p>
          <a:p>
            <a:endParaRPr lang="en-US" dirty="0" smtClean="0"/>
          </a:p>
          <a:p>
            <a:r>
              <a:rPr lang="en-US" dirty="0" err="1" smtClean="0"/>
              <a:t>HDInsight</a:t>
            </a:r>
            <a:r>
              <a:rPr lang="en-US" dirty="0" smtClean="0"/>
              <a:t> is </a:t>
            </a:r>
            <a:r>
              <a:rPr lang="en-US" sz="900" dirty="0" smtClean="0">
                <a:solidFill>
                  <a:schemeClr val="bg1"/>
                </a:solidFill>
              </a:rPr>
              <a:t>Microsoft instance of </a:t>
            </a:r>
            <a:r>
              <a:rPr lang="en-US" dirty="0" smtClean="0"/>
              <a:t>Apache Hadoop</a:t>
            </a:r>
            <a:r>
              <a:rPr lang="en-US" baseline="0" dirty="0" smtClean="0"/>
              <a:t> distribution running as a service in Azure cloud that you can spin up in minutes. It’s </a:t>
            </a:r>
            <a:r>
              <a:rPr lang="en-US" dirty="0" smtClean="0"/>
              <a:t>architected to handle any amount of data, scaling from terabytes to petabytes on demand. </a:t>
            </a:r>
          </a:p>
          <a:p>
            <a:endParaRPr lang="en-US" dirty="0" smtClean="0"/>
          </a:p>
          <a:p>
            <a:r>
              <a:rPr lang="en-US" dirty="0" smtClean="0"/>
              <a:t>Supports</a:t>
            </a:r>
            <a:r>
              <a:rPr lang="en-US" baseline="0" dirty="0" smtClean="0"/>
              <a:t> existing ecosystem such as Hive </a:t>
            </a:r>
            <a:r>
              <a:rPr lang="en-US" dirty="0" smtClean="0"/>
              <a:t>to</a:t>
            </a:r>
            <a:r>
              <a:rPr lang="en-US" baseline="0" dirty="0" smtClean="0"/>
              <a:t> </a:t>
            </a:r>
            <a:r>
              <a:rPr lang="en-US" dirty="0" smtClean="0"/>
              <a:t>explore your data or to create reusable batch processing jobs. Includes</a:t>
            </a:r>
            <a:r>
              <a:rPr lang="en-US" baseline="0" dirty="0" smtClean="0"/>
              <a:t> Pig to implement complex processing logic.</a:t>
            </a:r>
            <a:endParaRPr lang="en-US" dirty="0" smtClean="0"/>
          </a:p>
          <a:p>
            <a:endParaRPr lang="en-US" dirty="0" smtClean="0"/>
          </a:p>
          <a:p>
            <a:r>
              <a:rPr lang="en-US" dirty="0" smtClean="0"/>
              <a:t>Uncover business insights by processing and analyzing structured or semi-structured data from</a:t>
            </a:r>
            <a:r>
              <a:rPr lang="en-US" baseline="0" dirty="0" smtClean="0"/>
              <a:t> </a:t>
            </a:r>
            <a:r>
              <a:rPr lang="en-US" dirty="0" smtClean="0"/>
              <a:t>web clickstreams, social media, server logs, devices and sensors, and more.</a:t>
            </a:r>
          </a:p>
          <a:p>
            <a:endParaRPr lang="en-US" dirty="0" smtClean="0"/>
          </a:p>
          <a:p>
            <a:r>
              <a:rPr lang="en-US" dirty="0" smtClean="0"/>
              <a:t>Because it's integrated with Excel, </a:t>
            </a:r>
            <a:r>
              <a:rPr lang="en-US" dirty="0" err="1" smtClean="0"/>
              <a:t>HDInsight</a:t>
            </a:r>
            <a:r>
              <a:rPr lang="en-US" dirty="0" smtClean="0"/>
              <a:t> lets you visualize and analyze your Hadoop data in compelling new ways in a tool familiar to your business users.</a:t>
            </a:r>
          </a:p>
          <a:p>
            <a:endParaRPr lang="en-US" dirty="0" smtClean="0"/>
          </a:p>
          <a:p>
            <a:r>
              <a:rPr lang="en-US" b="0" dirty="0" smtClean="0"/>
              <a:t>Includes NoSQL transactional capabilities with</a:t>
            </a:r>
            <a:r>
              <a:rPr lang="en-US" b="0" baseline="0" dirty="0" smtClean="0"/>
              <a:t> Apache </a:t>
            </a:r>
            <a:r>
              <a:rPr lang="en-US" b="0" baseline="0" dirty="0" err="1" smtClean="0"/>
              <a:t>Hbase</a:t>
            </a:r>
            <a:r>
              <a:rPr lang="en-US" b="0" baseline="0" dirty="0" smtClean="0"/>
              <a:t>. </a:t>
            </a:r>
            <a:r>
              <a:rPr lang="en-US" b="0" dirty="0" smtClean="0"/>
              <a:t>Provides real-time stream processing capabilities with Apache Storm</a:t>
            </a:r>
          </a:p>
          <a:p>
            <a:endParaRPr lang="en-US" dirty="0" smtClean="0"/>
          </a:p>
          <a:p>
            <a:r>
              <a:rPr lang="en-US" dirty="0" smtClean="0"/>
              <a:t>Leverage</a:t>
            </a:r>
            <a:r>
              <a:rPr lang="en-US" baseline="0" dirty="0" smtClean="0"/>
              <a:t> existing skills for </a:t>
            </a:r>
            <a:r>
              <a:rPr lang="en-US" dirty="0" smtClean="0"/>
              <a:t>configuration, submission, and monitoring of Hadoop jobs</a:t>
            </a:r>
            <a:r>
              <a:rPr lang="en-US" baseline="0" dirty="0" smtClean="0"/>
              <a:t> using languages you know such as Java, C#, PowerShell, </a:t>
            </a:r>
            <a:r>
              <a:rPr lang="en-US" baseline="0" dirty="0" err="1" smtClean="0"/>
              <a:t>.Net</a:t>
            </a:r>
            <a:r>
              <a:rPr lang="en-US" baseline="0" dirty="0" smtClean="0"/>
              <a:t> SDK</a:t>
            </a:r>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32461"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solidFill>
                  <a:prstClr val="black"/>
                </a:solidFill>
              </a:rPr>
              <a:pPr/>
              <a:t>10/15/2015 7:36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12821804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274" rtl="0" eaLnBrk="1" fontAlgn="auto" latinLnBrk="0" hangingPunct="1">
              <a:lnSpc>
                <a:spcPct val="90000"/>
              </a:lnSpc>
              <a:spcBef>
                <a:spcPts val="0"/>
              </a:spcBef>
              <a:spcAft>
                <a:spcPts val="333"/>
              </a:spcAft>
              <a:buClrTx/>
              <a:buSzTx/>
              <a:buFontTx/>
              <a:buNone/>
              <a:tabLst/>
              <a:defRPr/>
            </a:pPr>
            <a:r>
              <a:rPr lang="en-US" sz="900" dirty="0" smtClean="0">
                <a:solidFill>
                  <a:schemeClr val="bg1"/>
                </a:solidFill>
              </a:rPr>
              <a:t>Speaker</a:t>
            </a:r>
            <a:r>
              <a:rPr lang="en-US" sz="900" baseline="0" dirty="0" smtClean="0">
                <a:solidFill>
                  <a:schemeClr val="bg1"/>
                </a:solidFill>
              </a:rPr>
              <a:t> notes:</a:t>
            </a:r>
          </a:p>
          <a:p>
            <a:pPr marL="0" marR="0" indent="0" algn="l" defTabSz="914274" rtl="0" eaLnBrk="1" fontAlgn="auto" latinLnBrk="0" hangingPunct="1">
              <a:lnSpc>
                <a:spcPct val="90000"/>
              </a:lnSpc>
              <a:spcBef>
                <a:spcPts val="0"/>
              </a:spcBef>
              <a:spcAft>
                <a:spcPts val="333"/>
              </a:spcAft>
              <a:buClrTx/>
              <a:buSzTx/>
              <a:buFontTx/>
              <a:buNone/>
              <a:tabLst/>
              <a:defRPr/>
            </a:pPr>
            <a:endParaRPr lang="en-US" sz="900" baseline="0" dirty="0" smtClean="0">
              <a:solidFill>
                <a:schemeClr val="bg1"/>
              </a:solidFill>
            </a:endParaRPr>
          </a:p>
          <a:p>
            <a:pPr marL="0" marR="0" indent="0" algn="l" defTabSz="914274" rtl="0" eaLnBrk="1" fontAlgn="auto" latinLnBrk="0" hangingPunct="1">
              <a:lnSpc>
                <a:spcPct val="90000"/>
              </a:lnSpc>
              <a:spcBef>
                <a:spcPts val="0"/>
              </a:spcBef>
              <a:spcAft>
                <a:spcPts val="333"/>
              </a:spcAft>
              <a:buClrTx/>
              <a:buSzTx/>
              <a:buFontTx/>
              <a:buNone/>
              <a:tabLst/>
              <a:defRPr/>
            </a:pPr>
            <a:r>
              <a:rPr lang="en-US" sz="900" baseline="0" dirty="0" smtClean="0">
                <a:solidFill>
                  <a:schemeClr val="bg1"/>
                </a:solidFill>
              </a:rPr>
              <a:t>Democratized; Azure Machine Learning lets the masses and scientists alike </a:t>
            </a:r>
            <a:r>
              <a:rPr lang="en-US" sz="900" dirty="0" smtClean="0">
                <a:solidFill>
                  <a:schemeClr val="bg1"/>
                </a:solidFill>
              </a:rPr>
              <a:t>learn, experiment, mashup and create high quality powerful algorithms. </a:t>
            </a:r>
          </a:p>
          <a:p>
            <a:pPr marL="0" marR="0" indent="0" algn="l" defTabSz="914274" rtl="0" eaLnBrk="1" fontAlgn="auto" latinLnBrk="0" hangingPunct="1">
              <a:lnSpc>
                <a:spcPct val="90000"/>
              </a:lnSpc>
              <a:spcBef>
                <a:spcPts val="0"/>
              </a:spcBef>
              <a:spcAft>
                <a:spcPts val="333"/>
              </a:spcAft>
              <a:buClrTx/>
              <a:buSzTx/>
              <a:buFontTx/>
              <a:buNone/>
              <a:tabLst/>
              <a:defRPr/>
            </a:pPr>
            <a:endParaRPr lang="en-US" sz="900" dirty="0" smtClean="0">
              <a:solidFill>
                <a:schemeClr val="bg1"/>
              </a:solidFill>
            </a:endParaRPr>
          </a:p>
          <a:p>
            <a:pPr marL="0" marR="0" indent="0" algn="l" defTabSz="914274" rtl="0" eaLnBrk="1" fontAlgn="auto" latinLnBrk="0" hangingPunct="1">
              <a:lnSpc>
                <a:spcPct val="90000"/>
              </a:lnSpc>
              <a:spcBef>
                <a:spcPts val="0"/>
              </a:spcBef>
              <a:spcAft>
                <a:spcPts val="333"/>
              </a:spcAft>
              <a:buClrTx/>
              <a:buSzTx/>
              <a:buFontTx/>
              <a:buNone/>
              <a:tabLst/>
              <a:defRPr/>
            </a:pPr>
            <a:r>
              <a:rPr lang="en-US" sz="900" dirty="0" smtClean="0">
                <a:solidFill>
                  <a:schemeClr val="bg1"/>
                </a:solidFill>
              </a:rPr>
              <a:t>Visually compose ML workflow </a:t>
            </a:r>
            <a:r>
              <a:rPr lang="en-US" sz="900" kern="1200" dirty="0" smtClean="0">
                <a:solidFill>
                  <a:schemeClr val="tx1"/>
                </a:solidFill>
                <a:effectLst/>
                <a:latin typeface="Segoe UI Light" pitchFamily="34" charset="0"/>
                <a:ea typeface="+mn-ea"/>
                <a:cs typeface="+mn-cs"/>
              </a:rPr>
              <a:t>through a web browser</a:t>
            </a:r>
            <a:r>
              <a:rPr lang="en-US" sz="900" kern="1200" baseline="0" dirty="0" smtClean="0">
                <a:solidFill>
                  <a:schemeClr val="tx1"/>
                </a:solidFill>
                <a:effectLst/>
                <a:latin typeface="Segoe UI Light" pitchFamily="34" charset="0"/>
                <a:ea typeface="+mn-ea"/>
                <a:cs typeface="+mn-cs"/>
              </a:rPr>
              <a:t> with </a:t>
            </a:r>
            <a:r>
              <a:rPr lang="en-US" sz="900" kern="1200" dirty="0" smtClean="0">
                <a:solidFill>
                  <a:schemeClr val="tx1"/>
                </a:solidFill>
                <a:effectLst/>
                <a:latin typeface="Segoe UI Light" pitchFamily="34" charset="0"/>
                <a:ea typeface="+mn-ea"/>
                <a:cs typeface="+mn-cs"/>
              </a:rPr>
              <a:t>no software to install and </a:t>
            </a:r>
            <a:r>
              <a:rPr lang="en-US" sz="900" kern="1200" baseline="0" dirty="0" smtClean="0">
                <a:solidFill>
                  <a:schemeClr val="tx1"/>
                </a:solidFill>
                <a:effectLst/>
                <a:latin typeface="Segoe UI Light" pitchFamily="34" charset="0"/>
                <a:ea typeface="+mn-ea"/>
                <a:cs typeface="+mn-cs"/>
              </a:rPr>
              <a:t>without learning multiple tools from data acquisition, cleaning and prep, machine learning, and experimentation.</a:t>
            </a:r>
            <a:endParaRPr lang="en-US" sz="900" kern="1200" dirty="0" smtClean="0">
              <a:solidFill>
                <a:schemeClr val="tx1"/>
              </a:solidFill>
              <a:effectLst/>
              <a:latin typeface="Segoe UI Light" pitchFamily="34" charset="0"/>
              <a:ea typeface="+mn-ea"/>
              <a:cs typeface="+mn-cs"/>
            </a:endParaRPr>
          </a:p>
          <a:p>
            <a:pPr marL="0" marR="0" indent="0" algn="l" defTabSz="914274" rtl="0" eaLnBrk="1" fontAlgn="auto" latinLnBrk="0" hangingPunct="1">
              <a:lnSpc>
                <a:spcPct val="90000"/>
              </a:lnSpc>
              <a:spcBef>
                <a:spcPts val="0"/>
              </a:spcBef>
              <a:spcAft>
                <a:spcPts val="333"/>
              </a:spcAft>
              <a:buClrTx/>
              <a:buSzTx/>
              <a:buFontTx/>
              <a:buNone/>
              <a:tabLst/>
              <a:defRPr/>
            </a:pPr>
            <a:endParaRPr lang="en-US" sz="900" dirty="0" smtClean="0">
              <a:solidFill>
                <a:schemeClr val="bg1"/>
              </a:solidFill>
            </a:endParaRPr>
          </a:p>
          <a:p>
            <a:pPr>
              <a:spcAft>
                <a:spcPts val="1200"/>
              </a:spcAft>
            </a:pPr>
            <a:r>
              <a:rPr lang="en-US" sz="900" dirty="0" smtClean="0">
                <a:solidFill>
                  <a:schemeClr val="bg1"/>
                </a:solidFill>
              </a:rPr>
              <a:t>Fully-managed cloud service for building predictive analytics solutions</a:t>
            </a:r>
            <a:r>
              <a:rPr lang="en-US" sz="900" baseline="0" dirty="0" smtClean="0">
                <a:solidFill>
                  <a:schemeClr val="bg1"/>
                </a:solidFill>
              </a:rPr>
              <a:t>, </a:t>
            </a:r>
            <a:r>
              <a:rPr lang="en-US" sz="900" dirty="0" smtClean="0">
                <a:solidFill>
                  <a:schemeClr val="bg1"/>
                </a:solidFill>
              </a:rPr>
              <a:t>helps overcome the challenges most businesses have in deploying and using machine learning. </a:t>
            </a:r>
          </a:p>
          <a:p>
            <a:pPr marL="0" marR="0" indent="0" algn="l" defTabSz="914274" rtl="0" eaLnBrk="1" fontAlgn="auto" latinLnBrk="0" hangingPunct="1">
              <a:lnSpc>
                <a:spcPct val="90000"/>
              </a:lnSpc>
              <a:spcBef>
                <a:spcPts val="0"/>
              </a:spcBef>
              <a:spcAft>
                <a:spcPts val="333"/>
              </a:spcAft>
              <a:buClrTx/>
              <a:buSzTx/>
              <a:buFontTx/>
              <a:buNone/>
              <a:tabLst/>
              <a:defRPr/>
            </a:pPr>
            <a:endParaRPr lang="en-US" sz="900" dirty="0" smtClean="0">
              <a:solidFill>
                <a:schemeClr val="bg1"/>
              </a:solidFill>
            </a:endParaRPr>
          </a:p>
          <a:p>
            <a:pPr marL="0" marR="0" indent="0" algn="l" defTabSz="914274" rtl="0" eaLnBrk="1" fontAlgn="auto" latinLnBrk="0" hangingPunct="1">
              <a:lnSpc>
                <a:spcPct val="90000"/>
              </a:lnSpc>
              <a:spcBef>
                <a:spcPts val="0"/>
              </a:spcBef>
              <a:spcAft>
                <a:spcPts val="333"/>
              </a:spcAft>
              <a:buClrTx/>
              <a:buSzTx/>
              <a:buFontTx/>
              <a:buNone/>
              <a:tabLst/>
              <a:defRPr/>
            </a:pPr>
            <a:r>
              <a:rPr lang="en-US" sz="900" dirty="0" smtClean="0">
                <a:solidFill>
                  <a:schemeClr val="bg1"/>
                </a:solidFill>
              </a:rPr>
              <a:t>Enables data scientists and developers to efficiently embed predictive analytics into their applications.</a:t>
            </a:r>
          </a:p>
          <a:p>
            <a:pPr marL="0" marR="0" indent="0" algn="l" defTabSz="914274" rtl="0" eaLnBrk="1" fontAlgn="auto" latinLnBrk="0" hangingPunct="1">
              <a:lnSpc>
                <a:spcPct val="90000"/>
              </a:lnSpc>
              <a:spcBef>
                <a:spcPts val="0"/>
              </a:spcBef>
              <a:spcAft>
                <a:spcPts val="333"/>
              </a:spcAft>
              <a:buClrTx/>
              <a:buSzTx/>
              <a:buFontTx/>
              <a:buNone/>
              <a:tabLst/>
              <a:defRPr/>
            </a:pPr>
            <a:endParaRPr lang="en-US" sz="900" dirty="0" smtClean="0">
              <a:solidFill>
                <a:schemeClr val="bg1"/>
              </a:solidFill>
            </a:endParaRPr>
          </a:p>
          <a:p>
            <a:pPr marL="0" marR="0" indent="0" algn="l" defTabSz="914274" rtl="0" eaLnBrk="1" fontAlgn="auto" latinLnBrk="0" hangingPunct="1">
              <a:lnSpc>
                <a:spcPct val="90000"/>
              </a:lnSpc>
              <a:spcBef>
                <a:spcPts val="0"/>
              </a:spcBef>
              <a:spcAft>
                <a:spcPts val="333"/>
              </a:spcAft>
              <a:buClrTx/>
              <a:buSzTx/>
              <a:buFontTx/>
              <a:buNone/>
              <a:tabLst/>
              <a:defRPr/>
            </a:pPr>
            <a:r>
              <a:rPr lang="en-US" sz="900" dirty="0" smtClean="0">
                <a:solidFill>
                  <a:schemeClr val="bg1"/>
                </a:solidFill>
              </a:rPr>
              <a:t>Azure ML is supports</a:t>
            </a:r>
            <a:r>
              <a:rPr lang="en-US" sz="900" baseline="0" dirty="0" smtClean="0">
                <a:solidFill>
                  <a:schemeClr val="bg1"/>
                </a:solidFill>
              </a:rPr>
              <a:t> today’s </a:t>
            </a:r>
            <a:r>
              <a:rPr lang="en-US" sz="900" dirty="0" smtClean="0">
                <a:solidFill>
                  <a:schemeClr val="bg1"/>
                </a:solidFill>
              </a:rPr>
              <a:t>Data scientists’ choice</a:t>
            </a:r>
            <a:r>
              <a:rPr lang="en-US" sz="900" baseline="0" dirty="0" smtClean="0">
                <a:solidFill>
                  <a:schemeClr val="bg1"/>
                </a:solidFill>
              </a:rPr>
              <a:t> of language R and</a:t>
            </a:r>
            <a:r>
              <a:rPr lang="en-US" sz="900" dirty="0" smtClean="0">
                <a:solidFill>
                  <a:schemeClr val="bg1"/>
                </a:solidFill>
              </a:rPr>
              <a:t> can bring their existing assets in R and integrate them seamlessly into Azure ML workflows. </a:t>
            </a:r>
          </a:p>
          <a:p>
            <a:pPr marL="0" marR="0" indent="0" algn="l" defTabSz="914274" rtl="0" eaLnBrk="1" fontAlgn="auto" latinLnBrk="0" hangingPunct="1">
              <a:lnSpc>
                <a:spcPct val="90000"/>
              </a:lnSpc>
              <a:spcBef>
                <a:spcPts val="0"/>
              </a:spcBef>
              <a:spcAft>
                <a:spcPts val="333"/>
              </a:spcAft>
              <a:buClrTx/>
              <a:buSzTx/>
              <a:buFontTx/>
              <a:buNone/>
              <a:tabLst/>
              <a:defRPr/>
            </a:pPr>
            <a:endParaRPr lang="en-US" sz="900" dirty="0" smtClean="0">
              <a:solidFill>
                <a:schemeClr val="bg1"/>
              </a:solidFill>
            </a:endParaRP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2461"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10/15/2015 7:36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34</a:t>
            </a:fld>
            <a:endParaRPr lang="en-US" dirty="0"/>
          </a:p>
        </p:txBody>
      </p:sp>
    </p:spTree>
    <p:extLst>
      <p:ext uri="{BB962C8B-B14F-4D97-AF65-F5344CB8AC3E}">
        <p14:creationId xmlns:p14="http://schemas.microsoft.com/office/powerpoint/2010/main" val="18552815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Extend and Synch. – Connect Hybrid Infrastructure Services with a Single Identity</a:t>
            </a:r>
            <a:endParaRPr lang="en-US" dirty="0"/>
          </a:p>
          <a:p>
            <a:endParaRPr lang="en-US" dirty="0"/>
          </a:p>
          <a:p>
            <a:r>
              <a:rPr lang="en-US" dirty="0"/>
              <a:t>The next  scenario we’ll discuss is in the context of Office 365 and Windows Server Active Directory, which is used by 90% of enterprises worldwide.  You’ll see how Active Directory in Virtual Machines can bring hybrid scenarios to life. This is possible not only when you run Active Directory and its components – such as federation services and </a:t>
            </a:r>
            <a:r>
              <a:rPr lang="en-US" dirty="0" err="1" smtClean="0"/>
              <a:t>DirSync</a:t>
            </a:r>
            <a:r>
              <a:rPr lang="en-US" dirty="0" smtClean="0"/>
              <a:t> </a:t>
            </a:r>
            <a:r>
              <a:rPr lang="en-US" dirty="0"/>
              <a:t>- in Windows Azure Virtual Machines.  For your SharePoint farms, with SQL Server apps talking back to on-premises, you’ll also want to connect back to your corporate identity store this way. </a:t>
            </a:r>
          </a:p>
          <a:p>
            <a:endParaRPr lang="en-US" dirty="0"/>
          </a:p>
          <a:p>
            <a:r>
              <a:rPr lang="en-US" dirty="0"/>
              <a:t>When you sign up for Office 365, you get virtually anywhere access to familiar Office tools, plus enterprise-grade email, conferencing, and a lot more.  If you’re like most customers, you might want to synch on-premises identity with Office 365. By simply running Active Directory in Virtual Machines, synching with ADFS on-premises and connecting through Virtual Network, you can set up single sign-on capabilities. </a:t>
            </a:r>
          </a:p>
          <a:p>
            <a:endParaRPr lang="en-US" dirty="0"/>
          </a:p>
          <a:p>
            <a:r>
              <a:rPr lang="en-US" dirty="0"/>
              <a:t>This model also applies for applications running in Windows Azure Virtual Machines. When those applications need to authenticate with on-premises identities, you just connect to on-premises Active Directory to federate identities. With Windows Azure Infrastructure Services, it’s easy to build hybrid environments that take advantage of what you already have, while enabling new capabilities in the cloud. </a:t>
            </a:r>
          </a:p>
        </p:txBody>
      </p:sp>
      <p:sp>
        <p:nvSpPr>
          <p:cNvPr id="4" name="Header Placeholder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Build 2012</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3284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algn="l" defTabSz="93284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C6A9FE-A1DE-47AF-8A4A-D1158C469C45}"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10/15/2015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13600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Font typeface="Arial" panose="020B0604020202020204" pitchFamily="34" charset="0"/>
              <a:buNone/>
            </a:pPr>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2933"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208E0A0-24B1-414B-B494-C23A17DBAD96}" type="datetime1">
              <a:rPr lang="en-US" smtClean="0">
                <a:solidFill>
                  <a:prstClr val="black"/>
                </a:solidFill>
              </a:rPr>
              <a:pPr/>
              <a:t>10/15/2015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94431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94919F-9FC7-4638-A41A-3D980986B2E8}" type="slidenum">
              <a:rPr lang="en-US" smtClean="0"/>
              <a:pPr/>
              <a:t>5</a:t>
            </a:fld>
            <a:endParaRPr lang="en-US"/>
          </a:p>
        </p:txBody>
      </p:sp>
    </p:spTree>
    <p:extLst>
      <p:ext uri="{BB962C8B-B14F-4D97-AF65-F5344CB8AC3E}">
        <p14:creationId xmlns:p14="http://schemas.microsoft.com/office/powerpoint/2010/main" val="6927657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52CFDC-D2D5-4B9F-BA75-89F771E01AEB}" type="slidenum">
              <a:rPr lang="en-US" smtClean="0"/>
              <a:t>37</a:t>
            </a:fld>
            <a:endParaRPr lang="en-US"/>
          </a:p>
        </p:txBody>
      </p:sp>
    </p:spTree>
    <p:extLst>
      <p:ext uri="{BB962C8B-B14F-4D97-AF65-F5344CB8AC3E}">
        <p14:creationId xmlns:p14="http://schemas.microsoft.com/office/powerpoint/2010/main" val="37246676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Speaker notes:</a:t>
            </a:r>
          </a:p>
          <a:p>
            <a:pPr marL="0" indent="0">
              <a:buFont typeface="Arial" panose="020B0604020202020204" pitchFamily="34" charset="0"/>
              <a:buNone/>
            </a:pPr>
            <a:endParaRPr lang="en-US" dirty="0" smtClean="0"/>
          </a:p>
          <a:p>
            <a:pPr marL="171450" indent="-171450">
              <a:buFont typeface="Arial" panose="020B0604020202020204" pitchFamily="34" charset="0"/>
              <a:buChar char="•"/>
            </a:pPr>
            <a:r>
              <a:rPr lang="en-US" dirty="0" smtClean="0"/>
              <a:t>Deliver video</a:t>
            </a:r>
            <a:r>
              <a:rPr lang="en-US" baseline="0" dirty="0" smtClean="0"/>
              <a:t> content or stream video to audiences large or small to a</a:t>
            </a:r>
            <a:r>
              <a:rPr lang="en-US" dirty="0" smtClean="0"/>
              <a:t>ny </a:t>
            </a:r>
            <a:r>
              <a:rPr lang="en-US" baseline="0" dirty="0" smtClean="0"/>
              <a:t>device(Web or Mobile) anywhere reliably and in scale.</a:t>
            </a:r>
          </a:p>
          <a:p>
            <a:pPr marL="0" indent="0">
              <a:buFont typeface="Arial" panose="020B0604020202020204" pitchFamily="34" charset="0"/>
              <a:buNone/>
            </a:pPr>
            <a:endParaRPr lang="en-US" baseline="0" dirty="0" smtClean="0"/>
          </a:p>
          <a:p>
            <a:pPr marL="171450" indent="-171450">
              <a:buFont typeface="Arial" panose="020B0604020202020204" pitchFamily="34" charset="0"/>
              <a:buChar char="•"/>
            </a:pPr>
            <a:r>
              <a:rPr lang="en-US" baseline="0" dirty="0" smtClean="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sz="900" b="0" i="0" kern="1200" dirty="0" smtClean="0">
                <a:solidFill>
                  <a:schemeClr val="tx1"/>
                </a:solidFill>
                <a:effectLst/>
                <a:latin typeface="Segoe UI Light" pitchFamily="34" charset="0"/>
                <a:ea typeface="+mn-ea"/>
                <a:cs typeface="+mn-cs"/>
              </a:rPr>
              <a:t>Azure Media Player, an automated online player solution, </a:t>
            </a:r>
            <a:r>
              <a:rPr lang="en-US" sz="900" b="0" i="0" kern="1200" baseline="0" dirty="0" smtClean="0">
                <a:solidFill>
                  <a:schemeClr val="tx1"/>
                </a:solidFill>
                <a:effectLst/>
                <a:latin typeface="Segoe UI Light" pitchFamily="34" charset="0"/>
                <a:ea typeface="+mn-ea"/>
                <a:cs typeface="+mn-cs"/>
              </a:rPr>
              <a:t> </a:t>
            </a:r>
            <a:r>
              <a:rPr lang="en-US" sz="900" b="0" i="0" kern="1200" dirty="0" smtClean="0">
                <a:solidFill>
                  <a:schemeClr val="tx1"/>
                </a:solidFill>
                <a:effectLst/>
                <a:latin typeface="Segoe UI Light" pitchFamily="34" charset="0"/>
                <a:ea typeface="+mn-ea"/>
                <a:cs typeface="+mn-cs"/>
              </a:rPr>
              <a:t>supports all the usual industry standards like HTML5 video, </a:t>
            </a:r>
            <a:r>
              <a:rPr lang="en-US" sz="900" b="0" i="0" u="none" strike="noStrike" kern="1200" dirty="0" smtClean="0">
                <a:solidFill>
                  <a:schemeClr val="tx1"/>
                </a:solidFill>
                <a:effectLst/>
                <a:latin typeface="Segoe UI Light" pitchFamily="34" charset="0"/>
                <a:ea typeface="+mn-ea"/>
                <a:cs typeface="+mn-cs"/>
                <a:hlinkClick r:id="rId3"/>
              </a:rPr>
              <a:t>Media Source Extensions</a:t>
            </a:r>
            <a:r>
              <a:rPr lang="en-US" sz="900" b="0" i="0" kern="1200" dirty="0" smtClean="0">
                <a:solidFill>
                  <a:schemeClr val="tx1"/>
                </a:solidFill>
                <a:effectLst/>
                <a:latin typeface="Segoe UI Light" pitchFamily="34" charset="0"/>
                <a:ea typeface="+mn-ea"/>
                <a:cs typeface="+mn-cs"/>
              </a:rPr>
              <a:t> and rights management through </a:t>
            </a:r>
            <a:r>
              <a:rPr lang="en-US" sz="900" b="0" i="0" u="none" strike="noStrike" kern="1200" dirty="0" smtClean="0">
                <a:solidFill>
                  <a:schemeClr val="tx1"/>
                </a:solidFill>
                <a:effectLst/>
                <a:latin typeface="Segoe UI Light" pitchFamily="34" charset="0"/>
                <a:ea typeface="+mn-ea"/>
                <a:cs typeface="+mn-cs"/>
                <a:hlinkClick r:id="rId4"/>
              </a:rPr>
              <a:t>Encrypted Media Extensions</a:t>
            </a:r>
            <a:r>
              <a:rPr lang="en-US" sz="900" b="0" i="0" kern="1200" dirty="0" smtClean="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smtClean="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10/15/2015 7:36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38</a:t>
            </a:fld>
            <a:endParaRPr lang="en-US" dirty="0"/>
          </a:p>
        </p:txBody>
      </p:sp>
    </p:spTree>
    <p:extLst>
      <p:ext uri="{BB962C8B-B14F-4D97-AF65-F5344CB8AC3E}">
        <p14:creationId xmlns:p14="http://schemas.microsoft.com/office/powerpoint/2010/main" val="4850814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1D7C61-34C2-42F1-B807-B55BCF1E7A61}" type="slidenum">
              <a:rPr lang="en-US" smtClean="0"/>
              <a:t>39</a:t>
            </a:fld>
            <a:endParaRPr lang="en-US"/>
          </a:p>
        </p:txBody>
      </p:sp>
    </p:spTree>
    <p:extLst>
      <p:ext uri="{BB962C8B-B14F-4D97-AF65-F5344CB8AC3E}">
        <p14:creationId xmlns:p14="http://schemas.microsoft.com/office/powerpoint/2010/main" val="41636140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Tech Ready 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141F5E1-0F7F-4ABB-A5CC-E4A04EB74652}" type="datetime1">
              <a:rPr lang="en-US" smtClean="0">
                <a:solidFill>
                  <a:prstClr val="black"/>
                </a:solidFill>
              </a:rPr>
              <a:pPr/>
              <a:t>10/15/2015</a:t>
            </a:fld>
            <a:endParaRPr lang="en-US">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13773304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err="1" smtClean="0"/>
              <a:t>Hyperscale</a:t>
            </a:r>
            <a:r>
              <a:rPr lang="en-US" dirty="0" smtClean="0"/>
              <a:t> –</a:t>
            </a:r>
            <a:r>
              <a:rPr lang="en-US" baseline="0" dirty="0" smtClean="0"/>
              <a:t> Platform made to build a small model of your service that is meant to scale without having to re-visit the model</a:t>
            </a:r>
          </a:p>
          <a:p>
            <a:pPr marL="171450" indent="-171450">
              <a:buFont typeface="Arial" panose="020B0604020202020204" pitchFamily="34" charset="0"/>
              <a:buChar char="•"/>
            </a:pPr>
            <a:r>
              <a:rPr lang="en-US" b="1" baseline="0" dirty="0" smtClean="0"/>
              <a:t>Reliable</a:t>
            </a:r>
            <a:r>
              <a:rPr lang="en-US" baseline="0" dirty="0" smtClean="0"/>
              <a:t> – Built in such a way that you can make changes to the service without introducing downtime.</a:t>
            </a:r>
            <a:endParaRPr lang="en-US" dirty="0" smtClean="0"/>
          </a:p>
          <a:p>
            <a:pPr marL="171450" lvl="0" indent="-171450">
              <a:buFont typeface="Arial" panose="020B0604020202020204" pitchFamily="34" charset="0"/>
              <a:buChar char="•"/>
            </a:pPr>
            <a:r>
              <a:rPr lang="en-US" b="1" dirty="0" smtClean="0"/>
              <a:t>Reliability</a:t>
            </a:r>
            <a:r>
              <a:rPr lang="en-US" b="1" baseline="0" dirty="0" smtClean="0"/>
              <a:t> Subsystem </a:t>
            </a:r>
            <a:r>
              <a:rPr lang="en-US" baseline="0" dirty="0" smtClean="0"/>
              <a:t>– </a:t>
            </a:r>
          </a:p>
          <a:p>
            <a:pPr marL="628650" lvl="1" indent="-171450">
              <a:buFont typeface="Arial" panose="020B0604020202020204" pitchFamily="34" charset="0"/>
              <a:buChar char="•"/>
            </a:pPr>
            <a:r>
              <a:rPr lang="en-US" b="1" baseline="0" dirty="0" smtClean="0"/>
              <a:t>failover manager </a:t>
            </a:r>
            <a:r>
              <a:rPr lang="en-US" baseline="0" dirty="0" smtClean="0"/>
              <a:t>– Monitors the health of every micro service running in the cluster, identifies machine failures, brings up new nodes</a:t>
            </a:r>
          </a:p>
          <a:p>
            <a:pPr marL="628650" lvl="1" indent="-171450">
              <a:buFont typeface="Arial" panose="020B0604020202020204" pitchFamily="34" charset="0"/>
              <a:buChar char="•"/>
            </a:pPr>
            <a:r>
              <a:rPr lang="en-US" b="1" baseline="0" dirty="0" smtClean="0"/>
              <a:t>Cluster manager </a:t>
            </a:r>
            <a:r>
              <a:rPr lang="en-US" baseline="0" dirty="0" smtClean="0"/>
              <a:t>– Lifecycle management, handles upgrades of the system</a:t>
            </a:r>
          </a:p>
          <a:p>
            <a:pPr marL="628650" lvl="1" indent="-171450">
              <a:buFont typeface="Arial" panose="020B0604020202020204" pitchFamily="34" charset="0"/>
              <a:buChar char="•"/>
            </a:pPr>
            <a:r>
              <a:rPr lang="en-US" b="1" baseline="0" dirty="0" smtClean="0"/>
              <a:t>Naming system </a:t>
            </a:r>
            <a:r>
              <a:rPr lang="en-US" baseline="0" dirty="0" smtClean="0"/>
              <a:t>– Micro services are defined by a unique name that needs to be resolved across the cluster as it scales; resolution is abstracted away by the platform</a:t>
            </a:r>
          </a:p>
          <a:p>
            <a:pPr marL="628650" lvl="1" indent="-171450">
              <a:buFont typeface="Arial" panose="020B0604020202020204" pitchFamily="34" charset="0"/>
              <a:buChar char="•"/>
            </a:pPr>
            <a:r>
              <a:rPr lang="en-US" b="1" baseline="0" dirty="0" smtClean="0"/>
              <a:t>Image store </a:t>
            </a:r>
            <a:r>
              <a:rPr lang="en-US" baseline="0" dirty="0" smtClean="0"/>
              <a:t>– As you provision code and affect state, this is replicated across the cluster using the image store.</a:t>
            </a:r>
          </a:p>
          <a:p>
            <a:pPr marL="628650" lvl="1" indent="-171450">
              <a:buFont typeface="Arial" panose="020B0604020202020204" pitchFamily="34" charset="0"/>
              <a:buChar char="•"/>
            </a:pPr>
            <a:endParaRPr lang="en-US" dirty="0"/>
          </a:p>
        </p:txBody>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smtClean="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smtClean="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10/15/2015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43702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Speaker</a:t>
            </a:r>
            <a:r>
              <a:rPr lang="en-US" baseline="0" dirty="0" smtClean="0"/>
              <a:t> notes:</a:t>
            </a:r>
          </a:p>
          <a:p>
            <a:r>
              <a:rPr lang="en-US" sz="900" dirty="0" smtClean="0">
                <a:solidFill>
                  <a:schemeClr val="tx1"/>
                </a:solidFill>
              </a:rPr>
              <a:t> </a:t>
            </a:r>
          </a:p>
          <a:p>
            <a:pPr lvl="1">
              <a:buClr>
                <a:schemeClr val="tx1"/>
              </a:buClr>
            </a:pPr>
            <a:r>
              <a:rPr lang="en-US" sz="900" baseline="0" dirty="0" smtClean="0">
                <a:solidFill>
                  <a:schemeClr val="tx1"/>
                </a:solidFill>
              </a:rPr>
              <a:t>Create </a:t>
            </a:r>
            <a:r>
              <a:rPr lang="en-US" sz="2800" baseline="0" dirty="0" smtClean="0">
                <a:solidFill>
                  <a:schemeClr val="tx1"/>
                </a:solidFill>
              </a:rPr>
              <a:t>f</a:t>
            </a:r>
            <a:r>
              <a:rPr lang="en-US" sz="2800" dirty="0" smtClean="0">
                <a:solidFill>
                  <a:schemeClr val="tx1"/>
                </a:solidFill>
              </a:rPr>
              <a:t>ull Dev,</a:t>
            </a:r>
            <a:r>
              <a:rPr lang="en-US" sz="2800" baseline="0" dirty="0" smtClean="0">
                <a:solidFill>
                  <a:schemeClr val="tx1"/>
                </a:solidFill>
              </a:rPr>
              <a:t> Test, Staging and Production </a:t>
            </a:r>
            <a:r>
              <a:rPr lang="en-US" sz="2800" dirty="0" smtClean="0">
                <a:solidFill>
                  <a:schemeClr val="tx1"/>
                </a:solidFill>
              </a:rPr>
              <a:t>environments in minutes</a:t>
            </a:r>
          </a:p>
          <a:p>
            <a:pPr lvl="1">
              <a:buClr>
                <a:schemeClr val="tx1"/>
              </a:buClr>
            </a:pPr>
            <a:r>
              <a:rPr lang="en-US" sz="2800" baseline="0" dirty="0" smtClean="0">
                <a:solidFill>
                  <a:schemeClr val="tx1"/>
                </a:solidFill>
              </a:rPr>
              <a:t>Availability of Visual Studio Online(VSO)</a:t>
            </a:r>
            <a:r>
              <a:rPr lang="en-US" sz="2800" dirty="0" smtClean="0">
                <a:solidFill>
                  <a:schemeClr val="tx1"/>
                </a:solidFill>
              </a:rPr>
              <a:t> integration with build option available</a:t>
            </a:r>
          </a:p>
          <a:p>
            <a:pPr lvl="1">
              <a:buClr>
                <a:schemeClr val="tx1"/>
              </a:buClr>
            </a:pPr>
            <a:r>
              <a:rPr lang="en-US" sz="2800" dirty="0" smtClean="0"/>
              <a:t>Validate web app changes in a staging or test deployment slot before swapping it with the production slot</a:t>
            </a:r>
          </a:p>
          <a:p>
            <a:pPr marL="212960" marR="0" lvl="1" indent="-105818" algn="l" defTabSz="914274" rtl="0" eaLnBrk="1" fontAlgn="auto" latinLnBrk="0" hangingPunct="1">
              <a:lnSpc>
                <a:spcPct val="90000"/>
              </a:lnSpc>
              <a:spcBef>
                <a:spcPts val="0"/>
              </a:spcBef>
              <a:spcAft>
                <a:spcPts val="333"/>
              </a:spcAft>
              <a:buClr>
                <a:schemeClr val="tx1"/>
              </a:buClr>
              <a:buSzTx/>
              <a:buFont typeface="Arial" pitchFamily="34" charset="0"/>
              <a:buChar char="•"/>
              <a:tabLst/>
              <a:defRPr/>
            </a:pPr>
            <a:r>
              <a:rPr lang="en-US" sz="2800" dirty="0" smtClean="0"/>
              <a:t>Swap to get your "last known good site" instantaneously</a:t>
            </a:r>
            <a:r>
              <a:rPr lang="en-US" sz="2800" baseline="0" dirty="0" smtClean="0"/>
              <a:t> if there is a problem with a new deployment in production </a:t>
            </a:r>
            <a:endParaRPr lang="en-US" sz="2800" dirty="0" smtClean="0"/>
          </a:p>
          <a:p>
            <a:pPr lvl="1">
              <a:buClr>
                <a:schemeClr val="tx1"/>
              </a:buClr>
            </a:pPr>
            <a:r>
              <a:rPr lang="en-US" sz="2800" dirty="0" smtClean="0">
                <a:solidFill>
                  <a:schemeClr val="tx1"/>
                </a:solidFill>
              </a:rPr>
              <a:t>Swapping</a:t>
            </a:r>
            <a:r>
              <a:rPr lang="en-US" sz="2800" baseline="0" dirty="0" smtClean="0">
                <a:solidFill>
                  <a:schemeClr val="tx1"/>
                </a:solidFill>
              </a:rPr>
              <a:t> to production from staging as opposed to direct deployment eliminates downtime </a:t>
            </a:r>
          </a:p>
          <a:p>
            <a:pPr lvl="1">
              <a:buClr>
                <a:schemeClr val="tx1"/>
              </a:buClr>
            </a:pPr>
            <a:r>
              <a:rPr lang="en-US" sz="2800" dirty="0" smtClean="0"/>
              <a:t>Dev,</a:t>
            </a:r>
            <a:r>
              <a:rPr lang="en-US" sz="2800" baseline="0" dirty="0" smtClean="0"/>
              <a:t> Test, </a:t>
            </a:r>
            <a:r>
              <a:rPr lang="en-US" sz="2800" dirty="0" smtClean="0"/>
              <a:t>Staging</a:t>
            </a:r>
            <a:r>
              <a:rPr lang="en-US" sz="2800" baseline="0" dirty="0" smtClean="0"/>
              <a:t> and Production d</a:t>
            </a:r>
            <a:r>
              <a:rPr lang="en-US" sz="2800" dirty="0" smtClean="0"/>
              <a:t>eployment</a:t>
            </a:r>
            <a:r>
              <a:rPr lang="en-US" sz="2800" baseline="0" dirty="0" smtClean="0"/>
              <a:t> </a:t>
            </a:r>
            <a:r>
              <a:rPr lang="en-US" sz="2800" dirty="0" smtClean="0"/>
              <a:t>workflow can be automated when pre-swap validation isn’t needed</a:t>
            </a:r>
            <a:endParaRPr lang="en-US" sz="2800" baseline="0" dirty="0" smtClean="0">
              <a:solidFill>
                <a:schemeClr val="tx1"/>
              </a:solidFill>
            </a:endParaRPr>
          </a:p>
          <a:p>
            <a:endParaRPr lang="en-US" baseline="0" dirty="0" smtClean="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31436"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solidFill>
                  <a:prstClr val="black"/>
                </a:solidFill>
              </a:rPr>
              <a:pPr/>
              <a:t>10/15/2015 7:36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22770603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tx1"/>
              </a:buClr>
            </a:pPr>
            <a:r>
              <a:rPr lang="en-US" sz="4400" dirty="0" smtClean="0">
                <a:solidFill>
                  <a:schemeClr val="tx1"/>
                </a:solidFill>
              </a:rPr>
              <a:t>Speaker</a:t>
            </a:r>
            <a:r>
              <a:rPr lang="en-US" sz="4400" baseline="0" dirty="0" smtClean="0">
                <a:solidFill>
                  <a:schemeClr val="tx1"/>
                </a:solidFill>
              </a:rPr>
              <a:t> notes:</a:t>
            </a:r>
          </a:p>
          <a:p>
            <a:pPr>
              <a:buClr>
                <a:schemeClr val="tx1"/>
              </a:buClr>
            </a:pPr>
            <a:endParaRPr lang="en-US" sz="4400" dirty="0" smtClean="0">
              <a:solidFill>
                <a:schemeClr val="tx1"/>
              </a:solidFill>
            </a:endParaRPr>
          </a:p>
          <a:p>
            <a:pPr>
              <a:buClr>
                <a:schemeClr val="tx1"/>
              </a:buClr>
            </a:pPr>
            <a:r>
              <a:rPr lang="en-US" sz="4400" dirty="0" smtClean="0">
                <a:solidFill>
                  <a:schemeClr val="tx1"/>
                </a:solidFill>
              </a:rPr>
              <a:t>Lift and Shift</a:t>
            </a:r>
          </a:p>
          <a:p>
            <a:pPr lvl="1">
              <a:buClr>
                <a:schemeClr val="tx1"/>
              </a:buClr>
            </a:pPr>
            <a:r>
              <a:rPr lang="en-US" sz="2800" b="1" dirty="0" smtClean="0">
                <a:solidFill>
                  <a:schemeClr val="tx1"/>
                </a:solidFill>
              </a:rPr>
              <a:t>T</a:t>
            </a:r>
            <a:r>
              <a:rPr lang="en-US" sz="2800" dirty="0" smtClean="0">
                <a:solidFill>
                  <a:schemeClr val="tx1"/>
                </a:solidFill>
              </a:rPr>
              <a:t>ake existing work loads and run them in a certified instance. Emphasize</a:t>
            </a:r>
            <a:r>
              <a:rPr lang="en-US" sz="2800" baseline="0" dirty="0" smtClean="0">
                <a:solidFill>
                  <a:schemeClr val="tx1"/>
                </a:solidFill>
              </a:rPr>
              <a:t> image mobility and Azure Files to help move applications that require SMB shared folders very easily to Azure.</a:t>
            </a:r>
            <a:endParaRPr lang="en-US" sz="2800" dirty="0" smtClean="0">
              <a:solidFill>
                <a:schemeClr val="tx1"/>
              </a:solidFill>
            </a:endParaRPr>
          </a:p>
          <a:p>
            <a:pPr>
              <a:buClr>
                <a:schemeClr val="tx1"/>
              </a:buClr>
            </a:pPr>
            <a:r>
              <a:rPr lang="en-US" sz="4400" dirty="0" smtClean="0">
                <a:solidFill>
                  <a:schemeClr val="tx1"/>
                </a:solidFill>
              </a:rPr>
              <a:t>Storage</a:t>
            </a:r>
          </a:p>
          <a:p>
            <a:pPr lvl="1">
              <a:buClr>
                <a:schemeClr val="tx1"/>
              </a:buClr>
            </a:pPr>
            <a:r>
              <a:rPr lang="en-US" sz="2800" b="1" dirty="0" smtClean="0">
                <a:solidFill>
                  <a:schemeClr val="tx1"/>
                </a:solidFill>
              </a:rPr>
              <a:t>Archive </a:t>
            </a:r>
            <a:r>
              <a:rPr lang="en-US" sz="2800" b="0" dirty="0" smtClean="0">
                <a:solidFill>
                  <a:schemeClr val="tx1"/>
                </a:solidFill>
              </a:rPr>
              <a:t>k</a:t>
            </a:r>
            <a:r>
              <a:rPr lang="en-US" sz="2800" dirty="0" smtClean="0">
                <a:solidFill>
                  <a:schemeClr val="tx1"/>
                </a:solidFill>
              </a:rPr>
              <a:t>ey data in inexpensive cloud storage. Mention</a:t>
            </a:r>
            <a:r>
              <a:rPr lang="en-US" sz="2800" baseline="0" dirty="0" smtClean="0">
                <a:solidFill>
                  <a:schemeClr val="tx1"/>
                </a:solidFill>
              </a:rPr>
              <a:t> corporate finance databases, industry compliance documents and other key data can be inexpensively archived to Azure storage.</a:t>
            </a:r>
            <a:endParaRPr lang="en-US" sz="2800" dirty="0">
              <a:solidFill>
                <a:schemeClr val="tx1"/>
              </a:solidFill>
            </a:endParaRPr>
          </a:p>
        </p:txBody>
      </p:sp>
      <p:sp>
        <p:nvSpPr>
          <p:cNvPr id="4" name="Slide Number Placeholder 3"/>
          <p:cNvSpPr>
            <a:spLocks noGrp="1"/>
          </p:cNvSpPr>
          <p:nvPr>
            <p:ph type="sldNum" sz="quarter" idx="10"/>
          </p:nvPr>
        </p:nvSpPr>
        <p:spPr/>
        <p:txBody>
          <a:bodyPr/>
          <a:lstStyle/>
          <a:p>
            <a:fld id="{6A94919F-9FC7-4638-A41A-3D980986B2E8}" type="slidenum">
              <a:rPr lang="en-US" smtClean="0"/>
              <a:pPr/>
              <a:t>44</a:t>
            </a:fld>
            <a:endParaRPr lang="en-US"/>
          </a:p>
        </p:txBody>
      </p:sp>
    </p:spTree>
    <p:extLst>
      <p:ext uri="{BB962C8B-B14F-4D97-AF65-F5344CB8AC3E}">
        <p14:creationId xmlns:p14="http://schemas.microsoft.com/office/powerpoint/2010/main" val="16307614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Speaker</a:t>
            </a:r>
            <a:r>
              <a:rPr lang="en-US" baseline="0" dirty="0" smtClean="0"/>
              <a:t> notes:</a:t>
            </a:r>
          </a:p>
          <a:p>
            <a:r>
              <a:rPr lang="en-US" sz="900" dirty="0" smtClean="0">
                <a:solidFill>
                  <a:schemeClr val="tx1"/>
                </a:solidFill>
              </a:rPr>
              <a:t> </a:t>
            </a:r>
            <a:endParaRPr lang="en-US" baseline="0" dirty="0" smtClean="0"/>
          </a:p>
          <a:p>
            <a:r>
              <a:rPr lang="en-US" b="1" dirty="0" smtClean="0">
                <a:effectLst/>
              </a:rPr>
              <a:t>Iterative exploration</a:t>
            </a:r>
          </a:p>
          <a:p>
            <a:endParaRPr lang="en-US" b="1" dirty="0" smtClean="0">
              <a:effectLst/>
            </a:endParaRPr>
          </a:p>
          <a:p>
            <a:r>
              <a:rPr lang="en-US" dirty="0" smtClean="0">
                <a:effectLst/>
              </a:rPr>
              <a:t>The source data files(log files, email messages, tweets, and more) are loaded into the cluster, processed by one or more queries within </a:t>
            </a:r>
            <a:r>
              <a:rPr lang="en-US" dirty="0" err="1" smtClean="0">
                <a:effectLst/>
              </a:rPr>
              <a:t>HDInsight</a:t>
            </a:r>
            <a:r>
              <a:rPr lang="en-US" dirty="0" smtClean="0">
                <a:effectLst/>
              </a:rPr>
              <a:t>, and the output is consumed by the chosen reporting and visualization tools. The cycle repeats using the same data until useful insights have been found, or it becomes clear that there is no useful information available from the data—in which case you might choose to restart the process with a different source dataset.</a:t>
            </a:r>
          </a:p>
          <a:p>
            <a:endParaRPr lang="en-US" b="1" dirty="0" smtClean="0">
              <a:effectLst/>
            </a:endParaRPr>
          </a:p>
          <a:p>
            <a:endParaRPr lang="en-US" b="0" dirty="0" smtClean="0">
              <a:effectLst/>
            </a:endParaRPr>
          </a:p>
          <a:p>
            <a:endParaRPr lang="en-US" b="0" dirty="0" smtClean="0">
              <a:effectLst/>
            </a:endParaRPr>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31436"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solidFill>
                  <a:prstClr val="black"/>
                </a:solidFill>
              </a:rPr>
              <a:pPr/>
              <a:t>10/15/2015 7:36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40861979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Speaker</a:t>
            </a:r>
            <a:r>
              <a:rPr lang="en-US" baseline="0" dirty="0" smtClean="0"/>
              <a:t> notes:</a:t>
            </a:r>
          </a:p>
          <a:p>
            <a:r>
              <a:rPr lang="en-US" sz="900" dirty="0" smtClean="0">
                <a:solidFill>
                  <a:schemeClr val="tx1"/>
                </a:solidFill>
              </a:rPr>
              <a:t> </a:t>
            </a:r>
          </a:p>
          <a:p>
            <a:pPr marL="171450" marR="0" indent="-171450" algn="l" defTabSz="914274"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900" dirty="0" smtClean="0">
                <a:solidFill>
                  <a:srgbClr val="002060"/>
                </a:solidFill>
              </a:rPr>
              <a:t>Identity as a Service; </a:t>
            </a:r>
            <a:r>
              <a:rPr lang="en-US" sz="900" b="0" i="0" kern="1200" dirty="0" smtClean="0">
                <a:solidFill>
                  <a:schemeClr val="tx1"/>
                </a:solidFill>
                <a:effectLst/>
                <a:latin typeface="Segoe UI Light" pitchFamily="34" charset="0"/>
                <a:ea typeface="+mn-ea"/>
                <a:cs typeface="+mn-cs"/>
              </a:rPr>
              <a:t>Control and protect</a:t>
            </a:r>
            <a:r>
              <a:rPr lang="en-US" sz="900" b="0" i="0" kern="1200" baseline="0" dirty="0" smtClean="0">
                <a:solidFill>
                  <a:schemeClr val="tx1"/>
                </a:solidFill>
                <a:effectLst/>
                <a:latin typeface="Segoe UI Light" pitchFamily="34" charset="0"/>
                <a:ea typeface="+mn-ea"/>
                <a:cs typeface="+mn-cs"/>
              </a:rPr>
              <a:t> your apps, data and services in Azure together with assets in non-MS cloud using a single AD account. </a:t>
            </a:r>
          </a:p>
          <a:p>
            <a:pPr marL="171450" marR="0" indent="-171450" algn="l" defTabSz="914274" rtl="0" eaLnBrk="1" fontAlgn="auto" latinLnBrk="0" hangingPunct="1">
              <a:lnSpc>
                <a:spcPct val="90000"/>
              </a:lnSpc>
              <a:spcBef>
                <a:spcPts val="0"/>
              </a:spcBef>
              <a:spcAft>
                <a:spcPts val="333"/>
              </a:spcAft>
              <a:buClrTx/>
              <a:buSzTx/>
              <a:buFont typeface="Arial" panose="020B0604020202020204" pitchFamily="34" charset="0"/>
              <a:buChar char="•"/>
              <a:tabLst/>
              <a:defRPr/>
            </a:pPr>
            <a:endParaRPr lang="en-US" sz="900" b="0" i="0" kern="1200" baseline="0" dirty="0" smtClean="0">
              <a:solidFill>
                <a:schemeClr val="tx1"/>
              </a:solidFill>
              <a:effectLst/>
              <a:latin typeface="Segoe UI Light" pitchFamily="34" charset="0"/>
              <a:ea typeface="+mn-ea"/>
              <a:cs typeface="+mn-cs"/>
            </a:endParaRPr>
          </a:p>
          <a:p>
            <a:pPr marL="171450" marR="0" indent="-171450" algn="l" defTabSz="914274"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900" b="0" i="0" kern="1200" dirty="0" smtClean="0">
                <a:solidFill>
                  <a:schemeClr val="tx1"/>
                </a:solidFill>
                <a:effectLst/>
                <a:latin typeface="Segoe UI Light" pitchFamily="34" charset="0"/>
                <a:ea typeface="+mn-ea"/>
                <a:cs typeface="+mn-cs"/>
              </a:rPr>
              <a:t>Consolidate</a:t>
            </a:r>
            <a:r>
              <a:rPr lang="en-US" sz="900" b="0" i="0" kern="1200" baseline="0" dirty="0" smtClean="0">
                <a:solidFill>
                  <a:schemeClr val="tx1"/>
                </a:solidFill>
                <a:effectLst/>
                <a:latin typeface="Segoe UI Light" pitchFamily="34" charset="0"/>
                <a:ea typeface="+mn-ea"/>
                <a:cs typeface="+mn-cs"/>
              </a:rPr>
              <a:t> all your identities using </a:t>
            </a:r>
            <a:r>
              <a:rPr lang="en-US" sz="900" b="0" i="0" kern="1200" dirty="0" smtClean="0">
                <a:solidFill>
                  <a:schemeClr val="tx1"/>
                </a:solidFill>
                <a:effectLst/>
                <a:latin typeface="Segoe UI Light" pitchFamily="34" charset="0"/>
                <a:ea typeface="+mn-ea"/>
                <a:cs typeface="+mn-cs"/>
              </a:rPr>
              <a:t>one</a:t>
            </a:r>
            <a:r>
              <a:rPr lang="en-US" sz="900" b="0" i="0" kern="1200" baseline="0" dirty="0" smtClean="0">
                <a:solidFill>
                  <a:schemeClr val="tx1"/>
                </a:solidFill>
                <a:effectLst/>
                <a:latin typeface="Segoe UI Light" pitchFamily="34" charset="0"/>
                <a:ea typeface="+mn-ea"/>
                <a:cs typeface="+mn-cs"/>
              </a:rPr>
              <a:t> </a:t>
            </a:r>
            <a:r>
              <a:rPr lang="en-US" sz="900" b="0" i="0" kern="1200" dirty="0" smtClean="0">
                <a:solidFill>
                  <a:schemeClr val="tx1"/>
                </a:solidFill>
                <a:effectLst/>
                <a:latin typeface="Segoe UI Light" pitchFamily="34" charset="0"/>
                <a:ea typeface="+mn-ea"/>
                <a:cs typeface="+mn-cs"/>
              </a:rPr>
              <a:t>account for single sign-on to any cloud and on-premises services, using your</a:t>
            </a:r>
            <a:r>
              <a:rPr lang="en-US" sz="900" b="0" i="0" kern="1200" baseline="0" dirty="0" smtClean="0">
                <a:solidFill>
                  <a:schemeClr val="tx1"/>
                </a:solidFill>
                <a:effectLst/>
                <a:latin typeface="Segoe UI Light" pitchFamily="34" charset="0"/>
                <a:ea typeface="+mn-ea"/>
                <a:cs typeface="+mn-cs"/>
              </a:rPr>
              <a:t> </a:t>
            </a:r>
            <a:r>
              <a:rPr lang="en-US" sz="900" b="0" i="0" kern="1200" dirty="0" smtClean="0">
                <a:solidFill>
                  <a:schemeClr val="tx1"/>
                </a:solidFill>
                <a:effectLst/>
                <a:latin typeface="Segoe UI Light" pitchFamily="34" charset="0"/>
                <a:ea typeface="+mn-ea"/>
                <a:cs typeface="+mn-cs"/>
              </a:rPr>
              <a:t>favorite device, including iOS, Mac OS X, Android, and Windows devices. </a:t>
            </a:r>
          </a:p>
          <a:p>
            <a:pPr marL="171450" marR="0" indent="-171450" algn="l" defTabSz="914274" rtl="0" eaLnBrk="1" fontAlgn="auto" latinLnBrk="0" hangingPunct="1">
              <a:lnSpc>
                <a:spcPct val="90000"/>
              </a:lnSpc>
              <a:spcBef>
                <a:spcPts val="0"/>
              </a:spcBef>
              <a:spcAft>
                <a:spcPts val="333"/>
              </a:spcAft>
              <a:buClrTx/>
              <a:buSzTx/>
              <a:buFont typeface="Arial" panose="020B0604020202020204" pitchFamily="34" charset="0"/>
              <a:buChar char="•"/>
              <a:tabLst/>
              <a:defRPr/>
            </a:pPr>
            <a:endParaRPr lang="en-US" sz="900" b="0" i="0" kern="1200" baseline="0" dirty="0" smtClean="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b="0" i="0" kern="1200" baseline="0" dirty="0" smtClean="0">
                <a:solidFill>
                  <a:schemeClr val="tx1"/>
                </a:solidFill>
                <a:effectLst/>
                <a:latin typeface="Segoe UI Light" pitchFamily="34" charset="0"/>
                <a:ea typeface="+mn-ea"/>
                <a:cs typeface="+mn-cs"/>
              </a:rPr>
              <a:t>As a developer you must also need to understand implications of extending your credentials in on-premises Active Directory to Azure Active Directory to protect your assets in on-premises and in the cloud.</a:t>
            </a:r>
            <a:endParaRPr lang="en-US" sz="900" dirty="0" smtClean="0">
              <a:solidFill>
                <a:schemeClr val="tx1"/>
              </a:solidFill>
            </a:endParaRPr>
          </a:p>
          <a:p>
            <a:pPr marL="171450" indent="-171450">
              <a:buFont typeface="Arial" panose="020B0604020202020204" pitchFamily="34" charset="0"/>
              <a:buChar char="•"/>
            </a:pPr>
            <a:endParaRPr lang="en-US" baseline="0" dirty="0" smtClean="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31436"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solidFill>
                  <a:prstClr val="black"/>
                </a:solidFill>
              </a:rPr>
              <a:pPr/>
              <a:t>10/15/2015 7:36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15853337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Speaker</a:t>
            </a:r>
            <a:r>
              <a:rPr lang="en-US" baseline="0" dirty="0" smtClean="0"/>
              <a:t> notes:</a:t>
            </a:r>
          </a:p>
          <a:p>
            <a:endParaRPr lang="en-US" baseline="0" dirty="0" smtClean="0"/>
          </a:p>
          <a:p>
            <a:pPr marL="171450" indent="-171450">
              <a:buFont typeface="Arial" panose="020B0604020202020204" pitchFamily="34" charset="0"/>
              <a:buChar char="•"/>
            </a:pPr>
            <a:r>
              <a:rPr lang="en-US" sz="900" kern="1200" dirty="0" smtClean="0">
                <a:solidFill>
                  <a:schemeClr val="tx1"/>
                </a:solidFill>
                <a:effectLst/>
                <a:latin typeface="Segoe UI Light" pitchFamily="34" charset="0"/>
                <a:ea typeface="+mn-ea"/>
                <a:cs typeface="+mn-cs"/>
              </a:rPr>
              <a:t>You can easily move your existing IIS</a:t>
            </a:r>
            <a:r>
              <a:rPr lang="en-US" sz="900" kern="1200" baseline="0" dirty="0" smtClean="0">
                <a:solidFill>
                  <a:schemeClr val="tx1"/>
                </a:solidFill>
                <a:effectLst/>
                <a:latin typeface="Segoe UI Light" pitchFamily="34" charset="0"/>
                <a:ea typeface="+mn-ea"/>
                <a:cs typeface="+mn-cs"/>
              </a:rPr>
              <a:t> based web apps including SQL Server databases </a:t>
            </a:r>
            <a:r>
              <a:rPr lang="en-US" sz="900" kern="1200" dirty="0" smtClean="0">
                <a:solidFill>
                  <a:schemeClr val="tx1"/>
                </a:solidFill>
                <a:effectLst/>
                <a:latin typeface="Segoe UI Light" pitchFamily="34" charset="0"/>
                <a:ea typeface="+mn-ea"/>
                <a:cs typeface="+mn-cs"/>
              </a:rPr>
              <a:t> to Azure App Service easily with a</a:t>
            </a:r>
            <a:r>
              <a:rPr lang="en-US" sz="900" kern="1200" baseline="0" dirty="0" smtClean="0">
                <a:solidFill>
                  <a:schemeClr val="tx1"/>
                </a:solidFill>
                <a:effectLst/>
                <a:latin typeface="Segoe UI Light" pitchFamily="34" charset="0"/>
                <a:ea typeface="+mn-ea"/>
                <a:cs typeface="+mn-cs"/>
              </a:rPr>
              <a:t> migration tool provided by Microsoft called Azure App Service Migration Assistant.</a:t>
            </a:r>
          </a:p>
          <a:p>
            <a:pPr marL="171450" indent="-171450">
              <a:buFont typeface="Arial" panose="020B0604020202020204" pitchFamily="34" charset="0"/>
              <a:buChar char="•"/>
            </a:pPr>
            <a:endParaRPr lang="en-US" sz="900" kern="1200" baseline="0" dirty="0" smtClean="0">
              <a:solidFill>
                <a:schemeClr val="tx1"/>
              </a:solidFill>
              <a:effectLst/>
              <a:latin typeface="Segoe UI Light" pitchFamily="34" charset="0"/>
              <a:ea typeface="+mn-ea"/>
              <a:cs typeface="+mn-cs"/>
            </a:endParaRPr>
          </a:p>
          <a:p>
            <a:pPr marL="171450" marR="0" indent="-171450" algn="l" defTabSz="914274"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900" kern="1200" dirty="0" smtClean="0">
                <a:solidFill>
                  <a:schemeClr val="tx1"/>
                </a:solidFill>
                <a:effectLst/>
                <a:latin typeface="Segoe UI Light" pitchFamily="34" charset="0"/>
                <a:ea typeface="+mn-ea"/>
                <a:cs typeface="+mn-cs"/>
              </a:rPr>
              <a:t>If your open source web app’s framework is supported on App Service, the languages and frameworks needed by your application are configured for you automatically. Migrate an existing application or create a new one from the Application Gallery.</a:t>
            </a:r>
          </a:p>
          <a:p>
            <a:pPr marL="0" marR="0" indent="0" algn="l" defTabSz="914274" rtl="0" eaLnBrk="1" fontAlgn="auto" latinLnBrk="0" hangingPunct="1">
              <a:lnSpc>
                <a:spcPct val="90000"/>
              </a:lnSpc>
              <a:spcBef>
                <a:spcPts val="0"/>
              </a:spcBef>
              <a:spcAft>
                <a:spcPts val="333"/>
              </a:spcAft>
              <a:buClrTx/>
              <a:buSzTx/>
              <a:buFontTx/>
              <a:buNone/>
              <a:tabLst/>
              <a:defRPr/>
            </a:pPr>
            <a:endParaRPr lang="en-US" sz="900" kern="1200" dirty="0" smtClean="0">
              <a:solidFill>
                <a:schemeClr val="tx1"/>
              </a:solidFill>
              <a:effectLst/>
              <a:latin typeface="Segoe UI Light" pitchFamily="34" charset="0"/>
              <a:ea typeface="+mn-ea"/>
              <a:cs typeface="+mn-cs"/>
            </a:endParaRPr>
          </a:p>
          <a:p>
            <a:pPr marL="171450" marR="0" indent="-171450" algn="l" defTabSz="914274"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900" kern="1200" baseline="0" dirty="0" smtClean="0">
                <a:solidFill>
                  <a:schemeClr val="tx1"/>
                </a:solidFill>
                <a:effectLst/>
                <a:latin typeface="Segoe UI Light" pitchFamily="34" charset="0"/>
                <a:ea typeface="+mn-ea"/>
                <a:cs typeface="+mn-cs"/>
              </a:rPr>
              <a:t>Consider using Azure Cloud Services or </a:t>
            </a:r>
            <a:r>
              <a:rPr lang="en-US" sz="900" kern="1200" baseline="0" dirty="0" err="1" smtClean="0">
                <a:solidFill>
                  <a:schemeClr val="tx1"/>
                </a:solidFill>
                <a:effectLst/>
                <a:latin typeface="Segoe UI Light" pitchFamily="34" charset="0"/>
                <a:ea typeface="+mn-ea"/>
                <a:cs typeface="+mn-cs"/>
              </a:rPr>
              <a:t>IaaS</a:t>
            </a:r>
            <a:r>
              <a:rPr lang="en-US" sz="900" kern="1200" baseline="0" dirty="0" smtClean="0">
                <a:solidFill>
                  <a:schemeClr val="tx1"/>
                </a:solidFill>
                <a:effectLst/>
                <a:latin typeface="Segoe UI Light" pitchFamily="34" charset="0"/>
                <a:ea typeface="+mn-ea"/>
                <a:cs typeface="+mn-cs"/>
              </a:rPr>
              <a:t> Virtual Machines if you  are unable to migrate your application via Migration Assistant or your open source web app’s framework isn’t supported on App Service.</a:t>
            </a:r>
            <a:endParaRPr lang="en-US" sz="900" kern="1200" dirty="0" smtClean="0">
              <a:solidFill>
                <a:schemeClr val="tx1"/>
              </a:solidFill>
              <a:effectLst/>
              <a:latin typeface="Segoe UI Light" pitchFamily="34" charset="0"/>
              <a:ea typeface="+mn-ea"/>
              <a:cs typeface="+mn-cs"/>
            </a:endParaRPr>
          </a:p>
          <a:p>
            <a:endParaRPr lang="en-US" sz="900" kern="1200" baseline="0" dirty="0" smtClean="0">
              <a:solidFill>
                <a:schemeClr val="tx1"/>
              </a:solidFill>
              <a:effectLst/>
              <a:latin typeface="Segoe UI Light" pitchFamily="34" charset="0"/>
              <a:ea typeface="+mn-ea"/>
              <a:cs typeface="+mn-cs"/>
            </a:endParaRPr>
          </a:p>
          <a:p>
            <a:r>
              <a:rPr lang="en-US" sz="900" kern="1200" baseline="0" dirty="0" smtClean="0">
                <a:solidFill>
                  <a:schemeClr val="tx1"/>
                </a:solidFill>
                <a:effectLst/>
                <a:latin typeface="Segoe UI Light" pitchFamily="34" charset="0"/>
                <a:ea typeface="+mn-ea"/>
                <a:cs typeface="+mn-cs"/>
              </a:rPr>
              <a:t>Other notes:</a:t>
            </a:r>
          </a:p>
          <a:p>
            <a:endParaRPr lang="en-US" sz="900" kern="1200" baseline="0" dirty="0" smtClean="0">
              <a:solidFill>
                <a:schemeClr val="tx1"/>
              </a:solidFill>
              <a:effectLst/>
              <a:latin typeface="Segoe UI Light" pitchFamily="34" charset="0"/>
              <a:ea typeface="+mn-ea"/>
              <a:cs typeface="+mn-cs"/>
            </a:endParaRPr>
          </a:p>
          <a:p>
            <a:pPr marL="171450" marR="0" indent="-171450" algn="l" defTabSz="914274"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900" kern="1200" dirty="0" smtClean="0">
                <a:solidFill>
                  <a:schemeClr val="tx1"/>
                </a:solidFill>
                <a:effectLst/>
                <a:latin typeface="Segoe UI Light" pitchFamily="34" charset="0"/>
                <a:ea typeface="+mn-ea"/>
                <a:cs typeface="+mn-cs"/>
              </a:rPr>
              <a:t>Windows Server 2003 will reach end of support on July 14th 2015. If you are currently hosting your websites on an IIS server that is Windows Server 2003, Web Apps is a low-risk, low-cost, and low-friction way to keep your websites online, and Web Apps Migration Assistant can help automate the migration process for you. </a:t>
            </a:r>
          </a:p>
          <a:p>
            <a:pPr marL="171450" indent="-171450">
              <a:buFont typeface="Arial" panose="020B0604020202020204" pitchFamily="34" charset="0"/>
              <a:buChar char="•"/>
            </a:pPr>
            <a:endParaRPr lang="en-US" sz="900" kern="1200" baseline="0" dirty="0" smtClean="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baseline="0" dirty="0" smtClean="0"/>
              <a:t>Moving to Web Apps require less time and IT expertise to configure and secure your apps compared to apps running in VM environment.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Web Apps require no </a:t>
            </a:r>
            <a:r>
              <a:rPr lang="en-US" sz="900" kern="1200" dirty="0" smtClean="0">
                <a:solidFill>
                  <a:schemeClr val="tx1"/>
                </a:solidFill>
                <a:effectLst/>
                <a:latin typeface="Segoe UI Light" pitchFamily="34" charset="0"/>
                <a:ea typeface="+mn-ea"/>
                <a:cs typeface="+mn-cs"/>
              </a:rPr>
              <a:t>maintenance effort on your part to patch, update, and manage underlying</a:t>
            </a:r>
            <a:r>
              <a:rPr lang="en-US" sz="900" kern="1200" baseline="0" dirty="0" smtClean="0">
                <a:solidFill>
                  <a:schemeClr val="tx1"/>
                </a:solidFill>
                <a:effectLst/>
                <a:latin typeface="Segoe UI Light" pitchFamily="34" charset="0"/>
                <a:ea typeface="+mn-ea"/>
                <a:cs typeface="+mn-cs"/>
              </a:rPr>
              <a:t> </a:t>
            </a:r>
            <a:r>
              <a:rPr lang="en-US" sz="900" kern="1200" dirty="0" smtClean="0">
                <a:solidFill>
                  <a:schemeClr val="tx1"/>
                </a:solidFill>
                <a:effectLst/>
                <a:latin typeface="Segoe UI Light" pitchFamily="34" charset="0"/>
                <a:ea typeface="+mn-ea"/>
                <a:cs typeface="+mn-cs"/>
              </a:rPr>
              <a:t>VM environment.</a:t>
            </a:r>
          </a:p>
          <a:p>
            <a:pPr marL="171450" indent="-171450">
              <a:buFont typeface="Arial" panose="020B0604020202020204" pitchFamily="34" charset="0"/>
              <a:buChar char="•"/>
            </a:pPr>
            <a:endParaRPr lang="en-US" sz="900" kern="1200" baseline="0" dirty="0" smtClean="0">
              <a:solidFill>
                <a:schemeClr val="tx1"/>
              </a:solidFill>
              <a:effectLst/>
              <a:latin typeface="Segoe UI Light" pitchFamily="34" charset="0"/>
              <a:ea typeface="+mn-ea"/>
              <a:cs typeface="+mn-cs"/>
            </a:endParaRPr>
          </a:p>
          <a:p>
            <a:endParaRPr lang="en-US" baseline="0" dirty="0" smtClean="0"/>
          </a:p>
          <a:p>
            <a:r>
              <a:rPr lang="en-US" sz="900" dirty="0" smtClean="0">
                <a:solidFill>
                  <a:schemeClr val="tx1"/>
                </a:solidFill>
              </a:rPr>
              <a:t> </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10/15/2015 7:36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47</a:t>
            </a:fld>
            <a:endParaRPr lang="en-US" dirty="0"/>
          </a:p>
        </p:txBody>
      </p:sp>
    </p:spTree>
    <p:extLst>
      <p:ext uri="{BB962C8B-B14F-4D97-AF65-F5344CB8AC3E}">
        <p14:creationId xmlns:p14="http://schemas.microsoft.com/office/powerpoint/2010/main" val="1397600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2425" rtl="0" eaLnBrk="1" fontAlgn="auto" latinLnBrk="0" hangingPunct="1">
              <a:lnSpc>
                <a:spcPct val="100000"/>
              </a:lnSpc>
              <a:spcBef>
                <a:spcPts val="0"/>
              </a:spcBef>
              <a:spcAft>
                <a:spcPts val="0"/>
              </a:spcAft>
              <a:buClrTx/>
              <a:buSzTx/>
              <a:buFontTx/>
              <a:buNone/>
              <a:tabLst/>
              <a:defRPr/>
            </a:pPr>
            <a:fld id="{01EFE40D-E08A-464F-96D6-CEB0B2DD69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425"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3653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94919F-9FC7-4638-A41A-3D980986B2E8}" type="slidenum">
              <a:rPr lang="en-US" smtClean="0"/>
              <a:pPr/>
              <a:t>50</a:t>
            </a:fld>
            <a:endParaRPr lang="en-US"/>
          </a:p>
        </p:txBody>
      </p:sp>
    </p:spTree>
    <p:extLst>
      <p:ext uri="{BB962C8B-B14F-4D97-AF65-F5344CB8AC3E}">
        <p14:creationId xmlns:p14="http://schemas.microsoft.com/office/powerpoint/2010/main" val="18260657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solidFill>
                  <a:prstClr val="black"/>
                </a:solidFill>
              </a:rPr>
              <a:pPr/>
              <a:t>10/15/2015 7:36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3957179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smtClean="0"/>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01EFE40D-E08A-464F-96D6-CEB0B2DD69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461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lvl="0"/>
            <a:r>
              <a:rPr lang="en-US" sz="1200" b="1" kern="1200" dirty="0" smtClean="0">
                <a:solidFill>
                  <a:schemeClr val="tx1"/>
                </a:solidFill>
                <a:effectLst/>
                <a:latin typeface="Segoe UI Light" pitchFamily="34" charset="0"/>
                <a:ea typeface="ＭＳ Ｐゴシック" charset="0"/>
                <a:cs typeface="ＭＳ Ｐゴシック" charset="0"/>
              </a:rPr>
              <a:t>Why this Slide:</a:t>
            </a:r>
          </a:p>
          <a:p>
            <a:pPr marL="0" marR="0" lvl="0" indent="0" algn="l" defTabSz="932425"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Segoe UI Light" pitchFamily="34" charset="0"/>
                <a:ea typeface="ＭＳ Ｐゴシック" charset="0"/>
                <a:cs typeface="ＭＳ Ｐゴシック" charset="0"/>
              </a:rPr>
              <a:t>This is SUCH a big investment – it’s a game for only very few.  It’s not new for us – we have been doing this for our own services and our consumer/web properties for 20+ years</a:t>
            </a:r>
          </a:p>
          <a:p>
            <a:pPr lvl="0"/>
            <a:endParaRPr lang="en-US" sz="1200" b="1" kern="1200" dirty="0" smtClean="0">
              <a:solidFill>
                <a:schemeClr val="tx1"/>
              </a:solidFill>
              <a:effectLst/>
              <a:latin typeface="Segoe UI Light" pitchFamily="34" charset="0"/>
              <a:ea typeface="ＭＳ Ｐゴシック" charset="0"/>
              <a:cs typeface="ＭＳ Ｐゴシック" charset="0"/>
            </a:endParaRPr>
          </a:p>
          <a:p>
            <a:pPr lvl="0"/>
            <a:r>
              <a:rPr lang="en-US" sz="1200" b="1" kern="1200" dirty="0" smtClean="0">
                <a:solidFill>
                  <a:schemeClr val="tx1"/>
                </a:solidFill>
                <a:effectLst/>
                <a:latin typeface="Segoe UI Light" pitchFamily="34" charset="0"/>
                <a:ea typeface="ＭＳ Ｐゴシック" charset="0"/>
                <a:cs typeface="ＭＳ Ｐゴシック" charset="0"/>
              </a:rPr>
              <a:t>Key</a:t>
            </a:r>
            <a:r>
              <a:rPr lang="en-US" sz="1200" b="1" kern="1200" baseline="0" dirty="0" smtClean="0">
                <a:solidFill>
                  <a:schemeClr val="tx1"/>
                </a:solidFill>
                <a:effectLst/>
                <a:latin typeface="Segoe UI Light" pitchFamily="34" charset="0"/>
                <a:ea typeface="ＭＳ Ｐゴシック" charset="0"/>
                <a:cs typeface="ＭＳ Ｐゴシック" charset="0"/>
              </a:rPr>
              <a:t> Points:</a:t>
            </a:r>
          </a:p>
          <a:p>
            <a:pPr marL="171450" lvl="0" indent="-171450">
              <a:buFont typeface="Arial" panose="020B0604020202020204" pitchFamily="34" charset="0"/>
              <a:buChar char="•"/>
            </a:pPr>
            <a:r>
              <a:rPr lang="en-US" sz="1200" kern="1200" baseline="0" dirty="0" smtClean="0">
                <a:solidFill>
                  <a:schemeClr val="tx1"/>
                </a:solidFill>
                <a:effectLst/>
                <a:latin typeface="Segoe UI Light" pitchFamily="34" charset="0"/>
                <a:ea typeface="ＭＳ Ｐゴシック" charset="0"/>
                <a:cs typeface="ＭＳ Ｐゴシック" charset="0"/>
              </a:rPr>
              <a:t>Where are we – EVERYWHERE…!</a:t>
            </a:r>
          </a:p>
          <a:p>
            <a:pPr marL="171450" lvl="0" indent="-171450">
              <a:buFont typeface="Arial" panose="020B0604020202020204" pitchFamily="34" charset="0"/>
              <a:buChar char="•"/>
            </a:pPr>
            <a:r>
              <a:rPr lang="en-US" sz="1200" kern="1200" baseline="0" dirty="0" smtClean="0">
                <a:solidFill>
                  <a:schemeClr val="tx1"/>
                </a:solidFill>
                <a:effectLst/>
                <a:latin typeface="Segoe UI Light" pitchFamily="34" charset="0"/>
                <a:ea typeface="ＭＳ Ｐゴシック" charset="0"/>
                <a:cs typeface="ＭＳ Ｐゴシック" charset="0"/>
              </a:rPr>
              <a:t>How big is this - $15+ B and counting – this is serious, we continue to bet big and you can count on us</a:t>
            </a:r>
          </a:p>
          <a:p>
            <a:pPr marL="171450" lvl="0" indent="-171450">
              <a:buFont typeface="Arial" panose="020B0604020202020204" pitchFamily="34" charset="0"/>
              <a:buChar char="•"/>
            </a:pPr>
            <a:r>
              <a:rPr lang="en-US" sz="1200" kern="1200" baseline="0" dirty="0" smtClean="0">
                <a:solidFill>
                  <a:schemeClr val="tx1"/>
                </a:solidFill>
                <a:effectLst/>
                <a:latin typeface="Segoe UI Light" pitchFamily="34" charset="0"/>
                <a:ea typeface="ＭＳ Ｐゴシック" charset="0"/>
                <a:cs typeface="ＭＳ Ｐゴシック" charset="0"/>
              </a:rPr>
              <a:t>Talk about DC innovation – DC Efficiency and Gen 5 data centers.  </a:t>
            </a:r>
          </a:p>
          <a:p>
            <a:pPr marL="171450" lvl="0" indent="-171450">
              <a:buFont typeface="Arial" panose="020B0604020202020204" pitchFamily="34" charset="0"/>
              <a:buChar char="•"/>
            </a:pPr>
            <a:r>
              <a:rPr lang="en-US" sz="1200" kern="1200" baseline="0" dirty="0" smtClean="0">
                <a:solidFill>
                  <a:schemeClr val="tx1"/>
                </a:solidFill>
                <a:effectLst/>
                <a:latin typeface="Segoe UI Light" pitchFamily="34" charset="0"/>
                <a:ea typeface="ＭＳ Ｐゴシック" charset="0"/>
                <a:cs typeface="ＭＳ Ｐゴシック" charset="0"/>
              </a:rPr>
              <a:t>Scale – at this scale you do get efficiencies – the main one being POWER</a:t>
            </a:r>
          </a:p>
          <a:p>
            <a:pPr marL="171450" lvl="0" indent="-171450">
              <a:buFont typeface="Arial" panose="020B0604020202020204" pitchFamily="34" charset="0"/>
              <a:buChar char="•"/>
            </a:pPr>
            <a:r>
              <a:rPr lang="en-US" sz="1200" kern="1200" baseline="0" dirty="0" smtClean="0">
                <a:solidFill>
                  <a:schemeClr val="tx1"/>
                </a:solidFill>
                <a:effectLst/>
                <a:latin typeface="Segoe UI Light" pitchFamily="34" charset="0"/>
                <a:ea typeface="ＭＳ Ｐゴシック" charset="0"/>
                <a:cs typeface="ＭＳ Ｐゴシック" charset="0"/>
              </a:rPr>
              <a:t>Remember our “strategy” – we will be in the major places, but not everywhere – we have Azure Stack/</a:t>
            </a:r>
            <a:r>
              <a:rPr lang="en-US" sz="1200" kern="1200" baseline="0" dirty="0" err="1" smtClean="0">
                <a:solidFill>
                  <a:schemeClr val="tx1"/>
                </a:solidFill>
                <a:effectLst/>
                <a:latin typeface="Segoe UI Light" pitchFamily="34" charset="0"/>
                <a:ea typeface="ＭＳ Ｐゴシック" charset="0"/>
                <a:cs typeface="ＭＳ Ｐゴシック" charset="0"/>
              </a:rPr>
              <a:t>Hosters</a:t>
            </a:r>
            <a:r>
              <a:rPr lang="en-US" sz="1200" kern="1200" baseline="0" dirty="0" smtClean="0">
                <a:solidFill>
                  <a:schemeClr val="tx1"/>
                </a:solidFill>
                <a:effectLst/>
                <a:latin typeface="Segoe UI Light" pitchFamily="34" charset="0"/>
                <a:ea typeface="ＭＳ Ｐゴシック" charset="0"/>
                <a:cs typeface="ＭＳ Ｐゴシック" charset="0"/>
              </a:rPr>
              <a:t> for that.</a:t>
            </a:r>
          </a:p>
          <a:p>
            <a:pPr marL="0" marR="0">
              <a:lnSpc>
                <a:spcPct val="107000"/>
              </a:lnSpc>
              <a:spcBef>
                <a:spcPts val="0"/>
              </a:spcBef>
              <a:spcAft>
                <a:spcPts val="800"/>
              </a:spcAft>
            </a:pPr>
            <a:endParaRPr lang="en-US" sz="1200" baseline="0" dirty="0" smtClean="0"/>
          </a:p>
          <a:p>
            <a:pPr marL="0" marR="0">
              <a:lnSpc>
                <a:spcPct val="107000"/>
              </a:lnSpc>
              <a:spcBef>
                <a:spcPts val="0"/>
              </a:spcBef>
              <a:spcAft>
                <a:spcPts val="800"/>
              </a:spcAft>
            </a:pPr>
            <a:r>
              <a:rPr lang="en-US" sz="1200" b="1" baseline="0" dirty="0" smtClean="0"/>
              <a:t>Transition to NEXT Slide:</a:t>
            </a:r>
            <a:r>
              <a:rPr lang="en-US" sz="1200" baseline="0" dirty="0" smtClean="0"/>
              <a:t>  This is the physical infrastructure that Azure sits on, now lets talk about Azure the PLATFORM</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32425"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425"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3509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50A28030-5D59-4E14-AFE9-B93D391AF3AF}" type="datetime1">
              <a:rPr lang="en-US" smtClean="0">
                <a:solidFill>
                  <a:prstClr val="black"/>
                </a:solidFill>
              </a:rPr>
              <a:pPr/>
              <a:t>10/15/2015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508906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10/15/2015 7:36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11</a:t>
            </a:fld>
            <a:endParaRPr lang="en-US" dirty="0"/>
          </a:p>
        </p:txBody>
      </p:sp>
    </p:spTree>
    <p:extLst>
      <p:ext uri="{BB962C8B-B14F-4D97-AF65-F5344CB8AC3E}">
        <p14:creationId xmlns:p14="http://schemas.microsoft.com/office/powerpoint/2010/main" val="2279460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31436"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36"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491AE8CF-25C5-47D8-B770-9703DC946C25}" type="datetime8">
              <a:rPr lang="en-US" smtClean="0">
                <a:solidFill>
                  <a:prstClr val="black"/>
                </a:solidFill>
              </a:rPr>
              <a:pPr/>
              <a:t>10/15/2015 7:36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4618819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Presen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bwMode="auto">
          <a:xfrm>
            <a:off x="6056138" y="4147420"/>
            <a:ext cx="6430470" cy="1733912"/>
          </a:xfrm>
          <a:prstGeom prst="rect">
            <a:avLst/>
          </a:prstGeom>
          <a:solidFill>
            <a:schemeClr val="tx2">
              <a:alpha val="9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descr="Ones-and-zeroes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9" name="Picture 8" descr="MS-Azure_rgb_Wht.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
        <p:nvSpPr>
          <p:cNvPr id="6" name="Presenter"/>
          <p:cNvSpPr txBox="1">
            <a:spLocks/>
          </p:cNvSpPr>
          <p:nvPr userDrawn="1"/>
        </p:nvSpPr>
        <p:spPr>
          <a:xfrm>
            <a:off x="6340563" y="5233032"/>
            <a:ext cx="5668478" cy="1095241"/>
          </a:xfrm>
          <a:prstGeom prst="rect">
            <a:avLst/>
          </a:prstGeom>
        </p:spPr>
        <p:txBody>
          <a:bodyPr vert="horz" wrap="square" lIns="228600" tIns="91400" rIns="146240" bIns="91400" rtlCol="0" anchor="t">
            <a:noAutofit/>
          </a:bodyPr>
          <a:lstStyle>
            <a:lvl1pPr algn="l" defTabSz="932472" rtl="0" eaLnBrk="1" latinLnBrk="0" hangingPunct="1">
              <a:lnSpc>
                <a:spcPct val="90000"/>
              </a:lnSpc>
              <a:spcBef>
                <a:spcPct val="0"/>
              </a:spcBef>
              <a:buNone/>
              <a:defRPr lang="en-US" sz="5200" b="0" kern="1200" cap="none" spc="-102" baseline="0">
                <a:ln w="3175">
                  <a:noFill/>
                </a:ln>
                <a:solidFill>
                  <a:schemeClr val="bg1"/>
                </a:solidFill>
                <a:effectLst/>
                <a:latin typeface="+mj-lt"/>
                <a:ea typeface="+mn-ea"/>
                <a:cs typeface="Segoe UI" pitchFamily="34" charset="0"/>
              </a:defRPr>
            </a:lvl1pPr>
          </a:lstStyle>
          <a:p>
            <a:pPr defTabSz="932563">
              <a:lnSpc>
                <a:spcPts val="3000"/>
              </a:lnSpc>
              <a:spcBef>
                <a:spcPts val="0"/>
              </a:spcBef>
              <a:spcAft>
                <a:spcPts val="1199"/>
              </a:spcAft>
              <a:defRPr/>
            </a:pPr>
            <a:r>
              <a:rPr lang="en-US" sz="2200" dirty="0" smtClean="0">
                <a:solidFill>
                  <a:srgbClr val="FFFFFF"/>
                </a:solidFill>
              </a:rPr>
              <a:t>Presenter</a:t>
            </a:r>
            <a:endParaRPr sz="2200" dirty="0">
              <a:solidFill>
                <a:srgbClr val="FFFFFF"/>
              </a:solidFill>
            </a:endParaRPr>
          </a:p>
        </p:txBody>
      </p:sp>
      <p:sp>
        <p:nvSpPr>
          <p:cNvPr id="10" name="Title"/>
          <p:cNvSpPr>
            <a:spLocks noGrp="1"/>
          </p:cNvSpPr>
          <p:nvPr>
            <p:ph type="title" hasCustomPrompt="1"/>
          </p:nvPr>
        </p:nvSpPr>
        <p:spPr>
          <a:xfrm>
            <a:off x="6362422" y="4263383"/>
            <a:ext cx="5826403" cy="899665"/>
          </a:xfrm>
          <a:prstGeom prst="rect">
            <a:avLst/>
          </a:prstGeom>
        </p:spPr>
        <p:txBody>
          <a:bodyPr/>
          <a:lstStyle>
            <a:lvl1pPr>
              <a:defRPr lang="en-US" sz="5400" b="0" kern="1200" cap="none" spc="0" baseline="0" smtClean="0">
                <a:ln w="3175">
                  <a:noFill/>
                </a:ln>
                <a:solidFill>
                  <a:schemeClr val="bg1"/>
                </a:solidFill>
                <a:effectLst/>
                <a:latin typeface="+mj-lt"/>
                <a:ea typeface="+mn-ea"/>
                <a:cs typeface="Segoe UI" pitchFamily="34" charset="0"/>
              </a:defRPr>
            </a:lvl1pPr>
          </a:lstStyle>
          <a:p>
            <a:r>
              <a:rPr lang="en-US" dirty="0" smtClean="0"/>
              <a:t>Title</a:t>
            </a:r>
            <a:endParaRPr lang="en-US" dirty="0"/>
          </a:p>
        </p:txBody>
      </p:sp>
    </p:spTree>
    <p:extLst>
      <p:ext uri="{BB962C8B-B14F-4D97-AF65-F5344CB8AC3E}">
        <p14:creationId xmlns:p14="http://schemas.microsoft.com/office/powerpoint/2010/main" val="1647599360"/>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urple Blank">
    <p:bg>
      <p:bgPr>
        <a:solidFill>
          <a:schemeClr val="accent2">
            <a:lumMod val="50000"/>
          </a:schemeClr>
        </a:solidFill>
        <a:effectLst/>
      </p:bgPr>
    </p:bg>
    <p:spTree>
      <p:nvGrpSpPr>
        <p:cNvPr id="1" name=""/>
        <p:cNvGrpSpPr/>
        <p:nvPr/>
      </p:nvGrpSpPr>
      <p:grpSpPr>
        <a:xfrm>
          <a:off x="0" y="0"/>
          <a:ext cx="0" cy="0"/>
          <a:chOff x="0" y="0"/>
          <a:chExt cx="0" cy="0"/>
        </a:xfrm>
      </p:grpSpPr>
      <p:pic>
        <p:nvPicPr>
          <p:cNvPr id="5"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pic>
        <p:nvPicPr>
          <p:cNvPr id="6" name="Logo" descr="MS Logo 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2524385463"/>
      </p:ext>
    </p:extLst>
  </p:cSld>
  <p:clrMapOvr>
    <a:masterClrMapping/>
  </p:clrMapOvr>
  <p:transition>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Blank_charcoal">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186465"/>
      </p:ext>
    </p:extLst>
  </p:cSld>
  <p:clrMapOvr>
    <a:masterClrMapping/>
  </p:clrMapOvr>
  <p:transition>
    <p:fade/>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5863" y="2240363"/>
            <a:ext cx="9856549" cy="995838"/>
          </a:xfrm>
          <a:noFill/>
        </p:spPr>
        <p:txBody>
          <a:bodyPr tIns="91440" bIns="91440" anchor="b" anchorCtr="0">
            <a:spAutoFit/>
          </a:bodyPr>
          <a:lstStyle>
            <a:lvl1pPr>
              <a:defRPr sz="5880" spc="-98"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836091" y="3694460"/>
            <a:ext cx="9858106" cy="669927"/>
          </a:xfrm>
          <a:noFill/>
        </p:spPr>
        <p:txBody>
          <a:bodyPr lIns="182880" tIns="146304" rIns="182880" bIns="146304">
            <a:spAutoFit/>
          </a:bodyPr>
          <a:lstStyle>
            <a:lvl1pPr marL="0" indent="0">
              <a:spcBef>
                <a:spcPts val="0"/>
              </a:spcBef>
              <a:buNone/>
              <a:defRPr sz="2744" spc="0" baseline="0">
                <a:gradFill>
                  <a:gsLst>
                    <a:gs pos="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dirty="0" smtClean="0"/>
              <a:t>Speaker Name</a:t>
            </a:r>
          </a:p>
        </p:txBody>
      </p:sp>
      <p:cxnSp>
        <p:nvCxnSpPr>
          <p:cNvPr id="10" name="Straight Connector 9"/>
          <p:cNvCxnSpPr/>
          <p:nvPr userDrawn="1"/>
        </p:nvCxnSpPr>
        <p:spPr>
          <a:xfrm>
            <a:off x="1010350" y="3429000"/>
            <a:ext cx="9683847" cy="0"/>
          </a:xfrm>
          <a:prstGeom prst="line">
            <a:avLst/>
          </a:prstGeom>
          <a:ln w="127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4"/>
          <p:cNvSpPr>
            <a:spLocks noGrp="1"/>
          </p:cNvSpPr>
          <p:nvPr>
            <p:ph type="body" sz="quarter" idx="13" hasCustomPrompt="1"/>
          </p:nvPr>
        </p:nvSpPr>
        <p:spPr>
          <a:xfrm>
            <a:off x="836091" y="4207040"/>
            <a:ext cx="9858106" cy="615609"/>
          </a:xfrm>
          <a:noFill/>
        </p:spPr>
        <p:txBody>
          <a:bodyPr lIns="182880" tIns="146304" rIns="182880" bIns="146304">
            <a:spAutoFit/>
          </a:bodyPr>
          <a:lstStyle>
            <a:lvl1pPr marL="0" indent="0">
              <a:spcBef>
                <a:spcPts val="0"/>
              </a:spcBef>
              <a:buNone/>
              <a:defRPr sz="2352" spc="0" baseline="0">
                <a:gradFill>
                  <a:gsLst>
                    <a:gs pos="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dirty="0" smtClean="0"/>
              <a:t>Optional Title Role, Company</a:t>
            </a:r>
          </a:p>
        </p:txBody>
      </p:sp>
    </p:spTree>
    <p:extLst>
      <p:ext uri="{BB962C8B-B14F-4D97-AF65-F5344CB8AC3E}">
        <p14:creationId xmlns:p14="http://schemas.microsoft.com/office/powerpoint/2010/main" val="38571266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42" presetClass="path" presetSubtype="0" decel="100000" fill="hold" grpId="1" nodeType="withEffect">
                                  <p:stCondLst>
                                    <p:cond delay="500"/>
                                  </p:stCondLst>
                                  <p:childTnLst>
                                    <p:animMotion origin="layout" path="M -0.03944 -0.00046 L 1.52668E-6 2.19246E-6 " pathEditMode="relative" rAng="0" ptsTypes="AA">
                                      <p:cBhvr>
                                        <p:cTn id="15" dur="600" fill="hold"/>
                                        <p:tgtEl>
                                          <p:spTgt spid="5"/>
                                        </p:tgtEl>
                                        <p:attrNameLst>
                                          <p:attrName>ppt_x</p:attrName>
                                          <p:attrName>ppt_y</p:attrName>
                                        </p:attrNameLst>
                                      </p:cBhvr>
                                      <p:rCtr x="1966" y="23"/>
                                    </p:animMotion>
                                  </p:childTnLst>
                                </p:cTn>
                              </p:par>
                            </p:childTnLst>
                          </p:cTn>
                        </p:par>
                        <p:par>
                          <p:cTn id="16" fill="hold">
                            <p:stCondLst>
                              <p:cond delay="11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42" presetClass="path" presetSubtype="0" decel="100000" fill="hold" grpId="1" nodeType="withEffect">
                                  <p:stCondLst>
                                    <p:cond delay="0"/>
                                  </p:stCondLst>
                                  <p:childTnLst>
                                    <p:animMotion origin="layout" path="M -0.03944 -0.00045 L 1.52668E-6 -3.37267E-6 " pathEditMode="relative" rAng="0" ptsTypes="AA">
                                      <p:cBhvr>
                                        <p:cTn id="21" dur="600" fill="hold"/>
                                        <p:tgtEl>
                                          <p:spTgt spid="11"/>
                                        </p:tgtEl>
                                        <p:attrNameLst>
                                          <p:attrName>ppt_x</p:attrName>
                                          <p:attrName>ppt_y</p:attrName>
                                        </p:attrNameLst>
                                      </p:cBhvr>
                                      <p:rCtr x="1966"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tmplLst>
          <p:tmpl>
            <p:tnLst>
              <p:par>
                <p:cTn presetID="10"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tmplLst>
          <p:tmpl>
            <p:tnLst>
              <p:par>
                <p:cTn presetID="42" presetClass="path" presetSubtype="0" decel="100000" fill="hold" nodeType="withEffect">
                  <p:stCondLst>
                    <p:cond delay="500"/>
                  </p:stCondLst>
                  <p:childTnLst>
                    <p:animMotion origin="layout" path="M -0.03944 -0.00046 L 1.52668E-6 2.19246E-6 " pathEditMode="relative" rAng="0" ptsTypes="AA">
                      <p:cBhvr>
                        <p:cTn dur="600" fill="hold"/>
                        <p:tgtEl>
                          <p:spTgt spid="5"/>
                        </p:tgtEl>
                        <p:attrNameLst>
                          <p:attrName>ppt_x</p:attrName>
                          <p:attrName>ppt_y</p:attrName>
                        </p:attrNameLst>
                      </p:cBhvr>
                      <p:rCtr x="1966" y="23"/>
                    </p:animMotion>
                  </p:childTnLst>
                </p:cTn>
              </p:par>
            </p:tnLst>
          </p:tmpl>
        </p:tmplLst>
      </p:bldP>
      <p:bldP spid="11" grpId="0">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1" grpId="1">
        <p:tmplLst>
          <p:tmpl>
            <p:tnLst>
              <p:par>
                <p:cTn presetID="42" presetClass="path" presetSubtype="0" decel="100000" fill="hold" nodeType="withEffect">
                  <p:stCondLst>
                    <p:cond delay="0"/>
                  </p:stCondLst>
                  <p:childTnLst>
                    <p:animMotion origin="layout" path="M -0.03944 -0.00045 L 1.52668E-6 -3.37267E-6 " pathEditMode="relative" rAng="0" ptsTypes="AA">
                      <p:cBhvr>
                        <p:cTn dur="600" fill="hold"/>
                        <p:tgtEl>
                          <p:spTgt spid="11"/>
                        </p:tgtEl>
                        <p:attrNameLst>
                          <p:attrName>ppt_x</p:attrName>
                          <p:attrName>ppt_y</p:attrName>
                        </p:attrNameLst>
                      </p:cBhvr>
                      <p:rCtr x="1966" y="23"/>
                    </p:animMotion>
                  </p:childTnLst>
                </p:cTn>
              </p:par>
            </p:tnLst>
          </p:tmpl>
        </p:tmplLst>
      </p:bldP>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721" y="228600"/>
            <a:ext cx="11579384" cy="863600"/>
          </a:xfrm>
        </p:spPr>
        <p:txBody>
          <a:bodyPr anchor="t" anchorCtr="0">
            <a:noAutofit/>
          </a:bodyPr>
          <a:lstStyle>
            <a:lvl1pPr>
              <a:defRPr sz="5330" cap="none" spc="-133" baseline="0">
                <a:solidFill>
                  <a:schemeClr val="accent1"/>
                </a:solidFill>
                <a:latin typeface="Segoe UI Light"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573673046"/>
      </p:ext>
    </p:extLst>
  </p:cSld>
  <p:clrMapOvr>
    <a:masterClrMapping/>
  </p:clrMapOvr>
  <p:transition spd="slow">
    <p:push/>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63pt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73" y="259792"/>
            <a:ext cx="8961912" cy="1075884"/>
          </a:xfrm>
        </p:spPr>
        <p:txBody>
          <a:bodyPr lIns="146304" tIns="91440" rIns="146304" bIns="91440"/>
          <a:lstStyle>
            <a:lvl1pPr>
              <a:lnSpc>
                <a:spcPts val="6174"/>
              </a:lnSpc>
              <a:defRPr sz="5685" baseline="0">
                <a:solidFill>
                  <a:schemeClr val="accent2"/>
                </a:solidFill>
              </a:defRPr>
            </a:lvl1pPr>
          </a:lstStyle>
          <a:p>
            <a:r>
              <a:rPr lang="en-US" smtClean="0"/>
              <a:t>Lorem ipsum dolor sit.</a:t>
            </a:r>
            <a:endParaRPr lang="en-US"/>
          </a:p>
        </p:txBody>
      </p:sp>
      <p:sp>
        <p:nvSpPr>
          <p:cNvPr id="3" name="Footer Placeholder 2"/>
          <p:cNvSpPr>
            <a:spLocks noGrp="1"/>
          </p:cNvSpPr>
          <p:nvPr>
            <p:ph type="ftr" sz="quarter" idx="10"/>
          </p:nvPr>
        </p:nvSpPr>
        <p:spPr/>
        <p:txBody>
          <a:bodyPr/>
          <a:lstStyle/>
          <a:p>
            <a:pPr>
              <a:defRPr/>
            </a:pPr>
            <a:r>
              <a:rPr lang="en-US" smtClean="0"/>
              <a:t>Microsoft Confidential</a:t>
            </a:r>
            <a:endParaRPr lang="en-US" dirty="0"/>
          </a:p>
        </p:txBody>
      </p:sp>
      <p:sp>
        <p:nvSpPr>
          <p:cNvPr id="4" name="Slide Number Placeholder 3"/>
          <p:cNvSpPr>
            <a:spLocks noGrp="1"/>
          </p:cNvSpPr>
          <p:nvPr>
            <p:ph type="sldNum" sz="quarter" idx="11"/>
          </p:nvPr>
        </p:nvSpPr>
        <p:spPr/>
        <p:txBody>
          <a:bodyPr/>
          <a:lstStyle/>
          <a:p>
            <a:pPr defTabSz="913870">
              <a:defRPr/>
            </a:pPr>
            <a:fld id="{27258FFF-F925-446B-8502-81C933981705}" type="slidenum">
              <a:rPr lang="en-US" smtClean="0"/>
              <a:pPr defTabSz="913870">
                <a:defRPr/>
              </a:pPr>
              <a:t>‹#›</a:t>
            </a:fld>
            <a:endParaRPr lang="en-US" dirty="0"/>
          </a:p>
        </p:txBody>
      </p:sp>
    </p:spTree>
    <p:extLst>
      <p:ext uri="{BB962C8B-B14F-4D97-AF65-F5344CB8AC3E}">
        <p14:creationId xmlns:p14="http://schemas.microsoft.com/office/powerpoint/2010/main" val="3345541861"/>
      </p:ext>
    </p:extLst>
  </p:cSld>
  <p:clrMapOvr>
    <a:masterClrMapping/>
  </p:clrMapOvr>
  <p:transition>
    <p:fade/>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pPr>
              <a:defRPr/>
            </a:pPr>
            <a:r>
              <a:rPr lang="en-US" smtClean="0"/>
              <a:t>Microsoft Confidential</a:t>
            </a:r>
            <a:endParaRPr lang="en-US"/>
          </a:p>
        </p:txBody>
      </p:sp>
      <p:sp>
        <p:nvSpPr>
          <p:cNvPr id="4" name="Slide Number Placeholder 3"/>
          <p:cNvSpPr>
            <a:spLocks noGrp="1"/>
          </p:cNvSpPr>
          <p:nvPr>
            <p:ph type="sldNum" sz="quarter" idx="11"/>
          </p:nvPr>
        </p:nvSpPr>
        <p:spPr/>
        <p:txBody>
          <a:bodyPr/>
          <a:lstStyle/>
          <a:p>
            <a:pPr defTabSz="913154" fontAlgn="base">
              <a:spcBef>
                <a:spcPct val="0"/>
              </a:spcBef>
              <a:spcAft>
                <a:spcPct val="0"/>
              </a:spcAft>
              <a:defRPr/>
            </a:pPr>
            <a:fld id="{83758903-653A-7442-ACA2-36E6579F0BEB}" type="slidenum">
              <a:rPr lang="en-US" smtClean="0">
                <a:ea typeface="ＭＳ Ｐゴシック" charset="0"/>
              </a:rPr>
              <a:pPr defTabSz="913154" fontAlgn="base">
                <a:spcBef>
                  <a:spcPct val="0"/>
                </a:spcBef>
                <a:spcAft>
                  <a:spcPct val="0"/>
                </a:spcAft>
                <a:defRPr/>
              </a:pPr>
              <a:t>‹#›</a:t>
            </a:fld>
            <a:endParaRPr lang="en-US">
              <a:ea typeface="ＭＳ Ｐゴシック" charset="0"/>
            </a:endParaRPr>
          </a:p>
        </p:txBody>
      </p:sp>
      <p:sp>
        <p:nvSpPr>
          <p:cNvPr id="6" name="Content Placeholder 5"/>
          <p:cNvSpPr>
            <a:spLocks noGrp="1"/>
          </p:cNvSpPr>
          <p:nvPr>
            <p:ph sz="quarter" idx="12"/>
          </p:nvPr>
        </p:nvSpPr>
        <p:spPr>
          <a:xfrm>
            <a:off x="269169" y="1295020"/>
            <a:ext cx="11650488" cy="495749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7564531"/>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65" y="1"/>
            <a:ext cx="12188203" cy="6858623"/>
          </a:xfrm>
          <a:prstGeom prst="rect">
            <a:avLst/>
          </a:prstGeom>
        </p:spPr>
      </p:pic>
      <p:sp>
        <p:nvSpPr>
          <p:cNvPr id="6" name="Rectangle 5"/>
          <p:cNvSpPr/>
          <p:nvPr userDrawn="1"/>
        </p:nvSpPr>
        <p:spPr bwMode="gray">
          <a:xfrm>
            <a:off x="0" y="4773828"/>
            <a:ext cx="12188825" cy="208417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1" rIns="0" bIns="45701" numCol="1" rtlCol="0" anchor="ctr" anchorCtr="0" compatLnSpc="1">
            <a:prstTxWarp prst="textNoShape">
              <a:avLst/>
            </a:prstTxWarp>
          </a:bodyPr>
          <a:lstStyle/>
          <a:p>
            <a:pPr marL="0" marR="0" lvl="0" indent="0" algn="ctr" defTabSz="913668" rtl="0" eaLnBrk="1" fontAlgn="base" latinLnBrk="0" hangingPunct="1">
              <a:lnSpc>
                <a:spcPct val="100000"/>
              </a:lnSpc>
              <a:spcBef>
                <a:spcPct val="0"/>
              </a:spcBef>
              <a:spcAft>
                <a:spcPct val="0"/>
              </a:spcAft>
              <a:buClrTx/>
              <a:buSzTx/>
              <a:buFontTx/>
              <a:buNone/>
              <a:tabLst/>
              <a:defRPr/>
            </a:pPr>
            <a:endParaRPr kumimoji="0" lang="en-US" sz="1960" b="0" i="0" u="none" strike="noStrike" kern="1200" cap="none" spc="0" normalizeH="0" baseline="0" noProof="0" dirty="0">
              <a:ln>
                <a:noFill/>
              </a:ln>
              <a:gradFill>
                <a:gsLst>
                  <a:gs pos="16814">
                    <a:srgbClr val="FFFFFF"/>
                  </a:gs>
                  <a:gs pos="46000">
                    <a:srgbClr val="FFFFFF"/>
                  </a:gs>
                </a:gsLst>
                <a:lin ang="5400000" scaled="0"/>
              </a:gradFill>
              <a:effectLst/>
              <a:uLnTx/>
              <a:uFillTx/>
              <a:latin typeface="Segoe UI"/>
              <a:ea typeface="+mn-ea"/>
              <a:cs typeface="+mn-cs"/>
            </a:endParaRPr>
          </a:p>
        </p:txBody>
      </p:sp>
      <p:sp>
        <p:nvSpPr>
          <p:cNvPr id="2" name="Text Box 3"/>
          <p:cNvSpPr txBox="1">
            <a:spLocks noChangeArrowheads="1"/>
          </p:cNvSpPr>
          <p:nvPr userDrawn="1"/>
        </p:nvSpPr>
        <p:spPr bwMode="white">
          <a:xfrm>
            <a:off x="7438686" y="6171617"/>
            <a:ext cx="4480956" cy="395317"/>
          </a:xfrm>
          <a:prstGeom prst="rect">
            <a:avLst/>
          </a:prstGeom>
          <a:noFill/>
          <a:ln w="12700">
            <a:noFill/>
            <a:miter lim="800000"/>
            <a:headEnd type="none" w="sm" len="sm"/>
            <a:tailEnd type="none" w="sm" len="sm"/>
          </a:ln>
          <a:effectLst/>
        </p:spPr>
        <p:txBody>
          <a:bodyPr vert="horz" wrap="square" lIns="179213" tIns="143370" rIns="179213" bIns="143370" numCol="1" anchor="t" anchorCtr="0" compatLnSpc="1">
            <a:prstTxWarp prst="textNoShape">
              <a:avLst/>
            </a:prstTxWarp>
            <a:spAutoFit/>
          </a:bodyPr>
          <a:lstStyle/>
          <a:p>
            <a:pPr marL="0" marR="0" lvl="0" indent="0" algn="r" defTabSz="913488"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dirty="0">
                <a:ln>
                  <a:noFill/>
                </a:ln>
                <a:gradFill>
                  <a:gsLst>
                    <a:gs pos="12389">
                      <a:srgbClr val="FFFFFF"/>
                    </a:gs>
                    <a:gs pos="54000">
                      <a:srgbClr val="FFFFFF"/>
                    </a:gs>
                  </a:gsLst>
                  <a:lin ang="5400000" scaled="0"/>
                </a:gradFill>
                <a:effectLst/>
                <a:uLnTx/>
                <a:uFillTx/>
                <a:latin typeface="Segoe UI"/>
                <a:ea typeface="+mn-ea"/>
                <a:cs typeface="Segoe UI" pitchFamily="34" charset="0"/>
              </a:rPr>
              <a:t>© </a:t>
            </a:r>
            <a:r>
              <a:rPr kumimoji="0" lang="en-US" sz="686" b="0" i="0" u="none" strike="noStrike" kern="1200" cap="none" spc="0" normalizeH="0" baseline="0" noProof="0" dirty="0" smtClean="0">
                <a:ln>
                  <a:noFill/>
                </a:ln>
                <a:gradFill>
                  <a:gsLst>
                    <a:gs pos="12389">
                      <a:srgbClr val="FFFFFF"/>
                    </a:gs>
                    <a:gs pos="54000">
                      <a:srgbClr val="FFFFFF"/>
                    </a:gs>
                  </a:gsLst>
                  <a:lin ang="5400000" scaled="0"/>
                </a:gradFill>
                <a:effectLst/>
                <a:uLnTx/>
                <a:uFillTx/>
                <a:latin typeface="Segoe UI"/>
                <a:ea typeface="+mn-ea"/>
                <a:cs typeface="Segoe UI" pitchFamily="34" charset="0"/>
              </a:rPr>
              <a:t>2015 </a:t>
            </a:r>
            <a:r>
              <a:rPr kumimoji="0" lang="en-US" sz="686" b="0" i="0" u="none" strike="noStrike" kern="1200" cap="none" spc="0" normalizeH="0" baseline="0" noProof="0" dirty="0">
                <a:ln>
                  <a:noFill/>
                </a:ln>
                <a:gradFill>
                  <a:gsLst>
                    <a:gs pos="12389">
                      <a:srgbClr val="FFFFFF"/>
                    </a:gs>
                    <a:gs pos="54000">
                      <a:srgbClr val="FFFFFF"/>
                    </a:gs>
                  </a:gsLst>
                  <a:lin ang="5400000" scaled="0"/>
                </a:gradFill>
                <a:effectLst/>
                <a:uLnTx/>
                <a:uFillTx/>
                <a:latin typeface="Segoe UI"/>
                <a:ea typeface="+mn-ea"/>
                <a:cs typeface="Segoe UI" pitchFamily="34" charset="0"/>
              </a:rPr>
              <a:t>Microsoft Corporation. All rights reserved. </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0086" y="5471929"/>
            <a:ext cx="3226289" cy="687975"/>
          </a:xfrm>
          <a:prstGeom prst="rect">
            <a:avLst/>
          </a:prstGeom>
        </p:spPr>
      </p:pic>
    </p:spTree>
    <p:extLst>
      <p:ext uri="{BB962C8B-B14F-4D97-AF65-F5344CB8AC3E}">
        <p14:creationId xmlns:p14="http://schemas.microsoft.com/office/powerpoint/2010/main" val="3215762124"/>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1540" y="353551"/>
            <a:ext cx="11775138" cy="87835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01540" y="1231901"/>
            <a:ext cx="11775138" cy="4933487"/>
          </a:xfrm>
        </p:spPr>
        <p:txBody>
          <a:bodyPr>
            <a:normAutofit/>
          </a:bodyPr>
          <a:lstStyle>
            <a:lvl1pPr marL="0" indent="0">
              <a:buFontTx/>
              <a:buNone/>
              <a:defRPr sz="3599"/>
            </a:lvl1pPr>
            <a:lvl2pPr marL="457019" indent="0">
              <a:buFontTx/>
              <a:buNone/>
              <a:defRPr sz="3199"/>
            </a:lvl2pPr>
            <a:lvl3pPr marL="914038" indent="0">
              <a:buFontTx/>
              <a:buNone/>
              <a:defRPr sz="2799"/>
            </a:lvl3pPr>
            <a:lvl4pPr marL="1371057" indent="0">
              <a:buFontTx/>
              <a:buNone/>
              <a:defRPr sz="2399"/>
            </a:lvl4pPr>
            <a:lvl5pPr marL="1828076" indent="0">
              <a:buFontTx/>
              <a:buNone/>
              <a:defRPr sz="2399"/>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defTabSz="914180"/>
            <a:fld id="{C764DE79-268F-4C1A-8933-263129D2AF90}" type="datetimeFigureOut">
              <a:rPr lang="en-US" sz="1764" smtClean="0">
                <a:solidFill>
                  <a:srgbClr val="000000"/>
                </a:solidFill>
              </a:rPr>
              <a:pPr defTabSz="914180"/>
              <a:t>10/15/2015</a:t>
            </a:fld>
            <a:endParaRPr lang="en-US" sz="1764" dirty="0">
              <a:solidFill>
                <a:srgbClr val="000000"/>
              </a:solidFill>
            </a:endParaRP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defTabSz="914180"/>
            <a:fld id="{48F63A3B-78C7-47BE-AE5E-E10140E04643}" type="slidenum">
              <a:rPr lang="en-US" smtClean="0"/>
              <a:pPr defTabSz="914180"/>
              <a:t>‹#›</a:t>
            </a:fld>
            <a:endParaRPr lang="en-US" dirty="0"/>
          </a:p>
        </p:txBody>
      </p:sp>
    </p:spTree>
    <p:extLst>
      <p:ext uri="{BB962C8B-B14F-4D97-AF65-F5344CB8AC3E}">
        <p14:creationId xmlns:p14="http://schemas.microsoft.com/office/powerpoint/2010/main" val="3279267449"/>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033" y="5670380"/>
            <a:ext cx="11648624" cy="884990"/>
          </a:xfrm>
          <a:noFill/>
        </p:spPr>
        <p:txBody>
          <a:bodyPr lIns="146304" tIns="109728" rIns="146304" bIns="109728" anchor="b">
            <a:noAutofit/>
          </a:bodyPr>
          <a:lstStyle>
            <a:lvl1pPr marL="0" indent="0">
              <a:spcBef>
                <a:spcPts val="0"/>
              </a:spcBef>
              <a:buNone/>
              <a:defRPr sz="196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69232" y="2075840"/>
            <a:ext cx="11650424" cy="1801436"/>
          </a:xfrm>
          <a:noFill/>
        </p:spPr>
        <p:txBody>
          <a:bodyPr lIns="146304" tIns="91440" rIns="146304" bIns="91440" anchor="t" anchorCtr="0"/>
          <a:lstStyle>
            <a:lvl1pPr>
              <a:defRPr sz="5293" spc="-98"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Text Placeholder 2"/>
          <p:cNvSpPr>
            <a:spLocks noGrp="1"/>
          </p:cNvSpPr>
          <p:nvPr>
            <p:ph type="body" sz="quarter" idx="13" hasCustomPrompt="1"/>
          </p:nvPr>
        </p:nvSpPr>
        <p:spPr>
          <a:xfrm>
            <a:off x="269232" y="301617"/>
            <a:ext cx="3583210" cy="566950"/>
          </a:xfrm>
        </p:spPr>
        <p:txBody>
          <a:bodyPr lIns="182880" tIns="146304" rIns="182880" bIns="146304"/>
          <a:lstStyle>
            <a:lvl1pPr marL="0" indent="0">
              <a:buNone/>
              <a:defRPr sz="1960">
                <a:latin typeface="+mn-lt"/>
              </a:defRPr>
            </a:lvl1pPr>
            <a:lvl2pPr marL="336076" indent="0">
              <a:buNone/>
              <a:defRPr sz="1960"/>
            </a:lvl2pPr>
            <a:lvl3pPr marL="560127" indent="0">
              <a:buNone/>
              <a:defRPr sz="1960"/>
            </a:lvl3pPr>
            <a:lvl4pPr marL="784178" indent="0">
              <a:buNone/>
              <a:defRPr sz="1960"/>
            </a:lvl4pPr>
            <a:lvl5pPr marL="1008229" indent="0">
              <a:buNone/>
              <a:defRPr sz="1960"/>
            </a:lvl5pPr>
          </a:lstStyle>
          <a:p>
            <a:pPr lvl="0"/>
            <a:r>
              <a:rPr lang="en-US" dirty="0" smtClean="0"/>
              <a:t>Session Code Here</a:t>
            </a:r>
            <a:endParaRPr lang="en-US" dirty="0"/>
          </a:p>
        </p:txBody>
      </p:sp>
    </p:spTree>
    <p:extLst>
      <p:ext uri="{BB962C8B-B14F-4D97-AF65-F5344CB8AC3E}">
        <p14:creationId xmlns:p14="http://schemas.microsoft.com/office/powerpoint/2010/main" val="3212616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033" y="5670380"/>
            <a:ext cx="8960050" cy="884990"/>
          </a:xfrm>
          <a:noFill/>
        </p:spPr>
        <p:txBody>
          <a:bodyPr lIns="146304" tIns="109728" rIns="146304" bIns="109728" anchor="b">
            <a:noAutofit/>
          </a:bodyPr>
          <a:lstStyle>
            <a:lvl1pPr marL="0" indent="0">
              <a:spcBef>
                <a:spcPts val="0"/>
              </a:spcBef>
              <a:buNone/>
              <a:defRPr sz="196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69232" y="2075840"/>
            <a:ext cx="11650424" cy="1801436"/>
          </a:xfrm>
          <a:noFill/>
        </p:spPr>
        <p:txBody>
          <a:bodyPr lIns="146304" tIns="91440" rIns="146304" bIns="91440" anchor="t" anchorCtr="0"/>
          <a:lstStyle>
            <a:lvl1pPr>
              <a:defRPr sz="5293" spc="-98"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127231" y="5984140"/>
            <a:ext cx="1607206" cy="403448"/>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89619" tIns="44810" rIns="89619" bIns="44810" numCol="1" anchor="t" anchorCtr="0" compatLnSpc="1">
            <a:prstTxWarp prst="textNoShape">
              <a:avLst/>
            </a:prstTxWarp>
          </a:bodyPr>
          <a:lstStyle/>
          <a:p>
            <a:pPr marL="0" marR="0" lvl="0" indent="0" algn="l" defTabSz="914180"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a:ln>
                <a:noFill/>
              </a:ln>
              <a:solidFill>
                <a:srgbClr val="404040"/>
              </a:solidFill>
              <a:effectLst/>
              <a:uLnTx/>
              <a:uFillTx/>
              <a:latin typeface="Segoe UI"/>
              <a:ea typeface="+mn-ea"/>
              <a:cs typeface="+mn-cs"/>
            </a:endParaRPr>
          </a:p>
        </p:txBody>
      </p:sp>
      <p:sp>
        <p:nvSpPr>
          <p:cNvPr id="6" name="Text Placeholder 2"/>
          <p:cNvSpPr>
            <a:spLocks noGrp="1"/>
          </p:cNvSpPr>
          <p:nvPr>
            <p:ph type="body" sz="quarter" idx="13" hasCustomPrompt="1"/>
          </p:nvPr>
        </p:nvSpPr>
        <p:spPr>
          <a:xfrm>
            <a:off x="269232" y="301617"/>
            <a:ext cx="3583210" cy="566950"/>
          </a:xfrm>
        </p:spPr>
        <p:txBody>
          <a:bodyPr lIns="182880" tIns="146304" rIns="182880" bIns="146304"/>
          <a:lstStyle>
            <a:lvl1pPr marL="0" indent="0">
              <a:buNone/>
              <a:defRPr sz="1960">
                <a:latin typeface="+mn-lt"/>
              </a:defRPr>
            </a:lvl1pPr>
            <a:lvl2pPr marL="336076" indent="0">
              <a:buNone/>
              <a:defRPr sz="1960"/>
            </a:lvl2pPr>
            <a:lvl3pPr marL="560127" indent="0">
              <a:buNone/>
              <a:defRPr sz="1960"/>
            </a:lvl3pPr>
            <a:lvl4pPr marL="784178" indent="0">
              <a:buNone/>
              <a:defRPr sz="1960"/>
            </a:lvl4pPr>
            <a:lvl5pPr marL="1008229" indent="0">
              <a:buNone/>
              <a:defRPr sz="1960"/>
            </a:lvl5pPr>
          </a:lstStyle>
          <a:p>
            <a:pPr lvl="0"/>
            <a:r>
              <a:rPr lang="en-US" dirty="0" smtClean="0"/>
              <a:t>Session Code Here</a:t>
            </a:r>
            <a:endParaRPr lang="en-US" dirty="0"/>
          </a:p>
        </p:txBody>
      </p:sp>
    </p:spTree>
    <p:extLst>
      <p:ext uri="{BB962C8B-B14F-4D97-AF65-F5344CB8AC3E}">
        <p14:creationId xmlns:p14="http://schemas.microsoft.com/office/powerpoint/2010/main" val="30680771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69" y="1189177"/>
            <a:ext cx="11650488" cy="2184808"/>
          </a:xfrm>
        </p:spPr>
        <p:txBody>
          <a:bodyPr>
            <a:spAutoFit/>
          </a:bodyPr>
          <a:lstStyle>
            <a:lvl3pPr>
              <a:defRPr sz="2352"/>
            </a:lvl3pPr>
            <a:lvl4pPr>
              <a:defRPr sz="1960"/>
            </a:lvl4pPr>
            <a:lvl5pPr>
              <a:defRPr sz="196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58958629"/>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line and Content">
    <p:spTree>
      <p:nvGrpSpPr>
        <p:cNvPr id="1" name=""/>
        <p:cNvGrpSpPr/>
        <p:nvPr/>
      </p:nvGrpSpPr>
      <p:grpSpPr>
        <a:xfrm>
          <a:off x="0" y="0"/>
          <a:ext cx="0" cy="0"/>
          <a:chOff x="0" y="0"/>
          <a:chExt cx="0" cy="0"/>
        </a:xfrm>
      </p:grpSpPr>
      <p:sp>
        <p:nvSpPr>
          <p:cNvPr id="3" name="White Background"/>
          <p:cNvSpPr/>
          <p:nvPr userDrawn="1"/>
        </p:nvSpPr>
        <p:spPr bwMode="auto">
          <a:xfrm>
            <a:off x="0" y="3365500"/>
            <a:ext cx="12188825" cy="34925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4" name="Logo Dark" descr="MS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4945" y="6474572"/>
            <a:ext cx="1157198" cy="248097"/>
          </a:xfrm>
          <a:prstGeom prst="rect">
            <a:avLst/>
          </a:prstGeom>
        </p:spPr>
      </p:pic>
      <p:pic>
        <p:nvPicPr>
          <p:cNvPr id="8" name="Azure Light" descr="MS-Azure_rgb_Wh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
        <p:nvSpPr>
          <p:cNvPr id="12" name="Body"/>
          <p:cNvSpPr>
            <a:spLocks noGrp="1"/>
          </p:cNvSpPr>
          <p:nvPr>
            <p:ph type="body" sz="quarter" idx="11"/>
          </p:nvPr>
        </p:nvSpPr>
        <p:spPr>
          <a:xfrm>
            <a:off x="373888" y="4824403"/>
            <a:ext cx="6748272" cy="1139825"/>
          </a:xfrm>
          <a:prstGeom prst="rect">
            <a:avLst/>
          </a:prstGeom>
        </p:spPr>
        <p:txBody>
          <a:bodyPr/>
          <a:lstStyle>
            <a:lvl1pPr>
              <a:buClr>
                <a:schemeClr val="tx2"/>
              </a:buClr>
              <a:defRPr lang="en-US" sz="2000" kern="1200" spc="0" baseline="0" dirty="0" smtClean="0">
                <a:solidFill>
                  <a:srgbClr val="0072C6"/>
                </a:solidFill>
                <a:latin typeface="Segoe UI Light" panose="020B0502040204020203" pitchFamily="34" charset="0"/>
                <a:ea typeface="+mn-ea"/>
                <a:cs typeface="+mn-cs"/>
              </a:defRPr>
            </a:lvl1pPr>
            <a:lvl2pPr>
              <a:buClr>
                <a:schemeClr val="tx2"/>
              </a:buClr>
              <a:defRPr lang="en-US" sz="2000" kern="1200" spc="0" baseline="0" dirty="0" smtClean="0">
                <a:solidFill>
                  <a:srgbClr val="0072C6"/>
                </a:solidFill>
                <a:latin typeface="Segoe UI Light" panose="020B0502040204020203" pitchFamily="34" charset="0"/>
                <a:ea typeface="+mn-ea"/>
                <a:cs typeface="+mn-cs"/>
              </a:defRPr>
            </a:lvl2pPr>
            <a:lvl3pPr>
              <a:buClr>
                <a:schemeClr val="tx2"/>
              </a:buClr>
              <a:defRPr lang="en-US" sz="2000" kern="1200" spc="0" baseline="0" dirty="0" smtClean="0">
                <a:solidFill>
                  <a:srgbClr val="0072C6"/>
                </a:solidFill>
                <a:latin typeface="Segoe UI Light" panose="020B0502040204020203" pitchFamily="34" charset="0"/>
                <a:ea typeface="+mn-ea"/>
                <a:cs typeface="+mn-cs"/>
              </a:defRPr>
            </a:lvl3pPr>
            <a:lvl4pPr>
              <a:buClr>
                <a:schemeClr val="tx2"/>
              </a:buClr>
              <a:defRPr lang="en-US" sz="2000" kern="1200" spc="0" baseline="0" dirty="0" smtClean="0">
                <a:solidFill>
                  <a:srgbClr val="0072C6"/>
                </a:solidFill>
                <a:latin typeface="Segoe UI Light" panose="020B0502040204020203" pitchFamily="34" charset="0"/>
                <a:ea typeface="+mn-ea"/>
                <a:cs typeface="+mn-cs"/>
              </a:defRPr>
            </a:lvl4pPr>
            <a:lvl5pPr>
              <a:buClr>
                <a:schemeClr val="tx2"/>
              </a:buClr>
              <a:defRPr lang="en-US" sz="2000" kern="1200" spc="0" baseline="0" dirty="0" smtClean="0">
                <a:solidFill>
                  <a:srgbClr val="0072C6"/>
                </a:solidFill>
                <a:latin typeface="Segoe UI Light" panose="020B0502040204020203" pitchFamily="34" charset="0"/>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Subhead"/>
          <p:cNvSpPr>
            <a:spLocks noGrp="1"/>
          </p:cNvSpPr>
          <p:nvPr>
            <p:ph type="body" sz="quarter" idx="12" hasCustomPrompt="1"/>
          </p:nvPr>
        </p:nvSpPr>
        <p:spPr>
          <a:xfrm>
            <a:off x="374650" y="3873500"/>
            <a:ext cx="6746875" cy="950913"/>
          </a:xfrm>
          <a:prstGeom prst="rect">
            <a:avLst/>
          </a:prstGeom>
        </p:spPr>
        <p:txBody>
          <a:bodyPr/>
          <a:lstStyle>
            <a:lvl1pPr marL="0" indent="0">
              <a:buNone/>
              <a:defRPr>
                <a:solidFill>
                  <a:schemeClr val="tx2"/>
                </a:solidFill>
              </a:defRPr>
            </a:lvl1pPr>
            <a:lvl2pPr marL="336076" indent="0">
              <a:buNone/>
              <a:defRPr>
                <a:solidFill>
                  <a:schemeClr val="tx2"/>
                </a:solidFill>
              </a:defRPr>
            </a:lvl2pPr>
            <a:lvl3pPr marL="560127" indent="0">
              <a:buNone/>
              <a:defRPr>
                <a:solidFill>
                  <a:schemeClr val="tx2"/>
                </a:solidFill>
              </a:defRPr>
            </a:lvl3pPr>
            <a:lvl4pPr marL="784178" indent="0">
              <a:buNone/>
              <a:defRPr>
                <a:solidFill>
                  <a:schemeClr val="tx2"/>
                </a:solidFill>
              </a:defRPr>
            </a:lvl4pPr>
            <a:lvl5pPr marL="1008229" indent="0">
              <a:buNone/>
              <a:defRPr>
                <a:solidFill>
                  <a:schemeClr val="tx2"/>
                </a:solidFill>
              </a:defRPr>
            </a:lvl5pPr>
          </a:lstStyle>
          <a:p>
            <a:pPr lvl="0"/>
            <a:r>
              <a:rPr lang="en-US" dirty="0" smtClean="0"/>
              <a:t>Subhead</a:t>
            </a:r>
            <a:endParaRPr lang="en-US" dirty="0"/>
          </a:p>
        </p:txBody>
      </p:sp>
      <p:sp>
        <p:nvSpPr>
          <p:cNvPr id="7" name="Headline"/>
          <p:cNvSpPr>
            <a:spLocks noGrp="1"/>
          </p:cNvSpPr>
          <p:nvPr>
            <p:ph type="title"/>
          </p:nvPr>
        </p:nvSpPr>
        <p:spPr>
          <a:xfrm>
            <a:off x="274640" y="930350"/>
            <a:ext cx="9973765" cy="917575"/>
          </a:xfrm>
          <a:prstGeom prst="rect">
            <a:avLst/>
          </a:prstGeom>
        </p:spPr>
        <p:txBody>
          <a:bodyPr/>
          <a:lstStyle/>
          <a:p>
            <a:r>
              <a:rPr lang="en-US" sz="4800" dirty="0" smtClean="0">
                <a:solidFill>
                  <a:schemeClr val="bg1"/>
                </a:solidFill>
              </a:rPr>
              <a:t>Headline</a:t>
            </a:r>
            <a:endParaRPr lang="en-US" sz="4800" dirty="0">
              <a:solidFill>
                <a:schemeClr val="bg1"/>
              </a:solidFill>
            </a:endParaRPr>
          </a:p>
        </p:txBody>
      </p:sp>
    </p:spTree>
    <p:extLst>
      <p:ext uri="{BB962C8B-B14F-4D97-AF65-F5344CB8AC3E}">
        <p14:creationId xmlns:p14="http://schemas.microsoft.com/office/powerpoint/2010/main" val="2013369396"/>
      </p:ext>
    </p:extLst>
  </p:cSld>
  <p:clrMapOvr>
    <a:masterClrMapping/>
  </p:clrMapOvr>
  <p:transition>
    <p:fade/>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16249" y="1635896"/>
            <a:ext cx="8603408" cy="4931036"/>
          </a:xfrm>
        </p:spPr>
        <p:txBody>
          <a:bodyPr wrap="square">
            <a:noAutofit/>
          </a:bodyPr>
          <a:lstStyle>
            <a:lvl3pPr>
              <a:defRPr sz="2352"/>
            </a:lvl3pPr>
            <a:lvl4pPr>
              <a:defRPr sz="1960"/>
            </a:lvl4pPr>
            <a:lvl5pPr>
              <a:defRPr sz="196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77510" y="1635896"/>
            <a:ext cx="2688574" cy="4931036"/>
          </a:xfrm>
        </p:spPr>
        <p:txBody>
          <a:bodyPr>
            <a:noAutofit/>
          </a:bodyPr>
          <a:lstStyle>
            <a:lvl1pPr marL="0" indent="0">
              <a:buNone/>
              <a:defRPr kumimoji="0" lang="en-US" sz="2352" b="0" i="0" u="none" strike="noStrike" kern="1200" cap="none" spc="0" normalizeH="0" baseline="0" dirty="0" smtClean="0">
                <a:ln>
                  <a:noFill/>
                </a:ln>
                <a:gradFill>
                  <a:gsLst>
                    <a:gs pos="100000">
                      <a:schemeClr val="tx1"/>
                    </a:gs>
                    <a:gs pos="0">
                      <a:schemeClr val="tx1"/>
                    </a:gs>
                  </a:gsLst>
                  <a:lin ang="5400000" scaled="0"/>
                </a:gradFill>
                <a:effectLst/>
                <a:uLnTx/>
                <a:uFillTx/>
                <a:latin typeface="+mn-lt"/>
                <a:ea typeface="+mj-ea"/>
                <a:cs typeface="+mj-cs"/>
              </a:defRPr>
            </a:lvl1pPr>
          </a:lstStyle>
          <a:p>
            <a:pPr marL="0" marR="0" lvl="0" indent="0" algn="l" defTabSz="895974" rtl="0" eaLnBrk="1" fontAlgn="auto" latinLnBrk="0" hangingPunct="1">
              <a:lnSpc>
                <a:spcPct val="100000"/>
              </a:lnSpc>
              <a:spcBef>
                <a:spcPct val="0"/>
              </a:spcBef>
              <a:spcAft>
                <a:spcPts val="0"/>
              </a:spcAft>
              <a:buClrTx/>
              <a:buSzTx/>
              <a:tabLst/>
              <a:defRPr/>
            </a:pPr>
            <a:r>
              <a:rPr lang="en-US" dirty="0" smtClean="0"/>
              <a:t>Click to edit Master text styles</a:t>
            </a:r>
          </a:p>
        </p:txBody>
      </p:sp>
    </p:spTree>
    <p:extLst>
      <p:ext uri="{BB962C8B-B14F-4D97-AF65-F5344CB8AC3E}">
        <p14:creationId xmlns:p14="http://schemas.microsoft.com/office/powerpoint/2010/main" val="4127454038"/>
      </p:ext>
    </p:extLst>
  </p:cSld>
  <p:clrMapOvr>
    <a:masterClrMapping/>
  </p:clrMapOvr>
  <p:transition>
    <p:fade/>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65361" y="2084173"/>
            <a:ext cx="9858104" cy="1793104"/>
          </a:xfrm>
        </p:spPr>
        <p:txBody>
          <a:bodyPr/>
          <a:lstStyle>
            <a:lvl1pPr>
              <a:defRPr sz="4704"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531412599"/>
      </p:ext>
    </p:extLst>
  </p:cSld>
  <p:clrMapOvr>
    <a:masterClrMapping/>
  </p:clrMapOvr>
  <p:transition>
    <p:fade/>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77510" y="1635896"/>
            <a:ext cx="2688574" cy="4931036"/>
          </a:xfrm>
        </p:spPr>
        <p:txBody>
          <a:bodyPr>
            <a:noAutofit/>
          </a:bodyPr>
          <a:lstStyle>
            <a:lvl1pPr>
              <a:defRPr kumimoji="0" lang="en-US" sz="2352" b="0" i="0" u="none" strike="noStrike" kern="1200" cap="none" spc="0" normalizeH="0" baseline="0" dirty="0" smtClean="0">
                <a:ln>
                  <a:noFill/>
                </a:ln>
                <a:gradFill>
                  <a:gsLst>
                    <a:gs pos="92208">
                      <a:schemeClr val="tx1"/>
                    </a:gs>
                    <a:gs pos="0">
                      <a:schemeClr val="tx1"/>
                    </a:gs>
                  </a:gsLst>
                  <a:lin ang="5400000" scaled="0"/>
                </a:gradFill>
                <a:effectLst/>
                <a:uLnTx/>
                <a:uFillTx/>
                <a:latin typeface="+mn-lt"/>
                <a:ea typeface="+mj-ea"/>
                <a:cs typeface="+mj-cs"/>
              </a:defRPr>
            </a:lvl1pPr>
          </a:lstStyle>
          <a:p>
            <a:pPr marL="0" marR="0" lvl="0" indent="0" algn="l" defTabSz="895974" rtl="0" eaLnBrk="1" fontAlgn="auto" latinLnBrk="0" hangingPunct="1">
              <a:lnSpc>
                <a:spcPct val="100000"/>
              </a:lnSpc>
              <a:spcBef>
                <a:spcPct val="0"/>
              </a:spcBef>
              <a:spcAft>
                <a:spcPts val="0"/>
              </a:spcAft>
              <a:buClrTx/>
              <a:buSzTx/>
              <a:buFont typeface="Arial" pitchFamily="34" charset="0"/>
              <a:buNone/>
              <a:tabLst/>
              <a:defRPr/>
            </a:pPr>
            <a:r>
              <a:rPr lang="en-US" dirty="0" smtClean="0"/>
              <a:t>Click to edit Master text styles</a:t>
            </a:r>
          </a:p>
        </p:txBody>
      </p:sp>
    </p:spTree>
    <p:extLst>
      <p:ext uri="{BB962C8B-B14F-4D97-AF65-F5344CB8AC3E}">
        <p14:creationId xmlns:p14="http://schemas.microsoft.com/office/powerpoint/2010/main" val="1105113323"/>
      </p:ext>
    </p:extLst>
  </p:cSld>
  <p:clrMapOvr>
    <a:masterClrMapping/>
  </p:clrMapOvr>
  <p:transition>
    <p:fade/>
  </p:transition>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50126" y="2980724"/>
            <a:ext cx="7169534" cy="896552"/>
          </a:xfrm>
        </p:spPr>
        <p:txBody>
          <a:bodyPr wrap="square" lIns="182880" tIns="146304" rIns="182880" bIns="146304" anchor="ctr">
            <a:noAutofit/>
          </a:bodyPr>
          <a:lstStyle>
            <a:lvl1pPr>
              <a:lnSpc>
                <a:spcPct val="95000"/>
              </a:lnSpc>
              <a:spcBef>
                <a:spcPts val="0"/>
              </a:spcBef>
              <a:spcAft>
                <a:spcPts val="1600"/>
              </a:spcAft>
              <a:defRPr lang="en-US" sz="3528"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00"/>
              </a:spcBef>
              <a:defRPr sz="1862">
                <a:solidFill>
                  <a:srgbClr val="FFFFFF"/>
                </a:solidFill>
              </a:defRPr>
            </a:lvl2pPr>
            <a:lvl3pPr>
              <a:lnSpc>
                <a:spcPct val="100000"/>
              </a:lnSpc>
              <a:spcBef>
                <a:spcPts val="800"/>
              </a:spcBef>
              <a:defRPr sz="1862">
                <a:solidFill>
                  <a:srgbClr val="FFFFFF"/>
                </a:solidFill>
              </a:defRPr>
            </a:lvl3pPr>
            <a:lvl4pPr>
              <a:lnSpc>
                <a:spcPct val="100000"/>
              </a:lnSpc>
              <a:spcBef>
                <a:spcPts val="800"/>
              </a:spcBef>
              <a:defRPr sz="1862">
                <a:solidFill>
                  <a:srgbClr val="FFFFFF"/>
                </a:solidFill>
              </a:defRPr>
            </a:lvl4pPr>
            <a:lvl5pPr>
              <a:lnSpc>
                <a:spcPct val="100000"/>
              </a:lnSpc>
              <a:spcBef>
                <a:spcPts val="800"/>
              </a:spcBef>
              <a:defRPr sz="1862">
                <a:solidFill>
                  <a:srgbClr val="FFFFFF"/>
                </a:solidFill>
              </a:defRPr>
            </a:lvl5pPr>
          </a:lstStyle>
          <a:p>
            <a:pPr marL="0" lvl="0" indent="0" algn="l" defTabSz="895974" rtl="0" eaLnBrk="1" latinLnBrk="0" hangingPunct="1">
              <a:spcBef>
                <a:spcPct val="20000"/>
              </a:spcBef>
              <a:buFont typeface="Arial" pitchFamily="34" charset="0"/>
              <a:buNone/>
            </a:pPr>
            <a:r>
              <a:rPr lang="en-US" dirty="0" smtClean="0"/>
              <a:t>Click to edit Master text styles</a:t>
            </a:r>
          </a:p>
        </p:txBody>
      </p:sp>
      <p:sp>
        <p:nvSpPr>
          <p:cNvPr id="15" name="Title 1"/>
          <p:cNvSpPr>
            <a:spLocks noGrp="1"/>
          </p:cNvSpPr>
          <p:nvPr>
            <p:ph type="ctrTitle" hasCustomPrompt="1"/>
          </p:nvPr>
        </p:nvSpPr>
        <p:spPr>
          <a:xfrm>
            <a:off x="269170" y="1507552"/>
            <a:ext cx="3853643" cy="384289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392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8525"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06685199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50126" y="2980724"/>
            <a:ext cx="7169534" cy="896552"/>
          </a:xfrm>
        </p:spPr>
        <p:txBody>
          <a:bodyPr vert="horz" wrap="square" lIns="182880" tIns="146304" rIns="182880" bIns="146304" rtlCol="0" anchor="ctr">
            <a:noAutofit/>
          </a:bodyPr>
          <a:lstStyle>
            <a:lvl1pPr>
              <a:defRPr lang="en-US" sz="3528"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895974" rtl="0" eaLnBrk="1" latinLnBrk="0" hangingPunct="1">
              <a:spcBef>
                <a:spcPct val="20000"/>
              </a:spcBef>
              <a:spcAft>
                <a:spcPts val="1600"/>
              </a:spcAft>
              <a:buFont typeface="Arial" pitchFamily="34" charset="0"/>
              <a:buNone/>
            </a:pPr>
            <a:r>
              <a:rPr lang="en-US" dirty="0" smtClean="0"/>
              <a:t>Click to edit Master text styles</a:t>
            </a:r>
          </a:p>
        </p:txBody>
      </p:sp>
      <p:sp>
        <p:nvSpPr>
          <p:cNvPr id="6" name="Text Placeholder 8"/>
          <p:cNvSpPr>
            <a:spLocks noGrp="1"/>
          </p:cNvSpPr>
          <p:nvPr>
            <p:ph type="body" sz="quarter" idx="16" hasCustomPrompt="1"/>
          </p:nvPr>
        </p:nvSpPr>
        <p:spPr>
          <a:xfrm>
            <a:off x="269172" y="291070"/>
            <a:ext cx="11650487" cy="896552"/>
          </a:xfrm>
        </p:spPr>
        <p:txBody>
          <a:bodyPr vert="horz" lIns="182880" tIns="146304" rIns="182880" bIns="146304" rtlCol="0" anchor="t">
            <a:noAutofit/>
          </a:bodyPr>
          <a:lstStyle>
            <a:lvl1pPr marL="0" indent="0" algn="l" defTabSz="914180" rtl="0" eaLnBrk="1" latinLnBrk="0" hangingPunct="1">
              <a:lnSpc>
                <a:spcPct val="90000"/>
              </a:lnSpc>
              <a:spcBef>
                <a:spcPct val="0"/>
              </a:spcBef>
              <a:buNone/>
              <a:defRPr lang="en-US" sz="529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69170" y="1507552"/>
            <a:ext cx="3853643" cy="384289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392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8525"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404945070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50126" y="2980724"/>
            <a:ext cx="7169534" cy="896552"/>
          </a:xfrm>
        </p:spPr>
        <p:txBody>
          <a:bodyPr vert="horz" wrap="square" lIns="182880" tIns="146304" rIns="182880" bIns="146304" rtlCol="0" anchor="ctr">
            <a:noAutofit/>
          </a:bodyPr>
          <a:lstStyle>
            <a:lvl1pPr>
              <a:defRPr lang="en-US" sz="3528" kern="1200" dirty="0" smtClean="0">
                <a:gradFill>
                  <a:gsLst>
                    <a:gs pos="12264">
                      <a:schemeClr val="tx1">
                        <a:lumMod val="75000"/>
                        <a:lumOff val="25000"/>
                      </a:schemeClr>
                    </a:gs>
                    <a:gs pos="71000">
                      <a:schemeClr val="tx1">
                        <a:lumMod val="75000"/>
                        <a:lumOff val="25000"/>
                      </a:schemeClr>
                    </a:gs>
                  </a:gsLst>
                  <a:lin ang="5400000" scaled="0"/>
                </a:gradFill>
                <a:latin typeface="+mj-lt"/>
                <a:ea typeface="+mn-ea"/>
                <a:cs typeface="+mn-cs"/>
              </a:defRPr>
            </a:lvl1pPr>
          </a:lstStyle>
          <a:p>
            <a:pPr marL="0" lvl="0" indent="0" algn="l" defTabSz="895974" rtl="0" eaLnBrk="1" latinLnBrk="0" hangingPunct="1">
              <a:spcBef>
                <a:spcPct val="20000"/>
              </a:spcBef>
              <a:buFont typeface="Arial" pitchFamily="34" charset="0"/>
              <a:buNone/>
            </a:pPr>
            <a:r>
              <a:rPr lang="en-US" dirty="0" smtClean="0"/>
              <a:t>Click to edit Master text styles</a:t>
            </a:r>
          </a:p>
        </p:txBody>
      </p:sp>
      <p:sp>
        <p:nvSpPr>
          <p:cNvPr id="7" name="Picture Placeholder 12"/>
          <p:cNvSpPr>
            <a:spLocks noGrp="1"/>
          </p:cNvSpPr>
          <p:nvPr>
            <p:ph type="pic" sz="quarter" idx="16"/>
          </p:nvPr>
        </p:nvSpPr>
        <p:spPr>
          <a:xfrm>
            <a:off x="269169" y="1505896"/>
            <a:ext cx="3853623" cy="3846208"/>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dirty="0"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dirty="0" smtClean="0"/>
              <a:t>Click to edit Master title style</a:t>
            </a:r>
            <a:endParaRPr lang="en-US" dirty="0"/>
          </a:p>
        </p:txBody>
      </p:sp>
    </p:spTree>
    <p:extLst>
      <p:ext uri="{BB962C8B-B14F-4D97-AF65-F5344CB8AC3E}">
        <p14:creationId xmlns:p14="http://schemas.microsoft.com/office/powerpoint/2010/main" val="132936563"/>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69" y="1189177"/>
            <a:ext cx="11650488" cy="1504822"/>
          </a:xfrm>
        </p:spPr>
        <p:txBody>
          <a:bodyPr>
            <a:spAutoFit/>
          </a:bodyPr>
          <a:lstStyle>
            <a:lvl1pPr>
              <a:defRPr lang="en-US" sz="2352"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1pPr>
            <a:lvl2pPr marL="572574" indent="-236498">
              <a:defRPr lang="en-US" sz="2352"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2pPr>
            <a:lvl3pPr marL="560069" indent="-336076">
              <a:defRPr lang="en-US" sz="2352"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3pPr>
            <a:lvl4pPr>
              <a:defRPr sz="1960"/>
            </a:lvl4pPr>
            <a:lvl5pPr>
              <a:defRPr sz="1960"/>
            </a:lvl5pPr>
          </a:lstStyle>
          <a:p>
            <a:pPr marL="0" lvl="0" indent="0" algn="l" defTabSz="895974" rtl="0" eaLnBrk="1" latinLnBrk="0" hangingPunct="1">
              <a:spcBef>
                <a:spcPct val="20000"/>
              </a:spcBef>
              <a:spcAft>
                <a:spcPts val="800"/>
              </a:spcAft>
              <a:buFont typeface="Arial" pitchFamily="34" charset="0"/>
              <a:buNone/>
            </a:pPr>
            <a:r>
              <a:rPr lang="en-US" dirty="0" smtClean="0"/>
              <a:t>Click to edit Master text styles</a:t>
            </a:r>
          </a:p>
          <a:p>
            <a:pPr marL="0" marR="0" lvl="1" indent="0" algn="l" defTabSz="895974" rtl="0" eaLnBrk="1" fontAlgn="auto" latinLnBrk="0" hangingPunct="1">
              <a:lnSpc>
                <a:spcPct val="90000"/>
              </a:lnSpc>
              <a:spcBef>
                <a:spcPct val="20000"/>
              </a:spcBef>
              <a:spcAft>
                <a:spcPts val="800"/>
              </a:spcAft>
              <a:buClr>
                <a:schemeClr val="tx1"/>
              </a:buClr>
              <a:buSzPct val="90000"/>
              <a:buFont typeface="Arial" pitchFamily="34" charset="0"/>
              <a:buNone/>
              <a:tabLst/>
            </a:pPr>
            <a:r>
              <a:rPr lang="en-US" dirty="0" smtClean="0"/>
              <a:t>Second level</a:t>
            </a:r>
          </a:p>
          <a:p>
            <a:pPr marL="447986" lvl="2" indent="-223993" algn="l" defTabSz="895974" rtl="0" eaLnBrk="1" latinLnBrk="0" hangingPunct="1">
              <a:spcBef>
                <a:spcPct val="20000"/>
              </a:spcBef>
              <a:spcAft>
                <a:spcPts val="800"/>
              </a:spcAft>
              <a:buFont typeface="Arial" pitchFamily="34" charset="0"/>
              <a:buChar char="•"/>
            </a:pPr>
            <a:r>
              <a:rPr lang="en-US" dirty="0"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86953517"/>
      </p:ext>
    </p:extLst>
  </p:cSld>
  <p:clrMapOvr>
    <a:masterClrMapping/>
  </p:clrMapOvr>
  <p:transition>
    <p:fade/>
  </p:transition>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03046075"/>
      </p:ext>
    </p:extLst>
  </p:cSld>
  <p:clrMapOvr>
    <a:masterClrMapping/>
  </p:clrMapOvr>
  <p:transition>
    <p:fade/>
  </p:transition>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2908227"/>
      </p:ext>
    </p:extLst>
  </p:cSld>
  <p:clrMapOvr>
    <a:masterClrMapping/>
  </p:clrMapOvr>
  <p:transition>
    <p:fade/>
  </p:transition>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69169" y="2262478"/>
            <a:ext cx="1532066" cy="316989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18525" rtl="0" eaLnBrk="1" fontAlgn="base" latinLnBrk="0" hangingPunct="1">
              <a:lnSpc>
                <a:spcPct val="95000"/>
              </a:lnSpc>
              <a:spcBef>
                <a:spcPts val="0"/>
              </a:spcBef>
              <a:spcAft>
                <a:spcPts val="0"/>
              </a:spcAft>
              <a:buClr>
                <a:schemeClr val="accent1"/>
              </a:buClr>
              <a:buSzPct val="110000"/>
              <a:buFont typeface="Avenir LT Pro 45 Book" charset="0"/>
              <a:buNone/>
              <a:tabLst/>
              <a:defRPr sz="1568"/>
            </a:lvl1pPr>
          </a:lstStyle>
          <a:p>
            <a:r>
              <a:rPr lang="en-US" smtClean="0"/>
              <a:t>Click icon to add picture</a:t>
            </a:r>
            <a:endParaRPr lang="en-US" dirty="0"/>
          </a:p>
        </p:txBody>
      </p:sp>
      <p:sp>
        <p:nvSpPr>
          <p:cNvPr id="8" name="Picture Placeholder 12"/>
          <p:cNvSpPr>
            <a:spLocks noGrp="1"/>
          </p:cNvSpPr>
          <p:nvPr>
            <p:ph type="pic" sz="quarter" idx="18"/>
          </p:nvPr>
        </p:nvSpPr>
        <p:spPr>
          <a:xfrm>
            <a:off x="4650526" y="2256322"/>
            <a:ext cx="3168528" cy="318220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568"/>
            </a:lvl1pPr>
          </a:lstStyle>
          <a:p>
            <a:r>
              <a:rPr lang="en-US" smtClean="0"/>
              <a:t>Click icon to add picture</a:t>
            </a:r>
            <a:endParaRPr lang="en-US" dirty="0"/>
          </a:p>
        </p:txBody>
      </p:sp>
      <p:sp>
        <p:nvSpPr>
          <p:cNvPr id="9" name="Picture Placeholder 12"/>
          <p:cNvSpPr>
            <a:spLocks noGrp="1"/>
          </p:cNvSpPr>
          <p:nvPr>
            <p:ph type="pic" sz="quarter" idx="19"/>
          </p:nvPr>
        </p:nvSpPr>
        <p:spPr>
          <a:xfrm>
            <a:off x="8093676" y="2257102"/>
            <a:ext cx="3825981" cy="3180644"/>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568"/>
            </a:lvl1pPr>
          </a:lstStyle>
          <a:p>
            <a:r>
              <a:rPr lang="en-US" smtClean="0"/>
              <a:t>Click icon to add picture</a:t>
            </a:r>
            <a:endParaRPr lang="en-US" dirty="0"/>
          </a:p>
        </p:txBody>
      </p:sp>
      <p:sp>
        <p:nvSpPr>
          <p:cNvPr id="10" name="Picture Placeholder 12"/>
          <p:cNvSpPr>
            <a:spLocks noGrp="1"/>
          </p:cNvSpPr>
          <p:nvPr>
            <p:ph type="pic" sz="quarter" idx="20"/>
          </p:nvPr>
        </p:nvSpPr>
        <p:spPr>
          <a:xfrm>
            <a:off x="2075863" y="2256137"/>
            <a:ext cx="2300037" cy="318257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18525" rtl="0" eaLnBrk="1" fontAlgn="base" latinLnBrk="0" hangingPunct="1">
              <a:lnSpc>
                <a:spcPct val="95000"/>
              </a:lnSpc>
              <a:spcBef>
                <a:spcPts val="0"/>
              </a:spcBef>
              <a:spcAft>
                <a:spcPts val="0"/>
              </a:spcAft>
              <a:buClr>
                <a:schemeClr val="accent1"/>
              </a:buClr>
              <a:buSzPct val="110000"/>
              <a:buFont typeface="Avenir LT Pro 45 Book" charset="0"/>
              <a:buNone/>
              <a:tabLst/>
              <a:defRPr sz="1568"/>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370098626"/>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line">
    <p:spTree>
      <p:nvGrpSpPr>
        <p:cNvPr id="1" name=""/>
        <p:cNvGrpSpPr/>
        <p:nvPr/>
      </p:nvGrpSpPr>
      <p:grpSpPr>
        <a:xfrm>
          <a:off x="0" y="0"/>
          <a:ext cx="0" cy="0"/>
          <a:chOff x="0" y="0"/>
          <a:chExt cx="0" cy="0"/>
        </a:xfrm>
      </p:grpSpPr>
      <p:sp>
        <p:nvSpPr>
          <p:cNvPr id="3" name="White Background"/>
          <p:cNvSpPr/>
          <p:nvPr userDrawn="1"/>
        </p:nvSpPr>
        <p:spPr bwMode="auto">
          <a:xfrm>
            <a:off x="0" y="3365500"/>
            <a:ext cx="12188825" cy="34925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4" name="Logo Dark" descr="MS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4945" y="6474572"/>
            <a:ext cx="1157198" cy="248097"/>
          </a:xfrm>
          <a:prstGeom prst="rect">
            <a:avLst/>
          </a:prstGeom>
        </p:spPr>
      </p:pic>
      <p:pic>
        <p:nvPicPr>
          <p:cNvPr id="8" name="Azure Light" descr="MS-Azure_rgb_Wh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
        <p:nvSpPr>
          <p:cNvPr id="14" name="Subhead"/>
          <p:cNvSpPr>
            <a:spLocks noGrp="1"/>
          </p:cNvSpPr>
          <p:nvPr>
            <p:ph type="body" sz="quarter" idx="12" hasCustomPrompt="1"/>
          </p:nvPr>
        </p:nvSpPr>
        <p:spPr>
          <a:xfrm>
            <a:off x="374650" y="3873500"/>
            <a:ext cx="6746875" cy="950913"/>
          </a:xfrm>
          <a:prstGeom prst="rect">
            <a:avLst/>
          </a:prstGeom>
        </p:spPr>
        <p:txBody>
          <a:bodyPr/>
          <a:lstStyle>
            <a:lvl1pPr marL="0" indent="0">
              <a:buNone/>
              <a:defRPr>
                <a:solidFill>
                  <a:schemeClr val="tx2"/>
                </a:solidFill>
              </a:defRPr>
            </a:lvl1pPr>
            <a:lvl2pPr marL="336076" indent="0">
              <a:buNone/>
              <a:defRPr>
                <a:solidFill>
                  <a:schemeClr val="tx2"/>
                </a:solidFill>
              </a:defRPr>
            </a:lvl2pPr>
            <a:lvl3pPr marL="560127" indent="0">
              <a:buNone/>
              <a:defRPr>
                <a:solidFill>
                  <a:schemeClr val="tx2"/>
                </a:solidFill>
              </a:defRPr>
            </a:lvl3pPr>
            <a:lvl4pPr marL="784178" indent="0">
              <a:buNone/>
              <a:defRPr>
                <a:solidFill>
                  <a:schemeClr val="tx2"/>
                </a:solidFill>
              </a:defRPr>
            </a:lvl4pPr>
            <a:lvl5pPr marL="1008229" indent="0">
              <a:buNone/>
              <a:defRPr>
                <a:solidFill>
                  <a:schemeClr val="tx2"/>
                </a:solidFill>
              </a:defRPr>
            </a:lvl5pPr>
          </a:lstStyle>
          <a:p>
            <a:pPr lvl="0"/>
            <a:r>
              <a:rPr lang="en-US" dirty="0" smtClean="0"/>
              <a:t>Subhead</a:t>
            </a:r>
            <a:endParaRPr lang="en-US" dirty="0"/>
          </a:p>
        </p:txBody>
      </p:sp>
      <p:sp>
        <p:nvSpPr>
          <p:cNvPr id="7" name="Headline"/>
          <p:cNvSpPr>
            <a:spLocks noGrp="1"/>
          </p:cNvSpPr>
          <p:nvPr>
            <p:ph type="title"/>
          </p:nvPr>
        </p:nvSpPr>
        <p:spPr>
          <a:xfrm>
            <a:off x="274640" y="930350"/>
            <a:ext cx="9973765" cy="917575"/>
          </a:xfrm>
          <a:prstGeom prst="rect">
            <a:avLst/>
          </a:prstGeom>
        </p:spPr>
        <p:txBody>
          <a:bodyPr/>
          <a:lstStyle/>
          <a:p>
            <a:r>
              <a:rPr lang="en-US" sz="4800" dirty="0" smtClean="0">
                <a:solidFill>
                  <a:schemeClr val="bg1"/>
                </a:solidFill>
              </a:rPr>
              <a:t>Headline</a:t>
            </a:r>
            <a:endParaRPr lang="en-US" sz="4800" dirty="0">
              <a:solidFill>
                <a:schemeClr val="bg1"/>
              </a:solidFill>
            </a:endParaRPr>
          </a:p>
        </p:txBody>
      </p:sp>
      <p:pic>
        <p:nvPicPr>
          <p:cNvPr id="9" name="Icon" descr="Ones-and-zeroes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spTree>
    <p:extLst>
      <p:ext uri="{BB962C8B-B14F-4D97-AF65-F5344CB8AC3E}">
        <p14:creationId xmlns:p14="http://schemas.microsoft.com/office/powerpoint/2010/main" val="2384266717"/>
      </p:ext>
    </p:extLst>
  </p:cSld>
  <p:clrMapOvr>
    <a:masterClrMapping/>
  </p:clrMapOvr>
  <p:transition>
    <p:fade/>
  </p:transition>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8" name="Date Placeholder 7"/>
          <p:cNvSpPr>
            <a:spLocks noGrp="1"/>
          </p:cNvSpPr>
          <p:nvPr>
            <p:ph type="dt" sz="half" idx="10"/>
          </p:nvPr>
        </p:nvSpPr>
        <p:spPr>
          <a:xfrm>
            <a:off x="8532178" y="6356351"/>
            <a:ext cx="3051269" cy="365760"/>
          </a:xfrm>
          <a:prstGeom prst="rect">
            <a:avLst/>
          </a:prstGeom>
        </p:spPr>
        <p:txBody>
          <a:bodyPr/>
          <a:lstStyle/>
          <a:p>
            <a:pPr algn="r" defTabSz="914180">
              <a:defRPr/>
            </a:pPr>
            <a:fld id="{85526287-B2AA-4534-9616-8C1371A5F2E4}" type="datetime1">
              <a:rPr lang="en-US" sz="1764" smtClean="0">
                <a:solidFill>
                  <a:srgbClr val="FFFFFF"/>
                </a:solidFill>
              </a:rPr>
              <a:pPr algn="r" defTabSz="914180">
                <a:defRPr/>
              </a:pPr>
              <a:t>10/15/2015</a:t>
            </a:fld>
            <a:endParaRPr lang="en-US" sz="1600">
              <a:solidFill>
                <a:srgbClr val="00188F">
                  <a:shade val="50000"/>
                </a:srgbClr>
              </a:solidFill>
            </a:endParaRPr>
          </a:p>
        </p:txBody>
      </p:sp>
      <p:sp>
        <p:nvSpPr>
          <p:cNvPr id="9" name="Slide Number Placeholder 8"/>
          <p:cNvSpPr>
            <a:spLocks noGrp="1"/>
          </p:cNvSpPr>
          <p:nvPr>
            <p:ph type="sldNum" sz="quarter" idx="11"/>
          </p:nvPr>
        </p:nvSpPr>
        <p:spPr>
          <a:xfrm>
            <a:off x="816652" y="6356351"/>
            <a:ext cx="2640912" cy="365760"/>
          </a:xfrm>
          <a:prstGeom prst="rect">
            <a:avLst/>
          </a:prstGeom>
        </p:spPr>
        <p:txBody>
          <a:bodyPr/>
          <a:lstStyle/>
          <a:p>
            <a:pPr defTabSz="914180">
              <a:defRPr/>
            </a:pPr>
            <a:fld id="{0C2EF4DC-10BE-438D-A0C2-4265DEFE2ED1}" type="slidenum">
              <a:rPr lang="en-US" sz="1764" smtClean="0">
                <a:solidFill>
                  <a:srgbClr val="00188F">
                    <a:shade val="50000"/>
                  </a:srgbClr>
                </a:solidFill>
              </a:rPr>
              <a:pPr defTabSz="914180">
                <a:defRPr/>
              </a:pPr>
              <a:t>‹#›</a:t>
            </a:fld>
            <a:endParaRPr lang="en-US" sz="1764" dirty="0">
              <a:solidFill>
                <a:srgbClr val="00188F">
                  <a:shade val="50000"/>
                </a:srgbClr>
              </a:solidFill>
            </a:endParaRPr>
          </a:p>
        </p:txBody>
      </p:sp>
      <p:sp>
        <p:nvSpPr>
          <p:cNvPr id="10" name="Footer Placeholder 9"/>
          <p:cNvSpPr>
            <a:spLocks noGrp="1"/>
          </p:cNvSpPr>
          <p:nvPr>
            <p:ph type="ftr" sz="quarter" idx="12"/>
          </p:nvPr>
        </p:nvSpPr>
        <p:spPr>
          <a:xfrm>
            <a:off x="3863858" y="6356351"/>
            <a:ext cx="4672383" cy="365760"/>
          </a:xfrm>
          <a:prstGeom prst="rect">
            <a:avLst/>
          </a:prstGeom>
        </p:spPr>
        <p:txBody>
          <a:bodyPr/>
          <a:lstStyle/>
          <a:p>
            <a:pPr defTabSz="914180">
              <a:defRPr/>
            </a:pPr>
            <a:endParaRPr lang="en-US" sz="1600" dirty="0">
              <a:solidFill>
                <a:srgbClr val="00188F">
                  <a:shade val="50000"/>
                </a:srgbClr>
              </a:solidFill>
            </a:endParaRPr>
          </a:p>
        </p:txBody>
      </p:sp>
    </p:spTree>
    <p:extLst>
      <p:ext uri="{BB962C8B-B14F-4D97-AF65-F5344CB8AC3E}">
        <p14:creationId xmlns:p14="http://schemas.microsoft.com/office/powerpoint/2010/main" val="915211004"/>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Title &amp; Non-bulleted text">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70" y="347873"/>
            <a:ext cx="10512862" cy="1325563"/>
          </a:xfrm>
        </p:spPr>
        <p:txBody>
          <a:bodyPr>
            <a:normAutofit/>
          </a:bodyPr>
          <a:lstStyle>
            <a:lvl1pPr algn="l" defTabSz="914126" rtl="0" eaLnBrk="1" latinLnBrk="0" hangingPunct="1">
              <a:lnSpc>
                <a:spcPct val="90000"/>
              </a:lnSpc>
              <a:spcBef>
                <a:spcPct val="0"/>
              </a:spcBef>
              <a:buNone/>
              <a:defRPr lang="en-US" sz="5398" b="1" i="1" u="none" kern="1200" baseline="0" dirty="0">
                <a:solidFill>
                  <a:schemeClr val="tx1"/>
                </a:solidFill>
                <a:latin typeface="+mj-lt"/>
                <a:ea typeface="+mj-ea"/>
                <a:cs typeface="+mj-cs"/>
              </a:defRPr>
            </a:lvl1pPr>
          </a:lstStyle>
          <a:p>
            <a:r>
              <a:rPr lang="en-US" dirty="0" smtClean="0"/>
              <a:t>EXAM TIP!</a:t>
            </a:r>
            <a:endParaRPr lang="en-US" dirty="0"/>
          </a:p>
        </p:txBody>
      </p:sp>
      <p:sp>
        <p:nvSpPr>
          <p:cNvPr id="4" name="Text Placeholder 3"/>
          <p:cNvSpPr>
            <a:spLocks noGrp="1"/>
          </p:cNvSpPr>
          <p:nvPr>
            <p:ph type="body" sz="quarter" idx="11"/>
          </p:nvPr>
        </p:nvSpPr>
        <p:spPr>
          <a:xfrm>
            <a:off x="268010" y="1673437"/>
            <a:ext cx="11652805" cy="2018835"/>
          </a:xfrm>
        </p:spPr>
        <p:txBody>
          <a:bodyPr>
            <a:noAutofit/>
          </a:bodyPr>
          <a:lstStyle>
            <a:lvl1pPr marL="0" indent="0">
              <a:buNone/>
              <a:defRPr sz="3999"/>
            </a:lvl1pPr>
            <a:lvl2pPr marL="28004" indent="0">
              <a:buNone/>
              <a:defRPr sz="1960"/>
            </a:lvl2pPr>
            <a:lvl3pPr marL="219362" indent="0">
              <a:buNone/>
              <a:defRPr sz="1960"/>
            </a:lvl3pPr>
            <a:lvl4pPr marL="466728" indent="0">
              <a:buNone/>
              <a:defRPr sz="1764"/>
            </a:lvl4pPr>
            <a:lvl5pPr marL="724983" indent="0">
              <a:buNone/>
              <a:defRPr sz="1764"/>
            </a:lvl5pPr>
          </a:lstStyle>
          <a:p>
            <a:pPr lvl="0"/>
            <a:endParaRPr lang="en-US" dirty="0" smtClean="0"/>
          </a:p>
        </p:txBody>
      </p:sp>
      <p:sp>
        <p:nvSpPr>
          <p:cNvPr id="5" name="TextBox 7"/>
          <p:cNvSpPr txBox="1"/>
          <p:nvPr userDrawn="1"/>
        </p:nvSpPr>
        <p:spPr bwMode="white">
          <a:xfrm>
            <a:off x="4502340" y="6566925"/>
            <a:ext cx="3184146" cy="158377"/>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896081" rtl="0" eaLnBrk="1" fontAlgn="auto" latinLnBrk="0" hangingPunct="1">
              <a:lnSpc>
                <a:spcPct val="100000"/>
              </a:lnSpc>
              <a:spcBef>
                <a:spcPts val="0"/>
              </a:spcBef>
              <a:spcAft>
                <a:spcPts val="0"/>
              </a:spcAft>
              <a:buClrTx/>
              <a:buSzTx/>
              <a:buFontTx/>
              <a:buNone/>
              <a:tabLst/>
              <a:defRPr/>
            </a:pPr>
            <a:r>
              <a:rPr kumimoji="0" lang="en-US" sz="1029" b="0" i="0" u="none" strike="noStrike" kern="1200" cap="none" spc="147" normalizeH="0" baseline="0" noProof="0" dirty="0" smtClean="0">
                <a:ln>
                  <a:noFill/>
                </a:ln>
                <a:gradFill>
                  <a:gsLst>
                    <a:gs pos="0">
                      <a:prstClr val="black">
                        <a:alpha val="50000"/>
                      </a:prstClr>
                    </a:gs>
                    <a:gs pos="86000">
                      <a:prstClr val="black">
                        <a:alpha val="50000"/>
                      </a:prstClr>
                    </a:gs>
                  </a:gsLst>
                  <a:lin ang="5400000" scaled="0"/>
                </a:gradFill>
                <a:effectLst/>
                <a:uLnTx/>
                <a:uFillTx/>
                <a:latin typeface="Calibri" panose="020F0502020204030204"/>
                <a:ea typeface="+mn-ea"/>
                <a:cs typeface="+mn-cs"/>
              </a:rPr>
              <a:t>MICROSOFT CONFIDENTIAL – INTERNAL ONLY</a:t>
            </a:r>
          </a:p>
        </p:txBody>
      </p:sp>
    </p:spTree>
    <p:extLst>
      <p:ext uri="{BB962C8B-B14F-4D97-AF65-F5344CB8AC3E}">
        <p14:creationId xmlns:p14="http://schemas.microsoft.com/office/powerpoint/2010/main" val="2970132899"/>
      </p:ext>
    </p:extLst>
  </p:cSld>
  <p:clrMapOvr>
    <a:masterClrMapping/>
  </p:clrMapOvr>
  <p:transition>
    <p:fade/>
  </p:transition>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5998"/>
            </a:lvl1pPr>
          </a:lstStyle>
          <a:p>
            <a:r>
              <a:rPr lang="en-US" smtClean="0"/>
              <a:t>Click to edit Master title style</a:t>
            </a:r>
            <a:endParaRPr lang="en-US" dirty="0"/>
          </a:p>
        </p:txBody>
      </p:sp>
      <p:sp>
        <p:nvSpPr>
          <p:cNvPr id="3" name="Subtitle 2"/>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457063"/>
            <a:fld id="{C764DE79-268F-4C1A-8933-263129D2AF90}" type="datetimeFigureOut">
              <a:rPr lang="en-US" smtClean="0">
                <a:solidFill>
                  <a:prstClr val="black">
                    <a:tint val="75000"/>
                  </a:prstClr>
                </a:solidFill>
              </a:rPr>
              <a:pPr defTabSz="457063"/>
              <a:t>10/15/2015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063"/>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063"/>
            <a:fld id="{48F63A3B-78C7-47BE-AE5E-E10140E04643}" type="slidenum">
              <a:rPr lang="en-US" smtClean="0">
                <a:solidFill>
                  <a:prstClr val="black">
                    <a:tint val="75000"/>
                  </a:prstClr>
                </a:solidFill>
              </a:rPr>
              <a:pPr defTabSz="457063"/>
              <a:t>‹#›</a:t>
            </a:fld>
            <a:endParaRPr lang="en-US" dirty="0">
              <a:solidFill>
                <a:prstClr val="black">
                  <a:tint val="75000"/>
                </a:prstClr>
              </a:solidFill>
            </a:endParaRPr>
          </a:p>
        </p:txBody>
      </p:sp>
    </p:spTree>
    <p:extLst>
      <p:ext uri="{BB962C8B-B14F-4D97-AF65-F5344CB8AC3E}">
        <p14:creationId xmlns:p14="http://schemas.microsoft.com/office/powerpoint/2010/main" val="3582298325"/>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1539" y="353551"/>
            <a:ext cx="11775138" cy="87835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01539" y="1231902"/>
            <a:ext cx="11775138" cy="4933487"/>
          </a:xfrm>
        </p:spPr>
        <p:txBody>
          <a:bodyPr>
            <a:normAutofit/>
          </a:bodyPr>
          <a:lstStyle>
            <a:lvl1pPr marL="0" indent="0">
              <a:buFontTx/>
              <a:buNone/>
              <a:defRPr sz="3599"/>
            </a:lvl1pPr>
            <a:lvl2pPr marL="457063" indent="0">
              <a:buFontTx/>
              <a:buNone/>
              <a:defRPr sz="3199"/>
            </a:lvl2pPr>
            <a:lvl3pPr marL="914126" indent="0">
              <a:buFontTx/>
              <a:buNone/>
              <a:defRPr sz="2799"/>
            </a:lvl3pPr>
            <a:lvl4pPr marL="1371189" indent="0">
              <a:buFontTx/>
              <a:buNone/>
              <a:defRPr sz="2399"/>
            </a:lvl4pPr>
            <a:lvl5pPr marL="1828251" indent="0">
              <a:buFontTx/>
              <a:buNone/>
              <a:defRPr sz="2399"/>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defTabSz="457063"/>
            <a:fld id="{C764DE79-268F-4C1A-8933-263129D2AF90}" type="datetimeFigureOut">
              <a:rPr lang="en-US" smtClean="0">
                <a:solidFill>
                  <a:prstClr val="black">
                    <a:tint val="75000"/>
                  </a:prstClr>
                </a:solidFill>
              </a:rPr>
              <a:pPr defTabSz="457063"/>
              <a:t>10/15/2015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063"/>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063"/>
            <a:fld id="{48F63A3B-78C7-47BE-AE5E-E10140E04643}" type="slidenum">
              <a:rPr lang="en-US" smtClean="0">
                <a:solidFill>
                  <a:prstClr val="black">
                    <a:tint val="75000"/>
                  </a:prstClr>
                </a:solidFill>
              </a:rPr>
              <a:pPr defTabSz="457063"/>
              <a:t>‹#›</a:t>
            </a:fld>
            <a:endParaRPr lang="en-US" dirty="0">
              <a:solidFill>
                <a:prstClr val="black">
                  <a:tint val="75000"/>
                </a:prstClr>
              </a:solidFill>
            </a:endParaRPr>
          </a:p>
        </p:txBody>
      </p:sp>
    </p:spTree>
    <p:extLst>
      <p:ext uri="{BB962C8B-B14F-4D97-AF65-F5344CB8AC3E}">
        <p14:creationId xmlns:p14="http://schemas.microsoft.com/office/powerpoint/2010/main" val="3412755182"/>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Question &amp; Answ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538" y="220717"/>
            <a:ext cx="11775138" cy="1308538"/>
          </a:xfrm>
          <a:solidFill>
            <a:schemeClr val="accent4">
              <a:lumMod val="40000"/>
              <a:lumOff val="60000"/>
            </a:schemeClr>
          </a:solidFill>
        </p:spPr>
        <p:txBody>
          <a:bodyPr>
            <a:normAutofit/>
          </a:bodyPr>
          <a:lstStyle>
            <a:lvl1pPr>
              <a:defRPr sz="3599"/>
            </a:lvl1pPr>
          </a:lstStyle>
          <a:p>
            <a:r>
              <a:rPr lang="en-US" dirty="0" smtClean="0"/>
              <a:t>Click to edit Question style</a:t>
            </a:r>
            <a:endParaRPr lang="en-US" dirty="0"/>
          </a:p>
        </p:txBody>
      </p:sp>
      <p:sp>
        <p:nvSpPr>
          <p:cNvPr id="3" name="Content Placeholder 2"/>
          <p:cNvSpPr>
            <a:spLocks noGrp="1"/>
          </p:cNvSpPr>
          <p:nvPr>
            <p:ph idx="1" hasCustomPrompt="1"/>
          </p:nvPr>
        </p:nvSpPr>
        <p:spPr>
          <a:xfrm>
            <a:off x="201539" y="1529256"/>
            <a:ext cx="11775138" cy="5123793"/>
          </a:xfrm>
        </p:spPr>
        <p:txBody>
          <a:bodyPr>
            <a:normAutofit/>
          </a:bodyPr>
          <a:lstStyle>
            <a:lvl1pPr marL="742727" indent="-742727">
              <a:buFont typeface="+mj-lt"/>
              <a:buAutoNum type="arabicParenR"/>
              <a:defRPr sz="3599"/>
            </a:lvl1pPr>
            <a:lvl2pPr marL="971259" indent="-514196">
              <a:buFont typeface="+mj-lt"/>
              <a:buAutoNum type="alphaUcPeriod"/>
              <a:defRPr sz="3199"/>
            </a:lvl2pPr>
            <a:lvl3pPr marL="1485454" indent="-571329">
              <a:buFont typeface="+mj-lt"/>
              <a:buAutoNum type="romanLcPeriod"/>
              <a:defRPr sz="2799"/>
            </a:lvl3pPr>
            <a:lvl4pPr marL="1828251" indent="-457063">
              <a:buFont typeface="+mj-lt"/>
              <a:buAutoNum type="alphaLcPeriod"/>
              <a:defRPr sz="2399"/>
            </a:lvl4pPr>
            <a:lvl5pPr marL="2285314" indent="-457063">
              <a:buFont typeface="+mj-lt"/>
              <a:buAutoNum type="arabicPeriod"/>
              <a:defRPr sz="2399"/>
            </a:lvl5pPr>
          </a:lstStyle>
          <a:p>
            <a:pPr lvl="0"/>
            <a:r>
              <a:rPr lang="en-US" dirty="0" smtClean="0"/>
              <a:t>Click to edit Question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0" hasCustomPrompt="1"/>
          </p:nvPr>
        </p:nvSpPr>
        <p:spPr>
          <a:xfrm>
            <a:off x="467381" y="1843936"/>
            <a:ext cx="11775138" cy="5123793"/>
          </a:xfrm>
        </p:spPr>
        <p:txBody>
          <a:bodyPr>
            <a:normAutofit/>
          </a:bodyPr>
          <a:lstStyle>
            <a:lvl1pPr marL="742727" indent="-742727">
              <a:buFont typeface="+mj-lt"/>
              <a:buAutoNum type="arabicParenR"/>
              <a:defRPr sz="3599"/>
            </a:lvl1pPr>
            <a:lvl2pPr marL="971259" indent="-514196">
              <a:buFont typeface="+mj-lt"/>
              <a:buAutoNum type="alphaUcPeriod"/>
              <a:defRPr sz="3199"/>
            </a:lvl2pPr>
            <a:lvl3pPr marL="1485454" indent="-571329">
              <a:buFont typeface="+mj-lt"/>
              <a:buAutoNum type="romanLcPeriod"/>
              <a:defRPr sz="2799"/>
            </a:lvl3pPr>
            <a:lvl4pPr marL="1828251" indent="-457063">
              <a:buFont typeface="+mj-lt"/>
              <a:buAutoNum type="alphaLcPeriod"/>
              <a:defRPr sz="2399"/>
            </a:lvl4pPr>
            <a:lvl5pPr marL="2285314" indent="-457063">
              <a:buFont typeface="+mj-lt"/>
              <a:buAutoNum type="arabicPeriod"/>
              <a:defRPr sz="2399"/>
            </a:lvl5pPr>
          </a:lstStyle>
          <a:p>
            <a:pPr lvl="0"/>
            <a:r>
              <a:rPr lang="en-US" dirty="0" smtClean="0"/>
              <a:t>Click to edit Answer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9122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par>
                          <p:cTn id="7" fill="hold">
                            <p:stCondLst>
                              <p:cond delay="0"/>
                            </p:stCondLst>
                            <p:childTnLst>
                              <p:par>
                                <p:cTn id="8" presetID="14" presetClass="entr" presetSubtype="1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1" presetClass="exit" presetSubtype="0" fill="hold" nodeType="clickEffect">
                  <p:stCondLst>
                    <p:cond delay="0"/>
                  </p:stCondLst>
                  <p:childTnLst>
                    <p:set>
                      <p:cBhvr>
                        <p:cTn dur="1" fill="hold">
                          <p:stCondLst>
                            <p:cond delay="0"/>
                          </p:stCondLst>
                        </p:cTn>
                        <p:tgtEl>
                          <p:spTgt spid="3"/>
                        </p:tgtEl>
                        <p:attrNameLst>
                          <p:attrName>style.visibility</p:attrName>
                        </p:attrNameLst>
                      </p:cBhvr>
                      <p:to>
                        <p:strVal val="hidden"/>
                      </p:to>
                    </p:set>
                  </p:childTnLst>
                </p:cTn>
              </p:par>
            </p:tnLst>
          </p:tmpl>
        </p:tmplLst>
      </p:bldP>
      <p:bldP spid="7" grpId="0">
        <p:tmplLst>
          <p:tmpl>
            <p:tnLst>
              <p:par>
                <p:cTn presetID="14" presetClass="entr" presetSubtype="1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randombar(horizontal)">
                      <p:cBhvr>
                        <p:cTn dur="500"/>
                        <p:tgtEl>
                          <p:spTgt spid="7"/>
                        </p:tgtEl>
                      </p:cBhvr>
                    </p:animEffect>
                  </p:childTnLst>
                </p:cTn>
              </p:par>
            </p:tnLst>
          </p:tmpl>
        </p:tmplLst>
      </p:bldP>
    </p:bld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2521" y="358017"/>
            <a:ext cx="10512862" cy="2275854"/>
          </a:xfrm>
        </p:spPr>
        <p:txBody>
          <a:bodyPr anchor="b"/>
          <a:lstStyle>
            <a:lvl1pPr>
              <a:defRPr sz="5998"/>
            </a:lvl1pPr>
          </a:lstStyle>
          <a:p>
            <a:r>
              <a:rPr lang="en-US" smtClean="0"/>
              <a:t>Click to edit Master title style</a:t>
            </a:r>
            <a:endParaRPr lang="en-US" dirty="0"/>
          </a:p>
        </p:txBody>
      </p:sp>
      <p:sp>
        <p:nvSpPr>
          <p:cNvPr id="3" name="Text Placeholder 2"/>
          <p:cNvSpPr>
            <a:spLocks noGrp="1"/>
          </p:cNvSpPr>
          <p:nvPr>
            <p:ph type="body" idx="1"/>
          </p:nvPr>
        </p:nvSpPr>
        <p:spPr>
          <a:xfrm>
            <a:off x="692521" y="2994923"/>
            <a:ext cx="10512862" cy="1500187"/>
          </a:xfrm>
        </p:spPr>
        <p:txBody>
          <a:bodyPr/>
          <a:lstStyle>
            <a:lvl1pPr marL="0" indent="0">
              <a:buNone/>
              <a:defRPr sz="2399" baseline="0">
                <a:solidFill>
                  <a:srgbClr val="0070C0"/>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pPr defTabSz="457063"/>
            <a:fld id="{C764DE79-268F-4C1A-8933-263129D2AF90}" type="datetimeFigureOut">
              <a:rPr lang="en-US" smtClean="0">
                <a:solidFill>
                  <a:prstClr val="black">
                    <a:tint val="75000"/>
                  </a:prstClr>
                </a:solidFill>
              </a:rPr>
              <a:pPr defTabSz="457063"/>
              <a:t>10/15/2015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063"/>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063"/>
            <a:fld id="{48F63A3B-78C7-47BE-AE5E-E10140E04643}" type="slidenum">
              <a:rPr lang="en-US" smtClean="0">
                <a:solidFill>
                  <a:prstClr val="black">
                    <a:tint val="75000"/>
                  </a:prstClr>
                </a:solidFill>
              </a:rPr>
              <a:pPr defTabSz="457063"/>
              <a:t>‹#›</a:t>
            </a:fld>
            <a:endParaRPr lang="en-US" dirty="0">
              <a:solidFill>
                <a:prstClr val="black">
                  <a:tint val="75000"/>
                </a:prstClr>
              </a:solidFill>
            </a:endParaRPr>
          </a:p>
        </p:txBody>
      </p:sp>
      <p:pic>
        <p:nvPicPr>
          <p:cNvPr id="7" name="Picture 6"/>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tretch>
            <a:fillRect/>
          </a:stretch>
        </p:blipFill>
        <p:spPr bwMode="black">
          <a:xfrm>
            <a:off x="449205" y="6061767"/>
            <a:ext cx="1522008" cy="326167"/>
          </a:xfrm>
          <a:prstGeom prst="rect">
            <a:avLst/>
          </a:prstGeom>
        </p:spPr>
      </p:pic>
    </p:spTree>
    <p:extLst>
      <p:ext uri="{BB962C8B-B14F-4D97-AF65-F5344CB8AC3E}">
        <p14:creationId xmlns:p14="http://schemas.microsoft.com/office/powerpoint/2010/main" val="242789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9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950"/>
                                        <p:tgtEl>
                                          <p:spTgt spid="7"/>
                                        </p:tgtEl>
                                      </p:cBhvr>
                                    </p:animEffect>
                                  </p:childTnLst>
                                </p:cTn>
                              </p:par>
                              <p:par>
                                <p:cTn id="8" presetID="63" presetClass="path" presetSubtype="0" decel="100000" fill="hold" nodeType="withEffect">
                                  <p:stCondLst>
                                    <p:cond delay="900"/>
                                  </p:stCondLst>
                                  <p:childTnLst>
                                    <p:animMotion origin="layout" path="M -0.01455 -1.34362E-6 L -3.90605E-7 -1.34362E-6 " pathEditMode="relative" rAng="0" ptsTypes="AA">
                                      <p:cBhvr>
                                        <p:cTn id="9" dur="950" fill="hold"/>
                                        <p:tgtEl>
                                          <p:spTgt spid="7"/>
                                        </p:tgtEl>
                                        <p:attrNameLst>
                                          <p:attrName>ppt_x</p:attrName>
                                          <p:attrName>ppt_y</p:attrName>
                                        </p:attrNameLst>
                                      </p:cBhvr>
                                      <p:rCtr x="728" y="0"/>
                                    </p:animMotion>
                                  </p:childTnLst>
                                </p:cTn>
                              </p:par>
                              <p:par>
                                <p:cTn id="10" presetID="6" presetClass="emph" presetSubtype="0" accel="100000" autoRev="1" fill="hold" nodeType="withEffect">
                                  <p:stCondLst>
                                    <p:cond delay="200"/>
                                  </p:stCondLst>
                                  <p:childTnLst>
                                    <p:animScale>
                                      <p:cBhvr>
                                        <p:cTn id="11" dur="500" fill="hold"/>
                                        <p:tgtEl>
                                          <p:spTgt spid="7"/>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633" y="1709739"/>
            <a:ext cx="10512862" cy="2852737"/>
          </a:xfrm>
        </p:spPr>
        <p:txBody>
          <a:bodyPr anchor="b"/>
          <a:lstStyle>
            <a:lvl1pPr>
              <a:defRPr sz="5998"/>
            </a:lvl1pPr>
          </a:lstStyle>
          <a:p>
            <a:r>
              <a:rPr lang="en-US" smtClean="0"/>
              <a:t>Click to edit Master title style</a:t>
            </a:r>
            <a:endParaRPr lang="en-US" dirty="0"/>
          </a:p>
        </p:txBody>
      </p:sp>
      <p:sp>
        <p:nvSpPr>
          <p:cNvPr id="3" name="Text Placeholder 2"/>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457063"/>
            <a:fld id="{C764DE79-268F-4C1A-8933-263129D2AF90}" type="datetimeFigureOut">
              <a:rPr lang="en-US" smtClean="0">
                <a:solidFill>
                  <a:prstClr val="black">
                    <a:tint val="75000"/>
                  </a:prstClr>
                </a:solidFill>
              </a:rPr>
              <a:pPr defTabSz="457063"/>
              <a:t>10/15/2015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063"/>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063"/>
            <a:fld id="{48F63A3B-78C7-47BE-AE5E-E10140E04643}" type="slidenum">
              <a:rPr lang="en-US" smtClean="0">
                <a:solidFill>
                  <a:prstClr val="black">
                    <a:tint val="75000"/>
                  </a:prstClr>
                </a:solidFill>
              </a:rPr>
              <a:pPr defTabSz="457063"/>
              <a:t>‹#›</a:t>
            </a:fld>
            <a:endParaRPr lang="en-US" dirty="0">
              <a:solidFill>
                <a:prstClr val="black">
                  <a:tint val="75000"/>
                </a:prstClr>
              </a:solidFill>
            </a:endParaRPr>
          </a:p>
        </p:txBody>
      </p:sp>
    </p:spTree>
    <p:extLst>
      <p:ext uri="{BB962C8B-B14F-4D97-AF65-F5344CB8AC3E}">
        <p14:creationId xmlns:p14="http://schemas.microsoft.com/office/powerpoint/2010/main" val="4134193407"/>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7982" y="219619"/>
            <a:ext cx="10512862" cy="90537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23462" y="1279525"/>
            <a:ext cx="5698276" cy="496887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343268" y="1279525"/>
            <a:ext cx="5698276" cy="4968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457063"/>
            <a:fld id="{C764DE79-268F-4C1A-8933-263129D2AF90}" type="datetimeFigureOut">
              <a:rPr lang="en-US" smtClean="0">
                <a:solidFill>
                  <a:prstClr val="black">
                    <a:tint val="75000"/>
                  </a:prstClr>
                </a:solidFill>
              </a:rPr>
              <a:pPr defTabSz="457063"/>
              <a:t>10/15/2015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457063"/>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063"/>
            <a:fld id="{48F63A3B-78C7-47BE-AE5E-E10140E04643}" type="slidenum">
              <a:rPr lang="en-US" smtClean="0">
                <a:solidFill>
                  <a:prstClr val="black">
                    <a:tint val="75000"/>
                  </a:prstClr>
                </a:solidFill>
              </a:rPr>
              <a:pPr defTabSz="457063"/>
              <a:t>‹#›</a:t>
            </a:fld>
            <a:endParaRPr lang="en-US" dirty="0">
              <a:solidFill>
                <a:prstClr val="black">
                  <a:tint val="75000"/>
                </a:prstClr>
              </a:solidFill>
            </a:endParaRPr>
          </a:p>
        </p:txBody>
      </p:sp>
    </p:spTree>
    <p:extLst>
      <p:ext uri="{BB962C8B-B14F-4D97-AF65-F5344CB8AC3E}">
        <p14:creationId xmlns:p14="http://schemas.microsoft.com/office/powerpoint/2010/main" val="393252813"/>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6"/>
            <a:ext cx="10512862"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570" y="2505075"/>
            <a:ext cx="5156444"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0593" y="2505075"/>
            <a:ext cx="518183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457063"/>
            <a:fld id="{C764DE79-268F-4C1A-8933-263129D2AF90}" type="datetimeFigureOut">
              <a:rPr lang="en-US" smtClean="0">
                <a:solidFill>
                  <a:prstClr val="black">
                    <a:tint val="75000"/>
                  </a:prstClr>
                </a:solidFill>
              </a:rPr>
              <a:pPr defTabSz="457063"/>
              <a:t>10/15/2015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457063"/>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457063"/>
            <a:fld id="{48F63A3B-78C7-47BE-AE5E-E10140E04643}" type="slidenum">
              <a:rPr lang="en-US" smtClean="0">
                <a:solidFill>
                  <a:prstClr val="black">
                    <a:tint val="75000"/>
                  </a:prstClr>
                </a:solidFill>
              </a:rPr>
              <a:pPr defTabSz="457063"/>
              <a:t>‹#›</a:t>
            </a:fld>
            <a:endParaRPr lang="en-US" dirty="0">
              <a:solidFill>
                <a:prstClr val="black">
                  <a:tint val="75000"/>
                </a:prstClr>
              </a:solidFill>
            </a:endParaRPr>
          </a:p>
        </p:txBody>
      </p:sp>
    </p:spTree>
    <p:extLst>
      <p:ext uri="{BB962C8B-B14F-4D97-AF65-F5344CB8AC3E}">
        <p14:creationId xmlns:p14="http://schemas.microsoft.com/office/powerpoint/2010/main" val="1346664644"/>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720" y="174626"/>
            <a:ext cx="11046123" cy="993775"/>
          </a:xfrm>
        </p:spPr>
        <p:txBody>
          <a:bodyPr>
            <a:normAutofit/>
          </a:bodyPr>
          <a:lstStyle>
            <a:lvl1pPr>
              <a:defRPr sz="5398"/>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pPr defTabSz="457063"/>
            <a:fld id="{C764DE79-268F-4C1A-8933-263129D2AF90}" type="datetimeFigureOut">
              <a:rPr lang="en-US" smtClean="0">
                <a:solidFill>
                  <a:prstClr val="black">
                    <a:tint val="75000"/>
                  </a:prstClr>
                </a:solidFill>
              </a:rPr>
              <a:pPr defTabSz="457063"/>
              <a:t>10/15/2015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457063"/>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457063"/>
            <a:fld id="{48F63A3B-78C7-47BE-AE5E-E10140E04643}" type="slidenum">
              <a:rPr lang="en-US" smtClean="0">
                <a:solidFill>
                  <a:prstClr val="black">
                    <a:tint val="75000"/>
                  </a:prstClr>
                </a:solidFill>
              </a:rPr>
              <a:pPr defTabSz="457063"/>
              <a:t>‹#›</a:t>
            </a:fld>
            <a:endParaRPr lang="en-US" dirty="0">
              <a:solidFill>
                <a:prstClr val="black">
                  <a:tint val="75000"/>
                </a:prstClr>
              </a:solidFill>
            </a:endParaRPr>
          </a:p>
        </p:txBody>
      </p:sp>
    </p:spTree>
    <p:extLst>
      <p:ext uri="{BB962C8B-B14F-4D97-AF65-F5344CB8AC3E}">
        <p14:creationId xmlns:p14="http://schemas.microsoft.com/office/powerpoint/2010/main" val="103751943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Half">
    <p:spTree>
      <p:nvGrpSpPr>
        <p:cNvPr id="1" name=""/>
        <p:cNvGrpSpPr/>
        <p:nvPr/>
      </p:nvGrpSpPr>
      <p:grpSpPr>
        <a:xfrm>
          <a:off x="0" y="0"/>
          <a:ext cx="0" cy="0"/>
          <a:chOff x="0" y="0"/>
          <a:chExt cx="0" cy="0"/>
        </a:xfrm>
      </p:grpSpPr>
      <p:sp>
        <p:nvSpPr>
          <p:cNvPr id="3" name="White Background"/>
          <p:cNvSpPr/>
          <p:nvPr userDrawn="1"/>
        </p:nvSpPr>
        <p:spPr bwMode="auto">
          <a:xfrm>
            <a:off x="0" y="3365500"/>
            <a:ext cx="12188825" cy="34925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4" name="Logo Dark" descr="MS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4945" y="6474572"/>
            <a:ext cx="1157198" cy="248097"/>
          </a:xfrm>
          <a:prstGeom prst="rect">
            <a:avLst/>
          </a:prstGeom>
        </p:spPr>
      </p:pic>
      <p:pic>
        <p:nvPicPr>
          <p:cNvPr id="8" name="Azure Light" descr="MS-Azure_rgb_Wh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pic>
        <p:nvPicPr>
          <p:cNvPr id="9" name="Icon" descr="Ones-and-zeroes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spTree>
    <p:extLst>
      <p:ext uri="{BB962C8B-B14F-4D97-AF65-F5344CB8AC3E}">
        <p14:creationId xmlns:p14="http://schemas.microsoft.com/office/powerpoint/2010/main" val="3691482745"/>
      </p:ext>
    </p:extLst>
  </p:cSld>
  <p:clrMapOvr>
    <a:masterClrMapping/>
  </p:clrMapOvr>
  <p:transition>
    <p:fade/>
  </p:transition>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063"/>
            <a:fld id="{C764DE79-268F-4C1A-8933-263129D2AF90}" type="datetimeFigureOut">
              <a:rPr lang="en-US" smtClean="0">
                <a:solidFill>
                  <a:prstClr val="black">
                    <a:tint val="75000"/>
                  </a:prstClr>
                </a:solidFill>
              </a:rPr>
              <a:pPr defTabSz="457063"/>
              <a:t>10/15/2015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457063"/>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7063"/>
            <a:fld id="{48F63A3B-78C7-47BE-AE5E-E10140E04643}" type="slidenum">
              <a:rPr lang="en-US" smtClean="0">
                <a:solidFill>
                  <a:prstClr val="black">
                    <a:tint val="75000"/>
                  </a:prstClr>
                </a:solidFill>
              </a:rPr>
              <a:pPr defTabSz="457063"/>
              <a:t>‹#›</a:t>
            </a:fld>
            <a:endParaRPr lang="en-US" dirty="0">
              <a:solidFill>
                <a:prstClr val="black">
                  <a:tint val="75000"/>
                </a:prstClr>
              </a:solidFill>
            </a:endParaRPr>
          </a:p>
        </p:txBody>
      </p:sp>
    </p:spTree>
    <p:extLst>
      <p:ext uri="{BB962C8B-B14F-4D97-AF65-F5344CB8AC3E}">
        <p14:creationId xmlns:p14="http://schemas.microsoft.com/office/powerpoint/2010/main" val="8561439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smtClean="0"/>
              <a:t>Click to edit Master title style</a:t>
            </a:r>
            <a:endParaRPr lang="en-US" dirty="0"/>
          </a:p>
        </p:txBody>
      </p:sp>
      <p:sp>
        <p:nvSpPr>
          <p:cNvPr id="3" name="Content Placeholder 2"/>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457063"/>
            <a:fld id="{C764DE79-268F-4C1A-8933-263129D2AF90}" type="datetimeFigureOut">
              <a:rPr lang="en-US" smtClean="0">
                <a:solidFill>
                  <a:prstClr val="black">
                    <a:tint val="75000"/>
                  </a:prstClr>
                </a:solidFill>
              </a:rPr>
              <a:pPr defTabSz="457063"/>
              <a:t>10/15/2015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457063"/>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063"/>
            <a:fld id="{48F63A3B-78C7-47BE-AE5E-E10140E04643}" type="slidenum">
              <a:rPr lang="en-US" smtClean="0">
                <a:solidFill>
                  <a:prstClr val="black">
                    <a:tint val="75000"/>
                  </a:prstClr>
                </a:solidFill>
              </a:rPr>
              <a:pPr defTabSz="457063"/>
              <a:t>‹#›</a:t>
            </a:fld>
            <a:endParaRPr lang="en-US" dirty="0">
              <a:solidFill>
                <a:prstClr val="black">
                  <a:tint val="75000"/>
                </a:prstClr>
              </a:solidFill>
            </a:endParaRPr>
          </a:p>
        </p:txBody>
      </p:sp>
    </p:spTree>
    <p:extLst>
      <p:ext uri="{BB962C8B-B14F-4D97-AF65-F5344CB8AC3E}">
        <p14:creationId xmlns:p14="http://schemas.microsoft.com/office/powerpoint/2010/main" val="274484579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1838" y="987426"/>
            <a:ext cx="6170593" cy="4873625"/>
          </a:xfrm>
        </p:spPr>
        <p:txBody>
          <a:bodyPr anchor="t"/>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smtClean="0"/>
              <a:t>Click icon to add picture</a:t>
            </a:r>
            <a:endParaRPr lang="en-US" dirty="0"/>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457063"/>
            <a:fld id="{C764DE79-268F-4C1A-8933-263129D2AF90}" type="datetimeFigureOut">
              <a:rPr lang="en-US" smtClean="0">
                <a:solidFill>
                  <a:prstClr val="black">
                    <a:tint val="75000"/>
                  </a:prstClr>
                </a:solidFill>
              </a:rPr>
              <a:pPr defTabSz="457063"/>
              <a:t>10/15/2015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457063"/>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063"/>
            <a:fld id="{48F63A3B-78C7-47BE-AE5E-E10140E04643}" type="slidenum">
              <a:rPr lang="en-US" smtClean="0">
                <a:solidFill>
                  <a:prstClr val="black">
                    <a:tint val="75000"/>
                  </a:prstClr>
                </a:solidFill>
              </a:rPr>
              <a:pPr defTabSz="457063"/>
              <a:t>‹#›</a:t>
            </a:fld>
            <a:endParaRPr lang="en-US" dirty="0">
              <a:solidFill>
                <a:prstClr val="black">
                  <a:tint val="75000"/>
                </a:prstClr>
              </a:solidFill>
            </a:endParaRPr>
          </a:p>
        </p:txBody>
      </p:sp>
    </p:spTree>
    <p:extLst>
      <p:ext uri="{BB962C8B-B14F-4D97-AF65-F5344CB8AC3E}">
        <p14:creationId xmlns:p14="http://schemas.microsoft.com/office/powerpoint/2010/main" val="170469946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457063"/>
            <a:fld id="{C764DE79-268F-4C1A-8933-263129D2AF90}" type="datetimeFigureOut">
              <a:rPr lang="en-US" smtClean="0">
                <a:solidFill>
                  <a:prstClr val="black">
                    <a:tint val="75000"/>
                  </a:prstClr>
                </a:solidFill>
              </a:rPr>
              <a:pPr defTabSz="457063"/>
              <a:t>10/15/2015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063"/>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063"/>
            <a:fld id="{48F63A3B-78C7-47BE-AE5E-E10140E04643}" type="slidenum">
              <a:rPr lang="en-US" smtClean="0">
                <a:solidFill>
                  <a:prstClr val="black">
                    <a:tint val="75000"/>
                  </a:prstClr>
                </a:solidFill>
              </a:rPr>
              <a:pPr defTabSz="457063"/>
              <a:t>‹#›</a:t>
            </a:fld>
            <a:endParaRPr lang="en-US" dirty="0">
              <a:solidFill>
                <a:prstClr val="black">
                  <a:tint val="75000"/>
                </a:prstClr>
              </a:solidFill>
            </a:endParaRPr>
          </a:p>
        </p:txBody>
      </p:sp>
    </p:spTree>
    <p:extLst>
      <p:ext uri="{BB962C8B-B14F-4D97-AF65-F5344CB8AC3E}">
        <p14:creationId xmlns:p14="http://schemas.microsoft.com/office/powerpoint/2010/main" val="1243809946"/>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365125"/>
            <a:ext cx="262821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7982" y="365125"/>
            <a:ext cx="7732286"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457063"/>
            <a:fld id="{C764DE79-268F-4C1A-8933-263129D2AF90}" type="datetimeFigureOut">
              <a:rPr lang="en-US" smtClean="0">
                <a:solidFill>
                  <a:prstClr val="black">
                    <a:tint val="75000"/>
                  </a:prstClr>
                </a:solidFill>
              </a:rPr>
              <a:pPr defTabSz="457063"/>
              <a:t>10/15/2015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063"/>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063"/>
            <a:fld id="{48F63A3B-78C7-47BE-AE5E-E10140E04643}" type="slidenum">
              <a:rPr lang="en-US" smtClean="0">
                <a:solidFill>
                  <a:prstClr val="black">
                    <a:tint val="75000"/>
                  </a:prstClr>
                </a:solidFill>
              </a:rPr>
              <a:pPr defTabSz="457063"/>
              <a:t>‹#›</a:t>
            </a:fld>
            <a:endParaRPr lang="en-US" dirty="0">
              <a:solidFill>
                <a:prstClr val="black">
                  <a:tint val="75000"/>
                </a:prstClr>
              </a:solidFill>
            </a:endParaRPr>
          </a:p>
        </p:txBody>
      </p:sp>
    </p:spTree>
    <p:extLst>
      <p:ext uri="{BB962C8B-B14F-4D97-AF65-F5344CB8AC3E}">
        <p14:creationId xmlns:p14="http://schemas.microsoft.com/office/powerpoint/2010/main" val="192608749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Title Slide - ANIMATED">
    <p:bg bwMode="auto">
      <p:bgPr>
        <a:solidFill>
          <a:schemeClr val="accent2"/>
        </a:solidFill>
        <a:effectLst/>
      </p:bgPr>
    </p:bg>
    <p:spTree>
      <p:nvGrpSpPr>
        <p:cNvPr id="1" name=""/>
        <p:cNvGrpSpPr/>
        <p:nvPr/>
      </p:nvGrpSpPr>
      <p:grpSpPr>
        <a:xfrm>
          <a:off x="0" y="0"/>
          <a:ext cx="0" cy="0"/>
          <a:chOff x="0" y="0"/>
          <a:chExt cx="0" cy="0"/>
        </a:xfrm>
      </p:grpSpPr>
      <p:sp>
        <p:nvSpPr>
          <p:cNvPr id="12" name="Rectangle 5"/>
          <p:cNvSpPr>
            <a:spLocks noChangeArrowheads="1"/>
          </p:cNvSpPr>
          <p:nvPr userDrawn="1"/>
        </p:nvSpPr>
        <p:spPr bwMode="auto">
          <a:xfrm>
            <a:off x="3113" y="4309989"/>
            <a:ext cx="12185713" cy="2551127"/>
          </a:xfrm>
          <a:prstGeom prst="rect">
            <a:avLst/>
          </a:prstGeom>
          <a:solidFill>
            <a:srgbClr val="4DA0E2"/>
          </a:solidFill>
          <a:ln>
            <a:noFill/>
          </a:ln>
        </p:spPr>
        <p:txBody>
          <a:bodyPr vert="horz" wrap="square" lIns="89619" tIns="44809" rIns="89619" bIns="44809" numCol="1" anchor="t" anchorCtr="0" compatLnSpc="1">
            <a:prstTxWarp prst="textNoShape">
              <a:avLst/>
            </a:prstTxWarp>
          </a:bodyPr>
          <a:lstStyle/>
          <a:p>
            <a:pPr marL="0" marR="0" lvl="0" indent="0" algn="l" defTabSz="45706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7"/>
          <p:cNvSpPr>
            <a:spLocks noChangeArrowheads="1"/>
          </p:cNvSpPr>
          <p:nvPr userDrawn="1"/>
        </p:nvSpPr>
        <p:spPr bwMode="auto">
          <a:xfrm>
            <a:off x="1" y="5729528"/>
            <a:ext cx="12185714" cy="1131586"/>
          </a:xfrm>
          <a:prstGeom prst="rect">
            <a:avLst/>
          </a:prstGeom>
          <a:solidFill>
            <a:srgbClr val="00188F"/>
          </a:solidFill>
          <a:ln>
            <a:noFill/>
          </a:ln>
          <a:extLst/>
        </p:spPr>
        <p:txBody>
          <a:bodyPr vert="horz" wrap="square" lIns="89619" tIns="44809" rIns="89619" bIns="44809" numCol="1" anchor="t" anchorCtr="0" compatLnSpc="1">
            <a:prstTxWarp prst="textNoShape">
              <a:avLst/>
            </a:prstTxWarp>
          </a:bodyPr>
          <a:lstStyle/>
          <a:p>
            <a:pPr marL="0" marR="0" lvl="0" indent="0" algn="l" defTabSz="45706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8"/>
          <p:cNvSpPr>
            <a:spLocks noChangeArrowheads="1"/>
          </p:cNvSpPr>
          <p:nvPr userDrawn="1"/>
        </p:nvSpPr>
        <p:spPr bwMode="auto">
          <a:xfrm>
            <a:off x="3112" y="3343393"/>
            <a:ext cx="12182604" cy="277059"/>
          </a:xfrm>
          <a:prstGeom prst="rect">
            <a:avLst/>
          </a:prstGeom>
          <a:solidFill>
            <a:srgbClr val="25B9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19" tIns="44809" rIns="89619" bIns="44809" numCol="1" anchor="t" anchorCtr="0" compatLnSpc="1">
            <a:prstTxWarp prst="textNoShape">
              <a:avLst/>
            </a:prstTxWarp>
          </a:bodyPr>
          <a:lstStyle/>
          <a:p>
            <a:pPr marL="0" marR="0" lvl="0" indent="0" algn="l" defTabSz="45706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12"/>
          <p:cNvSpPr/>
          <p:nvPr userDrawn="1"/>
        </p:nvSpPr>
        <p:spPr bwMode="white">
          <a:xfrm>
            <a:off x="1" y="-312"/>
            <a:ext cx="12188202" cy="6858623"/>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913828" rtl="0" eaLnBrk="1" fontAlgn="base" latinLnBrk="0" hangingPunct="1">
              <a:lnSpc>
                <a:spcPct val="90000"/>
              </a:lnSpc>
              <a:spcBef>
                <a:spcPct val="0"/>
              </a:spcBef>
              <a:spcAft>
                <a:spcPct val="0"/>
              </a:spcAft>
              <a:buClrTx/>
              <a:buSzTx/>
              <a:buFontTx/>
              <a:buNone/>
              <a:tabLst/>
              <a:defRPr/>
            </a:pPr>
            <a:endParaRPr kumimoji="0" lang="en-US" sz="2352" b="0" i="0" u="none" strike="noStrike" kern="1200" cap="none" spc="0" normalizeH="0" baseline="0" noProof="0" dirty="0" err="1" smtClean="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271034" y="3877272"/>
            <a:ext cx="6271784" cy="1794661"/>
          </a:xfrm>
          <a:noFill/>
        </p:spPr>
        <p:txBody>
          <a:bodyPr lIns="146304" tIns="109728" rIns="146304" bIns="109728">
            <a:noAutofit/>
          </a:bodyPr>
          <a:lstStyle>
            <a:lvl1pPr marL="0" indent="0">
              <a:spcBef>
                <a:spcPts val="0"/>
              </a:spcBef>
              <a:buNone/>
              <a:defRPr sz="3528"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69233" y="2075840"/>
            <a:ext cx="9858042" cy="1801436"/>
          </a:xfrm>
          <a:noFill/>
        </p:spPr>
        <p:txBody>
          <a:bodyPr lIns="146304" tIns="91440" rIns="146304" bIns="91440" anchor="t" anchorCtr="0"/>
          <a:lstStyle>
            <a:lvl1pPr>
              <a:defRPr sz="5880" spc="-98"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tretch>
            <a:fillRect/>
          </a:stretch>
        </p:blipFill>
        <p:spPr bwMode="black">
          <a:xfrm>
            <a:off x="449205" y="6061767"/>
            <a:ext cx="1522008" cy="326167"/>
          </a:xfrm>
          <a:prstGeom prst="rect">
            <a:avLst/>
          </a:prstGeom>
        </p:spPr>
      </p:pic>
      <p:sp>
        <p:nvSpPr>
          <p:cNvPr id="8" name="Rectangle 6"/>
          <p:cNvSpPr>
            <a:spLocks noChangeArrowheads="1"/>
          </p:cNvSpPr>
          <p:nvPr userDrawn="1"/>
        </p:nvSpPr>
        <p:spPr bwMode="auto">
          <a:xfrm>
            <a:off x="3113" y="4309989"/>
            <a:ext cx="12185713" cy="2551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19" tIns="44809" rIns="89619" bIns="44809" numCol="1" anchor="t" anchorCtr="0" compatLnSpc="1">
            <a:prstTxWarp prst="textNoShape">
              <a:avLst/>
            </a:prstTxWarp>
          </a:bodyPr>
          <a:lstStyle/>
          <a:p>
            <a:pPr marL="0" marR="0" lvl="0" indent="0" algn="l" defTabSz="45706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8631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24000" decel="76000" fill="hold" grpId="0" nodeType="withEffect">
                                  <p:stCondLst>
                                    <p:cond delay="0"/>
                                  </p:stCondLst>
                                  <p:childTnLst>
                                    <p:animMotion origin="layout" path="M 0 3.25011E-6 L 1.00728 3.25011E-6 " pathEditMode="relative" rAng="0" ptsTypes="AA">
                                      <p:cBhvr>
                                        <p:cTn id="6" dur="750" fill="hold"/>
                                        <p:tgtEl>
                                          <p:spTgt spid="11"/>
                                        </p:tgtEl>
                                        <p:attrNameLst>
                                          <p:attrName>ppt_x</p:attrName>
                                          <p:attrName>ppt_y</p:attrName>
                                        </p:attrNameLst>
                                      </p:cBhvr>
                                      <p:rCtr x="50357" y="0"/>
                                    </p:animMotion>
                                  </p:childTnLst>
                                </p:cTn>
                              </p:par>
                              <p:par>
                                <p:cTn id="7" presetID="63" presetClass="path" presetSubtype="0" accel="24000" decel="76000" fill="hold" grpId="0" nodeType="withEffect">
                                  <p:stCondLst>
                                    <p:cond delay="250"/>
                                  </p:stCondLst>
                                  <p:childTnLst>
                                    <p:animMotion origin="layout" path="M 0 3.25011E-6 L 1.00728 3.25011E-6 " pathEditMode="relative" rAng="0" ptsTypes="AA">
                                      <p:cBhvr>
                                        <p:cTn id="8" dur="750" fill="hold"/>
                                        <p:tgtEl>
                                          <p:spTgt spid="12"/>
                                        </p:tgtEl>
                                        <p:attrNameLst>
                                          <p:attrName>ppt_x</p:attrName>
                                          <p:attrName>ppt_y</p:attrName>
                                        </p:attrNameLst>
                                      </p:cBhvr>
                                      <p:rCtr x="50357" y="0"/>
                                    </p:animMotion>
                                  </p:childTnLst>
                                </p:cTn>
                              </p:par>
                              <p:par>
                                <p:cTn id="9" presetID="63" presetClass="path" presetSubtype="0" accel="24000" decel="76000" fill="hold" grpId="0" nodeType="withEffect">
                                  <p:stCondLst>
                                    <p:cond delay="150"/>
                                  </p:stCondLst>
                                  <p:childTnLst>
                                    <p:animMotion origin="layout" path="M 0 3.25011E-6 L 1.00728 3.25011E-6 " pathEditMode="relative" rAng="0" ptsTypes="AA">
                                      <p:cBhvr>
                                        <p:cTn id="10" dur="750" fill="hold"/>
                                        <p:tgtEl>
                                          <p:spTgt spid="10"/>
                                        </p:tgtEl>
                                        <p:attrNameLst>
                                          <p:attrName>ppt_x</p:attrName>
                                          <p:attrName>ppt_y</p:attrName>
                                        </p:attrNameLst>
                                      </p:cBhvr>
                                      <p:rCtr x="50357" y="0"/>
                                    </p:animMotion>
                                  </p:childTnLst>
                                </p:cTn>
                              </p:par>
                              <p:par>
                                <p:cTn id="11" presetID="1" presetClass="entr"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childTnLst>
                                </p:cTn>
                              </p:par>
                              <p:par>
                                <p:cTn id="13" presetID="10" presetClass="entr" presetSubtype="0" fill="hold" grpId="0"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950"/>
                                        <p:tgtEl>
                                          <p:spTgt spid="9"/>
                                        </p:tgtEl>
                                      </p:cBhvr>
                                    </p:animEffect>
                                  </p:childTnLst>
                                </p:cTn>
                              </p:par>
                              <p:par>
                                <p:cTn id="16" presetID="63" presetClass="path" presetSubtype="0" decel="100000" fill="hold" grpId="1" nodeType="withEffect">
                                  <p:stCondLst>
                                    <p:cond delay="750"/>
                                  </p:stCondLst>
                                  <p:childTnLst>
                                    <p:animMotion origin="layout" path="M -0.01455 -1.34362E-6 L -3.90605E-7 -1.34362E-6 " pathEditMode="relative" rAng="0" ptsTypes="AA">
                                      <p:cBhvr>
                                        <p:cTn id="17" dur="950" fill="hold"/>
                                        <p:tgtEl>
                                          <p:spTgt spid="9"/>
                                        </p:tgtEl>
                                        <p:attrNameLst>
                                          <p:attrName>ppt_x</p:attrName>
                                          <p:attrName>ppt_y</p:attrName>
                                        </p:attrNameLst>
                                      </p:cBhvr>
                                      <p:rCtr x="728" y="0"/>
                                    </p:animMotion>
                                  </p:childTnLst>
                                </p:cTn>
                              </p:par>
                              <p:par>
                                <p:cTn id="18" presetID="6" presetClass="emph" presetSubtype="0" accel="100000" autoRev="1" fill="hold" grpId="2" nodeType="withEffect">
                                  <p:stCondLst>
                                    <p:cond delay="50"/>
                                  </p:stCondLst>
                                  <p:childTnLst>
                                    <p:animScale>
                                      <p:cBhvr>
                                        <p:cTn id="19" dur="500" fill="hold"/>
                                        <p:tgtEl>
                                          <p:spTgt spid="9"/>
                                        </p:tgtEl>
                                      </p:cBhvr>
                                      <p:by x="95000" y="95000"/>
                                    </p:animScale>
                                  </p:childTnLst>
                                </p:cTn>
                              </p:par>
                              <p:par>
                                <p:cTn id="20" presetID="10" presetClass="entr" presetSubtype="0" fill="hold" grpId="0" nodeType="withEffect">
                                  <p:stCondLst>
                                    <p:cond delay="8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950"/>
                                        <p:tgtEl>
                                          <p:spTgt spid="5"/>
                                        </p:tgtEl>
                                      </p:cBhvr>
                                    </p:animEffect>
                                  </p:childTnLst>
                                </p:cTn>
                              </p:par>
                              <p:par>
                                <p:cTn id="23" presetID="63" presetClass="path" presetSubtype="0" decel="100000" fill="hold" grpId="1" nodeType="withEffect">
                                  <p:stCondLst>
                                    <p:cond delay="800"/>
                                  </p:stCondLst>
                                  <p:childTnLst>
                                    <p:animMotion origin="layout" path="M -0.01455 -1.34362E-6 L -3.90605E-7 -1.34362E-6 " pathEditMode="relative" rAng="0" ptsTypes="AA">
                                      <p:cBhvr>
                                        <p:cTn id="24" dur="950" fill="hold"/>
                                        <p:tgtEl>
                                          <p:spTgt spid="5"/>
                                        </p:tgtEl>
                                        <p:attrNameLst>
                                          <p:attrName>ppt_x</p:attrName>
                                          <p:attrName>ppt_y</p:attrName>
                                        </p:attrNameLst>
                                      </p:cBhvr>
                                      <p:rCtr x="728" y="0"/>
                                    </p:animMotion>
                                  </p:childTnLst>
                                </p:cTn>
                              </p:par>
                              <p:par>
                                <p:cTn id="25" presetID="6" presetClass="emph" presetSubtype="0" accel="100000" autoRev="1" fill="hold" grpId="2" nodeType="withEffect">
                                  <p:stCondLst>
                                    <p:cond delay="100"/>
                                  </p:stCondLst>
                                  <p:childTnLst>
                                    <p:animScale>
                                      <p:cBhvr>
                                        <p:cTn id="26" dur="500" fill="hold"/>
                                        <p:tgtEl>
                                          <p:spTgt spid="5"/>
                                        </p:tgtEl>
                                      </p:cBhvr>
                                      <p:by x="95000" y="95000"/>
                                    </p:animScale>
                                  </p:childTnLst>
                                </p:cTn>
                              </p:par>
                              <p:par>
                                <p:cTn id="27" presetID="10" presetClass="entr" presetSubtype="0" fill="hold" nodeType="withEffect">
                                  <p:stCondLst>
                                    <p:cond delay="90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950"/>
                                        <p:tgtEl>
                                          <p:spTgt spid="6"/>
                                        </p:tgtEl>
                                      </p:cBhvr>
                                    </p:animEffect>
                                  </p:childTnLst>
                                </p:cTn>
                              </p:par>
                              <p:par>
                                <p:cTn id="30" presetID="63" presetClass="path" presetSubtype="0" decel="100000" fill="hold" nodeType="withEffect">
                                  <p:stCondLst>
                                    <p:cond delay="900"/>
                                  </p:stCondLst>
                                  <p:childTnLst>
                                    <p:animMotion origin="layout" path="M -0.01455 -1.34362E-6 L -3.90605E-7 -1.34362E-6 " pathEditMode="relative" rAng="0" ptsTypes="AA">
                                      <p:cBhvr>
                                        <p:cTn id="31" dur="950" fill="hold"/>
                                        <p:tgtEl>
                                          <p:spTgt spid="6"/>
                                        </p:tgtEl>
                                        <p:attrNameLst>
                                          <p:attrName>ppt_x</p:attrName>
                                          <p:attrName>ppt_y</p:attrName>
                                        </p:attrNameLst>
                                      </p:cBhvr>
                                      <p:rCtr x="728" y="0"/>
                                    </p:animMotion>
                                  </p:childTnLst>
                                </p:cTn>
                              </p:par>
                              <p:par>
                                <p:cTn id="32" presetID="6" presetClass="emph" presetSubtype="0" accel="100000" autoRev="1" fill="hold" nodeType="withEffect">
                                  <p:stCondLst>
                                    <p:cond delay="200"/>
                                  </p:stCondLst>
                                  <p:childTnLst>
                                    <p:animScale>
                                      <p:cBhvr>
                                        <p:cTn id="33" dur="500" fill="hold"/>
                                        <p:tgtEl>
                                          <p:spTgt spid="6"/>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11" grpId="0" animBg="1"/>
      <p:bldP spid="13" grpId="0" animBg="1"/>
      <p:bldP spid="5" grpId="0">
        <p:tmplLst>
          <p:tmpl>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950"/>
                        <p:tgtEl>
                          <p:spTgt spid="5"/>
                        </p:tgtEl>
                      </p:cBhvr>
                    </p:animEffect>
                  </p:childTnLst>
                </p:cTn>
              </p:par>
            </p:tnLst>
          </p:tmpl>
        </p:tmplLst>
      </p:bldP>
      <p:bldP spid="5" grpId="1">
        <p:tmplLst>
          <p:tmpl>
            <p:tnLst>
              <p:par>
                <p:cTn presetID="63" presetClass="path" presetSubtype="0" decel="100000" fill="hold" nodeType="withEffect">
                  <p:stCondLst>
                    <p:cond delay="800"/>
                  </p:stCondLst>
                  <p:childTnLst>
                    <p:animMotion origin="layout" path="M -0.01455 -1.34362E-6 L -3.90605E-7 -1.34362E-6 " pathEditMode="relative" rAng="0" ptsTypes="AA">
                      <p:cBhvr>
                        <p:cTn dur="950" fill="hold"/>
                        <p:tgtEl>
                          <p:spTgt spid="5"/>
                        </p:tgtEl>
                        <p:attrNameLst>
                          <p:attrName>ppt_x</p:attrName>
                          <p:attrName>ppt_y</p:attrName>
                        </p:attrNameLst>
                      </p:cBhvr>
                      <p:rCtr x="728" y="0"/>
                    </p:animMotion>
                  </p:childTnLst>
                </p:cTn>
              </p:par>
            </p:tnLst>
          </p:tmpl>
        </p:tmplLst>
      </p:bldP>
      <p:bldP spid="5" grpId="2">
        <p:tmplLst>
          <p:tmpl>
            <p:tnLst>
              <p:par>
                <p:cTn presetID="6" presetClass="emph" presetSubtype="0" accel="100000" autoRev="1" fill="hold" nodeType="withEffect">
                  <p:stCondLst>
                    <p:cond delay="100"/>
                  </p:stCondLst>
                  <p:childTnLst>
                    <p:animScale>
                      <p:cBhvr>
                        <p:cTn dur="500" fill="hold"/>
                        <p:tgtEl>
                          <p:spTgt spid="5"/>
                        </p:tgtEl>
                      </p:cBhvr>
                      <p:by x="95000" y="95000"/>
                    </p:animScale>
                  </p:childTnLst>
                </p:cTn>
              </p:par>
            </p:tnLst>
          </p:tmpl>
        </p:tmplLst>
      </p:bldP>
      <p:bldP spid="9" grpId="0"/>
      <p:bldP spid="9" grpId="1"/>
      <p:bldP spid="9" grpId="2"/>
    </p:bld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69" y="2084173"/>
            <a:ext cx="11650488" cy="1796217"/>
          </a:xfrm>
          <a:noFill/>
        </p:spPr>
        <p:txBody>
          <a:bodyPr tIns="91440" bIns="91440" anchor="t" anchorCtr="0"/>
          <a:lstStyle>
            <a:lvl1pPr>
              <a:defRPr sz="8624" spc="-98" baseline="0">
                <a:gradFill>
                  <a:gsLst>
                    <a:gs pos="100000">
                      <a:schemeClr val="tx1"/>
                    </a:gs>
                    <a:gs pos="0">
                      <a:schemeClr val="tx1"/>
                    </a:gs>
                  </a:gsLst>
                  <a:lin ang="5400000" scaled="0"/>
                </a:gradFill>
              </a:defRPr>
            </a:lvl1pPr>
          </a:lstStyle>
          <a:p>
            <a:r>
              <a:rPr lang="en-US" dirty="0" smtClean="0"/>
              <a:t>Section title</a:t>
            </a:r>
            <a:endParaRPr lang="en-US" dirty="0"/>
          </a:p>
        </p:txBody>
      </p:sp>
      <p:sp>
        <p:nvSpPr>
          <p:cNvPr id="3" name="TextBox 7"/>
          <p:cNvSpPr txBox="1"/>
          <p:nvPr userDrawn="1"/>
        </p:nvSpPr>
        <p:spPr bwMode="white">
          <a:xfrm>
            <a:off x="4243523" y="6566925"/>
            <a:ext cx="3701781" cy="158377"/>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914089" rtl="0" eaLnBrk="1" fontAlgn="auto" latinLnBrk="0" hangingPunct="1">
              <a:lnSpc>
                <a:spcPct val="100000"/>
              </a:lnSpc>
              <a:spcBef>
                <a:spcPts val="0"/>
              </a:spcBef>
              <a:spcAft>
                <a:spcPts val="0"/>
              </a:spcAft>
              <a:buClrTx/>
              <a:buSzTx/>
              <a:buFontTx/>
              <a:buNone/>
              <a:tabLst/>
              <a:defRPr/>
            </a:pPr>
            <a:r>
              <a:rPr kumimoji="0" lang="en-US" sz="1029" b="0" i="0" u="none" strike="noStrike" kern="1200" cap="none" spc="147" normalizeH="0" baseline="0" noProof="0" dirty="0" smtClean="0">
                <a:ln>
                  <a:noFill/>
                </a:ln>
                <a:gradFill>
                  <a:gsLst>
                    <a:gs pos="0">
                      <a:srgbClr val="FFFFFF">
                        <a:alpha val="50000"/>
                      </a:srgbClr>
                    </a:gs>
                    <a:gs pos="86000">
                      <a:srgbClr val="FFFFFF">
                        <a:alpha val="50000"/>
                      </a:srgbClr>
                    </a:gs>
                  </a:gsLst>
                  <a:lin ang="5400000" scaled="0"/>
                </a:gradFill>
                <a:effectLst/>
                <a:uLnTx/>
                <a:uFillTx/>
                <a:latin typeface="Segoe Semibold" pitchFamily="34" charset="0"/>
                <a:ea typeface="+mn-ea"/>
                <a:cs typeface="+mn-cs"/>
              </a:rPr>
              <a:t>MICROSOFT CONFIDENTIAL – INTERNAL ONLY</a:t>
            </a:r>
          </a:p>
        </p:txBody>
      </p:sp>
    </p:spTree>
    <p:extLst>
      <p:ext uri="{BB962C8B-B14F-4D97-AF65-F5344CB8AC3E}">
        <p14:creationId xmlns:p14="http://schemas.microsoft.com/office/powerpoint/2010/main" val="615530126"/>
      </p:ext>
    </p:extLst>
  </p:cSld>
  <p:clrMapOvr>
    <a:masterClrMapping/>
  </p:clrMapOvr>
  <p:transition>
    <p:fade/>
  </p:transition>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Blank Accent Color 2">
    <p:spTree>
      <p:nvGrpSpPr>
        <p:cNvPr id="1" name=""/>
        <p:cNvGrpSpPr/>
        <p:nvPr/>
      </p:nvGrpSpPr>
      <p:grpSpPr>
        <a:xfrm>
          <a:off x="0" y="0"/>
          <a:ext cx="0" cy="0"/>
          <a:chOff x="0" y="0"/>
          <a:chExt cx="0" cy="0"/>
        </a:xfrm>
      </p:grpSpPr>
      <p:sp>
        <p:nvSpPr>
          <p:cNvPr id="2" name="TextBox 7"/>
          <p:cNvSpPr txBox="1"/>
          <p:nvPr userDrawn="1"/>
        </p:nvSpPr>
        <p:spPr bwMode="white">
          <a:xfrm>
            <a:off x="4330873" y="6566899"/>
            <a:ext cx="3527079"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914089" rtl="0" eaLnBrk="1" fontAlgn="auto" latinLnBrk="0" hangingPunct="1">
              <a:lnSpc>
                <a:spcPct val="100000"/>
              </a:lnSpc>
              <a:spcBef>
                <a:spcPts val="0"/>
              </a:spcBef>
              <a:spcAft>
                <a:spcPts val="0"/>
              </a:spcAft>
              <a:buClrTx/>
              <a:buSzTx/>
              <a:buFontTx/>
              <a:buNone/>
              <a:tabLst/>
              <a:defRPr/>
            </a:pPr>
            <a:r>
              <a:rPr kumimoji="0" lang="en-US" sz="1029" b="0" i="0" u="none" strike="noStrike" kern="1200" cap="none" spc="147" normalizeH="0" baseline="0" noProof="0" dirty="0" smtClean="0">
                <a:ln>
                  <a:noFill/>
                </a:ln>
                <a:gradFill>
                  <a:gsLst>
                    <a:gs pos="0">
                      <a:prstClr val="black">
                        <a:alpha val="50000"/>
                      </a:prstClr>
                    </a:gs>
                    <a:gs pos="86000">
                      <a:prstClr val="black">
                        <a:alpha val="50000"/>
                      </a:prstClr>
                    </a:gs>
                  </a:gsLst>
                  <a:lin ang="5400000" scaled="0"/>
                </a:gradFill>
                <a:effectLst/>
                <a:uLnTx/>
                <a:uFillTx/>
                <a:latin typeface="Segoe UI" panose="020B0502040204020203" pitchFamily="34" charset="0"/>
                <a:ea typeface="+mn-ea"/>
                <a:cs typeface="+mn-cs"/>
              </a:rPr>
              <a:t>MICROSOFT CONFIDENTIAL – INTERNAL ONLY</a:t>
            </a:r>
          </a:p>
        </p:txBody>
      </p:sp>
    </p:spTree>
    <p:extLst>
      <p:ext uri="{BB962C8B-B14F-4D97-AF65-F5344CB8AC3E}">
        <p14:creationId xmlns:p14="http://schemas.microsoft.com/office/powerpoint/2010/main" val="4073681640"/>
      </p:ext>
    </p:extLst>
  </p:cSld>
  <p:clrMapOvr>
    <a:masterClrMapping/>
  </p:clrMapOvr>
  <p:transition>
    <p:fade/>
  </p:transition>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Title &amp; Content Bulleted Text Light">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68859" y="291103"/>
            <a:ext cx="11650799" cy="896518"/>
          </a:xfrm>
        </p:spPr>
        <p:txBody>
          <a:bodyPr/>
          <a:lstStyle>
            <a:lvl1pPr>
              <a:defRPr sz="5682">
                <a:gradFill>
                  <a:gsLst>
                    <a:gs pos="6195">
                      <a:schemeClr val="tx1"/>
                    </a:gs>
                    <a:gs pos="26000">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69169" y="1663938"/>
            <a:ext cx="10754297" cy="1864934"/>
          </a:xfrm>
        </p:spPr>
        <p:txBody>
          <a:bodyPr/>
          <a:lstStyle>
            <a:lvl1pPr>
              <a:defRPr sz="2547">
                <a:gradFill>
                  <a:gsLst>
                    <a:gs pos="1250">
                      <a:schemeClr val="tx1"/>
                    </a:gs>
                    <a:gs pos="100000">
                      <a:schemeClr val="tx1"/>
                    </a:gs>
                  </a:gsLst>
                  <a:lin ang="5400000" scaled="0"/>
                </a:gradFill>
                <a:latin typeface="+mn-lt"/>
              </a:defRPr>
            </a:lvl1pPr>
            <a:lvl2pPr>
              <a:defRPr sz="2351"/>
            </a:lvl2pPr>
            <a:lvl3pPr>
              <a:defRPr sz="1959"/>
            </a:lvl3pPr>
            <a:lvl4pPr>
              <a:defRPr sz="1763"/>
            </a:lvl4pPr>
            <a:lvl5pPr>
              <a:defRPr sz="1763"/>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6179408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_Title &amp; Content Bulleted Text">
    <p:bg bwMode="ltGray">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8859" y="291103"/>
            <a:ext cx="11650799" cy="896518"/>
          </a:xfrm>
        </p:spPr>
        <p:txBody>
          <a:bodyPr/>
          <a:lstStyle>
            <a:lvl1pPr>
              <a:defRPr sz="5682">
                <a:gradFill>
                  <a:gsLst>
                    <a:gs pos="6195">
                      <a:schemeClr val="tx1"/>
                    </a:gs>
                    <a:gs pos="26000">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69169" y="1663938"/>
            <a:ext cx="10754297" cy="1864934"/>
          </a:xfrm>
        </p:spPr>
        <p:txBody>
          <a:bodyPr/>
          <a:lstStyle>
            <a:lvl1pPr>
              <a:defRPr sz="2547">
                <a:gradFill>
                  <a:gsLst>
                    <a:gs pos="1250">
                      <a:schemeClr val="tx1"/>
                    </a:gs>
                    <a:gs pos="100000">
                      <a:schemeClr val="tx1"/>
                    </a:gs>
                  </a:gsLst>
                  <a:lin ang="5400000" scaled="0"/>
                </a:gradFill>
                <a:latin typeface="+mn-lt"/>
              </a:defRPr>
            </a:lvl1pPr>
            <a:lvl2pPr>
              <a:defRPr sz="2351"/>
            </a:lvl2pPr>
            <a:lvl3pPr>
              <a:defRPr sz="1959"/>
            </a:lvl3pPr>
            <a:lvl4pPr>
              <a:defRPr sz="1763"/>
            </a:lvl4pPr>
            <a:lvl5pPr>
              <a:defRPr sz="1763"/>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7218361"/>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line and Content Alt">
    <p:bg>
      <p:bgRef idx="1001">
        <a:schemeClr val="bg1"/>
      </p:bgRef>
    </p:bg>
    <p:spTree>
      <p:nvGrpSpPr>
        <p:cNvPr id="1" name=""/>
        <p:cNvGrpSpPr/>
        <p:nvPr/>
      </p:nvGrpSpPr>
      <p:grpSpPr>
        <a:xfrm>
          <a:off x="0" y="0"/>
          <a:ext cx="0" cy="0"/>
          <a:chOff x="0" y="0"/>
          <a:chExt cx="0" cy="0"/>
        </a:xfrm>
      </p:grpSpPr>
      <p:sp>
        <p:nvSpPr>
          <p:cNvPr id="13"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
        <p:nvSpPr>
          <p:cNvPr id="10" name="Headline"/>
          <p:cNvSpPr>
            <a:spLocks noGrp="1"/>
          </p:cNvSpPr>
          <p:nvPr>
            <p:ph type="title"/>
          </p:nvPr>
        </p:nvSpPr>
        <p:spPr>
          <a:xfrm>
            <a:off x="274640" y="930350"/>
            <a:ext cx="9973765" cy="917575"/>
          </a:xfrm>
          <a:prstGeom prst="rect">
            <a:avLst/>
          </a:prstGeom>
        </p:spPr>
        <p:txBody>
          <a:bodyPr/>
          <a:lstStyle>
            <a:lvl1pPr>
              <a:defRPr>
                <a:solidFill>
                  <a:schemeClr val="tx2"/>
                </a:solidFill>
              </a:defRPr>
            </a:lvl1pPr>
          </a:lstStyle>
          <a:p>
            <a:r>
              <a:rPr lang="en-US" sz="4800" dirty="0" smtClean="0">
                <a:solidFill>
                  <a:srgbClr val="0072C6"/>
                </a:solidFill>
                <a:latin typeface="Segoe UI Light" panose="020B0502040204020203" pitchFamily="34" charset="0"/>
              </a:rPr>
              <a:t>Headline</a:t>
            </a:r>
            <a:endParaRPr lang="en-US" sz="4800" dirty="0">
              <a:solidFill>
                <a:srgbClr val="0072C6"/>
              </a:solidFill>
              <a:latin typeface="Segoe UI Light" panose="020B0502040204020203" pitchFamily="34" charset="0"/>
            </a:endParaRPr>
          </a:p>
        </p:txBody>
      </p:sp>
      <p:sp>
        <p:nvSpPr>
          <p:cNvPr id="6" name="Body"/>
          <p:cNvSpPr>
            <a:spLocks noGrp="1"/>
          </p:cNvSpPr>
          <p:nvPr>
            <p:ph sz="quarter" idx="10"/>
          </p:nvPr>
        </p:nvSpPr>
        <p:spPr>
          <a:xfrm>
            <a:off x="274640" y="2193928"/>
            <a:ext cx="9974262" cy="2719388"/>
          </a:xfrm>
          <a:prstGeom prst="rect">
            <a:avLst/>
          </a:prstGeom>
        </p:spPr>
        <p:txBody>
          <a:bodyPr/>
          <a:lstStyle>
            <a:lvl1pPr>
              <a:buClr>
                <a:schemeClr val="tx2"/>
              </a:buClr>
              <a:defRPr sz="2000">
                <a:solidFill>
                  <a:schemeClr val="tx2"/>
                </a:solidFill>
              </a:defRPr>
            </a:lvl1pPr>
            <a:lvl2pPr>
              <a:buClr>
                <a:schemeClr val="tx2"/>
              </a:buClr>
              <a:defRPr sz="2000">
                <a:solidFill>
                  <a:schemeClr val="tx2"/>
                </a:solidFill>
              </a:defRPr>
            </a:lvl2pPr>
            <a:lvl3pPr>
              <a:buClr>
                <a:schemeClr val="tx2"/>
              </a:buClr>
              <a:defRPr sz="2000">
                <a:solidFill>
                  <a:schemeClr val="tx2"/>
                </a:solidFill>
              </a:defRPr>
            </a:lvl3pPr>
            <a:lvl4pPr>
              <a:buClr>
                <a:schemeClr val="tx2"/>
              </a:buClr>
              <a:defRPr sz="2000">
                <a:solidFill>
                  <a:schemeClr val="tx2"/>
                </a:solidFill>
              </a:defRPr>
            </a:lvl4pPr>
            <a:lvl5pPr>
              <a:buClr>
                <a:schemeClr val="tx2"/>
              </a:buClr>
              <a:defRPr sz="200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5"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379027804"/>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_Title &amp; Content Teal">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19113" y="228602"/>
            <a:ext cx="11149013" cy="325795"/>
          </a:xfrm>
        </p:spPr>
        <p:txBody>
          <a:bodyPr/>
          <a:lstStyle>
            <a:lvl1pPr>
              <a:defRPr sz="2351"/>
            </a:lvl1pPr>
          </a:lstStyle>
          <a:p>
            <a:r>
              <a:rPr lang="en-US" dirty="0" smtClean="0"/>
              <a:t>Click to edit Master title style</a:t>
            </a:r>
            <a:endParaRPr lang="en-US" dirty="0"/>
          </a:p>
        </p:txBody>
      </p:sp>
      <p:sp>
        <p:nvSpPr>
          <p:cNvPr id="4" name="Content Placeholder 3"/>
          <p:cNvSpPr>
            <a:spLocks noGrp="1"/>
          </p:cNvSpPr>
          <p:nvPr>
            <p:ph sz="quarter" idx="10"/>
          </p:nvPr>
        </p:nvSpPr>
        <p:spPr>
          <a:xfrm>
            <a:off x="269169" y="1663917"/>
            <a:ext cx="8961914" cy="651525"/>
          </a:xfrm>
        </p:spPr>
        <p:txBody>
          <a:bodyPr/>
          <a:lstStyle>
            <a:lvl1pPr marL="0" indent="0">
              <a:buNone/>
              <a:defRPr sz="4702"/>
            </a:lvl1pPr>
            <a:lvl2pPr>
              <a:defRPr sz="3526"/>
            </a:lvl2pPr>
            <a:lvl3pPr>
              <a:defRPr sz="3526"/>
            </a:lvl3pPr>
            <a:lvl4pPr>
              <a:defRPr sz="3526"/>
            </a:lvl4pPr>
            <a:lvl5pPr>
              <a:defRPr sz="3526"/>
            </a:lvl5pPr>
          </a:lstStyle>
          <a:p>
            <a:pPr lvl="0"/>
            <a:r>
              <a:rPr lang="en-US" dirty="0" smtClean="0"/>
              <a:t>Click to edit Master text styles</a:t>
            </a:r>
          </a:p>
        </p:txBody>
      </p:sp>
    </p:spTree>
    <p:extLst>
      <p:ext uri="{BB962C8B-B14F-4D97-AF65-F5344CB8AC3E}">
        <p14:creationId xmlns:p14="http://schemas.microsoft.com/office/powerpoint/2010/main" val="2887405466"/>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userDrawn="1">
  <p:cSld name="Title Slide_Option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69" y="3083383"/>
            <a:ext cx="11152188" cy="1069716"/>
          </a:xfrm>
        </p:spPr>
        <p:txBody>
          <a:bodyPr anchor="b" anchorCtr="0">
            <a:spAutoFit/>
          </a:bodyPr>
          <a:lstStyle>
            <a:lvl1pPr>
              <a:defRPr sz="7055" spc="-150" baseline="0">
                <a:gradFill>
                  <a:gsLst>
                    <a:gs pos="25833">
                      <a:schemeClr val="tx1"/>
                    </a:gs>
                    <a:gs pos="36000">
                      <a:schemeClr val="tx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269169" y="4773830"/>
            <a:ext cx="11152188" cy="526619"/>
          </a:xfrm>
        </p:spPr>
        <p:txBody>
          <a:bodyPr>
            <a:spAutoFit/>
          </a:bodyPr>
          <a:lstStyle>
            <a:lvl1pPr marL="0" indent="0">
              <a:spcBef>
                <a:spcPts val="0"/>
              </a:spcBef>
              <a:buNone/>
              <a:defRPr sz="3135" spc="-70" baseline="0">
                <a:gradFill>
                  <a:gsLst>
                    <a:gs pos="25833">
                      <a:schemeClr val="tx1"/>
                    </a:gs>
                    <a:gs pos="36000">
                      <a:schemeClr val="tx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1083160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line Only Alt">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
        <p:nvSpPr>
          <p:cNvPr id="10" name="Headline"/>
          <p:cNvSpPr>
            <a:spLocks noGrp="1"/>
          </p:cNvSpPr>
          <p:nvPr>
            <p:ph type="title"/>
          </p:nvPr>
        </p:nvSpPr>
        <p:spPr>
          <a:xfrm>
            <a:off x="274640" y="930350"/>
            <a:ext cx="9973765" cy="917575"/>
          </a:xfrm>
          <a:prstGeom prst="rect">
            <a:avLst/>
          </a:prstGeom>
        </p:spPr>
        <p:txBody>
          <a:bodyPr/>
          <a:lstStyle>
            <a:lvl1pPr>
              <a:defRPr>
                <a:solidFill>
                  <a:schemeClr val="tx2"/>
                </a:solidFill>
              </a:defRPr>
            </a:lvl1pPr>
          </a:lstStyle>
          <a:p>
            <a:r>
              <a:rPr lang="en-US" sz="4800" dirty="0" smtClean="0">
                <a:solidFill>
                  <a:srgbClr val="0072C6"/>
                </a:solidFill>
                <a:latin typeface="Segoe UI Light" panose="020B0502040204020203" pitchFamily="34" charset="0"/>
              </a:rPr>
              <a:t>Headline</a:t>
            </a:r>
            <a:endParaRPr lang="en-US" sz="4800" dirty="0">
              <a:solidFill>
                <a:srgbClr val="0072C6"/>
              </a:solidFill>
              <a:latin typeface="Segoe UI Light" panose="020B0502040204020203" pitchFamily="34" charset="0"/>
            </a:endParaRPr>
          </a:p>
        </p:txBody>
      </p:sp>
      <p:pic>
        <p:nvPicPr>
          <p:cNvPr id="8"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426646331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line Bottom Only">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
        <p:nvSpPr>
          <p:cNvPr id="10" name="Headline"/>
          <p:cNvSpPr>
            <a:spLocks noGrp="1"/>
          </p:cNvSpPr>
          <p:nvPr>
            <p:ph type="title"/>
          </p:nvPr>
        </p:nvSpPr>
        <p:spPr>
          <a:xfrm>
            <a:off x="2517955" y="5576546"/>
            <a:ext cx="8066963" cy="917575"/>
          </a:xfrm>
          <a:prstGeom prst="rect">
            <a:avLst/>
          </a:prstGeom>
        </p:spPr>
        <p:txBody>
          <a:bodyPr/>
          <a:lstStyle>
            <a:lvl1pPr>
              <a:defRPr>
                <a:solidFill>
                  <a:schemeClr val="bg1"/>
                </a:solidFill>
              </a:defRPr>
            </a:lvl1pPr>
          </a:lstStyle>
          <a:p>
            <a:r>
              <a:rPr lang="en-US" sz="4800" dirty="0" smtClean="0">
                <a:solidFill>
                  <a:srgbClr val="0072C6"/>
                </a:solidFill>
                <a:latin typeface="Segoe UI Light" panose="020B0502040204020203" pitchFamily="34" charset="0"/>
              </a:rPr>
              <a:t>Headline</a:t>
            </a:r>
            <a:endParaRPr lang="en-US" sz="4800" dirty="0">
              <a:solidFill>
                <a:srgbClr val="0072C6"/>
              </a:solidFill>
              <a:latin typeface="Segoe UI Light" panose="020B0502040204020203" pitchFamily="34" charset="0"/>
            </a:endParaRPr>
          </a:p>
        </p:txBody>
      </p:sp>
      <p:pic>
        <p:nvPicPr>
          <p:cNvPr id="8"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3306664664"/>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Alt">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pic>
        <p:nvPicPr>
          <p:cNvPr id="8"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2649966905"/>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ft Headline and Content">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
        <p:nvSpPr>
          <p:cNvPr id="10" name="Headline"/>
          <p:cNvSpPr>
            <a:spLocks noGrp="1"/>
          </p:cNvSpPr>
          <p:nvPr>
            <p:ph type="title"/>
          </p:nvPr>
        </p:nvSpPr>
        <p:spPr>
          <a:xfrm>
            <a:off x="274641" y="2436270"/>
            <a:ext cx="2847972" cy="917575"/>
          </a:xfrm>
          <a:prstGeom prst="rect">
            <a:avLst/>
          </a:prstGeom>
        </p:spPr>
        <p:txBody>
          <a:bodyPr/>
          <a:lstStyle>
            <a:lvl1pPr>
              <a:defRPr>
                <a:solidFill>
                  <a:schemeClr val="tx2"/>
                </a:solidFill>
              </a:defRPr>
            </a:lvl1pPr>
          </a:lstStyle>
          <a:p>
            <a:r>
              <a:rPr lang="en-US" sz="4800" dirty="0" smtClean="0">
                <a:solidFill>
                  <a:srgbClr val="0072C6"/>
                </a:solidFill>
                <a:latin typeface="Segoe UI Light" panose="020B0502040204020203" pitchFamily="34" charset="0"/>
              </a:rPr>
              <a:t>Headline</a:t>
            </a:r>
            <a:endParaRPr lang="en-US" sz="4800" dirty="0">
              <a:solidFill>
                <a:srgbClr val="0072C6"/>
              </a:solidFill>
              <a:latin typeface="Segoe UI Light" panose="020B0502040204020203" pitchFamily="34" charset="0"/>
            </a:endParaRPr>
          </a:p>
        </p:txBody>
      </p:sp>
      <p:sp>
        <p:nvSpPr>
          <p:cNvPr id="6" name="Body"/>
          <p:cNvSpPr>
            <a:spLocks noGrp="1"/>
          </p:cNvSpPr>
          <p:nvPr>
            <p:ph sz="quarter" idx="10"/>
          </p:nvPr>
        </p:nvSpPr>
        <p:spPr>
          <a:xfrm>
            <a:off x="3397254" y="684716"/>
            <a:ext cx="8623270" cy="4420683"/>
          </a:xfrm>
          <a:prstGeom prst="rect">
            <a:avLst/>
          </a:prstGeom>
        </p:spPr>
        <p:txBody>
          <a:bodyPr/>
          <a:lstStyle>
            <a:lvl1pPr>
              <a:buClr>
                <a:schemeClr val="tx2"/>
              </a:buClr>
              <a:defRPr sz="2000">
                <a:solidFill>
                  <a:schemeClr val="tx2"/>
                </a:solidFill>
              </a:defRPr>
            </a:lvl1pPr>
            <a:lvl2pPr>
              <a:buClr>
                <a:schemeClr val="tx2"/>
              </a:buClr>
              <a:defRPr sz="2000">
                <a:solidFill>
                  <a:schemeClr val="tx2"/>
                </a:solidFill>
              </a:defRPr>
            </a:lvl2pPr>
            <a:lvl3pPr>
              <a:buClr>
                <a:schemeClr val="tx2"/>
              </a:buClr>
              <a:defRPr sz="2000">
                <a:solidFill>
                  <a:schemeClr val="tx2"/>
                </a:solidFill>
              </a:defRPr>
            </a:lvl3pPr>
            <a:lvl4pPr>
              <a:buClr>
                <a:schemeClr val="tx2"/>
              </a:buClr>
              <a:defRPr sz="2000">
                <a:solidFill>
                  <a:schemeClr val="tx2"/>
                </a:solidFill>
              </a:defRPr>
            </a:lvl4pPr>
            <a:lvl5pPr>
              <a:buClr>
                <a:schemeClr val="tx2"/>
              </a:buClr>
              <a:defRPr sz="200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1668781586"/>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ft Headline Only">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
        <p:nvSpPr>
          <p:cNvPr id="10" name="Headline"/>
          <p:cNvSpPr>
            <a:spLocks noGrp="1"/>
          </p:cNvSpPr>
          <p:nvPr>
            <p:ph type="title"/>
          </p:nvPr>
        </p:nvSpPr>
        <p:spPr>
          <a:xfrm>
            <a:off x="274641" y="2436270"/>
            <a:ext cx="2847972" cy="917575"/>
          </a:xfrm>
          <a:prstGeom prst="rect">
            <a:avLst/>
          </a:prstGeom>
        </p:spPr>
        <p:txBody>
          <a:bodyPr/>
          <a:lstStyle>
            <a:lvl1pPr>
              <a:defRPr>
                <a:solidFill>
                  <a:schemeClr val="tx2"/>
                </a:solidFill>
              </a:defRPr>
            </a:lvl1pPr>
          </a:lstStyle>
          <a:p>
            <a:r>
              <a:rPr lang="en-US" sz="4800" dirty="0" smtClean="0">
                <a:solidFill>
                  <a:srgbClr val="0072C6"/>
                </a:solidFill>
                <a:latin typeface="Segoe UI Light" panose="020B0502040204020203" pitchFamily="34" charset="0"/>
              </a:rPr>
              <a:t>Headline</a:t>
            </a:r>
            <a:endParaRPr lang="en-US" sz="4800" dirty="0">
              <a:solidFill>
                <a:srgbClr val="0072C6"/>
              </a:solidFill>
              <a:latin typeface="Segoe UI Light" panose="020B0502040204020203" pitchFamily="34" charset="0"/>
            </a:endParaRPr>
          </a:p>
        </p:txBody>
      </p:sp>
      <p:pic>
        <p:nvPicPr>
          <p:cNvPr id="8"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61156005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Box"/>
          <p:cNvSpPr/>
          <p:nvPr userDrawn="1"/>
        </p:nvSpPr>
        <p:spPr bwMode="auto">
          <a:xfrm>
            <a:off x="6056138" y="4147420"/>
            <a:ext cx="6430470" cy="1733912"/>
          </a:xfrm>
          <a:prstGeom prst="rect">
            <a:avLst/>
          </a:prstGeom>
          <a:solidFill>
            <a:schemeClr val="tx2">
              <a:alpha val="9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Icon" descr="Ones-and-zeroes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9" name="Azure Light" descr="MS-Azure_rgb_Wht.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
        <p:nvSpPr>
          <p:cNvPr id="10" name="Title"/>
          <p:cNvSpPr>
            <a:spLocks noGrp="1"/>
          </p:cNvSpPr>
          <p:nvPr>
            <p:ph type="title" hasCustomPrompt="1"/>
          </p:nvPr>
        </p:nvSpPr>
        <p:spPr>
          <a:xfrm>
            <a:off x="6362422" y="4263383"/>
            <a:ext cx="5826403" cy="899665"/>
          </a:xfrm>
          <a:prstGeom prst="rect">
            <a:avLst/>
          </a:prstGeom>
        </p:spPr>
        <p:txBody>
          <a:bodyPr/>
          <a:lstStyle>
            <a:lvl1pPr>
              <a:defRPr lang="en-US" sz="5400" b="0" kern="1200" cap="none" spc="0" baseline="0" smtClean="0">
                <a:ln w="3175">
                  <a:noFill/>
                </a:ln>
                <a:solidFill>
                  <a:schemeClr val="bg1"/>
                </a:solidFill>
                <a:effectLst/>
                <a:latin typeface="+mj-lt"/>
                <a:ea typeface="+mn-ea"/>
                <a:cs typeface="Segoe UI" pitchFamily="34" charset="0"/>
              </a:defRPr>
            </a:lvl1pPr>
          </a:lstStyle>
          <a:p>
            <a:r>
              <a:rPr lang="en-US" dirty="0" smtClean="0"/>
              <a:t>Title</a:t>
            </a:r>
            <a:endParaRPr lang="en-US" dirty="0"/>
          </a:p>
        </p:txBody>
      </p:sp>
    </p:spTree>
    <p:extLst>
      <p:ext uri="{BB962C8B-B14F-4D97-AF65-F5344CB8AC3E}">
        <p14:creationId xmlns:p14="http://schemas.microsoft.com/office/powerpoint/2010/main" val="1756034373"/>
      </p:ext>
    </p:extLst>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line and Custom Content">
    <p:spTree>
      <p:nvGrpSpPr>
        <p:cNvPr id="1" name=""/>
        <p:cNvGrpSpPr/>
        <p:nvPr/>
      </p:nvGrpSpPr>
      <p:grpSpPr>
        <a:xfrm>
          <a:off x="0" y="0"/>
          <a:ext cx="0" cy="0"/>
          <a:chOff x="0" y="0"/>
          <a:chExt cx="0" cy="0"/>
        </a:xfrm>
      </p:grpSpPr>
      <p:sp>
        <p:nvSpPr>
          <p:cNvPr id="6" name="Body"/>
          <p:cNvSpPr>
            <a:spLocks noGrp="1"/>
          </p:cNvSpPr>
          <p:nvPr>
            <p:ph sz="quarter" idx="10"/>
          </p:nvPr>
        </p:nvSpPr>
        <p:spPr>
          <a:xfrm>
            <a:off x="274319" y="2317689"/>
            <a:ext cx="11611293" cy="4083112"/>
          </a:xfrm>
          <a:prstGeom prst="rect">
            <a:avLst/>
          </a:prstGeom>
        </p:spPr>
        <p:txBody>
          <a:bodyPr/>
          <a:lstStyle>
            <a:lvl1pPr>
              <a:defRPr sz="20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4" name="White Background"/>
          <p:cNvGrpSpPr/>
          <p:nvPr userDrawn="1"/>
        </p:nvGrpSpPr>
        <p:grpSpPr>
          <a:xfrm>
            <a:off x="-1" y="0"/>
            <a:ext cx="12188826" cy="6858000"/>
            <a:chOff x="-1" y="0"/>
            <a:chExt cx="12188826" cy="6858000"/>
          </a:xfrm>
        </p:grpSpPr>
        <p:sp>
          <p:nvSpPr>
            <p:cNvPr id="3" name="White Rectangle"/>
            <p:cNvSpPr/>
            <p:nvPr userDrawn="1"/>
          </p:nvSpPr>
          <p:spPr bwMode="auto">
            <a:xfrm>
              <a:off x="0"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White Rectangle"/>
            <p:cNvSpPr/>
            <p:nvPr userDrawn="1"/>
          </p:nvSpPr>
          <p:spPr bwMode="auto">
            <a:xfrm>
              <a:off x="12051665"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White Rectangle"/>
            <p:cNvSpPr/>
            <p:nvPr userDrawn="1"/>
          </p:nvSpPr>
          <p:spPr bwMode="auto">
            <a:xfrm>
              <a:off x="-1" y="0"/>
              <a:ext cx="12188825" cy="212140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pic>
        <p:nvPicPr>
          <p:cNvPr id="15" name="Azure Dark" descr="MS-Azure_rgb_Bl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1984" y="303716"/>
            <a:ext cx="1660940" cy="382084"/>
          </a:xfrm>
          <a:prstGeom prst="rect">
            <a:avLst/>
          </a:prstGeom>
        </p:spPr>
      </p:pic>
      <p:sp>
        <p:nvSpPr>
          <p:cNvPr id="14" name="Subhead"/>
          <p:cNvSpPr txBox="1">
            <a:spLocks/>
          </p:cNvSpPr>
          <p:nvPr userDrawn="1"/>
        </p:nvSpPr>
        <p:spPr>
          <a:xfrm>
            <a:off x="274319" y="1415481"/>
            <a:ext cx="9872764" cy="923922"/>
          </a:xfrm>
          <a:prstGeom prst="rect">
            <a:avLst/>
          </a:prstGeom>
        </p:spPr>
        <p:txBody>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tx1"/>
                </a:solidFill>
                <a:effectLst/>
                <a:latin typeface="+mj-lt"/>
                <a:ea typeface="+mn-ea"/>
                <a:cs typeface="Segoe UI" pitchFamily="34" charset="0"/>
              </a:defRPr>
            </a:lvl1pPr>
          </a:lstStyle>
          <a:p>
            <a:r>
              <a:rPr lang="en-US" sz="4000" dirty="0" smtClean="0">
                <a:solidFill>
                  <a:schemeClr val="tx2"/>
                </a:solidFill>
              </a:rPr>
              <a:t>Subhead</a:t>
            </a:r>
            <a:endParaRPr lang="en-US" sz="4000" dirty="0">
              <a:solidFill>
                <a:schemeClr val="tx2"/>
              </a:solidFill>
            </a:endParaRPr>
          </a:p>
        </p:txBody>
      </p:sp>
      <p:sp>
        <p:nvSpPr>
          <p:cNvPr id="13" name="Headline"/>
          <p:cNvSpPr>
            <a:spLocks noGrp="1"/>
          </p:cNvSpPr>
          <p:nvPr userDrawn="1">
            <p:ph type="title" hasCustomPrompt="1"/>
          </p:nvPr>
        </p:nvSpPr>
        <p:spPr>
          <a:xfrm>
            <a:off x="274639" y="295279"/>
            <a:ext cx="9872764" cy="923922"/>
          </a:xfrm>
          <a:prstGeom prst="rect">
            <a:avLst/>
          </a:prstGeom>
        </p:spPr>
        <p:txBody>
          <a:bodyPr/>
          <a:lstStyle>
            <a:lvl1pPr>
              <a:defRPr sz="5200">
                <a:solidFill>
                  <a:schemeClr val="tx1"/>
                </a:solidFill>
              </a:defRPr>
            </a:lvl1pPr>
          </a:lstStyle>
          <a:p>
            <a:r>
              <a:rPr lang="en-US" dirty="0" smtClean="0"/>
              <a:t>Headline</a:t>
            </a:r>
            <a:endParaRPr lang="en-US" dirty="0"/>
          </a:p>
        </p:txBody>
      </p:sp>
    </p:spTree>
    <p:extLst>
      <p:ext uri="{BB962C8B-B14F-4D97-AF65-F5344CB8AC3E}">
        <p14:creationId xmlns:p14="http://schemas.microsoft.com/office/powerpoint/2010/main" val="763627799"/>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line Only and Custom Content">
    <p:spTree>
      <p:nvGrpSpPr>
        <p:cNvPr id="1" name=""/>
        <p:cNvGrpSpPr/>
        <p:nvPr/>
      </p:nvGrpSpPr>
      <p:grpSpPr>
        <a:xfrm>
          <a:off x="0" y="0"/>
          <a:ext cx="0" cy="0"/>
          <a:chOff x="0" y="0"/>
          <a:chExt cx="0" cy="0"/>
        </a:xfrm>
      </p:grpSpPr>
      <p:grpSp>
        <p:nvGrpSpPr>
          <p:cNvPr id="2" name="Group 1"/>
          <p:cNvGrpSpPr/>
          <p:nvPr userDrawn="1"/>
        </p:nvGrpSpPr>
        <p:grpSpPr>
          <a:xfrm>
            <a:off x="-1" y="0"/>
            <a:ext cx="12188826" cy="6858000"/>
            <a:chOff x="-1" y="0"/>
            <a:chExt cx="12188826" cy="6858000"/>
          </a:xfrm>
        </p:grpSpPr>
        <p:sp>
          <p:nvSpPr>
            <p:cNvPr id="3" name="White Rectangle"/>
            <p:cNvSpPr/>
            <p:nvPr userDrawn="1"/>
          </p:nvSpPr>
          <p:spPr bwMode="auto">
            <a:xfrm>
              <a:off x="0"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White Rectangle"/>
            <p:cNvSpPr/>
            <p:nvPr userDrawn="1"/>
          </p:nvSpPr>
          <p:spPr bwMode="auto">
            <a:xfrm>
              <a:off x="12051665"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White Rectangle"/>
            <p:cNvSpPr/>
            <p:nvPr userDrawn="1"/>
          </p:nvSpPr>
          <p:spPr bwMode="auto">
            <a:xfrm>
              <a:off x="-1" y="0"/>
              <a:ext cx="12188825" cy="14478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pic>
        <p:nvPicPr>
          <p:cNvPr id="15" name="Azure Dark" descr="MS-Azure_rgb_Bl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1984" y="303716"/>
            <a:ext cx="1660940" cy="382084"/>
          </a:xfrm>
          <a:prstGeom prst="rect">
            <a:avLst/>
          </a:prstGeom>
        </p:spPr>
      </p:pic>
      <p:sp>
        <p:nvSpPr>
          <p:cNvPr id="13" name="Headline"/>
          <p:cNvSpPr>
            <a:spLocks noGrp="1"/>
          </p:cNvSpPr>
          <p:nvPr userDrawn="1">
            <p:ph type="title" hasCustomPrompt="1"/>
          </p:nvPr>
        </p:nvSpPr>
        <p:spPr>
          <a:xfrm>
            <a:off x="274639" y="295279"/>
            <a:ext cx="9872764" cy="923922"/>
          </a:xfrm>
          <a:prstGeom prst="rect">
            <a:avLst/>
          </a:prstGeom>
        </p:spPr>
        <p:txBody>
          <a:bodyPr/>
          <a:lstStyle>
            <a:lvl1pPr>
              <a:defRPr sz="5200">
                <a:solidFill>
                  <a:schemeClr val="tx1"/>
                </a:solidFill>
              </a:defRPr>
            </a:lvl1pPr>
          </a:lstStyle>
          <a:p>
            <a:r>
              <a:rPr lang="en-US" dirty="0" smtClean="0"/>
              <a:t>Headline</a:t>
            </a:r>
            <a:endParaRPr lang="en-US" dirty="0"/>
          </a:p>
        </p:txBody>
      </p:sp>
    </p:spTree>
    <p:extLst>
      <p:ext uri="{BB962C8B-B14F-4D97-AF65-F5344CB8AC3E}">
        <p14:creationId xmlns:p14="http://schemas.microsoft.com/office/powerpoint/2010/main" val="4026677267"/>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Third">
    <p:spTree>
      <p:nvGrpSpPr>
        <p:cNvPr id="1" name=""/>
        <p:cNvGrpSpPr/>
        <p:nvPr/>
      </p:nvGrpSpPr>
      <p:grpSpPr>
        <a:xfrm>
          <a:off x="0" y="0"/>
          <a:ext cx="0" cy="0"/>
          <a:chOff x="0" y="0"/>
          <a:chExt cx="0" cy="0"/>
        </a:xfrm>
      </p:grpSpPr>
      <p:grpSp>
        <p:nvGrpSpPr>
          <p:cNvPr id="2" name="Group 1"/>
          <p:cNvGrpSpPr/>
          <p:nvPr userDrawn="1"/>
        </p:nvGrpSpPr>
        <p:grpSpPr>
          <a:xfrm>
            <a:off x="-1" y="0"/>
            <a:ext cx="12188826" cy="6858000"/>
            <a:chOff x="-1" y="0"/>
            <a:chExt cx="12188826" cy="6858000"/>
          </a:xfrm>
        </p:grpSpPr>
        <p:sp>
          <p:nvSpPr>
            <p:cNvPr id="3" name="White Rectangle"/>
            <p:cNvSpPr/>
            <p:nvPr userDrawn="1"/>
          </p:nvSpPr>
          <p:spPr bwMode="auto">
            <a:xfrm>
              <a:off x="0"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White Rectangle"/>
            <p:cNvSpPr/>
            <p:nvPr userDrawn="1"/>
          </p:nvSpPr>
          <p:spPr bwMode="auto">
            <a:xfrm>
              <a:off x="12051665"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White Rectangle"/>
            <p:cNvSpPr/>
            <p:nvPr userDrawn="1"/>
          </p:nvSpPr>
          <p:spPr bwMode="auto">
            <a:xfrm>
              <a:off x="-1" y="0"/>
              <a:ext cx="12188825" cy="14478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pic>
        <p:nvPicPr>
          <p:cNvPr id="15" name="Azure Dark" descr="MS-Azure_rgb_Bl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1984" y="303716"/>
            <a:ext cx="1660940" cy="382084"/>
          </a:xfrm>
          <a:prstGeom prst="rect">
            <a:avLst/>
          </a:prstGeom>
        </p:spPr>
      </p:pic>
    </p:spTree>
    <p:extLst>
      <p:ext uri="{BB962C8B-B14F-4D97-AF65-F5344CB8AC3E}">
        <p14:creationId xmlns:p14="http://schemas.microsoft.com/office/powerpoint/2010/main" val="2383433635"/>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line and Content Dark">
    <p:spTree>
      <p:nvGrpSpPr>
        <p:cNvPr id="1" name=""/>
        <p:cNvGrpSpPr/>
        <p:nvPr/>
      </p:nvGrpSpPr>
      <p:grpSpPr>
        <a:xfrm>
          <a:off x="0" y="0"/>
          <a:ext cx="0" cy="0"/>
          <a:chOff x="0" y="0"/>
          <a:chExt cx="0" cy="0"/>
        </a:xfrm>
      </p:grpSpPr>
      <p:sp>
        <p:nvSpPr>
          <p:cNvPr id="3" name="Headline"/>
          <p:cNvSpPr>
            <a:spLocks noGrp="1"/>
          </p:cNvSpPr>
          <p:nvPr>
            <p:ph type="title"/>
          </p:nvPr>
        </p:nvSpPr>
        <p:spPr>
          <a:xfrm>
            <a:off x="2074460" y="611793"/>
            <a:ext cx="8769842" cy="917575"/>
          </a:xfrm>
          <a:prstGeom prst="rect">
            <a:avLst/>
          </a:prstGeom>
        </p:spPr>
        <p:txBody>
          <a:bodyPr/>
          <a:lstStyle/>
          <a:p>
            <a:r>
              <a:rPr lang="en-US" sz="5400" dirty="0" smtClean="0">
                <a:solidFill>
                  <a:srgbClr val="92D050"/>
                </a:solidFill>
              </a:rPr>
              <a:t>Headline</a:t>
            </a:r>
            <a:endParaRPr lang="en-US" dirty="0">
              <a:solidFill>
                <a:schemeClr val="bg2"/>
              </a:solidFill>
            </a:endParaRPr>
          </a:p>
        </p:txBody>
      </p:sp>
      <p:sp>
        <p:nvSpPr>
          <p:cNvPr id="7" name="Body"/>
          <p:cNvSpPr>
            <a:spLocks noGrp="1"/>
          </p:cNvSpPr>
          <p:nvPr>
            <p:ph sz="quarter" idx="10"/>
          </p:nvPr>
        </p:nvSpPr>
        <p:spPr>
          <a:xfrm>
            <a:off x="2103352" y="1828800"/>
            <a:ext cx="8740950" cy="4343400"/>
          </a:xfrm>
          <a:prstGeom prst="rect">
            <a:avLst/>
          </a:prstGeom>
        </p:spPr>
        <p:txBody>
          <a:bodyPr/>
          <a:lstStyle>
            <a:lvl1pPr>
              <a:defRPr sz="2000"/>
            </a:lvl1pPr>
            <a:lvl2pPr>
              <a:defRPr sz="2000"/>
            </a:lvl2pPr>
            <a:lvl3pPr>
              <a:defRPr sz="20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74115137"/>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line Only Dark">
    <p:spTree>
      <p:nvGrpSpPr>
        <p:cNvPr id="1" name=""/>
        <p:cNvGrpSpPr/>
        <p:nvPr/>
      </p:nvGrpSpPr>
      <p:grpSpPr>
        <a:xfrm>
          <a:off x="0" y="0"/>
          <a:ext cx="0" cy="0"/>
          <a:chOff x="0" y="0"/>
          <a:chExt cx="0" cy="0"/>
        </a:xfrm>
      </p:grpSpPr>
      <p:sp>
        <p:nvSpPr>
          <p:cNvPr id="3" name="Headline"/>
          <p:cNvSpPr>
            <a:spLocks noGrp="1"/>
          </p:cNvSpPr>
          <p:nvPr>
            <p:ph type="title"/>
          </p:nvPr>
        </p:nvSpPr>
        <p:spPr>
          <a:xfrm>
            <a:off x="2074460" y="611793"/>
            <a:ext cx="8769842" cy="917575"/>
          </a:xfrm>
          <a:prstGeom prst="rect">
            <a:avLst/>
          </a:prstGeom>
        </p:spPr>
        <p:txBody>
          <a:bodyPr/>
          <a:lstStyle/>
          <a:p>
            <a:r>
              <a:rPr lang="en-US" sz="5400" dirty="0" smtClean="0">
                <a:solidFill>
                  <a:srgbClr val="92D050"/>
                </a:solidFill>
              </a:rPr>
              <a:t>Headline</a:t>
            </a:r>
            <a:endParaRPr lang="en-US" dirty="0">
              <a:solidFill>
                <a:schemeClr val="bg2"/>
              </a:solidFill>
            </a:endParaRPr>
          </a:p>
        </p:txBody>
      </p:sp>
    </p:spTree>
    <p:extLst>
      <p:ext uri="{BB962C8B-B14F-4D97-AF65-F5344CB8AC3E}">
        <p14:creationId xmlns:p14="http://schemas.microsoft.com/office/powerpoint/2010/main" val="3085962235"/>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mo">
    <p:spTree>
      <p:nvGrpSpPr>
        <p:cNvPr id="1" name=""/>
        <p:cNvGrpSpPr/>
        <p:nvPr/>
      </p:nvGrpSpPr>
      <p:grpSpPr>
        <a:xfrm>
          <a:off x="0" y="0"/>
          <a:ext cx="0" cy="0"/>
          <a:chOff x="0" y="0"/>
          <a:chExt cx="0" cy="0"/>
        </a:xfrm>
      </p:grpSpPr>
      <p:sp>
        <p:nvSpPr>
          <p:cNvPr id="3" name="Headline"/>
          <p:cNvSpPr>
            <a:spLocks noGrp="1"/>
          </p:cNvSpPr>
          <p:nvPr>
            <p:ph type="title" hasCustomPrompt="1"/>
          </p:nvPr>
        </p:nvSpPr>
        <p:spPr>
          <a:xfrm>
            <a:off x="1052467" y="2970213"/>
            <a:ext cx="10083890" cy="917575"/>
          </a:xfrm>
          <a:prstGeom prst="rect">
            <a:avLst/>
          </a:prstGeom>
        </p:spPr>
        <p:txBody>
          <a:bodyPr/>
          <a:lstStyle>
            <a:lvl1pPr algn="ctr">
              <a:defRPr sz="6000">
                <a:solidFill>
                  <a:srgbClr val="92D050"/>
                </a:solidFill>
              </a:defRPr>
            </a:lvl1pPr>
          </a:lstStyle>
          <a:p>
            <a:r>
              <a:rPr lang="en-US" sz="5400" dirty="0" smtClean="0">
                <a:solidFill>
                  <a:srgbClr val="92D050"/>
                </a:solidFill>
              </a:rPr>
              <a:t>Demo</a:t>
            </a:r>
            <a:endParaRPr lang="en-US" dirty="0">
              <a:solidFill>
                <a:schemeClr val="bg2"/>
              </a:solidFill>
            </a:endParaRPr>
          </a:p>
        </p:txBody>
      </p:sp>
      <p:pic>
        <p:nvPicPr>
          <p:cNvPr id="4" name="Picture 3"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spTree>
    <p:extLst>
      <p:ext uri="{BB962C8B-B14F-4D97-AF65-F5344CB8AC3E}">
        <p14:creationId xmlns:p14="http://schemas.microsoft.com/office/powerpoint/2010/main" val="2196661251"/>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ured Blan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918"/>
            <a:ext cx="12188825" cy="6852165"/>
          </a:xfrm>
          <a:prstGeom prst="rect">
            <a:avLst/>
          </a:prstGeom>
        </p:spPr>
      </p:pic>
      <p:sp>
        <p:nvSpPr>
          <p:cNvPr id="5" name="Rectangle 4"/>
          <p:cNvSpPr/>
          <p:nvPr userDrawn="1"/>
        </p:nvSpPr>
        <p:spPr>
          <a:xfrm>
            <a:off x="0" y="0"/>
            <a:ext cx="12188825" cy="6858000"/>
          </a:xfrm>
          <a:prstGeom prst="rect">
            <a:avLst/>
          </a:prstGeom>
          <a:gradFill flip="none" rotWithShape="1">
            <a:gsLst>
              <a:gs pos="100000">
                <a:srgbClr val="000000">
                  <a:alpha val="48000"/>
                </a:srgbClr>
              </a:gs>
              <a:gs pos="0">
                <a:srgbClr val="000000">
                  <a:lumMod val="100000"/>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2635538948"/>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ured Blank Al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918"/>
            <a:ext cx="12188825" cy="6852165"/>
          </a:xfrm>
          <a:prstGeom prst="rect">
            <a:avLst/>
          </a:prstGeom>
        </p:spPr>
      </p:pic>
    </p:spTree>
    <p:extLst>
      <p:ext uri="{BB962C8B-B14F-4D97-AF65-F5344CB8AC3E}">
        <p14:creationId xmlns:p14="http://schemas.microsoft.com/office/powerpoint/2010/main" val="2324024232"/>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ured Blank Light">
    <p:spTree>
      <p:nvGrpSpPr>
        <p:cNvPr id="1" name=""/>
        <p:cNvGrpSpPr/>
        <p:nvPr/>
      </p:nvGrpSpPr>
      <p:grpSpPr>
        <a:xfrm>
          <a:off x="0" y="0"/>
          <a:ext cx="0" cy="0"/>
          <a:chOff x="0" y="0"/>
          <a:chExt cx="0" cy="0"/>
        </a:xfrm>
      </p:grpSpPr>
      <p:sp>
        <p:nvSpPr>
          <p:cNvPr id="5" name="Rectangle 4"/>
          <p:cNvSpPr/>
          <p:nvPr userDrawn="1"/>
        </p:nvSpPr>
        <p:spPr>
          <a:xfrm>
            <a:off x="0" y="0"/>
            <a:ext cx="12188825" cy="6858000"/>
          </a:xfrm>
          <a:prstGeom prst="rect">
            <a:avLst/>
          </a:prstGeom>
          <a:gradFill flip="none" rotWithShape="1">
            <a:gsLst>
              <a:gs pos="100000">
                <a:srgbClr val="000000">
                  <a:alpha val="48000"/>
                </a:srgbClr>
              </a:gs>
              <a:gs pos="0">
                <a:srgbClr val="000000">
                  <a:lumMod val="100000"/>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1811360086"/>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918"/>
            <a:ext cx="12188825" cy="6852165"/>
          </a:xfrm>
          <a:prstGeom prst="rect">
            <a:avLst/>
          </a:prstGeom>
        </p:spPr>
      </p:pic>
      <p:sp>
        <p:nvSpPr>
          <p:cNvPr id="5" name="Rectangle 4"/>
          <p:cNvSpPr/>
          <p:nvPr userDrawn="1"/>
        </p:nvSpPr>
        <p:spPr bwMode="auto">
          <a:xfrm>
            <a:off x="8882557" y="-1"/>
            <a:ext cx="3306269" cy="6855083"/>
          </a:xfrm>
          <a:prstGeom prst="rect">
            <a:avLst/>
          </a:prstGeom>
          <a:solidFill>
            <a:srgbClr val="00AEEF"/>
          </a:solidFill>
          <a:ln w="9525" cap="flat" cmpd="sng" algn="ctr">
            <a:noFill/>
            <a:prstDash val="solid"/>
            <a:headEnd type="none" w="med" len="med"/>
            <a:tailEnd type="none" w="med" len="med"/>
          </a:ln>
          <a:effectLst/>
        </p:spPr>
        <p:txBody>
          <a:bodyPr vert="horz" wrap="square" lIns="93232" tIns="46616" rIns="93232" bIns="46616" numCol="1" rtlCol="0" anchor="ctr" anchorCtr="0" compatLnSpc="1">
            <a:prstTxWarp prst="textNoShape">
              <a:avLst/>
            </a:prstTxWarp>
          </a:bodyPr>
          <a:lstStyle/>
          <a:p>
            <a:pPr marL="0" marR="0" lvl="0" indent="0" algn="ctr" defTabSz="932010" eaLnBrk="1" fontAlgn="base" latinLnBrk="0" hangingPunct="1">
              <a:lnSpc>
                <a:spcPct val="100000"/>
              </a:lnSpc>
              <a:spcBef>
                <a:spcPct val="0"/>
              </a:spcBef>
              <a:spcAft>
                <a:spcPct val="0"/>
              </a:spcAft>
              <a:buClrTx/>
              <a:buSzTx/>
              <a:buFontTx/>
              <a:buNone/>
              <a:tabLst/>
              <a:defRPr/>
            </a:pPr>
            <a:endParaRPr kumimoji="0" lang="en-US" sz="2243"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ndParaRPr>
          </a:p>
        </p:txBody>
      </p:sp>
      <p:sp>
        <p:nvSpPr>
          <p:cNvPr id="6" name="Rounded Rectangle 29"/>
          <p:cNvSpPr/>
          <p:nvPr userDrawn="1"/>
        </p:nvSpPr>
        <p:spPr bwMode="black">
          <a:xfrm>
            <a:off x="9881695" y="1944139"/>
            <a:ext cx="1307993" cy="3044320"/>
          </a:xfrm>
          <a:custGeom>
            <a:avLst/>
            <a:gdLst/>
            <a:ahLst/>
            <a:cxnLst/>
            <a:rect l="l" t="t" r="r" b="b"/>
            <a:pathLst>
              <a:path w="2136009" h="4350877">
                <a:moveTo>
                  <a:pt x="111238" y="2095565"/>
                </a:moveTo>
                <a:cubicBezTo>
                  <a:pt x="168383" y="2095565"/>
                  <a:pt x="215464" y="2138656"/>
                  <a:pt x="221204" y="2194180"/>
                </a:cubicBezTo>
                <a:lnTo>
                  <a:pt x="222888" y="2194180"/>
                </a:lnTo>
                <a:cubicBezTo>
                  <a:pt x="222888" y="2661471"/>
                  <a:pt x="601700" y="3040283"/>
                  <a:pt x="1068991" y="3040283"/>
                </a:cubicBezTo>
                <a:cubicBezTo>
                  <a:pt x="1530017" y="3040283"/>
                  <a:pt x="1904922" y="2671559"/>
                  <a:pt x="1914148" y="2212909"/>
                </a:cubicBezTo>
                <a:cubicBezTo>
                  <a:pt x="1913589" y="2210904"/>
                  <a:pt x="1913533" y="2208860"/>
                  <a:pt x="1913533" y="2206803"/>
                </a:cubicBezTo>
                <a:cubicBezTo>
                  <a:pt x="1913533" y="2145368"/>
                  <a:pt x="1963336" y="2095565"/>
                  <a:pt x="2024771" y="2095565"/>
                </a:cubicBezTo>
                <a:cubicBezTo>
                  <a:pt x="2081917" y="2095565"/>
                  <a:pt x="2128997" y="2138656"/>
                  <a:pt x="2134737" y="2194180"/>
                </a:cubicBezTo>
                <a:lnTo>
                  <a:pt x="2136009" y="2194180"/>
                </a:lnTo>
                <a:lnTo>
                  <a:pt x="2135585" y="2202590"/>
                </a:lnTo>
                <a:cubicBezTo>
                  <a:pt x="2135983" y="2203980"/>
                  <a:pt x="2136009" y="2205388"/>
                  <a:pt x="2136009" y="2206803"/>
                </a:cubicBezTo>
                <a:lnTo>
                  <a:pt x="2134732" y="2219472"/>
                </a:lnTo>
                <a:cubicBezTo>
                  <a:pt x="2123259" y="2751175"/>
                  <a:pt x="1722042" y="3186685"/>
                  <a:pt x="1205164" y="3251541"/>
                </a:cubicBezTo>
                <a:lnTo>
                  <a:pt x="1205164" y="3820541"/>
                </a:lnTo>
                <a:lnTo>
                  <a:pt x="1457555" y="3820541"/>
                </a:lnTo>
                <a:cubicBezTo>
                  <a:pt x="1604003" y="3820541"/>
                  <a:pt x="1722723" y="3939261"/>
                  <a:pt x="1722723" y="4085709"/>
                </a:cubicBezTo>
                <a:lnTo>
                  <a:pt x="1722722" y="4085709"/>
                </a:lnTo>
                <a:cubicBezTo>
                  <a:pt x="1722722" y="4232157"/>
                  <a:pt x="1604002" y="4350877"/>
                  <a:pt x="1457554" y="4350877"/>
                </a:cubicBezTo>
                <a:lnTo>
                  <a:pt x="678455" y="4350876"/>
                </a:lnTo>
                <a:cubicBezTo>
                  <a:pt x="532007" y="4350876"/>
                  <a:pt x="413288" y="4232157"/>
                  <a:pt x="413287" y="4085709"/>
                </a:cubicBezTo>
                <a:cubicBezTo>
                  <a:pt x="413288" y="3939261"/>
                  <a:pt x="532007" y="3820541"/>
                  <a:pt x="678455" y="3820541"/>
                </a:cubicBezTo>
                <a:lnTo>
                  <a:pt x="930844" y="3820541"/>
                </a:lnTo>
                <a:lnTo>
                  <a:pt x="930844" y="3251239"/>
                </a:lnTo>
                <a:cubicBezTo>
                  <a:pt x="419935" y="3186221"/>
                  <a:pt x="22536" y="2758927"/>
                  <a:pt x="4029" y="2234922"/>
                </a:cubicBezTo>
                <a:cubicBezTo>
                  <a:pt x="1255" y="2226017"/>
                  <a:pt x="0" y="2216556"/>
                  <a:pt x="0" y="2206803"/>
                </a:cubicBezTo>
                <a:cubicBezTo>
                  <a:pt x="0" y="2145368"/>
                  <a:pt x="49803" y="2095565"/>
                  <a:pt x="111238" y="2095565"/>
                </a:cubicBezTo>
                <a:close/>
                <a:moveTo>
                  <a:pt x="1050366" y="0"/>
                </a:moveTo>
                <a:lnTo>
                  <a:pt x="1085642" y="0"/>
                </a:lnTo>
                <a:cubicBezTo>
                  <a:pt x="1458724" y="0"/>
                  <a:pt x="1761980" y="298955"/>
                  <a:pt x="1767734" y="670400"/>
                </a:cubicBezTo>
                <a:lnTo>
                  <a:pt x="1582354" y="670400"/>
                </a:lnTo>
                <a:cubicBezTo>
                  <a:pt x="1489769" y="670400"/>
                  <a:pt x="1414714" y="745455"/>
                  <a:pt x="1414714" y="838040"/>
                </a:cubicBezTo>
                <a:cubicBezTo>
                  <a:pt x="1414714" y="930625"/>
                  <a:pt x="1489769" y="1005680"/>
                  <a:pt x="1582354" y="1005680"/>
                </a:cubicBezTo>
                <a:lnTo>
                  <a:pt x="1769044" y="1005680"/>
                </a:lnTo>
                <a:lnTo>
                  <a:pt x="1769044" y="1319453"/>
                </a:lnTo>
                <a:lnTo>
                  <a:pt x="1582354" y="1319453"/>
                </a:lnTo>
                <a:cubicBezTo>
                  <a:pt x="1489769" y="1319453"/>
                  <a:pt x="1414714" y="1394508"/>
                  <a:pt x="1414714" y="1487093"/>
                </a:cubicBezTo>
                <a:cubicBezTo>
                  <a:pt x="1414714" y="1579678"/>
                  <a:pt x="1489769" y="1654733"/>
                  <a:pt x="1582354" y="1654733"/>
                </a:cubicBezTo>
                <a:lnTo>
                  <a:pt x="1769044" y="1654733"/>
                </a:lnTo>
                <a:lnTo>
                  <a:pt x="1769044" y="1968506"/>
                </a:lnTo>
                <a:lnTo>
                  <a:pt x="1582354" y="1968506"/>
                </a:lnTo>
                <a:cubicBezTo>
                  <a:pt x="1489769" y="1968506"/>
                  <a:pt x="1414714" y="2043561"/>
                  <a:pt x="1414714" y="2136146"/>
                </a:cubicBezTo>
                <a:cubicBezTo>
                  <a:pt x="1414714" y="2228731"/>
                  <a:pt x="1489769" y="2303786"/>
                  <a:pt x="1582354" y="2303786"/>
                </a:cubicBezTo>
                <a:lnTo>
                  <a:pt x="1758275" y="2303786"/>
                </a:lnTo>
                <a:cubicBezTo>
                  <a:pt x="1709241" y="2630669"/>
                  <a:pt x="1426601" y="2880360"/>
                  <a:pt x="1085642" y="2880360"/>
                </a:cubicBezTo>
                <a:lnTo>
                  <a:pt x="1050366" y="2880360"/>
                </a:lnTo>
                <a:cubicBezTo>
                  <a:pt x="709407" y="2880360"/>
                  <a:pt x="426767" y="2630669"/>
                  <a:pt x="377733" y="2303786"/>
                </a:cubicBezTo>
                <a:lnTo>
                  <a:pt x="549845" y="2303786"/>
                </a:lnTo>
                <a:cubicBezTo>
                  <a:pt x="642430" y="2303786"/>
                  <a:pt x="717485" y="2228731"/>
                  <a:pt x="717485" y="2136146"/>
                </a:cubicBezTo>
                <a:cubicBezTo>
                  <a:pt x="717485" y="2043561"/>
                  <a:pt x="642430" y="1968506"/>
                  <a:pt x="549845" y="1968506"/>
                </a:cubicBezTo>
                <a:lnTo>
                  <a:pt x="366964" y="1968506"/>
                </a:lnTo>
                <a:lnTo>
                  <a:pt x="366964" y="1654733"/>
                </a:lnTo>
                <a:lnTo>
                  <a:pt x="549845" y="1654733"/>
                </a:lnTo>
                <a:cubicBezTo>
                  <a:pt x="642430" y="1654733"/>
                  <a:pt x="717485" y="1579678"/>
                  <a:pt x="717485" y="1487093"/>
                </a:cubicBezTo>
                <a:cubicBezTo>
                  <a:pt x="717485" y="1394508"/>
                  <a:pt x="642430" y="1319453"/>
                  <a:pt x="549845" y="1319453"/>
                </a:cubicBezTo>
                <a:lnTo>
                  <a:pt x="366964" y="1319453"/>
                </a:lnTo>
                <a:lnTo>
                  <a:pt x="366964" y="1005680"/>
                </a:lnTo>
                <a:lnTo>
                  <a:pt x="549845" y="1005680"/>
                </a:lnTo>
                <a:cubicBezTo>
                  <a:pt x="642430" y="1005680"/>
                  <a:pt x="717485" y="930625"/>
                  <a:pt x="717485" y="838040"/>
                </a:cubicBezTo>
                <a:cubicBezTo>
                  <a:pt x="717485" y="745455"/>
                  <a:pt x="642430" y="670400"/>
                  <a:pt x="549845" y="670400"/>
                </a:cubicBezTo>
                <a:lnTo>
                  <a:pt x="368275" y="670400"/>
                </a:lnTo>
                <a:cubicBezTo>
                  <a:pt x="374028" y="298955"/>
                  <a:pt x="677284" y="0"/>
                  <a:pt x="1050366" y="0"/>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46618" tIns="46618" rIns="46618" bIns="46618" numCol="1" spcCol="0" rtlCol="0" fromWordArt="0" anchor="ctr" anchorCtr="0" forceAA="0" compatLnSpc="1">
            <a:prstTxWarp prst="textNoShape">
              <a:avLst/>
            </a:prstTxWarp>
            <a:noAutofit/>
          </a:bodyPr>
          <a:lstStyle/>
          <a:p>
            <a:pPr marL="0" marR="0" lvl="0" indent="0" algn="ctr" defTabSz="932010"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Title 5"/>
          <p:cNvSpPr>
            <a:spLocks noGrp="1"/>
          </p:cNvSpPr>
          <p:nvPr>
            <p:ph type="title" idx="4294967295"/>
          </p:nvPr>
        </p:nvSpPr>
        <p:spPr>
          <a:xfrm>
            <a:off x="461144" y="158736"/>
            <a:ext cx="3693156" cy="2413891"/>
          </a:xfrm>
          <a:prstGeom prst="rect">
            <a:avLst/>
          </a:prstGeom>
        </p:spPr>
        <p:txBody>
          <a:bodyPr anchor="ctr">
            <a:noAutofit/>
          </a:bodyPr>
          <a:lstStyle>
            <a:lvl1pPr>
              <a:defRPr sz="8797"/>
            </a:lvl1pPr>
          </a:lstStyle>
          <a:p>
            <a:r>
              <a:rPr lang="en-US" sz="8795" dirty="0">
                <a:solidFill>
                  <a:schemeClr val="bg1">
                    <a:alpha val="99000"/>
                  </a:schemeClr>
                </a:solidFill>
              </a:rPr>
              <a:t>Q&amp;A</a:t>
            </a:r>
          </a:p>
        </p:txBody>
      </p:sp>
    </p:spTree>
    <p:extLst>
      <p:ext uri="{BB962C8B-B14F-4D97-AF65-F5344CB8AC3E}">
        <p14:creationId xmlns:p14="http://schemas.microsoft.com/office/powerpoint/2010/main" val="845463040"/>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lt">
    <p:spTree>
      <p:nvGrpSpPr>
        <p:cNvPr id="1" name=""/>
        <p:cNvGrpSpPr/>
        <p:nvPr/>
      </p:nvGrpSpPr>
      <p:grpSpPr>
        <a:xfrm>
          <a:off x="0" y="0"/>
          <a:ext cx="0" cy="0"/>
          <a:chOff x="0" y="0"/>
          <a:chExt cx="0" cy="0"/>
        </a:xfrm>
      </p:grpSpPr>
      <p:pic>
        <p:nvPicPr>
          <p:cNvPr id="6"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8" name="Azure Light" descr="MS-Azure_rgb_Wh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
        <p:nvSpPr>
          <p:cNvPr id="9" name="Title"/>
          <p:cNvSpPr>
            <a:spLocks noGrp="1"/>
          </p:cNvSpPr>
          <p:nvPr>
            <p:ph type="title" hasCustomPrompt="1"/>
          </p:nvPr>
        </p:nvSpPr>
        <p:spPr>
          <a:xfrm>
            <a:off x="0" y="2194767"/>
            <a:ext cx="12188826" cy="1081833"/>
          </a:xfrm>
          <a:prstGeom prst="rect">
            <a:avLst/>
          </a:prstGeom>
        </p:spPr>
        <p:txBody>
          <a:bodyPr/>
          <a:lstStyle>
            <a:lvl1pPr algn="ctr">
              <a:defRPr lang="en-US" sz="5400" b="0" kern="1200" cap="none" spc="0" baseline="0" dirty="0" smtClean="0">
                <a:ln w="3175">
                  <a:noFill/>
                </a:ln>
                <a:solidFill>
                  <a:schemeClr val="bg1"/>
                </a:solidFill>
                <a:effectLst/>
                <a:latin typeface="+mj-lt"/>
                <a:ea typeface="+mn-ea"/>
                <a:cs typeface="Segoe UI" pitchFamily="34" charset="0"/>
              </a:defRPr>
            </a:lvl1pPr>
          </a:lstStyle>
          <a:p>
            <a:r>
              <a:rPr lang="en-US" dirty="0" smtClean="0"/>
              <a:t>Title</a:t>
            </a:r>
            <a:endParaRPr lang="en-US" dirty="0"/>
          </a:p>
        </p:txBody>
      </p:sp>
      <p:sp>
        <p:nvSpPr>
          <p:cNvPr id="11" name="Presenter"/>
          <p:cNvSpPr>
            <a:spLocks noGrp="1"/>
          </p:cNvSpPr>
          <p:nvPr>
            <p:ph type="body" sz="quarter" idx="10" hasCustomPrompt="1"/>
          </p:nvPr>
        </p:nvSpPr>
        <p:spPr>
          <a:xfrm>
            <a:off x="-1588" y="3276600"/>
            <a:ext cx="12188825" cy="990600"/>
          </a:xfrm>
          <a:prstGeom prst="rect">
            <a:avLst/>
          </a:prstGeom>
        </p:spPr>
        <p:txBody>
          <a:bodyPr/>
          <a:lstStyle>
            <a:lvl1pPr marL="0" indent="0" algn="ctr">
              <a:buNone/>
              <a:defRPr lang="en-US" sz="2200" b="0" kern="1200" cap="none" spc="-102" baseline="0" dirty="0">
                <a:ln w="3175">
                  <a:noFill/>
                </a:ln>
                <a:solidFill>
                  <a:srgbClr val="FFFFFF"/>
                </a:solidFill>
                <a:effectLst/>
                <a:latin typeface="+mj-lt"/>
                <a:ea typeface="+mn-ea"/>
                <a:cs typeface="Segoe UI" pitchFamily="34" charset="0"/>
              </a:defRPr>
            </a:lvl1pPr>
          </a:lstStyle>
          <a:p>
            <a:pPr lvl="0"/>
            <a:r>
              <a:rPr lang="en-US" dirty="0" smtClean="0"/>
              <a:t>Presenter</a:t>
            </a:r>
            <a:endParaRPr lang="en-US" dirty="0"/>
          </a:p>
        </p:txBody>
      </p:sp>
    </p:spTree>
    <p:extLst>
      <p:ext uri="{BB962C8B-B14F-4D97-AF65-F5344CB8AC3E}">
        <p14:creationId xmlns:p14="http://schemas.microsoft.com/office/powerpoint/2010/main" val="334176547"/>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all to Act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36"/>
            <a:ext cx="12188825" cy="6852165"/>
          </a:xfrm>
          <a:prstGeom prst="rect">
            <a:avLst/>
          </a:prstGeom>
        </p:spPr>
      </p:pic>
      <p:sp>
        <p:nvSpPr>
          <p:cNvPr id="8" name="Rectangle 7"/>
          <p:cNvSpPr/>
          <p:nvPr userDrawn="1"/>
        </p:nvSpPr>
        <p:spPr bwMode="auto">
          <a:xfrm>
            <a:off x="10184615" y="-1"/>
            <a:ext cx="2004210" cy="6855083"/>
          </a:xfrm>
          <a:prstGeom prst="rect">
            <a:avLst/>
          </a:prstGeom>
          <a:solidFill>
            <a:srgbClr val="8CC600"/>
          </a:solidFill>
          <a:ln w="9525" cap="flat" cmpd="sng" algn="ctr">
            <a:noFill/>
            <a:prstDash val="solid"/>
            <a:headEnd type="none" w="med" len="med"/>
            <a:tailEnd type="none" w="med" len="med"/>
          </a:ln>
          <a:effectLst/>
        </p:spPr>
        <p:txBody>
          <a:bodyPr vert="horz" wrap="square" lIns="93232" tIns="46616" rIns="93232" bIns="46616" numCol="1" rtlCol="0" anchor="ctr" anchorCtr="0" compatLnSpc="1">
            <a:prstTxWarp prst="textNoShape">
              <a:avLst/>
            </a:prstTxWarp>
          </a:bodyPr>
          <a:lstStyle/>
          <a:p>
            <a:pPr marL="0" marR="0" lvl="0" indent="0" algn="ctr" defTabSz="932010" eaLnBrk="1" fontAlgn="base" latinLnBrk="0" hangingPunct="1">
              <a:lnSpc>
                <a:spcPct val="100000"/>
              </a:lnSpc>
              <a:spcBef>
                <a:spcPct val="0"/>
              </a:spcBef>
              <a:spcAft>
                <a:spcPct val="0"/>
              </a:spcAft>
              <a:buClrTx/>
              <a:buSzTx/>
              <a:buFontTx/>
              <a:buNone/>
              <a:tabLst/>
              <a:defRPr/>
            </a:pPr>
            <a:endParaRPr kumimoji="0" lang="en-US" sz="2243"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ndParaRPr>
          </a:p>
        </p:txBody>
      </p:sp>
      <p:sp>
        <p:nvSpPr>
          <p:cNvPr id="9" name="Freeform 64"/>
          <p:cNvSpPr>
            <a:spLocks noEditPoints="1"/>
          </p:cNvSpPr>
          <p:nvPr userDrawn="1"/>
        </p:nvSpPr>
        <p:spPr bwMode="black">
          <a:xfrm flipH="1">
            <a:off x="10595531" y="233151"/>
            <a:ext cx="1182378" cy="908302"/>
          </a:xfrm>
          <a:custGeom>
            <a:avLst/>
            <a:gdLst>
              <a:gd name="T0" fmla="*/ 12 w 221"/>
              <a:gd name="T1" fmla="*/ 104 h 170"/>
              <a:gd name="T2" fmla="*/ 6 w 221"/>
              <a:gd name="T3" fmla="*/ 103 h 170"/>
              <a:gd name="T4" fmla="*/ 2 w 221"/>
              <a:gd name="T5" fmla="*/ 108 h 170"/>
              <a:gd name="T6" fmla="*/ 10 w 221"/>
              <a:gd name="T7" fmla="*/ 141 h 170"/>
              <a:gd name="T8" fmla="*/ 16 w 221"/>
              <a:gd name="T9" fmla="*/ 143 h 170"/>
              <a:gd name="T10" fmla="*/ 21 w 221"/>
              <a:gd name="T11" fmla="*/ 139 h 170"/>
              <a:gd name="T12" fmla="*/ 12 w 221"/>
              <a:gd name="T13" fmla="*/ 104 h 170"/>
              <a:gd name="T14" fmla="*/ 185 w 221"/>
              <a:gd name="T15" fmla="*/ 8 h 170"/>
              <a:gd name="T16" fmla="*/ 219 w 221"/>
              <a:gd name="T17" fmla="*/ 136 h 170"/>
              <a:gd name="T18" fmla="*/ 209 w 221"/>
              <a:gd name="T19" fmla="*/ 139 h 170"/>
              <a:gd name="T20" fmla="*/ 175 w 221"/>
              <a:gd name="T21" fmla="*/ 10 h 170"/>
              <a:gd name="T22" fmla="*/ 185 w 221"/>
              <a:gd name="T23" fmla="*/ 8 h 170"/>
              <a:gd name="T24" fmla="*/ 104 w 221"/>
              <a:gd name="T25" fmla="*/ 170 h 170"/>
              <a:gd name="T26" fmla="*/ 85 w 221"/>
              <a:gd name="T27" fmla="*/ 170 h 170"/>
              <a:gd name="T28" fmla="*/ 63 w 221"/>
              <a:gd name="T29" fmla="*/ 143 h 170"/>
              <a:gd name="T30" fmla="*/ 73 w 221"/>
              <a:gd name="T31" fmla="*/ 143 h 170"/>
              <a:gd name="T32" fmla="*/ 85 w 221"/>
              <a:gd name="T33" fmla="*/ 157 h 170"/>
              <a:gd name="T34" fmla="*/ 104 w 221"/>
              <a:gd name="T35" fmla="*/ 157 h 170"/>
              <a:gd name="T36" fmla="*/ 116 w 221"/>
              <a:gd name="T37" fmla="*/ 143 h 170"/>
              <a:gd name="T38" fmla="*/ 128 w 221"/>
              <a:gd name="T39" fmla="*/ 143 h 170"/>
              <a:gd name="T40" fmla="*/ 104 w 221"/>
              <a:gd name="T41" fmla="*/ 170 h 170"/>
              <a:gd name="T42" fmla="*/ 18 w 221"/>
              <a:gd name="T43" fmla="*/ 102 h 170"/>
              <a:gd name="T44" fmla="*/ 168 w 221"/>
              <a:gd name="T45" fmla="*/ 16 h 170"/>
              <a:gd name="T46" fmla="*/ 172 w 221"/>
              <a:gd name="T47" fmla="*/ 30 h 170"/>
              <a:gd name="T48" fmla="*/ 20 w 221"/>
              <a:gd name="T49" fmla="*/ 109 h 170"/>
              <a:gd name="T50" fmla="*/ 18 w 221"/>
              <a:gd name="T51" fmla="*/ 102 h 170"/>
              <a:gd name="T52" fmla="*/ 185 w 221"/>
              <a:gd name="T53" fmla="*/ 79 h 170"/>
              <a:gd name="T54" fmla="*/ 201 w 221"/>
              <a:gd name="T55" fmla="*/ 137 h 170"/>
              <a:gd name="T56" fmla="*/ 28 w 221"/>
              <a:gd name="T57" fmla="*/ 138 h 170"/>
              <a:gd name="T58" fmla="*/ 24 w 221"/>
              <a:gd name="T59" fmla="*/ 122 h 170"/>
              <a:gd name="T60" fmla="*/ 185 w 221"/>
              <a:gd name="T61" fmla="*/ 7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1" h="170">
                <a:moveTo>
                  <a:pt x="12" y="104"/>
                </a:moveTo>
                <a:cubicBezTo>
                  <a:pt x="6" y="103"/>
                  <a:pt x="6" y="103"/>
                  <a:pt x="6" y="103"/>
                </a:cubicBezTo>
                <a:cubicBezTo>
                  <a:pt x="3" y="103"/>
                  <a:pt x="0" y="104"/>
                  <a:pt x="2" y="108"/>
                </a:cubicBezTo>
                <a:cubicBezTo>
                  <a:pt x="10" y="141"/>
                  <a:pt x="10" y="141"/>
                  <a:pt x="10" y="141"/>
                </a:cubicBezTo>
                <a:cubicBezTo>
                  <a:pt x="12" y="145"/>
                  <a:pt x="14" y="144"/>
                  <a:pt x="16" y="143"/>
                </a:cubicBezTo>
                <a:cubicBezTo>
                  <a:pt x="21" y="139"/>
                  <a:pt x="21" y="139"/>
                  <a:pt x="21" y="139"/>
                </a:cubicBezTo>
                <a:cubicBezTo>
                  <a:pt x="12" y="104"/>
                  <a:pt x="12" y="104"/>
                  <a:pt x="12" y="104"/>
                </a:cubicBezTo>
                <a:close/>
                <a:moveTo>
                  <a:pt x="185" y="8"/>
                </a:moveTo>
                <a:cubicBezTo>
                  <a:pt x="219" y="136"/>
                  <a:pt x="219" y="136"/>
                  <a:pt x="219" y="136"/>
                </a:cubicBezTo>
                <a:cubicBezTo>
                  <a:pt x="221" y="143"/>
                  <a:pt x="211" y="146"/>
                  <a:pt x="209" y="139"/>
                </a:cubicBezTo>
                <a:cubicBezTo>
                  <a:pt x="175" y="10"/>
                  <a:pt x="175" y="10"/>
                  <a:pt x="175" y="10"/>
                </a:cubicBezTo>
                <a:cubicBezTo>
                  <a:pt x="173" y="3"/>
                  <a:pt x="183" y="0"/>
                  <a:pt x="185" y="8"/>
                </a:cubicBezTo>
                <a:close/>
                <a:moveTo>
                  <a:pt x="104" y="170"/>
                </a:moveTo>
                <a:cubicBezTo>
                  <a:pt x="85" y="170"/>
                  <a:pt x="85" y="170"/>
                  <a:pt x="85" y="170"/>
                </a:cubicBezTo>
                <a:cubicBezTo>
                  <a:pt x="69" y="170"/>
                  <a:pt x="62" y="156"/>
                  <a:pt x="63" y="143"/>
                </a:cubicBezTo>
                <a:cubicBezTo>
                  <a:pt x="73" y="143"/>
                  <a:pt x="73" y="143"/>
                  <a:pt x="73" y="143"/>
                </a:cubicBezTo>
                <a:cubicBezTo>
                  <a:pt x="73" y="150"/>
                  <a:pt x="77" y="157"/>
                  <a:pt x="85" y="157"/>
                </a:cubicBezTo>
                <a:cubicBezTo>
                  <a:pt x="104" y="157"/>
                  <a:pt x="104" y="157"/>
                  <a:pt x="104" y="157"/>
                </a:cubicBezTo>
                <a:cubicBezTo>
                  <a:pt x="112" y="157"/>
                  <a:pt x="116" y="150"/>
                  <a:pt x="116" y="143"/>
                </a:cubicBezTo>
                <a:cubicBezTo>
                  <a:pt x="128" y="143"/>
                  <a:pt x="128" y="143"/>
                  <a:pt x="128" y="143"/>
                </a:cubicBezTo>
                <a:cubicBezTo>
                  <a:pt x="128" y="156"/>
                  <a:pt x="120" y="170"/>
                  <a:pt x="104" y="170"/>
                </a:cubicBezTo>
                <a:close/>
                <a:moveTo>
                  <a:pt x="18" y="102"/>
                </a:moveTo>
                <a:cubicBezTo>
                  <a:pt x="168" y="16"/>
                  <a:pt x="168" y="16"/>
                  <a:pt x="168" y="16"/>
                </a:cubicBezTo>
                <a:cubicBezTo>
                  <a:pt x="172" y="30"/>
                  <a:pt x="172" y="30"/>
                  <a:pt x="172" y="30"/>
                </a:cubicBezTo>
                <a:cubicBezTo>
                  <a:pt x="20" y="109"/>
                  <a:pt x="20" y="109"/>
                  <a:pt x="20" y="109"/>
                </a:cubicBezTo>
                <a:cubicBezTo>
                  <a:pt x="18" y="102"/>
                  <a:pt x="18" y="102"/>
                  <a:pt x="18" y="102"/>
                </a:cubicBezTo>
                <a:close/>
                <a:moveTo>
                  <a:pt x="185" y="79"/>
                </a:moveTo>
                <a:cubicBezTo>
                  <a:pt x="201" y="137"/>
                  <a:pt x="201" y="137"/>
                  <a:pt x="201" y="137"/>
                </a:cubicBezTo>
                <a:cubicBezTo>
                  <a:pt x="28" y="138"/>
                  <a:pt x="28" y="138"/>
                  <a:pt x="28" y="138"/>
                </a:cubicBezTo>
                <a:cubicBezTo>
                  <a:pt x="24" y="122"/>
                  <a:pt x="24" y="122"/>
                  <a:pt x="24" y="122"/>
                </a:cubicBezTo>
                <a:cubicBezTo>
                  <a:pt x="185" y="79"/>
                  <a:pt x="185" y="79"/>
                  <a:pt x="185" y="79"/>
                </a:cubicBezTo>
                <a:close/>
              </a:path>
            </a:pathLst>
          </a:custGeom>
          <a:solidFill>
            <a:srgbClr val="FFFFFF"/>
          </a:solidFill>
          <a:ln>
            <a:noFill/>
          </a:ln>
        </p:spPr>
        <p:txBody>
          <a:bodyPr vert="horz" wrap="square" lIns="83921" tIns="41961" rIns="83921" bIns="41961" numCol="1" anchor="t" anchorCtr="0" compatLnSpc="1">
            <a:prstTxWarp prst="textNoShape">
              <a:avLst/>
            </a:prstTxWarp>
          </a:bodyPr>
          <a:lstStyle/>
          <a:p>
            <a:pPr marL="0" marR="0" lvl="0" indent="0" defTabSz="932279"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smtClean="0">
              <a:ln>
                <a:noFill/>
              </a:ln>
              <a:solidFill>
                <a:srgbClr val="292929"/>
              </a:solidFill>
              <a:effectLst/>
              <a:uLnTx/>
              <a:uFillTx/>
            </a:endParaRPr>
          </a:p>
        </p:txBody>
      </p:sp>
      <p:sp>
        <p:nvSpPr>
          <p:cNvPr id="4" name="Text Placeholder 3"/>
          <p:cNvSpPr>
            <a:spLocks noGrp="1"/>
          </p:cNvSpPr>
          <p:nvPr>
            <p:ph type="body" sz="quarter" idx="10"/>
          </p:nvPr>
        </p:nvSpPr>
        <p:spPr>
          <a:xfrm>
            <a:off x="589647" y="233152"/>
            <a:ext cx="9308263" cy="6416675"/>
          </a:xfrm>
          <a:prstGeom prst="rect">
            <a:avLst/>
          </a:prstGeom>
        </p:spPr>
        <p:txBody>
          <a:bodyPr/>
          <a:lstStyle>
            <a:lvl1pPr marL="0" indent="0">
              <a:buNone/>
              <a:defRPr sz="3599"/>
            </a:lvl1pPr>
            <a:lvl2pPr>
              <a:defRPr sz="3599"/>
            </a:lvl2pPr>
            <a:lvl3pPr>
              <a:defRPr sz="3599"/>
            </a:lvl3pPr>
            <a:lvl4pPr>
              <a:defRPr sz="3599"/>
            </a:lvl4pPr>
            <a:lvl5pPr>
              <a:defRPr sz="3599"/>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1915913421"/>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2">
            <a:lumMod val="50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88825" cy="68580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rgbClr val="FFFFFF"/>
              </a:solidFill>
            </a:endParaRPr>
          </a:p>
        </p:txBody>
      </p:sp>
      <p:sp>
        <p:nvSpPr>
          <p:cNvPr id="3" name="Text Box 3"/>
          <p:cNvSpPr txBox="1">
            <a:spLocks noChangeArrowheads="1"/>
          </p:cNvSpPr>
          <p:nvPr userDrawn="1"/>
        </p:nvSpPr>
        <p:spPr bwMode="blackWhite">
          <a:xfrm>
            <a:off x="450085" y="5503176"/>
            <a:ext cx="8637119" cy="711824"/>
          </a:xfrm>
          <a:prstGeom prst="rect">
            <a:avLst/>
          </a:prstGeom>
          <a:noFill/>
          <a:ln w="12700">
            <a:noFill/>
            <a:miter lim="800000"/>
            <a:headEnd type="none" w="sm" len="sm"/>
            <a:tailEnd type="none" w="sm" len="sm"/>
          </a:ln>
          <a:effectLst/>
        </p:spPr>
        <p:txBody>
          <a:bodyPr vert="horz" wrap="square" lIns="179238" tIns="143391" rIns="179238" bIns="143391" numCol="1" anchor="t" anchorCtr="0" compatLnSpc="1">
            <a:prstTxWarp prst="textNoShape">
              <a:avLst/>
            </a:prstTxWarp>
            <a:spAutoFit/>
          </a:bodyPr>
          <a:lstStyle/>
          <a:p>
            <a:pPr defTabSz="913650" eaLnBrk="0" hangingPunct="0"/>
            <a:r>
              <a:rPr lang="en-US" sz="686" dirty="0">
                <a:gradFill>
                  <a:gsLst>
                    <a:gs pos="0">
                      <a:srgbClr val="FFFFFF"/>
                    </a:gs>
                    <a:gs pos="100000">
                      <a:srgbClr val="FFFFFF"/>
                    </a:gs>
                  </a:gsLst>
                  <a:lin ang="5400000" scaled="0"/>
                </a:gradFill>
                <a:cs typeface="Segoe UI" pitchFamily="34" charset="0"/>
              </a:rPr>
              <a:t>© </a:t>
            </a:r>
            <a:r>
              <a:rPr lang="en-US" sz="686" dirty="0" smtClean="0">
                <a:gradFill>
                  <a:gsLst>
                    <a:gs pos="0">
                      <a:srgbClr val="FFFFFF"/>
                    </a:gs>
                    <a:gs pos="100000">
                      <a:srgbClr val="FFFFFF"/>
                    </a:gs>
                  </a:gsLst>
                  <a:lin ang="5400000" scaled="0"/>
                </a:gradFill>
                <a:cs typeface="Segoe UI" pitchFamily="34" charset="0"/>
              </a:rPr>
              <a:t>2014 </a:t>
            </a:r>
            <a:r>
              <a:rPr lang="en-US" sz="686" dirty="0">
                <a:gradFill>
                  <a:gsLst>
                    <a:gs pos="0">
                      <a:srgbClr val="FFFFFF"/>
                    </a:gs>
                    <a:gs pos="100000">
                      <a:srgbClr val="FFFFFF"/>
                    </a:gs>
                  </a:gsLst>
                  <a:lin ang="5400000" scaled="0"/>
                </a:gradFill>
                <a:cs typeface="Segoe UI" pitchFamily="34" charset="0"/>
              </a:rPr>
              <a:t>Microsoft Corporation. All rights reserved. Microsoft, Windows, Windows Vista and other product names are or may be registered trademarks and/or trademarks in the U.S. and/or other countries.</a:t>
            </a:r>
          </a:p>
          <a:p>
            <a:pPr defTabSz="913650" eaLnBrk="0" hangingPunct="0"/>
            <a:r>
              <a:rPr lang="en-US" sz="686"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667743" y="2968091"/>
            <a:ext cx="3223021" cy="690695"/>
          </a:xfrm>
          <a:prstGeom prst="rect">
            <a:avLst/>
          </a:prstGeom>
        </p:spPr>
      </p:pic>
    </p:spTree>
    <p:extLst>
      <p:ext uri="{BB962C8B-B14F-4D97-AF65-F5344CB8AC3E}">
        <p14:creationId xmlns:p14="http://schemas.microsoft.com/office/powerpoint/2010/main" val="3050578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20134" y="353094"/>
            <a:ext cx="10986231" cy="826002"/>
          </a:xfrm>
          <a:prstGeom prst="rect">
            <a:avLst/>
          </a:prstGeom>
        </p:spPr>
        <p:txBody>
          <a:bodyPr/>
          <a:lstStyle>
            <a:lvl1pPr>
              <a:defRPr>
                <a:solidFill>
                  <a:srgbClr val="008272"/>
                </a:solidFill>
                <a:latin typeface="Segoe UI Light" panose="020B0502040204020203" pitchFamily="34" charset="0"/>
                <a:cs typeface="Segoe UI Light" panose="020B0502040204020203" pitchFamily="34" charset="0"/>
              </a:defRPr>
            </a:lvl1pPr>
          </a:lstStyle>
          <a:p>
            <a:r>
              <a:rPr lang="en-US" dirty="0" smtClean="0"/>
              <a:t>Click to edit title</a:t>
            </a:r>
            <a:endParaRPr lang="en-US" dirty="0"/>
          </a:p>
        </p:txBody>
      </p:sp>
    </p:spTree>
    <p:extLst>
      <p:ext uri="{BB962C8B-B14F-4D97-AF65-F5344CB8AC3E}">
        <p14:creationId xmlns:p14="http://schemas.microsoft.com/office/powerpoint/2010/main" val="2914296614"/>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1539" y="353551"/>
            <a:ext cx="11775138" cy="87835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01539" y="1231902"/>
            <a:ext cx="11775138" cy="4933487"/>
          </a:xfrm>
        </p:spPr>
        <p:txBody>
          <a:bodyPr>
            <a:normAutofit/>
          </a:bodyPr>
          <a:lstStyle>
            <a:lvl1pPr marL="0" indent="0">
              <a:buFontTx/>
              <a:buNone/>
              <a:defRPr sz="3599"/>
            </a:lvl1pPr>
            <a:lvl2pPr marL="457063" indent="0">
              <a:buFontTx/>
              <a:buNone/>
              <a:defRPr sz="3199"/>
            </a:lvl2pPr>
            <a:lvl3pPr marL="914126" indent="0">
              <a:buFontTx/>
              <a:buNone/>
              <a:defRPr sz="2799"/>
            </a:lvl3pPr>
            <a:lvl4pPr marL="1371189" indent="0">
              <a:buFontTx/>
              <a:buNone/>
              <a:defRPr sz="2399"/>
            </a:lvl4pPr>
            <a:lvl5pPr marL="1828251" indent="0">
              <a:buFontTx/>
              <a:buNone/>
              <a:defRPr sz="2399"/>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11723939"/>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720" y="174626"/>
            <a:ext cx="11046123" cy="993775"/>
          </a:xfrm>
        </p:spPr>
        <p:txBody>
          <a:bodyPr>
            <a:normAutofit/>
          </a:bodyPr>
          <a:lstStyle>
            <a:lvl1pPr>
              <a:defRPr sz="5398"/>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10/15/2015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94170183"/>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4" name="Rectangle 3"/>
          <p:cNvSpPr/>
          <p:nvPr userDrawn="1"/>
        </p:nvSpPr>
        <p:spPr bwMode="auto">
          <a:xfrm>
            <a:off x="0" y="5005137"/>
            <a:ext cx="12188825" cy="1852864"/>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03" tIns="45701" rIns="45701" bIns="91403" numCol="1" spcCol="0" rtlCol="0" fromWordArt="0" anchor="b" anchorCtr="0" forceAA="0" compatLnSpc="1">
            <a:prstTxWarp prst="textNoShape">
              <a:avLst/>
            </a:prstTxWarp>
            <a:noAutofit/>
          </a:bodyPr>
          <a:lstStyle/>
          <a:p>
            <a:pPr marL="0" marR="0" lvl="0" indent="0" algn="r" defTabSz="913737"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Segoe UI"/>
              <a:ea typeface="+mn-ea"/>
              <a:cs typeface="+mn-cs"/>
            </a:endParaRPr>
          </a:p>
        </p:txBody>
      </p:sp>
      <p:sp>
        <p:nvSpPr>
          <p:cNvPr id="2" name="TextBox 1"/>
          <p:cNvSpPr txBox="1"/>
          <p:nvPr userDrawn="1"/>
        </p:nvSpPr>
        <p:spPr>
          <a:xfrm>
            <a:off x="232551" y="5777652"/>
            <a:ext cx="6750631" cy="563231"/>
          </a:xfrm>
          <a:prstGeom prst="rect">
            <a:avLst/>
          </a:prstGeom>
          <a:noFill/>
        </p:spPr>
        <p:txBody>
          <a:bodyPr wrap="square" rtlCol="0">
            <a:spAutoFit/>
          </a:bodyPr>
          <a:lstStyle/>
          <a:p>
            <a:pPr marL="0" marR="0" lvl="0" indent="0" algn="l" defTabSz="914180" rtl="0" eaLnBrk="1" fontAlgn="auto" latinLnBrk="0" hangingPunct="1">
              <a:lnSpc>
                <a:spcPct val="100000"/>
              </a:lnSpc>
              <a:spcBef>
                <a:spcPts val="0"/>
              </a:spcBef>
              <a:spcAft>
                <a:spcPts val="0"/>
              </a:spcAft>
              <a:buClrTx/>
              <a:buSzTx/>
              <a:buFontTx/>
              <a:buNone/>
              <a:tabLst/>
              <a:defRPr/>
            </a:pPr>
            <a:r>
              <a:rPr kumimoji="0" lang="en-US" sz="2999" b="0" i="0" u="none" strike="noStrike" kern="1200" cap="none" spc="0" normalizeH="0" baseline="0" noProof="0" dirty="0" smtClean="0">
                <a:ln>
                  <a:noFill/>
                </a:ln>
                <a:solidFill>
                  <a:srgbClr val="FFFFFF"/>
                </a:solidFill>
                <a:effectLst/>
                <a:uLnTx/>
                <a:uFillTx/>
                <a:latin typeface="Segoe UI Light" panose="020B0502040204020203" pitchFamily="34" charset="0"/>
                <a:ea typeface="Segoe UI" panose="020B0502040204020203" pitchFamily="34" charset="0"/>
                <a:cs typeface="Segoe UI" panose="020B0502040204020203" pitchFamily="34" charset="0"/>
              </a:rPr>
              <a:t>Create the Internet of Your Things</a:t>
            </a:r>
          </a:p>
        </p:txBody>
      </p:sp>
      <p:sp>
        <p:nvSpPr>
          <p:cNvPr id="5" name="Text Placeholder 41"/>
          <p:cNvSpPr txBox="1">
            <a:spLocks/>
          </p:cNvSpPr>
          <p:nvPr userDrawn="1"/>
        </p:nvSpPr>
        <p:spPr>
          <a:xfrm>
            <a:off x="268485" y="6272761"/>
            <a:ext cx="2664285" cy="242782"/>
          </a:xfrm>
          <a:prstGeom prst="rect">
            <a:avLst/>
          </a:prstGeom>
        </p:spPr>
        <p:txBody>
          <a:bodyPr/>
          <a:lstStyle>
            <a:lvl1pPr marL="0" marR="0" indent="0" algn="l" defTabSz="685835" rtl="0" eaLnBrk="1" fontAlgn="auto" latinLnBrk="0" hangingPunct="1">
              <a:lnSpc>
                <a:spcPct val="100000"/>
              </a:lnSpc>
              <a:spcBef>
                <a:spcPts val="0"/>
              </a:spcBef>
              <a:spcAft>
                <a:spcPts val="0"/>
              </a:spcAft>
              <a:buClrTx/>
              <a:buSzTx/>
              <a:buFontTx/>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72187"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srgbClr val="FFFFFF"/>
                </a:solidFill>
                <a:effectLst/>
                <a:uLnTx/>
                <a:uFillTx/>
                <a:latin typeface="Segoe UI"/>
                <a:ea typeface="+mn-ea"/>
                <a:cs typeface="+mn-cs"/>
              </a:rPr>
              <a:t>www.InternetofYourThings.com</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199" y="5128295"/>
            <a:ext cx="1806199" cy="664572"/>
          </a:xfrm>
          <a:prstGeom prst="rect">
            <a:avLst/>
          </a:prstGeom>
        </p:spPr>
      </p:pic>
    </p:spTree>
    <p:extLst>
      <p:ext uri="{BB962C8B-B14F-4D97-AF65-F5344CB8AC3E}">
        <p14:creationId xmlns:p14="http://schemas.microsoft.com/office/powerpoint/2010/main" val="11782673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033" y="5670380"/>
            <a:ext cx="11648624" cy="884990"/>
          </a:xfrm>
          <a:noFill/>
        </p:spPr>
        <p:txBody>
          <a:bodyPr lIns="146304" tIns="109728" rIns="146304" bIns="109728" anchor="b">
            <a:noAutofit/>
          </a:bodyPr>
          <a:lstStyle>
            <a:lvl1pPr marL="0" indent="0">
              <a:spcBef>
                <a:spcPts val="0"/>
              </a:spcBef>
              <a:buNone/>
              <a:defRPr sz="196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69232" y="2075840"/>
            <a:ext cx="11650424" cy="1801436"/>
          </a:xfrm>
          <a:noFill/>
        </p:spPr>
        <p:txBody>
          <a:bodyPr lIns="146304" tIns="91440" rIns="146304" bIns="91440" anchor="t" anchorCtr="0"/>
          <a:lstStyle>
            <a:lvl1pPr>
              <a:defRPr sz="5293" spc="-98"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Text Placeholder 2"/>
          <p:cNvSpPr>
            <a:spLocks noGrp="1"/>
          </p:cNvSpPr>
          <p:nvPr>
            <p:ph type="body" sz="quarter" idx="13" hasCustomPrompt="1"/>
          </p:nvPr>
        </p:nvSpPr>
        <p:spPr>
          <a:xfrm>
            <a:off x="269232" y="301617"/>
            <a:ext cx="3583210" cy="566950"/>
          </a:xfrm>
        </p:spPr>
        <p:txBody>
          <a:bodyPr lIns="182880" tIns="146304" rIns="182880" bIns="146304"/>
          <a:lstStyle>
            <a:lvl1pPr marL="0" indent="0">
              <a:buNone/>
              <a:defRPr sz="1960">
                <a:latin typeface="+mn-lt"/>
              </a:defRPr>
            </a:lvl1pPr>
            <a:lvl2pPr marL="336076" indent="0">
              <a:buNone/>
              <a:defRPr sz="1960"/>
            </a:lvl2pPr>
            <a:lvl3pPr marL="560127" indent="0">
              <a:buNone/>
              <a:defRPr sz="1960"/>
            </a:lvl3pPr>
            <a:lvl4pPr marL="784178" indent="0">
              <a:buNone/>
              <a:defRPr sz="1960"/>
            </a:lvl4pPr>
            <a:lvl5pPr marL="1008229" indent="0">
              <a:buNone/>
              <a:defRPr sz="1960"/>
            </a:lvl5pPr>
          </a:lstStyle>
          <a:p>
            <a:pPr lvl="0"/>
            <a:r>
              <a:rPr lang="en-US" dirty="0" smtClean="0"/>
              <a:t>Session Code Here</a:t>
            </a:r>
            <a:endParaRPr lang="en-US" dirty="0"/>
          </a:p>
        </p:txBody>
      </p:sp>
    </p:spTree>
    <p:extLst>
      <p:ext uri="{BB962C8B-B14F-4D97-AF65-F5344CB8AC3E}">
        <p14:creationId xmlns:p14="http://schemas.microsoft.com/office/powerpoint/2010/main" val="28934405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033" y="5670380"/>
            <a:ext cx="8960050" cy="884990"/>
          </a:xfrm>
          <a:noFill/>
        </p:spPr>
        <p:txBody>
          <a:bodyPr lIns="146304" tIns="109728" rIns="146304" bIns="109728" anchor="b">
            <a:noAutofit/>
          </a:bodyPr>
          <a:lstStyle>
            <a:lvl1pPr marL="0" indent="0">
              <a:spcBef>
                <a:spcPts val="0"/>
              </a:spcBef>
              <a:buNone/>
              <a:defRPr sz="196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69232" y="2075840"/>
            <a:ext cx="11650424" cy="1801436"/>
          </a:xfrm>
          <a:noFill/>
        </p:spPr>
        <p:txBody>
          <a:bodyPr lIns="146304" tIns="91440" rIns="146304" bIns="91440" anchor="t" anchorCtr="0"/>
          <a:lstStyle>
            <a:lvl1pPr>
              <a:defRPr sz="5293" spc="-98"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127231" y="5984140"/>
            <a:ext cx="1607206" cy="403448"/>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89619" tIns="44810" rIns="89619" bIns="44810" numCol="1" anchor="t" anchorCtr="0" compatLnSpc="1">
            <a:prstTxWarp prst="textNoShape">
              <a:avLst/>
            </a:prstTxWarp>
          </a:bodyPr>
          <a:lstStyle/>
          <a:p>
            <a:pPr defTabSz="914180"/>
            <a:endParaRPr lang="en-US" sz="1764">
              <a:solidFill>
                <a:srgbClr val="404040"/>
              </a:solidFill>
            </a:endParaRPr>
          </a:p>
        </p:txBody>
      </p:sp>
      <p:sp>
        <p:nvSpPr>
          <p:cNvPr id="6" name="Text Placeholder 2"/>
          <p:cNvSpPr>
            <a:spLocks noGrp="1"/>
          </p:cNvSpPr>
          <p:nvPr>
            <p:ph type="body" sz="quarter" idx="13" hasCustomPrompt="1"/>
          </p:nvPr>
        </p:nvSpPr>
        <p:spPr>
          <a:xfrm>
            <a:off x="269232" y="301617"/>
            <a:ext cx="3583210" cy="566950"/>
          </a:xfrm>
        </p:spPr>
        <p:txBody>
          <a:bodyPr lIns="182880" tIns="146304" rIns="182880" bIns="146304"/>
          <a:lstStyle>
            <a:lvl1pPr marL="0" indent="0">
              <a:buNone/>
              <a:defRPr sz="1960">
                <a:latin typeface="+mn-lt"/>
              </a:defRPr>
            </a:lvl1pPr>
            <a:lvl2pPr marL="336076" indent="0">
              <a:buNone/>
              <a:defRPr sz="1960"/>
            </a:lvl2pPr>
            <a:lvl3pPr marL="560127" indent="0">
              <a:buNone/>
              <a:defRPr sz="1960"/>
            </a:lvl3pPr>
            <a:lvl4pPr marL="784178" indent="0">
              <a:buNone/>
              <a:defRPr sz="1960"/>
            </a:lvl4pPr>
            <a:lvl5pPr marL="1008229" indent="0">
              <a:buNone/>
              <a:defRPr sz="1960"/>
            </a:lvl5pPr>
          </a:lstStyle>
          <a:p>
            <a:pPr lvl="0"/>
            <a:r>
              <a:rPr lang="en-US" dirty="0" smtClean="0"/>
              <a:t>Session Code Here</a:t>
            </a:r>
            <a:endParaRPr lang="en-US" dirty="0"/>
          </a:p>
        </p:txBody>
      </p:sp>
    </p:spTree>
    <p:extLst>
      <p:ext uri="{BB962C8B-B14F-4D97-AF65-F5344CB8AC3E}">
        <p14:creationId xmlns:p14="http://schemas.microsoft.com/office/powerpoint/2010/main" val="17124778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69" y="1189177"/>
            <a:ext cx="11650488" cy="2184808"/>
          </a:xfrm>
        </p:spPr>
        <p:txBody>
          <a:bodyPr>
            <a:spAutoFit/>
          </a:bodyPr>
          <a:lstStyle>
            <a:lvl3pPr>
              <a:defRPr sz="2352"/>
            </a:lvl3pPr>
            <a:lvl4pPr>
              <a:defRPr sz="1960"/>
            </a:lvl4pPr>
            <a:lvl5pPr>
              <a:defRPr sz="196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50651691"/>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16249" y="1635896"/>
            <a:ext cx="8603408" cy="4931036"/>
          </a:xfrm>
        </p:spPr>
        <p:txBody>
          <a:bodyPr wrap="square">
            <a:noAutofit/>
          </a:bodyPr>
          <a:lstStyle>
            <a:lvl3pPr>
              <a:defRPr sz="2352"/>
            </a:lvl3pPr>
            <a:lvl4pPr>
              <a:defRPr sz="1960"/>
            </a:lvl4pPr>
            <a:lvl5pPr>
              <a:defRPr sz="196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77510" y="1635896"/>
            <a:ext cx="2688574" cy="4931036"/>
          </a:xfrm>
        </p:spPr>
        <p:txBody>
          <a:bodyPr>
            <a:noAutofit/>
          </a:bodyPr>
          <a:lstStyle>
            <a:lvl1pPr marL="0" indent="0">
              <a:buNone/>
              <a:defRPr kumimoji="0" lang="en-US" sz="2352" b="0" i="0" u="none" strike="noStrike" kern="1200" cap="none" spc="0" normalizeH="0" baseline="0" dirty="0" smtClean="0">
                <a:ln>
                  <a:noFill/>
                </a:ln>
                <a:gradFill>
                  <a:gsLst>
                    <a:gs pos="100000">
                      <a:schemeClr val="tx1"/>
                    </a:gs>
                    <a:gs pos="0">
                      <a:schemeClr val="tx1"/>
                    </a:gs>
                  </a:gsLst>
                  <a:lin ang="5400000" scaled="0"/>
                </a:gradFill>
                <a:effectLst/>
                <a:uLnTx/>
                <a:uFillTx/>
                <a:latin typeface="+mn-lt"/>
                <a:ea typeface="+mj-ea"/>
                <a:cs typeface="+mj-cs"/>
              </a:defRPr>
            </a:lvl1pPr>
          </a:lstStyle>
          <a:p>
            <a:pPr marL="0" marR="0" lvl="0" indent="0" algn="l" defTabSz="895974" rtl="0" eaLnBrk="1" fontAlgn="auto" latinLnBrk="0" hangingPunct="1">
              <a:lnSpc>
                <a:spcPct val="100000"/>
              </a:lnSpc>
              <a:spcBef>
                <a:spcPct val="0"/>
              </a:spcBef>
              <a:spcAft>
                <a:spcPts val="0"/>
              </a:spcAft>
              <a:buClrTx/>
              <a:buSzTx/>
              <a:tabLst/>
              <a:defRPr/>
            </a:pPr>
            <a:r>
              <a:rPr lang="en-US" dirty="0" smtClean="0"/>
              <a:t>Click to edit Master text styles</a:t>
            </a:r>
          </a:p>
        </p:txBody>
      </p:sp>
    </p:spTree>
    <p:extLst>
      <p:ext uri="{BB962C8B-B14F-4D97-AF65-F5344CB8AC3E}">
        <p14:creationId xmlns:p14="http://schemas.microsoft.com/office/powerpoint/2010/main" val="3392485709"/>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3" name="Statement"/>
          <p:cNvSpPr>
            <a:spLocks noGrp="1"/>
          </p:cNvSpPr>
          <p:nvPr>
            <p:ph type="ctrTitle" hasCustomPrompt="1"/>
          </p:nvPr>
        </p:nvSpPr>
        <p:spPr>
          <a:xfrm>
            <a:off x="769265" y="2709520"/>
            <a:ext cx="10719432" cy="1266359"/>
          </a:xfrm>
          <a:prstGeom prst="rect">
            <a:avLst/>
          </a:prstGeom>
        </p:spPr>
        <p:txBody>
          <a:bodyPr>
            <a:noAutofit/>
          </a:bodyPr>
          <a:lstStyle>
            <a:lvl1pPr algn="ctr">
              <a:defRPr sz="8000"/>
            </a:lvl1pPr>
          </a:lstStyle>
          <a:p>
            <a:pPr algn="ctr"/>
            <a:r>
              <a:rPr lang="en-US" sz="7998" dirty="0" smtClean="0"/>
              <a:t>Statement</a:t>
            </a:r>
            <a:endParaRPr lang="en-US" sz="7998" dirty="0"/>
          </a:p>
        </p:txBody>
      </p:sp>
      <p:pic>
        <p:nvPicPr>
          <p:cNvPr id="4"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Tree>
    <p:extLst>
      <p:ext uri="{BB962C8B-B14F-4D97-AF65-F5344CB8AC3E}">
        <p14:creationId xmlns:p14="http://schemas.microsoft.com/office/powerpoint/2010/main" val="578714624"/>
      </p:ext>
    </p:extLst>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65361" y="2084173"/>
            <a:ext cx="9858104" cy="1793104"/>
          </a:xfrm>
        </p:spPr>
        <p:txBody>
          <a:bodyPr/>
          <a:lstStyle>
            <a:lvl1pPr>
              <a:defRPr sz="4704"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2560666077"/>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77510" y="1635896"/>
            <a:ext cx="2688574" cy="4931036"/>
          </a:xfrm>
        </p:spPr>
        <p:txBody>
          <a:bodyPr>
            <a:noAutofit/>
          </a:bodyPr>
          <a:lstStyle>
            <a:lvl1pPr>
              <a:defRPr kumimoji="0" lang="en-US" sz="2352" b="0" i="0" u="none" strike="noStrike" kern="1200" cap="none" spc="0" normalizeH="0" baseline="0" dirty="0" smtClean="0">
                <a:ln>
                  <a:noFill/>
                </a:ln>
                <a:gradFill>
                  <a:gsLst>
                    <a:gs pos="92208">
                      <a:schemeClr val="tx1"/>
                    </a:gs>
                    <a:gs pos="0">
                      <a:schemeClr val="tx1"/>
                    </a:gs>
                  </a:gsLst>
                  <a:lin ang="5400000" scaled="0"/>
                </a:gradFill>
                <a:effectLst/>
                <a:uLnTx/>
                <a:uFillTx/>
                <a:latin typeface="+mn-lt"/>
                <a:ea typeface="+mj-ea"/>
                <a:cs typeface="+mj-cs"/>
              </a:defRPr>
            </a:lvl1pPr>
          </a:lstStyle>
          <a:p>
            <a:pPr marL="0" marR="0" lvl="0" indent="0" algn="l" defTabSz="895974" rtl="0" eaLnBrk="1" fontAlgn="auto" latinLnBrk="0" hangingPunct="1">
              <a:lnSpc>
                <a:spcPct val="100000"/>
              </a:lnSpc>
              <a:spcBef>
                <a:spcPct val="0"/>
              </a:spcBef>
              <a:spcAft>
                <a:spcPts val="0"/>
              </a:spcAft>
              <a:buClrTx/>
              <a:buSzTx/>
              <a:buFont typeface="Arial" pitchFamily="34" charset="0"/>
              <a:buNone/>
              <a:tabLst/>
              <a:defRPr/>
            </a:pPr>
            <a:r>
              <a:rPr lang="en-US" dirty="0" smtClean="0"/>
              <a:t>Click to edit Master text styles</a:t>
            </a:r>
          </a:p>
        </p:txBody>
      </p:sp>
    </p:spTree>
    <p:extLst>
      <p:ext uri="{BB962C8B-B14F-4D97-AF65-F5344CB8AC3E}">
        <p14:creationId xmlns:p14="http://schemas.microsoft.com/office/powerpoint/2010/main" val="3562853318"/>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50126" y="2980724"/>
            <a:ext cx="7169534" cy="896552"/>
          </a:xfrm>
        </p:spPr>
        <p:txBody>
          <a:bodyPr wrap="square" lIns="182880" tIns="146304" rIns="182880" bIns="146304" anchor="ctr">
            <a:noAutofit/>
          </a:bodyPr>
          <a:lstStyle>
            <a:lvl1pPr>
              <a:lnSpc>
                <a:spcPct val="95000"/>
              </a:lnSpc>
              <a:spcBef>
                <a:spcPts val="0"/>
              </a:spcBef>
              <a:spcAft>
                <a:spcPts val="1600"/>
              </a:spcAft>
              <a:defRPr lang="en-US" sz="3528"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00"/>
              </a:spcBef>
              <a:defRPr sz="1862">
                <a:solidFill>
                  <a:srgbClr val="FFFFFF"/>
                </a:solidFill>
              </a:defRPr>
            </a:lvl2pPr>
            <a:lvl3pPr>
              <a:lnSpc>
                <a:spcPct val="100000"/>
              </a:lnSpc>
              <a:spcBef>
                <a:spcPts val="800"/>
              </a:spcBef>
              <a:defRPr sz="1862">
                <a:solidFill>
                  <a:srgbClr val="FFFFFF"/>
                </a:solidFill>
              </a:defRPr>
            </a:lvl3pPr>
            <a:lvl4pPr>
              <a:lnSpc>
                <a:spcPct val="100000"/>
              </a:lnSpc>
              <a:spcBef>
                <a:spcPts val="800"/>
              </a:spcBef>
              <a:defRPr sz="1862">
                <a:solidFill>
                  <a:srgbClr val="FFFFFF"/>
                </a:solidFill>
              </a:defRPr>
            </a:lvl4pPr>
            <a:lvl5pPr>
              <a:lnSpc>
                <a:spcPct val="100000"/>
              </a:lnSpc>
              <a:spcBef>
                <a:spcPts val="800"/>
              </a:spcBef>
              <a:defRPr sz="1862">
                <a:solidFill>
                  <a:srgbClr val="FFFFFF"/>
                </a:solidFill>
              </a:defRPr>
            </a:lvl5pPr>
          </a:lstStyle>
          <a:p>
            <a:pPr marL="0" lvl="0" indent="0" algn="l" defTabSz="895974" rtl="0" eaLnBrk="1" latinLnBrk="0" hangingPunct="1">
              <a:spcBef>
                <a:spcPct val="20000"/>
              </a:spcBef>
              <a:buFont typeface="Arial" pitchFamily="34" charset="0"/>
              <a:buNone/>
            </a:pPr>
            <a:r>
              <a:rPr lang="en-US" dirty="0" smtClean="0"/>
              <a:t>Click to edit Master text styles</a:t>
            </a:r>
          </a:p>
        </p:txBody>
      </p:sp>
      <p:sp>
        <p:nvSpPr>
          <p:cNvPr id="15" name="Title 1"/>
          <p:cNvSpPr>
            <a:spLocks noGrp="1"/>
          </p:cNvSpPr>
          <p:nvPr>
            <p:ph type="ctrTitle" hasCustomPrompt="1"/>
          </p:nvPr>
        </p:nvSpPr>
        <p:spPr>
          <a:xfrm>
            <a:off x="269170" y="1507552"/>
            <a:ext cx="3853643" cy="384289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392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8525"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869376734"/>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50126" y="2980724"/>
            <a:ext cx="7169534" cy="896552"/>
          </a:xfrm>
        </p:spPr>
        <p:txBody>
          <a:bodyPr vert="horz" wrap="square" lIns="182880" tIns="146304" rIns="182880" bIns="146304" rtlCol="0" anchor="ctr">
            <a:noAutofit/>
          </a:bodyPr>
          <a:lstStyle>
            <a:lvl1pPr>
              <a:defRPr lang="en-US" sz="3528"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895974" rtl="0" eaLnBrk="1" latinLnBrk="0" hangingPunct="1">
              <a:spcBef>
                <a:spcPct val="20000"/>
              </a:spcBef>
              <a:spcAft>
                <a:spcPts val="1600"/>
              </a:spcAft>
              <a:buFont typeface="Arial" pitchFamily="34" charset="0"/>
              <a:buNone/>
            </a:pPr>
            <a:r>
              <a:rPr lang="en-US" dirty="0" smtClean="0"/>
              <a:t>Click to edit Master text styles</a:t>
            </a:r>
          </a:p>
        </p:txBody>
      </p:sp>
      <p:sp>
        <p:nvSpPr>
          <p:cNvPr id="6" name="Text Placeholder 8"/>
          <p:cNvSpPr>
            <a:spLocks noGrp="1"/>
          </p:cNvSpPr>
          <p:nvPr>
            <p:ph type="body" sz="quarter" idx="16" hasCustomPrompt="1"/>
          </p:nvPr>
        </p:nvSpPr>
        <p:spPr>
          <a:xfrm>
            <a:off x="269172" y="291070"/>
            <a:ext cx="11650487" cy="896552"/>
          </a:xfrm>
        </p:spPr>
        <p:txBody>
          <a:bodyPr vert="horz" lIns="182880" tIns="146304" rIns="182880" bIns="146304" rtlCol="0" anchor="t">
            <a:noAutofit/>
          </a:bodyPr>
          <a:lstStyle>
            <a:lvl1pPr marL="0" indent="0" algn="l" defTabSz="914180" rtl="0" eaLnBrk="1" latinLnBrk="0" hangingPunct="1">
              <a:lnSpc>
                <a:spcPct val="90000"/>
              </a:lnSpc>
              <a:spcBef>
                <a:spcPct val="0"/>
              </a:spcBef>
              <a:buNone/>
              <a:defRPr lang="en-US" sz="529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69170" y="1507552"/>
            <a:ext cx="3853643" cy="384289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392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8525"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271768693"/>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50126" y="2980724"/>
            <a:ext cx="7169534" cy="896552"/>
          </a:xfrm>
        </p:spPr>
        <p:txBody>
          <a:bodyPr vert="horz" wrap="square" lIns="182880" tIns="146304" rIns="182880" bIns="146304" rtlCol="0" anchor="ctr">
            <a:noAutofit/>
          </a:bodyPr>
          <a:lstStyle>
            <a:lvl1pPr>
              <a:defRPr lang="en-US" sz="3528" kern="1200" dirty="0" smtClean="0">
                <a:gradFill>
                  <a:gsLst>
                    <a:gs pos="12264">
                      <a:schemeClr val="tx1">
                        <a:lumMod val="75000"/>
                        <a:lumOff val="25000"/>
                      </a:schemeClr>
                    </a:gs>
                    <a:gs pos="71000">
                      <a:schemeClr val="tx1">
                        <a:lumMod val="75000"/>
                        <a:lumOff val="25000"/>
                      </a:schemeClr>
                    </a:gs>
                  </a:gsLst>
                  <a:lin ang="5400000" scaled="0"/>
                </a:gradFill>
                <a:latin typeface="+mj-lt"/>
                <a:ea typeface="+mn-ea"/>
                <a:cs typeface="+mn-cs"/>
              </a:defRPr>
            </a:lvl1pPr>
          </a:lstStyle>
          <a:p>
            <a:pPr marL="0" lvl="0" indent="0" algn="l" defTabSz="895974" rtl="0" eaLnBrk="1" latinLnBrk="0" hangingPunct="1">
              <a:spcBef>
                <a:spcPct val="20000"/>
              </a:spcBef>
              <a:buFont typeface="Arial" pitchFamily="34" charset="0"/>
              <a:buNone/>
            </a:pPr>
            <a:r>
              <a:rPr lang="en-US" dirty="0" smtClean="0"/>
              <a:t>Click to edit Master text styles</a:t>
            </a:r>
          </a:p>
        </p:txBody>
      </p:sp>
      <p:sp>
        <p:nvSpPr>
          <p:cNvPr id="7" name="Picture Placeholder 12"/>
          <p:cNvSpPr>
            <a:spLocks noGrp="1"/>
          </p:cNvSpPr>
          <p:nvPr>
            <p:ph type="pic" sz="quarter" idx="16"/>
          </p:nvPr>
        </p:nvSpPr>
        <p:spPr>
          <a:xfrm>
            <a:off x="269169" y="1505896"/>
            <a:ext cx="3853623" cy="3846208"/>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dirty="0"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dirty="0" smtClean="0"/>
              <a:t>Click to edit Master title style</a:t>
            </a:r>
            <a:endParaRPr lang="en-US" dirty="0"/>
          </a:p>
        </p:txBody>
      </p:sp>
    </p:spTree>
    <p:extLst>
      <p:ext uri="{BB962C8B-B14F-4D97-AF65-F5344CB8AC3E}">
        <p14:creationId xmlns:p14="http://schemas.microsoft.com/office/powerpoint/2010/main" val="868349158"/>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69" y="1189177"/>
            <a:ext cx="11650488" cy="1504822"/>
          </a:xfrm>
        </p:spPr>
        <p:txBody>
          <a:bodyPr>
            <a:spAutoFit/>
          </a:bodyPr>
          <a:lstStyle>
            <a:lvl1pPr>
              <a:defRPr lang="en-US" sz="2352"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1pPr>
            <a:lvl2pPr marL="572574" indent="-236498">
              <a:defRPr lang="en-US" sz="2352"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2pPr>
            <a:lvl3pPr marL="560069" indent="-336076">
              <a:defRPr lang="en-US" sz="2352"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3pPr>
            <a:lvl4pPr>
              <a:defRPr sz="1960"/>
            </a:lvl4pPr>
            <a:lvl5pPr>
              <a:defRPr sz="1960"/>
            </a:lvl5pPr>
          </a:lstStyle>
          <a:p>
            <a:pPr marL="0" lvl="0" indent="0" algn="l" defTabSz="895974" rtl="0" eaLnBrk="1" latinLnBrk="0" hangingPunct="1">
              <a:spcBef>
                <a:spcPct val="20000"/>
              </a:spcBef>
              <a:spcAft>
                <a:spcPts val="800"/>
              </a:spcAft>
              <a:buFont typeface="Arial" pitchFamily="34" charset="0"/>
              <a:buNone/>
            </a:pPr>
            <a:r>
              <a:rPr lang="en-US" dirty="0" smtClean="0"/>
              <a:t>Click to edit Master text styles</a:t>
            </a:r>
          </a:p>
          <a:p>
            <a:pPr marL="0" marR="0" lvl="1" indent="0" algn="l" defTabSz="895974" rtl="0" eaLnBrk="1" fontAlgn="auto" latinLnBrk="0" hangingPunct="1">
              <a:lnSpc>
                <a:spcPct val="90000"/>
              </a:lnSpc>
              <a:spcBef>
                <a:spcPct val="20000"/>
              </a:spcBef>
              <a:spcAft>
                <a:spcPts val="800"/>
              </a:spcAft>
              <a:buClr>
                <a:schemeClr val="tx1"/>
              </a:buClr>
              <a:buSzPct val="90000"/>
              <a:buFont typeface="Arial" pitchFamily="34" charset="0"/>
              <a:buNone/>
              <a:tabLst/>
            </a:pPr>
            <a:r>
              <a:rPr lang="en-US" dirty="0" smtClean="0"/>
              <a:t>Second level</a:t>
            </a:r>
          </a:p>
          <a:p>
            <a:pPr marL="447986" lvl="2" indent="-223993" algn="l" defTabSz="895974" rtl="0" eaLnBrk="1" latinLnBrk="0" hangingPunct="1">
              <a:spcBef>
                <a:spcPct val="20000"/>
              </a:spcBef>
              <a:spcAft>
                <a:spcPts val="800"/>
              </a:spcAft>
              <a:buFont typeface="Arial" pitchFamily="34" charset="0"/>
              <a:buChar char="•"/>
            </a:pPr>
            <a:r>
              <a:rPr lang="en-US" dirty="0"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95360583"/>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87901649"/>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499486"/>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69169" y="2262478"/>
            <a:ext cx="1532066" cy="316989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18525" rtl="0" eaLnBrk="1" fontAlgn="base" latinLnBrk="0" hangingPunct="1">
              <a:lnSpc>
                <a:spcPct val="95000"/>
              </a:lnSpc>
              <a:spcBef>
                <a:spcPts val="0"/>
              </a:spcBef>
              <a:spcAft>
                <a:spcPts val="0"/>
              </a:spcAft>
              <a:buClr>
                <a:schemeClr val="accent1"/>
              </a:buClr>
              <a:buSzPct val="110000"/>
              <a:buFont typeface="Avenir LT Pro 45 Book" charset="0"/>
              <a:buNone/>
              <a:tabLst/>
              <a:defRPr sz="1568"/>
            </a:lvl1pPr>
          </a:lstStyle>
          <a:p>
            <a:r>
              <a:rPr lang="en-US" smtClean="0"/>
              <a:t>Click icon to add picture</a:t>
            </a:r>
            <a:endParaRPr lang="en-US" dirty="0"/>
          </a:p>
        </p:txBody>
      </p:sp>
      <p:sp>
        <p:nvSpPr>
          <p:cNvPr id="8" name="Picture Placeholder 12"/>
          <p:cNvSpPr>
            <a:spLocks noGrp="1"/>
          </p:cNvSpPr>
          <p:nvPr>
            <p:ph type="pic" sz="quarter" idx="18"/>
          </p:nvPr>
        </p:nvSpPr>
        <p:spPr>
          <a:xfrm>
            <a:off x="4650526" y="2256322"/>
            <a:ext cx="3168528" cy="318220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568"/>
            </a:lvl1pPr>
          </a:lstStyle>
          <a:p>
            <a:r>
              <a:rPr lang="en-US" smtClean="0"/>
              <a:t>Click icon to add picture</a:t>
            </a:r>
            <a:endParaRPr lang="en-US" dirty="0"/>
          </a:p>
        </p:txBody>
      </p:sp>
      <p:sp>
        <p:nvSpPr>
          <p:cNvPr id="9" name="Picture Placeholder 12"/>
          <p:cNvSpPr>
            <a:spLocks noGrp="1"/>
          </p:cNvSpPr>
          <p:nvPr>
            <p:ph type="pic" sz="quarter" idx="19"/>
          </p:nvPr>
        </p:nvSpPr>
        <p:spPr>
          <a:xfrm>
            <a:off x="8093676" y="2257102"/>
            <a:ext cx="3825981" cy="3180644"/>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568"/>
            </a:lvl1pPr>
          </a:lstStyle>
          <a:p>
            <a:r>
              <a:rPr lang="en-US" smtClean="0"/>
              <a:t>Click icon to add picture</a:t>
            </a:r>
            <a:endParaRPr lang="en-US" dirty="0"/>
          </a:p>
        </p:txBody>
      </p:sp>
      <p:sp>
        <p:nvSpPr>
          <p:cNvPr id="10" name="Picture Placeholder 12"/>
          <p:cNvSpPr>
            <a:spLocks noGrp="1"/>
          </p:cNvSpPr>
          <p:nvPr>
            <p:ph type="pic" sz="quarter" idx="20"/>
          </p:nvPr>
        </p:nvSpPr>
        <p:spPr>
          <a:xfrm>
            <a:off x="2075863" y="2256137"/>
            <a:ext cx="2300037" cy="318257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18525" rtl="0" eaLnBrk="1" fontAlgn="base" latinLnBrk="0" hangingPunct="1">
              <a:lnSpc>
                <a:spcPct val="95000"/>
              </a:lnSpc>
              <a:spcBef>
                <a:spcPts val="0"/>
              </a:spcBef>
              <a:spcAft>
                <a:spcPts val="0"/>
              </a:spcAft>
              <a:buClr>
                <a:schemeClr val="accent1"/>
              </a:buClr>
              <a:buSzPct val="110000"/>
              <a:buFont typeface="Avenir LT Pro 45 Book" charset="0"/>
              <a:buNone/>
              <a:tabLst/>
              <a:defRPr sz="1568"/>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93464066"/>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8" name="Date Placeholder 7"/>
          <p:cNvSpPr>
            <a:spLocks noGrp="1"/>
          </p:cNvSpPr>
          <p:nvPr>
            <p:ph type="dt" sz="half" idx="10"/>
          </p:nvPr>
        </p:nvSpPr>
        <p:spPr>
          <a:xfrm>
            <a:off x="8532178" y="6356351"/>
            <a:ext cx="3051269" cy="365760"/>
          </a:xfrm>
          <a:prstGeom prst="rect">
            <a:avLst/>
          </a:prstGeom>
        </p:spPr>
        <p:txBody>
          <a:bodyPr/>
          <a:lstStyle/>
          <a:p>
            <a:pPr algn="r" defTabSz="914180"/>
            <a:fld id="{85526287-B2AA-4534-9616-8C1371A5F2E4}" type="datetime1">
              <a:rPr lang="en-US" smtClean="0">
                <a:solidFill>
                  <a:srgbClr val="FFFFFF"/>
                </a:solidFill>
              </a:rPr>
              <a:pPr algn="r" defTabSz="914180"/>
              <a:t>10/15/2015</a:t>
            </a:fld>
            <a:endParaRPr lang="en-US" sz="1600">
              <a:solidFill>
                <a:srgbClr val="00188F">
                  <a:shade val="50000"/>
                </a:srgbClr>
              </a:solidFill>
            </a:endParaRPr>
          </a:p>
        </p:txBody>
      </p:sp>
      <p:sp>
        <p:nvSpPr>
          <p:cNvPr id="9" name="Slide Number Placeholder 8"/>
          <p:cNvSpPr>
            <a:spLocks noGrp="1"/>
          </p:cNvSpPr>
          <p:nvPr>
            <p:ph type="sldNum" sz="quarter" idx="11"/>
          </p:nvPr>
        </p:nvSpPr>
        <p:spPr>
          <a:xfrm>
            <a:off x="816652" y="6356351"/>
            <a:ext cx="2640912" cy="365760"/>
          </a:xfrm>
          <a:prstGeom prst="rect">
            <a:avLst/>
          </a:prstGeom>
        </p:spPr>
        <p:txBody>
          <a:bodyPr/>
          <a:lstStyle/>
          <a:p>
            <a:pPr defTabSz="914180"/>
            <a:fld id="{0C2EF4DC-10BE-438D-A0C2-4265DEFE2ED1}" type="slidenum">
              <a:rPr lang="en-US" smtClean="0">
                <a:solidFill>
                  <a:srgbClr val="00188F">
                    <a:shade val="50000"/>
                  </a:srgbClr>
                </a:solidFill>
              </a:rPr>
              <a:pPr defTabSz="914180"/>
              <a:t>‹#›</a:t>
            </a:fld>
            <a:endParaRPr lang="en-US" dirty="0">
              <a:solidFill>
                <a:srgbClr val="00188F">
                  <a:shade val="50000"/>
                </a:srgbClr>
              </a:solidFill>
            </a:endParaRPr>
          </a:p>
        </p:txBody>
      </p:sp>
      <p:sp>
        <p:nvSpPr>
          <p:cNvPr id="10" name="Footer Placeholder 9"/>
          <p:cNvSpPr>
            <a:spLocks noGrp="1"/>
          </p:cNvSpPr>
          <p:nvPr>
            <p:ph type="ftr" sz="quarter" idx="12"/>
          </p:nvPr>
        </p:nvSpPr>
        <p:spPr>
          <a:xfrm>
            <a:off x="3863858" y="6356351"/>
            <a:ext cx="4672383" cy="365760"/>
          </a:xfrm>
          <a:prstGeom prst="rect">
            <a:avLst/>
          </a:prstGeom>
        </p:spPr>
        <p:txBody>
          <a:bodyPr/>
          <a:lstStyle/>
          <a:p>
            <a:pPr defTabSz="914180"/>
            <a:endParaRPr lang="en-US" sz="1600" dirty="0">
              <a:solidFill>
                <a:srgbClr val="00188F">
                  <a:shade val="50000"/>
                </a:srgbClr>
              </a:solidFill>
            </a:endParaRPr>
          </a:p>
        </p:txBody>
      </p:sp>
    </p:spTree>
    <p:extLst>
      <p:ext uri="{BB962C8B-B14F-4D97-AF65-F5344CB8AC3E}">
        <p14:creationId xmlns:p14="http://schemas.microsoft.com/office/powerpoint/2010/main" val="409195844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Blank">
    <p:spTree>
      <p:nvGrpSpPr>
        <p:cNvPr id="1" name=""/>
        <p:cNvGrpSpPr/>
        <p:nvPr/>
      </p:nvGrpSpPr>
      <p:grpSpPr>
        <a:xfrm>
          <a:off x="0" y="0"/>
          <a:ext cx="0" cy="0"/>
          <a:chOff x="0" y="0"/>
          <a:chExt cx="0" cy="0"/>
        </a:xfrm>
      </p:grpSpPr>
      <p:pic>
        <p:nvPicPr>
          <p:cNvPr id="4"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Tree>
    <p:extLst>
      <p:ext uri="{BB962C8B-B14F-4D97-AF65-F5344CB8AC3E}">
        <p14:creationId xmlns:p14="http://schemas.microsoft.com/office/powerpoint/2010/main" val="4118536599"/>
      </p:ext>
    </p:extLst>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8_Title Slide Solid">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12188825" cy="6858000"/>
          </a:xfrm>
          <a:prstGeom prst="rect">
            <a:avLst/>
          </a:prstGeom>
        </p:spPr>
      </p:pic>
      <p:sp>
        <p:nvSpPr>
          <p:cNvPr id="6" name="Rectangle 5"/>
          <p:cNvSpPr/>
          <p:nvPr userDrawn="1"/>
        </p:nvSpPr>
        <p:spPr bwMode="auto">
          <a:xfrm>
            <a:off x="269169" y="291073"/>
            <a:ext cx="6274896" cy="6278977"/>
          </a:xfrm>
          <a:prstGeom prst="rect">
            <a:avLst/>
          </a:prstGeom>
          <a:solidFill>
            <a:srgbClr val="00BCF2">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79213" tIns="143370" rIns="179213" bIns="143370"/>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2352"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7" name="Picture 7"/>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bwMode="auto">
          <a:xfrm>
            <a:off x="515004" y="552661"/>
            <a:ext cx="1229151" cy="2628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itle 1"/>
          <p:cNvSpPr>
            <a:spLocks noGrp="1"/>
          </p:cNvSpPr>
          <p:nvPr>
            <p:ph type="ctrTitle"/>
          </p:nvPr>
        </p:nvSpPr>
        <p:spPr>
          <a:xfrm>
            <a:off x="375855" y="1413025"/>
            <a:ext cx="6169764" cy="2488894"/>
          </a:xfrm>
        </p:spPr>
        <p:txBody>
          <a:bodyPr/>
          <a:lstStyle>
            <a:lvl1pPr>
              <a:defRPr sz="5880" baseline="0">
                <a:solidFill>
                  <a:schemeClr val="bg1"/>
                </a:solidFill>
              </a:defRPr>
            </a:lvl1pPr>
          </a:lstStyle>
          <a:p>
            <a:r>
              <a:rPr lang="en-US" smtClean="0"/>
              <a:t>Click to edit Master title style</a:t>
            </a:r>
            <a:endParaRPr lang="en-US" dirty="0"/>
          </a:p>
        </p:txBody>
      </p:sp>
      <p:sp>
        <p:nvSpPr>
          <p:cNvPr id="19" name="Subtitle 2"/>
          <p:cNvSpPr>
            <a:spLocks noGrp="1"/>
          </p:cNvSpPr>
          <p:nvPr>
            <p:ph type="subTitle" idx="1"/>
          </p:nvPr>
        </p:nvSpPr>
        <p:spPr>
          <a:xfrm>
            <a:off x="375860" y="5296816"/>
            <a:ext cx="5718557" cy="607067"/>
          </a:xfrm>
        </p:spPr>
        <p:txBody>
          <a:bodyPr anchor="ctr"/>
          <a:lstStyle>
            <a:lvl1pPr marL="0" indent="0" algn="l">
              <a:lnSpc>
                <a:spcPct val="100000"/>
              </a:lnSpc>
              <a:spcBef>
                <a:spcPts val="0"/>
              </a:spcBef>
              <a:buNone/>
              <a:defRPr sz="1567">
                <a:solidFill>
                  <a:schemeClr val="bg1"/>
                </a:solidFill>
                <a:latin typeface="+mj-lt"/>
              </a:defRPr>
            </a:lvl1pPr>
            <a:lvl2pPr marL="448020" indent="0" algn="ctr">
              <a:buNone/>
              <a:defRPr>
                <a:solidFill>
                  <a:schemeClr val="tx1">
                    <a:tint val="75000"/>
                  </a:schemeClr>
                </a:solidFill>
              </a:defRPr>
            </a:lvl2pPr>
            <a:lvl3pPr marL="896042" indent="0" algn="ctr">
              <a:buNone/>
              <a:defRPr>
                <a:solidFill>
                  <a:schemeClr val="tx1">
                    <a:tint val="75000"/>
                  </a:schemeClr>
                </a:solidFill>
              </a:defRPr>
            </a:lvl3pPr>
            <a:lvl4pPr marL="1344062" indent="0" algn="ctr">
              <a:buNone/>
              <a:defRPr>
                <a:solidFill>
                  <a:schemeClr val="tx1">
                    <a:tint val="75000"/>
                  </a:schemeClr>
                </a:solidFill>
              </a:defRPr>
            </a:lvl4pPr>
            <a:lvl5pPr marL="1792084" indent="0" algn="ctr">
              <a:buNone/>
              <a:defRPr>
                <a:solidFill>
                  <a:schemeClr val="tx1">
                    <a:tint val="75000"/>
                  </a:schemeClr>
                </a:solidFill>
              </a:defRPr>
            </a:lvl5pPr>
            <a:lvl6pPr marL="2240106" indent="0" algn="ctr">
              <a:buNone/>
              <a:defRPr>
                <a:solidFill>
                  <a:schemeClr val="tx1">
                    <a:tint val="75000"/>
                  </a:schemeClr>
                </a:solidFill>
              </a:defRPr>
            </a:lvl6pPr>
            <a:lvl7pPr marL="2688126" indent="0" algn="ctr">
              <a:buNone/>
              <a:defRPr>
                <a:solidFill>
                  <a:schemeClr val="tx1">
                    <a:tint val="75000"/>
                  </a:schemeClr>
                </a:solidFill>
              </a:defRPr>
            </a:lvl7pPr>
            <a:lvl8pPr marL="3136147" indent="0" algn="ctr">
              <a:buNone/>
              <a:defRPr>
                <a:solidFill>
                  <a:schemeClr val="tx1">
                    <a:tint val="75000"/>
                  </a:schemeClr>
                </a:solidFill>
              </a:defRPr>
            </a:lvl8pPr>
            <a:lvl9pPr marL="3584168" indent="0" algn="ctr">
              <a:buNone/>
              <a:defRPr>
                <a:solidFill>
                  <a:schemeClr val="tx1">
                    <a:tint val="75000"/>
                  </a:schemeClr>
                </a:solidFill>
              </a:defRPr>
            </a:lvl9pPr>
          </a:lstStyle>
          <a:p>
            <a:r>
              <a:rPr lang="en-US" smtClean="0"/>
              <a:t>Click to edit Master subtitle style</a:t>
            </a:r>
            <a:endParaRPr lang="en-US" dirty="0" smtClean="0"/>
          </a:p>
        </p:txBody>
      </p:sp>
    </p:spTree>
    <p:extLst>
      <p:ext uri="{BB962C8B-B14F-4D97-AF65-F5344CB8AC3E}">
        <p14:creationId xmlns:p14="http://schemas.microsoft.com/office/powerpoint/2010/main" val="1241681602"/>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_Title Slide Soli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7157" y="0"/>
            <a:ext cx="12203139" cy="6873565"/>
          </a:xfrm>
          <a:prstGeom prst="rect">
            <a:avLst/>
          </a:prstGeom>
        </p:spPr>
      </p:pic>
    </p:spTree>
    <p:extLst>
      <p:ext uri="{BB962C8B-B14F-4D97-AF65-F5344CB8AC3E}">
        <p14:creationId xmlns:p14="http://schemas.microsoft.com/office/powerpoint/2010/main" val="2045877098"/>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2pt Title + Subtitle">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269174" y="1117577"/>
            <a:ext cx="10813420" cy="563458"/>
          </a:xfrm>
          <a:prstGeom prst="rect">
            <a:avLst/>
          </a:prstGeom>
        </p:spPr>
        <p:txBody>
          <a:bodyPr lIns="192024"/>
          <a:lstStyle>
            <a:lvl1pPr marL="0" indent="0">
              <a:buNone/>
              <a:defRPr lang="en-US" sz="2744" kern="1200" smtClean="0">
                <a:solidFill>
                  <a:schemeClr val="tx2"/>
                </a:solidFill>
                <a:latin typeface="+mj-lt"/>
                <a:ea typeface="+mn-ea"/>
                <a:cs typeface="+mn-cs"/>
              </a:defRPr>
            </a:lvl1pPr>
            <a:lvl2pPr marL="0" indent="0">
              <a:buNone/>
              <a:defRPr lang="en-US" sz="3107" kern="1200" smtClean="0">
                <a:solidFill>
                  <a:schemeClr val="bg1"/>
                </a:solidFill>
                <a:latin typeface="+mj-lt"/>
                <a:ea typeface="+mn-ea"/>
                <a:cs typeface="+mn-cs"/>
              </a:defRPr>
            </a:lvl2pPr>
            <a:lvl3pPr marL="0" indent="0">
              <a:buNone/>
              <a:defRPr lang="en-US" sz="3107" kern="1200" smtClean="0">
                <a:solidFill>
                  <a:schemeClr val="bg1"/>
                </a:solidFill>
                <a:latin typeface="+mj-lt"/>
                <a:ea typeface="+mn-ea"/>
                <a:cs typeface="+mn-cs"/>
              </a:defRPr>
            </a:lvl3pPr>
            <a:lvl4pPr marL="0" indent="0">
              <a:buNone/>
              <a:defRPr lang="en-US" sz="3107" kern="1200" smtClean="0">
                <a:solidFill>
                  <a:schemeClr val="bg1"/>
                </a:solidFill>
                <a:latin typeface="+mj-lt"/>
                <a:ea typeface="+mn-ea"/>
                <a:cs typeface="+mn-cs"/>
              </a:defRPr>
            </a:lvl4pPr>
            <a:lvl5pPr marL="0" indent="0">
              <a:buNone/>
              <a:defRPr lang="en-US" sz="3107" kern="1200">
                <a:solidFill>
                  <a:schemeClr val="bg1"/>
                </a:solidFill>
                <a:latin typeface="+mj-lt"/>
                <a:ea typeface="+mn-ea"/>
                <a:cs typeface="+mn-cs"/>
              </a:defRPr>
            </a:lvl5pPr>
          </a:lstStyle>
          <a:p>
            <a:pPr lvl="0"/>
            <a:r>
              <a:rPr lang="en-US" smtClean="0"/>
              <a:t>Click to edit Master text styles</a:t>
            </a:r>
            <a:endParaRPr lang="en-US"/>
          </a:p>
        </p:txBody>
      </p:sp>
      <p:sp>
        <p:nvSpPr>
          <p:cNvPr id="7" name="Title 2"/>
          <p:cNvSpPr>
            <a:spLocks noGrp="1"/>
          </p:cNvSpPr>
          <p:nvPr>
            <p:ph type="title"/>
          </p:nvPr>
        </p:nvSpPr>
        <p:spPr>
          <a:xfrm>
            <a:off x="268857" y="286381"/>
            <a:ext cx="11650488" cy="927940"/>
          </a:xfrm>
          <a:prstGeom prst="rect">
            <a:avLst/>
          </a:prstGeom>
        </p:spPr>
        <p:txBody>
          <a:bodyPr/>
          <a:lstStyle>
            <a:lvl1pPr algn="l">
              <a:defRPr sz="5096">
                <a:solidFill>
                  <a:schemeClr val="tx2"/>
                </a:solidFill>
              </a:defRPr>
            </a:lvl1pPr>
          </a:lstStyle>
          <a:p>
            <a:r>
              <a:rPr lang="en-US" dirty="0" smtClean="0"/>
              <a:t>Click to edit Master title style</a:t>
            </a:r>
            <a:endParaRPr lang="en-US" dirty="0"/>
          </a:p>
        </p:txBody>
      </p:sp>
      <p:sp>
        <p:nvSpPr>
          <p:cNvPr id="4" name="Footer Placeholder 2"/>
          <p:cNvSpPr>
            <a:spLocks noGrp="1"/>
          </p:cNvSpPr>
          <p:nvPr>
            <p:ph type="ftr" sz="quarter" idx="14"/>
          </p:nvPr>
        </p:nvSpPr>
        <p:spPr/>
        <p:txBody>
          <a:bodyPr/>
          <a:lstStyle>
            <a:lvl1pPr fontAlgn="base">
              <a:spcBef>
                <a:spcPct val="0"/>
              </a:spcBef>
              <a:spcAft>
                <a:spcPct val="0"/>
              </a:spcAft>
              <a:defRPr>
                <a:solidFill>
                  <a:srgbClr val="505050"/>
                </a:solidFill>
              </a:defRPr>
            </a:lvl1pPr>
          </a:lstStyle>
          <a:p>
            <a:pPr>
              <a:defRPr/>
            </a:pPr>
            <a:r>
              <a:rPr lang="en-US" smtClean="0"/>
              <a:t>Microsoft Confidential</a:t>
            </a:r>
            <a:endParaRPr lang="en-US"/>
          </a:p>
        </p:txBody>
      </p:sp>
      <p:sp>
        <p:nvSpPr>
          <p:cNvPr id="5" name="Slide Number Placeholder 3"/>
          <p:cNvSpPr>
            <a:spLocks noGrp="1"/>
          </p:cNvSpPr>
          <p:nvPr>
            <p:ph type="sldNum" sz="quarter" idx="15"/>
          </p:nvPr>
        </p:nvSpPr>
        <p:spPr/>
        <p:txBody>
          <a:bodyPr/>
          <a:lstStyle>
            <a:lvl1pPr>
              <a:defRPr/>
            </a:lvl1pPr>
          </a:lstStyle>
          <a:p>
            <a:pPr defTabSz="913870"/>
            <a:fld id="{6052FC3A-E1BD-E54F-9A48-71EBDEF00552}" type="slidenum">
              <a:rPr lang="en-US" smtClean="0"/>
              <a:pPr defTabSz="913870"/>
              <a:t>‹#›</a:t>
            </a:fld>
            <a:endParaRPr lang="en-US"/>
          </a:p>
        </p:txBody>
      </p:sp>
    </p:spTree>
    <p:extLst>
      <p:ext uri="{BB962C8B-B14F-4D97-AF65-F5344CB8AC3E}">
        <p14:creationId xmlns:p14="http://schemas.microsoft.com/office/powerpoint/2010/main" val="1264228796"/>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fontAlgn="base">
              <a:spcBef>
                <a:spcPct val="0"/>
              </a:spcBef>
              <a:spcAft>
                <a:spcPct val="0"/>
              </a:spcAft>
              <a:defRPr>
                <a:solidFill>
                  <a:srgbClr val="000000"/>
                </a:solidFill>
              </a:defRPr>
            </a:lvl1pPr>
          </a:lstStyle>
          <a:p>
            <a:pPr>
              <a:defRPr/>
            </a:pPr>
            <a:r>
              <a:rPr lang="en-US" smtClean="0"/>
              <a:t>Microsoft Confidential</a:t>
            </a:r>
            <a:endParaRPr lang="en-US"/>
          </a:p>
        </p:txBody>
      </p:sp>
      <p:sp>
        <p:nvSpPr>
          <p:cNvPr id="3" name="Slide Number Placeholder 2"/>
          <p:cNvSpPr>
            <a:spLocks noGrp="1"/>
          </p:cNvSpPr>
          <p:nvPr>
            <p:ph type="sldNum" sz="quarter" idx="11"/>
          </p:nvPr>
        </p:nvSpPr>
        <p:spPr/>
        <p:txBody>
          <a:bodyPr/>
          <a:lstStyle>
            <a:lvl1pPr>
              <a:defRPr>
                <a:solidFill>
                  <a:srgbClr val="000000"/>
                </a:solidFill>
              </a:defRPr>
            </a:lvl1pPr>
          </a:lstStyle>
          <a:p>
            <a:pPr defTabSz="913870"/>
            <a:fld id="{675909FA-3F91-0646-A6A8-60C236B90508}" type="slidenum">
              <a:rPr lang="en-US" smtClean="0"/>
              <a:pPr defTabSz="913870"/>
              <a:t>‹#›</a:t>
            </a:fld>
            <a:endParaRPr lang="en-US"/>
          </a:p>
        </p:txBody>
      </p:sp>
    </p:spTree>
    <p:extLst>
      <p:ext uri="{BB962C8B-B14F-4D97-AF65-F5344CB8AC3E}">
        <p14:creationId xmlns:p14="http://schemas.microsoft.com/office/powerpoint/2010/main" val="2612863445"/>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Only">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68857" y="286381"/>
            <a:ext cx="11650488" cy="927940"/>
          </a:xfrm>
          <a:prstGeom prst="rect">
            <a:avLst/>
          </a:prstGeom>
        </p:spPr>
        <p:txBody>
          <a:bodyPr/>
          <a:lstStyle>
            <a:lvl1pPr algn="l">
              <a:defRPr sz="5096">
                <a:solidFill>
                  <a:schemeClr val="tx2"/>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461331974"/>
      </p:ext>
    </p:extLst>
  </p:cSld>
  <p:clrMapOvr>
    <a:masterClrMapping/>
  </p:clrMapOvr>
  <p:transition spd="med">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721" y="228600"/>
            <a:ext cx="11579384" cy="863600"/>
          </a:xfrm>
        </p:spPr>
        <p:txBody>
          <a:bodyPr anchor="t" anchorCtr="0">
            <a:noAutofit/>
          </a:bodyPr>
          <a:lstStyle>
            <a:lvl1pPr>
              <a:defRPr sz="5330" cap="none" spc="-133" baseline="0">
                <a:solidFill>
                  <a:schemeClr val="accent1"/>
                </a:solidFill>
                <a:latin typeface="Segoe UI Light"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777620453"/>
      </p:ext>
    </p:extLst>
  </p:cSld>
  <p:clrMapOvr>
    <a:masterClrMapping/>
  </p:clrMapOvr>
  <p:transition spd="slow">
    <p:push/>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63pt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73" y="259792"/>
            <a:ext cx="8961912" cy="1075884"/>
          </a:xfrm>
        </p:spPr>
        <p:txBody>
          <a:bodyPr lIns="146304" tIns="91440" rIns="146304" bIns="91440"/>
          <a:lstStyle>
            <a:lvl1pPr>
              <a:lnSpc>
                <a:spcPts val="6174"/>
              </a:lnSpc>
              <a:defRPr sz="5685" baseline="0">
                <a:solidFill>
                  <a:schemeClr val="accent2"/>
                </a:solidFill>
              </a:defRPr>
            </a:lvl1pPr>
          </a:lstStyle>
          <a:p>
            <a:r>
              <a:rPr lang="en-US" smtClean="0"/>
              <a:t>Lorem ipsum dolor sit.</a:t>
            </a:r>
            <a:endParaRPr lang="en-US"/>
          </a:p>
        </p:txBody>
      </p:sp>
      <p:sp>
        <p:nvSpPr>
          <p:cNvPr id="3" name="Footer Placeholder 2"/>
          <p:cNvSpPr>
            <a:spLocks noGrp="1"/>
          </p:cNvSpPr>
          <p:nvPr>
            <p:ph type="ftr" sz="quarter" idx="10"/>
          </p:nvPr>
        </p:nvSpPr>
        <p:spPr/>
        <p:txBody>
          <a:bodyPr/>
          <a:lstStyle/>
          <a:p>
            <a:r>
              <a:rPr lang="en-US" smtClean="0"/>
              <a:t>Microsoft Confidential</a:t>
            </a:r>
            <a:endParaRPr lang="en-US" dirty="0"/>
          </a:p>
        </p:txBody>
      </p:sp>
      <p:sp>
        <p:nvSpPr>
          <p:cNvPr id="4" name="Slide Number Placeholder 3"/>
          <p:cNvSpPr>
            <a:spLocks noGrp="1"/>
          </p:cNvSpPr>
          <p:nvPr>
            <p:ph type="sldNum" sz="quarter" idx="11"/>
          </p:nvPr>
        </p:nvSpPr>
        <p:spPr/>
        <p:txBody>
          <a:bodyPr/>
          <a:lstStyle/>
          <a:p>
            <a:pPr defTabSz="913870"/>
            <a:fld id="{27258FFF-F925-446B-8502-81C933981705}" type="slidenum">
              <a:rPr lang="en-US" smtClean="0"/>
              <a:pPr defTabSz="913870"/>
              <a:t>‹#›</a:t>
            </a:fld>
            <a:endParaRPr lang="en-US" dirty="0"/>
          </a:p>
        </p:txBody>
      </p:sp>
    </p:spTree>
    <p:extLst>
      <p:ext uri="{BB962C8B-B14F-4D97-AF65-F5344CB8AC3E}">
        <p14:creationId xmlns:p14="http://schemas.microsoft.com/office/powerpoint/2010/main" val="2111870216"/>
      </p:ext>
    </p:extLst>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pPr>
              <a:defRPr/>
            </a:pPr>
            <a:r>
              <a:rPr lang="en-US" smtClean="0"/>
              <a:t>Microsoft Confidential</a:t>
            </a:r>
            <a:endParaRPr lang="en-US"/>
          </a:p>
        </p:txBody>
      </p:sp>
      <p:sp>
        <p:nvSpPr>
          <p:cNvPr id="4" name="Slide Number Placeholder 3"/>
          <p:cNvSpPr>
            <a:spLocks noGrp="1"/>
          </p:cNvSpPr>
          <p:nvPr>
            <p:ph type="sldNum" sz="quarter" idx="11"/>
          </p:nvPr>
        </p:nvSpPr>
        <p:spPr/>
        <p:txBody>
          <a:bodyPr/>
          <a:lstStyle/>
          <a:p>
            <a:pPr defTabSz="913154" fontAlgn="base">
              <a:spcBef>
                <a:spcPct val="0"/>
              </a:spcBef>
              <a:spcAft>
                <a:spcPct val="0"/>
              </a:spcAft>
            </a:pPr>
            <a:fld id="{83758903-653A-7442-ACA2-36E6579F0BEB}" type="slidenum">
              <a:rPr lang="en-US" smtClean="0">
                <a:ea typeface="ＭＳ Ｐゴシック" charset="0"/>
              </a:rPr>
              <a:pPr defTabSz="913154" fontAlgn="base">
                <a:spcBef>
                  <a:spcPct val="0"/>
                </a:spcBef>
                <a:spcAft>
                  <a:spcPct val="0"/>
                </a:spcAft>
              </a:pPr>
              <a:t>‹#›</a:t>
            </a:fld>
            <a:endParaRPr lang="en-US">
              <a:ea typeface="ＭＳ Ｐゴシック" charset="0"/>
            </a:endParaRPr>
          </a:p>
        </p:txBody>
      </p:sp>
      <p:sp>
        <p:nvSpPr>
          <p:cNvPr id="6" name="Content Placeholder 5"/>
          <p:cNvSpPr>
            <a:spLocks noGrp="1"/>
          </p:cNvSpPr>
          <p:nvPr>
            <p:ph sz="quarter" idx="12"/>
          </p:nvPr>
        </p:nvSpPr>
        <p:spPr>
          <a:xfrm>
            <a:off x="269169" y="1295020"/>
            <a:ext cx="11650488" cy="495749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82568557"/>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65" y="1"/>
            <a:ext cx="12188203" cy="6858623"/>
          </a:xfrm>
          <a:prstGeom prst="rect">
            <a:avLst/>
          </a:prstGeom>
        </p:spPr>
      </p:pic>
      <p:sp>
        <p:nvSpPr>
          <p:cNvPr id="6" name="Rectangle 5"/>
          <p:cNvSpPr/>
          <p:nvPr userDrawn="1"/>
        </p:nvSpPr>
        <p:spPr bwMode="gray">
          <a:xfrm>
            <a:off x="0" y="4773828"/>
            <a:ext cx="12188825" cy="208417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1" rIns="0" bIns="45701" numCol="1" rtlCol="0" anchor="ctr" anchorCtr="0" compatLnSpc="1">
            <a:prstTxWarp prst="textNoShape">
              <a:avLst/>
            </a:prstTxWarp>
          </a:bodyPr>
          <a:lstStyle/>
          <a:p>
            <a:pPr marL="0" marR="0" lvl="0" indent="0" algn="ctr" defTabSz="913668" rtl="0" eaLnBrk="1" fontAlgn="base" latinLnBrk="0" hangingPunct="1">
              <a:lnSpc>
                <a:spcPct val="100000"/>
              </a:lnSpc>
              <a:spcBef>
                <a:spcPct val="0"/>
              </a:spcBef>
              <a:spcAft>
                <a:spcPct val="0"/>
              </a:spcAft>
              <a:buClrTx/>
              <a:buSzTx/>
              <a:buFontTx/>
              <a:buNone/>
              <a:tabLst/>
              <a:defRPr/>
            </a:pPr>
            <a:endParaRPr kumimoji="0" lang="en-US" sz="1960" b="0" i="0" u="none" strike="noStrike" kern="1200" cap="none" spc="0" normalizeH="0" baseline="0" noProof="0" dirty="0">
              <a:ln>
                <a:noFill/>
              </a:ln>
              <a:gradFill>
                <a:gsLst>
                  <a:gs pos="16814">
                    <a:srgbClr val="FFFFFF"/>
                  </a:gs>
                  <a:gs pos="46000">
                    <a:srgbClr val="FFFFFF"/>
                  </a:gs>
                </a:gsLst>
                <a:lin ang="5400000" scaled="0"/>
              </a:gradFill>
              <a:effectLst/>
              <a:uLnTx/>
              <a:uFillTx/>
              <a:latin typeface="Segoe UI"/>
              <a:ea typeface="+mn-ea"/>
              <a:cs typeface="+mn-cs"/>
            </a:endParaRPr>
          </a:p>
        </p:txBody>
      </p:sp>
      <p:sp>
        <p:nvSpPr>
          <p:cNvPr id="2" name="Text Box 3"/>
          <p:cNvSpPr txBox="1">
            <a:spLocks noChangeArrowheads="1"/>
          </p:cNvSpPr>
          <p:nvPr userDrawn="1"/>
        </p:nvSpPr>
        <p:spPr bwMode="white">
          <a:xfrm>
            <a:off x="7438686" y="6171617"/>
            <a:ext cx="4480956" cy="395317"/>
          </a:xfrm>
          <a:prstGeom prst="rect">
            <a:avLst/>
          </a:prstGeom>
          <a:noFill/>
          <a:ln w="12700">
            <a:noFill/>
            <a:miter lim="800000"/>
            <a:headEnd type="none" w="sm" len="sm"/>
            <a:tailEnd type="none" w="sm" len="sm"/>
          </a:ln>
          <a:effectLst/>
        </p:spPr>
        <p:txBody>
          <a:bodyPr vert="horz" wrap="square" lIns="179213" tIns="143370" rIns="179213" bIns="143370" numCol="1" anchor="t" anchorCtr="0" compatLnSpc="1">
            <a:prstTxWarp prst="textNoShape">
              <a:avLst/>
            </a:prstTxWarp>
            <a:spAutoFit/>
          </a:bodyPr>
          <a:lstStyle/>
          <a:p>
            <a:pPr marL="0" marR="0" lvl="0" indent="0" algn="r" defTabSz="913488"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dirty="0">
                <a:ln>
                  <a:noFill/>
                </a:ln>
                <a:gradFill>
                  <a:gsLst>
                    <a:gs pos="12389">
                      <a:srgbClr val="FFFFFF"/>
                    </a:gs>
                    <a:gs pos="54000">
                      <a:srgbClr val="FFFFFF"/>
                    </a:gs>
                  </a:gsLst>
                  <a:lin ang="5400000" scaled="0"/>
                </a:gradFill>
                <a:effectLst/>
                <a:uLnTx/>
                <a:uFillTx/>
                <a:latin typeface="Segoe UI"/>
                <a:ea typeface="+mn-ea"/>
                <a:cs typeface="Segoe UI" pitchFamily="34" charset="0"/>
              </a:rPr>
              <a:t>© </a:t>
            </a:r>
            <a:r>
              <a:rPr kumimoji="0" lang="en-US" sz="686" b="0" i="0" u="none" strike="noStrike" kern="1200" cap="none" spc="0" normalizeH="0" baseline="0" noProof="0" dirty="0" smtClean="0">
                <a:ln>
                  <a:noFill/>
                </a:ln>
                <a:gradFill>
                  <a:gsLst>
                    <a:gs pos="12389">
                      <a:srgbClr val="FFFFFF"/>
                    </a:gs>
                    <a:gs pos="54000">
                      <a:srgbClr val="FFFFFF"/>
                    </a:gs>
                  </a:gsLst>
                  <a:lin ang="5400000" scaled="0"/>
                </a:gradFill>
                <a:effectLst/>
                <a:uLnTx/>
                <a:uFillTx/>
                <a:latin typeface="Segoe UI"/>
                <a:ea typeface="+mn-ea"/>
                <a:cs typeface="Segoe UI" pitchFamily="34" charset="0"/>
              </a:rPr>
              <a:t>2015 </a:t>
            </a:r>
            <a:r>
              <a:rPr kumimoji="0" lang="en-US" sz="686" b="0" i="0" u="none" strike="noStrike" kern="1200" cap="none" spc="0" normalizeH="0" baseline="0" noProof="0" dirty="0">
                <a:ln>
                  <a:noFill/>
                </a:ln>
                <a:gradFill>
                  <a:gsLst>
                    <a:gs pos="12389">
                      <a:srgbClr val="FFFFFF"/>
                    </a:gs>
                    <a:gs pos="54000">
                      <a:srgbClr val="FFFFFF"/>
                    </a:gs>
                  </a:gsLst>
                  <a:lin ang="5400000" scaled="0"/>
                </a:gradFill>
                <a:effectLst/>
                <a:uLnTx/>
                <a:uFillTx/>
                <a:latin typeface="Segoe UI"/>
                <a:ea typeface="+mn-ea"/>
                <a:cs typeface="Segoe UI" pitchFamily="34" charset="0"/>
              </a:rPr>
              <a:t>Microsoft Corporation. All rights reserved. </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0086" y="5471929"/>
            <a:ext cx="3226289" cy="687975"/>
          </a:xfrm>
          <a:prstGeom prst="rect">
            <a:avLst/>
          </a:prstGeom>
        </p:spPr>
      </p:pic>
    </p:spTree>
    <p:extLst>
      <p:ext uri="{BB962C8B-B14F-4D97-AF65-F5344CB8AC3E}">
        <p14:creationId xmlns:p14="http://schemas.microsoft.com/office/powerpoint/2010/main" val="3576751436"/>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p>
            <a:r>
              <a:rPr lang="en-US" smtClean="0">
                <a:gradFill>
                  <a:gsLst>
                    <a:gs pos="2239">
                      <a:prstClr val="black"/>
                    </a:gs>
                    <a:gs pos="11940">
                      <a:prstClr val="black"/>
                    </a:gs>
                  </a:gsLst>
                  <a:lin ang="5400000" scaled="0"/>
                </a:gradFill>
              </a:rPr>
              <a:t>Microsoft Confidential</a:t>
            </a:r>
            <a:endParaRPr lang="en-US">
              <a:gradFill>
                <a:gsLst>
                  <a:gs pos="2239">
                    <a:prstClr val="black"/>
                  </a:gs>
                  <a:gs pos="11940">
                    <a:prstClr val="black"/>
                  </a:gs>
                </a:gsLst>
                <a:lin ang="5400000" scaled="0"/>
              </a:gradFill>
            </a:endParaRPr>
          </a:p>
        </p:txBody>
      </p:sp>
      <p:sp>
        <p:nvSpPr>
          <p:cNvPr id="5" name="Slide Number Placeholder 4"/>
          <p:cNvSpPr>
            <a:spLocks noGrp="1"/>
          </p:cNvSpPr>
          <p:nvPr>
            <p:ph type="sldNum" sz="quarter" idx="11"/>
          </p:nvPr>
        </p:nvSpPr>
        <p:spPr/>
        <p:txBody>
          <a:bodyPr/>
          <a:lstStyle/>
          <a:p>
            <a:pPr defTabSz="914180"/>
            <a:fld id="{27258FFF-F925-446B-8502-81C933981705}" type="slidenum">
              <a:rPr lang="en-US" smtClean="0">
                <a:gradFill>
                  <a:gsLst>
                    <a:gs pos="2239">
                      <a:prstClr val="black"/>
                    </a:gs>
                    <a:gs pos="11940">
                      <a:prstClr val="black"/>
                    </a:gs>
                  </a:gsLst>
                  <a:lin ang="5400000" scaled="0"/>
                </a:gradFill>
              </a:rPr>
              <a:pPr defTabSz="914180"/>
              <a:t>‹#›</a:t>
            </a:fld>
            <a:endParaRPr lang="en-US">
              <a:gradFill>
                <a:gsLst>
                  <a:gs pos="2239">
                    <a:prstClr val="black"/>
                  </a:gs>
                  <a:gs pos="11940">
                    <a:prstClr val="black"/>
                  </a:gs>
                </a:gsLst>
                <a:lin ang="5400000" scaled="0"/>
              </a:gradFill>
            </a:endParaRPr>
          </a:p>
        </p:txBody>
      </p:sp>
    </p:spTree>
    <p:extLst>
      <p:ext uri="{BB962C8B-B14F-4D97-AF65-F5344CB8AC3E}">
        <p14:creationId xmlns:p14="http://schemas.microsoft.com/office/powerpoint/2010/main" val="2041302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 Blue Blank">
    <p:bg>
      <p:bgPr>
        <a:solidFill>
          <a:srgbClr val="004086"/>
        </a:solidFill>
        <a:effectLst/>
      </p:bgPr>
    </p:bg>
    <p:spTree>
      <p:nvGrpSpPr>
        <p:cNvPr id="1" name=""/>
        <p:cNvGrpSpPr/>
        <p:nvPr/>
      </p:nvGrpSpPr>
      <p:grpSpPr>
        <a:xfrm>
          <a:off x="0" y="0"/>
          <a:ext cx="0" cy="0"/>
          <a:chOff x="0" y="0"/>
          <a:chExt cx="0" cy="0"/>
        </a:xfrm>
      </p:grpSpPr>
      <p:pic>
        <p:nvPicPr>
          <p:cNvPr id="4"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Tree>
    <p:extLst>
      <p:ext uri="{BB962C8B-B14F-4D97-AF65-F5344CB8AC3E}">
        <p14:creationId xmlns:p14="http://schemas.microsoft.com/office/powerpoint/2010/main" val="949983173"/>
      </p:ext>
    </p:extLst>
  </p:cSld>
  <p:clrMapOvr>
    <a:masterClrMapping/>
  </p:clrMapOvr>
  <p:transition>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1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p>
            <a:r>
              <a:rPr lang="en-US" smtClean="0">
                <a:gradFill>
                  <a:gsLst>
                    <a:gs pos="2239">
                      <a:prstClr val="black"/>
                    </a:gs>
                    <a:gs pos="11940">
                      <a:prstClr val="black"/>
                    </a:gs>
                  </a:gsLst>
                  <a:lin ang="5400000" scaled="0"/>
                </a:gradFill>
              </a:rPr>
              <a:t>Microsoft Confidential</a:t>
            </a:r>
            <a:endParaRPr lang="en-US">
              <a:gradFill>
                <a:gsLst>
                  <a:gs pos="2239">
                    <a:prstClr val="black"/>
                  </a:gs>
                  <a:gs pos="11940">
                    <a:prstClr val="black"/>
                  </a:gs>
                </a:gsLst>
                <a:lin ang="5400000" scaled="0"/>
              </a:gradFill>
            </a:endParaRPr>
          </a:p>
        </p:txBody>
      </p:sp>
      <p:sp>
        <p:nvSpPr>
          <p:cNvPr id="5" name="Slide Number Placeholder 4"/>
          <p:cNvSpPr>
            <a:spLocks noGrp="1"/>
          </p:cNvSpPr>
          <p:nvPr>
            <p:ph type="sldNum" sz="quarter" idx="11"/>
          </p:nvPr>
        </p:nvSpPr>
        <p:spPr/>
        <p:txBody>
          <a:bodyPr/>
          <a:lstStyle/>
          <a:p>
            <a:pPr defTabSz="914180"/>
            <a:fld id="{27258FFF-F925-446B-8502-81C933981705}" type="slidenum">
              <a:rPr lang="en-US" smtClean="0">
                <a:gradFill>
                  <a:gsLst>
                    <a:gs pos="2239">
                      <a:prstClr val="black"/>
                    </a:gs>
                    <a:gs pos="11940">
                      <a:prstClr val="black"/>
                    </a:gs>
                  </a:gsLst>
                  <a:lin ang="5400000" scaled="0"/>
                </a:gradFill>
              </a:rPr>
              <a:pPr defTabSz="914180"/>
              <a:t>‹#›</a:t>
            </a:fld>
            <a:endParaRPr lang="en-US">
              <a:gradFill>
                <a:gsLst>
                  <a:gs pos="2239">
                    <a:prstClr val="black"/>
                  </a:gs>
                  <a:gs pos="11940">
                    <a:prstClr val="black"/>
                  </a:gs>
                </a:gsLst>
                <a:lin ang="5400000" scaled="0"/>
              </a:gradFill>
            </a:endParaRPr>
          </a:p>
        </p:txBody>
      </p:sp>
    </p:spTree>
    <p:extLst>
      <p:ext uri="{BB962C8B-B14F-4D97-AF65-F5344CB8AC3E}">
        <p14:creationId xmlns:p14="http://schemas.microsoft.com/office/powerpoint/2010/main" val="29149754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1_1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p>
            <a:r>
              <a:rPr lang="en-US" smtClean="0">
                <a:gradFill>
                  <a:gsLst>
                    <a:gs pos="2239">
                      <a:prstClr val="black"/>
                    </a:gs>
                    <a:gs pos="11940">
                      <a:prstClr val="black"/>
                    </a:gs>
                  </a:gsLst>
                  <a:lin ang="5400000" scaled="0"/>
                </a:gradFill>
              </a:rPr>
              <a:t>Microsoft Confidential</a:t>
            </a:r>
            <a:endParaRPr lang="en-US">
              <a:gradFill>
                <a:gsLst>
                  <a:gs pos="2239">
                    <a:prstClr val="black"/>
                  </a:gs>
                  <a:gs pos="11940">
                    <a:prstClr val="black"/>
                  </a:gs>
                </a:gsLst>
                <a:lin ang="5400000" scaled="0"/>
              </a:gradFill>
            </a:endParaRPr>
          </a:p>
        </p:txBody>
      </p:sp>
      <p:sp>
        <p:nvSpPr>
          <p:cNvPr id="5" name="Slide Number Placeholder 4"/>
          <p:cNvSpPr>
            <a:spLocks noGrp="1"/>
          </p:cNvSpPr>
          <p:nvPr>
            <p:ph type="sldNum" sz="quarter" idx="11"/>
          </p:nvPr>
        </p:nvSpPr>
        <p:spPr/>
        <p:txBody>
          <a:bodyPr/>
          <a:lstStyle/>
          <a:p>
            <a:pPr defTabSz="914180"/>
            <a:fld id="{27258FFF-F925-446B-8502-81C933981705}" type="slidenum">
              <a:rPr lang="en-US" smtClean="0">
                <a:gradFill>
                  <a:gsLst>
                    <a:gs pos="2239">
                      <a:prstClr val="black"/>
                    </a:gs>
                    <a:gs pos="11940">
                      <a:prstClr val="black"/>
                    </a:gs>
                  </a:gsLst>
                  <a:lin ang="5400000" scaled="0"/>
                </a:gradFill>
              </a:rPr>
              <a:pPr defTabSz="914180"/>
              <a:t>‹#›</a:t>
            </a:fld>
            <a:endParaRPr lang="en-US">
              <a:gradFill>
                <a:gsLst>
                  <a:gs pos="2239">
                    <a:prstClr val="black"/>
                  </a:gs>
                  <a:gs pos="11940">
                    <a:prstClr val="black"/>
                  </a:gs>
                </a:gsLst>
                <a:lin ang="5400000" scaled="0"/>
              </a:gradFill>
            </a:endParaRPr>
          </a:p>
        </p:txBody>
      </p:sp>
    </p:spTree>
    <p:extLst>
      <p:ext uri="{BB962C8B-B14F-4D97-AF65-F5344CB8AC3E}">
        <p14:creationId xmlns:p14="http://schemas.microsoft.com/office/powerpoint/2010/main" val="26215484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2_1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p>
            <a:r>
              <a:rPr lang="en-US" smtClean="0">
                <a:gradFill>
                  <a:gsLst>
                    <a:gs pos="2239">
                      <a:prstClr val="black"/>
                    </a:gs>
                    <a:gs pos="11940">
                      <a:prstClr val="black"/>
                    </a:gs>
                  </a:gsLst>
                  <a:lin ang="5400000" scaled="0"/>
                </a:gradFill>
              </a:rPr>
              <a:t>Microsoft Confidential</a:t>
            </a:r>
            <a:endParaRPr lang="en-US">
              <a:gradFill>
                <a:gsLst>
                  <a:gs pos="2239">
                    <a:prstClr val="black"/>
                  </a:gs>
                  <a:gs pos="11940">
                    <a:prstClr val="black"/>
                  </a:gs>
                </a:gsLst>
                <a:lin ang="5400000" scaled="0"/>
              </a:gradFill>
            </a:endParaRPr>
          </a:p>
        </p:txBody>
      </p:sp>
      <p:sp>
        <p:nvSpPr>
          <p:cNvPr id="5" name="Slide Number Placeholder 4"/>
          <p:cNvSpPr>
            <a:spLocks noGrp="1"/>
          </p:cNvSpPr>
          <p:nvPr>
            <p:ph type="sldNum" sz="quarter" idx="11"/>
          </p:nvPr>
        </p:nvSpPr>
        <p:spPr/>
        <p:txBody>
          <a:bodyPr/>
          <a:lstStyle/>
          <a:p>
            <a:pPr defTabSz="914180"/>
            <a:fld id="{27258FFF-F925-446B-8502-81C933981705}" type="slidenum">
              <a:rPr lang="en-US" smtClean="0">
                <a:gradFill>
                  <a:gsLst>
                    <a:gs pos="2239">
                      <a:prstClr val="black"/>
                    </a:gs>
                    <a:gs pos="11940">
                      <a:prstClr val="black"/>
                    </a:gs>
                  </a:gsLst>
                  <a:lin ang="5400000" scaled="0"/>
                </a:gradFill>
              </a:rPr>
              <a:pPr defTabSz="914180"/>
              <a:t>‹#›</a:t>
            </a:fld>
            <a:endParaRPr lang="en-US">
              <a:gradFill>
                <a:gsLst>
                  <a:gs pos="2239">
                    <a:prstClr val="black"/>
                  </a:gs>
                  <a:gs pos="11940">
                    <a:prstClr val="black"/>
                  </a:gs>
                </a:gsLst>
                <a:lin ang="5400000" scaled="0"/>
              </a:gradFill>
            </a:endParaRPr>
          </a:p>
        </p:txBody>
      </p:sp>
    </p:spTree>
    <p:extLst>
      <p:ext uri="{BB962C8B-B14F-4D97-AF65-F5344CB8AC3E}">
        <p14:creationId xmlns:p14="http://schemas.microsoft.com/office/powerpoint/2010/main" val="17544428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3_1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p>
            <a:r>
              <a:rPr lang="en-US" smtClean="0">
                <a:gradFill>
                  <a:gsLst>
                    <a:gs pos="2239">
                      <a:prstClr val="black"/>
                    </a:gs>
                    <a:gs pos="11940">
                      <a:prstClr val="black"/>
                    </a:gs>
                  </a:gsLst>
                  <a:lin ang="5400000" scaled="0"/>
                </a:gradFill>
              </a:rPr>
              <a:t>Microsoft Confidential</a:t>
            </a:r>
            <a:endParaRPr lang="en-US">
              <a:gradFill>
                <a:gsLst>
                  <a:gs pos="2239">
                    <a:prstClr val="black"/>
                  </a:gs>
                  <a:gs pos="11940">
                    <a:prstClr val="black"/>
                  </a:gs>
                </a:gsLst>
                <a:lin ang="5400000" scaled="0"/>
              </a:gradFill>
            </a:endParaRPr>
          </a:p>
        </p:txBody>
      </p:sp>
      <p:sp>
        <p:nvSpPr>
          <p:cNvPr id="5" name="Slide Number Placeholder 4"/>
          <p:cNvSpPr>
            <a:spLocks noGrp="1"/>
          </p:cNvSpPr>
          <p:nvPr>
            <p:ph type="sldNum" sz="quarter" idx="11"/>
          </p:nvPr>
        </p:nvSpPr>
        <p:spPr/>
        <p:txBody>
          <a:bodyPr/>
          <a:lstStyle/>
          <a:p>
            <a:pPr defTabSz="914180"/>
            <a:fld id="{27258FFF-F925-446B-8502-81C933981705}" type="slidenum">
              <a:rPr lang="en-US" smtClean="0">
                <a:gradFill>
                  <a:gsLst>
                    <a:gs pos="2239">
                      <a:prstClr val="black"/>
                    </a:gs>
                    <a:gs pos="11940">
                      <a:prstClr val="black"/>
                    </a:gs>
                  </a:gsLst>
                  <a:lin ang="5400000" scaled="0"/>
                </a:gradFill>
              </a:rPr>
              <a:pPr defTabSz="914180"/>
              <a:t>‹#›</a:t>
            </a:fld>
            <a:endParaRPr lang="en-US">
              <a:gradFill>
                <a:gsLst>
                  <a:gs pos="2239">
                    <a:prstClr val="black"/>
                  </a:gs>
                  <a:gs pos="11940">
                    <a:prstClr val="black"/>
                  </a:gs>
                </a:gsLst>
                <a:lin ang="5400000" scaled="0"/>
              </a:gradFill>
            </a:endParaRPr>
          </a:p>
        </p:txBody>
      </p:sp>
    </p:spTree>
    <p:extLst>
      <p:ext uri="{BB962C8B-B14F-4D97-AF65-F5344CB8AC3E}">
        <p14:creationId xmlns:p14="http://schemas.microsoft.com/office/powerpoint/2010/main" val="12544890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4_1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p>
            <a:r>
              <a:rPr lang="en-US" smtClean="0">
                <a:gradFill>
                  <a:gsLst>
                    <a:gs pos="2239">
                      <a:prstClr val="black"/>
                    </a:gs>
                    <a:gs pos="11940">
                      <a:prstClr val="black"/>
                    </a:gs>
                  </a:gsLst>
                  <a:lin ang="5400000" scaled="0"/>
                </a:gradFill>
              </a:rPr>
              <a:t>Microsoft Confidential</a:t>
            </a:r>
            <a:endParaRPr lang="en-US">
              <a:gradFill>
                <a:gsLst>
                  <a:gs pos="2239">
                    <a:prstClr val="black"/>
                  </a:gs>
                  <a:gs pos="11940">
                    <a:prstClr val="black"/>
                  </a:gs>
                </a:gsLst>
                <a:lin ang="5400000" scaled="0"/>
              </a:gradFill>
            </a:endParaRPr>
          </a:p>
        </p:txBody>
      </p:sp>
      <p:sp>
        <p:nvSpPr>
          <p:cNvPr id="5" name="Slide Number Placeholder 4"/>
          <p:cNvSpPr>
            <a:spLocks noGrp="1"/>
          </p:cNvSpPr>
          <p:nvPr>
            <p:ph type="sldNum" sz="quarter" idx="11"/>
          </p:nvPr>
        </p:nvSpPr>
        <p:spPr/>
        <p:txBody>
          <a:bodyPr/>
          <a:lstStyle/>
          <a:p>
            <a:pPr defTabSz="914180"/>
            <a:fld id="{27258FFF-F925-446B-8502-81C933981705}" type="slidenum">
              <a:rPr lang="en-US" smtClean="0">
                <a:gradFill>
                  <a:gsLst>
                    <a:gs pos="2239">
                      <a:prstClr val="black"/>
                    </a:gs>
                    <a:gs pos="11940">
                      <a:prstClr val="black"/>
                    </a:gs>
                  </a:gsLst>
                  <a:lin ang="5400000" scaled="0"/>
                </a:gradFill>
              </a:rPr>
              <a:pPr defTabSz="914180"/>
              <a:t>‹#›</a:t>
            </a:fld>
            <a:endParaRPr lang="en-US">
              <a:gradFill>
                <a:gsLst>
                  <a:gs pos="2239">
                    <a:prstClr val="black"/>
                  </a:gs>
                  <a:gs pos="11940">
                    <a:prstClr val="black"/>
                  </a:gs>
                </a:gsLst>
                <a:lin ang="5400000" scaled="0"/>
              </a:gradFill>
            </a:endParaRPr>
          </a:p>
        </p:txBody>
      </p:sp>
    </p:spTree>
    <p:extLst>
      <p:ext uri="{BB962C8B-B14F-4D97-AF65-F5344CB8AC3E}">
        <p14:creationId xmlns:p14="http://schemas.microsoft.com/office/powerpoint/2010/main" val="4689981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5_1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p>
            <a:r>
              <a:rPr lang="en-US" smtClean="0">
                <a:gradFill>
                  <a:gsLst>
                    <a:gs pos="2239">
                      <a:prstClr val="black"/>
                    </a:gs>
                    <a:gs pos="11940">
                      <a:prstClr val="black"/>
                    </a:gs>
                  </a:gsLst>
                  <a:lin ang="5400000" scaled="0"/>
                </a:gradFill>
              </a:rPr>
              <a:t>Microsoft Confidential</a:t>
            </a:r>
            <a:endParaRPr lang="en-US">
              <a:gradFill>
                <a:gsLst>
                  <a:gs pos="2239">
                    <a:prstClr val="black"/>
                  </a:gs>
                  <a:gs pos="11940">
                    <a:prstClr val="black"/>
                  </a:gs>
                </a:gsLst>
                <a:lin ang="5400000" scaled="0"/>
              </a:gradFill>
            </a:endParaRPr>
          </a:p>
        </p:txBody>
      </p:sp>
      <p:sp>
        <p:nvSpPr>
          <p:cNvPr id="5" name="Slide Number Placeholder 4"/>
          <p:cNvSpPr>
            <a:spLocks noGrp="1"/>
          </p:cNvSpPr>
          <p:nvPr>
            <p:ph type="sldNum" sz="quarter" idx="11"/>
          </p:nvPr>
        </p:nvSpPr>
        <p:spPr/>
        <p:txBody>
          <a:bodyPr/>
          <a:lstStyle/>
          <a:p>
            <a:pPr defTabSz="914180"/>
            <a:fld id="{27258FFF-F925-446B-8502-81C933981705}" type="slidenum">
              <a:rPr lang="en-US" smtClean="0">
                <a:gradFill>
                  <a:gsLst>
                    <a:gs pos="2239">
                      <a:prstClr val="black"/>
                    </a:gs>
                    <a:gs pos="11940">
                      <a:prstClr val="black"/>
                    </a:gs>
                  </a:gsLst>
                  <a:lin ang="5400000" scaled="0"/>
                </a:gradFill>
              </a:rPr>
              <a:pPr defTabSz="914180"/>
              <a:t>‹#›</a:t>
            </a:fld>
            <a:endParaRPr lang="en-US">
              <a:gradFill>
                <a:gsLst>
                  <a:gs pos="2239">
                    <a:prstClr val="black"/>
                  </a:gs>
                  <a:gs pos="11940">
                    <a:prstClr val="black"/>
                  </a:gs>
                </a:gsLst>
                <a:lin ang="5400000" scaled="0"/>
              </a:gradFill>
            </a:endParaRPr>
          </a:p>
        </p:txBody>
      </p:sp>
    </p:spTree>
    <p:extLst>
      <p:ext uri="{BB962C8B-B14F-4D97-AF65-F5344CB8AC3E}">
        <p14:creationId xmlns:p14="http://schemas.microsoft.com/office/powerpoint/2010/main" val="14586379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6_1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p>
            <a:r>
              <a:rPr lang="en-US" smtClean="0">
                <a:gradFill>
                  <a:gsLst>
                    <a:gs pos="2239">
                      <a:prstClr val="black"/>
                    </a:gs>
                    <a:gs pos="11940">
                      <a:prstClr val="black"/>
                    </a:gs>
                  </a:gsLst>
                  <a:lin ang="5400000" scaled="0"/>
                </a:gradFill>
              </a:rPr>
              <a:t>Microsoft Confidential</a:t>
            </a:r>
            <a:endParaRPr lang="en-US">
              <a:gradFill>
                <a:gsLst>
                  <a:gs pos="2239">
                    <a:prstClr val="black"/>
                  </a:gs>
                  <a:gs pos="11940">
                    <a:prstClr val="black"/>
                  </a:gs>
                </a:gsLst>
                <a:lin ang="5400000" scaled="0"/>
              </a:gradFill>
            </a:endParaRPr>
          </a:p>
        </p:txBody>
      </p:sp>
      <p:sp>
        <p:nvSpPr>
          <p:cNvPr id="5" name="Slide Number Placeholder 4"/>
          <p:cNvSpPr>
            <a:spLocks noGrp="1"/>
          </p:cNvSpPr>
          <p:nvPr>
            <p:ph type="sldNum" sz="quarter" idx="11"/>
          </p:nvPr>
        </p:nvSpPr>
        <p:spPr/>
        <p:txBody>
          <a:bodyPr/>
          <a:lstStyle/>
          <a:p>
            <a:pPr defTabSz="914180"/>
            <a:fld id="{27258FFF-F925-446B-8502-81C933981705}" type="slidenum">
              <a:rPr lang="en-US" smtClean="0">
                <a:gradFill>
                  <a:gsLst>
                    <a:gs pos="2239">
                      <a:prstClr val="black"/>
                    </a:gs>
                    <a:gs pos="11940">
                      <a:prstClr val="black"/>
                    </a:gs>
                  </a:gsLst>
                  <a:lin ang="5400000" scaled="0"/>
                </a:gradFill>
              </a:rPr>
              <a:pPr defTabSz="914180"/>
              <a:t>‹#›</a:t>
            </a:fld>
            <a:endParaRPr lang="en-US">
              <a:gradFill>
                <a:gsLst>
                  <a:gs pos="2239">
                    <a:prstClr val="black"/>
                  </a:gs>
                  <a:gs pos="11940">
                    <a:prstClr val="black"/>
                  </a:gs>
                </a:gsLst>
                <a:lin ang="5400000" scaled="0"/>
              </a:gradFill>
            </a:endParaRPr>
          </a:p>
        </p:txBody>
      </p:sp>
    </p:spTree>
    <p:extLst>
      <p:ext uri="{BB962C8B-B14F-4D97-AF65-F5344CB8AC3E}">
        <p14:creationId xmlns:p14="http://schemas.microsoft.com/office/powerpoint/2010/main" val="31892161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7_1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p>
            <a:r>
              <a:rPr lang="en-US" smtClean="0">
                <a:gradFill>
                  <a:gsLst>
                    <a:gs pos="2239">
                      <a:prstClr val="black"/>
                    </a:gs>
                    <a:gs pos="11940">
                      <a:prstClr val="black"/>
                    </a:gs>
                  </a:gsLst>
                  <a:lin ang="5400000" scaled="0"/>
                </a:gradFill>
              </a:rPr>
              <a:t>Microsoft Confidential</a:t>
            </a:r>
            <a:endParaRPr lang="en-US">
              <a:gradFill>
                <a:gsLst>
                  <a:gs pos="2239">
                    <a:prstClr val="black"/>
                  </a:gs>
                  <a:gs pos="11940">
                    <a:prstClr val="black"/>
                  </a:gs>
                </a:gsLst>
                <a:lin ang="5400000" scaled="0"/>
              </a:gradFill>
            </a:endParaRPr>
          </a:p>
        </p:txBody>
      </p:sp>
      <p:sp>
        <p:nvSpPr>
          <p:cNvPr id="5" name="Slide Number Placeholder 4"/>
          <p:cNvSpPr>
            <a:spLocks noGrp="1"/>
          </p:cNvSpPr>
          <p:nvPr>
            <p:ph type="sldNum" sz="quarter" idx="11"/>
          </p:nvPr>
        </p:nvSpPr>
        <p:spPr/>
        <p:txBody>
          <a:bodyPr/>
          <a:lstStyle/>
          <a:p>
            <a:pPr defTabSz="914180"/>
            <a:fld id="{27258FFF-F925-446B-8502-81C933981705}" type="slidenum">
              <a:rPr lang="en-US" smtClean="0">
                <a:gradFill>
                  <a:gsLst>
                    <a:gs pos="2239">
                      <a:prstClr val="black"/>
                    </a:gs>
                    <a:gs pos="11940">
                      <a:prstClr val="black"/>
                    </a:gs>
                  </a:gsLst>
                  <a:lin ang="5400000" scaled="0"/>
                </a:gradFill>
              </a:rPr>
              <a:pPr defTabSz="914180"/>
              <a:t>‹#›</a:t>
            </a:fld>
            <a:endParaRPr lang="en-US">
              <a:gradFill>
                <a:gsLst>
                  <a:gs pos="2239">
                    <a:prstClr val="black"/>
                  </a:gs>
                  <a:gs pos="11940">
                    <a:prstClr val="black"/>
                  </a:gs>
                </a:gsLst>
                <a:lin ang="5400000" scaled="0"/>
              </a:gradFill>
            </a:endParaRPr>
          </a:p>
        </p:txBody>
      </p:sp>
    </p:spTree>
    <p:extLst>
      <p:ext uri="{BB962C8B-B14F-4D97-AF65-F5344CB8AC3E}">
        <p14:creationId xmlns:p14="http://schemas.microsoft.com/office/powerpoint/2010/main" val="24777133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8_1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p>
            <a:r>
              <a:rPr lang="en-US" smtClean="0">
                <a:gradFill>
                  <a:gsLst>
                    <a:gs pos="2239">
                      <a:prstClr val="black"/>
                    </a:gs>
                    <a:gs pos="11940">
                      <a:prstClr val="black"/>
                    </a:gs>
                  </a:gsLst>
                  <a:lin ang="5400000" scaled="0"/>
                </a:gradFill>
              </a:rPr>
              <a:t>Microsoft Confidential</a:t>
            </a:r>
            <a:endParaRPr lang="en-US">
              <a:gradFill>
                <a:gsLst>
                  <a:gs pos="2239">
                    <a:prstClr val="black"/>
                  </a:gs>
                  <a:gs pos="11940">
                    <a:prstClr val="black"/>
                  </a:gs>
                </a:gsLst>
                <a:lin ang="5400000" scaled="0"/>
              </a:gradFill>
            </a:endParaRPr>
          </a:p>
        </p:txBody>
      </p:sp>
      <p:sp>
        <p:nvSpPr>
          <p:cNvPr id="5" name="Slide Number Placeholder 4"/>
          <p:cNvSpPr>
            <a:spLocks noGrp="1"/>
          </p:cNvSpPr>
          <p:nvPr>
            <p:ph type="sldNum" sz="quarter" idx="11"/>
          </p:nvPr>
        </p:nvSpPr>
        <p:spPr/>
        <p:txBody>
          <a:bodyPr/>
          <a:lstStyle/>
          <a:p>
            <a:pPr defTabSz="914180"/>
            <a:fld id="{27258FFF-F925-446B-8502-81C933981705}" type="slidenum">
              <a:rPr lang="en-US" smtClean="0">
                <a:gradFill>
                  <a:gsLst>
                    <a:gs pos="2239">
                      <a:prstClr val="black"/>
                    </a:gs>
                    <a:gs pos="11940">
                      <a:prstClr val="black"/>
                    </a:gs>
                  </a:gsLst>
                  <a:lin ang="5400000" scaled="0"/>
                </a:gradFill>
              </a:rPr>
              <a:pPr defTabSz="914180"/>
              <a:t>‹#›</a:t>
            </a:fld>
            <a:endParaRPr lang="en-US">
              <a:gradFill>
                <a:gsLst>
                  <a:gs pos="2239">
                    <a:prstClr val="black"/>
                  </a:gs>
                  <a:gs pos="11940">
                    <a:prstClr val="black"/>
                  </a:gs>
                </a:gsLst>
                <a:lin ang="5400000" scaled="0"/>
              </a:gradFill>
            </a:endParaRPr>
          </a:p>
        </p:txBody>
      </p:sp>
    </p:spTree>
    <p:extLst>
      <p:ext uri="{BB962C8B-B14F-4D97-AF65-F5344CB8AC3E}">
        <p14:creationId xmlns:p14="http://schemas.microsoft.com/office/powerpoint/2010/main" val="13840927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9_1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p>
            <a:r>
              <a:rPr lang="en-US" smtClean="0">
                <a:gradFill>
                  <a:gsLst>
                    <a:gs pos="2239">
                      <a:prstClr val="black"/>
                    </a:gs>
                    <a:gs pos="11940">
                      <a:prstClr val="black"/>
                    </a:gs>
                  </a:gsLst>
                  <a:lin ang="5400000" scaled="0"/>
                </a:gradFill>
              </a:rPr>
              <a:t>Microsoft Confidential</a:t>
            </a:r>
            <a:endParaRPr lang="en-US">
              <a:gradFill>
                <a:gsLst>
                  <a:gs pos="2239">
                    <a:prstClr val="black"/>
                  </a:gs>
                  <a:gs pos="11940">
                    <a:prstClr val="black"/>
                  </a:gs>
                </a:gsLst>
                <a:lin ang="5400000" scaled="0"/>
              </a:gradFill>
            </a:endParaRPr>
          </a:p>
        </p:txBody>
      </p:sp>
      <p:sp>
        <p:nvSpPr>
          <p:cNvPr id="5" name="Slide Number Placeholder 4"/>
          <p:cNvSpPr>
            <a:spLocks noGrp="1"/>
          </p:cNvSpPr>
          <p:nvPr>
            <p:ph type="sldNum" sz="quarter" idx="11"/>
          </p:nvPr>
        </p:nvSpPr>
        <p:spPr/>
        <p:txBody>
          <a:bodyPr/>
          <a:lstStyle/>
          <a:p>
            <a:pPr defTabSz="914180"/>
            <a:fld id="{27258FFF-F925-446B-8502-81C933981705}" type="slidenum">
              <a:rPr lang="en-US" smtClean="0">
                <a:gradFill>
                  <a:gsLst>
                    <a:gs pos="2239">
                      <a:prstClr val="black"/>
                    </a:gs>
                    <a:gs pos="11940">
                      <a:prstClr val="black"/>
                    </a:gs>
                  </a:gsLst>
                  <a:lin ang="5400000" scaled="0"/>
                </a:gradFill>
              </a:rPr>
              <a:pPr defTabSz="914180"/>
              <a:t>‹#›</a:t>
            </a:fld>
            <a:endParaRPr lang="en-US">
              <a:gradFill>
                <a:gsLst>
                  <a:gs pos="2239">
                    <a:prstClr val="black"/>
                  </a:gs>
                  <a:gs pos="11940">
                    <a:prstClr val="black"/>
                  </a:gs>
                </a:gsLst>
                <a:lin ang="5400000" scaled="0"/>
              </a:gradFill>
            </a:endParaRPr>
          </a:p>
        </p:txBody>
      </p:sp>
    </p:spTree>
    <p:extLst>
      <p:ext uri="{BB962C8B-B14F-4D97-AF65-F5344CB8AC3E}">
        <p14:creationId xmlns:p14="http://schemas.microsoft.com/office/powerpoint/2010/main" val="3772300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ght Blank">
    <p:bg>
      <p:bgRef idx="1001">
        <a:schemeClr val="bg1"/>
      </p:bgRef>
    </p:bg>
    <p:spTree>
      <p:nvGrpSpPr>
        <p:cNvPr id="1" name=""/>
        <p:cNvGrpSpPr/>
        <p:nvPr/>
      </p:nvGrpSpPr>
      <p:grpSpPr>
        <a:xfrm>
          <a:off x="0" y="0"/>
          <a:ext cx="0" cy="0"/>
          <a:chOff x="0" y="0"/>
          <a:chExt cx="0" cy="0"/>
        </a:xfrm>
      </p:grpSpPr>
      <p:pic>
        <p:nvPicPr>
          <p:cNvPr id="4" name="Logo Dark" descr="MS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4945" y="6474572"/>
            <a:ext cx="1157198" cy="248097"/>
          </a:xfrm>
          <a:prstGeom prst="rect">
            <a:avLst/>
          </a:prstGeom>
        </p:spPr>
      </p:pic>
      <p:pic>
        <p:nvPicPr>
          <p:cNvPr id="6"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Tree>
    <p:extLst>
      <p:ext uri="{BB962C8B-B14F-4D97-AF65-F5344CB8AC3E}">
        <p14:creationId xmlns:p14="http://schemas.microsoft.com/office/powerpoint/2010/main" val="346874279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10_1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p>
            <a:r>
              <a:rPr lang="en-US" smtClean="0">
                <a:gradFill>
                  <a:gsLst>
                    <a:gs pos="2239">
                      <a:prstClr val="black"/>
                    </a:gs>
                    <a:gs pos="11940">
                      <a:prstClr val="black"/>
                    </a:gs>
                  </a:gsLst>
                  <a:lin ang="5400000" scaled="0"/>
                </a:gradFill>
              </a:rPr>
              <a:t>Microsoft Confidential</a:t>
            </a:r>
            <a:endParaRPr lang="en-US">
              <a:gradFill>
                <a:gsLst>
                  <a:gs pos="2239">
                    <a:prstClr val="black"/>
                  </a:gs>
                  <a:gs pos="11940">
                    <a:prstClr val="black"/>
                  </a:gs>
                </a:gsLst>
                <a:lin ang="5400000" scaled="0"/>
              </a:gradFill>
            </a:endParaRPr>
          </a:p>
        </p:txBody>
      </p:sp>
      <p:sp>
        <p:nvSpPr>
          <p:cNvPr id="5" name="Slide Number Placeholder 4"/>
          <p:cNvSpPr>
            <a:spLocks noGrp="1"/>
          </p:cNvSpPr>
          <p:nvPr>
            <p:ph type="sldNum" sz="quarter" idx="11"/>
          </p:nvPr>
        </p:nvSpPr>
        <p:spPr/>
        <p:txBody>
          <a:bodyPr/>
          <a:lstStyle/>
          <a:p>
            <a:pPr defTabSz="914180"/>
            <a:fld id="{27258FFF-F925-446B-8502-81C933981705}" type="slidenum">
              <a:rPr lang="en-US" smtClean="0">
                <a:gradFill>
                  <a:gsLst>
                    <a:gs pos="2239">
                      <a:prstClr val="black"/>
                    </a:gs>
                    <a:gs pos="11940">
                      <a:prstClr val="black"/>
                    </a:gs>
                  </a:gsLst>
                  <a:lin ang="5400000" scaled="0"/>
                </a:gradFill>
              </a:rPr>
              <a:pPr defTabSz="914180"/>
              <a:t>‹#›</a:t>
            </a:fld>
            <a:endParaRPr lang="en-US">
              <a:gradFill>
                <a:gsLst>
                  <a:gs pos="2239">
                    <a:prstClr val="black"/>
                  </a:gs>
                  <a:gs pos="11940">
                    <a:prstClr val="black"/>
                  </a:gs>
                </a:gsLst>
                <a:lin ang="5400000" scaled="0"/>
              </a:gradFill>
            </a:endParaRPr>
          </a:p>
        </p:txBody>
      </p:sp>
    </p:spTree>
    <p:extLst>
      <p:ext uri="{BB962C8B-B14F-4D97-AF65-F5344CB8AC3E}">
        <p14:creationId xmlns:p14="http://schemas.microsoft.com/office/powerpoint/2010/main" val="37582830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11_1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p>
            <a:r>
              <a:rPr lang="en-US" smtClean="0">
                <a:gradFill>
                  <a:gsLst>
                    <a:gs pos="2239">
                      <a:prstClr val="black"/>
                    </a:gs>
                    <a:gs pos="11940">
                      <a:prstClr val="black"/>
                    </a:gs>
                  </a:gsLst>
                  <a:lin ang="5400000" scaled="0"/>
                </a:gradFill>
              </a:rPr>
              <a:t>Microsoft Confidential</a:t>
            </a:r>
            <a:endParaRPr lang="en-US">
              <a:gradFill>
                <a:gsLst>
                  <a:gs pos="2239">
                    <a:prstClr val="black"/>
                  </a:gs>
                  <a:gs pos="11940">
                    <a:prstClr val="black"/>
                  </a:gs>
                </a:gsLst>
                <a:lin ang="5400000" scaled="0"/>
              </a:gradFill>
            </a:endParaRPr>
          </a:p>
        </p:txBody>
      </p:sp>
      <p:sp>
        <p:nvSpPr>
          <p:cNvPr id="5" name="Slide Number Placeholder 4"/>
          <p:cNvSpPr>
            <a:spLocks noGrp="1"/>
          </p:cNvSpPr>
          <p:nvPr>
            <p:ph type="sldNum" sz="quarter" idx="11"/>
          </p:nvPr>
        </p:nvSpPr>
        <p:spPr/>
        <p:txBody>
          <a:bodyPr/>
          <a:lstStyle/>
          <a:p>
            <a:pPr defTabSz="914180"/>
            <a:fld id="{27258FFF-F925-446B-8502-81C933981705}" type="slidenum">
              <a:rPr lang="en-US" smtClean="0">
                <a:gradFill>
                  <a:gsLst>
                    <a:gs pos="2239">
                      <a:prstClr val="black"/>
                    </a:gs>
                    <a:gs pos="11940">
                      <a:prstClr val="black"/>
                    </a:gs>
                  </a:gsLst>
                  <a:lin ang="5400000" scaled="0"/>
                </a:gradFill>
              </a:rPr>
              <a:pPr defTabSz="914180"/>
              <a:t>‹#›</a:t>
            </a:fld>
            <a:endParaRPr lang="en-US">
              <a:gradFill>
                <a:gsLst>
                  <a:gs pos="2239">
                    <a:prstClr val="black"/>
                  </a:gs>
                  <a:gs pos="11940">
                    <a:prstClr val="black"/>
                  </a:gs>
                </a:gsLst>
                <a:lin ang="5400000" scaled="0"/>
              </a:gradFill>
            </a:endParaRPr>
          </a:p>
        </p:txBody>
      </p:sp>
    </p:spTree>
    <p:extLst>
      <p:ext uri="{BB962C8B-B14F-4D97-AF65-F5344CB8AC3E}">
        <p14:creationId xmlns:p14="http://schemas.microsoft.com/office/powerpoint/2010/main" val="30714834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12_1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p>
            <a:r>
              <a:rPr lang="en-US" smtClean="0">
                <a:gradFill>
                  <a:gsLst>
                    <a:gs pos="2239">
                      <a:prstClr val="black"/>
                    </a:gs>
                    <a:gs pos="11940">
                      <a:prstClr val="black"/>
                    </a:gs>
                  </a:gsLst>
                  <a:lin ang="5400000" scaled="0"/>
                </a:gradFill>
              </a:rPr>
              <a:t>Microsoft Confidential</a:t>
            </a:r>
            <a:endParaRPr lang="en-US">
              <a:gradFill>
                <a:gsLst>
                  <a:gs pos="2239">
                    <a:prstClr val="black"/>
                  </a:gs>
                  <a:gs pos="11940">
                    <a:prstClr val="black"/>
                  </a:gs>
                </a:gsLst>
                <a:lin ang="5400000" scaled="0"/>
              </a:gradFill>
            </a:endParaRPr>
          </a:p>
        </p:txBody>
      </p:sp>
      <p:sp>
        <p:nvSpPr>
          <p:cNvPr id="5" name="Slide Number Placeholder 4"/>
          <p:cNvSpPr>
            <a:spLocks noGrp="1"/>
          </p:cNvSpPr>
          <p:nvPr>
            <p:ph type="sldNum" sz="quarter" idx="11"/>
          </p:nvPr>
        </p:nvSpPr>
        <p:spPr/>
        <p:txBody>
          <a:bodyPr/>
          <a:lstStyle/>
          <a:p>
            <a:pPr defTabSz="914180"/>
            <a:fld id="{27258FFF-F925-446B-8502-81C933981705}" type="slidenum">
              <a:rPr lang="en-US" smtClean="0">
                <a:gradFill>
                  <a:gsLst>
                    <a:gs pos="2239">
                      <a:prstClr val="black"/>
                    </a:gs>
                    <a:gs pos="11940">
                      <a:prstClr val="black"/>
                    </a:gs>
                  </a:gsLst>
                  <a:lin ang="5400000" scaled="0"/>
                </a:gradFill>
              </a:rPr>
              <a:pPr defTabSz="914180"/>
              <a:t>‹#›</a:t>
            </a:fld>
            <a:endParaRPr lang="en-US">
              <a:gradFill>
                <a:gsLst>
                  <a:gs pos="2239">
                    <a:prstClr val="black"/>
                  </a:gs>
                  <a:gs pos="11940">
                    <a:prstClr val="black"/>
                  </a:gs>
                </a:gsLst>
                <a:lin ang="5400000" scaled="0"/>
              </a:gradFill>
            </a:endParaRPr>
          </a:p>
        </p:txBody>
      </p:sp>
    </p:spTree>
    <p:extLst>
      <p:ext uri="{BB962C8B-B14F-4D97-AF65-F5344CB8AC3E}">
        <p14:creationId xmlns:p14="http://schemas.microsoft.com/office/powerpoint/2010/main" val="27393956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13_1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p>
            <a:r>
              <a:rPr lang="en-US" smtClean="0">
                <a:gradFill>
                  <a:gsLst>
                    <a:gs pos="2239">
                      <a:prstClr val="black"/>
                    </a:gs>
                    <a:gs pos="11940">
                      <a:prstClr val="black"/>
                    </a:gs>
                  </a:gsLst>
                  <a:lin ang="5400000" scaled="0"/>
                </a:gradFill>
              </a:rPr>
              <a:t>Microsoft Confidential</a:t>
            </a:r>
            <a:endParaRPr lang="en-US">
              <a:gradFill>
                <a:gsLst>
                  <a:gs pos="2239">
                    <a:prstClr val="black"/>
                  </a:gs>
                  <a:gs pos="11940">
                    <a:prstClr val="black"/>
                  </a:gs>
                </a:gsLst>
                <a:lin ang="5400000" scaled="0"/>
              </a:gradFill>
            </a:endParaRPr>
          </a:p>
        </p:txBody>
      </p:sp>
      <p:sp>
        <p:nvSpPr>
          <p:cNvPr id="5" name="Slide Number Placeholder 4"/>
          <p:cNvSpPr>
            <a:spLocks noGrp="1"/>
          </p:cNvSpPr>
          <p:nvPr>
            <p:ph type="sldNum" sz="quarter" idx="11"/>
          </p:nvPr>
        </p:nvSpPr>
        <p:spPr/>
        <p:txBody>
          <a:bodyPr/>
          <a:lstStyle/>
          <a:p>
            <a:pPr defTabSz="914180"/>
            <a:fld id="{27258FFF-F925-446B-8502-81C933981705}" type="slidenum">
              <a:rPr lang="en-US" smtClean="0">
                <a:gradFill>
                  <a:gsLst>
                    <a:gs pos="2239">
                      <a:prstClr val="black"/>
                    </a:gs>
                    <a:gs pos="11940">
                      <a:prstClr val="black"/>
                    </a:gs>
                  </a:gsLst>
                  <a:lin ang="5400000" scaled="0"/>
                </a:gradFill>
              </a:rPr>
              <a:pPr defTabSz="914180"/>
              <a:t>‹#›</a:t>
            </a:fld>
            <a:endParaRPr lang="en-US">
              <a:gradFill>
                <a:gsLst>
                  <a:gs pos="2239">
                    <a:prstClr val="black"/>
                  </a:gs>
                  <a:gs pos="11940">
                    <a:prstClr val="black"/>
                  </a:gs>
                </a:gsLst>
                <a:lin ang="5400000" scaled="0"/>
              </a:gradFill>
            </a:endParaRPr>
          </a:p>
        </p:txBody>
      </p:sp>
    </p:spTree>
    <p:extLst>
      <p:ext uri="{BB962C8B-B14F-4D97-AF65-F5344CB8AC3E}">
        <p14:creationId xmlns:p14="http://schemas.microsoft.com/office/powerpoint/2010/main" val="35950523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14_1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p>
            <a:r>
              <a:rPr lang="en-US" smtClean="0">
                <a:gradFill>
                  <a:gsLst>
                    <a:gs pos="2239">
                      <a:prstClr val="black"/>
                    </a:gs>
                    <a:gs pos="11940">
                      <a:prstClr val="black"/>
                    </a:gs>
                  </a:gsLst>
                  <a:lin ang="5400000" scaled="0"/>
                </a:gradFill>
              </a:rPr>
              <a:t>Microsoft Confidential</a:t>
            </a:r>
            <a:endParaRPr lang="en-US">
              <a:gradFill>
                <a:gsLst>
                  <a:gs pos="2239">
                    <a:prstClr val="black"/>
                  </a:gs>
                  <a:gs pos="11940">
                    <a:prstClr val="black"/>
                  </a:gs>
                </a:gsLst>
                <a:lin ang="5400000" scaled="0"/>
              </a:gradFill>
            </a:endParaRPr>
          </a:p>
        </p:txBody>
      </p:sp>
      <p:sp>
        <p:nvSpPr>
          <p:cNvPr id="5" name="Slide Number Placeholder 4"/>
          <p:cNvSpPr>
            <a:spLocks noGrp="1"/>
          </p:cNvSpPr>
          <p:nvPr>
            <p:ph type="sldNum" sz="quarter" idx="11"/>
          </p:nvPr>
        </p:nvSpPr>
        <p:spPr/>
        <p:txBody>
          <a:bodyPr/>
          <a:lstStyle/>
          <a:p>
            <a:pPr defTabSz="914180"/>
            <a:fld id="{27258FFF-F925-446B-8502-81C933981705}" type="slidenum">
              <a:rPr lang="en-US" smtClean="0">
                <a:gradFill>
                  <a:gsLst>
                    <a:gs pos="2239">
                      <a:prstClr val="black"/>
                    </a:gs>
                    <a:gs pos="11940">
                      <a:prstClr val="black"/>
                    </a:gs>
                  </a:gsLst>
                  <a:lin ang="5400000" scaled="0"/>
                </a:gradFill>
              </a:rPr>
              <a:pPr defTabSz="914180"/>
              <a:t>‹#›</a:t>
            </a:fld>
            <a:endParaRPr lang="en-US">
              <a:gradFill>
                <a:gsLst>
                  <a:gs pos="2239">
                    <a:prstClr val="black"/>
                  </a:gs>
                  <a:gs pos="11940">
                    <a:prstClr val="black"/>
                  </a:gs>
                </a:gsLst>
                <a:lin ang="5400000" scaled="0"/>
              </a:gradFill>
            </a:endParaRPr>
          </a:p>
        </p:txBody>
      </p:sp>
    </p:spTree>
    <p:extLst>
      <p:ext uri="{BB962C8B-B14F-4D97-AF65-F5344CB8AC3E}">
        <p14:creationId xmlns:p14="http://schemas.microsoft.com/office/powerpoint/2010/main" val="344782892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15_1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p>
            <a:r>
              <a:rPr lang="en-US" smtClean="0">
                <a:gradFill>
                  <a:gsLst>
                    <a:gs pos="2239">
                      <a:prstClr val="black"/>
                    </a:gs>
                    <a:gs pos="11940">
                      <a:prstClr val="black"/>
                    </a:gs>
                  </a:gsLst>
                  <a:lin ang="5400000" scaled="0"/>
                </a:gradFill>
              </a:rPr>
              <a:t>Microsoft Confidential</a:t>
            </a:r>
            <a:endParaRPr lang="en-US">
              <a:gradFill>
                <a:gsLst>
                  <a:gs pos="2239">
                    <a:prstClr val="black"/>
                  </a:gs>
                  <a:gs pos="11940">
                    <a:prstClr val="black"/>
                  </a:gs>
                </a:gsLst>
                <a:lin ang="5400000" scaled="0"/>
              </a:gradFill>
            </a:endParaRPr>
          </a:p>
        </p:txBody>
      </p:sp>
      <p:sp>
        <p:nvSpPr>
          <p:cNvPr id="5" name="Slide Number Placeholder 4"/>
          <p:cNvSpPr>
            <a:spLocks noGrp="1"/>
          </p:cNvSpPr>
          <p:nvPr>
            <p:ph type="sldNum" sz="quarter" idx="11"/>
          </p:nvPr>
        </p:nvSpPr>
        <p:spPr/>
        <p:txBody>
          <a:bodyPr/>
          <a:lstStyle/>
          <a:p>
            <a:pPr defTabSz="914180"/>
            <a:fld id="{27258FFF-F925-446B-8502-81C933981705}" type="slidenum">
              <a:rPr lang="en-US" smtClean="0">
                <a:gradFill>
                  <a:gsLst>
                    <a:gs pos="2239">
                      <a:prstClr val="black"/>
                    </a:gs>
                    <a:gs pos="11940">
                      <a:prstClr val="black"/>
                    </a:gs>
                  </a:gsLst>
                  <a:lin ang="5400000" scaled="0"/>
                </a:gradFill>
              </a:rPr>
              <a:pPr defTabSz="914180"/>
              <a:t>‹#›</a:t>
            </a:fld>
            <a:endParaRPr lang="en-US">
              <a:gradFill>
                <a:gsLst>
                  <a:gs pos="2239">
                    <a:prstClr val="black"/>
                  </a:gs>
                  <a:gs pos="11940">
                    <a:prstClr val="black"/>
                  </a:gs>
                </a:gsLst>
                <a:lin ang="5400000" scaled="0"/>
              </a:gradFill>
            </a:endParaRPr>
          </a:p>
        </p:txBody>
      </p:sp>
    </p:spTree>
    <p:extLst>
      <p:ext uri="{BB962C8B-B14F-4D97-AF65-F5344CB8AC3E}">
        <p14:creationId xmlns:p14="http://schemas.microsoft.com/office/powerpoint/2010/main" val="31343337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16_1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p>
            <a:r>
              <a:rPr lang="en-US" smtClean="0">
                <a:gradFill>
                  <a:gsLst>
                    <a:gs pos="2239">
                      <a:prstClr val="black"/>
                    </a:gs>
                    <a:gs pos="11940">
                      <a:prstClr val="black"/>
                    </a:gs>
                  </a:gsLst>
                  <a:lin ang="5400000" scaled="0"/>
                </a:gradFill>
              </a:rPr>
              <a:t>Microsoft Confidential</a:t>
            </a:r>
            <a:endParaRPr lang="en-US">
              <a:gradFill>
                <a:gsLst>
                  <a:gs pos="2239">
                    <a:prstClr val="black"/>
                  </a:gs>
                  <a:gs pos="11940">
                    <a:prstClr val="black"/>
                  </a:gs>
                </a:gsLst>
                <a:lin ang="5400000" scaled="0"/>
              </a:gradFill>
            </a:endParaRPr>
          </a:p>
        </p:txBody>
      </p:sp>
      <p:sp>
        <p:nvSpPr>
          <p:cNvPr id="5" name="Slide Number Placeholder 4"/>
          <p:cNvSpPr>
            <a:spLocks noGrp="1"/>
          </p:cNvSpPr>
          <p:nvPr>
            <p:ph type="sldNum" sz="quarter" idx="11"/>
          </p:nvPr>
        </p:nvSpPr>
        <p:spPr/>
        <p:txBody>
          <a:bodyPr/>
          <a:lstStyle/>
          <a:p>
            <a:pPr defTabSz="914180"/>
            <a:fld id="{27258FFF-F925-446B-8502-81C933981705}" type="slidenum">
              <a:rPr lang="en-US" smtClean="0">
                <a:gradFill>
                  <a:gsLst>
                    <a:gs pos="2239">
                      <a:prstClr val="black"/>
                    </a:gs>
                    <a:gs pos="11940">
                      <a:prstClr val="black"/>
                    </a:gs>
                  </a:gsLst>
                  <a:lin ang="5400000" scaled="0"/>
                </a:gradFill>
              </a:rPr>
              <a:pPr defTabSz="914180"/>
              <a:t>‹#›</a:t>
            </a:fld>
            <a:endParaRPr lang="en-US">
              <a:gradFill>
                <a:gsLst>
                  <a:gs pos="2239">
                    <a:prstClr val="black"/>
                  </a:gs>
                  <a:gs pos="11940">
                    <a:prstClr val="black"/>
                  </a:gs>
                </a:gsLst>
                <a:lin ang="5400000" scaled="0"/>
              </a:gradFill>
            </a:endParaRPr>
          </a:p>
        </p:txBody>
      </p:sp>
    </p:spTree>
    <p:extLst>
      <p:ext uri="{BB962C8B-B14F-4D97-AF65-F5344CB8AC3E}">
        <p14:creationId xmlns:p14="http://schemas.microsoft.com/office/powerpoint/2010/main" val="28466406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17_1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p>
            <a:r>
              <a:rPr lang="en-US" smtClean="0">
                <a:gradFill>
                  <a:gsLst>
                    <a:gs pos="2239">
                      <a:prstClr val="black"/>
                    </a:gs>
                    <a:gs pos="11940">
                      <a:prstClr val="black"/>
                    </a:gs>
                  </a:gsLst>
                  <a:lin ang="5400000" scaled="0"/>
                </a:gradFill>
              </a:rPr>
              <a:t>Microsoft Confidential</a:t>
            </a:r>
            <a:endParaRPr lang="en-US">
              <a:gradFill>
                <a:gsLst>
                  <a:gs pos="2239">
                    <a:prstClr val="black"/>
                  </a:gs>
                  <a:gs pos="11940">
                    <a:prstClr val="black"/>
                  </a:gs>
                </a:gsLst>
                <a:lin ang="5400000" scaled="0"/>
              </a:gradFill>
            </a:endParaRPr>
          </a:p>
        </p:txBody>
      </p:sp>
      <p:sp>
        <p:nvSpPr>
          <p:cNvPr id="5" name="Slide Number Placeholder 4"/>
          <p:cNvSpPr>
            <a:spLocks noGrp="1"/>
          </p:cNvSpPr>
          <p:nvPr>
            <p:ph type="sldNum" sz="quarter" idx="11"/>
          </p:nvPr>
        </p:nvSpPr>
        <p:spPr/>
        <p:txBody>
          <a:bodyPr/>
          <a:lstStyle/>
          <a:p>
            <a:pPr defTabSz="914180"/>
            <a:fld id="{27258FFF-F925-446B-8502-81C933981705}" type="slidenum">
              <a:rPr lang="en-US" smtClean="0">
                <a:gradFill>
                  <a:gsLst>
                    <a:gs pos="2239">
                      <a:prstClr val="black"/>
                    </a:gs>
                    <a:gs pos="11940">
                      <a:prstClr val="black"/>
                    </a:gs>
                  </a:gsLst>
                  <a:lin ang="5400000" scaled="0"/>
                </a:gradFill>
              </a:rPr>
              <a:pPr defTabSz="914180"/>
              <a:t>‹#›</a:t>
            </a:fld>
            <a:endParaRPr lang="en-US">
              <a:gradFill>
                <a:gsLst>
                  <a:gs pos="2239">
                    <a:prstClr val="black"/>
                  </a:gs>
                  <a:gs pos="11940">
                    <a:prstClr val="black"/>
                  </a:gs>
                </a:gsLst>
                <a:lin ang="5400000" scaled="0"/>
              </a:gradFill>
            </a:endParaRPr>
          </a:p>
        </p:txBody>
      </p:sp>
    </p:spTree>
    <p:extLst>
      <p:ext uri="{BB962C8B-B14F-4D97-AF65-F5344CB8AC3E}">
        <p14:creationId xmlns:p14="http://schemas.microsoft.com/office/powerpoint/2010/main" val="4179634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18_1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p>
            <a:r>
              <a:rPr lang="en-US" smtClean="0">
                <a:gradFill>
                  <a:gsLst>
                    <a:gs pos="2239">
                      <a:prstClr val="black"/>
                    </a:gs>
                    <a:gs pos="11940">
                      <a:prstClr val="black"/>
                    </a:gs>
                  </a:gsLst>
                  <a:lin ang="5400000" scaled="0"/>
                </a:gradFill>
              </a:rPr>
              <a:t>Microsoft Confidential</a:t>
            </a:r>
            <a:endParaRPr lang="en-US">
              <a:gradFill>
                <a:gsLst>
                  <a:gs pos="2239">
                    <a:prstClr val="black"/>
                  </a:gs>
                  <a:gs pos="11940">
                    <a:prstClr val="black"/>
                  </a:gs>
                </a:gsLst>
                <a:lin ang="5400000" scaled="0"/>
              </a:gradFill>
            </a:endParaRPr>
          </a:p>
        </p:txBody>
      </p:sp>
      <p:sp>
        <p:nvSpPr>
          <p:cNvPr id="5" name="Slide Number Placeholder 4"/>
          <p:cNvSpPr>
            <a:spLocks noGrp="1"/>
          </p:cNvSpPr>
          <p:nvPr>
            <p:ph type="sldNum" sz="quarter" idx="11"/>
          </p:nvPr>
        </p:nvSpPr>
        <p:spPr/>
        <p:txBody>
          <a:bodyPr/>
          <a:lstStyle/>
          <a:p>
            <a:pPr defTabSz="914180"/>
            <a:fld id="{27258FFF-F925-446B-8502-81C933981705}" type="slidenum">
              <a:rPr lang="en-US" smtClean="0">
                <a:gradFill>
                  <a:gsLst>
                    <a:gs pos="2239">
                      <a:prstClr val="black"/>
                    </a:gs>
                    <a:gs pos="11940">
                      <a:prstClr val="black"/>
                    </a:gs>
                  </a:gsLst>
                  <a:lin ang="5400000" scaled="0"/>
                </a:gradFill>
              </a:rPr>
              <a:pPr defTabSz="914180"/>
              <a:t>‹#›</a:t>
            </a:fld>
            <a:endParaRPr lang="en-US">
              <a:gradFill>
                <a:gsLst>
                  <a:gs pos="2239">
                    <a:prstClr val="black"/>
                  </a:gs>
                  <a:gs pos="11940">
                    <a:prstClr val="black"/>
                  </a:gs>
                </a:gsLst>
                <a:lin ang="5400000" scaled="0"/>
              </a:gradFill>
            </a:endParaRPr>
          </a:p>
        </p:txBody>
      </p:sp>
    </p:spTree>
    <p:extLst>
      <p:ext uri="{BB962C8B-B14F-4D97-AF65-F5344CB8AC3E}">
        <p14:creationId xmlns:p14="http://schemas.microsoft.com/office/powerpoint/2010/main" val="16248465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19_1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p>
            <a:r>
              <a:rPr lang="en-US" smtClean="0">
                <a:gradFill>
                  <a:gsLst>
                    <a:gs pos="2239">
                      <a:prstClr val="black"/>
                    </a:gs>
                    <a:gs pos="11940">
                      <a:prstClr val="black"/>
                    </a:gs>
                  </a:gsLst>
                  <a:lin ang="5400000" scaled="0"/>
                </a:gradFill>
              </a:rPr>
              <a:t>Microsoft Confidential</a:t>
            </a:r>
            <a:endParaRPr lang="en-US">
              <a:gradFill>
                <a:gsLst>
                  <a:gs pos="2239">
                    <a:prstClr val="black"/>
                  </a:gs>
                  <a:gs pos="11940">
                    <a:prstClr val="black"/>
                  </a:gs>
                </a:gsLst>
                <a:lin ang="5400000" scaled="0"/>
              </a:gradFill>
            </a:endParaRPr>
          </a:p>
        </p:txBody>
      </p:sp>
      <p:sp>
        <p:nvSpPr>
          <p:cNvPr id="5" name="Slide Number Placeholder 4"/>
          <p:cNvSpPr>
            <a:spLocks noGrp="1"/>
          </p:cNvSpPr>
          <p:nvPr>
            <p:ph type="sldNum" sz="quarter" idx="11"/>
          </p:nvPr>
        </p:nvSpPr>
        <p:spPr/>
        <p:txBody>
          <a:bodyPr/>
          <a:lstStyle/>
          <a:p>
            <a:pPr defTabSz="914180"/>
            <a:fld id="{27258FFF-F925-446B-8502-81C933981705}" type="slidenum">
              <a:rPr lang="en-US" smtClean="0">
                <a:gradFill>
                  <a:gsLst>
                    <a:gs pos="2239">
                      <a:prstClr val="black"/>
                    </a:gs>
                    <a:gs pos="11940">
                      <a:prstClr val="black"/>
                    </a:gs>
                  </a:gsLst>
                  <a:lin ang="5400000" scaled="0"/>
                </a:gradFill>
              </a:rPr>
              <a:pPr defTabSz="914180"/>
              <a:t>‹#›</a:t>
            </a:fld>
            <a:endParaRPr lang="en-US">
              <a:gradFill>
                <a:gsLst>
                  <a:gs pos="2239">
                    <a:prstClr val="black"/>
                  </a:gs>
                  <a:gs pos="11940">
                    <a:prstClr val="black"/>
                  </a:gs>
                </a:gsLst>
                <a:lin ang="5400000" scaled="0"/>
              </a:gradFill>
            </a:endParaRPr>
          </a:p>
        </p:txBody>
      </p:sp>
    </p:spTree>
    <p:extLst>
      <p:ext uri="{BB962C8B-B14F-4D97-AF65-F5344CB8AC3E}">
        <p14:creationId xmlns:p14="http://schemas.microsoft.com/office/powerpoint/2010/main" val="2163915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y Blank">
    <p:bg>
      <p:bgPr>
        <a:solidFill>
          <a:schemeClr val="bg2">
            <a:lumMod val="25000"/>
          </a:schemeClr>
        </a:solidFill>
        <a:effectLst/>
      </p:bgPr>
    </p:bg>
    <p:spTree>
      <p:nvGrpSpPr>
        <p:cNvPr id="1" name=""/>
        <p:cNvGrpSpPr/>
        <p:nvPr/>
      </p:nvGrpSpPr>
      <p:grpSpPr>
        <a:xfrm>
          <a:off x="0" y="0"/>
          <a:ext cx="0" cy="0"/>
          <a:chOff x="0" y="0"/>
          <a:chExt cx="0" cy="0"/>
        </a:xfrm>
      </p:grpSpPr>
      <p:pic>
        <p:nvPicPr>
          <p:cNvPr id="5"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pic>
        <p:nvPicPr>
          <p:cNvPr id="7" name="Logo" descr="MS Logo 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2871514311"/>
      </p:ext>
    </p:extLst>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20_1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p>
            <a:r>
              <a:rPr lang="en-US" smtClean="0">
                <a:gradFill>
                  <a:gsLst>
                    <a:gs pos="2239">
                      <a:prstClr val="black"/>
                    </a:gs>
                    <a:gs pos="11940">
                      <a:prstClr val="black"/>
                    </a:gs>
                  </a:gsLst>
                  <a:lin ang="5400000" scaled="0"/>
                </a:gradFill>
              </a:rPr>
              <a:t>Microsoft Confidential</a:t>
            </a:r>
            <a:endParaRPr lang="en-US">
              <a:gradFill>
                <a:gsLst>
                  <a:gs pos="2239">
                    <a:prstClr val="black"/>
                  </a:gs>
                  <a:gs pos="11940">
                    <a:prstClr val="black"/>
                  </a:gs>
                </a:gsLst>
                <a:lin ang="5400000" scaled="0"/>
              </a:gradFill>
            </a:endParaRPr>
          </a:p>
        </p:txBody>
      </p:sp>
      <p:sp>
        <p:nvSpPr>
          <p:cNvPr id="5" name="Slide Number Placeholder 4"/>
          <p:cNvSpPr>
            <a:spLocks noGrp="1"/>
          </p:cNvSpPr>
          <p:nvPr>
            <p:ph type="sldNum" sz="quarter" idx="11"/>
          </p:nvPr>
        </p:nvSpPr>
        <p:spPr/>
        <p:txBody>
          <a:bodyPr/>
          <a:lstStyle/>
          <a:p>
            <a:pPr defTabSz="914180"/>
            <a:fld id="{27258FFF-F925-446B-8502-81C933981705}" type="slidenum">
              <a:rPr lang="en-US" smtClean="0">
                <a:gradFill>
                  <a:gsLst>
                    <a:gs pos="2239">
                      <a:prstClr val="black"/>
                    </a:gs>
                    <a:gs pos="11940">
                      <a:prstClr val="black"/>
                    </a:gs>
                  </a:gsLst>
                  <a:lin ang="5400000" scaled="0"/>
                </a:gradFill>
              </a:rPr>
              <a:pPr defTabSz="914180"/>
              <a:t>‹#›</a:t>
            </a:fld>
            <a:endParaRPr lang="en-US">
              <a:gradFill>
                <a:gsLst>
                  <a:gs pos="2239">
                    <a:prstClr val="black"/>
                  </a:gs>
                  <a:gs pos="11940">
                    <a:prstClr val="black"/>
                  </a:gs>
                </a:gsLst>
                <a:lin ang="5400000" scaled="0"/>
              </a:gradFill>
            </a:endParaRPr>
          </a:p>
        </p:txBody>
      </p:sp>
    </p:spTree>
    <p:extLst>
      <p:ext uri="{BB962C8B-B14F-4D97-AF65-F5344CB8AC3E}">
        <p14:creationId xmlns:p14="http://schemas.microsoft.com/office/powerpoint/2010/main" val="14924596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21_1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p>
            <a:r>
              <a:rPr lang="en-US" smtClean="0">
                <a:gradFill>
                  <a:gsLst>
                    <a:gs pos="2239">
                      <a:prstClr val="black"/>
                    </a:gs>
                    <a:gs pos="11940">
                      <a:prstClr val="black"/>
                    </a:gs>
                  </a:gsLst>
                  <a:lin ang="5400000" scaled="0"/>
                </a:gradFill>
              </a:rPr>
              <a:t>Microsoft Confidential</a:t>
            </a:r>
            <a:endParaRPr lang="en-US">
              <a:gradFill>
                <a:gsLst>
                  <a:gs pos="2239">
                    <a:prstClr val="black"/>
                  </a:gs>
                  <a:gs pos="11940">
                    <a:prstClr val="black"/>
                  </a:gs>
                </a:gsLst>
                <a:lin ang="5400000" scaled="0"/>
              </a:gradFill>
            </a:endParaRPr>
          </a:p>
        </p:txBody>
      </p:sp>
      <p:sp>
        <p:nvSpPr>
          <p:cNvPr id="5" name="Slide Number Placeholder 4"/>
          <p:cNvSpPr>
            <a:spLocks noGrp="1"/>
          </p:cNvSpPr>
          <p:nvPr>
            <p:ph type="sldNum" sz="quarter" idx="11"/>
          </p:nvPr>
        </p:nvSpPr>
        <p:spPr/>
        <p:txBody>
          <a:bodyPr/>
          <a:lstStyle/>
          <a:p>
            <a:pPr defTabSz="914180"/>
            <a:fld id="{27258FFF-F925-446B-8502-81C933981705}" type="slidenum">
              <a:rPr lang="en-US" smtClean="0">
                <a:gradFill>
                  <a:gsLst>
                    <a:gs pos="2239">
                      <a:prstClr val="black"/>
                    </a:gs>
                    <a:gs pos="11940">
                      <a:prstClr val="black"/>
                    </a:gs>
                  </a:gsLst>
                  <a:lin ang="5400000" scaled="0"/>
                </a:gradFill>
              </a:rPr>
              <a:pPr defTabSz="914180"/>
              <a:t>‹#›</a:t>
            </a:fld>
            <a:endParaRPr lang="en-US">
              <a:gradFill>
                <a:gsLst>
                  <a:gs pos="2239">
                    <a:prstClr val="black"/>
                  </a:gs>
                  <a:gs pos="11940">
                    <a:prstClr val="black"/>
                  </a:gs>
                </a:gsLst>
                <a:lin ang="5400000" scaled="0"/>
              </a:gradFill>
            </a:endParaRPr>
          </a:p>
        </p:txBody>
      </p:sp>
    </p:spTree>
    <p:extLst>
      <p:ext uri="{BB962C8B-B14F-4D97-AF65-F5344CB8AC3E}">
        <p14:creationId xmlns:p14="http://schemas.microsoft.com/office/powerpoint/2010/main" val="32718981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22_1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p>
            <a:r>
              <a:rPr lang="en-US" smtClean="0">
                <a:gradFill>
                  <a:gsLst>
                    <a:gs pos="2239">
                      <a:prstClr val="black"/>
                    </a:gs>
                    <a:gs pos="11940">
                      <a:prstClr val="black"/>
                    </a:gs>
                  </a:gsLst>
                  <a:lin ang="5400000" scaled="0"/>
                </a:gradFill>
              </a:rPr>
              <a:t>Microsoft Confidential</a:t>
            </a:r>
            <a:endParaRPr lang="en-US">
              <a:gradFill>
                <a:gsLst>
                  <a:gs pos="2239">
                    <a:prstClr val="black"/>
                  </a:gs>
                  <a:gs pos="11940">
                    <a:prstClr val="black"/>
                  </a:gs>
                </a:gsLst>
                <a:lin ang="5400000" scaled="0"/>
              </a:gradFill>
            </a:endParaRPr>
          </a:p>
        </p:txBody>
      </p:sp>
      <p:sp>
        <p:nvSpPr>
          <p:cNvPr id="5" name="Slide Number Placeholder 4"/>
          <p:cNvSpPr>
            <a:spLocks noGrp="1"/>
          </p:cNvSpPr>
          <p:nvPr>
            <p:ph type="sldNum" sz="quarter" idx="11"/>
          </p:nvPr>
        </p:nvSpPr>
        <p:spPr/>
        <p:txBody>
          <a:bodyPr/>
          <a:lstStyle/>
          <a:p>
            <a:pPr defTabSz="914180"/>
            <a:fld id="{27258FFF-F925-446B-8502-81C933981705}" type="slidenum">
              <a:rPr lang="en-US" smtClean="0">
                <a:gradFill>
                  <a:gsLst>
                    <a:gs pos="2239">
                      <a:prstClr val="black"/>
                    </a:gs>
                    <a:gs pos="11940">
                      <a:prstClr val="black"/>
                    </a:gs>
                  </a:gsLst>
                  <a:lin ang="5400000" scaled="0"/>
                </a:gradFill>
              </a:rPr>
              <a:pPr defTabSz="914180"/>
              <a:t>‹#›</a:t>
            </a:fld>
            <a:endParaRPr lang="en-US">
              <a:gradFill>
                <a:gsLst>
                  <a:gs pos="2239">
                    <a:prstClr val="black"/>
                  </a:gs>
                  <a:gs pos="11940">
                    <a:prstClr val="black"/>
                  </a:gs>
                </a:gsLst>
                <a:lin ang="5400000" scaled="0"/>
              </a:gradFill>
            </a:endParaRPr>
          </a:p>
        </p:txBody>
      </p:sp>
    </p:spTree>
    <p:extLst>
      <p:ext uri="{BB962C8B-B14F-4D97-AF65-F5344CB8AC3E}">
        <p14:creationId xmlns:p14="http://schemas.microsoft.com/office/powerpoint/2010/main" val="30402398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23_1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p>
            <a:r>
              <a:rPr lang="en-US" smtClean="0">
                <a:gradFill>
                  <a:gsLst>
                    <a:gs pos="2239">
                      <a:prstClr val="black"/>
                    </a:gs>
                    <a:gs pos="11940">
                      <a:prstClr val="black"/>
                    </a:gs>
                  </a:gsLst>
                  <a:lin ang="5400000" scaled="0"/>
                </a:gradFill>
              </a:rPr>
              <a:t>Microsoft Confidential</a:t>
            </a:r>
            <a:endParaRPr lang="en-US">
              <a:gradFill>
                <a:gsLst>
                  <a:gs pos="2239">
                    <a:prstClr val="black"/>
                  </a:gs>
                  <a:gs pos="11940">
                    <a:prstClr val="black"/>
                  </a:gs>
                </a:gsLst>
                <a:lin ang="5400000" scaled="0"/>
              </a:gradFill>
            </a:endParaRPr>
          </a:p>
        </p:txBody>
      </p:sp>
      <p:sp>
        <p:nvSpPr>
          <p:cNvPr id="5" name="Slide Number Placeholder 4"/>
          <p:cNvSpPr>
            <a:spLocks noGrp="1"/>
          </p:cNvSpPr>
          <p:nvPr>
            <p:ph type="sldNum" sz="quarter" idx="11"/>
          </p:nvPr>
        </p:nvSpPr>
        <p:spPr/>
        <p:txBody>
          <a:bodyPr/>
          <a:lstStyle/>
          <a:p>
            <a:pPr defTabSz="914180"/>
            <a:fld id="{27258FFF-F925-446B-8502-81C933981705}" type="slidenum">
              <a:rPr lang="en-US" smtClean="0">
                <a:gradFill>
                  <a:gsLst>
                    <a:gs pos="2239">
                      <a:prstClr val="black"/>
                    </a:gs>
                    <a:gs pos="11940">
                      <a:prstClr val="black"/>
                    </a:gs>
                  </a:gsLst>
                  <a:lin ang="5400000" scaled="0"/>
                </a:gradFill>
              </a:rPr>
              <a:pPr defTabSz="914180"/>
              <a:t>‹#›</a:t>
            </a:fld>
            <a:endParaRPr lang="en-US">
              <a:gradFill>
                <a:gsLst>
                  <a:gs pos="2239">
                    <a:prstClr val="black"/>
                  </a:gs>
                  <a:gs pos="11940">
                    <a:prstClr val="black"/>
                  </a:gs>
                </a:gsLst>
                <a:lin ang="5400000" scaled="0"/>
              </a:gradFill>
            </a:endParaRPr>
          </a:p>
        </p:txBody>
      </p:sp>
    </p:spTree>
    <p:extLst>
      <p:ext uri="{BB962C8B-B14F-4D97-AF65-F5344CB8AC3E}">
        <p14:creationId xmlns:p14="http://schemas.microsoft.com/office/powerpoint/2010/main" val="5934622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24_1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p>
            <a:r>
              <a:rPr lang="en-US" smtClean="0">
                <a:gradFill>
                  <a:gsLst>
                    <a:gs pos="2239">
                      <a:prstClr val="black"/>
                    </a:gs>
                    <a:gs pos="11940">
                      <a:prstClr val="black"/>
                    </a:gs>
                  </a:gsLst>
                  <a:lin ang="5400000" scaled="0"/>
                </a:gradFill>
              </a:rPr>
              <a:t>Microsoft Confidential</a:t>
            </a:r>
            <a:endParaRPr lang="en-US">
              <a:gradFill>
                <a:gsLst>
                  <a:gs pos="2239">
                    <a:prstClr val="black"/>
                  </a:gs>
                  <a:gs pos="11940">
                    <a:prstClr val="black"/>
                  </a:gs>
                </a:gsLst>
                <a:lin ang="5400000" scaled="0"/>
              </a:gradFill>
            </a:endParaRPr>
          </a:p>
        </p:txBody>
      </p:sp>
      <p:sp>
        <p:nvSpPr>
          <p:cNvPr id="5" name="Slide Number Placeholder 4"/>
          <p:cNvSpPr>
            <a:spLocks noGrp="1"/>
          </p:cNvSpPr>
          <p:nvPr>
            <p:ph type="sldNum" sz="quarter" idx="11"/>
          </p:nvPr>
        </p:nvSpPr>
        <p:spPr/>
        <p:txBody>
          <a:bodyPr/>
          <a:lstStyle/>
          <a:p>
            <a:pPr defTabSz="914180"/>
            <a:fld id="{27258FFF-F925-446B-8502-81C933981705}" type="slidenum">
              <a:rPr lang="en-US" smtClean="0">
                <a:gradFill>
                  <a:gsLst>
                    <a:gs pos="2239">
                      <a:prstClr val="black"/>
                    </a:gs>
                    <a:gs pos="11940">
                      <a:prstClr val="black"/>
                    </a:gs>
                  </a:gsLst>
                  <a:lin ang="5400000" scaled="0"/>
                </a:gradFill>
              </a:rPr>
              <a:pPr defTabSz="914180"/>
              <a:t>‹#›</a:t>
            </a:fld>
            <a:endParaRPr lang="en-US">
              <a:gradFill>
                <a:gsLst>
                  <a:gs pos="2239">
                    <a:prstClr val="black"/>
                  </a:gs>
                  <a:gs pos="11940">
                    <a:prstClr val="black"/>
                  </a:gs>
                </a:gsLst>
                <a:lin ang="5400000" scaled="0"/>
              </a:gradFill>
            </a:endParaRPr>
          </a:p>
        </p:txBody>
      </p:sp>
    </p:spTree>
    <p:extLst>
      <p:ext uri="{BB962C8B-B14F-4D97-AF65-F5344CB8AC3E}">
        <p14:creationId xmlns:p14="http://schemas.microsoft.com/office/powerpoint/2010/main" val="40424600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25_1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p>
            <a:r>
              <a:rPr lang="en-US" smtClean="0">
                <a:gradFill>
                  <a:gsLst>
                    <a:gs pos="2239">
                      <a:prstClr val="black"/>
                    </a:gs>
                    <a:gs pos="11940">
                      <a:prstClr val="black"/>
                    </a:gs>
                  </a:gsLst>
                  <a:lin ang="5400000" scaled="0"/>
                </a:gradFill>
              </a:rPr>
              <a:t>Microsoft Confidential</a:t>
            </a:r>
            <a:endParaRPr lang="en-US">
              <a:gradFill>
                <a:gsLst>
                  <a:gs pos="2239">
                    <a:prstClr val="black"/>
                  </a:gs>
                  <a:gs pos="11940">
                    <a:prstClr val="black"/>
                  </a:gs>
                </a:gsLst>
                <a:lin ang="5400000" scaled="0"/>
              </a:gradFill>
            </a:endParaRPr>
          </a:p>
        </p:txBody>
      </p:sp>
      <p:sp>
        <p:nvSpPr>
          <p:cNvPr id="5" name="Slide Number Placeholder 4"/>
          <p:cNvSpPr>
            <a:spLocks noGrp="1"/>
          </p:cNvSpPr>
          <p:nvPr>
            <p:ph type="sldNum" sz="quarter" idx="11"/>
          </p:nvPr>
        </p:nvSpPr>
        <p:spPr/>
        <p:txBody>
          <a:bodyPr/>
          <a:lstStyle/>
          <a:p>
            <a:pPr defTabSz="914180"/>
            <a:fld id="{27258FFF-F925-446B-8502-81C933981705}" type="slidenum">
              <a:rPr lang="en-US" smtClean="0">
                <a:gradFill>
                  <a:gsLst>
                    <a:gs pos="2239">
                      <a:prstClr val="black"/>
                    </a:gs>
                    <a:gs pos="11940">
                      <a:prstClr val="black"/>
                    </a:gs>
                  </a:gsLst>
                  <a:lin ang="5400000" scaled="0"/>
                </a:gradFill>
              </a:rPr>
              <a:pPr defTabSz="914180"/>
              <a:t>‹#›</a:t>
            </a:fld>
            <a:endParaRPr lang="en-US">
              <a:gradFill>
                <a:gsLst>
                  <a:gs pos="2239">
                    <a:prstClr val="black"/>
                  </a:gs>
                  <a:gs pos="11940">
                    <a:prstClr val="black"/>
                  </a:gs>
                </a:gsLst>
                <a:lin ang="5400000" scaled="0"/>
              </a:gradFill>
            </a:endParaRPr>
          </a:p>
        </p:txBody>
      </p:sp>
    </p:spTree>
    <p:extLst>
      <p:ext uri="{BB962C8B-B14F-4D97-AF65-F5344CB8AC3E}">
        <p14:creationId xmlns:p14="http://schemas.microsoft.com/office/powerpoint/2010/main" val="19010820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26_1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p>
            <a:r>
              <a:rPr lang="en-US" smtClean="0">
                <a:gradFill>
                  <a:gsLst>
                    <a:gs pos="2239">
                      <a:prstClr val="black"/>
                    </a:gs>
                    <a:gs pos="11940">
                      <a:prstClr val="black"/>
                    </a:gs>
                  </a:gsLst>
                  <a:lin ang="5400000" scaled="0"/>
                </a:gradFill>
              </a:rPr>
              <a:t>Microsoft Confidential</a:t>
            </a:r>
            <a:endParaRPr lang="en-US">
              <a:gradFill>
                <a:gsLst>
                  <a:gs pos="2239">
                    <a:prstClr val="black"/>
                  </a:gs>
                  <a:gs pos="11940">
                    <a:prstClr val="black"/>
                  </a:gs>
                </a:gsLst>
                <a:lin ang="5400000" scaled="0"/>
              </a:gradFill>
            </a:endParaRPr>
          </a:p>
        </p:txBody>
      </p:sp>
      <p:sp>
        <p:nvSpPr>
          <p:cNvPr id="5" name="Slide Number Placeholder 4"/>
          <p:cNvSpPr>
            <a:spLocks noGrp="1"/>
          </p:cNvSpPr>
          <p:nvPr>
            <p:ph type="sldNum" sz="quarter" idx="11"/>
          </p:nvPr>
        </p:nvSpPr>
        <p:spPr/>
        <p:txBody>
          <a:bodyPr/>
          <a:lstStyle/>
          <a:p>
            <a:pPr defTabSz="914180"/>
            <a:fld id="{27258FFF-F925-446B-8502-81C933981705}" type="slidenum">
              <a:rPr lang="en-US" smtClean="0">
                <a:gradFill>
                  <a:gsLst>
                    <a:gs pos="2239">
                      <a:prstClr val="black"/>
                    </a:gs>
                    <a:gs pos="11940">
                      <a:prstClr val="black"/>
                    </a:gs>
                  </a:gsLst>
                  <a:lin ang="5400000" scaled="0"/>
                </a:gradFill>
              </a:rPr>
              <a:pPr defTabSz="914180"/>
              <a:t>‹#›</a:t>
            </a:fld>
            <a:endParaRPr lang="en-US">
              <a:gradFill>
                <a:gsLst>
                  <a:gs pos="2239">
                    <a:prstClr val="black"/>
                  </a:gs>
                  <a:gs pos="11940">
                    <a:prstClr val="black"/>
                  </a:gs>
                </a:gsLst>
                <a:lin ang="5400000" scaled="0"/>
              </a:gradFill>
            </a:endParaRPr>
          </a:p>
        </p:txBody>
      </p:sp>
    </p:spTree>
    <p:extLst>
      <p:ext uri="{BB962C8B-B14F-4D97-AF65-F5344CB8AC3E}">
        <p14:creationId xmlns:p14="http://schemas.microsoft.com/office/powerpoint/2010/main" val="5755235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27_1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p>
            <a:r>
              <a:rPr lang="en-US" smtClean="0">
                <a:gradFill>
                  <a:gsLst>
                    <a:gs pos="2239">
                      <a:prstClr val="black"/>
                    </a:gs>
                    <a:gs pos="11940">
                      <a:prstClr val="black"/>
                    </a:gs>
                  </a:gsLst>
                  <a:lin ang="5400000" scaled="0"/>
                </a:gradFill>
              </a:rPr>
              <a:t>Microsoft Confidential</a:t>
            </a:r>
            <a:endParaRPr lang="en-US">
              <a:gradFill>
                <a:gsLst>
                  <a:gs pos="2239">
                    <a:prstClr val="black"/>
                  </a:gs>
                  <a:gs pos="11940">
                    <a:prstClr val="black"/>
                  </a:gs>
                </a:gsLst>
                <a:lin ang="5400000" scaled="0"/>
              </a:gradFill>
            </a:endParaRPr>
          </a:p>
        </p:txBody>
      </p:sp>
      <p:sp>
        <p:nvSpPr>
          <p:cNvPr id="5" name="Slide Number Placeholder 4"/>
          <p:cNvSpPr>
            <a:spLocks noGrp="1"/>
          </p:cNvSpPr>
          <p:nvPr>
            <p:ph type="sldNum" sz="quarter" idx="11"/>
          </p:nvPr>
        </p:nvSpPr>
        <p:spPr/>
        <p:txBody>
          <a:bodyPr/>
          <a:lstStyle/>
          <a:p>
            <a:pPr defTabSz="914180"/>
            <a:fld id="{27258FFF-F925-446B-8502-81C933981705}" type="slidenum">
              <a:rPr lang="en-US" smtClean="0">
                <a:gradFill>
                  <a:gsLst>
                    <a:gs pos="2239">
                      <a:prstClr val="black"/>
                    </a:gs>
                    <a:gs pos="11940">
                      <a:prstClr val="black"/>
                    </a:gs>
                  </a:gsLst>
                  <a:lin ang="5400000" scaled="0"/>
                </a:gradFill>
              </a:rPr>
              <a:pPr defTabSz="914180"/>
              <a:t>‹#›</a:t>
            </a:fld>
            <a:endParaRPr lang="en-US">
              <a:gradFill>
                <a:gsLst>
                  <a:gs pos="2239">
                    <a:prstClr val="black"/>
                  </a:gs>
                  <a:gs pos="11940">
                    <a:prstClr val="black"/>
                  </a:gs>
                </a:gsLst>
                <a:lin ang="5400000" scaled="0"/>
              </a:gradFill>
            </a:endParaRPr>
          </a:p>
        </p:txBody>
      </p:sp>
    </p:spTree>
    <p:extLst>
      <p:ext uri="{BB962C8B-B14F-4D97-AF65-F5344CB8AC3E}">
        <p14:creationId xmlns:p14="http://schemas.microsoft.com/office/powerpoint/2010/main" val="39169952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28_1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p>
            <a:r>
              <a:rPr lang="en-US" smtClean="0">
                <a:gradFill>
                  <a:gsLst>
                    <a:gs pos="2239">
                      <a:prstClr val="black"/>
                    </a:gs>
                    <a:gs pos="11940">
                      <a:prstClr val="black"/>
                    </a:gs>
                  </a:gsLst>
                  <a:lin ang="5400000" scaled="0"/>
                </a:gradFill>
              </a:rPr>
              <a:t>Microsoft Confidential</a:t>
            </a:r>
            <a:endParaRPr lang="en-US">
              <a:gradFill>
                <a:gsLst>
                  <a:gs pos="2239">
                    <a:prstClr val="black"/>
                  </a:gs>
                  <a:gs pos="11940">
                    <a:prstClr val="black"/>
                  </a:gs>
                </a:gsLst>
                <a:lin ang="5400000" scaled="0"/>
              </a:gradFill>
            </a:endParaRPr>
          </a:p>
        </p:txBody>
      </p:sp>
      <p:sp>
        <p:nvSpPr>
          <p:cNvPr id="5" name="Slide Number Placeholder 4"/>
          <p:cNvSpPr>
            <a:spLocks noGrp="1"/>
          </p:cNvSpPr>
          <p:nvPr>
            <p:ph type="sldNum" sz="quarter" idx="11"/>
          </p:nvPr>
        </p:nvSpPr>
        <p:spPr/>
        <p:txBody>
          <a:bodyPr/>
          <a:lstStyle/>
          <a:p>
            <a:pPr defTabSz="914180"/>
            <a:fld id="{27258FFF-F925-446B-8502-81C933981705}" type="slidenum">
              <a:rPr lang="en-US" smtClean="0">
                <a:gradFill>
                  <a:gsLst>
                    <a:gs pos="2239">
                      <a:prstClr val="black"/>
                    </a:gs>
                    <a:gs pos="11940">
                      <a:prstClr val="black"/>
                    </a:gs>
                  </a:gsLst>
                  <a:lin ang="5400000" scaled="0"/>
                </a:gradFill>
              </a:rPr>
              <a:pPr defTabSz="914180"/>
              <a:t>‹#›</a:t>
            </a:fld>
            <a:endParaRPr lang="en-US">
              <a:gradFill>
                <a:gsLst>
                  <a:gs pos="2239">
                    <a:prstClr val="black"/>
                  </a:gs>
                  <a:gs pos="11940">
                    <a:prstClr val="black"/>
                  </a:gs>
                </a:gsLst>
                <a:lin ang="5400000" scaled="0"/>
              </a:gradFill>
            </a:endParaRPr>
          </a:p>
        </p:txBody>
      </p:sp>
    </p:spTree>
    <p:extLst>
      <p:ext uri="{BB962C8B-B14F-4D97-AF65-F5344CB8AC3E}">
        <p14:creationId xmlns:p14="http://schemas.microsoft.com/office/powerpoint/2010/main" val="35128158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29_1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p>
            <a:r>
              <a:rPr lang="en-US" smtClean="0">
                <a:gradFill>
                  <a:gsLst>
                    <a:gs pos="2239">
                      <a:prstClr val="black"/>
                    </a:gs>
                    <a:gs pos="11940">
                      <a:prstClr val="black"/>
                    </a:gs>
                  </a:gsLst>
                  <a:lin ang="5400000" scaled="0"/>
                </a:gradFill>
              </a:rPr>
              <a:t>Microsoft Confidential</a:t>
            </a:r>
            <a:endParaRPr lang="en-US">
              <a:gradFill>
                <a:gsLst>
                  <a:gs pos="2239">
                    <a:prstClr val="black"/>
                  </a:gs>
                  <a:gs pos="11940">
                    <a:prstClr val="black"/>
                  </a:gs>
                </a:gsLst>
                <a:lin ang="5400000" scaled="0"/>
              </a:gradFill>
            </a:endParaRPr>
          </a:p>
        </p:txBody>
      </p:sp>
      <p:sp>
        <p:nvSpPr>
          <p:cNvPr id="5" name="Slide Number Placeholder 4"/>
          <p:cNvSpPr>
            <a:spLocks noGrp="1"/>
          </p:cNvSpPr>
          <p:nvPr>
            <p:ph type="sldNum" sz="quarter" idx="11"/>
          </p:nvPr>
        </p:nvSpPr>
        <p:spPr/>
        <p:txBody>
          <a:bodyPr/>
          <a:lstStyle/>
          <a:p>
            <a:pPr defTabSz="914180"/>
            <a:fld id="{27258FFF-F925-446B-8502-81C933981705}" type="slidenum">
              <a:rPr lang="en-US" smtClean="0">
                <a:gradFill>
                  <a:gsLst>
                    <a:gs pos="2239">
                      <a:prstClr val="black"/>
                    </a:gs>
                    <a:gs pos="11940">
                      <a:prstClr val="black"/>
                    </a:gs>
                  </a:gsLst>
                  <a:lin ang="5400000" scaled="0"/>
                </a:gradFill>
              </a:rPr>
              <a:pPr defTabSz="914180"/>
              <a:t>‹#›</a:t>
            </a:fld>
            <a:endParaRPr lang="en-US">
              <a:gradFill>
                <a:gsLst>
                  <a:gs pos="2239">
                    <a:prstClr val="black"/>
                  </a:gs>
                  <a:gs pos="11940">
                    <a:prstClr val="black"/>
                  </a:gs>
                </a:gsLst>
                <a:lin ang="5400000" scaled="0"/>
              </a:gradFill>
            </a:endParaRPr>
          </a:p>
        </p:txBody>
      </p:sp>
    </p:spTree>
    <p:extLst>
      <p:ext uri="{BB962C8B-B14F-4D97-AF65-F5344CB8AC3E}">
        <p14:creationId xmlns:p14="http://schemas.microsoft.com/office/powerpoint/2010/main" val="1729390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een Blank">
    <p:bg>
      <p:bgPr>
        <a:solidFill>
          <a:srgbClr val="003630"/>
        </a:solidFill>
        <a:effectLst/>
      </p:bgPr>
    </p:bg>
    <p:spTree>
      <p:nvGrpSpPr>
        <p:cNvPr id="1" name=""/>
        <p:cNvGrpSpPr/>
        <p:nvPr/>
      </p:nvGrpSpPr>
      <p:grpSpPr>
        <a:xfrm>
          <a:off x="0" y="0"/>
          <a:ext cx="0" cy="0"/>
          <a:chOff x="0" y="0"/>
          <a:chExt cx="0" cy="0"/>
        </a:xfrm>
      </p:grpSpPr>
      <p:pic>
        <p:nvPicPr>
          <p:cNvPr id="5"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pic>
        <p:nvPicPr>
          <p:cNvPr id="6" name="Logo" descr="MS Logo 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2683055037"/>
      </p:ext>
    </p:extLst>
  </p:cSld>
  <p:clrMapOvr>
    <a:masterClrMapping/>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30_1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p>
            <a:r>
              <a:rPr lang="en-US" smtClean="0">
                <a:gradFill>
                  <a:gsLst>
                    <a:gs pos="2239">
                      <a:prstClr val="black"/>
                    </a:gs>
                    <a:gs pos="11940">
                      <a:prstClr val="black"/>
                    </a:gs>
                  </a:gsLst>
                  <a:lin ang="5400000" scaled="0"/>
                </a:gradFill>
              </a:rPr>
              <a:t>Microsoft Confidential</a:t>
            </a:r>
            <a:endParaRPr lang="en-US">
              <a:gradFill>
                <a:gsLst>
                  <a:gs pos="2239">
                    <a:prstClr val="black"/>
                  </a:gs>
                  <a:gs pos="11940">
                    <a:prstClr val="black"/>
                  </a:gs>
                </a:gsLst>
                <a:lin ang="5400000" scaled="0"/>
              </a:gradFill>
            </a:endParaRPr>
          </a:p>
        </p:txBody>
      </p:sp>
      <p:sp>
        <p:nvSpPr>
          <p:cNvPr id="5" name="Slide Number Placeholder 4"/>
          <p:cNvSpPr>
            <a:spLocks noGrp="1"/>
          </p:cNvSpPr>
          <p:nvPr>
            <p:ph type="sldNum" sz="quarter" idx="11"/>
          </p:nvPr>
        </p:nvSpPr>
        <p:spPr/>
        <p:txBody>
          <a:bodyPr/>
          <a:lstStyle/>
          <a:p>
            <a:pPr defTabSz="914180"/>
            <a:fld id="{27258FFF-F925-446B-8502-81C933981705}" type="slidenum">
              <a:rPr lang="en-US" smtClean="0">
                <a:gradFill>
                  <a:gsLst>
                    <a:gs pos="2239">
                      <a:prstClr val="black"/>
                    </a:gs>
                    <a:gs pos="11940">
                      <a:prstClr val="black"/>
                    </a:gs>
                  </a:gsLst>
                  <a:lin ang="5400000" scaled="0"/>
                </a:gradFill>
              </a:rPr>
              <a:pPr defTabSz="914180"/>
              <a:t>‹#›</a:t>
            </a:fld>
            <a:endParaRPr lang="en-US">
              <a:gradFill>
                <a:gsLst>
                  <a:gs pos="2239">
                    <a:prstClr val="black"/>
                  </a:gs>
                  <a:gs pos="11940">
                    <a:prstClr val="black"/>
                  </a:gs>
                </a:gsLst>
                <a:lin ang="5400000" scaled="0"/>
              </a:gradFill>
            </a:endParaRPr>
          </a:p>
        </p:txBody>
      </p:sp>
    </p:spTree>
    <p:extLst>
      <p:ext uri="{BB962C8B-B14F-4D97-AF65-F5344CB8AC3E}">
        <p14:creationId xmlns:p14="http://schemas.microsoft.com/office/powerpoint/2010/main" val="1031274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31_1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p>
            <a:r>
              <a:rPr lang="en-US" smtClean="0">
                <a:gradFill>
                  <a:gsLst>
                    <a:gs pos="2239">
                      <a:prstClr val="black"/>
                    </a:gs>
                    <a:gs pos="11940">
                      <a:prstClr val="black"/>
                    </a:gs>
                  </a:gsLst>
                  <a:lin ang="5400000" scaled="0"/>
                </a:gradFill>
              </a:rPr>
              <a:t>Microsoft Confidential</a:t>
            </a:r>
            <a:endParaRPr lang="en-US">
              <a:gradFill>
                <a:gsLst>
                  <a:gs pos="2239">
                    <a:prstClr val="black"/>
                  </a:gs>
                  <a:gs pos="11940">
                    <a:prstClr val="black"/>
                  </a:gs>
                </a:gsLst>
                <a:lin ang="5400000" scaled="0"/>
              </a:gradFill>
            </a:endParaRPr>
          </a:p>
        </p:txBody>
      </p:sp>
      <p:sp>
        <p:nvSpPr>
          <p:cNvPr id="5" name="Slide Number Placeholder 4"/>
          <p:cNvSpPr>
            <a:spLocks noGrp="1"/>
          </p:cNvSpPr>
          <p:nvPr>
            <p:ph type="sldNum" sz="quarter" idx="11"/>
          </p:nvPr>
        </p:nvSpPr>
        <p:spPr/>
        <p:txBody>
          <a:bodyPr/>
          <a:lstStyle/>
          <a:p>
            <a:pPr defTabSz="914180"/>
            <a:fld id="{27258FFF-F925-446B-8502-81C933981705}" type="slidenum">
              <a:rPr lang="en-US" smtClean="0">
                <a:gradFill>
                  <a:gsLst>
                    <a:gs pos="2239">
                      <a:prstClr val="black"/>
                    </a:gs>
                    <a:gs pos="11940">
                      <a:prstClr val="black"/>
                    </a:gs>
                  </a:gsLst>
                  <a:lin ang="5400000" scaled="0"/>
                </a:gradFill>
              </a:rPr>
              <a:pPr defTabSz="914180"/>
              <a:t>‹#›</a:t>
            </a:fld>
            <a:endParaRPr lang="en-US">
              <a:gradFill>
                <a:gsLst>
                  <a:gs pos="2239">
                    <a:prstClr val="black"/>
                  </a:gs>
                  <a:gs pos="11940">
                    <a:prstClr val="black"/>
                  </a:gs>
                </a:gsLst>
                <a:lin ang="5400000" scaled="0"/>
              </a:gradFill>
            </a:endParaRPr>
          </a:p>
        </p:txBody>
      </p:sp>
    </p:spTree>
    <p:extLst>
      <p:ext uri="{BB962C8B-B14F-4D97-AF65-F5344CB8AC3E}">
        <p14:creationId xmlns:p14="http://schemas.microsoft.com/office/powerpoint/2010/main" val="37210701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32_1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p>
            <a:r>
              <a:rPr lang="en-US" smtClean="0">
                <a:gradFill>
                  <a:gsLst>
                    <a:gs pos="2239">
                      <a:prstClr val="black"/>
                    </a:gs>
                    <a:gs pos="11940">
                      <a:prstClr val="black"/>
                    </a:gs>
                  </a:gsLst>
                  <a:lin ang="5400000" scaled="0"/>
                </a:gradFill>
              </a:rPr>
              <a:t>Microsoft Confidential</a:t>
            </a:r>
            <a:endParaRPr lang="en-US">
              <a:gradFill>
                <a:gsLst>
                  <a:gs pos="2239">
                    <a:prstClr val="black"/>
                  </a:gs>
                  <a:gs pos="11940">
                    <a:prstClr val="black"/>
                  </a:gs>
                </a:gsLst>
                <a:lin ang="5400000" scaled="0"/>
              </a:gradFill>
            </a:endParaRPr>
          </a:p>
        </p:txBody>
      </p:sp>
      <p:sp>
        <p:nvSpPr>
          <p:cNvPr id="5" name="Slide Number Placeholder 4"/>
          <p:cNvSpPr>
            <a:spLocks noGrp="1"/>
          </p:cNvSpPr>
          <p:nvPr>
            <p:ph type="sldNum" sz="quarter" idx="11"/>
          </p:nvPr>
        </p:nvSpPr>
        <p:spPr/>
        <p:txBody>
          <a:bodyPr/>
          <a:lstStyle/>
          <a:p>
            <a:pPr defTabSz="914180"/>
            <a:fld id="{27258FFF-F925-446B-8502-81C933981705}" type="slidenum">
              <a:rPr lang="en-US" smtClean="0">
                <a:gradFill>
                  <a:gsLst>
                    <a:gs pos="2239">
                      <a:prstClr val="black"/>
                    </a:gs>
                    <a:gs pos="11940">
                      <a:prstClr val="black"/>
                    </a:gs>
                  </a:gsLst>
                  <a:lin ang="5400000" scaled="0"/>
                </a:gradFill>
              </a:rPr>
              <a:pPr defTabSz="914180"/>
              <a:t>‹#›</a:t>
            </a:fld>
            <a:endParaRPr lang="en-US">
              <a:gradFill>
                <a:gsLst>
                  <a:gs pos="2239">
                    <a:prstClr val="black"/>
                  </a:gs>
                  <a:gs pos="11940">
                    <a:prstClr val="black"/>
                  </a:gs>
                </a:gsLst>
                <a:lin ang="5400000" scaled="0"/>
              </a:gradFill>
            </a:endParaRPr>
          </a:p>
        </p:txBody>
      </p:sp>
    </p:spTree>
    <p:extLst>
      <p:ext uri="{BB962C8B-B14F-4D97-AF65-F5344CB8AC3E}">
        <p14:creationId xmlns:p14="http://schemas.microsoft.com/office/powerpoint/2010/main" val="15217411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33_1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p>
            <a:r>
              <a:rPr lang="en-US" smtClean="0">
                <a:gradFill>
                  <a:gsLst>
                    <a:gs pos="2239">
                      <a:prstClr val="black"/>
                    </a:gs>
                    <a:gs pos="11940">
                      <a:prstClr val="black"/>
                    </a:gs>
                  </a:gsLst>
                  <a:lin ang="5400000" scaled="0"/>
                </a:gradFill>
              </a:rPr>
              <a:t>Microsoft Confidential</a:t>
            </a:r>
            <a:endParaRPr lang="en-US">
              <a:gradFill>
                <a:gsLst>
                  <a:gs pos="2239">
                    <a:prstClr val="black"/>
                  </a:gs>
                  <a:gs pos="11940">
                    <a:prstClr val="black"/>
                  </a:gs>
                </a:gsLst>
                <a:lin ang="5400000" scaled="0"/>
              </a:gradFill>
            </a:endParaRPr>
          </a:p>
        </p:txBody>
      </p:sp>
      <p:sp>
        <p:nvSpPr>
          <p:cNvPr id="5" name="Slide Number Placeholder 4"/>
          <p:cNvSpPr>
            <a:spLocks noGrp="1"/>
          </p:cNvSpPr>
          <p:nvPr>
            <p:ph type="sldNum" sz="quarter" idx="11"/>
          </p:nvPr>
        </p:nvSpPr>
        <p:spPr/>
        <p:txBody>
          <a:bodyPr/>
          <a:lstStyle/>
          <a:p>
            <a:pPr defTabSz="914180"/>
            <a:fld id="{27258FFF-F925-446B-8502-81C933981705}" type="slidenum">
              <a:rPr lang="en-US" smtClean="0">
                <a:gradFill>
                  <a:gsLst>
                    <a:gs pos="2239">
                      <a:prstClr val="black"/>
                    </a:gs>
                    <a:gs pos="11940">
                      <a:prstClr val="black"/>
                    </a:gs>
                  </a:gsLst>
                  <a:lin ang="5400000" scaled="0"/>
                </a:gradFill>
              </a:rPr>
              <a:pPr defTabSz="914180"/>
              <a:t>‹#›</a:t>
            </a:fld>
            <a:endParaRPr lang="en-US">
              <a:gradFill>
                <a:gsLst>
                  <a:gs pos="2239">
                    <a:prstClr val="black"/>
                  </a:gs>
                  <a:gs pos="11940">
                    <a:prstClr val="black"/>
                  </a:gs>
                </a:gsLst>
                <a:lin ang="5400000" scaled="0"/>
              </a:gradFill>
            </a:endParaRPr>
          </a:p>
        </p:txBody>
      </p:sp>
    </p:spTree>
    <p:extLst>
      <p:ext uri="{BB962C8B-B14F-4D97-AF65-F5344CB8AC3E}">
        <p14:creationId xmlns:p14="http://schemas.microsoft.com/office/powerpoint/2010/main" val="41189879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8_Title Slide Solid">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12188825" cy="6858000"/>
          </a:xfrm>
          <a:prstGeom prst="rect">
            <a:avLst/>
          </a:prstGeom>
        </p:spPr>
      </p:pic>
      <p:sp>
        <p:nvSpPr>
          <p:cNvPr id="6" name="Rectangle 5"/>
          <p:cNvSpPr/>
          <p:nvPr userDrawn="1"/>
        </p:nvSpPr>
        <p:spPr bwMode="auto">
          <a:xfrm>
            <a:off x="269169" y="291073"/>
            <a:ext cx="6274896" cy="6278977"/>
          </a:xfrm>
          <a:prstGeom prst="rect">
            <a:avLst/>
          </a:prstGeom>
          <a:solidFill>
            <a:srgbClr val="00BCF2">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79213" tIns="143370" rIns="179213" bIns="143370"/>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2352"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7" name="Picture 7"/>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bwMode="auto">
          <a:xfrm>
            <a:off x="515004" y="552661"/>
            <a:ext cx="1229151" cy="2628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Title 1"/>
          <p:cNvSpPr>
            <a:spLocks noGrp="1"/>
          </p:cNvSpPr>
          <p:nvPr>
            <p:ph type="ctrTitle"/>
          </p:nvPr>
        </p:nvSpPr>
        <p:spPr>
          <a:xfrm>
            <a:off x="375855" y="1413025"/>
            <a:ext cx="6169764" cy="2488894"/>
          </a:xfrm>
        </p:spPr>
        <p:txBody>
          <a:bodyPr/>
          <a:lstStyle>
            <a:lvl1pPr>
              <a:defRPr sz="5880" baseline="0">
                <a:solidFill>
                  <a:schemeClr val="bg1"/>
                </a:solidFill>
              </a:defRPr>
            </a:lvl1pPr>
          </a:lstStyle>
          <a:p>
            <a:r>
              <a:rPr lang="en-US" smtClean="0"/>
              <a:t>Click to edit Master title style</a:t>
            </a:r>
            <a:endParaRPr lang="en-US" dirty="0"/>
          </a:p>
        </p:txBody>
      </p:sp>
      <p:sp>
        <p:nvSpPr>
          <p:cNvPr id="19" name="Subtitle 2"/>
          <p:cNvSpPr>
            <a:spLocks noGrp="1"/>
          </p:cNvSpPr>
          <p:nvPr>
            <p:ph type="subTitle" idx="1"/>
          </p:nvPr>
        </p:nvSpPr>
        <p:spPr>
          <a:xfrm>
            <a:off x="375860" y="5296816"/>
            <a:ext cx="5718557" cy="607067"/>
          </a:xfrm>
        </p:spPr>
        <p:txBody>
          <a:bodyPr anchor="ctr"/>
          <a:lstStyle>
            <a:lvl1pPr marL="0" indent="0" algn="l">
              <a:lnSpc>
                <a:spcPct val="100000"/>
              </a:lnSpc>
              <a:spcBef>
                <a:spcPts val="0"/>
              </a:spcBef>
              <a:buNone/>
              <a:defRPr sz="1567">
                <a:solidFill>
                  <a:schemeClr val="bg1"/>
                </a:solidFill>
                <a:latin typeface="+mj-lt"/>
              </a:defRPr>
            </a:lvl1pPr>
            <a:lvl2pPr marL="448020" indent="0" algn="ctr">
              <a:buNone/>
              <a:defRPr>
                <a:solidFill>
                  <a:schemeClr val="tx1">
                    <a:tint val="75000"/>
                  </a:schemeClr>
                </a:solidFill>
              </a:defRPr>
            </a:lvl2pPr>
            <a:lvl3pPr marL="896042" indent="0" algn="ctr">
              <a:buNone/>
              <a:defRPr>
                <a:solidFill>
                  <a:schemeClr val="tx1">
                    <a:tint val="75000"/>
                  </a:schemeClr>
                </a:solidFill>
              </a:defRPr>
            </a:lvl3pPr>
            <a:lvl4pPr marL="1344062" indent="0" algn="ctr">
              <a:buNone/>
              <a:defRPr>
                <a:solidFill>
                  <a:schemeClr val="tx1">
                    <a:tint val="75000"/>
                  </a:schemeClr>
                </a:solidFill>
              </a:defRPr>
            </a:lvl4pPr>
            <a:lvl5pPr marL="1792084" indent="0" algn="ctr">
              <a:buNone/>
              <a:defRPr>
                <a:solidFill>
                  <a:schemeClr val="tx1">
                    <a:tint val="75000"/>
                  </a:schemeClr>
                </a:solidFill>
              </a:defRPr>
            </a:lvl5pPr>
            <a:lvl6pPr marL="2240106" indent="0" algn="ctr">
              <a:buNone/>
              <a:defRPr>
                <a:solidFill>
                  <a:schemeClr val="tx1">
                    <a:tint val="75000"/>
                  </a:schemeClr>
                </a:solidFill>
              </a:defRPr>
            </a:lvl6pPr>
            <a:lvl7pPr marL="2688126" indent="0" algn="ctr">
              <a:buNone/>
              <a:defRPr>
                <a:solidFill>
                  <a:schemeClr val="tx1">
                    <a:tint val="75000"/>
                  </a:schemeClr>
                </a:solidFill>
              </a:defRPr>
            </a:lvl7pPr>
            <a:lvl8pPr marL="3136147" indent="0" algn="ctr">
              <a:buNone/>
              <a:defRPr>
                <a:solidFill>
                  <a:schemeClr val="tx1">
                    <a:tint val="75000"/>
                  </a:schemeClr>
                </a:solidFill>
              </a:defRPr>
            </a:lvl8pPr>
            <a:lvl9pPr marL="3584168" indent="0" algn="ctr">
              <a:buNone/>
              <a:defRPr>
                <a:solidFill>
                  <a:schemeClr val="tx1">
                    <a:tint val="75000"/>
                  </a:schemeClr>
                </a:solidFill>
              </a:defRPr>
            </a:lvl9pPr>
          </a:lstStyle>
          <a:p>
            <a:r>
              <a:rPr lang="en-US" smtClean="0"/>
              <a:t>Click to edit Master subtitle style</a:t>
            </a:r>
            <a:endParaRPr lang="en-US" dirty="0" smtClean="0"/>
          </a:p>
        </p:txBody>
      </p:sp>
    </p:spTree>
    <p:extLst>
      <p:ext uri="{BB962C8B-B14F-4D97-AF65-F5344CB8AC3E}">
        <p14:creationId xmlns:p14="http://schemas.microsoft.com/office/powerpoint/2010/main" val="3309009808"/>
      </p:ext>
    </p:extLst>
  </p:cSld>
  <p:clrMapOvr>
    <a:masterClrMapping/>
  </p:clrMapOvr>
  <p:transition>
    <p:fade/>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9_Title Slide Soli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7157" y="0"/>
            <a:ext cx="12203139" cy="6873565"/>
          </a:xfrm>
          <a:prstGeom prst="rect">
            <a:avLst/>
          </a:prstGeom>
        </p:spPr>
      </p:pic>
    </p:spTree>
    <p:extLst>
      <p:ext uri="{BB962C8B-B14F-4D97-AF65-F5344CB8AC3E}">
        <p14:creationId xmlns:p14="http://schemas.microsoft.com/office/powerpoint/2010/main" val="232789478"/>
      </p:ext>
    </p:extLst>
  </p:cSld>
  <p:clrMapOvr>
    <a:masterClrMapping/>
  </p:clrMapOvr>
  <p:transition>
    <p:fade/>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2pt Title + Subtitle">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269174" y="1117577"/>
            <a:ext cx="10813420" cy="563458"/>
          </a:xfrm>
          <a:prstGeom prst="rect">
            <a:avLst/>
          </a:prstGeom>
        </p:spPr>
        <p:txBody>
          <a:bodyPr lIns="192024"/>
          <a:lstStyle>
            <a:lvl1pPr marL="0" indent="0">
              <a:buNone/>
              <a:defRPr lang="en-US" sz="2744" kern="1200" smtClean="0">
                <a:solidFill>
                  <a:schemeClr val="tx2"/>
                </a:solidFill>
                <a:latin typeface="+mj-lt"/>
                <a:ea typeface="+mn-ea"/>
                <a:cs typeface="+mn-cs"/>
              </a:defRPr>
            </a:lvl1pPr>
            <a:lvl2pPr marL="0" indent="0">
              <a:buNone/>
              <a:defRPr lang="en-US" sz="3107" kern="1200" smtClean="0">
                <a:solidFill>
                  <a:schemeClr val="bg1"/>
                </a:solidFill>
                <a:latin typeface="+mj-lt"/>
                <a:ea typeface="+mn-ea"/>
                <a:cs typeface="+mn-cs"/>
              </a:defRPr>
            </a:lvl2pPr>
            <a:lvl3pPr marL="0" indent="0">
              <a:buNone/>
              <a:defRPr lang="en-US" sz="3107" kern="1200" smtClean="0">
                <a:solidFill>
                  <a:schemeClr val="bg1"/>
                </a:solidFill>
                <a:latin typeface="+mj-lt"/>
                <a:ea typeface="+mn-ea"/>
                <a:cs typeface="+mn-cs"/>
              </a:defRPr>
            </a:lvl3pPr>
            <a:lvl4pPr marL="0" indent="0">
              <a:buNone/>
              <a:defRPr lang="en-US" sz="3107" kern="1200" smtClean="0">
                <a:solidFill>
                  <a:schemeClr val="bg1"/>
                </a:solidFill>
                <a:latin typeface="+mj-lt"/>
                <a:ea typeface="+mn-ea"/>
                <a:cs typeface="+mn-cs"/>
              </a:defRPr>
            </a:lvl4pPr>
            <a:lvl5pPr marL="0" indent="0">
              <a:buNone/>
              <a:defRPr lang="en-US" sz="3107" kern="1200">
                <a:solidFill>
                  <a:schemeClr val="bg1"/>
                </a:solidFill>
                <a:latin typeface="+mj-lt"/>
                <a:ea typeface="+mn-ea"/>
                <a:cs typeface="+mn-cs"/>
              </a:defRPr>
            </a:lvl5pPr>
          </a:lstStyle>
          <a:p>
            <a:pPr lvl="0"/>
            <a:r>
              <a:rPr lang="en-US" smtClean="0"/>
              <a:t>Click to edit Master text styles</a:t>
            </a:r>
            <a:endParaRPr lang="en-US"/>
          </a:p>
        </p:txBody>
      </p:sp>
      <p:sp>
        <p:nvSpPr>
          <p:cNvPr id="7" name="Title 2"/>
          <p:cNvSpPr>
            <a:spLocks noGrp="1"/>
          </p:cNvSpPr>
          <p:nvPr>
            <p:ph type="title"/>
          </p:nvPr>
        </p:nvSpPr>
        <p:spPr>
          <a:xfrm>
            <a:off x="268857" y="286381"/>
            <a:ext cx="11650488" cy="927940"/>
          </a:xfrm>
          <a:prstGeom prst="rect">
            <a:avLst/>
          </a:prstGeom>
        </p:spPr>
        <p:txBody>
          <a:bodyPr/>
          <a:lstStyle>
            <a:lvl1pPr algn="l">
              <a:defRPr sz="5096">
                <a:solidFill>
                  <a:schemeClr val="tx2"/>
                </a:solidFill>
              </a:defRPr>
            </a:lvl1pPr>
          </a:lstStyle>
          <a:p>
            <a:r>
              <a:rPr lang="en-US" dirty="0" smtClean="0"/>
              <a:t>Click to edit Master title style</a:t>
            </a:r>
            <a:endParaRPr lang="en-US" dirty="0"/>
          </a:p>
        </p:txBody>
      </p:sp>
      <p:sp>
        <p:nvSpPr>
          <p:cNvPr id="4" name="Footer Placeholder 2"/>
          <p:cNvSpPr>
            <a:spLocks noGrp="1"/>
          </p:cNvSpPr>
          <p:nvPr>
            <p:ph type="ftr" sz="quarter" idx="14"/>
          </p:nvPr>
        </p:nvSpPr>
        <p:spPr/>
        <p:txBody>
          <a:bodyPr/>
          <a:lstStyle>
            <a:lvl1pPr fontAlgn="base">
              <a:spcBef>
                <a:spcPct val="0"/>
              </a:spcBef>
              <a:spcAft>
                <a:spcPct val="0"/>
              </a:spcAft>
              <a:defRPr>
                <a:solidFill>
                  <a:srgbClr val="505050"/>
                </a:solidFill>
              </a:defRPr>
            </a:lvl1pPr>
          </a:lstStyle>
          <a:p>
            <a:pPr>
              <a:defRPr/>
            </a:pPr>
            <a:r>
              <a:rPr lang="en-US" smtClean="0"/>
              <a:t>Microsoft Confidential</a:t>
            </a:r>
            <a:endParaRPr lang="en-US"/>
          </a:p>
        </p:txBody>
      </p:sp>
      <p:sp>
        <p:nvSpPr>
          <p:cNvPr id="5" name="Slide Number Placeholder 3"/>
          <p:cNvSpPr>
            <a:spLocks noGrp="1"/>
          </p:cNvSpPr>
          <p:nvPr>
            <p:ph type="sldNum" sz="quarter" idx="15"/>
          </p:nvPr>
        </p:nvSpPr>
        <p:spPr/>
        <p:txBody>
          <a:bodyPr/>
          <a:lstStyle>
            <a:lvl1pPr>
              <a:defRPr/>
            </a:lvl1pPr>
          </a:lstStyle>
          <a:p>
            <a:pPr defTabSz="913870">
              <a:defRPr/>
            </a:pPr>
            <a:fld id="{6052FC3A-E1BD-E54F-9A48-71EBDEF00552}" type="slidenum">
              <a:rPr lang="en-US" smtClean="0"/>
              <a:pPr defTabSz="913870">
                <a:defRPr/>
              </a:pPr>
              <a:t>‹#›</a:t>
            </a:fld>
            <a:endParaRPr lang="en-US"/>
          </a:p>
        </p:txBody>
      </p:sp>
    </p:spTree>
    <p:extLst>
      <p:ext uri="{BB962C8B-B14F-4D97-AF65-F5344CB8AC3E}">
        <p14:creationId xmlns:p14="http://schemas.microsoft.com/office/powerpoint/2010/main" val="940159095"/>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fontAlgn="base">
              <a:spcBef>
                <a:spcPct val="0"/>
              </a:spcBef>
              <a:spcAft>
                <a:spcPct val="0"/>
              </a:spcAft>
              <a:defRPr>
                <a:solidFill>
                  <a:srgbClr val="000000"/>
                </a:solidFill>
              </a:defRPr>
            </a:lvl1pPr>
          </a:lstStyle>
          <a:p>
            <a:pPr>
              <a:defRPr/>
            </a:pPr>
            <a:r>
              <a:rPr lang="en-US" smtClean="0"/>
              <a:t>Microsoft Confidential</a:t>
            </a:r>
            <a:endParaRPr lang="en-US"/>
          </a:p>
        </p:txBody>
      </p:sp>
      <p:sp>
        <p:nvSpPr>
          <p:cNvPr id="3" name="Slide Number Placeholder 2"/>
          <p:cNvSpPr>
            <a:spLocks noGrp="1"/>
          </p:cNvSpPr>
          <p:nvPr>
            <p:ph type="sldNum" sz="quarter" idx="11"/>
          </p:nvPr>
        </p:nvSpPr>
        <p:spPr/>
        <p:txBody>
          <a:bodyPr/>
          <a:lstStyle>
            <a:lvl1pPr>
              <a:defRPr>
                <a:solidFill>
                  <a:srgbClr val="000000"/>
                </a:solidFill>
              </a:defRPr>
            </a:lvl1pPr>
          </a:lstStyle>
          <a:p>
            <a:pPr defTabSz="913870">
              <a:defRPr/>
            </a:pPr>
            <a:fld id="{675909FA-3F91-0646-A6A8-60C236B90508}" type="slidenum">
              <a:rPr lang="en-US" smtClean="0"/>
              <a:pPr defTabSz="913870">
                <a:defRPr/>
              </a:pPr>
              <a:t>‹#›</a:t>
            </a:fld>
            <a:endParaRPr lang="en-US"/>
          </a:p>
        </p:txBody>
      </p:sp>
    </p:spTree>
    <p:extLst>
      <p:ext uri="{BB962C8B-B14F-4D97-AF65-F5344CB8AC3E}">
        <p14:creationId xmlns:p14="http://schemas.microsoft.com/office/powerpoint/2010/main" val="3087314563"/>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itle Only">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68857" y="286381"/>
            <a:ext cx="11650488" cy="927940"/>
          </a:xfrm>
          <a:prstGeom prst="rect">
            <a:avLst/>
          </a:prstGeom>
        </p:spPr>
        <p:txBody>
          <a:bodyPr/>
          <a:lstStyle>
            <a:lvl1pPr algn="l">
              <a:defRPr sz="5096">
                <a:solidFill>
                  <a:schemeClr val="tx2"/>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240466797"/>
      </p:ext>
    </p:extLst>
  </p:cSld>
  <p:clrMapOvr>
    <a:masterClrMapping/>
  </p:clrMapOvr>
  <p:transition spd="med">
    <p:fade/>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Title Only - BLU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777693772"/>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6" Type="http://schemas.openxmlformats.org/officeDocument/2006/relationships/image" Target="../media/image11.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theme" Target="../theme/theme2.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10" Type="http://schemas.openxmlformats.org/officeDocument/2006/relationships/theme" Target="../theme/theme3.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34" Type="http://schemas.openxmlformats.org/officeDocument/2006/relationships/slideLayout" Target="../slideLayouts/slideLayout92.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33" Type="http://schemas.openxmlformats.org/officeDocument/2006/relationships/slideLayout" Target="../slideLayouts/slideLayout91.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slideLayout" Target="../slideLayouts/slideLayout87.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slideLayout" Target="../slideLayouts/slideLayout90.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36" Type="http://schemas.openxmlformats.org/officeDocument/2006/relationships/theme" Target="../theme/theme4.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slideLayout" Target="../slideLayouts/slideLayout89.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 Id="rId35" Type="http://schemas.openxmlformats.org/officeDocument/2006/relationships/slideLayout" Target="../slideLayouts/slideLayout9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6" Type="http://schemas.openxmlformats.org/officeDocument/2006/relationships/image" Target="../media/image11.png"/><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theme" Target="../theme/theme6.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3" Type="http://schemas.openxmlformats.org/officeDocument/2006/relationships/slideLayout" Target="../slideLayouts/slideLayout123.xml"/><Relationship Id="rId21" Type="http://schemas.openxmlformats.org/officeDocument/2006/relationships/slideLayout" Target="../slideLayouts/slideLayout141.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0" Type="http://schemas.openxmlformats.org/officeDocument/2006/relationships/slideLayout" Target="../slideLayouts/slideLayout140.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10" Type="http://schemas.openxmlformats.org/officeDocument/2006/relationships/slideLayout" Target="../slideLayouts/slideLayout130.xml"/><Relationship Id="rId19" Type="http://schemas.openxmlformats.org/officeDocument/2006/relationships/slideLayout" Target="../slideLayouts/slideLayout139.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 Id="rId22"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72C6"/>
        </a:solidFill>
        <a:effectLst/>
      </p:bgPr>
    </p:bg>
    <p:spTree>
      <p:nvGrpSpPr>
        <p:cNvPr id="1" name=""/>
        <p:cNvGrpSpPr/>
        <p:nvPr/>
      </p:nvGrpSpPr>
      <p:grpSpPr>
        <a:xfrm>
          <a:off x="0" y="0"/>
          <a:ext cx="0" cy="0"/>
          <a:chOff x="0" y="0"/>
          <a:chExt cx="0" cy="0"/>
        </a:xfrm>
      </p:grpSpPr>
      <p:pic>
        <p:nvPicPr>
          <p:cNvPr id="5" name="Colors"/>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rot="5400000">
            <a:off x="10321813" y="1906465"/>
            <a:ext cx="4214127" cy="401200"/>
          </a:xfrm>
          <a:prstGeom prst="rect">
            <a:avLst/>
          </a:prstGeom>
        </p:spPr>
      </p:pic>
      <p:pic>
        <p:nvPicPr>
          <p:cNvPr id="8" name="Logo" descr="MS Logo White.png"/>
          <p:cNvPicPr>
            <a:picLocks noChangeAspect="1"/>
          </p:cNvPicPr>
          <p:nvPr userDrawn="1"/>
        </p:nvPicPr>
        <p:blipFill>
          <a:blip r:embed="rId38">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1110325035"/>
      </p:ext>
    </p:extLst>
  </p:cSld>
  <p:clrMap bg1="lt1" tx1="dk1" bg2="lt2" tx2="dk2" accent1="accent1" accent2="accent2" accent3="accent3" accent4="accent4" accent5="accent5" accent6="accent6" hlink="hlink" folHlink="folHlink"/>
  <p:sldLayoutIdLst>
    <p:sldLayoutId id="2147484957" r:id="rId1"/>
    <p:sldLayoutId id="2147484960" r:id="rId2"/>
    <p:sldLayoutId id="2147484959" r:id="rId3"/>
    <p:sldLayoutId id="2147484961" r:id="rId4"/>
    <p:sldLayoutId id="2147484985" r:id="rId5"/>
    <p:sldLayoutId id="2147484995" r:id="rId6"/>
    <p:sldLayoutId id="2147484986" r:id="rId7"/>
    <p:sldLayoutId id="2147484987" r:id="rId8"/>
    <p:sldLayoutId id="2147484988" r:id="rId9"/>
    <p:sldLayoutId id="2147484989" r:id="rId10"/>
    <p:sldLayoutId id="2147484962" r:id="rId11"/>
    <p:sldLayoutId id="2147484963" r:id="rId12"/>
    <p:sldLayoutId id="2147484992" r:id="rId13"/>
    <p:sldLayoutId id="2147484964" r:id="rId14"/>
    <p:sldLayoutId id="2147484969" r:id="rId15"/>
    <p:sldLayoutId id="2147484994" r:id="rId16"/>
    <p:sldLayoutId id="2147484991" r:id="rId17"/>
    <p:sldLayoutId id="2147484965" r:id="rId18"/>
    <p:sldLayoutId id="2147484972" r:id="rId19"/>
    <p:sldLayoutId id="2147484966" r:id="rId20"/>
    <p:sldLayoutId id="2147484970" r:id="rId21"/>
    <p:sldLayoutId id="2147484993" r:id="rId22"/>
    <p:sldLayoutId id="2147484967" r:id="rId23"/>
    <p:sldLayoutId id="2147484968" r:id="rId24"/>
    <p:sldLayoutId id="2147484990" r:id="rId25"/>
    <p:sldLayoutId id="2147484996" r:id="rId26"/>
    <p:sldLayoutId id="2147484997" r:id="rId27"/>
    <p:sldLayoutId id="2147484998" r:id="rId28"/>
    <p:sldLayoutId id="2147485000" r:id="rId29"/>
    <p:sldLayoutId id="2147485001" r:id="rId30"/>
    <p:sldLayoutId id="2147484999" r:id="rId31"/>
    <p:sldLayoutId id="2147485017" r:id="rId32"/>
    <p:sldLayoutId id="2147485018" r:id="rId33"/>
    <p:sldLayoutId id="2147485019" r:id="rId34"/>
    <p:sldLayoutId id="2147485030" r:id="rId35"/>
  </p:sldLayoutIdLst>
  <p:transition>
    <p:fade/>
  </p:transition>
  <p:timing>
    <p:tnLst>
      <p:par>
        <p:cTn id="1" dur="indefinite" restart="never" nodeType="tmRoot"/>
      </p:par>
    </p:tnLst>
  </p:timing>
  <p:txStyles>
    <p:title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p:titleStyle>
    <p:bodyStyle>
      <a:lvl1pPr marL="336076" marR="0" indent="-336076"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3920" kern="1200" spc="0" baseline="0">
          <a:solidFill>
            <a:schemeClr val="bg1"/>
          </a:soli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180" rtl="0" eaLnBrk="1" latinLnBrk="0" hangingPunct="1">
        <a:defRPr sz="1764" kern="1200">
          <a:solidFill>
            <a:schemeClr val="tx1"/>
          </a:solidFill>
          <a:latin typeface="+mn-lt"/>
          <a:ea typeface="+mn-ea"/>
          <a:cs typeface="+mn-cs"/>
        </a:defRPr>
      </a:lvl1pPr>
      <a:lvl2pPr marL="457090" algn="l" defTabSz="914180" rtl="0" eaLnBrk="1" latinLnBrk="0" hangingPunct="1">
        <a:defRPr sz="1764" kern="1200">
          <a:solidFill>
            <a:schemeClr val="tx1"/>
          </a:solidFill>
          <a:latin typeface="+mn-lt"/>
          <a:ea typeface="+mn-ea"/>
          <a:cs typeface="+mn-cs"/>
        </a:defRPr>
      </a:lvl2pPr>
      <a:lvl3pPr marL="914180" algn="l" defTabSz="914180" rtl="0" eaLnBrk="1" latinLnBrk="0" hangingPunct="1">
        <a:defRPr sz="1764" kern="1200">
          <a:solidFill>
            <a:schemeClr val="tx1"/>
          </a:solidFill>
          <a:latin typeface="+mn-lt"/>
          <a:ea typeface="+mn-ea"/>
          <a:cs typeface="+mn-cs"/>
        </a:defRPr>
      </a:lvl3pPr>
      <a:lvl4pPr marL="1371271" algn="l" defTabSz="914180" rtl="0" eaLnBrk="1" latinLnBrk="0" hangingPunct="1">
        <a:defRPr sz="1764" kern="1200">
          <a:solidFill>
            <a:schemeClr val="tx1"/>
          </a:solidFill>
          <a:latin typeface="+mn-lt"/>
          <a:ea typeface="+mn-ea"/>
          <a:cs typeface="+mn-cs"/>
        </a:defRPr>
      </a:lvl4pPr>
      <a:lvl5pPr marL="1828361" algn="l" defTabSz="914180" rtl="0" eaLnBrk="1" latinLnBrk="0" hangingPunct="1">
        <a:defRPr sz="1764" kern="1200">
          <a:solidFill>
            <a:schemeClr val="tx1"/>
          </a:solidFill>
          <a:latin typeface="+mn-lt"/>
          <a:ea typeface="+mn-ea"/>
          <a:cs typeface="+mn-cs"/>
        </a:defRPr>
      </a:lvl5pPr>
      <a:lvl6pPr marL="2285452" algn="l" defTabSz="914180" rtl="0" eaLnBrk="1" latinLnBrk="0" hangingPunct="1">
        <a:defRPr sz="1764" kern="1200">
          <a:solidFill>
            <a:schemeClr val="tx1"/>
          </a:solidFill>
          <a:latin typeface="+mn-lt"/>
          <a:ea typeface="+mn-ea"/>
          <a:cs typeface="+mn-cs"/>
        </a:defRPr>
      </a:lvl6pPr>
      <a:lvl7pPr marL="2742541" algn="l" defTabSz="914180" rtl="0" eaLnBrk="1" latinLnBrk="0" hangingPunct="1">
        <a:defRPr sz="1764" kern="1200">
          <a:solidFill>
            <a:schemeClr val="tx1"/>
          </a:solidFill>
          <a:latin typeface="+mn-lt"/>
          <a:ea typeface="+mn-ea"/>
          <a:cs typeface="+mn-cs"/>
        </a:defRPr>
      </a:lvl7pPr>
      <a:lvl8pPr marL="3199632" algn="l" defTabSz="914180" rtl="0" eaLnBrk="1" latinLnBrk="0" hangingPunct="1">
        <a:defRPr sz="1764" kern="1200">
          <a:solidFill>
            <a:schemeClr val="tx1"/>
          </a:solidFill>
          <a:latin typeface="+mn-lt"/>
          <a:ea typeface="+mn-ea"/>
          <a:cs typeface="+mn-cs"/>
        </a:defRPr>
      </a:lvl8pPr>
      <a:lvl9pPr marL="3656723" algn="l" defTabSz="914180" rtl="0" eaLnBrk="1" latinLnBrk="0" hangingPunct="1">
        <a:defRPr sz="176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170" y="289511"/>
            <a:ext cx="11652805" cy="89966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69171" y="1189178"/>
            <a:ext cx="11650486" cy="2052030"/>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16"/>
          <a:stretch>
            <a:fillRect/>
          </a:stretch>
        </p:blipFill>
        <p:spPr>
          <a:xfrm rot="5400000">
            <a:off x="9205457" y="2991147"/>
            <a:ext cx="6858623" cy="876329"/>
          </a:xfrm>
          <a:prstGeom prst="rect">
            <a:avLst/>
          </a:prstGeom>
        </p:spPr>
      </p:pic>
    </p:spTree>
    <p:extLst>
      <p:ext uri="{BB962C8B-B14F-4D97-AF65-F5344CB8AC3E}">
        <p14:creationId xmlns:p14="http://schemas.microsoft.com/office/powerpoint/2010/main" val="2632658193"/>
      </p:ext>
    </p:extLst>
  </p:cSld>
  <p:clrMap bg1="dk1" tx1="lt1" bg2="dk2" tx2="lt2" accent1="accent1" accent2="accent2" accent3="accent3" accent4="accent4" accent5="accent5" accent6="accent6" hlink="hlink" folHlink="folHlink"/>
  <p:sldLayoutIdLst>
    <p:sldLayoutId id="2147485003" r:id="rId1"/>
    <p:sldLayoutId id="2147485004" r:id="rId2"/>
    <p:sldLayoutId id="2147485005" r:id="rId3"/>
    <p:sldLayoutId id="2147485006" r:id="rId4"/>
    <p:sldLayoutId id="2147485007" r:id="rId5"/>
    <p:sldLayoutId id="2147485008" r:id="rId6"/>
    <p:sldLayoutId id="2147485009" r:id="rId7"/>
    <p:sldLayoutId id="2147485010" r:id="rId8"/>
    <p:sldLayoutId id="2147485011" r:id="rId9"/>
    <p:sldLayoutId id="2147485012" r:id="rId10"/>
    <p:sldLayoutId id="2147485013" r:id="rId11"/>
    <p:sldLayoutId id="2147485014" r:id="rId12"/>
    <p:sldLayoutId id="2147485015" r:id="rId13"/>
    <p:sldLayoutId id="2147485016" r:id="rId14"/>
  </p:sldLayoutIdLst>
  <p:transition>
    <p:fade/>
  </p:transition>
  <p:timing>
    <p:tnLst>
      <p:par>
        <p:cTn id="1" dur="indefinite" restart="never" nodeType="tmRoot"/>
      </p:par>
    </p:tnLst>
  </p:timing>
  <p:txStyles>
    <p:titleStyle>
      <a:lvl1pPr algn="l" defTabSz="914180" rtl="0" eaLnBrk="1" latinLnBrk="0" hangingPunct="1">
        <a:lnSpc>
          <a:spcPct val="90000"/>
        </a:lnSpc>
        <a:spcBef>
          <a:spcPct val="0"/>
        </a:spcBef>
        <a:buNone/>
        <a:defRPr lang="en-US" sz="470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76" marR="0" indent="-336076" algn="l" defTabSz="914180"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gradFill>
            <a:gsLst>
              <a:gs pos="1250">
                <a:schemeClr val="tx1"/>
              </a:gs>
              <a:gs pos="100000">
                <a:schemeClr val="tx1"/>
              </a:gs>
            </a:gsLst>
            <a:lin ang="5400000" scaled="0"/>
          </a:gra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Tx/>
        <a:buSzPct val="90000"/>
        <a:buFont typeface="Arial" pitchFamily="34" charset="0"/>
        <a:buChar char="•"/>
        <a:tabLst/>
        <a:defRPr sz="2352" kern="1200" spc="0" baseline="0">
          <a:gradFill>
            <a:gsLst>
              <a:gs pos="1250">
                <a:schemeClr val="tx1"/>
              </a:gs>
              <a:gs pos="100000">
                <a:schemeClr val="tx1"/>
              </a:gs>
            </a:gsLst>
            <a:lin ang="5400000" scaled="0"/>
          </a:gra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gradFill>
            <a:gsLst>
              <a:gs pos="1250">
                <a:schemeClr val="tx1"/>
              </a:gs>
              <a:gs pos="100000">
                <a:schemeClr val="tx1"/>
              </a:gs>
            </a:gsLst>
            <a:lin ang="5400000" scaled="0"/>
          </a:gra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180" rtl="0" eaLnBrk="1" latinLnBrk="0" hangingPunct="1">
        <a:defRPr sz="1764" kern="1200">
          <a:solidFill>
            <a:schemeClr val="tx1"/>
          </a:solidFill>
          <a:latin typeface="+mn-lt"/>
          <a:ea typeface="+mn-ea"/>
          <a:cs typeface="+mn-cs"/>
        </a:defRPr>
      </a:lvl1pPr>
      <a:lvl2pPr marL="457090" algn="l" defTabSz="914180" rtl="0" eaLnBrk="1" latinLnBrk="0" hangingPunct="1">
        <a:defRPr sz="1764" kern="1200">
          <a:solidFill>
            <a:schemeClr val="tx1"/>
          </a:solidFill>
          <a:latin typeface="+mn-lt"/>
          <a:ea typeface="+mn-ea"/>
          <a:cs typeface="+mn-cs"/>
        </a:defRPr>
      </a:lvl2pPr>
      <a:lvl3pPr marL="914180" algn="l" defTabSz="914180" rtl="0" eaLnBrk="1" latinLnBrk="0" hangingPunct="1">
        <a:defRPr sz="1764" kern="1200">
          <a:solidFill>
            <a:schemeClr val="tx1"/>
          </a:solidFill>
          <a:latin typeface="+mn-lt"/>
          <a:ea typeface="+mn-ea"/>
          <a:cs typeface="+mn-cs"/>
        </a:defRPr>
      </a:lvl3pPr>
      <a:lvl4pPr marL="1371271" algn="l" defTabSz="914180" rtl="0" eaLnBrk="1" latinLnBrk="0" hangingPunct="1">
        <a:defRPr sz="1764" kern="1200">
          <a:solidFill>
            <a:schemeClr val="tx1"/>
          </a:solidFill>
          <a:latin typeface="+mn-lt"/>
          <a:ea typeface="+mn-ea"/>
          <a:cs typeface="+mn-cs"/>
        </a:defRPr>
      </a:lvl4pPr>
      <a:lvl5pPr marL="1828361" algn="l" defTabSz="914180" rtl="0" eaLnBrk="1" latinLnBrk="0" hangingPunct="1">
        <a:defRPr sz="1764" kern="1200">
          <a:solidFill>
            <a:schemeClr val="tx1"/>
          </a:solidFill>
          <a:latin typeface="+mn-lt"/>
          <a:ea typeface="+mn-ea"/>
          <a:cs typeface="+mn-cs"/>
        </a:defRPr>
      </a:lvl5pPr>
      <a:lvl6pPr marL="2285452" algn="l" defTabSz="914180" rtl="0" eaLnBrk="1" latinLnBrk="0" hangingPunct="1">
        <a:defRPr sz="1764" kern="1200">
          <a:solidFill>
            <a:schemeClr val="tx1"/>
          </a:solidFill>
          <a:latin typeface="+mn-lt"/>
          <a:ea typeface="+mn-ea"/>
          <a:cs typeface="+mn-cs"/>
        </a:defRPr>
      </a:lvl6pPr>
      <a:lvl7pPr marL="2742541" algn="l" defTabSz="914180" rtl="0" eaLnBrk="1" latinLnBrk="0" hangingPunct="1">
        <a:defRPr sz="1764" kern="1200">
          <a:solidFill>
            <a:schemeClr val="tx1"/>
          </a:solidFill>
          <a:latin typeface="+mn-lt"/>
          <a:ea typeface="+mn-ea"/>
          <a:cs typeface="+mn-cs"/>
        </a:defRPr>
      </a:lvl7pPr>
      <a:lvl8pPr marL="3199632" algn="l" defTabSz="914180" rtl="0" eaLnBrk="1" latinLnBrk="0" hangingPunct="1">
        <a:defRPr sz="1764" kern="1200">
          <a:solidFill>
            <a:schemeClr val="tx1"/>
          </a:solidFill>
          <a:latin typeface="+mn-lt"/>
          <a:ea typeface="+mn-ea"/>
          <a:cs typeface="+mn-cs"/>
        </a:defRPr>
      </a:lvl8pPr>
      <a:lvl9pPr marL="3656723" algn="l" defTabSz="914180" rtl="0" eaLnBrk="1" latinLnBrk="0" hangingPunct="1">
        <a:defRPr sz="176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174" y="289516"/>
            <a:ext cx="11652043" cy="89966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1027" name="Text Placeholder 3"/>
          <p:cNvSpPr>
            <a:spLocks noGrp="1"/>
          </p:cNvSpPr>
          <p:nvPr>
            <p:ph type="body" idx="1"/>
          </p:nvPr>
        </p:nvSpPr>
        <p:spPr bwMode="auto">
          <a:xfrm>
            <a:off x="269173" y="1189181"/>
            <a:ext cx="11650488" cy="205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80" tIns="146304" rIns="182880" bIns="1463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3"/>
          </p:nvPr>
        </p:nvSpPr>
        <p:spPr>
          <a:xfrm>
            <a:off x="448096" y="6437746"/>
            <a:ext cx="3858602" cy="133860"/>
          </a:xfrm>
          <a:prstGeom prst="rect">
            <a:avLst/>
          </a:prstGeom>
        </p:spPr>
        <p:txBody>
          <a:bodyPr vert="horz" lIns="0" tIns="0" rIns="91440" bIns="0" rtlCol="0" anchor="ctr"/>
          <a:lstStyle>
            <a:lvl1pPr marL="0" algn="l" defTabSz="914016" rtl="0" eaLnBrk="1" fontAlgn="auto" latinLnBrk="0" hangingPunct="1">
              <a:spcBef>
                <a:spcPts val="0"/>
              </a:spcBef>
              <a:spcAft>
                <a:spcPts val="0"/>
              </a:spcAft>
              <a:defRPr lang="en-US" sz="882" kern="1200">
                <a:solidFill>
                  <a:srgbClr val="505050"/>
                </a:solidFill>
                <a:latin typeface="+mn-lt"/>
                <a:ea typeface="+mn-ea"/>
                <a:cs typeface="+mn-cs"/>
              </a:defRPr>
            </a:lvl1pPr>
          </a:lstStyle>
          <a:p>
            <a:pPr>
              <a:defRPr/>
            </a:pPr>
            <a:r>
              <a:rPr lang="en-US" smtClean="0"/>
              <a:t>Microsoft Confidential</a:t>
            </a:r>
            <a:endParaRPr lang="en-US"/>
          </a:p>
        </p:txBody>
      </p:sp>
      <p:sp>
        <p:nvSpPr>
          <p:cNvPr id="5" name="Slide Number Placeholder 4"/>
          <p:cNvSpPr>
            <a:spLocks noGrp="1"/>
          </p:cNvSpPr>
          <p:nvPr>
            <p:ph type="sldNum" sz="quarter" idx="4"/>
          </p:nvPr>
        </p:nvSpPr>
        <p:spPr>
          <a:xfrm>
            <a:off x="11364209" y="6437746"/>
            <a:ext cx="555452" cy="133860"/>
          </a:xfrm>
          <a:prstGeom prst="rect">
            <a:avLst/>
          </a:prstGeom>
        </p:spPr>
        <p:txBody>
          <a:bodyPr vert="horz" wrap="square" lIns="91440" tIns="0" rIns="0" bIns="0" numCol="1" anchor="ctr" anchorCtr="0" compatLnSpc="1">
            <a:prstTxWarp prst="textNoShape">
              <a:avLst/>
            </a:prstTxWarp>
          </a:bodyPr>
          <a:lstStyle>
            <a:lvl1pPr algn="r">
              <a:defRPr sz="882">
                <a:solidFill>
                  <a:srgbClr val="505050"/>
                </a:solidFill>
              </a:defRPr>
            </a:lvl1pPr>
          </a:lstStyle>
          <a:p>
            <a:pPr defTabSz="913154" fontAlgn="base">
              <a:spcBef>
                <a:spcPct val="0"/>
              </a:spcBef>
              <a:spcAft>
                <a:spcPct val="0"/>
              </a:spcAft>
            </a:pPr>
            <a:fld id="{83758903-653A-7442-ACA2-36E6579F0BEB}" type="slidenum">
              <a:rPr lang="en-US" smtClean="0">
                <a:ea typeface="ＭＳ Ｐゴシック" charset="0"/>
              </a:rPr>
              <a:pPr defTabSz="913154" fontAlgn="base">
                <a:spcBef>
                  <a:spcPct val="0"/>
                </a:spcBef>
                <a:spcAft>
                  <a:spcPct val="0"/>
                </a:spcAft>
              </a:pPr>
              <a:t>‹#›</a:t>
            </a:fld>
            <a:endParaRPr lang="en-US">
              <a:ea typeface="ＭＳ Ｐゴシック" charset="0"/>
            </a:endParaRPr>
          </a:p>
        </p:txBody>
      </p:sp>
    </p:spTree>
    <p:extLst>
      <p:ext uri="{BB962C8B-B14F-4D97-AF65-F5344CB8AC3E}">
        <p14:creationId xmlns:p14="http://schemas.microsoft.com/office/powerpoint/2010/main" val="3454239068"/>
      </p:ext>
    </p:extLst>
  </p:cSld>
  <p:clrMap bg1="lt1" tx1="dk1" bg2="lt2" tx2="dk2" accent1="accent1" accent2="accent2" accent3="accent3" accent4="accent4" accent5="accent5" accent6="accent6" hlink="hlink" folHlink="folHlink"/>
  <p:sldLayoutIdLst>
    <p:sldLayoutId id="2147485021" r:id="rId1"/>
    <p:sldLayoutId id="2147485022" r:id="rId2"/>
    <p:sldLayoutId id="2147485023" r:id="rId3"/>
    <p:sldLayoutId id="2147485024" r:id="rId4"/>
    <p:sldLayoutId id="2147485025" r:id="rId5"/>
    <p:sldLayoutId id="2147485026" r:id="rId6"/>
    <p:sldLayoutId id="2147485027" r:id="rId7"/>
    <p:sldLayoutId id="2147485028" r:id="rId8"/>
    <p:sldLayoutId id="2147485029" r:id="rId9"/>
  </p:sldLayoutIdLst>
  <p:transition>
    <p:fade/>
  </p:transition>
  <p:timing>
    <p:tnLst>
      <p:par>
        <p:cTn id="1" dur="indefinite" restart="never" nodeType="tmRoot"/>
      </p:par>
    </p:tnLst>
  </p:timing>
  <p:txStyles>
    <p:titleStyle>
      <a:lvl1pPr algn="l" defTabSz="913154" rtl="0" eaLnBrk="0" fontAlgn="base" hangingPunct="0">
        <a:lnSpc>
          <a:spcPct val="90000"/>
        </a:lnSpc>
        <a:spcBef>
          <a:spcPct val="0"/>
        </a:spcBef>
        <a:spcAft>
          <a:spcPct val="0"/>
        </a:spcAft>
        <a:defRPr lang="en-US" sz="5292" kern="1200" spc="-100" dirty="0">
          <a:ln w="3175">
            <a:noFill/>
          </a:ln>
          <a:solidFill>
            <a:schemeClr val="tx2"/>
          </a:solidFill>
          <a:latin typeface="+mj-lt"/>
          <a:ea typeface="ＭＳ Ｐゴシック" charset="0"/>
          <a:cs typeface="Segoe UI" pitchFamily="34" charset="0"/>
        </a:defRPr>
      </a:lvl1pPr>
      <a:lvl2pPr algn="l" defTabSz="913154" rtl="0" eaLnBrk="0" fontAlgn="base" hangingPunct="0">
        <a:lnSpc>
          <a:spcPct val="90000"/>
        </a:lnSpc>
        <a:spcBef>
          <a:spcPct val="0"/>
        </a:spcBef>
        <a:spcAft>
          <a:spcPct val="0"/>
        </a:spcAft>
        <a:defRPr sz="5292">
          <a:solidFill>
            <a:schemeClr val="tx2"/>
          </a:solidFill>
          <a:latin typeface="Segoe UI Light" charset="0"/>
          <a:ea typeface="ＭＳ Ｐゴシック" charset="0"/>
          <a:cs typeface="Segoe UI" charset="0"/>
        </a:defRPr>
      </a:lvl2pPr>
      <a:lvl3pPr algn="l" defTabSz="913154" rtl="0" eaLnBrk="0" fontAlgn="base" hangingPunct="0">
        <a:lnSpc>
          <a:spcPct val="90000"/>
        </a:lnSpc>
        <a:spcBef>
          <a:spcPct val="0"/>
        </a:spcBef>
        <a:spcAft>
          <a:spcPct val="0"/>
        </a:spcAft>
        <a:defRPr sz="5292">
          <a:solidFill>
            <a:schemeClr val="tx2"/>
          </a:solidFill>
          <a:latin typeface="Segoe UI Light" charset="0"/>
          <a:ea typeface="ＭＳ Ｐゴシック" charset="0"/>
          <a:cs typeface="Segoe UI" charset="0"/>
        </a:defRPr>
      </a:lvl3pPr>
      <a:lvl4pPr algn="l" defTabSz="913154" rtl="0" eaLnBrk="0" fontAlgn="base" hangingPunct="0">
        <a:lnSpc>
          <a:spcPct val="90000"/>
        </a:lnSpc>
        <a:spcBef>
          <a:spcPct val="0"/>
        </a:spcBef>
        <a:spcAft>
          <a:spcPct val="0"/>
        </a:spcAft>
        <a:defRPr sz="5292">
          <a:solidFill>
            <a:schemeClr val="tx2"/>
          </a:solidFill>
          <a:latin typeface="Segoe UI Light" charset="0"/>
          <a:ea typeface="ＭＳ Ｐゴシック" charset="0"/>
          <a:cs typeface="Segoe UI" charset="0"/>
        </a:defRPr>
      </a:lvl4pPr>
      <a:lvl5pPr algn="l" defTabSz="913154" rtl="0" eaLnBrk="0" fontAlgn="base" hangingPunct="0">
        <a:lnSpc>
          <a:spcPct val="90000"/>
        </a:lnSpc>
        <a:spcBef>
          <a:spcPct val="0"/>
        </a:spcBef>
        <a:spcAft>
          <a:spcPct val="0"/>
        </a:spcAft>
        <a:defRPr sz="5292">
          <a:solidFill>
            <a:schemeClr val="tx2"/>
          </a:solidFill>
          <a:latin typeface="Segoe UI Light" charset="0"/>
          <a:ea typeface="ＭＳ Ｐゴシック" charset="0"/>
          <a:cs typeface="Segoe UI" charset="0"/>
        </a:defRPr>
      </a:lvl5pPr>
      <a:lvl6pPr marL="448020" algn="l" defTabSz="913154" rtl="0" fontAlgn="base">
        <a:lnSpc>
          <a:spcPct val="90000"/>
        </a:lnSpc>
        <a:spcBef>
          <a:spcPct val="0"/>
        </a:spcBef>
        <a:spcAft>
          <a:spcPct val="0"/>
        </a:spcAft>
        <a:defRPr sz="5292">
          <a:solidFill>
            <a:schemeClr val="tx2"/>
          </a:solidFill>
          <a:latin typeface="Segoe UI Light" charset="0"/>
          <a:ea typeface="ＭＳ Ｐゴシック" charset="0"/>
          <a:cs typeface="Segoe UI" charset="0"/>
        </a:defRPr>
      </a:lvl6pPr>
      <a:lvl7pPr marL="896042" algn="l" defTabSz="913154" rtl="0" fontAlgn="base">
        <a:lnSpc>
          <a:spcPct val="90000"/>
        </a:lnSpc>
        <a:spcBef>
          <a:spcPct val="0"/>
        </a:spcBef>
        <a:spcAft>
          <a:spcPct val="0"/>
        </a:spcAft>
        <a:defRPr sz="5292">
          <a:solidFill>
            <a:schemeClr val="tx2"/>
          </a:solidFill>
          <a:latin typeface="Segoe UI Light" charset="0"/>
          <a:ea typeface="ＭＳ Ｐゴシック" charset="0"/>
          <a:cs typeface="Segoe UI" charset="0"/>
        </a:defRPr>
      </a:lvl7pPr>
      <a:lvl8pPr marL="1344062" algn="l" defTabSz="913154" rtl="0" fontAlgn="base">
        <a:lnSpc>
          <a:spcPct val="90000"/>
        </a:lnSpc>
        <a:spcBef>
          <a:spcPct val="0"/>
        </a:spcBef>
        <a:spcAft>
          <a:spcPct val="0"/>
        </a:spcAft>
        <a:defRPr sz="5292">
          <a:solidFill>
            <a:schemeClr val="tx2"/>
          </a:solidFill>
          <a:latin typeface="Segoe UI Light" charset="0"/>
          <a:ea typeface="ＭＳ Ｐゴシック" charset="0"/>
          <a:cs typeface="Segoe UI" charset="0"/>
        </a:defRPr>
      </a:lvl8pPr>
      <a:lvl9pPr marL="1792084" algn="l" defTabSz="913154" rtl="0" fontAlgn="base">
        <a:lnSpc>
          <a:spcPct val="90000"/>
        </a:lnSpc>
        <a:spcBef>
          <a:spcPct val="0"/>
        </a:spcBef>
        <a:spcAft>
          <a:spcPct val="0"/>
        </a:spcAft>
        <a:defRPr sz="5292">
          <a:solidFill>
            <a:schemeClr val="tx2"/>
          </a:solidFill>
          <a:latin typeface="Segoe UI Light" charset="0"/>
          <a:ea typeface="ＭＳ Ｐゴシック" charset="0"/>
          <a:cs typeface="Segoe UI" charset="0"/>
        </a:defRPr>
      </a:lvl9pPr>
    </p:titleStyle>
    <p:bodyStyle>
      <a:lvl1pPr marL="336016" indent="-336016" algn="l" defTabSz="913154" rtl="0" eaLnBrk="0" fontAlgn="base" hangingPunct="0">
        <a:lnSpc>
          <a:spcPct val="90000"/>
        </a:lnSpc>
        <a:spcBef>
          <a:spcPct val="20000"/>
        </a:spcBef>
        <a:spcAft>
          <a:spcPct val="0"/>
        </a:spcAft>
        <a:buSzPct val="90000"/>
        <a:buFont typeface="Arial" charset="0"/>
        <a:buChar char="•"/>
        <a:defRPr sz="3919" kern="1200">
          <a:solidFill>
            <a:schemeClr val="tx2"/>
          </a:solidFill>
          <a:latin typeface="+mj-lt"/>
          <a:ea typeface="ＭＳ Ｐゴシック" charset="0"/>
          <a:cs typeface="ＭＳ Ｐゴシック" charset="0"/>
        </a:defRPr>
      </a:lvl1pPr>
      <a:lvl2pPr marL="572472" indent="-236455" algn="l" defTabSz="913154" rtl="0" eaLnBrk="0" fontAlgn="base" hangingPunct="0">
        <a:lnSpc>
          <a:spcPct val="90000"/>
        </a:lnSpc>
        <a:spcBef>
          <a:spcPct val="20000"/>
        </a:spcBef>
        <a:spcAft>
          <a:spcPct val="0"/>
        </a:spcAft>
        <a:buSzPct val="90000"/>
        <a:buFont typeface="Arial" charset="0"/>
        <a:buChar char="•"/>
        <a:defRPr sz="2352" kern="1200">
          <a:solidFill>
            <a:schemeClr val="tx2"/>
          </a:solidFill>
          <a:latin typeface="+mn-lt"/>
          <a:ea typeface="ＭＳ Ｐゴシック" charset="0"/>
          <a:cs typeface="+mn-cs"/>
        </a:defRPr>
      </a:lvl2pPr>
      <a:lvl3pPr marL="784037" indent="-224012" algn="l" defTabSz="913154" rtl="0" eaLnBrk="0" fontAlgn="base" hangingPunct="0">
        <a:lnSpc>
          <a:spcPct val="90000"/>
        </a:lnSpc>
        <a:spcBef>
          <a:spcPct val="20000"/>
        </a:spcBef>
        <a:spcAft>
          <a:spcPct val="0"/>
        </a:spcAft>
        <a:buSzPct val="90000"/>
        <a:buFont typeface="Arial" charset="0"/>
        <a:buChar char="•"/>
        <a:defRPr sz="1960" kern="1200">
          <a:solidFill>
            <a:schemeClr val="tx2"/>
          </a:solidFill>
          <a:latin typeface="+mn-lt"/>
          <a:ea typeface="ＭＳ Ｐゴシック" charset="0"/>
          <a:cs typeface="+mn-cs"/>
        </a:defRPr>
      </a:lvl3pPr>
      <a:lvl4pPr marL="1008048" indent="-224012" algn="l" defTabSz="913154" rtl="0" eaLnBrk="0" fontAlgn="base" hangingPunct="0">
        <a:lnSpc>
          <a:spcPct val="90000"/>
        </a:lnSpc>
        <a:spcBef>
          <a:spcPct val="20000"/>
        </a:spcBef>
        <a:spcAft>
          <a:spcPct val="0"/>
        </a:spcAft>
        <a:buSzPct val="90000"/>
        <a:buFont typeface="Arial" charset="0"/>
        <a:buChar char="•"/>
        <a:defRPr kern="1200">
          <a:solidFill>
            <a:schemeClr val="tx2"/>
          </a:solidFill>
          <a:latin typeface="+mn-lt"/>
          <a:ea typeface="ＭＳ Ｐゴシック" charset="0"/>
          <a:cs typeface="+mn-cs"/>
        </a:defRPr>
      </a:lvl4pPr>
      <a:lvl5pPr marL="1232057" indent="-224012" algn="l" defTabSz="913154" rtl="0" eaLnBrk="0" fontAlgn="base" hangingPunct="0">
        <a:lnSpc>
          <a:spcPct val="90000"/>
        </a:lnSpc>
        <a:spcBef>
          <a:spcPct val="20000"/>
        </a:spcBef>
        <a:spcAft>
          <a:spcPct val="0"/>
        </a:spcAft>
        <a:buSzPct val="90000"/>
        <a:buFont typeface="Arial" charset="0"/>
        <a:buChar char="•"/>
        <a:defRPr kern="1200">
          <a:solidFill>
            <a:schemeClr val="tx2"/>
          </a:solidFill>
          <a:latin typeface="+mn-lt"/>
          <a:ea typeface="ＭＳ Ｐゴシック" charset="0"/>
          <a:cs typeface="+mn-cs"/>
        </a:defRPr>
      </a:lvl5pPr>
      <a:lvl6pPr marL="2513543" indent="-228504" algn="l" defTabSz="914016"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0552" indent="-228504" algn="l" defTabSz="914016"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7560" indent="-228504" algn="l" defTabSz="914016"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4570" indent="-228504" algn="l" defTabSz="914016"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016" rtl="0" eaLnBrk="1" latinLnBrk="0" hangingPunct="1">
        <a:defRPr sz="1764" kern="1200">
          <a:solidFill>
            <a:schemeClr val="tx1"/>
          </a:solidFill>
          <a:latin typeface="+mn-lt"/>
          <a:ea typeface="+mn-ea"/>
          <a:cs typeface="+mn-cs"/>
        </a:defRPr>
      </a:lvl1pPr>
      <a:lvl2pPr marL="457008" algn="l" defTabSz="914016" rtl="0" eaLnBrk="1" latinLnBrk="0" hangingPunct="1">
        <a:defRPr sz="1764" kern="1200">
          <a:solidFill>
            <a:schemeClr val="tx1"/>
          </a:solidFill>
          <a:latin typeface="+mn-lt"/>
          <a:ea typeface="+mn-ea"/>
          <a:cs typeface="+mn-cs"/>
        </a:defRPr>
      </a:lvl2pPr>
      <a:lvl3pPr marL="914016" algn="l" defTabSz="914016" rtl="0" eaLnBrk="1" latinLnBrk="0" hangingPunct="1">
        <a:defRPr sz="1764" kern="1200">
          <a:solidFill>
            <a:schemeClr val="tx1"/>
          </a:solidFill>
          <a:latin typeface="+mn-lt"/>
          <a:ea typeface="+mn-ea"/>
          <a:cs typeface="+mn-cs"/>
        </a:defRPr>
      </a:lvl3pPr>
      <a:lvl4pPr marL="1371024" algn="l" defTabSz="914016" rtl="0" eaLnBrk="1" latinLnBrk="0" hangingPunct="1">
        <a:defRPr sz="1764" kern="1200">
          <a:solidFill>
            <a:schemeClr val="tx1"/>
          </a:solidFill>
          <a:latin typeface="+mn-lt"/>
          <a:ea typeface="+mn-ea"/>
          <a:cs typeface="+mn-cs"/>
        </a:defRPr>
      </a:lvl4pPr>
      <a:lvl5pPr marL="1828032" algn="l" defTabSz="914016" rtl="0" eaLnBrk="1" latinLnBrk="0" hangingPunct="1">
        <a:defRPr sz="1764" kern="1200">
          <a:solidFill>
            <a:schemeClr val="tx1"/>
          </a:solidFill>
          <a:latin typeface="+mn-lt"/>
          <a:ea typeface="+mn-ea"/>
          <a:cs typeface="+mn-cs"/>
        </a:defRPr>
      </a:lvl5pPr>
      <a:lvl6pPr marL="2285040" algn="l" defTabSz="914016" rtl="0" eaLnBrk="1" latinLnBrk="0" hangingPunct="1">
        <a:defRPr sz="1764" kern="1200">
          <a:solidFill>
            <a:schemeClr val="tx1"/>
          </a:solidFill>
          <a:latin typeface="+mn-lt"/>
          <a:ea typeface="+mn-ea"/>
          <a:cs typeface="+mn-cs"/>
        </a:defRPr>
      </a:lvl6pPr>
      <a:lvl7pPr marL="2742047" algn="l" defTabSz="914016" rtl="0" eaLnBrk="1" latinLnBrk="0" hangingPunct="1">
        <a:defRPr sz="1764" kern="1200">
          <a:solidFill>
            <a:schemeClr val="tx1"/>
          </a:solidFill>
          <a:latin typeface="+mn-lt"/>
          <a:ea typeface="+mn-ea"/>
          <a:cs typeface="+mn-cs"/>
        </a:defRPr>
      </a:lvl7pPr>
      <a:lvl8pPr marL="3199055" algn="l" defTabSz="914016" rtl="0" eaLnBrk="1" latinLnBrk="0" hangingPunct="1">
        <a:defRPr sz="1764" kern="1200">
          <a:solidFill>
            <a:schemeClr val="tx1"/>
          </a:solidFill>
          <a:latin typeface="+mn-lt"/>
          <a:ea typeface="+mn-ea"/>
          <a:cs typeface="+mn-cs"/>
        </a:defRPr>
      </a:lvl8pPr>
      <a:lvl9pPr marL="3656065" algn="l" defTabSz="914016" rtl="0" eaLnBrk="1" latinLnBrk="0" hangingPunct="1">
        <a:defRPr sz="176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203">
          <p15:clr>
            <a:srgbClr val="F26B43"/>
          </p15:clr>
        </p15:guide>
        <p15:guide id="2" orient="horz" pos="187">
          <p15:clr>
            <a:srgbClr val="F26B43"/>
          </p15:clr>
        </p15:guide>
        <p15:guide id="3" orient="horz" pos="763">
          <p15:clr>
            <a:srgbClr val="F26B43"/>
          </p15:clr>
        </p15:guide>
        <p15:guide id="4" orient="horz" pos="1339">
          <p15:clr>
            <a:srgbClr val="F26B43"/>
          </p15:clr>
        </p15:guide>
        <p15:guide id="5" orient="horz" pos="1915">
          <p15:clr>
            <a:srgbClr val="F26B43"/>
          </p15:clr>
        </p15:guide>
        <p15:guide id="6" orient="horz" pos="2491">
          <p15:clr>
            <a:srgbClr val="F26B43"/>
          </p15:clr>
        </p15:guide>
        <p15:guide id="7" orient="horz" pos="3067">
          <p15:clr>
            <a:srgbClr val="F26B43"/>
          </p15:clr>
        </p15:guide>
        <p15:guide id="8" orient="horz" pos="3643">
          <p15:clr>
            <a:srgbClr val="F26B43"/>
          </p15:clr>
        </p15:guide>
        <p15:guide id="9" orient="horz" pos="4219">
          <p15:clr>
            <a:srgbClr val="F26B43"/>
          </p15:clr>
        </p15:guide>
        <p15:guide id="10" pos="3917">
          <p15:clr>
            <a:srgbClr val="F26B43"/>
          </p15:clr>
        </p15:guide>
        <p15:guide id="11" pos="173">
          <p15:clr>
            <a:srgbClr val="F26B43"/>
          </p15:clr>
        </p15:guide>
        <p15:guide id="12" pos="749">
          <p15:clr>
            <a:srgbClr val="F26B43"/>
          </p15:clr>
        </p15:guide>
        <p15:guide id="13" pos="1325">
          <p15:clr>
            <a:srgbClr val="F26B43"/>
          </p15:clr>
        </p15:guide>
        <p15:guide id="14" pos="1901">
          <p15:clr>
            <a:srgbClr val="F26B43"/>
          </p15:clr>
        </p15:guide>
        <p15:guide id="15" pos="2477">
          <p15:clr>
            <a:srgbClr val="F26B43"/>
          </p15:clr>
        </p15:guide>
        <p15:guide id="16" pos="3053">
          <p15:clr>
            <a:srgbClr val="F26B43"/>
          </p15:clr>
        </p15:guide>
        <p15:guide id="17" pos="3629">
          <p15:clr>
            <a:srgbClr val="F26B43"/>
          </p15:clr>
        </p15:guide>
        <p15:guide id="18" pos="4205">
          <p15:clr>
            <a:srgbClr val="F26B43"/>
          </p15:clr>
        </p15:guide>
        <p15:guide id="19" pos="4781">
          <p15:clr>
            <a:srgbClr val="F26B43"/>
          </p15:clr>
        </p15:guide>
        <p15:guide id="20" pos="5357">
          <p15:clr>
            <a:srgbClr val="F26B43"/>
          </p15:clr>
        </p15:guide>
        <p15:guide id="21" pos="5933">
          <p15:clr>
            <a:srgbClr val="F26B43"/>
          </p15:clr>
        </p15:guide>
        <p15:guide id="22" pos="6509">
          <p15:clr>
            <a:srgbClr val="F26B43"/>
          </p15:clr>
        </p15:guide>
        <p15:guide id="23" pos="7085">
          <p15:clr>
            <a:srgbClr val="F26B43"/>
          </p15:clr>
        </p15:guide>
        <p15:guide id="24" pos="766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857" y="291102"/>
            <a:ext cx="11652805" cy="89966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69171" y="1189178"/>
            <a:ext cx="11650486" cy="2184808"/>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2"/>
          <p:cNvSpPr>
            <a:spLocks noGrp="1"/>
          </p:cNvSpPr>
          <p:nvPr>
            <p:ph type="ftr" sz="quarter" idx="3"/>
          </p:nvPr>
        </p:nvSpPr>
        <p:spPr>
          <a:xfrm>
            <a:off x="269169" y="6558796"/>
            <a:ext cx="3858602" cy="134483"/>
          </a:xfrm>
          <a:prstGeom prst="rect">
            <a:avLst/>
          </a:prstGeom>
        </p:spPr>
        <p:txBody>
          <a:bodyPr vert="horz" lIns="0" tIns="0" rIns="91440" bIns="0" rtlCol="0" anchor="ctr"/>
          <a:lstStyle>
            <a:lvl1pPr marL="0" algn="l" defTabSz="914180" rtl="0" eaLnBrk="1" latinLnBrk="0" hangingPunct="1">
              <a:defRPr lang="en-US" sz="882" kern="1200">
                <a:gradFill>
                  <a:gsLst>
                    <a:gs pos="2239">
                      <a:schemeClr val="tx1"/>
                    </a:gs>
                    <a:gs pos="11940">
                      <a:schemeClr val="tx1"/>
                    </a:gs>
                  </a:gsLst>
                  <a:lin ang="5400000" scaled="0"/>
                </a:gradFill>
                <a:latin typeface="+mn-lt"/>
                <a:ea typeface="+mn-ea"/>
                <a:cs typeface="+mn-cs"/>
              </a:defRPr>
            </a:lvl1pPr>
          </a:lstStyle>
          <a:p>
            <a:r>
              <a:rPr lang="en-US" smtClean="0">
                <a:gradFill>
                  <a:gsLst>
                    <a:gs pos="2239">
                      <a:prstClr val="black"/>
                    </a:gs>
                    <a:gs pos="11940">
                      <a:prstClr val="black"/>
                    </a:gs>
                  </a:gsLst>
                  <a:lin ang="5400000" scaled="0"/>
                </a:gradFill>
              </a:rPr>
              <a:t>Microsoft Confidential</a:t>
            </a:r>
            <a:endParaRPr lang="en-US">
              <a:gradFill>
                <a:gsLst>
                  <a:gs pos="2239">
                    <a:prstClr val="black"/>
                  </a:gs>
                  <a:gs pos="11940">
                    <a:prstClr val="black"/>
                  </a:gs>
                </a:gsLst>
                <a:lin ang="5400000" scaled="0"/>
              </a:gradFill>
            </a:endParaRPr>
          </a:p>
        </p:txBody>
      </p:sp>
      <p:sp>
        <p:nvSpPr>
          <p:cNvPr id="6" name="Slide Number Placeholder 4"/>
          <p:cNvSpPr>
            <a:spLocks noGrp="1"/>
          </p:cNvSpPr>
          <p:nvPr>
            <p:ph type="sldNum" sz="quarter" idx="4"/>
          </p:nvPr>
        </p:nvSpPr>
        <p:spPr>
          <a:xfrm>
            <a:off x="11364206" y="6558796"/>
            <a:ext cx="555451" cy="134483"/>
          </a:xfrm>
          <a:prstGeom prst="rect">
            <a:avLst/>
          </a:prstGeom>
        </p:spPr>
        <p:txBody>
          <a:bodyPr vert="horz" lIns="91440" tIns="0" rIns="0" bIns="0" rtlCol="0" anchor="ctr"/>
          <a:lstStyle>
            <a:lvl1pPr algn="r">
              <a:defRPr lang="en-US" sz="882" b="0" kern="1200" smtClean="0">
                <a:gradFill>
                  <a:gsLst>
                    <a:gs pos="2239">
                      <a:schemeClr val="tx1"/>
                    </a:gs>
                    <a:gs pos="11940">
                      <a:schemeClr val="tx1"/>
                    </a:gs>
                  </a:gsLst>
                  <a:lin ang="5400000" scaled="0"/>
                </a:gradFill>
                <a:latin typeface="+mn-lt"/>
                <a:ea typeface="+mn-ea"/>
                <a:cs typeface="+mn-cs"/>
              </a:defRPr>
            </a:lvl1pPr>
          </a:lstStyle>
          <a:p>
            <a:pPr defTabSz="914180"/>
            <a:fld id="{27258FFF-F925-446B-8502-81C933981705}" type="slidenum">
              <a:rPr lang="en-US" smtClean="0">
                <a:gradFill>
                  <a:gsLst>
                    <a:gs pos="2239">
                      <a:prstClr val="black"/>
                    </a:gs>
                    <a:gs pos="11940">
                      <a:prstClr val="black"/>
                    </a:gs>
                  </a:gsLst>
                  <a:lin ang="5400000" scaled="0"/>
                </a:gradFill>
              </a:rPr>
              <a:pPr defTabSz="914180"/>
              <a:t>‹#›</a:t>
            </a:fld>
            <a:endParaRPr lang="en-US">
              <a:gradFill>
                <a:gsLst>
                  <a:gs pos="2239">
                    <a:prstClr val="black"/>
                  </a:gs>
                  <a:gs pos="11940">
                    <a:prstClr val="black"/>
                  </a:gs>
                </a:gsLst>
                <a:lin ang="5400000" scaled="0"/>
              </a:gradFill>
            </a:endParaRPr>
          </a:p>
        </p:txBody>
      </p:sp>
    </p:spTree>
    <p:extLst>
      <p:ext uri="{BB962C8B-B14F-4D97-AF65-F5344CB8AC3E}">
        <p14:creationId xmlns:p14="http://schemas.microsoft.com/office/powerpoint/2010/main" val="1623370592"/>
      </p:ext>
    </p:extLst>
  </p:cSld>
  <p:clrMap bg1="lt1" tx1="dk1" bg2="lt2" tx2="dk2" accent1="accent1" accent2="accent2" accent3="accent3" accent4="accent4" accent5="accent5" accent6="accent6" hlink="hlink" folHlink="folHlink"/>
  <p:sldLayoutIdLst>
    <p:sldLayoutId id="2147485032" r:id="rId1"/>
    <p:sldLayoutId id="2147485033" r:id="rId2"/>
    <p:sldLayoutId id="2147485034" r:id="rId3"/>
    <p:sldLayoutId id="2147485035" r:id="rId4"/>
    <p:sldLayoutId id="2147485036" r:id="rId5"/>
    <p:sldLayoutId id="2147485037" r:id="rId6"/>
    <p:sldLayoutId id="2147485038" r:id="rId7"/>
    <p:sldLayoutId id="2147485039" r:id="rId8"/>
    <p:sldLayoutId id="2147485040" r:id="rId9"/>
    <p:sldLayoutId id="2147485041" r:id="rId10"/>
    <p:sldLayoutId id="2147485042" r:id="rId11"/>
    <p:sldLayoutId id="2147485043" r:id="rId12"/>
    <p:sldLayoutId id="2147485044" r:id="rId13"/>
    <p:sldLayoutId id="2147485045" r:id="rId14"/>
    <p:sldLayoutId id="2147485046" r:id="rId15"/>
    <p:sldLayoutId id="2147485047" r:id="rId16"/>
    <p:sldLayoutId id="2147485048" r:id="rId17"/>
    <p:sldLayoutId id="2147485049" r:id="rId18"/>
    <p:sldLayoutId id="2147485050" r:id="rId19"/>
    <p:sldLayoutId id="2147485051" r:id="rId20"/>
    <p:sldLayoutId id="2147485052" r:id="rId21"/>
    <p:sldLayoutId id="2147485053" r:id="rId22"/>
    <p:sldLayoutId id="2147485054" r:id="rId23"/>
    <p:sldLayoutId id="2147485055" r:id="rId24"/>
    <p:sldLayoutId id="2147485056" r:id="rId25"/>
    <p:sldLayoutId id="2147485057" r:id="rId26"/>
    <p:sldLayoutId id="2147485058" r:id="rId27"/>
    <p:sldLayoutId id="2147485059" r:id="rId28"/>
    <p:sldLayoutId id="2147485060" r:id="rId29"/>
    <p:sldLayoutId id="2147485061" r:id="rId30"/>
    <p:sldLayoutId id="2147485062" r:id="rId31"/>
    <p:sldLayoutId id="2147485063" r:id="rId32"/>
    <p:sldLayoutId id="2147485064" r:id="rId33"/>
    <p:sldLayoutId id="2147485065" r:id="rId34"/>
    <p:sldLayoutId id="2147485066" r:id="rId35"/>
  </p:sldLayoutIdLst>
  <p:transition>
    <p:fade/>
  </p:transition>
  <p:timing>
    <p:tnLst>
      <p:par>
        <p:cTn id="1" dur="indefinite" restart="never" nodeType="tmRoot"/>
      </p:par>
    </p:tnLst>
  </p:timing>
  <p:hf sldNum="0" hdr="0" dt="0"/>
  <p:txStyles>
    <p:titleStyle>
      <a:lvl1pPr algn="l" defTabSz="914180" rtl="0" eaLnBrk="1" latinLnBrk="0" hangingPunct="1">
        <a:lnSpc>
          <a:spcPct val="90000"/>
        </a:lnSpc>
        <a:spcBef>
          <a:spcPct val="0"/>
        </a:spcBef>
        <a:buNone/>
        <a:defRPr lang="en-US" sz="5293" b="0" kern="1200" cap="none" spc="-100" baseline="0" dirty="0" smtClean="0">
          <a:ln w="3175">
            <a:noFill/>
          </a:ln>
          <a:solidFill>
            <a:schemeClr val="bg1">
              <a:lumMod val="50000"/>
            </a:schemeClr>
          </a:solidFill>
          <a:effectLst/>
          <a:latin typeface="+mj-lt"/>
          <a:ea typeface="+mn-ea"/>
          <a:cs typeface="Segoe UI" pitchFamily="34" charset="0"/>
        </a:defRPr>
      </a:lvl1pPr>
    </p:titleStyle>
    <p:bodyStyle>
      <a:lvl1pPr marL="336076" marR="0" indent="-336076" algn="l" defTabSz="914180"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gradFill>
            <a:gsLst>
              <a:gs pos="1250">
                <a:schemeClr val="tx1"/>
              </a:gs>
              <a:gs pos="100000">
                <a:schemeClr val="tx1"/>
              </a:gs>
            </a:gsLst>
            <a:lin ang="5400000" scaled="0"/>
          </a:gra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Tx/>
        <a:buSzPct val="90000"/>
        <a:buFont typeface="Arial" pitchFamily="34" charset="0"/>
        <a:buChar char="•"/>
        <a:tabLst/>
        <a:defRPr sz="2352" kern="1200" spc="0" baseline="0">
          <a:gradFill>
            <a:gsLst>
              <a:gs pos="1250">
                <a:schemeClr val="tx1"/>
              </a:gs>
              <a:gs pos="100000">
                <a:schemeClr val="tx1"/>
              </a:gs>
            </a:gsLst>
            <a:lin ang="5400000" scaled="0"/>
          </a:gra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2352" kern="1200" spc="0" baseline="0">
          <a:gradFill>
            <a:gsLst>
              <a:gs pos="1250">
                <a:schemeClr val="tx1"/>
              </a:gs>
              <a:gs pos="100000">
                <a:schemeClr val="tx1"/>
              </a:gs>
            </a:gsLst>
            <a:lin ang="5400000" scaled="0"/>
          </a:gra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gradFill>
            <a:gsLst>
              <a:gs pos="1250">
                <a:schemeClr val="tx1"/>
              </a:gs>
              <a:gs pos="100000">
                <a:schemeClr val="tx1"/>
              </a:gs>
            </a:gsLst>
            <a:lin ang="5400000" scaled="0"/>
          </a:gra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gradFill>
            <a:gsLst>
              <a:gs pos="1250">
                <a:schemeClr val="tx1"/>
              </a:gs>
              <a:gs pos="100000">
                <a:schemeClr val="tx1"/>
              </a:gs>
            </a:gsLst>
            <a:lin ang="5400000" scaled="0"/>
          </a:gra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180" rtl="0" eaLnBrk="1" latinLnBrk="0" hangingPunct="1">
        <a:defRPr sz="1764" kern="1200">
          <a:solidFill>
            <a:schemeClr val="tx1"/>
          </a:solidFill>
          <a:latin typeface="+mn-lt"/>
          <a:ea typeface="+mn-ea"/>
          <a:cs typeface="+mn-cs"/>
        </a:defRPr>
      </a:lvl1pPr>
      <a:lvl2pPr marL="457090" algn="l" defTabSz="914180" rtl="0" eaLnBrk="1" latinLnBrk="0" hangingPunct="1">
        <a:defRPr sz="1764" kern="1200">
          <a:solidFill>
            <a:schemeClr val="tx1"/>
          </a:solidFill>
          <a:latin typeface="+mn-lt"/>
          <a:ea typeface="+mn-ea"/>
          <a:cs typeface="+mn-cs"/>
        </a:defRPr>
      </a:lvl2pPr>
      <a:lvl3pPr marL="914180" algn="l" defTabSz="914180" rtl="0" eaLnBrk="1" latinLnBrk="0" hangingPunct="1">
        <a:defRPr sz="1764" kern="1200">
          <a:solidFill>
            <a:schemeClr val="tx1"/>
          </a:solidFill>
          <a:latin typeface="+mn-lt"/>
          <a:ea typeface="+mn-ea"/>
          <a:cs typeface="+mn-cs"/>
        </a:defRPr>
      </a:lvl3pPr>
      <a:lvl4pPr marL="1371271" algn="l" defTabSz="914180" rtl="0" eaLnBrk="1" latinLnBrk="0" hangingPunct="1">
        <a:defRPr sz="1764" kern="1200">
          <a:solidFill>
            <a:schemeClr val="tx1"/>
          </a:solidFill>
          <a:latin typeface="+mn-lt"/>
          <a:ea typeface="+mn-ea"/>
          <a:cs typeface="+mn-cs"/>
        </a:defRPr>
      </a:lvl4pPr>
      <a:lvl5pPr marL="1828361" algn="l" defTabSz="914180" rtl="0" eaLnBrk="1" latinLnBrk="0" hangingPunct="1">
        <a:defRPr sz="1764" kern="1200">
          <a:solidFill>
            <a:schemeClr val="tx1"/>
          </a:solidFill>
          <a:latin typeface="+mn-lt"/>
          <a:ea typeface="+mn-ea"/>
          <a:cs typeface="+mn-cs"/>
        </a:defRPr>
      </a:lvl5pPr>
      <a:lvl6pPr marL="2285452" algn="l" defTabSz="914180" rtl="0" eaLnBrk="1" latinLnBrk="0" hangingPunct="1">
        <a:defRPr sz="1764" kern="1200">
          <a:solidFill>
            <a:schemeClr val="tx1"/>
          </a:solidFill>
          <a:latin typeface="+mn-lt"/>
          <a:ea typeface="+mn-ea"/>
          <a:cs typeface="+mn-cs"/>
        </a:defRPr>
      </a:lvl6pPr>
      <a:lvl7pPr marL="2742541" algn="l" defTabSz="914180" rtl="0" eaLnBrk="1" latinLnBrk="0" hangingPunct="1">
        <a:defRPr sz="1764" kern="1200">
          <a:solidFill>
            <a:schemeClr val="tx1"/>
          </a:solidFill>
          <a:latin typeface="+mn-lt"/>
          <a:ea typeface="+mn-ea"/>
          <a:cs typeface="+mn-cs"/>
        </a:defRPr>
      </a:lvl7pPr>
      <a:lvl8pPr marL="3199632" algn="l" defTabSz="914180" rtl="0" eaLnBrk="1" latinLnBrk="0" hangingPunct="1">
        <a:defRPr sz="1764" kern="1200">
          <a:solidFill>
            <a:schemeClr val="tx1"/>
          </a:solidFill>
          <a:latin typeface="+mn-lt"/>
          <a:ea typeface="+mn-ea"/>
          <a:cs typeface="+mn-cs"/>
        </a:defRPr>
      </a:lvl8pPr>
      <a:lvl9pPr marL="3656723" algn="l" defTabSz="914180" rtl="0" eaLnBrk="1" latinLnBrk="0" hangingPunct="1">
        <a:defRPr sz="176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guide id="23" pos="173">
          <p15:clr>
            <a:srgbClr val="5ACBF0"/>
          </p15:clr>
        </p15:guide>
        <p15:guide id="24">
          <p15:clr>
            <a:srgbClr val="F26B43"/>
          </p15:clr>
        </p15:guide>
        <p15:guide id="25" pos="7834">
          <p15:clr>
            <a:srgbClr val="F26B43"/>
          </p15:clr>
        </p15:guide>
        <p15:guide id="26" orient="horz" pos="4406">
          <p15:clr>
            <a:srgbClr val="F26B43"/>
          </p15:clr>
        </p15:guide>
        <p15:guide id="27" orient="horz">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174" y="289516"/>
            <a:ext cx="11652043" cy="89966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1027" name="Text Placeholder 3"/>
          <p:cNvSpPr>
            <a:spLocks noGrp="1"/>
          </p:cNvSpPr>
          <p:nvPr>
            <p:ph type="body" idx="1"/>
          </p:nvPr>
        </p:nvSpPr>
        <p:spPr bwMode="auto">
          <a:xfrm>
            <a:off x="269173" y="1189181"/>
            <a:ext cx="11650488" cy="205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80" tIns="146304" rIns="182880" bIns="1463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3"/>
          </p:nvPr>
        </p:nvSpPr>
        <p:spPr>
          <a:xfrm>
            <a:off x="448096" y="6437746"/>
            <a:ext cx="3858602" cy="133860"/>
          </a:xfrm>
          <a:prstGeom prst="rect">
            <a:avLst/>
          </a:prstGeom>
        </p:spPr>
        <p:txBody>
          <a:bodyPr vert="horz" lIns="0" tIns="0" rIns="91440" bIns="0" rtlCol="0" anchor="ctr"/>
          <a:lstStyle>
            <a:lvl1pPr marL="0" algn="l" defTabSz="914016" rtl="0" eaLnBrk="1" fontAlgn="auto" latinLnBrk="0" hangingPunct="1">
              <a:spcBef>
                <a:spcPts val="0"/>
              </a:spcBef>
              <a:spcAft>
                <a:spcPts val="0"/>
              </a:spcAft>
              <a:defRPr lang="en-US" sz="882" kern="1200">
                <a:solidFill>
                  <a:srgbClr val="505050"/>
                </a:solidFill>
                <a:latin typeface="+mn-lt"/>
                <a:ea typeface="+mn-ea"/>
                <a:cs typeface="+mn-cs"/>
              </a:defRPr>
            </a:lvl1pPr>
          </a:lstStyle>
          <a:p>
            <a:pPr>
              <a:defRPr/>
            </a:pPr>
            <a:r>
              <a:rPr lang="en-US" smtClean="0"/>
              <a:t>Microsoft Confidential</a:t>
            </a:r>
            <a:endParaRPr lang="en-US"/>
          </a:p>
        </p:txBody>
      </p:sp>
      <p:sp>
        <p:nvSpPr>
          <p:cNvPr id="5" name="Slide Number Placeholder 4"/>
          <p:cNvSpPr>
            <a:spLocks noGrp="1"/>
          </p:cNvSpPr>
          <p:nvPr>
            <p:ph type="sldNum" sz="quarter" idx="4"/>
          </p:nvPr>
        </p:nvSpPr>
        <p:spPr>
          <a:xfrm>
            <a:off x="11364209" y="6437746"/>
            <a:ext cx="555452" cy="133860"/>
          </a:xfrm>
          <a:prstGeom prst="rect">
            <a:avLst/>
          </a:prstGeom>
        </p:spPr>
        <p:txBody>
          <a:bodyPr vert="horz" wrap="square" lIns="91440" tIns="0" rIns="0" bIns="0" numCol="1" anchor="ctr" anchorCtr="0" compatLnSpc="1">
            <a:prstTxWarp prst="textNoShape">
              <a:avLst/>
            </a:prstTxWarp>
          </a:bodyPr>
          <a:lstStyle>
            <a:lvl1pPr algn="r">
              <a:defRPr sz="882">
                <a:solidFill>
                  <a:srgbClr val="505050"/>
                </a:solidFill>
              </a:defRPr>
            </a:lvl1pPr>
          </a:lstStyle>
          <a:p>
            <a:pPr defTabSz="913154" fontAlgn="base">
              <a:spcBef>
                <a:spcPct val="0"/>
              </a:spcBef>
              <a:spcAft>
                <a:spcPct val="0"/>
              </a:spcAft>
              <a:defRPr/>
            </a:pPr>
            <a:fld id="{83758903-653A-7442-ACA2-36E6579F0BEB}" type="slidenum">
              <a:rPr lang="en-US" smtClean="0">
                <a:ea typeface="ＭＳ Ｐゴシック" charset="0"/>
              </a:rPr>
              <a:pPr defTabSz="913154"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806203442"/>
      </p:ext>
    </p:extLst>
  </p:cSld>
  <p:clrMap bg1="lt1" tx1="dk1" bg2="lt2" tx2="dk2" accent1="accent1" accent2="accent2" accent3="accent3" accent4="accent4" accent5="accent5" accent6="accent6" hlink="hlink" folHlink="folHlink"/>
  <p:sldLayoutIdLst>
    <p:sldLayoutId id="2147485068" r:id="rId1"/>
    <p:sldLayoutId id="2147485069" r:id="rId2"/>
    <p:sldLayoutId id="2147485070" r:id="rId3"/>
    <p:sldLayoutId id="2147485071" r:id="rId4"/>
    <p:sldLayoutId id="2147485072" r:id="rId5"/>
    <p:sldLayoutId id="2147485073" r:id="rId6"/>
    <p:sldLayoutId id="2147485074" r:id="rId7"/>
    <p:sldLayoutId id="2147485075" r:id="rId8"/>
    <p:sldLayoutId id="2147485076" r:id="rId9"/>
    <p:sldLayoutId id="2147485077" r:id="rId10"/>
    <p:sldLayoutId id="2147485078" r:id="rId11"/>
    <p:sldLayoutId id="2147485079" r:id="rId12"/>
    <p:sldLayoutId id="2147485080" r:id="rId13"/>
  </p:sldLayoutIdLst>
  <p:transition>
    <p:fade/>
  </p:transition>
  <p:timing>
    <p:tnLst>
      <p:par>
        <p:cTn id="1" dur="indefinite" restart="never" nodeType="tmRoot"/>
      </p:par>
    </p:tnLst>
  </p:timing>
  <p:txStyles>
    <p:titleStyle>
      <a:lvl1pPr algn="l" defTabSz="913154" rtl="0" eaLnBrk="0" fontAlgn="base" hangingPunct="0">
        <a:lnSpc>
          <a:spcPct val="90000"/>
        </a:lnSpc>
        <a:spcBef>
          <a:spcPct val="0"/>
        </a:spcBef>
        <a:spcAft>
          <a:spcPct val="0"/>
        </a:spcAft>
        <a:defRPr lang="en-US" sz="5292" kern="1200" spc="-100" dirty="0">
          <a:ln w="3175">
            <a:noFill/>
          </a:ln>
          <a:solidFill>
            <a:schemeClr val="tx2"/>
          </a:solidFill>
          <a:latin typeface="+mj-lt"/>
          <a:ea typeface="ＭＳ Ｐゴシック" charset="0"/>
          <a:cs typeface="Segoe UI" pitchFamily="34" charset="0"/>
        </a:defRPr>
      </a:lvl1pPr>
      <a:lvl2pPr algn="l" defTabSz="913154" rtl="0" eaLnBrk="0" fontAlgn="base" hangingPunct="0">
        <a:lnSpc>
          <a:spcPct val="90000"/>
        </a:lnSpc>
        <a:spcBef>
          <a:spcPct val="0"/>
        </a:spcBef>
        <a:spcAft>
          <a:spcPct val="0"/>
        </a:spcAft>
        <a:defRPr sz="5292">
          <a:solidFill>
            <a:schemeClr val="tx2"/>
          </a:solidFill>
          <a:latin typeface="Segoe UI Light" charset="0"/>
          <a:ea typeface="ＭＳ Ｐゴシック" charset="0"/>
          <a:cs typeface="Segoe UI" charset="0"/>
        </a:defRPr>
      </a:lvl2pPr>
      <a:lvl3pPr algn="l" defTabSz="913154" rtl="0" eaLnBrk="0" fontAlgn="base" hangingPunct="0">
        <a:lnSpc>
          <a:spcPct val="90000"/>
        </a:lnSpc>
        <a:spcBef>
          <a:spcPct val="0"/>
        </a:spcBef>
        <a:spcAft>
          <a:spcPct val="0"/>
        </a:spcAft>
        <a:defRPr sz="5292">
          <a:solidFill>
            <a:schemeClr val="tx2"/>
          </a:solidFill>
          <a:latin typeface="Segoe UI Light" charset="0"/>
          <a:ea typeface="ＭＳ Ｐゴシック" charset="0"/>
          <a:cs typeface="Segoe UI" charset="0"/>
        </a:defRPr>
      </a:lvl3pPr>
      <a:lvl4pPr algn="l" defTabSz="913154" rtl="0" eaLnBrk="0" fontAlgn="base" hangingPunct="0">
        <a:lnSpc>
          <a:spcPct val="90000"/>
        </a:lnSpc>
        <a:spcBef>
          <a:spcPct val="0"/>
        </a:spcBef>
        <a:spcAft>
          <a:spcPct val="0"/>
        </a:spcAft>
        <a:defRPr sz="5292">
          <a:solidFill>
            <a:schemeClr val="tx2"/>
          </a:solidFill>
          <a:latin typeface="Segoe UI Light" charset="0"/>
          <a:ea typeface="ＭＳ Ｐゴシック" charset="0"/>
          <a:cs typeface="Segoe UI" charset="0"/>
        </a:defRPr>
      </a:lvl4pPr>
      <a:lvl5pPr algn="l" defTabSz="913154" rtl="0" eaLnBrk="0" fontAlgn="base" hangingPunct="0">
        <a:lnSpc>
          <a:spcPct val="90000"/>
        </a:lnSpc>
        <a:spcBef>
          <a:spcPct val="0"/>
        </a:spcBef>
        <a:spcAft>
          <a:spcPct val="0"/>
        </a:spcAft>
        <a:defRPr sz="5292">
          <a:solidFill>
            <a:schemeClr val="tx2"/>
          </a:solidFill>
          <a:latin typeface="Segoe UI Light" charset="0"/>
          <a:ea typeface="ＭＳ Ｐゴシック" charset="0"/>
          <a:cs typeface="Segoe UI" charset="0"/>
        </a:defRPr>
      </a:lvl5pPr>
      <a:lvl6pPr marL="448020" algn="l" defTabSz="913154" rtl="0" fontAlgn="base">
        <a:lnSpc>
          <a:spcPct val="90000"/>
        </a:lnSpc>
        <a:spcBef>
          <a:spcPct val="0"/>
        </a:spcBef>
        <a:spcAft>
          <a:spcPct val="0"/>
        </a:spcAft>
        <a:defRPr sz="5292">
          <a:solidFill>
            <a:schemeClr val="tx2"/>
          </a:solidFill>
          <a:latin typeface="Segoe UI Light" charset="0"/>
          <a:ea typeface="ＭＳ Ｐゴシック" charset="0"/>
          <a:cs typeface="Segoe UI" charset="0"/>
        </a:defRPr>
      </a:lvl6pPr>
      <a:lvl7pPr marL="896042" algn="l" defTabSz="913154" rtl="0" fontAlgn="base">
        <a:lnSpc>
          <a:spcPct val="90000"/>
        </a:lnSpc>
        <a:spcBef>
          <a:spcPct val="0"/>
        </a:spcBef>
        <a:spcAft>
          <a:spcPct val="0"/>
        </a:spcAft>
        <a:defRPr sz="5292">
          <a:solidFill>
            <a:schemeClr val="tx2"/>
          </a:solidFill>
          <a:latin typeface="Segoe UI Light" charset="0"/>
          <a:ea typeface="ＭＳ Ｐゴシック" charset="0"/>
          <a:cs typeface="Segoe UI" charset="0"/>
        </a:defRPr>
      </a:lvl7pPr>
      <a:lvl8pPr marL="1344062" algn="l" defTabSz="913154" rtl="0" fontAlgn="base">
        <a:lnSpc>
          <a:spcPct val="90000"/>
        </a:lnSpc>
        <a:spcBef>
          <a:spcPct val="0"/>
        </a:spcBef>
        <a:spcAft>
          <a:spcPct val="0"/>
        </a:spcAft>
        <a:defRPr sz="5292">
          <a:solidFill>
            <a:schemeClr val="tx2"/>
          </a:solidFill>
          <a:latin typeface="Segoe UI Light" charset="0"/>
          <a:ea typeface="ＭＳ Ｐゴシック" charset="0"/>
          <a:cs typeface="Segoe UI" charset="0"/>
        </a:defRPr>
      </a:lvl8pPr>
      <a:lvl9pPr marL="1792084" algn="l" defTabSz="913154" rtl="0" fontAlgn="base">
        <a:lnSpc>
          <a:spcPct val="90000"/>
        </a:lnSpc>
        <a:spcBef>
          <a:spcPct val="0"/>
        </a:spcBef>
        <a:spcAft>
          <a:spcPct val="0"/>
        </a:spcAft>
        <a:defRPr sz="5292">
          <a:solidFill>
            <a:schemeClr val="tx2"/>
          </a:solidFill>
          <a:latin typeface="Segoe UI Light" charset="0"/>
          <a:ea typeface="ＭＳ Ｐゴシック" charset="0"/>
          <a:cs typeface="Segoe UI" charset="0"/>
        </a:defRPr>
      </a:lvl9pPr>
    </p:titleStyle>
    <p:bodyStyle>
      <a:lvl1pPr marL="336016" indent="-336016" algn="l" defTabSz="913154" rtl="0" eaLnBrk="0" fontAlgn="base" hangingPunct="0">
        <a:lnSpc>
          <a:spcPct val="90000"/>
        </a:lnSpc>
        <a:spcBef>
          <a:spcPct val="20000"/>
        </a:spcBef>
        <a:spcAft>
          <a:spcPct val="0"/>
        </a:spcAft>
        <a:buSzPct val="90000"/>
        <a:buFont typeface="Arial" charset="0"/>
        <a:buChar char="•"/>
        <a:defRPr sz="3919" kern="1200">
          <a:solidFill>
            <a:schemeClr val="tx2"/>
          </a:solidFill>
          <a:latin typeface="+mj-lt"/>
          <a:ea typeface="ＭＳ Ｐゴシック" charset="0"/>
          <a:cs typeface="ＭＳ Ｐゴシック" charset="0"/>
        </a:defRPr>
      </a:lvl1pPr>
      <a:lvl2pPr marL="572472" indent="-236455" algn="l" defTabSz="913154" rtl="0" eaLnBrk="0" fontAlgn="base" hangingPunct="0">
        <a:lnSpc>
          <a:spcPct val="90000"/>
        </a:lnSpc>
        <a:spcBef>
          <a:spcPct val="20000"/>
        </a:spcBef>
        <a:spcAft>
          <a:spcPct val="0"/>
        </a:spcAft>
        <a:buSzPct val="90000"/>
        <a:buFont typeface="Arial" charset="0"/>
        <a:buChar char="•"/>
        <a:defRPr sz="2352" kern="1200">
          <a:solidFill>
            <a:schemeClr val="tx2"/>
          </a:solidFill>
          <a:latin typeface="+mn-lt"/>
          <a:ea typeface="ＭＳ Ｐゴシック" charset="0"/>
          <a:cs typeface="+mn-cs"/>
        </a:defRPr>
      </a:lvl2pPr>
      <a:lvl3pPr marL="784037" indent="-224012" algn="l" defTabSz="913154" rtl="0" eaLnBrk="0" fontAlgn="base" hangingPunct="0">
        <a:lnSpc>
          <a:spcPct val="90000"/>
        </a:lnSpc>
        <a:spcBef>
          <a:spcPct val="20000"/>
        </a:spcBef>
        <a:spcAft>
          <a:spcPct val="0"/>
        </a:spcAft>
        <a:buSzPct val="90000"/>
        <a:buFont typeface="Arial" charset="0"/>
        <a:buChar char="•"/>
        <a:defRPr sz="1960" kern="1200">
          <a:solidFill>
            <a:schemeClr val="tx2"/>
          </a:solidFill>
          <a:latin typeface="+mn-lt"/>
          <a:ea typeface="ＭＳ Ｐゴシック" charset="0"/>
          <a:cs typeface="+mn-cs"/>
        </a:defRPr>
      </a:lvl3pPr>
      <a:lvl4pPr marL="1008048" indent="-224012" algn="l" defTabSz="913154" rtl="0" eaLnBrk="0" fontAlgn="base" hangingPunct="0">
        <a:lnSpc>
          <a:spcPct val="90000"/>
        </a:lnSpc>
        <a:spcBef>
          <a:spcPct val="20000"/>
        </a:spcBef>
        <a:spcAft>
          <a:spcPct val="0"/>
        </a:spcAft>
        <a:buSzPct val="90000"/>
        <a:buFont typeface="Arial" charset="0"/>
        <a:buChar char="•"/>
        <a:defRPr kern="1200">
          <a:solidFill>
            <a:schemeClr val="tx2"/>
          </a:solidFill>
          <a:latin typeface="+mn-lt"/>
          <a:ea typeface="ＭＳ Ｐゴシック" charset="0"/>
          <a:cs typeface="+mn-cs"/>
        </a:defRPr>
      </a:lvl4pPr>
      <a:lvl5pPr marL="1232057" indent="-224012" algn="l" defTabSz="913154" rtl="0" eaLnBrk="0" fontAlgn="base" hangingPunct="0">
        <a:lnSpc>
          <a:spcPct val="90000"/>
        </a:lnSpc>
        <a:spcBef>
          <a:spcPct val="20000"/>
        </a:spcBef>
        <a:spcAft>
          <a:spcPct val="0"/>
        </a:spcAft>
        <a:buSzPct val="90000"/>
        <a:buFont typeface="Arial" charset="0"/>
        <a:buChar char="•"/>
        <a:defRPr kern="1200">
          <a:solidFill>
            <a:schemeClr val="tx2"/>
          </a:solidFill>
          <a:latin typeface="+mn-lt"/>
          <a:ea typeface="ＭＳ Ｐゴシック" charset="0"/>
          <a:cs typeface="+mn-cs"/>
        </a:defRPr>
      </a:lvl5pPr>
      <a:lvl6pPr marL="2513543" indent="-228504" algn="l" defTabSz="914016"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0552" indent="-228504" algn="l" defTabSz="914016"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7560" indent="-228504" algn="l" defTabSz="914016"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4570" indent="-228504" algn="l" defTabSz="914016"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016" rtl="0" eaLnBrk="1" latinLnBrk="0" hangingPunct="1">
        <a:defRPr sz="1764" kern="1200">
          <a:solidFill>
            <a:schemeClr val="tx1"/>
          </a:solidFill>
          <a:latin typeface="+mn-lt"/>
          <a:ea typeface="+mn-ea"/>
          <a:cs typeface="+mn-cs"/>
        </a:defRPr>
      </a:lvl1pPr>
      <a:lvl2pPr marL="457008" algn="l" defTabSz="914016" rtl="0" eaLnBrk="1" latinLnBrk="0" hangingPunct="1">
        <a:defRPr sz="1764" kern="1200">
          <a:solidFill>
            <a:schemeClr val="tx1"/>
          </a:solidFill>
          <a:latin typeface="+mn-lt"/>
          <a:ea typeface="+mn-ea"/>
          <a:cs typeface="+mn-cs"/>
        </a:defRPr>
      </a:lvl2pPr>
      <a:lvl3pPr marL="914016" algn="l" defTabSz="914016" rtl="0" eaLnBrk="1" latinLnBrk="0" hangingPunct="1">
        <a:defRPr sz="1764" kern="1200">
          <a:solidFill>
            <a:schemeClr val="tx1"/>
          </a:solidFill>
          <a:latin typeface="+mn-lt"/>
          <a:ea typeface="+mn-ea"/>
          <a:cs typeface="+mn-cs"/>
        </a:defRPr>
      </a:lvl3pPr>
      <a:lvl4pPr marL="1371024" algn="l" defTabSz="914016" rtl="0" eaLnBrk="1" latinLnBrk="0" hangingPunct="1">
        <a:defRPr sz="1764" kern="1200">
          <a:solidFill>
            <a:schemeClr val="tx1"/>
          </a:solidFill>
          <a:latin typeface="+mn-lt"/>
          <a:ea typeface="+mn-ea"/>
          <a:cs typeface="+mn-cs"/>
        </a:defRPr>
      </a:lvl4pPr>
      <a:lvl5pPr marL="1828032" algn="l" defTabSz="914016" rtl="0" eaLnBrk="1" latinLnBrk="0" hangingPunct="1">
        <a:defRPr sz="1764" kern="1200">
          <a:solidFill>
            <a:schemeClr val="tx1"/>
          </a:solidFill>
          <a:latin typeface="+mn-lt"/>
          <a:ea typeface="+mn-ea"/>
          <a:cs typeface="+mn-cs"/>
        </a:defRPr>
      </a:lvl5pPr>
      <a:lvl6pPr marL="2285040" algn="l" defTabSz="914016" rtl="0" eaLnBrk="1" latinLnBrk="0" hangingPunct="1">
        <a:defRPr sz="1764" kern="1200">
          <a:solidFill>
            <a:schemeClr val="tx1"/>
          </a:solidFill>
          <a:latin typeface="+mn-lt"/>
          <a:ea typeface="+mn-ea"/>
          <a:cs typeface="+mn-cs"/>
        </a:defRPr>
      </a:lvl6pPr>
      <a:lvl7pPr marL="2742047" algn="l" defTabSz="914016" rtl="0" eaLnBrk="1" latinLnBrk="0" hangingPunct="1">
        <a:defRPr sz="1764" kern="1200">
          <a:solidFill>
            <a:schemeClr val="tx1"/>
          </a:solidFill>
          <a:latin typeface="+mn-lt"/>
          <a:ea typeface="+mn-ea"/>
          <a:cs typeface="+mn-cs"/>
        </a:defRPr>
      </a:lvl7pPr>
      <a:lvl8pPr marL="3199055" algn="l" defTabSz="914016" rtl="0" eaLnBrk="1" latinLnBrk="0" hangingPunct="1">
        <a:defRPr sz="1764" kern="1200">
          <a:solidFill>
            <a:schemeClr val="tx1"/>
          </a:solidFill>
          <a:latin typeface="+mn-lt"/>
          <a:ea typeface="+mn-ea"/>
          <a:cs typeface="+mn-cs"/>
        </a:defRPr>
      </a:lvl8pPr>
      <a:lvl9pPr marL="3656065" algn="l" defTabSz="914016" rtl="0" eaLnBrk="1" latinLnBrk="0" hangingPunct="1">
        <a:defRPr sz="176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203">
          <p15:clr>
            <a:srgbClr val="F26B43"/>
          </p15:clr>
        </p15:guide>
        <p15:guide id="2" orient="horz" pos="187">
          <p15:clr>
            <a:srgbClr val="F26B43"/>
          </p15:clr>
        </p15:guide>
        <p15:guide id="3" orient="horz" pos="763">
          <p15:clr>
            <a:srgbClr val="F26B43"/>
          </p15:clr>
        </p15:guide>
        <p15:guide id="4" orient="horz" pos="1339">
          <p15:clr>
            <a:srgbClr val="F26B43"/>
          </p15:clr>
        </p15:guide>
        <p15:guide id="5" orient="horz" pos="1915">
          <p15:clr>
            <a:srgbClr val="F26B43"/>
          </p15:clr>
        </p15:guide>
        <p15:guide id="6" orient="horz" pos="2491">
          <p15:clr>
            <a:srgbClr val="F26B43"/>
          </p15:clr>
        </p15:guide>
        <p15:guide id="7" orient="horz" pos="3067">
          <p15:clr>
            <a:srgbClr val="F26B43"/>
          </p15:clr>
        </p15:guide>
        <p15:guide id="8" orient="horz" pos="3643">
          <p15:clr>
            <a:srgbClr val="F26B43"/>
          </p15:clr>
        </p15:guide>
        <p15:guide id="9" orient="horz" pos="4219">
          <p15:clr>
            <a:srgbClr val="F26B43"/>
          </p15:clr>
        </p15:guide>
        <p15:guide id="10" pos="3917">
          <p15:clr>
            <a:srgbClr val="F26B43"/>
          </p15:clr>
        </p15:guide>
        <p15:guide id="11" pos="173">
          <p15:clr>
            <a:srgbClr val="F26B43"/>
          </p15:clr>
        </p15:guide>
        <p15:guide id="12" pos="749">
          <p15:clr>
            <a:srgbClr val="F26B43"/>
          </p15:clr>
        </p15:guide>
        <p15:guide id="13" pos="1325">
          <p15:clr>
            <a:srgbClr val="F26B43"/>
          </p15:clr>
        </p15:guide>
        <p15:guide id="14" pos="1901">
          <p15:clr>
            <a:srgbClr val="F26B43"/>
          </p15:clr>
        </p15:guide>
        <p15:guide id="15" pos="2477">
          <p15:clr>
            <a:srgbClr val="F26B43"/>
          </p15:clr>
        </p15:guide>
        <p15:guide id="16" pos="3053">
          <p15:clr>
            <a:srgbClr val="F26B43"/>
          </p15:clr>
        </p15:guide>
        <p15:guide id="17" pos="3629">
          <p15:clr>
            <a:srgbClr val="F26B43"/>
          </p15:clr>
        </p15:guide>
        <p15:guide id="18" pos="4205">
          <p15:clr>
            <a:srgbClr val="F26B43"/>
          </p15:clr>
        </p15:guide>
        <p15:guide id="19" pos="4781">
          <p15:clr>
            <a:srgbClr val="F26B43"/>
          </p15:clr>
        </p15:guide>
        <p15:guide id="20" pos="5357">
          <p15:clr>
            <a:srgbClr val="F26B43"/>
          </p15:clr>
        </p15:guide>
        <p15:guide id="21" pos="5933">
          <p15:clr>
            <a:srgbClr val="F26B43"/>
          </p15:clr>
        </p15:guide>
        <p15:guide id="22" pos="6509">
          <p15:clr>
            <a:srgbClr val="F26B43"/>
          </p15:clr>
        </p15:guide>
        <p15:guide id="23" pos="7085">
          <p15:clr>
            <a:srgbClr val="F26B43"/>
          </p15:clr>
        </p15:guide>
        <p15:guide id="24" pos="766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170" y="289511"/>
            <a:ext cx="11652805" cy="89966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69171" y="1189178"/>
            <a:ext cx="11650486" cy="2052030"/>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16"/>
          <a:stretch>
            <a:fillRect/>
          </a:stretch>
        </p:blipFill>
        <p:spPr>
          <a:xfrm rot="5400000">
            <a:off x="9205457" y="2991147"/>
            <a:ext cx="6858623" cy="876329"/>
          </a:xfrm>
          <a:prstGeom prst="rect">
            <a:avLst/>
          </a:prstGeom>
        </p:spPr>
      </p:pic>
    </p:spTree>
    <p:extLst>
      <p:ext uri="{BB962C8B-B14F-4D97-AF65-F5344CB8AC3E}">
        <p14:creationId xmlns:p14="http://schemas.microsoft.com/office/powerpoint/2010/main" val="107360447"/>
      </p:ext>
    </p:extLst>
  </p:cSld>
  <p:clrMap bg1="dk1" tx1="lt1" bg2="dk2" tx2="lt2" accent1="accent1" accent2="accent2" accent3="accent3" accent4="accent4" accent5="accent5" accent6="accent6" hlink="hlink" folHlink="folHlink"/>
  <p:sldLayoutIdLst>
    <p:sldLayoutId id="2147485082" r:id="rId1"/>
    <p:sldLayoutId id="2147485083" r:id="rId2"/>
    <p:sldLayoutId id="2147485084" r:id="rId3"/>
    <p:sldLayoutId id="2147485085" r:id="rId4"/>
    <p:sldLayoutId id="2147485086" r:id="rId5"/>
    <p:sldLayoutId id="2147485087" r:id="rId6"/>
    <p:sldLayoutId id="2147485088" r:id="rId7"/>
    <p:sldLayoutId id="2147485089" r:id="rId8"/>
    <p:sldLayoutId id="2147485090" r:id="rId9"/>
    <p:sldLayoutId id="2147485091" r:id="rId10"/>
    <p:sldLayoutId id="2147485092" r:id="rId11"/>
    <p:sldLayoutId id="2147485093" r:id="rId12"/>
    <p:sldLayoutId id="2147485094" r:id="rId13"/>
    <p:sldLayoutId id="2147485095" r:id="rId14"/>
  </p:sldLayoutIdLst>
  <p:transition>
    <p:fade/>
  </p:transition>
  <p:timing>
    <p:tnLst>
      <p:par>
        <p:cTn id="1" dur="indefinite" restart="never" nodeType="tmRoot"/>
      </p:par>
    </p:tnLst>
  </p:timing>
  <p:txStyles>
    <p:titleStyle>
      <a:lvl1pPr algn="l" defTabSz="914180" rtl="0" eaLnBrk="1" latinLnBrk="0" hangingPunct="1">
        <a:lnSpc>
          <a:spcPct val="90000"/>
        </a:lnSpc>
        <a:spcBef>
          <a:spcPct val="0"/>
        </a:spcBef>
        <a:buNone/>
        <a:defRPr lang="en-US" sz="470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76" marR="0" indent="-336076" algn="l" defTabSz="914180"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gradFill>
            <a:gsLst>
              <a:gs pos="1250">
                <a:schemeClr val="tx1"/>
              </a:gs>
              <a:gs pos="100000">
                <a:schemeClr val="tx1"/>
              </a:gs>
            </a:gsLst>
            <a:lin ang="5400000" scaled="0"/>
          </a:gra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Tx/>
        <a:buSzPct val="90000"/>
        <a:buFont typeface="Arial" pitchFamily="34" charset="0"/>
        <a:buChar char="•"/>
        <a:tabLst/>
        <a:defRPr sz="2352" kern="1200" spc="0" baseline="0">
          <a:gradFill>
            <a:gsLst>
              <a:gs pos="1250">
                <a:schemeClr val="tx1"/>
              </a:gs>
              <a:gs pos="100000">
                <a:schemeClr val="tx1"/>
              </a:gs>
            </a:gsLst>
            <a:lin ang="5400000" scaled="0"/>
          </a:gra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gradFill>
            <a:gsLst>
              <a:gs pos="1250">
                <a:schemeClr val="tx1"/>
              </a:gs>
              <a:gs pos="100000">
                <a:schemeClr val="tx1"/>
              </a:gs>
            </a:gsLst>
            <a:lin ang="5400000" scaled="0"/>
          </a:gra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180" rtl="0" eaLnBrk="1" latinLnBrk="0" hangingPunct="1">
        <a:defRPr sz="1764" kern="1200">
          <a:solidFill>
            <a:schemeClr val="tx1"/>
          </a:solidFill>
          <a:latin typeface="+mn-lt"/>
          <a:ea typeface="+mn-ea"/>
          <a:cs typeface="+mn-cs"/>
        </a:defRPr>
      </a:lvl1pPr>
      <a:lvl2pPr marL="457090" algn="l" defTabSz="914180" rtl="0" eaLnBrk="1" latinLnBrk="0" hangingPunct="1">
        <a:defRPr sz="1764" kern="1200">
          <a:solidFill>
            <a:schemeClr val="tx1"/>
          </a:solidFill>
          <a:latin typeface="+mn-lt"/>
          <a:ea typeface="+mn-ea"/>
          <a:cs typeface="+mn-cs"/>
        </a:defRPr>
      </a:lvl2pPr>
      <a:lvl3pPr marL="914180" algn="l" defTabSz="914180" rtl="0" eaLnBrk="1" latinLnBrk="0" hangingPunct="1">
        <a:defRPr sz="1764" kern="1200">
          <a:solidFill>
            <a:schemeClr val="tx1"/>
          </a:solidFill>
          <a:latin typeface="+mn-lt"/>
          <a:ea typeface="+mn-ea"/>
          <a:cs typeface="+mn-cs"/>
        </a:defRPr>
      </a:lvl3pPr>
      <a:lvl4pPr marL="1371271" algn="l" defTabSz="914180" rtl="0" eaLnBrk="1" latinLnBrk="0" hangingPunct="1">
        <a:defRPr sz="1764" kern="1200">
          <a:solidFill>
            <a:schemeClr val="tx1"/>
          </a:solidFill>
          <a:latin typeface="+mn-lt"/>
          <a:ea typeface="+mn-ea"/>
          <a:cs typeface="+mn-cs"/>
        </a:defRPr>
      </a:lvl4pPr>
      <a:lvl5pPr marL="1828361" algn="l" defTabSz="914180" rtl="0" eaLnBrk="1" latinLnBrk="0" hangingPunct="1">
        <a:defRPr sz="1764" kern="1200">
          <a:solidFill>
            <a:schemeClr val="tx1"/>
          </a:solidFill>
          <a:latin typeface="+mn-lt"/>
          <a:ea typeface="+mn-ea"/>
          <a:cs typeface="+mn-cs"/>
        </a:defRPr>
      </a:lvl5pPr>
      <a:lvl6pPr marL="2285452" algn="l" defTabSz="914180" rtl="0" eaLnBrk="1" latinLnBrk="0" hangingPunct="1">
        <a:defRPr sz="1764" kern="1200">
          <a:solidFill>
            <a:schemeClr val="tx1"/>
          </a:solidFill>
          <a:latin typeface="+mn-lt"/>
          <a:ea typeface="+mn-ea"/>
          <a:cs typeface="+mn-cs"/>
        </a:defRPr>
      </a:lvl6pPr>
      <a:lvl7pPr marL="2742541" algn="l" defTabSz="914180" rtl="0" eaLnBrk="1" latinLnBrk="0" hangingPunct="1">
        <a:defRPr sz="1764" kern="1200">
          <a:solidFill>
            <a:schemeClr val="tx1"/>
          </a:solidFill>
          <a:latin typeface="+mn-lt"/>
          <a:ea typeface="+mn-ea"/>
          <a:cs typeface="+mn-cs"/>
        </a:defRPr>
      </a:lvl7pPr>
      <a:lvl8pPr marL="3199632" algn="l" defTabSz="914180" rtl="0" eaLnBrk="1" latinLnBrk="0" hangingPunct="1">
        <a:defRPr sz="1764" kern="1200">
          <a:solidFill>
            <a:schemeClr val="tx1"/>
          </a:solidFill>
          <a:latin typeface="+mn-lt"/>
          <a:ea typeface="+mn-ea"/>
          <a:cs typeface="+mn-cs"/>
        </a:defRPr>
      </a:lvl8pPr>
      <a:lvl9pPr marL="3656723" algn="l" defTabSz="914180" rtl="0" eaLnBrk="1" latinLnBrk="0" hangingPunct="1">
        <a:defRPr sz="176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063"/>
            <a:fld id="{C764DE79-268F-4C1A-8933-263129D2AF90}" type="datetimeFigureOut">
              <a:rPr lang="en-US" smtClean="0">
                <a:solidFill>
                  <a:prstClr val="black">
                    <a:tint val="75000"/>
                  </a:prstClr>
                </a:solidFill>
              </a:rPr>
              <a:pPr defTabSz="457063"/>
              <a:t>10/15/2015</a:t>
            </a:fld>
            <a:endParaRPr lang="en-US" dirty="0">
              <a:solidFill>
                <a:prstClr val="black">
                  <a:tint val="75000"/>
                </a:prstClr>
              </a:solidFill>
            </a:endParaRPr>
          </a:p>
        </p:txBody>
      </p:sp>
      <p:sp>
        <p:nvSpPr>
          <p:cNvPr id="5" name="Footer Placeholder 4"/>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063"/>
            <a:endParaRPr lang="en-US" dirty="0">
              <a:solidFill>
                <a:prstClr val="black">
                  <a:tint val="75000"/>
                </a:prstClr>
              </a:solidFill>
            </a:endParaRPr>
          </a:p>
        </p:txBody>
      </p:sp>
      <p:sp>
        <p:nvSpPr>
          <p:cNvPr id="6" name="Slide Number Placeholder 5"/>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063"/>
            <a:fld id="{48F63A3B-78C7-47BE-AE5E-E10140E04643}" type="slidenum">
              <a:rPr lang="en-US" smtClean="0">
                <a:solidFill>
                  <a:prstClr val="black">
                    <a:tint val="75000"/>
                  </a:prstClr>
                </a:solidFill>
              </a:rPr>
              <a:pPr defTabSz="457063"/>
              <a:t>‹#›</a:t>
            </a:fld>
            <a:endParaRPr lang="en-US" dirty="0">
              <a:solidFill>
                <a:prstClr val="black">
                  <a:tint val="75000"/>
                </a:prstClr>
              </a:solidFill>
            </a:endParaRPr>
          </a:p>
        </p:txBody>
      </p:sp>
    </p:spTree>
    <p:extLst>
      <p:ext uri="{BB962C8B-B14F-4D97-AF65-F5344CB8AC3E}">
        <p14:creationId xmlns:p14="http://schemas.microsoft.com/office/powerpoint/2010/main" val="3165875963"/>
      </p:ext>
    </p:extLst>
  </p:cSld>
  <p:clrMap bg1="lt1" tx1="dk1" bg2="lt2" tx2="dk2" accent1="accent1" accent2="accent2" accent3="accent3" accent4="accent4" accent5="accent5" accent6="accent6" hlink="hlink" folHlink="folHlink"/>
  <p:sldLayoutIdLst>
    <p:sldLayoutId id="2147485097" r:id="rId1"/>
    <p:sldLayoutId id="2147485098" r:id="rId2"/>
    <p:sldLayoutId id="2147485099" r:id="rId3"/>
    <p:sldLayoutId id="2147485100" r:id="rId4"/>
    <p:sldLayoutId id="2147485101" r:id="rId5"/>
    <p:sldLayoutId id="2147485102" r:id="rId6"/>
    <p:sldLayoutId id="2147485103" r:id="rId7"/>
    <p:sldLayoutId id="2147485104" r:id="rId8"/>
    <p:sldLayoutId id="2147485105" r:id="rId9"/>
    <p:sldLayoutId id="2147485106" r:id="rId10"/>
    <p:sldLayoutId id="2147485107" r:id="rId11"/>
    <p:sldLayoutId id="2147485108" r:id="rId12"/>
    <p:sldLayoutId id="2147485109" r:id="rId13"/>
    <p:sldLayoutId id="2147485110" r:id="rId14"/>
    <p:sldLayoutId id="2147485111" r:id="rId15"/>
    <p:sldLayoutId id="2147485112" r:id="rId16"/>
    <p:sldLayoutId id="2147485113" r:id="rId17"/>
    <p:sldLayoutId id="2147485114" r:id="rId18"/>
    <p:sldLayoutId id="2147485115" r:id="rId19"/>
    <p:sldLayoutId id="2147485116" r:id="rId20"/>
    <p:sldLayoutId id="2147485117" r:id="rId21"/>
  </p:sldLayoutIdLst>
  <p:timing>
    <p:tnLst>
      <p:par>
        <p:cTn id="1" dur="indefinite" restart="never" nodeType="tmRoot"/>
      </p:par>
    </p:tnLst>
  </p:timing>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hyperlink" Target="http://blogs.msdn.com/b/maria_naggaga/" TargetMode="External"/><Relationship Id="rId18" Type="http://schemas.openxmlformats.org/officeDocument/2006/relationships/image" Target="../media/image25.png"/><Relationship Id="rId3" Type="http://schemas.openxmlformats.org/officeDocument/2006/relationships/image" Target="../media/image18.png"/><Relationship Id="rId7" Type="http://schemas.openxmlformats.org/officeDocument/2006/relationships/hyperlink" Target="http://itproguru.com/" TargetMode="External"/><Relationship Id="rId12" Type="http://schemas.openxmlformats.org/officeDocument/2006/relationships/hyperlink" Target="https://twitter.com/LadyNaggaga" TargetMode="External"/><Relationship Id="rId17" Type="http://schemas.openxmlformats.org/officeDocument/2006/relationships/hyperlink" Target="http://www.linkedin.com/in/jasonkeicher" TargetMode="External"/><Relationship Id="rId2" Type="http://schemas.openxmlformats.org/officeDocument/2006/relationships/notesSlide" Target="../notesSlides/notesSlide1.xml"/><Relationship Id="rId16" Type="http://schemas.openxmlformats.org/officeDocument/2006/relationships/hyperlink" Target="https://twitter.com/jason13013" TargetMode="External"/><Relationship Id="rId1" Type="http://schemas.openxmlformats.org/officeDocument/2006/relationships/slideLayout" Target="../slideLayouts/slideLayout3.xml"/><Relationship Id="rId6" Type="http://schemas.openxmlformats.org/officeDocument/2006/relationships/image" Target="../media/image20.png"/><Relationship Id="rId11" Type="http://schemas.openxmlformats.org/officeDocument/2006/relationships/image" Target="../media/image23.png"/><Relationship Id="rId5" Type="http://schemas.openxmlformats.org/officeDocument/2006/relationships/hyperlink" Target="https://twitter.com/ITProGuru" TargetMode="External"/><Relationship Id="rId15" Type="http://schemas.openxmlformats.org/officeDocument/2006/relationships/image" Target="../media/image24.jpeg"/><Relationship Id="rId10" Type="http://schemas.openxmlformats.org/officeDocument/2006/relationships/image" Target="../media/image22.png"/><Relationship Id="rId4" Type="http://schemas.openxmlformats.org/officeDocument/2006/relationships/image" Target="../media/image19.jpeg"/><Relationship Id="rId9" Type="http://schemas.openxmlformats.org/officeDocument/2006/relationships/hyperlink" Target="http://www.linkedin.com/in/danstolts" TargetMode="External"/><Relationship Id="rId14" Type="http://schemas.openxmlformats.org/officeDocument/2006/relationships/hyperlink" Target="https://www.linkedin.com/pub/maria-naggaga/1a/925/29"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3" Type="http://schemas.openxmlformats.org/officeDocument/2006/relationships/image" Target="../media/image96.png"/><Relationship Id="rId18" Type="http://schemas.openxmlformats.org/officeDocument/2006/relationships/image" Target="../media/image101.png"/><Relationship Id="rId26" Type="http://schemas.openxmlformats.org/officeDocument/2006/relationships/image" Target="../media/image109.png"/><Relationship Id="rId39" Type="http://schemas.openxmlformats.org/officeDocument/2006/relationships/image" Target="../media/image122.png"/><Relationship Id="rId21" Type="http://schemas.openxmlformats.org/officeDocument/2006/relationships/image" Target="../media/image104.gif"/><Relationship Id="rId34" Type="http://schemas.openxmlformats.org/officeDocument/2006/relationships/image" Target="../media/image117.jpeg"/><Relationship Id="rId42" Type="http://schemas.openxmlformats.org/officeDocument/2006/relationships/image" Target="../media/image125.png"/><Relationship Id="rId47" Type="http://schemas.openxmlformats.org/officeDocument/2006/relationships/image" Target="../media/image129.png"/><Relationship Id="rId50" Type="http://schemas.openxmlformats.org/officeDocument/2006/relationships/image" Target="../media/image131.png"/><Relationship Id="rId55" Type="http://schemas.openxmlformats.org/officeDocument/2006/relationships/image" Target="../media/image136.gif"/><Relationship Id="rId7" Type="http://schemas.openxmlformats.org/officeDocument/2006/relationships/image" Target="../media/image90.jpeg"/><Relationship Id="rId2" Type="http://schemas.openxmlformats.org/officeDocument/2006/relationships/notesSlide" Target="../notesSlides/notesSlide8.xml"/><Relationship Id="rId16" Type="http://schemas.openxmlformats.org/officeDocument/2006/relationships/image" Target="../media/image99.png"/><Relationship Id="rId20" Type="http://schemas.openxmlformats.org/officeDocument/2006/relationships/image" Target="../media/image103.png"/><Relationship Id="rId29" Type="http://schemas.openxmlformats.org/officeDocument/2006/relationships/image" Target="../media/image112.png"/><Relationship Id="rId41" Type="http://schemas.openxmlformats.org/officeDocument/2006/relationships/image" Target="../media/image124.png"/><Relationship Id="rId54" Type="http://schemas.openxmlformats.org/officeDocument/2006/relationships/image" Target="../media/image135.jpg"/><Relationship Id="rId1" Type="http://schemas.openxmlformats.org/officeDocument/2006/relationships/slideLayout" Target="../slideLayouts/slideLayout5.xml"/><Relationship Id="rId6" Type="http://schemas.openxmlformats.org/officeDocument/2006/relationships/image" Target="../media/image89.png"/><Relationship Id="rId11" Type="http://schemas.openxmlformats.org/officeDocument/2006/relationships/image" Target="../media/image94.png"/><Relationship Id="rId24" Type="http://schemas.openxmlformats.org/officeDocument/2006/relationships/image" Target="../media/image107.png"/><Relationship Id="rId32" Type="http://schemas.openxmlformats.org/officeDocument/2006/relationships/image" Target="../media/image115.png"/><Relationship Id="rId37" Type="http://schemas.openxmlformats.org/officeDocument/2006/relationships/image" Target="../media/image120.png"/><Relationship Id="rId40" Type="http://schemas.openxmlformats.org/officeDocument/2006/relationships/image" Target="../media/image123.png"/><Relationship Id="rId45" Type="http://schemas.openxmlformats.org/officeDocument/2006/relationships/image" Target="../media/image128.jpg"/><Relationship Id="rId53" Type="http://schemas.openxmlformats.org/officeDocument/2006/relationships/image" Target="../media/image134.png"/><Relationship Id="rId58" Type="http://schemas.openxmlformats.org/officeDocument/2006/relationships/image" Target="../media/image139.jpg"/><Relationship Id="rId5" Type="http://schemas.openxmlformats.org/officeDocument/2006/relationships/image" Target="../media/image88.png"/><Relationship Id="rId15" Type="http://schemas.openxmlformats.org/officeDocument/2006/relationships/image" Target="../media/image98.jpeg"/><Relationship Id="rId23" Type="http://schemas.openxmlformats.org/officeDocument/2006/relationships/image" Target="../media/image106.png"/><Relationship Id="rId28" Type="http://schemas.openxmlformats.org/officeDocument/2006/relationships/image" Target="../media/image111.png"/><Relationship Id="rId36" Type="http://schemas.openxmlformats.org/officeDocument/2006/relationships/image" Target="../media/image119.jpg"/><Relationship Id="rId49" Type="http://schemas.openxmlformats.org/officeDocument/2006/relationships/hyperlink" Target="http://www.dotnetsolutions.co.uk/" TargetMode="External"/><Relationship Id="rId57" Type="http://schemas.openxmlformats.org/officeDocument/2006/relationships/image" Target="../media/image138.jpeg"/><Relationship Id="rId61" Type="http://schemas.openxmlformats.org/officeDocument/2006/relationships/image" Target="../media/image142.jpeg"/><Relationship Id="rId10" Type="http://schemas.openxmlformats.org/officeDocument/2006/relationships/image" Target="../media/image93.png"/><Relationship Id="rId19" Type="http://schemas.openxmlformats.org/officeDocument/2006/relationships/image" Target="../media/image102.png"/><Relationship Id="rId31" Type="http://schemas.openxmlformats.org/officeDocument/2006/relationships/image" Target="../media/image114.png"/><Relationship Id="rId44" Type="http://schemas.openxmlformats.org/officeDocument/2006/relationships/image" Target="../media/image127.jpeg"/><Relationship Id="rId52" Type="http://schemas.openxmlformats.org/officeDocument/2006/relationships/image" Target="../media/image133.png"/><Relationship Id="rId60" Type="http://schemas.openxmlformats.org/officeDocument/2006/relationships/image" Target="../media/image141.jpg"/><Relationship Id="rId4" Type="http://schemas.openxmlformats.org/officeDocument/2006/relationships/image" Target="../media/image87.tiff"/><Relationship Id="rId9" Type="http://schemas.openxmlformats.org/officeDocument/2006/relationships/image" Target="../media/image92.png"/><Relationship Id="rId14" Type="http://schemas.openxmlformats.org/officeDocument/2006/relationships/image" Target="../media/image97.png"/><Relationship Id="rId22" Type="http://schemas.openxmlformats.org/officeDocument/2006/relationships/image" Target="../media/image105.png"/><Relationship Id="rId27" Type="http://schemas.openxmlformats.org/officeDocument/2006/relationships/image" Target="../media/image110.png"/><Relationship Id="rId30" Type="http://schemas.openxmlformats.org/officeDocument/2006/relationships/image" Target="../media/image113.png"/><Relationship Id="rId35" Type="http://schemas.openxmlformats.org/officeDocument/2006/relationships/image" Target="../media/image118.jpeg"/><Relationship Id="rId43" Type="http://schemas.openxmlformats.org/officeDocument/2006/relationships/image" Target="../media/image126.png"/><Relationship Id="rId48" Type="http://schemas.openxmlformats.org/officeDocument/2006/relationships/image" Target="../media/image130.png"/><Relationship Id="rId56" Type="http://schemas.openxmlformats.org/officeDocument/2006/relationships/image" Target="../media/image137.gif"/><Relationship Id="rId8" Type="http://schemas.openxmlformats.org/officeDocument/2006/relationships/image" Target="../media/image91.jpeg"/><Relationship Id="rId51" Type="http://schemas.openxmlformats.org/officeDocument/2006/relationships/image" Target="../media/image132.png"/><Relationship Id="rId3" Type="http://schemas.openxmlformats.org/officeDocument/2006/relationships/image" Target="../media/image86.jpg"/><Relationship Id="rId12" Type="http://schemas.openxmlformats.org/officeDocument/2006/relationships/image" Target="../media/image95.png"/><Relationship Id="rId17" Type="http://schemas.openxmlformats.org/officeDocument/2006/relationships/image" Target="../media/image100.png"/><Relationship Id="rId25" Type="http://schemas.openxmlformats.org/officeDocument/2006/relationships/image" Target="../media/image108.png"/><Relationship Id="rId33" Type="http://schemas.openxmlformats.org/officeDocument/2006/relationships/image" Target="../media/image116.gif"/><Relationship Id="rId38" Type="http://schemas.openxmlformats.org/officeDocument/2006/relationships/image" Target="../media/image121.png"/><Relationship Id="rId46" Type="http://schemas.openxmlformats.org/officeDocument/2006/relationships/hyperlink" Target="http://www.10thmagnitude.com/" TargetMode="External"/><Relationship Id="rId59" Type="http://schemas.openxmlformats.org/officeDocument/2006/relationships/image" Target="../media/image14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44.emf"/></Relationships>
</file>

<file path=ppt/slides/_rels/slide14.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hyperlink" Target="http://images.fineartamerica.com/images-medium-large/county-cork-ireland-dairy-cattle-the-irish-image-collection.jpg" TargetMode="External"/><Relationship Id="rId4" Type="http://schemas.openxmlformats.org/officeDocument/2006/relationships/image" Target="../media/image14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6" Type="http://schemas.openxmlformats.org/officeDocument/2006/relationships/image" Target="../media/image172.png"/><Relationship Id="rId21" Type="http://schemas.openxmlformats.org/officeDocument/2006/relationships/image" Target="../media/image167.jpeg"/><Relationship Id="rId42" Type="http://schemas.openxmlformats.org/officeDocument/2006/relationships/image" Target="../media/image187.png"/><Relationship Id="rId47" Type="http://schemas.openxmlformats.org/officeDocument/2006/relationships/image" Target="../media/image192.png"/><Relationship Id="rId63" Type="http://schemas.openxmlformats.org/officeDocument/2006/relationships/image" Target="../media/image207.png"/><Relationship Id="rId68" Type="http://schemas.openxmlformats.org/officeDocument/2006/relationships/image" Target="../media/image212.png"/><Relationship Id="rId84" Type="http://schemas.openxmlformats.org/officeDocument/2006/relationships/image" Target="../media/image227.jpeg"/><Relationship Id="rId89" Type="http://schemas.openxmlformats.org/officeDocument/2006/relationships/image" Target="../media/image232.png"/><Relationship Id="rId2" Type="http://schemas.openxmlformats.org/officeDocument/2006/relationships/image" Target="../media/image148.jpeg"/><Relationship Id="rId16" Type="http://schemas.openxmlformats.org/officeDocument/2006/relationships/image" Target="../media/image162.jpeg"/><Relationship Id="rId29" Type="http://schemas.openxmlformats.org/officeDocument/2006/relationships/image" Target="../media/image175.jpeg"/><Relationship Id="rId107" Type="http://schemas.openxmlformats.org/officeDocument/2006/relationships/image" Target="../media/image248.jpeg"/><Relationship Id="rId11" Type="http://schemas.openxmlformats.org/officeDocument/2006/relationships/image" Target="../media/image157.jpg"/><Relationship Id="rId24" Type="http://schemas.openxmlformats.org/officeDocument/2006/relationships/image" Target="../media/image170.png"/><Relationship Id="rId32" Type="http://schemas.openxmlformats.org/officeDocument/2006/relationships/image" Target="../media/image178.png"/><Relationship Id="rId37" Type="http://schemas.openxmlformats.org/officeDocument/2006/relationships/image" Target="../media/image182.png"/><Relationship Id="rId40" Type="http://schemas.openxmlformats.org/officeDocument/2006/relationships/image" Target="../media/image185.png"/><Relationship Id="rId45" Type="http://schemas.openxmlformats.org/officeDocument/2006/relationships/image" Target="../media/image190.png"/><Relationship Id="rId53" Type="http://schemas.openxmlformats.org/officeDocument/2006/relationships/image" Target="../media/image198.jpeg"/><Relationship Id="rId58" Type="http://schemas.openxmlformats.org/officeDocument/2006/relationships/image" Target="../media/image202.png"/><Relationship Id="rId66" Type="http://schemas.openxmlformats.org/officeDocument/2006/relationships/image" Target="../media/image210.jpeg"/><Relationship Id="rId74" Type="http://schemas.openxmlformats.org/officeDocument/2006/relationships/image" Target="../media/image218.png"/><Relationship Id="rId79" Type="http://schemas.openxmlformats.org/officeDocument/2006/relationships/image" Target="../media/image222.png"/><Relationship Id="rId87" Type="http://schemas.openxmlformats.org/officeDocument/2006/relationships/image" Target="../media/image230.jpeg"/><Relationship Id="rId102" Type="http://schemas.openxmlformats.org/officeDocument/2006/relationships/image" Target="../media/image243.jpeg"/><Relationship Id="rId5" Type="http://schemas.openxmlformats.org/officeDocument/2006/relationships/image" Target="../media/image151.jpeg"/><Relationship Id="rId61" Type="http://schemas.openxmlformats.org/officeDocument/2006/relationships/image" Target="../media/image205.png"/><Relationship Id="rId82" Type="http://schemas.openxmlformats.org/officeDocument/2006/relationships/image" Target="../media/image225.png"/><Relationship Id="rId90" Type="http://schemas.openxmlformats.org/officeDocument/2006/relationships/image" Target="../media/image233.png"/><Relationship Id="rId95" Type="http://schemas.openxmlformats.org/officeDocument/2006/relationships/image" Target="../media/image237.png"/><Relationship Id="rId19" Type="http://schemas.openxmlformats.org/officeDocument/2006/relationships/image" Target="../media/image165.jpeg"/><Relationship Id="rId14" Type="http://schemas.openxmlformats.org/officeDocument/2006/relationships/image" Target="../media/image160.jpeg"/><Relationship Id="rId22" Type="http://schemas.openxmlformats.org/officeDocument/2006/relationships/image" Target="../media/image168.png"/><Relationship Id="rId27" Type="http://schemas.openxmlformats.org/officeDocument/2006/relationships/image" Target="../media/image173.jpeg"/><Relationship Id="rId30" Type="http://schemas.openxmlformats.org/officeDocument/2006/relationships/image" Target="../media/image176.jpeg"/><Relationship Id="rId35" Type="http://schemas.openxmlformats.org/officeDocument/2006/relationships/image" Target="../media/image180.png"/><Relationship Id="rId43" Type="http://schemas.openxmlformats.org/officeDocument/2006/relationships/image" Target="../media/image188.jpeg"/><Relationship Id="rId48" Type="http://schemas.openxmlformats.org/officeDocument/2006/relationships/image" Target="../media/image193.png"/><Relationship Id="rId56" Type="http://schemas.microsoft.com/office/2007/relationships/hdphoto" Target="../media/hdphoto3.wdp"/><Relationship Id="rId64" Type="http://schemas.openxmlformats.org/officeDocument/2006/relationships/image" Target="../media/image208.jpeg"/><Relationship Id="rId69" Type="http://schemas.openxmlformats.org/officeDocument/2006/relationships/image" Target="../media/image213.jpg"/><Relationship Id="rId77" Type="http://schemas.microsoft.com/office/2007/relationships/hdphoto" Target="../media/hdphoto4.wdp"/><Relationship Id="rId100" Type="http://schemas.openxmlformats.org/officeDocument/2006/relationships/image" Target="../media/image241.png"/><Relationship Id="rId105" Type="http://schemas.openxmlformats.org/officeDocument/2006/relationships/image" Target="../media/image246.jpeg"/><Relationship Id="rId8" Type="http://schemas.openxmlformats.org/officeDocument/2006/relationships/image" Target="../media/image154.png"/><Relationship Id="rId51" Type="http://schemas.openxmlformats.org/officeDocument/2006/relationships/image" Target="../media/image196.png"/><Relationship Id="rId72" Type="http://schemas.openxmlformats.org/officeDocument/2006/relationships/image" Target="../media/image216.png"/><Relationship Id="rId80" Type="http://schemas.openxmlformats.org/officeDocument/2006/relationships/image" Target="../media/image223.jpeg"/><Relationship Id="rId85" Type="http://schemas.openxmlformats.org/officeDocument/2006/relationships/image" Target="../media/image228.jpeg"/><Relationship Id="rId93" Type="http://schemas.openxmlformats.org/officeDocument/2006/relationships/image" Target="../media/image235.jpeg"/><Relationship Id="rId98" Type="http://schemas.microsoft.com/office/2007/relationships/hdphoto" Target="../media/hdphoto6.wdp"/><Relationship Id="rId3" Type="http://schemas.openxmlformats.org/officeDocument/2006/relationships/image" Target="../media/image149.jpeg"/><Relationship Id="rId12" Type="http://schemas.openxmlformats.org/officeDocument/2006/relationships/image" Target="../media/image158.jpeg"/><Relationship Id="rId17" Type="http://schemas.openxmlformats.org/officeDocument/2006/relationships/image" Target="../media/image163.jpeg"/><Relationship Id="rId25" Type="http://schemas.openxmlformats.org/officeDocument/2006/relationships/image" Target="../media/image171.png"/><Relationship Id="rId33" Type="http://schemas.microsoft.com/office/2007/relationships/hdphoto" Target="../media/hdphoto2.wdp"/><Relationship Id="rId38" Type="http://schemas.openxmlformats.org/officeDocument/2006/relationships/image" Target="../media/image183.jpeg"/><Relationship Id="rId46" Type="http://schemas.openxmlformats.org/officeDocument/2006/relationships/image" Target="../media/image191.jpeg"/><Relationship Id="rId59" Type="http://schemas.openxmlformats.org/officeDocument/2006/relationships/image" Target="../media/image203.jpeg"/><Relationship Id="rId67" Type="http://schemas.openxmlformats.org/officeDocument/2006/relationships/image" Target="../media/image211.jpeg"/><Relationship Id="rId103" Type="http://schemas.openxmlformats.org/officeDocument/2006/relationships/image" Target="../media/image244.png"/><Relationship Id="rId108" Type="http://schemas.openxmlformats.org/officeDocument/2006/relationships/image" Target="../media/image249.jpeg"/><Relationship Id="rId20" Type="http://schemas.openxmlformats.org/officeDocument/2006/relationships/image" Target="../media/image166.jpeg"/><Relationship Id="rId41" Type="http://schemas.openxmlformats.org/officeDocument/2006/relationships/image" Target="../media/image186.jpeg"/><Relationship Id="rId54" Type="http://schemas.openxmlformats.org/officeDocument/2006/relationships/image" Target="../media/image199.jpeg"/><Relationship Id="rId62" Type="http://schemas.openxmlformats.org/officeDocument/2006/relationships/image" Target="../media/image206.png"/><Relationship Id="rId70" Type="http://schemas.openxmlformats.org/officeDocument/2006/relationships/image" Target="../media/image214.jpeg"/><Relationship Id="rId75" Type="http://schemas.openxmlformats.org/officeDocument/2006/relationships/image" Target="../media/image219.jpeg"/><Relationship Id="rId83" Type="http://schemas.openxmlformats.org/officeDocument/2006/relationships/image" Target="../media/image226.png"/><Relationship Id="rId88" Type="http://schemas.openxmlformats.org/officeDocument/2006/relationships/image" Target="../media/image231.png"/><Relationship Id="rId91" Type="http://schemas.openxmlformats.org/officeDocument/2006/relationships/image" Target="../media/image234.png"/><Relationship Id="rId96" Type="http://schemas.openxmlformats.org/officeDocument/2006/relationships/image" Target="../media/image238.png"/><Relationship Id="rId1" Type="http://schemas.openxmlformats.org/officeDocument/2006/relationships/slideLayout" Target="../slideLayouts/slideLayout7.xml"/><Relationship Id="rId6" Type="http://schemas.openxmlformats.org/officeDocument/2006/relationships/image" Target="../media/image152.jpeg"/><Relationship Id="rId15" Type="http://schemas.openxmlformats.org/officeDocument/2006/relationships/image" Target="../media/image161.png"/><Relationship Id="rId23" Type="http://schemas.openxmlformats.org/officeDocument/2006/relationships/image" Target="../media/image169.png"/><Relationship Id="rId28" Type="http://schemas.openxmlformats.org/officeDocument/2006/relationships/image" Target="../media/image174.png"/><Relationship Id="rId36" Type="http://schemas.openxmlformats.org/officeDocument/2006/relationships/image" Target="../media/image181.png"/><Relationship Id="rId49" Type="http://schemas.openxmlformats.org/officeDocument/2006/relationships/image" Target="../media/image194.png"/><Relationship Id="rId57" Type="http://schemas.openxmlformats.org/officeDocument/2006/relationships/image" Target="../media/image201.png"/><Relationship Id="rId106" Type="http://schemas.openxmlformats.org/officeDocument/2006/relationships/image" Target="../media/image247.png"/><Relationship Id="rId10" Type="http://schemas.openxmlformats.org/officeDocument/2006/relationships/image" Target="../media/image156.jpeg"/><Relationship Id="rId31" Type="http://schemas.openxmlformats.org/officeDocument/2006/relationships/image" Target="../media/image177.jpeg"/><Relationship Id="rId44" Type="http://schemas.openxmlformats.org/officeDocument/2006/relationships/image" Target="../media/image189.jpeg"/><Relationship Id="rId52" Type="http://schemas.openxmlformats.org/officeDocument/2006/relationships/image" Target="../media/image197.jpeg"/><Relationship Id="rId60" Type="http://schemas.openxmlformats.org/officeDocument/2006/relationships/image" Target="../media/image204.png"/><Relationship Id="rId65" Type="http://schemas.openxmlformats.org/officeDocument/2006/relationships/image" Target="../media/image209.png"/><Relationship Id="rId73" Type="http://schemas.openxmlformats.org/officeDocument/2006/relationships/image" Target="../media/image217.jpeg"/><Relationship Id="rId78" Type="http://schemas.openxmlformats.org/officeDocument/2006/relationships/image" Target="../media/image221.png"/><Relationship Id="rId81" Type="http://schemas.openxmlformats.org/officeDocument/2006/relationships/image" Target="../media/image224.jpeg"/><Relationship Id="rId86" Type="http://schemas.openxmlformats.org/officeDocument/2006/relationships/image" Target="../media/image229.png"/><Relationship Id="rId94" Type="http://schemas.openxmlformats.org/officeDocument/2006/relationships/image" Target="../media/image236.jpeg"/><Relationship Id="rId99" Type="http://schemas.openxmlformats.org/officeDocument/2006/relationships/image" Target="../media/image240.jpeg"/><Relationship Id="rId101" Type="http://schemas.openxmlformats.org/officeDocument/2006/relationships/image" Target="../media/image242.png"/><Relationship Id="rId4" Type="http://schemas.openxmlformats.org/officeDocument/2006/relationships/image" Target="../media/image150.jpeg"/><Relationship Id="rId9" Type="http://schemas.openxmlformats.org/officeDocument/2006/relationships/image" Target="../media/image155.png"/><Relationship Id="rId13" Type="http://schemas.openxmlformats.org/officeDocument/2006/relationships/image" Target="../media/image159.png"/><Relationship Id="rId18" Type="http://schemas.openxmlformats.org/officeDocument/2006/relationships/image" Target="../media/image164.jpeg"/><Relationship Id="rId39" Type="http://schemas.openxmlformats.org/officeDocument/2006/relationships/image" Target="../media/image184.png"/><Relationship Id="rId109" Type="http://schemas.openxmlformats.org/officeDocument/2006/relationships/image" Target="../media/image250.jpeg"/><Relationship Id="rId34" Type="http://schemas.openxmlformats.org/officeDocument/2006/relationships/image" Target="../media/image179.png"/><Relationship Id="rId50" Type="http://schemas.openxmlformats.org/officeDocument/2006/relationships/image" Target="../media/image195.jpeg"/><Relationship Id="rId55" Type="http://schemas.openxmlformats.org/officeDocument/2006/relationships/image" Target="../media/image200.png"/><Relationship Id="rId76" Type="http://schemas.openxmlformats.org/officeDocument/2006/relationships/image" Target="../media/image220.png"/><Relationship Id="rId97" Type="http://schemas.openxmlformats.org/officeDocument/2006/relationships/image" Target="../media/image239.png"/><Relationship Id="rId104" Type="http://schemas.openxmlformats.org/officeDocument/2006/relationships/image" Target="../media/image245.jpeg"/><Relationship Id="rId7" Type="http://schemas.openxmlformats.org/officeDocument/2006/relationships/image" Target="../media/image153.png"/><Relationship Id="rId71" Type="http://schemas.openxmlformats.org/officeDocument/2006/relationships/image" Target="../media/image215.png"/><Relationship Id="rId92" Type="http://schemas.microsoft.com/office/2007/relationships/hdphoto" Target="../media/hdphoto5.wdp"/></Relationships>
</file>

<file path=ppt/slides/_rels/slide19.xml.rels><?xml version="1.0" encoding="UTF-8" standalone="yes"?>
<Relationships xmlns="http://schemas.openxmlformats.org/package/2006/relationships"><Relationship Id="rId8" Type="http://schemas.openxmlformats.org/officeDocument/2006/relationships/image" Target="../media/image251.png"/><Relationship Id="rId3" Type="http://schemas.openxmlformats.org/officeDocument/2006/relationships/image" Target="../media/image43.pn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2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255.emf"/><Relationship Id="rId4" Type="http://schemas.openxmlformats.org/officeDocument/2006/relationships/image" Target="../media/image254.png"/></Relationships>
</file>

<file path=ppt/slides/_rels/slide21.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258.emf"/><Relationship Id="rId4" Type="http://schemas.openxmlformats.org/officeDocument/2006/relationships/image" Target="../media/image257.emf"/></Relationships>
</file>

<file path=ppt/slides/_rels/slide22.xml.rels><?xml version="1.0" encoding="UTF-8" standalone="yes"?>
<Relationships xmlns="http://schemas.openxmlformats.org/package/2006/relationships"><Relationship Id="rId13" Type="http://schemas.openxmlformats.org/officeDocument/2006/relationships/image" Target="../media/image267.png"/><Relationship Id="rId18" Type="http://schemas.openxmlformats.org/officeDocument/2006/relationships/image" Target="../media/image102.png"/><Relationship Id="rId26" Type="http://schemas.openxmlformats.org/officeDocument/2006/relationships/image" Target="../media/image279.png"/><Relationship Id="rId39" Type="http://schemas.openxmlformats.org/officeDocument/2006/relationships/image" Target="../media/image292.gif"/><Relationship Id="rId21" Type="http://schemas.openxmlformats.org/officeDocument/2006/relationships/image" Target="../media/image274.png"/><Relationship Id="rId34" Type="http://schemas.openxmlformats.org/officeDocument/2006/relationships/image" Target="../media/image287.png"/><Relationship Id="rId42" Type="http://schemas.openxmlformats.org/officeDocument/2006/relationships/image" Target="../media/image294.jpeg"/><Relationship Id="rId47" Type="http://schemas.openxmlformats.org/officeDocument/2006/relationships/image" Target="../media/image298.png"/><Relationship Id="rId50" Type="http://schemas.openxmlformats.org/officeDocument/2006/relationships/image" Target="../media/image301.png"/><Relationship Id="rId55" Type="http://schemas.openxmlformats.org/officeDocument/2006/relationships/image" Target="../media/image306.png"/><Relationship Id="rId63" Type="http://schemas.openxmlformats.org/officeDocument/2006/relationships/image" Target="../media/image312.png"/><Relationship Id="rId68" Type="http://schemas.openxmlformats.org/officeDocument/2006/relationships/image" Target="../media/image316.png"/><Relationship Id="rId76" Type="http://schemas.openxmlformats.org/officeDocument/2006/relationships/image" Target="../media/image324.png"/><Relationship Id="rId7" Type="http://schemas.openxmlformats.org/officeDocument/2006/relationships/image" Target="../media/image263.png"/><Relationship Id="rId71" Type="http://schemas.openxmlformats.org/officeDocument/2006/relationships/image" Target="../media/image319.png"/><Relationship Id="rId2" Type="http://schemas.openxmlformats.org/officeDocument/2006/relationships/image" Target="../media/image259.png"/><Relationship Id="rId16" Type="http://schemas.openxmlformats.org/officeDocument/2006/relationships/image" Target="../media/image270.png"/><Relationship Id="rId29" Type="http://schemas.openxmlformats.org/officeDocument/2006/relationships/image" Target="../media/image282.png"/><Relationship Id="rId11" Type="http://schemas.openxmlformats.org/officeDocument/2006/relationships/image" Target="../media/image265.jpeg"/><Relationship Id="rId24" Type="http://schemas.openxmlformats.org/officeDocument/2006/relationships/image" Target="../media/image277.png"/><Relationship Id="rId32" Type="http://schemas.openxmlformats.org/officeDocument/2006/relationships/image" Target="../media/image285.png"/><Relationship Id="rId37" Type="http://schemas.openxmlformats.org/officeDocument/2006/relationships/image" Target="../media/image290.png"/><Relationship Id="rId40" Type="http://schemas.openxmlformats.org/officeDocument/2006/relationships/image" Target="../media/image293.png"/><Relationship Id="rId45" Type="http://schemas.openxmlformats.org/officeDocument/2006/relationships/image" Target="../media/image296.png"/><Relationship Id="rId53" Type="http://schemas.openxmlformats.org/officeDocument/2006/relationships/image" Target="../media/image304.png"/><Relationship Id="rId58" Type="http://schemas.openxmlformats.org/officeDocument/2006/relationships/image" Target="../media/image99.png"/><Relationship Id="rId66" Type="http://schemas.openxmlformats.org/officeDocument/2006/relationships/image" Target="../media/image315.jpeg"/><Relationship Id="rId74" Type="http://schemas.openxmlformats.org/officeDocument/2006/relationships/image" Target="../media/image322.jpeg"/><Relationship Id="rId79" Type="http://schemas.openxmlformats.org/officeDocument/2006/relationships/image" Target="../media/image327.jpeg"/><Relationship Id="rId5" Type="http://schemas.openxmlformats.org/officeDocument/2006/relationships/image" Target="../media/image261.png"/><Relationship Id="rId61" Type="http://schemas.openxmlformats.org/officeDocument/2006/relationships/image" Target="../media/image310.png"/><Relationship Id="rId82" Type="http://schemas.openxmlformats.org/officeDocument/2006/relationships/image" Target="../media/image330.png"/><Relationship Id="rId10" Type="http://schemas.openxmlformats.org/officeDocument/2006/relationships/image" Target="../media/image96.png"/><Relationship Id="rId19" Type="http://schemas.openxmlformats.org/officeDocument/2006/relationships/image" Target="../media/image272.png"/><Relationship Id="rId31" Type="http://schemas.openxmlformats.org/officeDocument/2006/relationships/image" Target="../media/image284.png"/><Relationship Id="rId44" Type="http://schemas.openxmlformats.org/officeDocument/2006/relationships/image" Target="../media/image103.png"/><Relationship Id="rId52" Type="http://schemas.openxmlformats.org/officeDocument/2006/relationships/image" Target="../media/image303.png"/><Relationship Id="rId60" Type="http://schemas.openxmlformats.org/officeDocument/2006/relationships/image" Target="../media/image100.png"/><Relationship Id="rId65" Type="http://schemas.openxmlformats.org/officeDocument/2006/relationships/image" Target="../media/image314.png"/><Relationship Id="rId73" Type="http://schemas.openxmlformats.org/officeDocument/2006/relationships/image" Target="../media/image321.png"/><Relationship Id="rId78" Type="http://schemas.openxmlformats.org/officeDocument/2006/relationships/image" Target="../media/image326.png"/><Relationship Id="rId81" Type="http://schemas.openxmlformats.org/officeDocument/2006/relationships/image" Target="../media/image329.png"/><Relationship Id="rId4" Type="http://schemas.openxmlformats.org/officeDocument/2006/relationships/image" Target="../media/image95.png"/><Relationship Id="rId9" Type="http://schemas.openxmlformats.org/officeDocument/2006/relationships/image" Target="../media/image264.png"/><Relationship Id="rId14" Type="http://schemas.openxmlformats.org/officeDocument/2006/relationships/image" Target="../media/image268.png"/><Relationship Id="rId22" Type="http://schemas.openxmlformats.org/officeDocument/2006/relationships/image" Target="../media/image275.png"/><Relationship Id="rId27" Type="http://schemas.openxmlformats.org/officeDocument/2006/relationships/image" Target="../media/image280.png"/><Relationship Id="rId30" Type="http://schemas.openxmlformats.org/officeDocument/2006/relationships/image" Target="../media/image283.png"/><Relationship Id="rId35" Type="http://schemas.openxmlformats.org/officeDocument/2006/relationships/image" Target="../media/image288.png"/><Relationship Id="rId43" Type="http://schemas.openxmlformats.org/officeDocument/2006/relationships/image" Target="../media/image295.png"/><Relationship Id="rId48" Type="http://schemas.openxmlformats.org/officeDocument/2006/relationships/image" Target="../media/image299.png"/><Relationship Id="rId56" Type="http://schemas.openxmlformats.org/officeDocument/2006/relationships/image" Target="../media/image307.png"/><Relationship Id="rId64" Type="http://schemas.openxmlformats.org/officeDocument/2006/relationships/image" Target="../media/image313.png"/><Relationship Id="rId69" Type="http://schemas.openxmlformats.org/officeDocument/2006/relationships/image" Target="../media/image317.png"/><Relationship Id="rId77" Type="http://schemas.openxmlformats.org/officeDocument/2006/relationships/image" Target="../media/image325.jpg"/><Relationship Id="rId8" Type="http://schemas.openxmlformats.org/officeDocument/2006/relationships/image" Target="../media/image98.jpeg"/><Relationship Id="rId51" Type="http://schemas.openxmlformats.org/officeDocument/2006/relationships/image" Target="../media/image302.png"/><Relationship Id="rId72" Type="http://schemas.openxmlformats.org/officeDocument/2006/relationships/image" Target="../media/image320.jpg"/><Relationship Id="rId80" Type="http://schemas.openxmlformats.org/officeDocument/2006/relationships/image" Target="../media/image328.wmf"/><Relationship Id="rId3" Type="http://schemas.openxmlformats.org/officeDocument/2006/relationships/image" Target="../media/image260.png"/><Relationship Id="rId12" Type="http://schemas.openxmlformats.org/officeDocument/2006/relationships/image" Target="../media/image266.jpeg"/><Relationship Id="rId17" Type="http://schemas.openxmlformats.org/officeDocument/2006/relationships/image" Target="../media/image271.png"/><Relationship Id="rId25" Type="http://schemas.openxmlformats.org/officeDocument/2006/relationships/image" Target="../media/image278.png"/><Relationship Id="rId33" Type="http://schemas.openxmlformats.org/officeDocument/2006/relationships/image" Target="../media/image286.png"/><Relationship Id="rId38" Type="http://schemas.openxmlformats.org/officeDocument/2006/relationships/image" Target="../media/image291.png"/><Relationship Id="rId46" Type="http://schemas.openxmlformats.org/officeDocument/2006/relationships/image" Target="../media/image297.png"/><Relationship Id="rId59" Type="http://schemas.openxmlformats.org/officeDocument/2006/relationships/image" Target="../media/image309.png"/><Relationship Id="rId67" Type="http://schemas.openxmlformats.org/officeDocument/2006/relationships/image" Target="../media/image97.png"/><Relationship Id="rId20" Type="http://schemas.openxmlformats.org/officeDocument/2006/relationships/image" Target="../media/image273.png"/><Relationship Id="rId41" Type="http://schemas.openxmlformats.org/officeDocument/2006/relationships/image" Target="../media/image101.png"/><Relationship Id="rId54" Type="http://schemas.openxmlformats.org/officeDocument/2006/relationships/image" Target="../media/image305.png"/><Relationship Id="rId62" Type="http://schemas.openxmlformats.org/officeDocument/2006/relationships/image" Target="../media/image311.png"/><Relationship Id="rId70" Type="http://schemas.openxmlformats.org/officeDocument/2006/relationships/image" Target="../media/image318.jpeg"/><Relationship Id="rId75" Type="http://schemas.openxmlformats.org/officeDocument/2006/relationships/image" Target="../media/image323.png"/><Relationship Id="rId1" Type="http://schemas.openxmlformats.org/officeDocument/2006/relationships/slideLayout" Target="../slideLayouts/slideLayout5.xml"/><Relationship Id="rId6" Type="http://schemas.openxmlformats.org/officeDocument/2006/relationships/image" Target="../media/image262.jpeg"/><Relationship Id="rId15" Type="http://schemas.openxmlformats.org/officeDocument/2006/relationships/image" Target="../media/image269.jpeg"/><Relationship Id="rId23" Type="http://schemas.openxmlformats.org/officeDocument/2006/relationships/image" Target="../media/image276.png"/><Relationship Id="rId28" Type="http://schemas.openxmlformats.org/officeDocument/2006/relationships/image" Target="../media/image281.png"/><Relationship Id="rId36" Type="http://schemas.openxmlformats.org/officeDocument/2006/relationships/image" Target="../media/image289.png"/><Relationship Id="rId49" Type="http://schemas.openxmlformats.org/officeDocument/2006/relationships/image" Target="../media/image300.png"/><Relationship Id="rId57" Type="http://schemas.openxmlformats.org/officeDocument/2006/relationships/image" Target="../media/image308.png"/></Relationships>
</file>

<file path=ppt/slides/_rels/slide23.xml.rels><?xml version="1.0" encoding="UTF-8" standalone="yes"?>
<Relationships xmlns="http://schemas.openxmlformats.org/package/2006/relationships"><Relationship Id="rId8" Type="http://schemas.microsoft.com/office/2007/relationships/hdphoto" Target="../media/hdphoto9.wdp"/><Relationship Id="rId13" Type="http://schemas.microsoft.com/office/2007/relationships/hdphoto" Target="../media/hdphoto11.wdp"/><Relationship Id="rId18" Type="http://schemas.openxmlformats.org/officeDocument/2006/relationships/image" Target="../media/image339.png"/><Relationship Id="rId26" Type="http://schemas.openxmlformats.org/officeDocument/2006/relationships/image" Target="../media/image346.jpg"/><Relationship Id="rId39" Type="http://schemas.openxmlformats.org/officeDocument/2006/relationships/image" Target="../media/image356.png"/><Relationship Id="rId3" Type="http://schemas.openxmlformats.org/officeDocument/2006/relationships/image" Target="../media/image331.png"/><Relationship Id="rId21" Type="http://schemas.openxmlformats.org/officeDocument/2006/relationships/image" Target="../media/image342.emf"/><Relationship Id="rId34" Type="http://schemas.microsoft.com/office/2007/relationships/hdphoto" Target="../media/hdphoto15.wdp"/><Relationship Id="rId7" Type="http://schemas.openxmlformats.org/officeDocument/2006/relationships/image" Target="../media/image333.png"/><Relationship Id="rId12" Type="http://schemas.openxmlformats.org/officeDocument/2006/relationships/image" Target="../media/image336.png"/><Relationship Id="rId17" Type="http://schemas.microsoft.com/office/2007/relationships/hdphoto" Target="../media/hdphoto13.wdp"/><Relationship Id="rId25" Type="http://schemas.microsoft.com/office/2007/relationships/hdphoto" Target="../media/hdphoto14.wdp"/><Relationship Id="rId33" Type="http://schemas.openxmlformats.org/officeDocument/2006/relationships/image" Target="../media/image353.png"/><Relationship Id="rId38" Type="http://schemas.microsoft.com/office/2007/relationships/hdphoto" Target="../media/hdphoto17.wdp"/><Relationship Id="rId2" Type="http://schemas.openxmlformats.org/officeDocument/2006/relationships/notesSlide" Target="../notesSlides/notesSlide16.xml"/><Relationship Id="rId16" Type="http://schemas.openxmlformats.org/officeDocument/2006/relationships/image" Target="../media/image338.png"/><Relationship Id="rId20" Type="http://schemas.openxmlformats.org/officeDocument/2006/relationships/image" Target="../media/image341.png"/><Relationship Id="rId29" Type="http://schemas.openxmlformats.org/officeDocument/2006/relationships/image" Target="../media/image349.jpg"/><Relationship Id="rId1" Type="http://schemas.openxmlformats.org/officeDocument/2006/relationships/slideLayout" Target="../slideLayouts/slideLayout7.xml"/><Relationship Id="rId6" Type="http://schemas.microsoft.com/office/2007/relationships/hdphoto" Target="../media/hdphoto8.wdp"/><Relationship Id="rId11" Type="http://schemas.openxmlformats.org/officeDocument/2006/relationships/image" Target="../media/image335.emf"/><Relationship Id="rId24" Type="http://schemas.openxmlformats.org/officeDocument/2006/relationships/image" Target="../media/image345.png"/><Relationship Id="rId32" Type="http://schemas.openxmlformats.org/officeDocument/2006/relationships/image" Target="../media/image352.png"/><Relationship Id="rId37" Type="http://schemas.openxmlformats.org/officeDocument/2006/relationships/image" Target="../media/image355.png"/><Relationship Id="rId5" Type="http://schemas.openxmlformats.org/officeDocument/2006/relationships/image" Target="../media/image332.png"/><Relationship Id="rId15" Type="http://schemas.microsoft.com/office/2007/relationships/hdphoto" Target="../media/hdphoto12.wdp"/><Relationship Id="rId23" Type="http://schemas.openxmlformats.org/officeDocument/2006/relationships/image" Target="../media/image344.png"/><Relationship Id="rId28" Type="http://schemas.openxmlformats.org/officeDocument/2006/relationships/image" Target="../media/image348.jpg"/><Relationship Id="rId36" Type="http://schemas.microsoft.com/office/2007/relationships/hdphoto" Target="../media/hdphoto16.wdp"/><Relationship Id="rId10" Type="http://schemas.microsoft.com/office/2007/relationships/hdphoto" Target="../media/hdphoto10.wdp"/><Relationship Id="rId19" Type="http://schemas.openxmlformats.org/officeDocument/2006/relationships/image" Target="../media/image340.png"/><Relationship Id="rId31" Type="http://schemas.openxmlformats.org/officeDocument/2006/relationships/image" Target="../media/image351.png"/><Relationship Id="rId4" Type="http://schemas.microsoft.com/office/2007/relationships/hdphoto" Target="../media/hdphoto7.wdp"/><Relationship Id="rId9" Type="http://schemas.openxmlformats.org/officeDocument/2006/relationships/image" Target="../media/image334.png"/><Relationship Id="rId14" Type="http://schemas.openxmlformats.org/officeDocument/2006/relationships/image" Target="../media/image337.png"/><Relationship Id="rId22" Type="http://schemas.openxmlformats.org/officeDocument/2006/relationships/image" Target="../media/image343.png"/><Relationship Id="rId27" Type="http://schemas.openxmlformats.org/officeDocument/2006/relationships/image" Target="../media/image347.png"/><Relationship Id="rId30" Type="http://schemas.openxmlformats.org/officeDocument/2006/relationships/image" Target="../media/image350.jpg"/><Relationship Id="rId35" Type="http://schemas.openxmlformats.org/officeDocument/2006/relationships/image" Target="../media/image354.png"/></Relationships>
</file>

<file path=ppt/slides/_rels/slide24.xml.rels><?xml version="1.0" encoding="UTF-8" standalone="yes"?>
<Relationships xmlns="http://schemas.openxmlformats.org/package/2006/relationships"><Relationship Id="rId3" Type="http://schemas.openxmlformats.org/officeDocument/2006/relationships/image" Target="../media/image357.emf"/><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8" Type="http://schemas.openxmlformats.org/officeDocument/2006/relationships/image" Target="../media/image363.png"/><Relationship Id="rId3" Type="http://schemas.openxmlformats.org/officeDocument/2006/relationships/image" Target="../media/image358.png"/><Relationship Id="rId7" Type="http://schemas.openxmlformats.org/officeDocument/2006/relationships/image" Target="../media/image362.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361.png"/><Relationship Id="rId5" Type="http://schemas.openxmlformats.org/officeDocument/2006/relationships/image" Target="../media/image360.png"/><Relationship Id="rId4" Type="http://schemas.openxmlformats.org/officeDocument/2006/relationships/image" Target="../media/image359.png"/><Relationship Id="rId9" Type="http://schemas.openxmlformats.org/officeDocument/2006/relationships/image" Target="../media/image364.png"/></Relationships>
</file>

<file path=ppt/slides/_rels/slide26.xml.rels><?xml version="1.0" encoding="UTF-8" standalone="yes"?>
<Relationships xmlns="http://schemas.openxmlformats.org/package/2006/relationships"><Relationship Id="rId3" Type="http://schemas.openxmlformats.org/officeDocument/2006/relationships/image" Target="../media/image365.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8" Type="http://schemas.openxmlformats.org/officeDocument/2006/relationships/hyperlink" Target="https://www.microsoft.com/learning/en-us/exam-70-534.aspx#item-ID0EDAAAAAAAAADBA" TargetMode="External"/><Relationship Id="rId3" Type="http://schemas.openxmlformats.org/officeDocument/2006/relationships/image" Target="../media/image366.jpg"/><Relationship Id="rId7" Type="http://schemas.openxmlformats.org/officeDocument/2006/relationships/hyperlink" Target="https://www.microsoft.com/learning/en-us/exam-70-534.aspx#item-ID0EBAAAAAAAAADBA"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hyperlink" Target="https://www.microsoft.com/learning/en-us/exam-70-534.aspx#item-ID0ECAAAAAAAAADBA" TargetMode="External"/><Relationship Id="rId11" Type="http://schemas.openxmlformats.org/officeDocument/2006/relationships/image" Target="../media/image367.png"/><Relationship Id="rId5" Type="http://schemas.openxmlformats.org/officeDocument/2006/relationships/hyperlink" Target="https://www.microsoft.com/learning/en-us/exam-70-534.aspx#item-ID0EEAAAAAAAAADBA" TargetMode="External"/><Relationship Id="rId10" Type="http://schemas.openxmlformats.org/officeDocument/2006/relationships/hyperlink" Target="https://onedrive.live.com/redir?resid=DE894C39FFA498A2!59439&amp;authkey=!AHBEv18AD_z5WR4&amp;ithint=file,ics" TargetMode="External"/><Relationship Id="rId4" Type="http://schemas.openxmlformats.org/officeDocument/2006/relationships/hyperlink" Target="https://www.microsoft.com/learning/en-us/exam-70-534.aspx#item-ID0EFAAAAAAAAADBA" TargetMode="External"/><Relationship Id="rId9" Type="http://schemas.openxmlformats.org/officeDocument/2006/relationships/hyperlink" Target="https://www.microsoft.com/learning/en-us/exam-70-534.aspx#item-ID0EAAAAAAAAAADBA"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8" Type="http://schemas.openxmlformats.org/officeDocument/2006/relationships/image" Target="../media/image373.png"/><Relationship Id="rId3" Type="http://schemas.openxmlformats.org/officeDocument/2006/relationships/image" Target="../media/image368.jpg"/><Relationship Id="rId7" Type="http://schemas.openxmlformats.org/officeDocument/2006/relationships/image" Target="../media/image372.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371.jpg"/><Relationship Id="rId5" Type="http://schemas.openxmlformats.org/officeDocument/2006/relationships/image" Target="../media/image370.png"/><Relationship Id="rId4" Type="http://schemas.openxmlformats.org/officeDocument/2006/relationships/image" Target="../media/image369.png"/><Relationship Id="rId9" Type="http://schemas.openxmlformats.org/officeDocument/2006/relationships/image" Target="../media/image37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75.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376.png"/></Relationships>
</file>

<file path=ppt/slides/_rels/slide32.xml.rels><?xml version="1.0" encoding="UTF-8" standalone="yes"?>
<Relationships xmlns="http://schemas.openxmlformats.org/package/2006/relationships"><Relationship Id="rId3" Type="http://schemas.openxmlformats.org/officeDocument/2006/relationships/image" Target="../media/image377.pn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380.png"/><Relationship Id="rId5" Type="http://schemas.openxmlformats.org/officeDocument/2006/relationships/image" Target="../media/image379.png"/><Relationship Id="rId4" Type="http://schemas.openxmlformats.org/officeDocument/2006/relationships/image" Target="../media/image378.png"/></Relationships>
</file>

<file path=ppt/slides/_rels/slide33.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382.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8" Type="http://schemas.openxmlformats.org/officeDocument/2006/relationships/image" Target="../media/image388.emf"/><Relationship Id="rId3" Type="http://schemas.openxmlformats.org/officeDocument/2006/relationships/image" Target="../media/image383.png"/><Relationship Id="rId7" Type="http://schemas.openxmlformats.org/officeDocument/2006/relationships/image" Target="../media/image387.emf"/><Relationship Id="rId2" Type="http://schemas.openxmlformats.org/officeDocument/2006/relationships/notesSlide" Target="../notesSlides/notesSlide28.xml"/><Relationship Id="rId1" Type="http://schemas.openxmlformats.org/officeDocument/2006/relationships/slideLayout" Target="../slideLayouts/slideLayout129.xml"/><Relationship Id="rId6" Type="http://schemas.openxmlformats.org/officeDocument/2006/relationships/image" Target="../media/image386.png"/><Relationship Id="rId5" Type="http://schemas.openxmlformats.org/officeDocument/2006/relationships/image" Target="../media/image385.png"/><Relationship Id="rId4" Type="http://schemas.openxmlformats.org/officeDocument/2006/relationships/image" Target="../media/image384.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0.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8.xml"/><Relationship Id="rId1" Type="http://schemas.openxmlformats.org/officeDocument/2006/relationships/tags" Target="../tags/tag1.xml"/></Relationships>
</file>

<file path=ppt/slides/_rels/slide38.xml.rels><?xml version="1.0" encoding="UTF-8" standalone="yes"?>
<Relationships xmlns="http://schemas.openxmlformats.org/package/2006/relationships"><Relationship Id="rId3" Type="http://schemas.openxmlformats.org/officeDocument/2006/relationships/image" Target="../media/image389.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39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391.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09.xml"/><Relationship Id="rId1" Type="http://schemas.openxmlformats.org/officeDocument/2006/relationships/tags" Target="../tags/tag2.xml"/><Relationship Id="rId5" Type="http://schemas.openxmlformats.org/officeDocument/2006/relationships/image" Target="../media/image393.emf"/><Relationship Id="rId4" Type="http://schemas.openxmlformats.org/officeDocument/2006/relationships/image" Target="../media/image392.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customXml" Target="../../customXml/item6.xml"/><Relationship Id="rId7" Type="http://schemas.openxmlformats.org/officeDocument/2006/relationships/image" Target="../media/image395.emf"/><Relationship Id="rId12" Type="http://schemas.openxmlformats.org/officeDocument/2006/relationships/image" Target="../media/image398.png"/><Relationship Id="rId2" Type="http://schemas.openxmlformats.org/officeDocument/2006/relationships/customXml" Target="../../customXml/item5.xml"/><Relationship Id="rId1" Type="http://schemas.openxmlformats.org/officeDocument/2006/relationships/customXml" Target="../../customXml/item2.xml"/><Relationship Id="rId6" Type="http://schemas.openxmlformats.org/officeDocument/2006/relationships/image" Target="../media/image394.emf"/><Relationship Id="rId11" Type="http://schemas.openxmlformats.org/officeDocument/2006/relationships/image" Target="../media/image397.emf"/><Relationship Id="rId5" Type="http://schemas.openxmlformats.org/officeDocument/2006/relationships/notesSlide" Target="../notesSlides/notesSlide35.xml"/><Relationship Id="rId10" Type="http://schemas.openxmlformats.org/officeDocument/2006/relationships/image" Target="../media/image396.emf"/><Relationship Id="rId4" Type="http://schemas.openxmlformats.org/officeDocument/2006/relationships/slideLayout" Target="../slideLayouts/slideLayout16.xml"/><Relationship Id="rId9" Type="http://schemas.openxmlformats.org/officeDocument/2006/relationships/image" Target="../media/image75.png"/></Relationships>
</file>

<file path=ppt/slides/_rels/slide44.xml.rels><?xml version="1.0" encoding="UTF-8" standalone="yes"?>
<Relationships xmlns="http://schemas.openxmlformats.org/package/2006/relationships"><Relationship Id="rId8" Type="http://schemas.openxmlformats.org/officeDocument/2006/relationships/image" Target="../media/image401.png"/><Relationship Id="rId3" Type="http://schemas.openxmlformats.org/officeDocument/2006/relationships/notesSlide" Target="../notesSlides/notesSlide36.xml"/><Relationship Id="rId7" Type="http://schemas.openxmlformats.org/officeDocument/2006/relationships/image" Target="../media/image58.png"/><Relationship Id="rId2" Type="http://schemas.openxmlformats.org/officeDocument/2006/relationships/slideLayout" Target="../slideLayouts/slideLayout25.xml"/><Relationship Id="rId1" Type="http://schemas.openxmlformats.org/officeDocument/2006/relationships/customXml" Target="../../customXml/item3.xml"/><Relationship Id="rId6" Type="http://schemas.openxmlformats.org/officeDocument/2006/relationships/image" Target="../media/image400.emf"/><Relationship Id="rId5" Type="http://schemas.openxmlformats.org/officeDocument/2006/relationships/image" Target="../media/image68.png"/><Relationship Id="rId4" Type="http://schemas.openxmlformats.org/officeDocument/2006/relationships/image" Target="../media/image399.emf"/><Relationship Id="rId9" Type="http://schemas.openxmlformats.org/officeDocument/2006/relationships/image" Target="../media/image402.png"/></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16.xml"/><Relationship Id="rId5" Type="http://schemas.openxmlformats.org/officeDocument/2006/relationships/image" Target="../media/image67.png"/><Relationship Id="rId4" Type="http://schemas.openxmlformats.org/officeDocument/2006/relationships/image" Target="../media/image403.png"/></Relationships>
</file>

<file path=ppt/slides/_rels/slide46.xml.rels><?xml version="1.0" encoding="UTF-8" standalone="yes"?>
<Relationships xmlns="http://schemas.openxmlformats.org/package/2006/relationships"><Relationship Id="rId8" Type="http://schemas.openxmlformats.org/officeDocument/2006/relationships/image" Target="../media/image409.png"/><Relationship Id="rId3" Type="http://schemas.openxmlformats.org/officeDocument/2006/relationships/image" Target="../media/image404.PNG"/><Relationship Id="rId7" Type="http://schemas.openxmlformats.org/officeDocument/2006/relationships/image" Target="../media/image408.png"/><Relationship Id="rId12" Type="http://schemas.openxmlformats.org/officeDocument/2006/relationships/image" Target="../media/image413.png"/><Relationship Id="rId2" Type="http://schemas.openxmlformats.org/officeDocument/2006/relationships/notesSlide" Target="../notesSlides/notesSlide38.xml"/><Relationship Id="rId1" Type="http://schemas.openxmlformats.org/officeDocument/2006/relationships/slideLayout" Target="../slideLayouts/slideLayout16.xml"/><Relationship Id="rId6" Type="http://schemas.openxmlformats.org/officeDocument/2006/relationships/image" Target="../media/image407.png"/><Relationship Id="rId11" Type="http://schemas.openxmlformats.org/officeDocument/2006/relationships/image" Target="../media/image412.png"/><Relationship Id="rId5" Type="http://schemas.openxmlformats.org/officeDocument/2006/relationships/image" Target="../media/image406.png"/><Relationship Id="rId10" Type="http://schemas.openxmlformats.org/officeDocument/2006/relationships/image" Target="../media/image411.png"/><Relationship Id="rId4" Type="http://schemas.openxmlformats.org/officeDocument/2006/relationships/image" Target="../media/image405.png"/><Relationship Id="rId9" Type="http://schemas.openxmlformats.org/officeDocument/2006/relationships/image" Target="../media/image410.png"/></Relationships>
</file>

<file path=ppt/slides/_rels/slide4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14.png"/><Relationship Id="rId7" Type="http://schemas.openxmlformats.org/officeDocument/2006/relationships/image" Target="../media/image417.png"/><Relationship Id="rId12" Type="http://schemas.openxmlformats.org/officeDocument/2006/relationships/image" Target="../media/image420.png"/><Relationship Id="rId2" Type="http://schemas.openxmlformats.org/officeDocument/2006/relationships/notesSlide" Target="../notesSlides/notesSlide39.xml"/><Relationship Id="rId1" Type="http://schemas.openxmlformats.org/officeDocument/2006/relationships/slideLayout" Target="../slideLayouts/slideLayout16.xml"/><Relationship Id="rId6" Type="http://schemas.openxmlformats.org/officeDocument/2006/relationships/image" Target="../media/image416.png"/><Relationship Id="rId11" Type="http://schemas.openxmlformats.org/officeDocument/2006/relationships/image" Target="../media/image419.png"/><Relationship Id="rId5" Type="http://schemas.openxmlformats.org/officeDocument/2006/relationships/image" Target="../media/image400.emf"/><Relationship Id="rId10" Type="http://schemas.openxmlformats.org/officeDocument/2006/relationships/image" Target="../media/image418.png"/><Relationship Id="rId4" Type="http://schemas.openxmlformats.org/officeDocument/2006/relationships/image" Target="../media/image415.png"/><Relationship Id="rId9"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image" Target="../media/image421.emf"/><Relationship Id="rId2" Type="http://schemas.openxmlformats.org/officeDocument/2006/relationships/image" Target="../media/image388.emf"/><Relationship Id="rId1" Type="http://schemas.openxmlformats.org/officeDocument/2006/relationships/slideLayout" Target="../slideLayouts/slideLayout5.xml"/><Relationship Id="rId4" Type="http://schemas.openxmlformats.org/officeDocument/2006/relationships/image" Target="../media/image422.emf"/></Relationships>
</file>

<file path=ppt/slides/_rels/slide49.xml.rels><?xml version="1.0" encoding="UTF-8" standalone="yes"?>
<Relationships xmlns="http://schemas.openxmlformats.org/package/2006/relationships"><Relationship Id="rId2" Type="http://schemas.openxmlformats.org/officeDocument/2006/relationships/image" Target="../media/image423.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gif"/></Relationships>
</file>

<file path=ppt/slides/_rels/slide7.xml.rels><?xml version="1.0" encoding="UTF-8" standalone="yes"?>
<Relationships xmlns="http://schemas.openxmlformats.org/package/2006/relationships"><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9" Type="http://schemas.openxmlformats.org/officeDocument/2006/relationships/image" Target="../media/image66.png"/><Relationship Id="rId3" Type="http://schemas.openxmlformats.org/officeDocument/2006/relationships/image" Target="../media/image30.png"/><Relationship Id="rId21" Type="http://schemas.openxmlformats.org/officeDocument/2006/relationships/image" Target="../media/image48.png"/><Relationship Id="rId34" Type="http://schemas.openxmlformats.org/officeDocument/2006/relationships/image" Target="../media/image61.png"/><Relationship Id="rId42" Type="http://schemas.openxmlformats.org/officeDocument/2006/relationships/image" Target="../media/image69.png"/><Relationship Id="rId47" Type="http://schemas.openxmlformats.org/officeDocument/2006/relationships/image" Target="../media/image74.png"/><Relationship Id="rId50" Type="http://schemas.openxmlformats.org/officeDocument/2006/relationships/image" Target="../media/image77.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33" Type="http://schemas.openxmlformats.org/officeDocument/2006/relationships/image" Target="../media/image60.png"/><Relationship Id="rId38" Type="http://schemas.openxmlformats.org/officeDocument/2006/relationships/image" Target="../media/image65.png"/><Relationship Id="rId46" Type="http://schemas.openxmlformats.org/officeDocument/2006/relationships/image" Target="../media/image73.png"/><Relationship Id="rId2" Type="http://schemas.openxmlformats.org/officeDocument/2006/relationships/notesSlide" Target="../notesSlides/notesSlide4.xml"/><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41" Type="http://schemas.openxmlformats.org/officeDocument/2006/relationships/image" Target="../media/image68.png"/><Relationship Id="rId54" Type="http://schemas.openxmlformats.org/officeDocument/2006/relationships/image" Target="../media/image81.png"/><Relationship Id="rId1" Type="http://schemas.openxmlformats.org/officeDocument/2006/relationships/slideLayout" Target="../slideLayouts/slideLayout34.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32" Type="http://schemas.openxmlformats.org/officeDocument/2006/relationships/image" Target="../media/image59.png"/><Relationship Id="rId37" Type="http://schemas.openxmlformats.org/officeDocument/2006/relationships/image" Target="../media/image64.png"/><Relationship Id="rId40" Type="http://schemas.openxmlformats.org/officeDocument/2006/relationships/image" Target="../media/image67.png"/><Relationship Id="rId45" Type="http://schemas.openxmlformats.org/officeDocument/2006/relationships/image" Target="../media/image72.png"/><Relationship Id="rId53" Type="http://schemas.openxmlformats.org/officeDocument/2006/relationships/image" Target="../media/image80.png"/><Relationship Id="rId5" Type="http://schemas.openxmlformats.org/officeDocument/2006/relationships/image" Target="../media/image32.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36" Type="http://schemas.openxmlformats.org/officeDocument/2006/relationships/image" Target="../media/image63.png"/><Relationship Id="rId49" Type="http://schemas.openxmlformats.org/officeDocument/2006/relationships/image" Target="../media/image76.png"/><Relationship Id="rId10" Type="http://schemas.openxmlformats.org/officeDocument/2006/relationships/image" Target="../media/image37.png"/><Relationship Id="rId19" Type="http://schemas.openxmlformats.org/officeDocument/2006/relationships/image" Target="../media/image46.png"/><Relationship Id="rId31" Type="http://schemas.openxmlformats.org/officeDocument/2006/relationships/image" Target="../media/image58.png"/><Relationship Id="rId44" Type="http://schemas.openxmlformats.org/officeDocument/2006/relationships/image" Target="../media/image71.png"/><Relationship Id="rId52" Type="http://schemas.openxmlformats.org/officeDocument/2006/relationships/image" Target="../media/image79.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 Id="rId30" Type="http://schemas.openxmlformats.org/officeDocument/2006/relationships/image" Target="../media/image57.png"/><Relationship Id="rId35" Type="http://schemas.openxmlformats.org/officeDocument/2006/relationships/image" Target="../media/image62.png"/><Relationship Id="rId43" Type="http://schemas.openxmlformats.org/officeDocument/2006/relationships/image" Target="../media/image70.png"/><Relationship Id="rId48" Type="http://schemas.openxmlformats.org/officeDocument/2006/relationships/image" Target="../media/image75.png"/><Relationship Id="rId8" Type="http://schemas.openxmlformats.org/officeDocument/2006/relationships/image" Target="../media/image35.png"/><Relationship Id="rId51" Type="http://schemas.openxmlformats.org/officeDocument/2006/relationships/image" Target="../media/image78.png"/></Relationships>
</file>

<file path=ppt/slides/_rels/slide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xml"/><Relationship Id="rId1" Type="http://schemas.openxmlformats.org/officeDocument/2006/relationships/slideLayout" Target="../slideLayouts/slideLayout96.xml"/></Relationships>
</file>

<file path=ppt/slides/_rels/slide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xml"/><Relationship Id="rId1" Type="http://schemas.openxmlformats.org/officeDocument/2006/relationships/slideLayout" Target="../slideLayouts/slideLayout55.xml"/><Relationship Id="rId5" Type="http://schemas.openxmlformats.org/officeDocument/2006/relationships/image" Target="../media/image85.png"/><Relationship Id="rId4" Type="http://schemas.openxmlformats.org/officeDocument/2006/relationships/image" Target="../media/image8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92783"/>
            <a:ext cx="12188826" cy="1081833"/>
          </a:xfrm>
        </p:spPr>
        <p:txBody>
          <a:bodyPr>
            <a:noAutofit/>
          </a:bodyPr>
          <a:lstStyle/>
          <a:p>
            <a:pPr algn="l"/>
            <a:r>
              <a:rPr lang="en-US" sz="4400" dirty="0" smtClean="0"/>
              <a:t>Let’s dev this. Cloud Tour</a:t>
            </a:r>
            <a:br>
              <a:rPr lang="en-US" sz="4400" dirty="0" smtClean="0"/>
            </a:br>
            <a:r>
              <a:rPr lang="en-US" sz="4400" dirty="0" smtClean="0"/>
              <a:t>The </a:t>
            </a:r>
            <a:r>
              <a:rPr lang="en-US" sz="4400" dirty="0"/>
              <a:t>Cloud for Modern Business</a:t>
            </a:r>
          </a:p>
        </p:txBody>
      </p:sp>
      <p:sp>
        <p:nvSpPr>
          <p:cNvPr id="4" name="Rectangle 3"/>
          <p:cNvSpPr/>
          <p:nvPr/>
        </p:nvSpPr>
        <p:spPr>
          <a:xfrm>
            <a:off x="760412" y="3810000"/>
            <a:ext cx="6957976" cy="1384995"/>
          </a:xfrm>
          <a:prstGeom prst="rect">
            <a:avLst/>
          </a:prstGeom>
        </p:spPr>
        <p:txBody>
          <a:bodyPr wrap="square">
            <a:spAutoFit/>
          </a:bodyPr>
          <a:lstStyle/>
          <a:p>
            <a:r>
              <a:rPr lang="en-US" sz="2800" b="1" dirty="0">
                <a:solidFill>
                  <a:srgbClr val="FFC000"/>
                </a:solidFill>
              </a:rPr>
              <a:t>Build a powerful, enterprise-grade cloud platform using the NEW features of Visual Studio 2015 &amp; Microsoft Azure</a:t>
            </a:r>
            <a:endParaRPr lang="en-US" sz="2800" dirty="0">
              <a:solidFill>
                <a:srgbClr val="FFC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12221715" cy="2525821"/>
          </a:xfrm>
          <a:prstGeom prst="rect">
            <a:avLst/>
          </a:prstGeom>
        </p:spPr>
      </p:pic>
      <p:pic>
        <p:nvPicPr>
          <p:cNvPr id="50" name="Picture 2" descr="http://www.technetevents.com/images/headshots/DanStolts_100x1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2931" y="2866518"/>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3" descr="https://www.microsoftevents.com/accounts/register123/microsoft/msft-v1/c-and-e/events/tech-net-tour-series/twitter_icon.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5149" y="3599943"/>
            <a:ext cx="228600" cy="21907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https://www.microsoftevents.com/accounts/register123/microsoft/msft-v1/c-and-e/events/tech-net-tour-series/blog_icon.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29324" y="3599943"/>
            <a:ext cx="219075" cy="21907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 descr="https://www.microsoftevents.com/accounts/register123/microsoft/msft-v1/c-and-e/events/tech-net-tour-series/linkedin_icon.pn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65862" y="3599943"/>
            <a:ext cx="190500" cy="21907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http://www.technetevents.com/images/headshots/MariaNaggaga_100x100.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08912" y="3895218"/>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7" descr="https://www.microsoftevents.com/accounts/register123/microsoft/msft-v1/c-and-e/events/tech-net-tour-series/twitter_icon.png">
            <a:hlinkClick r:id="rId12"/>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95491" y="4666743"/>
            <a:ext cx="228600" cy="21907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8" descr="https://www.microsoftevents.com/accounts/register123/microsoft/msft-v1/c-and-e/events/tech-net-tour-series/blog_icon.png">
            <a:hlinkClick r:id="rId13"/>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32028" y="4666743"/>
            <a:ext cx="219075" cy="219075"/>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9" descr="https://www.microsoftevents.com/accounts/register123/microsoft/msft-v1/c-and-e/events/tech-net-tour-series/linkedin_icon.png">
            <a:hlinkClick r:id="rId14"/>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68566" y="4666743"/>
            <a:ext cx="190500" cy="21907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0" descr="http://www.technetevents.com/images/headshots/JasonKeicher_100x100.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32930" y="4885818"/>
            <a:ext cx="928481" cy="92848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1" descr="https://www.microsoftevents.com/accounts/register123/microsoft/msft-v1/c-and-e/events/tech-net-tour-series/twitter_icon.png">
            <a:hlinkClick r:id="rId16"/>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74364" y="5647818"/>
            <a:ext cx="228600" cy="219075"/>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2" descr="https://www.microsoftevents.com/accounts/register123/microsoft/msft-v1/c-and-e/events/tech-net-tour-series/linkedin_icon.png">
            <a:hlinkClick r:id="rId17"/>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10901" y="5647818"/>
            <a:ext cx="190500" cy="219075"/>
          </a:xfrm>
          <a:prstGeom prst="rect">
            <a:avLst/>
          </a:prstGeom>
          <a:noFill/>
          <a:extLst>
            <a:ext uri="{909E8E84-426E-40DD-AFC4-6F175D3DCCD1}">
              <a14:hiddenFill xmlns:a14="http://schemas.microsoft.com/office/drawing/2010/main">
                <a:solidFill>
                  <a:srgbClr val="FFFFFF"/>
                </a:solidFill>
              </a14:hiddenFill>
            </a:ext>
          </a:extLst>
        </p:spPr>
      </p:pic>
      <p:sp>
        <p:nvSpPr>
          <p:cNvPr id="61" name="Rectangle 60"/>
          <p:cNvSpPr/>
          <p:nvPr/>
        </p:nvSpPr>
        <p:spPr>
          <a:xfrm>
            <a:off x="8876159" y="2935069"/>
            <a:ext cx="2970006" cy="646331"/>
          </a:xfrm>
          <a:prstGeom prst="rect">
            <a:avLst/>
          </a:prstGeom>
        </p:spPr>
        <p:txBody>
          <a:bodyPr wrap="square">
            <a:spAutoFit/>
          </a:bodyPr>
          <a:lstStyle/>
          <a:p>
            <a:r>
              <a:rPr lang="en-US" dirty="0">
                <a:solidFill>
                  <a:schemeClr val="bg1"/>
                </a:solidFill>
              </a:rPr>
              <a:t>Dan Stolts</a:t>
            </a:r>
            <a:br>
              <a:rPr lang="en-US" dirty="0">
                <a:solidFill>
                  <a:schemeClr val="bg1"/>
                </a:solidFill>
              </a:rPr>
            </a:br>
            <a:r>
              <a:rPr lang="en-US" dirty="0" smtClean="0">
                <a:solidFill>
                  <a:schemeClr val="bg1"/>
                </a:solidFill>
              </a:rPr>
              <a:t>Chief Technology Strategist</a:t>
            </a:r>
          </a:p>
        </p:txBody>
      </p:sp>
      <p:sp>
        <p:nvSpPr>
          <p:cNvPr id="62" name="Rectangle 61"/>
          <p:cNvSpPr/>
          <p:nvPr/>
        </p:nvSpPr>
        <p:spPr>
          <a:xfrm>
            <a:off x="8761412" y="4001869"/>
            <a:ext cx="3796647" cy="646331"/>
          </a:xfrm>
          <a:prstGeom prst="rect">
            <a:avLst/>
          </a:prstGeom>
        </p:spPr>
        <p:txBody>
          <a:bodyPr wrap="square">
            <a:spAutoFit/>
          </a:bodyPr>
          <a:lstStyle/>
          <a:p>
            <a:r>
              <a:rPr lang="en-US" dirty="0">
                <a:solidFill>
                  <a:schemeClr val="bg1"/>
                </a:solidFill>
              </a:rPr>
              <a:t>Maria Naggaga </a:t>
            </a:r>
            <a:endParaRPr lang="en-US" dirty="0" smtClean="0">
              <a:solidFill>
                <a:schemeClr val="bg1"/>
              </a:solidFill>
            </a:endParaRPr>
          </a:p>
          <a:p>
            <a:r>
              <a:rPr lang="en-US" dirty="0" smtClean="0">
                <a:solidFill>
                  <a:schemeClr val="bg1"/>
                </a:solidFill>
              </a:rPr>
              <a:t>Technology </a:t>
            </a:r>
            <a:r>
              <a:rPr lang="en-US" dirty="0" smtClean="0">
                <a:solidFill>
                  <a:schemeClr val="bg1"/>
                </a:solidFill>
              </a:rPr>
              <a:t>Evangelist</a:t>
            </a:r>
          </a:p>
        </p:txBody>
      </p:sp>
      <p:sp>
        <p:nvSpPr>
          <p:cNvPr id="63" name="Rectangle 62"/>
          <p:cNvSpPr/>
          <p:nvPr/>
        </p:nvSpPr>
        <p:spPr>
          <a:xfrm>
            <a:off x="8785431" y="4992469"/>
            <a:ext cx="3541952" cy="646331"/>
          </a:xfrm>
          <a:prstGeom prst="rect">
            <a:avLst/>
          </a:prstGeom>
        </p:spPr>
        <p:txBody>
          <a:bodyPr wrap="square">
            <a:spAutoFit/>
          </a:bodyPr>
          <a:lstStyle/>
          <a:p>
            <a:r>
              <a:rPr lang="en-US" dirty="0">
                <a:solidFill>
                  <a:schemeClr val="bg1"/>
                </a:solidFill>
              </a:rPr>
              <a:t>Jason Keicher</a:t>
            </a:r>
            <a:br>
              <a:rPr lang="en-US" dirty="0">
                <a:solidFill>
                  <a:schemeClr val="bg1"/>
                </a:solidFill>
              </a:rPr>
            </a:br>
            <a:r>
              <a:rPr lang="en-US" dirty="0">
                <a:solidFill>
                  <a:schemeClr val="bg1"/>
                </a:solidFill>
              </a:rPr>
              <a:t>Developer Technology </a:t>
            </a:r>
            <a:r>
              <a:rPr lang="en-US" dirty="0" smtClean="0">
                <a:solidFill>
                  <a:schemeClr val="bg1"/>
                </a:solidFill>
              </a:rPr>
              <a:t>Specialist</a:t>
            </a:r>
          </a:p>
        </p:txBody>
      </p:sp>
      <p:pic>
        <p:nvPicPr>
          <p:cNvPr id="64" name="Picture 63"/>
          <p:cNvPicPr>
            <a:picLocks noChangeAspect="1"/>
          </p:cNvPicPr>
          <p:nvPr/>
        </p:nvPicPr>
        <p:blipFill>
          <a:blip r:embed="rId18"/>
          <a:stretch>
            <a:fillRect/>
          </a:stretch>
        </p:blipFill>
        <p:spPr>
          <a:xfrm>
            <a:off x="7831732" y="5852079"/>
            <a:ext cx="906859" cy="929721"/>
          </a:xfrm>
          <a:prstGeom prst="rect">
            <a:avLst/>
          </a:prstGeom>
        </p:spPr>
      </p:pic>
      <p:sp>
        <p:nvSpPr>
          <p:cNvPr id="65" name="Rectangle 64"/>
          <p:cNvSpPr/>
          <p:nvPr/>
        </p:nvSpPr>
        <p:spPr>
          <a:xfrm>
            <a:off x="8701469" y="5906869"/>
            <a:ext cx="3541952" cy="646331"/>
          </a:xfrm>
          <a:prstGeom prst="rect">
            <a:avLst/>
          </a:prstGeom>
        </p:spPr>
        <p:txBody>
          <a:bodyPr wrap="square">
            <a:spAutoFit/>
          </a:bodyPr>
          <a:lstStyle/>
          <a:p>
            <a:r>
              <a:rPr lang="en-US" dirty="0">
                <a:solidFill>
                  <a:schemeClr val="bg1"/>
                </a:solidFill>
              </a:rPr>
              <a:t>Ashish </a:t>
            </a:r>
            <a:r>
              <a:rPr lang="en-US" dirty="0" smtClean="0">
                <a:solidFill>
                  <a:schemeClr val="bg1"/>
                </a:solidFill>
              </a:rPr>
              <a:t>Sharma</a:t>
            </a:r>
            <a:r>
              <a:rPr lang="en-US" dirty="0">
                <a:solidFill>
                  <a:schemeClr val="bg1"/>
                </a:solidFill>
              </a:rPr>
              <a:t/>
            </a:r>
            <a:br>
              <a:rPr lang="en-US" dirty="0">
                <a:solidFill>
                  <a:schemeClr val="bg1"/>
                </a:solidFill>
              </a:rPr>
            </a:br>
            <a:r>
              <a:rPr lang="en-US" dirty="0">
                <a:solidFill>
                  <a:schemeClr val="bg1"/>
                </a:solidFill>
              </a:rPr>
              <a:t>Developer Technology </a:t>
            </a:r>
            <a:r>
              <a:rPr lang="en-US" dirty="0" smtClean="0">
                <a:solidFill>
                  <a:schemeClr val="bg1"/>
                </a:solidFill>
              </a:rPr>
              <a:t>Specialist</a:t>
            </a:r>
          </a:p>
        </p:txBody>
      </p:sp>
      <p:sp>
        <p:nvSpPr>
          <p:cNvPr id="9" name="TextBox 8"/>
          <p:cNvSpPr txBox="1"/>
          <p:nvPr/>
        </p:nvSpPr>
        <p:spPr>
          <a:xfrm>
            <a:off x="8701469" y="2416464"/>
            <a:ext cx="3412743"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solidFill>
                  <a:srgbClr val="FFFF00"/>
                </a:solidFill>
              </a:rPr>
              <a:t>Microsoft All Star Cast</a:t>
            </a:r>
          </a:p>
        </p:txBody>
      </p:sp>
    </p:spTree>
    <p:extLst>
      <p:ext uri="{BB962C8B-B14F-4D97-AF65-F5344CB8AC3E}">
        <p14:creationId xmlns:p14="http://schemas.microsoft.com/office/powerpoint/2010/main" val="3884222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69435" y="707793"/>
            <a:ext cx="3782992" cy="2399978"/>
            <a:chOff x="69453" y="707084"/>
            <a:chExt cx="3783977" cy="2400603"/>
          </a:xfrm>
        </p:grpSpPr>
        <p:sp>
          <p:nvSpPr>
            <p:cNvPr id="13" name="TextBox 12"/>
            <p:cNvSpPr txBox="1"/>
            <p:nvPr/>
          </p:nvSpPr>
          <p:spPr>
            <a:xfrm>
              <a:off x="339183" y="2707577"/>
              <a:ext cx="3514247" cy="400110"/>
            </a:xfrm>
            <a:prstGeom prst="rect">
              <a:avLst/>
            </a:prstGeom>
            <a:noFill/>
          </p:spPr>
          <p:txBody>
            <a:bodyPr wrap="square" rtlCol="0">
              <a:spAutoFit/>
            </a:bodyPr>
            <a:lstStyle/>
            <a:p>
              <a:pPr algn="ctr" defTabSz="914126"/>
              <a:r>
                <a:rPr lang="en-US" sz="1999" dirty="0">
                  <a:solidFill>
                    <a:srgbClr val="FFFFFF"/>
                  </a:solidFill>
                  <a:latin typeface="Segoe UI Light"/>
                  <a:cs typeface="Segoe UI Light" panose="020B0502040204020203" pitchFamily="34" charset="0"/>
                </a:rPr>
                <a:t>Fortune 500 using Azure</a:t>
              </a:r>
              <a:endParaRPr lang="en-US" sz="1999" dirty="0">
                <a:solidFill>
                  <a:srgbClr val="FFFFFF"/>
                </a:solidFill>
                <a:latin typeface="Segoe UI Light"/>
              </a:endParaRPr>
            </a:p>
          </p:txBody>
        </p:sp>
        <p:sp>
          <p:nvSpPr>
            <p:cNvPr id="39" name="Rectangle 38"/>
            <p:cNvSpPr/>
            <p:nvPr/>
          </p:nvSpPr>
          <p:spPr>
            <a:xfrm>
              <a:off x="69453" y="707084"/>
              <a:ext cx="3679529" cy="2068338"/>
            </a:xfrm>
            <a:prstGeom prst="rect">
              <a:avLst/>
            </a:prstGeom>
          </p:spPr>
          <p:txBody>
            <a:bodyPr wrap="square" anchor="ctr">
              <a:spAutoFit/>
            </a:bodyPr>
            <a:lstStyle/>
            <a:p>
              <a:pPr algn="ctr" defTabSz="914126">
                <a:lnSpc>
                  <a:spcPct val="95000"/>
                </a:lnSpc>
                <a:buSzPct val="90000"/>
              </a:pPr>
              <a:r>
                <a:rPr lang="en-US" sz="13524" dirty="0">
                  <a:solidFill>
                    <a:srgbClr val="11C1FF"/>
                  </a:solidFill>
                  <a:latin typeface="Segoe UI Light" panose="020B0502040204020203" pitchFamily="34" charset="0"/>
                  <a:cs typeface="Segoe UI Light" panose="020B0502040204020203" pitchFamily="34" charset="0"/>
                </a:rPr>
                <a:t>&gt;</a:t>
              </a:r>
              <a:r>
                <a:rPr lang="en-US" sz="13524" dirty="0">
                  <a:solidFill>
                    <a:srgbClr val="FFFFFF"/>
                  </a:solidFill>
                  <a:latin typeface="Segoe UI Light" panose="020B0502040204020203" pitchFamily="34" charset="0"/>
                  <a:cs typeface="Segoe UI Light" panose="020B0502040204020203" pitchFamily="34" charset="0"/>
                </a:rPr>
                <a:t>57</a:t>
              </a:r>
              <a:r>
                <a:rPr lang="en-US" sz="5880" dirty="0">
                  <a:solidFill>
                    <a:srgbClr val="00B0F0"/>
                  </a:solidFill>
                  <a:latin typeface="Segoe UI Light" panose="020B0502040204020203" pitchFamily="34" charset="0"/>
                  <a:cs typeface="Segoe UI Light" panose="020B0502040204020203" pitchFamily="34" charset="0"/>
                </a:rPr>
                <a:t>%</a:t>
              </a:r>
              <a:endParaRPr lang="en-US" sz="13524" dirty="0">
                <a:solidFill>
                  <a:srgbClr val="00B0F0"/>
                </a:solidFill>
                <a:latin typeface="Segoe UI Light" panose="020B0502040204020203" pitchFamily="34" charset="0"/>
                <a:cs typeface="Segoe UI Light" panose="020B0502040204020203" pitchFamily="34" charset="0"/>
              </a:endParaRPr>
            </a:p>
          </p:txBody>
        </p:sp>
      </p:grpSp>
      <p:grpSp>
        <p:nvGrpSpPr>
          <p:cNvPr id="28" name="Group 27"/>
          <p:cNvGrpSpPr/>
          <p:nvPr/>
        </p:nvGrpSpPr>
        <p:grpSpPr>
          <a:xfrm>
            <a:off x="4274033" y="846194"/>
            <a:ext cx="4515936" cy="2309290"/>
            <a:chOff x="8249299" y="845521"/>
            <a:chExt cx="4517112" cy="2309892"/>
          </a:xfrm>
        </p:grpSpPr>
        <p:sp>
          <p:nvSpPr>
            <p:cNvPr id="51" name="Rectangle 50"/>
            <p:cNvSpPr/>
            <p:nvPr/>
          </p:nvSpPr>
          <p:spPr>
            <a:xfrm>
              <a:off x="8249299" y="845521"/>
              <a:ext cx="4517112" cy="1773562"/>
            </a:xfrm>
            <a:prstGeom prst="rect">
              <a:avLst/>
            </a:prstGeom>
          </p:spPr>
          <p:txBody>
            <a:bodyPr wrap="square" anchor="ctr">
              <a:spAutoFit/>
            </a:bodyPr>
            <a:lstStyle/>
            <a:p>
              <a:pPr defTabSz="914126">
                <a:lnSpc>
                  <a:spcPct val="95000"/>
                </a:lnSpc>
                <a:buSzPct val="90000"/>
              </a:pPr>
              <a:r>
                <a:rPr lang="en-US" sz="11497" dirty="0" smtClean="0">
                  <a:solidFill>
                    <a:srgbClr val="00B0F0"/>
                  </a:solidFill>
                  <a:latin typeface="Segoe UI Light" panose="020B0502040204020203" pitchFamily="34" charset="0"/>
                  <a:cs typeface="Segoe UI Light" panose="020B0502040204020203" pitchFamily="34" charset="0"/>
                </a:rPr>
                <a:t>&gt;</a:t>
              </a:r>
              <a:r>
                <a:rPr lang="en-US" sz="9597" dirty="0" smtClean="0">
                  <a:solidFill>
                    <a:srgbClr val="FFFFFF"/>
                  </a:solidFill>
                  <a:latin typeface="Segoe UI Light" panose="020B0502040204020203" pitchFamily="34" charset="0"/>
                  <a:cs typeface="Segoe UI Light" panose="020B0502040204020203" pitchFamily="34" charset="0"/>
                </a:rPr>
                <a:t>300</a:t>
              </a:r>
              <a:r>
                <a:rPr lang="en-US" sz="7998" dirty="0" smtClean="0">
                  <a:solidFill>
                    <a:srgbClr val="FFFFFF"/>
                  </a:solidFill>
                  <a:latin typeface="Segoe UI Light" panose="020B0502040204020203" pitchFamily="34" charset="0"/>
                  <a:cs typeface="Segoe UI Light" panose="020B0502040204020203" pitchFamily="34" charset="0"/>
                </a:rPr>
                <a:t>k</a:t>
              </a:r>
              <a:endParaRPr lang="en-US" sz="9597" dirty="0">
                <a:solidFill>
                  <a:srgbClr val="FFFFFF"/>
                </a:solidFill>
                <a:latin typeface="Segoe UI Light" panose="020B0502040204020203" pitchFamily="34" charset="0"/>
                <a:cs typeface="Segoe UI Light" panose="020B0502040204020203" pitchFamily="34" charset="0"/>
              </a:endParaRPr>
            </a:p>
          </p:txBody>
        </p:sp>
        <p:sp>
          <p:nvSpPr>
            <p:cNvPr id="52" name="Rectangle 51"/>
            <p:cNvSpPr/>
            <p:nvPr/>
          </p:nvSpPr>
          <p:spPr>
            <a:xfrm>
              <a:off x="8957492" y="2770692"/>
              <a:ext cx="2458322" cy="384721"/>
            </a:xfrm>
            <a:prstGeom prst="rect">
              <a:avLst/>
            </a:prstGeom>
          </p:spPr>
          <p:txBody>
            <a:bodyPr wrap="square" anchor="ctr">
              <a:spAutoFit/>
            </a:bodyPr>
            <a:lstStyle/>
            <a:p>
              <a:pPr algn="ctr" defTabSz="914126">
                <a:lnSpc>
                  <a:spcPct val="95000"/>
                </a:lnSpc>
                <a:buSzPct val="90000"/>
              </a:pPr>
              <a:r>
                <a:rPr lang="en-US" sz="1999" dirty="0">
                  <a:solidFill>
                    <a:srgbClr val="FFFFFF"/>
                  </a:solidFill>
                  <a:latin typeface="Segoe UI Light"/>
                  <a:cs typeface="Segoe UI Light" panose="020B0502040204020203" pitchFamily="34" charset="0"/>
                </a:rPr>
                <a:t>Active websites</a:t>
              </a:r>
              <a:endParaRPr lang="en-US" sz="3199" dirty="0">
                <a:solidFill>
                  <a:srgbClr val="FFFFFF"/>
                </a:solidFill>
                <a:latin typeface="Segoe UI Light"/>
                <a:cs typeface="Segoe UI Light" panose="020B0502040204020203" pitchFamily="34" charset="0"/>
              </a:endParaRPr>
            </a:p>
          </p:txBody>
        </p:sp>
      </p:grpSp>
      <p:cxnSp>
        <p:nvCxnSpPr>
          <p:cNvPr id="27" name="Straight Connector 26"/>
          <p:cNvCxnSpPr/>
          <p:nvPr/>
        </p:nvCxnSpPr>
        <p:spPr>
          <a:xfrm>
            <a:off x="4063229" y="1380"/>
            <a:ext cx="0" cy="6855241"/>
          </a:xfrm>
          <a:prstGeom prst="line">
            <a:avLst/>
          </a:prstGeom>
          <a:ln>
            <a:solidFill>
              <a:srgbClr val="11C1FF"/>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095127" y="1380"/>
            <a:ext cx="0" cy="6855241"/>
          </a:xfrm>
          <a:prstGeom prst="line">
            <a:avLst/>
          </a:prstGeom>
          <a:ln>
            <a:solidFill>
              <a:srgbClr val="11C1F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865" y="3443449"/>
            <a:ext cx="12187096" cy="0"/>
          </a:xfrm>
          <a:prstGeom prst="line">
            <a:avLst/>
          </a:prstGeom>
          <a:ln>
            <a:solidFill>
              <a:srgbClr val="11C1FF"/>
            </a:solidFill>
          </a:ln>
        </p:spPr>
        <p:style>
          <a:lnRef idx="1">
            <a:schemeClr val="accent1"/>
          </a:lnRef>
          <a:fillRef idx="0">
            <a:schemeClr val="accent1"/>
          </a:fillRef>
          <a:effectRef idx="0">
            <a:schemeClr val="accent1"/>
          </a:effectRef>
          <a:fontRef idx="minor">
            <a:schemeClr val="tx1"/>
          </a:fontRef>
        </p:style>
      </p:cxnSp>
      <p:grpSp>
        <p:nvGrpSpPr>
          <p:cNvPr id="61" name="Group 60"/>
          <p:cNvGrpSpPr/>
          <p:nvPr/>
        </p:nvGrpSpPr>
        <p:grpSpPr>
          <a:xfrm>
            <a:off x="8292169" y="757121"/>
            <a:ext cx="3624053" cy="2386414"/>
            <a:chOff x="228133" y="2745825"/>
            <a:chExt cx="3624997" cy="2701148"/>
          </a:xfrm>
        </p:grpSpPr>
        <p:sp>
          <p:nvSpPr>
            <p:cNvPr id="20" name="Rectangle 19"/>
            <p:cNvSpPr/>
            <p:nvPr/>
          </p:nvSpPr>
          <p:spPr>
            <a:xfrm>
              <a:off x="228133" y="2745825"/>
              <a:ext cx="3624997" cy="1957317"/>
            </a:xfrm>
            <a:prstGeom prst="rect">
              <a:avLst/>
            </a:prstGeom>
          </p:spPr>
          <p:txBody>
            <a:bodyPr wrap="square" anchor="b">
              <a:spAutoFit/>
            </a:bodyPr>
            <a:lstStyle/>
            <a:p>
              <a:pPr algn="ctr" defTabSz="914126">
                <a:lnSpc>
                  <a:spcPct val="95000"/>
                </a:lnSpc>
                <a:buSzPct val="90000"/>
              </a:pPr>
              <a:r>
                <a:rPr lang="en-US" sz="3999" spc="-200" dirty="0" smtClean="0">
                  <a:solidFill>
                    <a:srgbClr val="00B0F0"/>
                  </a:solidFill>
                  <a:latin typeface="Segoe UI Light" panose="020B0502040204020203" pitchFamily="34" charset="0"/>
                  <a:cs typeface="Segoe UI Light" panose="020B0502040204020203" pitchFamily="34" charset="0"/>
                </a:rPr>
                <a:t>More </a:t>
              </a:r>
              <a:r>
                <a:rPr lang="en-US" sz="3999" spc="-200" dirty="0">
                  <a:solidFill>
                    <a:srgbClr val="00B0F0"/>
                  </a:solidFill>
                  <a:latin typeface="Segoe UI Light" panose="020B0502040204020203" pitchFamily="34" charset="0"/>
                  <a:cs typeface="Segoe UI Light" panose="020B0502040204020203" pitchFamily="34" charset="0"/>
                </a:rPr>
                <a:t>than</a:t>
              </a:r>
            </a:p>
            <a:p>
              <a:pPr algn="ctr" defTabSz="914126">
                <a:lnSpc>
                  <a:spcPct val="95000"/>
                </a:lnSpc>
                <a:buSzPct val="90000"/>
              </a:pPr>
              <a:r>
                <a:rPr lang="en-US" sz="7198" spc="-294" dirty="0">
                  <a:solidFill>
                    <a:srgbClr val="FFFFFF"/>
                  </a:solidFill>
                  <a:latin typeface="Segoe UI Light" panose="020B0502040204020203" pitchFamily="34" charset="0"/>
                  <a:cs typeface="Segoe UI Light" panose="020B0502040204020203" pitchFamily="34" charset="0"/>
                </a:rPr>
                <a:t>1,000,000</a:t>
              </a:r>
              <a:endParaRPr lang="en-US" sz="4799" spc="-294" dirty="0">
                <a:solidFill>
                  <a:srgbClr val="FFFFFF"/>
                </a:solidFill>
                <a:latin typeface="Segoe UI Light" panose="020B0502040204020203" pitchFamily="34" charset="0"/>
                <a:cs typeface="Segoe UI Light" panose="020B0502040204020203" pitchFamily="34" charset="0"/>
              </a:endParaRPr>
            </a:p>
          </p:txBody>
        </p:sp>
        <p:sp>
          <p:nvSpPr>
            <p:cNvPr id="30" name="TextBox 29"/>
            <p:cNvSpPr txBox="1"/>
            <p:nvPr/>
          </p:nvSpPr>
          <p:spPr>
            <a:xfrm>
              <a:off x="383396" y="4994211"/>
              <a:ext cx="3295372" cy="452762"/>
            </a:xfrm>
            <a:prstGeom prst="rect">
              <a:avLst/>
            </a:prstGeom>
            <a:noFill/>
          </p:spPr>
          <p:txBody>
            <a:bodyPr wrap="square" rtlCol="0">
              <a:spAutoFit/>
            </a:bodyPr>
            <a:lstStyle/>
            <a:p>
              <a:pPr algn="ctr" defTabSz="914126"/>
              <a:r>
                <a:rPr lang="en-US" sz="1999" dirty="0">
                  <a:solidFill>
                    <a:srgbClr val="FFFFFF"/>
                  </a:solidFill>
                  <a:latin typeface="Segoe UI Light"/>
                </a:rPr>
                <a:t>SQL Databases in Azure</a:t>
              </a:r>
            </a:p>
          </p:txBody>
        </p:sp>
      </p:grpSp>
      <p:grpSp>
        <p:nvGrpSpPr>
          <p:cNvPr id="60" name="Group 59"/>
          <p:cNvGrpSpPr/>
          <p:nvPr/>
        </p:nvGrpSpPr>
        <p:grpSpPr>
          <a:xfrm>
            <a:off x="-97875" y="3441524"/>
            <a:ext cx="4077340" cy="1739895"/>
            <a:chOff x="3993501" y="3441529"/>
            <a:chExt cx="4078402" cy="1740348"/>
          </a:xfrm>
        </p:grpSpPr>
        <p:sp>
          <p:nvSpPr>
            <p:cNvPr id="34" name="Rectangle 33"/>
            <p:cNvSpPr/>
            <p:nvPr/>
          </p:nvSpPr>
          <p:spPr>
            <a:xfrm>
              <a:off x="3993501" y="3441529"/>
              <a:ext cx="2578224" cy="1740348"/>
            </a:xfrm>
            <a:prstGeom prst="rect">
              <a:avLst/>
            </a:prstGeom>
          </p:spPr>
          <p:txBody>
            <a:bodyPr wrap="square" anchor="b">
              <a:spAutoFit/>
            </a:bodyPr>
            <a:lstStyle/>
            <a:p>
              <a:pPr algn="ctr" defTabSz="914126">
                <a:lnSpc>
                  <a:spcPct val="95000"/>
                </a:lnSpc>
                <a:buSzPct val="90000"/>
              </a:pPr>
              <a:r>
                <a:rPr lang="en-US" sz="11270" spc="-294" dirty="0" smtClean="0">
                  <a:solidFill>
                    <a:srgbClr val="00B0F0"/>
                  </a:solidFill>
                  <a:latin typeface="Segoe UI Light" panose="020B0502040204020203" pitchFamily="34" charset="0"/>
                  <a:cs typeface="Segoe UI Light" panose="020B0502040204020203" pitchFamily="34" charset="0"/>
                </a:rPr>
                <a:t>&gt;</a:t>
              </a:r>
              <a:r>
                <a:rPr lang="en-US" sz="11270" spc="-294" dirty="0" smtClean="0">
                  <a:solidFill>
                    <a:srgbClr val="FFFFFF"/>
                  </a:solidFill>
                  <a:latin typeface="Segoe UI Light" panose="020B0502040204020203" pitchFamily="34" charset="0"/>
                  <a:cs typeface="Segoe UI Light" panose="020B0502040204020203" pitchFamily="34" charset="0"/>
                </a:rPr>
                <a:t>60</a:t>
              </a:r>
              <a:endParaRPr lang="en-US" sz="9408" dirty="0">
                <a:solidFill>
                  <a:srgbClr val="11C1FF"/>
                </a:solidFill>
                <a:latin typeface="Segoe UI Light" panose="020B0502040204020203" pitchFamily="34" charset="0"/>
                <a:cs typeface="Segoe UI Light" panose="020B0502040204020203" pitchFamily="34" charset="0"/>
              </a:endParaRPr>
            </a:p>
          </p:txBody>
        </p:sp>
        <p:sp>
          <p:nvSpPr>
            <p:cNvPr id="47" name="Rectangle 46"/>
            <p:cNvSpPr/>
            <p:nvPr/>
          </p:nvSpPr>
          <p:spPr>
            <a:xfrm>
              <a:off x="6412042" y="3940654"/>
              <a:ext cx="1659861" cy="764896"/>
            </a:xfrm>
            <a:prstGeom prst="rect">
              <a:avLst/>
            </a:prstGeom>
          </p:spPr>
          <p:txBody>
            <a:bodyPr wrap="none">
              <a:spAutoFit/>
            </a:bodyPr>
            <a:lstStyle/>
            <a:p>
              <a:pPr defTabSz="914126">
                <a:lnSpc>
                  <a:spcPct val="95000"/>
                </a:lnSpc>
                <a:buSzPct val="90000"/>
              </a:pPr>
              <a:r>
                <a:rPr lang="en-US" sz="2799" b="1" dirty="0">
                  <a:solidFill>
                    <a:srgbClr val="11C1FF"/>
                  </a:solidFill>
                  <a:latin typeface="Segoe UI Light" panose="020B0502040204020203" pitchFamily="34" charset="0"/>
                  <a:cs typeface="Segoe UI Light" panose="020B0502040204020203" pitchFamily="34" charset="0"/>
                </a:rPr>
                <a:t>TRILLION</a:t>
              </a:r>
              <a:r>
                <a:rPr lang="en-US" sz="2799" dirty="0">
                  <a:solidFill>
                    <a:srgbClr val="11C1FF"/>
                  </a:solidFill>
                  <a:latin typeface="Segoe UI Light" panose="020B0502040204020203" pitchFamily="34" charset="0"/>
                  <a:cs typeface="Segoe UI Light" panose="020B0502040204020203" pitchFamily="34" charset="0"/>
                </a:rPr>
                <a:t/>
              </a:r>
              <a:br>
                <a:rPr lang="en-US" sz="2799" dirty="0">
                  <a:solidFill>
                    <a:srgbClr val="11C1FF"/>
                  </a:solidFill>
                  <a:latin typeface="Segoe UI Light" panose="020B0502040204020203" pitchFamily="34" charset="0"/>
                  <a:cs typeface="Segoe UI Light" panose="020B0502040204020203" pitchFamily="34" charset="0"/>
                </a:rPr>
              </a:br>
              <a:r>
                <a:rPr lang="en-US" dirty="0" smtClean="0">
                  <a:solidFill>
                    <a:srgbClr val="FFFFFF"/>
                  </a:solidFill>
                  <a:latin typeface="Segoe UI Light" panose="020B0502040204020203" pitchFamily="34" charset="0"/>
                  <a:cs typeface="Segoe UI Light" panose="020B0502040204020203" pitchFamily="34" charset="0"/>
                </a:rPr>
                <a:t>storage objects</a:t>
              </a:r>
              <a:endParaRPr lang="en-US" sz="8000" dirty="0">
                <a:solidFill>
                  <a:srgbClr val="FFFFFF"/>
                </a:solidFill>
                <a:latin typeface="Segoe UI Light" panose="020B0502040204020203" pitchFamily="34" charset="0"/>
                <a:cs typeface="Segoe UI Light" panose="020B0502040204020203" pitchFamily="34" charset="0"/>
              </a:endParaRPr>
            </a:p>
          </p:txBody>
        </p:sp>
      </p:grpSp>
      <p:grpSp>
        <p:nvGrpSpPr>
          <p:cNvPr id="62" name="Group 61"/>
          <p:cNvGrpSpPr/>
          <p:nvPr/>
        </p:nvGrpSpPr>
        <p:grpSpPr>
          <a:xfrm>
            <a:off x="4004791" y="3692091"/>
            <a:ext cx="4667028" cy="1446579"/>
            <a:chOff x="8097236" y="3692159"/>
            <a:chExt cx="4668244" cy="1446956"/>
          </a:xfrm>
        </p:grpSpPr>
        <p:grpSp>
          <p:nvGrpSpPr>
            <p:cNvPr id="58" name="Group 57"/>
            <p:cNvGrpSpPr/>
            <p:nvPr/>
          </p:nvGrpSpPr>
          <p:grpSpPr>
            <a:xfrm>
              <a:off x="8097236" y="3692159"/>
              <a:ext cx="4668244" cy="1446956"/>
              <a:chOff x="8097236" y="3692159"/>
              <a:chExt cx="4668244" cy="1446956"/>
            </a:xfrm>
          </p:grpSpPr>
          <p:cxnSp>
            <p:nvCxnSpPr>
              <p:cNvPr id="44" name="Straight Connector 43"/>
              <p:cNvCxnSpPr/>
              <p:nvPr/>
            </p:nvCxnSpPr>
            <p:spPr>
              <a:xfrm>
                <a:off x="8097236" y="5139115"/>
                <a:ext cx="4094764" cy="0"/>
              </a:xfrm>
              <a:prstGeom prst="line">
                <a:avLst/>
              </a:prstGeom>
              <a:ln w="9525">
                <a:prstDash val="sysDash"/>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8249298" y="3692159"/>
                <a:ext cx="2492813" cy="1261884"/>
              </a:xfrm>
              <a:prstGeom prst="rect">
                <a:avLst/>
              </a:prstGeom>
            </p:spPr>
            <p:txBody>
              <a:bodyPr wrap="square" anchor="ctr">
                <a:spAutoFit/>
              </a:bodyPr>
              <a:lstStyle/>
              <a:p>
                <a:pPr defTabSz="914126">
                  <a:lnSpc>
                    <a:spcPct val="95000"/>
                  </a:lnSpc>
                  <a:buSzPct val="90000"/>
                </a:pPr>
                <a:r>
                  <a:rPr lang="en-US" sz="7998" dirty="0">
                    <a:solidFill>
                      <a:srgbClr val="00B0F0"/>
                    </a:solidFill>
                    <a:latin typeface="Segoe UI Light" panose="020B0502040204020203" pitchFamily="34" charset="0"/>
                    <a:cs typeface="Segoe UI Light" panose="020B0502040204020203" pitchFamily="34" charset="0"/>
                  </a:rPr>
                  <a:t>&gt;</a:t>
                </a:r>
                <a:r>
                  <a:rPr lang="en-US" sz="7998" dirty="0">
                    <a:solidFill>
                      <a:srgbClr val="FFFFFF"/>
                    </a:solidFill>
                    <a:latin typeface="Segoe UI Light" panose="020B0502040204020203" pitchFamily="34" charset="0"/>
                    <a:cs typeface="Segoe UI Light" panose="020B0502040204020203" pitchFamily="34" charset="0"/>
                  </a:rPr>
                  <a:t>300</a:t>
                </a:r>
                <a:endParaRPr lang="en-US" sz="7998" dirty="0">
                  <a:solidFill>
                    <a:srgbClr val="00B0F0"/>
                  </a:solidFill>
                  <a:latin typeface="Segoe UI Light" panose="020B0502040204020203" pitchFamily="34" charset="0"/>
                  <a:cs typeface="Segoe UI Light" panose="020B0502040204020203" pitchFamily="34" charset="0"/>
                </a:endParaRPr>
              </a:p>
            </p:txBody>
          </p:sp>
          <p:sp>
            <p:nvSpPr>
              <p:cNvPr id="50" name="Rectangle 49"/>
              <p:cNvSpPr/>
              <p:nvPr/>
            </p:nvSpPr>
            <p:spPr>
              <a:xfrm>
                <a:off x="10588995" y="3911191"/>
                <a:ext cx="2176485" cy="501676"/>
              </a:xfrm>
              <a:prstGeom prst="rect">
                <a:avLst/>
              </a:prstGeom>
            </p:spPr>
            <p:txBody>
              <a:bodyPr wrap="square" anchor="ctr">
                <a:spAutoFit/>
              </a:bodyPr>
              <a:lstStyle/>
              <a:p>
                <a:pPr defTabSz="914126">
                  <a:lnSpc>
                    <a:spcPct val="95000"/>
                  </a:lnSpc>
                  <a:buSzPct val="90000"/>
                </a:pPr>
                <a:r>
                  <a:rPr lang="en-US" sz="2799" b="1" dirty="0">
                    <a:solidFill>
                      <a:srgbClr val="11C1FF"/>
                    </a:solidFill>
                    <a:latin typeface="Segoe UI Light"/>
                    <a:cs typeface="Segoe UI Light" panose="020B0502040204020203" pitchFamily="34" charset="0"/>
                  </a:rPr>
                  <a:t>MILLION</a:t>
                </a:r>
                <a:endParaRPr lang="en-US" sz="3599" b="1" dirty="0">
                  <a:solidFill>
                    <a:srgbClr val="11C1FF"/>
                  </a:solidFill>
                  <a:latin typeface="Segoe UI Light"/>
                  <a:cs typeface="Segoe UI Light" panose="020B0502040204020203" pitchFamily="34" charset="0"/>
                </a:endParaRPr>
              </a:p>
            </p:txBody>
          </p:sp>
        </p:grpSp>
        <p:sp>
          <p:nvSpPr>
            <p:cNvPr id="53" name="TextBox 52"/>
            <p:cNvSpPr txBox="1"/>
            <p:nvPr/>
          </p:nvSpPr>
          <p:spPr>
            <a:xfrm>
              <a:off x="10617567" y="4313736"/>
              <a:ext cx="1492298" cy="400110"/>
            </a:xfrm>
            <a:prstGeom prst="rect">
              <a:avLst/>
            </a:prstGeom>
            <a:noFill/>
          </p:spPr>
          <p:txBody>
            <a:bodyPr wrap="square" rtlCol="0">
              <a:spAutoFit/>
            </a:bodyPr>
            <a:lstStyle/>
            <a:p>
              <a:pPr defTabSz="914126"/>
              <a:r>
                <a:rPr lang="en-US" sz="1999" dirty="0" smtClean="0">
                  <a:solidFill>
                    <a:srgbClr val="FFFFFF"/>
                  </a:solidFill>
                  <a:latin typeface="Segoe UI Light"/>
                </a:rPr>
                <a:t>AAD </a:t>
              </a:r>
              <a:r>
                <a:rPr lang="en-US" sz="1999" dirty="0">
                  <a:solidFill>
                    <a:srgbClr val="FFFFFF"/>
                  </a:solidFill>
                  <a:latin typeface="Segoe UI Light"/>
                </a:rPr>
                <a:t>users</a:t>
              </a:r>
            </a:p>
          </p:txBody>
        </p:sp>
      </p:grpSp>
      <p:grpSp>
        <p:nvGrpSpPr>
          <p:cNvPr id="19" name="Group 18"/>
          <p:cNvGrpSpPr/>
          <p:nvPr/>
        </p:nvGrpSpPr>
        <p:grpSpPr>
          <a:xfrm>
            <a:off x="4156813" y="5310919"/>
            <a:ext cx="4065388" cy="1261555"/>
            <a:chOff x="8249298" y="5311409"/>
            <a:chExt cx="4066448" cy="1261884"/>
          </a:xfrm>
        </p:grpSpPr>
        <p:sp>
          <p:nvSpPr>
            <p:cNvPr id="54" name="Rectangle 53"/>
            <p:cNvSpPr/>
            <p:nvPr/>
          </p:nvSpPr>
          <p:spPr>
            <a:xfrm>
              <a:off x="8249298" y="5311409"/>
              <a:ext cx="2492813" cy="1261884"/>
            </a:xfrm>
            <a:prstGeom prst="rect">
              <a:avLst/>
            </a:prstGeom>
          </p:spPr>
          <p:txBody>
            <a:bodyPr wrap="square" anchor="ctr">
              <a:spAutoFit/>
            </a:bodyPr>
            <a:lstStyle/>
            <a:p>
              <a:pPr defTabSz="914126">
                <a:lnSpc>
                  <a:spcPct val="95000"/>
                </a:lnSpc>
                <a:buSzPct val="90000"/>
              </a:pPr>
              <a:r>
                <a:rPr lang="en-US" sz="7998" dirty="0" smtClean="0">
                  <a:solidFill>
                    <a:srgbClr val="00B0F0"/>
                  </a:solidFill>
                  <a:latin typeface="Segoe UI Light" panose="020B0502040204020203" pitchFamily="34" charset="0"/>
                  <a:cs typeface="Segoe UI Light" panose="020B0502040204020203" pitchFamily="34" charset="0"/>
                </a:rPr>
                <a:t>&gt;</a:t>
              </a:r>
              <a:r>
                <a:rPr lang="en-US" sz="7998" dirty="0" smtClean="0">
                  <a:solidFill>
                    <a:srgbClr val="FFFFFF"/>
                  </a:solidFill>
                  <a:latin typeface="Segoe UI Light" panose="020B0502040204020203" pitchFamily="34" charset="0"/>
                  <a:cs typeface="Segoe UI Light" panose="020B0502040204020203" pitchFamily="34" charset="0"/>
                </a:rPr>
                <a:t>13</a:t>
              </a:r>
              <a:endParaRPr lang="en-US" sz="7998" dirty="0">
                <a:solidFill>
                  <a:srgbClr val="00B0F0"/>
                </a:solidFill>
                <a:latin typeface="Segoe UI Light" panose="020B0502040204020203" pitchFamily="34" charset="0"/>
                <a:cs typeface="Segoe UI Light" panose="020B0502040204020203" pitchFamily="34" charset="0"/>
              </a:endParaRPr>
            </a:p>
          </p:txBody>
        </p:sp>
        <p:sp>
          <p:nvSpPr>
            <p:cNvPr id="55" name="Rectangle 54"/>
            <p:cNvSpPr/>
            <p:nvPr/>
          </p:nvSpPr>
          <p:spPr>
            <a:xfrm>
              <a:off x="10034961" y="5530441"/>
              <a:ext cx="2176485" cy="501676"/>
            </a:xfrm>
            <a:prstGeom prst="rect">
              <a:avLst/>
            </a:prstGeom>
          </p:spPr>
          <p:txBody>
            <a:bodyPr wrap="square" anchor="ctr">
              <a:spAutoFit/>
            </a:bodyPr>
            <a:lstStyle/>
            <a:p>
              <a:pPr defTabSz="914126">
                <a:lnSpc>
                  <a:spcPct val="95000"/>
                </a:lnSpc>
                <a:buSzPct val="90000"/>
              </a:pPr>
              <a:r>
                <a:rPr lang="en-US" sz="2799" b="1" dirty="0">
                  <a:solidFill>
                    <a:srgbClr val="11C1FF"/>
                  </a:solidFill>
                  <a:latin typeface="Segoe UI Light"/>
                  <a:cs typeface="Segoe UI Light" panose="020B0502040204020203" pitchFamily="34" charset="0"/>
                </a:rPr>
                <a:t>BILLION</a:t>
              </a:r>
              <a:endParaRPr lang="en-US" sz="3599" b="1" dirty="0">
                <a:solidFill>
                  <a:srgbClr val="11C1FF"/>
                </a:solidFill>
                <a:latin typeface="Segoe UI Light"/>
                <a:cs typeface="Segoe UI Light" panose="020B0502040204020203" pitchFamily="34" charset="0"/>
              </a:endParaRPr>
            </a:p>
          </p:txBody>
        </p:sp>
        <p:sp>
          <p:nvSpPr>
            <p:cNvPr id="56" name="TextBox 55"/>
            <p:cNvSpPr txBox="1"/>
            <p:nvPr/>
          </p:nvSpPr>
          <p:spPr>
            <a:xfrm>
              <a:off x="10034961" y="5932986"/>
              <a:ext cx="2280785" cy="400110"/>
            </a:xfrm>
            <a:prstGeom prst="rect">
              <a:avLst/>
            </a:prstGeom>
            <a:noFill/>
          </p:spPr>
          <p:txBody>
            <a:bodyPr wrap="square" rtlCol="0">
              <a:spAutoFit/>
            </a:bodyPr>
            <a:lstStyle/>
            <a:p>
              <a:pPr defTabSz="914126"/>
              <a:r>
                <a:rPr lang="en-US" sz="1999" dirty="0">
                  <a:solidFill>
                    <a:srgbClr val="FFFFFF"/>
                  </a:solidFill>
                  <a:latin typeface="Segoe UI Light"/>
                </a:rPr>
                <a:t>authentication/</a:t>
              </a:r>
              <a:r>
                <a:rPr lang="en-US" sz="1999" dirty="0" err="1">
                  <a:solidFill>
                    <a:srgbClr val="FFFFFF"/>
                  </a:solidFill>
                  <a:latin typeface="Segoe UI Light"/>
                </a:rPr>
                <a:t>wk</a:t>
              </a:r>
              <a:endParaRPr lang="en-US" sz="1999" dirty="0">
                <a:solidFill>
                  <a:srgbClr val="FFFFFF"/>
                </a:solidFill>
                <a:latin typeface="Segoe UI Light"/>
              </a:endParaRPr>
            </a:p>
          </p:txBody>
        </p:sp>
      </p:grpSp>
      <p:grpSp>
        <p:nvGrpSpPr>
          <p:cNvPr id="59" name="Group 58"/>
          <p:cNvGrpSpPr/>
          <p:nvPr/>
        </p:nvGrpSpPr>
        <p:grpSpPr>
          <a:xfrm>
            <a:off x="-27106" y="5103639"/>
            <a:ext cx="4069002" cy="1739895"/>
            <a:chOff x="4064288" y="5104075"/>
            <a:chExt cx="4070062" cy="1740348"/>
          </a:xfrm>
        </p:grpSpPr>
        <p:sp>
          <p:nvSpPr>
            <p:cNvPr id="45" name="Rectangle 44"/>
            <p:cNvSpPr/>
            <p:nvPr/>
          </p:nvSpPr>
          <p:spPr>
            <a:xfrm>
              <a:off x="4654573" y="5104075"/>
              <a:ext cx="2026882" cy="1740348"/>
            </a:xfrm>
            <a:prstGeom prst="rect">
              <a:avLst/>
            </a:prstGeom>
          </p:spPr>
          <p:txBody>
            <a:bodyPr wrap="square" anchor="b">
              <a:spAutoFit/>
            </a:bodyPr>
            <a:lstStyle/>
            <a:p>
              <a:pPr algn="ctr" defTabSz="914126">
                <a:lnSpc>
                  <a:spcPct val="95000"/>
                </a:lnSpc>
                <a:buSzPct val="90000"/>
              </a:pPr>
              <a:r>
                <a:rPr lang="en-US" sz="11270" spc="-294" dirty="0" smtClean="0">
                  <a:solidFill>
                    <a:srgbClr val="00B0F0"/>
                  </a:solidFill>
                  <a:latin typeface="Segoe UI Light" panose="020B0502040204020203" pitchFamily="34" charset="0"/>
                  <a:cs typeface="Segoe UI Light" panose="020B0502040204020203" pitchFamily="34" charset="0"/>
                </a:rPr>
                <a:t>&gt;</a:t>
              </a:r>
              <a:r>
                <a:rPr lang="en-US" sz="11270" spc="-294" dirty="0" smtClean="0">
                  <a:solidFill>
                    <a:srgbClr val="FFFFFF"/>
                  </a:solidFill>
                  <a:latin typeface="Segoe UI Light" panose="020B0502040204020203" pitchFamily="34" charset="0"/>
                  <a:cs typeface="Segoe UI Light" panose="020B0502040204020203" pitchFamily="34" charset="0"/>
                </a:rPr>
                <a:t>3</a:t>
              </a:r>
              <a:endParaRPr lang="en-US" sz="9408" dirty="0">
                <a:solidFill>
                  <a:srgbClr val="11C1FF"/>
                </a:solidFill>
                <a:latin typeface="Segoe UI Light" panose="020B0502040204020203" pitchFamily="34" charset="0"/>
                <a:cs typeface="Segoe UI Light" panose="020B0502040204020203" pitchFamily="34" charset="0"/>
              </a:endParaRPr>
            </a:p>
          </p:txBody>
        </p:sp>
        <p:sp>
          <p:nvSpPr>
            <p:cNvPr id="7" name="Rectangle 6"/>
            <p:cNvSpPr/>
            <p:nvPr/>
          </p:nvSpPr>
          <p:spPr>
            <a:xfrm>
              <a:off x="6439978" y="5319228"/>
              <a:ext cx="1507144" cy="794064"/>
            </a:xfrm>
            <a:prstGeom prst="rect">
              <a:avLst/>
            </a:prstGeom>
          </p:spPr>
          <p:txBody>
            <a:bodyPr wrap="none">
              <a:spAutoFit/>
            </a:bodyPr>
            <a:lstStyle/>
            <a:p>
              <a:pPr defTabSz="914126">
                <a:lnSpc>
                  <a:spcPct val="95000"/>
                </a:lnSpc>
                <a:buSzPct val="90000"/>
              </a:pPr>
              <a:r>
                <a:rPr lang="en-US" sz="2799" b="1" dirty="0">
                  <a:solidFill>
                    <a:srgbClr val="11C1FF"/>
                  </a:solidFill>
                  <a:latin typeface="Segoe UI Light" panose="020B0502040204020203" pitchFamily="34" charset="0"/>
                  <a:cs typeface="Segoe UI Light" panose="020B0502040204020203" pitchFamily="34" charset="0"/>
                </a:rPr>
                <a:t>MILLION</a:t>
              </a:r>
              <a:r>
                <a:rPr lang="en-US" sz="2799" dirty="0">
                  <a:solidFill>
                    <a:srgbClr val="11C1FF"/>
                  </a:solidFill>
                  <a:latin typeface="Segoe UI Light" panose="020B0502040204020203" pitchFamily="34" charset="0"/>
                  <a:cs typeface="Segoe UI Light" panose="020B0502040204020203" pitchFamily="34" charset="0"/>
                </a:rPr>
                <a:t/>
              </a:r>
              <a:br>
                <a:rPr lang="en-US" sz="2799" dirty="0">
                  <a:solidFill>
                    <a:srgbClr val="11C1FF"/>
                  </a:solidFill>
                  <a:latin typeface="Segoe UI Light" panose="020B0502040204020203" pitchFamily="34" charset="0"/>
                  <a:cs typeface="Segoe UI Light" panose="020B0502040204020203" pitchFamily="34" charset="0"/>
                </a:rPr>
              </a:br>
              <a:r>
                <a:rPr lang="en-US" sz="1999" dirty="0">
                  <a:solidFill>
                    <a:srgbClr val="FFFFFF"/>
                  </a:solidFill>
                  <a:latin typeface="Segoe UI Light" panose="020B0502040204020203" pitchFamily="34" charset="0"/>
                  <a:cs typeface="Segoe UI Light" panose="020B0502040204020203" pitchFamily="34" charset="0"/>
                </a:rPr>
                <a:t>requests/sec</a:t>
              </a:r>
              <a:endParaRPr lang="en-US" sz="7198" dirty="0">
                <a:solidFill>
                  <a:srgbClr val="FFFFFF"/>
                </a:solidFill>
                <a:latin typeface="Segoe UI Light" panose="020B0502040204020203" pitchFamily="34" charset="0"/>
                <a:cs typeface="Segoe UI Light" panose="020B0502040204020203" pitchFamily="34" charset="0"/>
              </a:endParaRPr>
            </a:p>
          </p:txBody>
        </p:sp>
        <p:cxnSp>
          <p:nvCxnSpPr>
            <p:cNvPr id="57" name="Straight Connector 56"/>
            <p:cNvCxnSpPr/>
            <p:nvPr/>
          </p:nvCxnSpPr>
          <p:spPr>
            <a:xfrm>
              <a:off x="4064288" y="5139115"/>
              <a:ext cx="4070062" cy="0"/>
            </a:xfrm>
            <a:prstGeom prst="line">
              <a:avLst/>
            </a:prstGeom>
            <a:ln w="9525">
              <a:prstDash val="sysDash"/>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8223698" y="3641227"/>
            <a:ext cx="3879282" cy="2931247"/>
            <a:chOff x="8562657" y="3733877"/>
            <a:chExt cx="3880291" cy="2932011"/>
          </a:xfrm>
        </p:grpSpPr>
        <p:grpSp>
          <p:nvGrpSpPr>
            <p:cNvPr id="38" name="Group 37"/>
            <p:cNvGrpSpPr/>
            <p:nvPr/>
          </p:nvGrpSpPr>
          <p:grpSpPr>
            <a:xfrm>
              <a:off x="8562657" y="3733877"/>
              <a:ext cx="3825568" cy="2337320"/>
              <a:chOff x="4770033" y="4172205"/>
              <a:chExt cx="3825568" cy="2337320"/>
            </a:xfrm>
          </p:grpSpPr>
          <p:sp>
            <p:nvSpPr>
              <p:cNvPr id="40" name="Rectangle 39"/>
              <p:cNvSpPr/>
              <p:nvPr/>
            </p:nvSpPr>
            <p:spPr>
              <a:xfrm>
                <a:off x="4770033" y="4172205"/>
                <a:ext cx="3825568" cy="2066488"/>
              </a:xfrm>
              <a:prstGeom prst="rect">
                <a:avLst/>
              </a:prstGeom>
            </p:spPr>
            <p:txBody>
              <a:bodyPr wrap="square" anchor="b">
                <a:spAutoFit/>
              </a:bodyPr>
              <a:lstStyle/>
              <a:p>
                <a:pPr defTabSz="914126">
                  <a:lnSpc>
                    <a:spcPct val="95000"/>
                  </a:lnSpc>
                  <a:buSzPct val="90000"/>
                </a:pPr>
                <a:r>
                  <a:rPr lang="en-US" sz="11300" spc="-500" dirty="0">
                    <a:solidFill>
                      <a:srgbClr val="00B0F0"/>
                    </a:solidFill>
                    <a:latin typeface="Segoe UI Light" panose="020B0502040204020203" pitchFamily="34" charset="0"/>
                    <a:cs typeface="Segoe UI Light" panose="020B0502040204020203" pitchFamily="34" charset="0"/>
                  </a:rPr>
                  <a:t>&gt;</a:t>
                </a:r>
                <a:r>
                  <a:rPr lang="en-US" sz="13500" spc="-500" dirty="0" smtClean="0">
                    <a:solidFill>
                      <a:srgbClr val="FFFFFF"/>
                    </a:solidFill>
                    <a:latin typeface="Segoe UI Light" panose="020B0502040204020203" pitchFamily="34" charset="0"/>
                    <a:cs typeface="Segoe UI Light" panose="020B0502040204020203" pitchFamily="34" charset="0"/>
                  </a:rPr>
                  <a:t>1.65</a:t>
                </a:r>
                <a:endParaRPr lang="en-US" sz="19900" spc="-500" dirty="0">
                  <a:solidFill>
                    <a:srgbClr val="11C1FF"/>
                  </a:solidFill>
                  <a:latin typeface="Segoe UI Light" panose="020B0502040204020203" pitchFamily="34" charset="0"/>
                  <a:cs typeface="Segoe UI Light" panose="020B0502040204020203" pitchFamily="34" charset="0"/>
                </a:endParaRPr>
              </a:p>
            </p:txBody>
          </p:sp>
          <p:sp>
            <p:nvSpPr>
              <p:cNvPr id="41" name="Rectangle 40"/>
              <p:cNvSpPr/>
              <p:nvPr/>
            </p:nvSpPr>
            <p:spPr>
              <a:xfrm>
                <a:off x="5941446" y="6007846"/>
                <a:ext cx="1505932" cy="501679"/>
              </a:xfrm>
              <a:prstGeom prst="rect">
                <a:avLst/>
              </a:prstGeom>
            </p:spPr>
            <p:txBody>
              <a:bodyPr wrap="none">
                <a:spAutoFit/>
              </a:bodyPr>
              <a:lstStyle/>
              <a:p>
                <a:pPr defTabSz="914126">
                  <a:lnSpc>
                    <a:spcPct val="95000"/>
                  </a:lnSpc>
                  <a:buSzPct val="90000"/>
                </a:pPr>
                <a:r>
                  <a:rPr lang="en-US" sz="2799" b="1" dirty="0" smtClean="0">
                    <a:solidFill>
                      <a:srgbClr val="11C1FF"/>
                    </a:solidFill>
                    <a:latin typeface="Segoe UI Light" panose="020B0502040204020203" pitchFamily="34" charset="0"/>
                    <a:cs typeface="Segoe UI Light" panose="020B0502040204020203" pitchFamily="34" charset="0"/>
                  </a:rPr>
                  <a:t>MILLION</a:t>
                </a:r>
                <a:endParaRPr lang="en-US" sz="2799" b="1" dirty="0">
                  <a:solidFill>
                    <a:srgbClr val="11C1FF"/>
                  </a:solidFill>
                  <a:latin typeface="Segoe UI Light" panose="020B0502040204020203" pitchFamily="34" charset="0"/>
                  <a:cs typeface="Segoe UI Light" panose="020B0502040204020203" pitchFamily="34" charset="0"/>
                </a:endParaRPr>
              </a:p>
            </p:txBody>
          </p:sp>
        </p:grpSp>
        <p:sp>
          <p:nvSpPr>
            <p:cNvPr id="46" name="TextBox 45"/>
            <p:cNvSpPr txBox="1"/>
            <p:nvPr/>
          </p:nvSpPr>
          <p:spPr>
            <a:xfrm>
              <a:off x="9754321" y="6019646"/>
              <a:ext cx="2688627" cy="646242"/>
            </a:xfrm>
            <a:prstGeom prst="rect">
              <a:avLst/>
            </a:prstGeom>
            <a:noFill/>
          </p:spPr>
          <p:txBody>
            <a:bodyPr wrap="square" rtlCol="0">
              <a:spAutoFit/>
            </a:bodyPr>
            <a:lstStyle/>
            <a:p>
              <a:pPr defTabSz="914126"/>
              <a:r>
                <a:rPr lang="en-US" sz="1799" dirty="0">
                  <a:solidFill>
                    <a:srgbClr val="FFFFFF"/>
                  </a:solidFill>
                  <a:latin typeface="Segoe UI Light"/>
                </a:rPr>
                <a:t>Developers registered with Visual Studio Online</a:t>
              </a:r>
            </a:p>
          </p:txBody>
        </p:sp>
      </p:grpSp>
    </p:spTree>
    <p:extLst>
      <p:ext uri="{BB962C8B-B14F-4D97-AF65-F5344CB8AC3E}">
        <p14:creationId xmlns:p14="http://schemas.microsoft.com/office/powerpoint/2010/main" val="13463468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par>
                                <p:cTn id="8" presetID="22" presetClass="entr" presetSubtype="8"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left)">
                                      <p:cBhvr>
                                        <p:cTn id="10" dur="500"/>
                                        <p:tgtEl>
                                          <p:spTgt spid="31"/>
                                        </p:tgtEl>
                                      </p:cBhvr>
                                    </p:animEffect>
                                  </p:childTnLst>
                                </p:cTn>
                              </p:par>
                              <p:par>
                                <p:cTn id="11" presetID="22" presetClass="entr" presetSubtype="8"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left)">
                                      <p:cBhvr>
                                        <p:cTn id="13" dur="500"/>
                                        <p:tgtEl>
                                          <p:spTgt spid="32"/>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50"/>
                                        <p:tgtEl>
                                          <p:spTgt spid="23"/>
                                        </p:tgtEl>
                                      </p:cBhvr>
                                    </p:animEffect>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250"/>
                                        <p:tgtEl>
                                          <p:spTgt spid="28"/>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fade">
                                      <p:cBhvr>
                                        <p:cTn id="25" dur="250"/>
                                        <p:tgtEl>
                                          <p:spTgt spid="61"/>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62"/>
                                        </p:tgtEl>
                                        <p:attrNameLst>
                                          <p:attrName>style.visibility</p:attrName>
                                        </p:attrNameLst>
                                      </p:cBhvr>
                                      <p:to>
                                        <p:strVal val="visible"/>
                                      </p:to>
                                    </p:set>
                                    <p:animEffect transition="in" filter="fade">
                                      <p:cBhvr>
                                        <p:cTn id="29" dur="250"/>
                                        <p:tgtEl>
                                          <p:spTgt spid="62"/>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60"/>
                                        </p:tgtEl>
                                        <p:attrNameLst>
                                          <p:attrName>style.visibility</p:attrName>
                                        </p:attrNameLst>
                                      </p:cBhvr>
                                      <p:to>
                                        <p:strVal val="visible"/>
                                      </p:to>
                                    </p:set>
                                    <p:animEffect transition="in" filter="fade">
                                      <p:cBhvr>
                                        <p:cTn id="33" dur="250"/>
                                        <p:tgtEl>
                                          <p:spTgt spid="60"/>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250"/>
                                        <p:tgtEl>
                                          <p:spTgt spid="59"/>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250"/>
                                        <p:tgtEl>
                                          <p:spTgt spid="19"/>
                                        </p:tgtEl>
                                      </p:cBhvr>
                                    </p:animEffect>
                                  </p:childTnLst>
                                </p:cTn>
                              </p:par>
                              <p:par>
                                <p:cTn id="42" presetID="10" presetClass="entr" presetSubtype="0" fill="hold" nodeType="withEffect">
                                  <p:stCondLst>
                                    <p:cond delay="25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8" name="Straight Connector 67"/>
          <p:cNvCxnSpPr/>
          <p:nvPr/>
        </p:nvCxnSpPr>
        <p:spPr>
          <a:xfrm>
            <a:off x="865" y="3443449"/>
            <a:ext cx="12187096"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Freeform 3"/>
          <p:cNvSpPr/>
          <p:nvPr/>
        </p:nvSpPr>
        <p:spPr bwMode="auto">
          <a:xfrm>
            <a:off x="-1" y="0"/>
            <a:ext cx="12242278" cy="6875139"/>
          </a:xfrm>
          <a:custGeom>
            <a:avLst/>
            <a:gdLst>
              <a:gd name="connsiteX0" fmla="*/ 2545861 w 12242278"/>
              <a:gd name="connsiteY0" fmla="*/ 0 h 6875139"/>
              <a:gd name="connsiteX1" fmla="*/ 2870609 w 12242278"/>
              <a:gd name="connsiteY1" fmla="*/ 0 h 6875139"/>
              <a:gd name="connsiteX2" fmla="*/ 2870610 w 12242278"/>
              <a:gd name="connsiteY2" fmla="*/ 0 h 6875139"/>
              <a:gd name="connsiteX3" fmla="*/ 12242278 w 12242278"/>
              <a:gd name="connsiteY3" fmla="*/ 0 h 6875139"/>
              <a:gd name="connsiteX4" fmla="*/ 12242278 w 12242278"/>
              <a:gd name="connsiteY4" fmla="*/ 6875139 h 6875139"/>
              <a:gd name="connsiteX5" fmla="*/ 0 w 12242278"/>
              <a:gd name="connsiteY5" fmla="*/ 6875139 h 6875139"/>
              <a:gd name="connsiteX6" fmla="*/ 0 w 12242278"/>
              <a:gd name="connsiteY6" fmla="*/ 2234631 h 6875139"/>
              <a:gd name="connsiteX7" fmla="*/ 830215 w 12242278"/>
              <a:gd name="connsiteY7" fmla="*/ 3131993 h 6875139"/>
              <a:gd name="connsiteX8" fmla="*/ 830216 w 12242278"/>
              <a:gd name="connsiteY8" fmla="*/ 3131993 h 6875139"/>
              <a:gd name="connsiteX9" fmla="*/ 1 w 12242278"/>
              <a:gd name="connsiteY9" fmla="*/ 2234631 h 6875139"/>
              <a:gd name="connsiteX10" fmla="*/ 1 w 12242278"/>
              <a:gd name="connsiteY10" fmla="*/ 1989399 h 6875139"/>
              <a:gd name="connsiteX11" fmla="*/ 85470 w 12242278"/>
              <a:gd name="connsiteY11" fmla="*/ 1899698 h 6875139"/>
              <a:gd name="connsiteX12" fmla="*/ 168752 w 12242278"/>
              <a:gd name="connsiteY12" fmla="*/ 1830105 h 6875139"/>
              <a:gd name="connsiteX13" fmla="*/ 199049 w 12242278"/>
              <a:gd name="connsiteY13" fmla="*/ 1808468 h 6875139"/>
              <a:gd name="connsiteX14" fmla="*/ 187837 w 12242278"/>
              <a:gd name="connsiteY14" fmla="*/ 1795050 h 6875139"/>
              <a:gd name="connsiteX15" fmla="*/ 245875 w 12242278"/>
              <a:gd name="connsiteY15" fmla="*/ 1152632 h 6875139"/>
              <a:gd name="connsiteX16" fmla="*/ 682992 w 12242278"/>
              <a:gd name="connsiteY16" fmla="*/ 1037347 h 6875139"/>
              <a:gd name="connsiteX17" fmla="*/ 694207 w 12242278"/>
              <a:gd name="connsiteY17" fmla="*/ 1040552 h 6875139"/>
              <a:gd name="connsiteX18" fmla="*/ 693808 w 12242278"/>
              <a:gd name="connsiteY18" fmla="*/ 995583 h 6875139"/>
              <a:gd name="connsiteX19" fmla="*/ 978752 w 12242278"/>
              <a:gd name="connsiteY19" fmla="*/ 376807 h 6875139"/>
              <a:gd name="connsiteX20" fmla="*/ 2101461 w 12242278"/>
              <a:gd name="connsiteY20" fmla="*/ 306304 h 6875139"/>
              <a:gd name="connsiteX21" fmla="*/ 2153250 w 12242278"/>
              <a:gd name="connsiteY21" fmla="*/ 347571 h 6875139"/>
              <a:gd name="connsiteX22" fmla="*/ 2180502 w 12242278"/>
              <a:gd name="connsiteY22" fmla="*/ 294370 h 6875139"/>
              <a:gd name="connsiteX23" fmla="*/ 2302483 w 12242278"/>
              <a:gd name="connsiteY23" fmla="*/ 141723 h 6875139"/>
              <a:gd name="connsiteX24" fmla="*/ 2485914 w 12242278"/>
              <a:gd name="connsiteY24" fmla="*/ 22065 h 6875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242278" h="6875139">
                <a:moveTo>
                  <a:pt x="2545861" y="0"/>
                </a:moveTo>
                <a:lnTo>
                  <a:pt x="2870609" y="0"/>
                </a:lnTo>
                <a:lnTo>
                  <a:pt x="2870610" y="0"/>
                </a:lnTo>
                <a:lnTo>
                  <a:pt x="12242278" y="0"/>
                </a:lnTo>
                <a:lnTo>
                  <a:pt x="12242278" y="6875139"/>
                </a:lnTo>
                <a:lnTo>
                  <a:pt x="0" y="6875139"/>
                </a:lnTo>
                <a:lnTo>
                  <a:pt x="0" y="2234631"/>
                </a:lnTo>
                <a:lnTo>
                  <a:pt x="830215" y="3131993"/>
                </a:lnTo>
                <a:lnTo>
                  <a:pt x="830216" y="3131993"/>
                </a:lnTo>
                <a:lnTo>
                  <a:pt x="1" y="2234631"/>
                </a:lnTo>
                <a:lnTo>
                  <a:pt x="1" y="1989399"/>
                </a:lnTo>
                <a:lnTo>
                  <a:pt x="85470" y="1899698"/>
                </a:lnTo>
                <a:cubicBezTo>
                  <a:pt x="112331" y="1874847"/>
                  <a:pt x="140134" y="1851651"/>
                  <a:pt x="168752" y="1830105"/>
                </a:cubicBezTo>
                <a:lnTo>
                  <a:pt x="199049" y="1808468"/>
                </a:lnTo>
                <a:lnTo>
                  <a:pt x="187837" y="1795050"/>
                </a:lnTo>
                <a:cubicBezTo>
                  <a:pt x="41092" y="1600138"/>
                  <a:pt x="62930" y="1321888"/>
                  <a:pt x="245875" y="1152632"/>
                </a:cubicBezTo>
                <a:cubicBezTo>
                  <a:pt x="367839" y="1039795"/>
                  <a:pt x="532540" y="1002105"/>
                  <a:pt x="682992" y="1037347"/>
                </a:cubicBezTo>
                <a:lnTo>
                  <a:pt x="694207" y="1040552"/>
                </a:lnTo>
                <a:lnTo>
                  <a:pt x="693808" y="995583"/>
                </a:lnTo>
                <a:cubicBezTo>
                  <a:pt x="702655" y="767966"/>
                  <a:pt x="798335" y="543723"/>
                  <a:pt x="978752" y="376807"/>
                </a:cubicBezTo>
                <a:cubicBezTo>
                  <a:pt x="1294480" y="84704"/>
                  <a:pt x="1765099" y="64949"/>
                  <a:pt x="2101461" y="306304"/>
                </a:cubicBezTo>
                <a:lnTo>
                  <a:pt x="2153250" y="347571"/>
                </a:lnTo>
                <a:lnTo>
                  <a:pt x="2180502" y="294370"/>
                </a:lnTo>
                <a:cubicBezTo>
                  <a:pt x="2212410" y="238988"/>
                  <a:pt x="2253097" y="187413"/>
                  <a:pt x="2302483" y="141723"/>
                </a:cubicBezTo>
                <a:cubicBezTo>
                  <a:pt x="2358042" y="90322"/>
                  <a:pt x="2420171" y="50474"/>
                  <a:pt x="2485914" y="22065"/>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extBox 1"/>
          <p:cNvSpPr txBox="1"/>
          <p:nvPr/>
        </p:nvSpPr>
        <p:spPr>
          <a:xfrm>
            <a:off x="1293812" y="304800"/>
            <a:ext cx="3086999" cy="1107996"/>
          </a:xfrm>
          <a:prstGeom prst="rect">
            <a:avLst/>
          </a:prstGeom>
          <a:noFill/>
        </p:spPr>
        <p:txBody>
          <a:bodyPr wrap="none" rtlCol="0">
            <a:spAutoFit/>
          </a:bodyPr>
          <a:lstStyle/>
          <a:p>
            <a:r>
              <a:rPr lang="en-US" sz="6600" dirty="0" smtClean="0">
                <a:latin typeface="+mj-lt"/>
              </a:rPr>
              <a:t>Partners</a:t>
            </a:r>
            <a:endParaRPr lang="en-US" sz="6600" dirty="0">
              <a:latin typeface="+mj-lt"/>
            </a:endParaRPr>
          </a:p>
        </p:txBody>
      </p:sp>
      <p:grpSp>
        <p:nvGrpSpPr>
          <p:cNvPr id="70" name="Group 69"/>
          <p:cNvGrpSpPr/>
          <p:nvPr/>
        </p:nvGrpSpPr>
        <p:grpSpPr>
          <a:xfrm>
            <a:off x="198788" y="304800"/>
            <a:ext cx="11882585" cy="6304506"/>
            <a:chOff x="198788" y="304800"/>
            <a:chExt cx="11882585" cy="6304506"/>
          </a:xfrm>
        </p:grpSpPr>
        <p:grpSp>
          <p:nvGrpSpPr>
            <p:cNvPr id="67" name="Group 66"/>
            <p:cNvGrpSpPr/>
            <p:nvPr/>
          </p:nvGrpSpPr>
          <p:grpSpPr>
            <a:xfrm>
              <a:off x="198788" y="304800"/>
              <a:ext cx="11882585" cy="6304506"/>
              <a:chOff x="198788" y="304800"/>
              <a:chExt cx="11882585" cy="6304506"/>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4069" y="1295812"/>
                <a:ext cx="1219328" cy="114210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7212" y="2369859"/>
                <a:ext cx="1147816" cy="794700"/>
              </a:xfrm>
              <a:prstGeom prst="rect">
                <a:avLst/>
              </a:prstGeom>
            </p:spPr>
          </p:pic>
          <p:pic>
            <p:nvPicPr>
              <p:cNvPr id="7" name="Picture 6"/>
              <p:cNvPicPr>
                <a:picLocks noChangeAspect="1"/>
              </p:cNvPicPr>
              <p:nvPr/>
            </p:nvPicPr>
            <p:blipFill>
              <a:blip r:embed="rId5"/>
              <a:stretch>
                <a:fillRect/>
              </a:stretch>
            </p:blipFill>
            <p:spPr>
              <a:xfrm>
                <a:off x="2212086" y="5181600"/>
                <a:ext cx="1011584" cy="380704"/>
              </a:xfrm>
              <a:prstGeom prst="rect">
                <a:avLst/>
              </a:prstGeom>
            </p:spPr>
          </p:pic>
          <p:pic>
            <p:nvPicPr>
              <p:cNvPr id="8" name="Picture 7"/>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609523" y="666759"/>
                <a:ext cx="1744395" cy="400041"/>
              </a:xfrm>
              <a:prstGeom prst="rect">
                <a:avLst/>
              </a:prstGeom>
              <a:noFill/>
              <a:ln>
                <a:noFill/>
              </a:ln>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04782" y="4103761"/>
                <a:ext cx="661156" cy="682494"/>
              </a:xfrm>
              <a:prstGeom prst="rect">
                <a:avLst/>
              </a:prstGeom>
              <a:noFill/>
              <a:ln>
                <a:noFill/>
              </a:ln>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00897" y="1958974"/>
                <a:ext cx="1245526" cy="360787"/>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23212" y="524652"/>
                <a:ext cx="945500" cy="465948"/>
              </a:xfrm>
              <a:prstGeom prst="rect">
                <a:avLst/>
              </a:prstGeom>
              <a:noFill/>
              <a:ln>
                <a:noFill/>
              </a:ln>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05263" y="4133196"/>
                <a:ext cx="1727549" cy="412533"/>
              </a:xfrm>
              <a:prstGeom prst="rect">
                <a:avLst/>
              </a:prstGeom>
              <a:noFill/>
              <a:ln>
                <a:noFill/>
              </a:ln>
            </p:spPr>
          </p:pic>
          <p:pic>
            <p:nvPicPr>
              <p:cNvPr id="13" name="Picture 12"/>
              <p:cNvPicPr>
                <a:picLocks noChangeAspect="1"/>
              </p:cNvPicPr>
              <p:nvPr/>
            </p:nvPicPr>
            <p:blipFill rotWithShape="1">
              <a:blip r:embed="rId11" cstate="print">
                <a:extLst>
                  <a:ext uri="{28A0092B-C50C-407E-A947-70E740481C1C}">
                    <a14:useLocalDpi xmlns:a14="http://schemas.microsoft.com/office/drawing/2010/main" val="0"/>
                  </a:ext>
                </a:extLst>
              </a:blip>
              <a:stretch/>
            </p:blipFill>
            <p:spPr>
              <a:xfrm>
                <a:off x="5213336" y="1345134"/>
                <a:ext cx="1727518" cy="721574"/>
              </a:xfrm>
              <a:prstGeom prst="rect">
                <a:avLst/>
              </a:prstGeom>
            </p:spPr>
          </p:pic>
          <p:pic>
            <p:nvPicPr>
              <p:cNvPr id="14" name="Picture 13"/>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230270" y="4794689"/>
                <a:ext cx="1392234" cy="350136"/>
              </a:xfrm>
              <a:prstGeom prst="rect">
                <a:avLst/>
              </a:prstGeom>
            </p:spPr>
          </p:pic>
          <p:pic>
            <p:nvPicPr>
              <p:cNvPr id="15" name="Picture 14"/>
              <p:cNvPicPr>
                <a:picLocks noChangeAspect="1"/>
              </p:cNvPicPr>
              <p:nvPr/>
            </p:nvPicPr>
            <p:blipFill rotWithShape="1">
              <a:blip r:embed="rId13" cstate="screen">
                <a:extLst>
                  <a:ext uri="{28A0092B-C50C-407E-A947-70E740481C1C}">
                    <a14:useLocalDpi xmlns:a14="http://schemas.microsoft.com/office/drawing/2010/main" val="0"/>
                  </a:ext>
                </a:extLst>
              </a:blip>
              <a:srcRect/>
              <a:stretch/>
            </p:blipFill>
            <p:spPr>
              <a:xfrm>
                <a:off x="4428810" y="4613676"/>
                <a:ext cx="551229" cy="510308"/>
              </a:xfrm>
              <a:prstGeom prst="rect">
                <a:avLst/>
              </a:prstGeom>
            </p:spPr>
          </p:pic>
          <p:sp>
            <p:nvSpPr>
              <p:cNvPr id="16" name="Freeform 5"/>
              <p:cNvSpPr>
                <a:spLocks noChangeAspect="1" noEditPoints="1"/>
              </p:cNvSpPr>
              <p:nvPr/>
            </p:nvSpPr>
            <p:spPr bwMode="auto">
              <a:xfrm>
                <a:off x="1874242" y="4714339"/>
                <a:ext cx="670869" cy="314861"/>
              </a:xfrm>
              <a:custGeom>
                <a:avLst/>
                <a:gdLst>
                  <a:gd name="T0" fmla="*/ 274 w 620"/>
                  <a:gd name="T1" fmla="*/ 60 h 302"/>
                  <a:gd name="T2" fmla="*/ 318 w 620"/>
                  <a:gd name="T3" fmla="*/ 40 h 302"/>
                  <a:gd name="T4" fmla="*/ 261 w 620"/>
                  <a:gd name="T5" fmla="*/ 39 h 302"/>
                  <a:gd name="T6" fmla="*/ 291 w 620"/>
                  <a:gd name="T7" fmla="*/ 0 h 302"/>
                  <a:gd name="T8" fmla="*/ 291 w 620"/>
                  <a:gd name="T9" fmla="*/ 78 h 302"/>
                  <a:gd name="T10" fmla="*/ 251 w 620"/>
                  <a:gd name="T11" fmla="*/ 52 h 302"/>
                  <a:gd name="T12" fmla="*/ 217 w 620"/>
                  <a:gd name="T13" fmla="*/ 66 h 302"/>
                  <a:gd name="T14" fmla="*/ 246 w 620"/>
                  <a:gd name="T15" fmla="*/ 83 h 302"/>
                  <a:gd name="T16" fmla="*/ 261 w 620"/>
                  <a:gd name="T17" fmla="*/ 86 h 302"/>
                  <a:gd name="T18" fmla="*/ 205 w 620"/>
                  <a:gd name="T19" fmla="*/ 66 h 302"/>
                  <a:gd name="T20" fmla="*/ 256 w 620"/>
                  <a:gd name="T21" fmla="*/ 41 h 302"/>
                  <a:gd name="T22" fmla="*/ 9 w 620"/>
                  <a:gd name="T23" fmla="*/ 121 h 302"/>
                  <a:gd name="T24" fmla="*/ 1 w 620"/>
                  <a:gd name="T25" fmla="*/ 247 h 302"/>
                  <a:gd name="T26" fmla="*/ 33 w 620"/>
                  <a:gd name="T27" fmla="*/ 233 h 302"/>
                  <a:gd name="T28" fmla="*/ 64 w 620"/>
                  <a:gd name="T29" fmla="*/ 177 h 302"/>
                  <a:gd name="T30" fmla="*/ 76 w 620"/>
                  <a:gd name="T31" fmla="*/ 162 h 302"/>
                  <a:gd name="T32" fmla="*/ 33 w 620"/>
                  <a:gd name="T33" fmla="*/ 120 h 302"/>
                  <a:gd name="T34" fmla="*/ 86 w 620"/>
                  <a:gd name="T35" fmla="*/ 130 h 302"/>
                  <a:gd name="T36" fmla="*/ 0 w 620"/>
                  <a:gd name="T37" fmla="*/ 106 h 302"/>
                  <a:gd name="T38" fmla="*/ 226 w 620"/>
                  <a:gd name="T39" fmla="*/ 118 h 302"/>
                  <a:gd name="T40" fmla="*/ 204 w 620"/>
                  <a:gd name="T41" fmla="*/ 302 h 302"/>
                  <a:gd name="T42" fmla="*/ 251 w 620"/>
                  <a:gd name="T43" fmla="*/ 118 h 302"/>
                  <a:gd name="T44" fmla="*/ 217 w 620"/>
                  <a:gd name="T45" fmla="*/ 106 h 302"/>
                  <a:gd name="T46" fmla="*/ 276 w 620"/>
                  <a:gd name="T47" fmla="*/ 118 h 302"/>
                  <a:gd name="T48" fmla="*/ 267 w 620"/>
                  <a:gd name="T49" fmla="*/ 247 h 302"/>
                  <a:gd name="T50" fmla="*/ 301 w 620"/>
                  <a:gd name="T51" fmla="*/ 233 h 302"/>
                  <a:gd name="T52" fmla="*/ 311 w 620"/>
                  <a:gd name="T53" fmla="*/ 106 h 302"/>
                  <a:gd name="T54" fmla="*/ 319 w 620"/>
                  <a:gd name="T55" fmla="*/ 106 h 302"/>
                  <a:gd name="T56" fmla="*/ 328 w 620"/>
                  <a:gd name="T57" fmla="*/ 121 h 302"/>
                  <a:gd name="T58" fmla="*/ 352 w 620"/>
                  <a:gd name="T59" fmla="*/ 233 h 302"/>
                  <a:gd name="T60" fmla="*/ 386 w 620"/>
                  <a:gd name="T61" fmla="*/ 247 h 302"/>
                  <a:gd name="T62" fmla="*/ 376 w 620"/>
                  <a:gd name="T63" fmla="*/ 121 h 302"/>
                  <a:gd name="T64" fmla="*/ 408 w 620"/>
                  <a:gd name="T65" fmla="*/ 131 h 302"/>
                  <a:gd name="T66" fmla="*/ 319 w 620"/>
                  <a:gd name="T67" fmla="*/ 106 h 302"/>
                  <a:gd name="T68" fmla="*/ 587 w 620"/>
                  <a:gd name="T69" fmla="*/ 118 h 302"/>
                  <a:gd name="T70" fmla="*/ 563 w 620"/>
                  <a:gd name="T71" fmla="*/ 234 h 302"/>
                  <a:gd name="T72" fmla="*/ 536 w 620"/>
                  <a:gd name="T73" fmla="*/ 118 h 302"/>
                  <a:gd name="T74" fmla="*/ 502 w 620"/>
                  <a:gd name="T75" fmla="*/ 106 h 302"/>
                  <a:gd name="T76" fmla="*/ 512 w 620"/>
                  <a:gd name="T77" fmla="*/ 204 h 302"/>
                  <a:gd name="T78" fmla="*/ 611 w 620"/>
                  <a:gd name="T79" fmla="*/ 204 h 302"/>
                  <a:gd name="T80" fmla="*/ 620 w 620"/>
                  <a:gd name="T81" fmla="*/ 106 h 302"/>
                  <a:gd name="T82" fmla="*/ 166 w 620"/>
                  <a:gd name="T83" fmla="*/ 106 h 302"/>
                  <a:gd name="T84" fmla="*/ 175 w 620"/>
                  <a:gd name="T85" fmla="*/ 203 h 302"/>
                  <a:gd name="T86" fmla="*/ 124 w 620"/>
                  <a:gd name="T87" fmla="*/ 203 h 302"/>
                  <a:gd name="T88" fmla="*/ 134 w 620"/>
                  <a:gd name="T89" fmla="*/ 106 h 302"/>
                  <a:gd name="T90" fmla="*/ 99 w 620"/>
                  <a:gd name="T91" fmla="*/ 118 h 302"/>
                  <a:gd name="T92" fmla="*/ 150 w 620"/>
                  <a:gd name="T93" fmla="*/ 249 h 302"/>
                  <a:gd name="T94" fmla="*/ 200 w 620"/>
                  <a:gd name="T95" fmla="*/ 118 h 302"/>
                  <a:gd name="T96" fmla="*/ 166 w 620"/>
                  <a:gd name="T97" fmla="*/ 106 h 302"/>
                  <a:gd name="T98" fmla="*/ 489 w 620"/>
                  <a:gd name="T99" fmla="*/ 107 h 302"/>
                  <a:gd name="T100" fmla="*/ 414 w 620"/>
                  <a:gd name="T101" fmla="*/ 142 h 302"/>
                  <a:gd name="T102" fmla="*/ 447 w 620"/>
                  <a:gd name="T103" fmla="*/ 234 h 302"/>
                  <a:gd name="T104" fmla="*/ 420 w 620"/>
                  <a:gd name="T105" fmla="*/ 246 h 302"/>
                  <a:gd name="T106" fmla="*/ 502 w 620"/>
                  <a:gd name="T107" fmla="*/ 208 h 302"/>
                  <a:gd name="T108" fmla="*/ 438 w 620"/>
                  <a:gd name="T109" fmla="*/ 139 h 302"/>
                  <a:gd name="T110" fmla="*/ 489 w 620"/>
                  <a:gd name="T111" fmla="*/ 128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20" h="302">
                    <a:moveTo>
                      <a:pt x="256" y="41"/>
                    </a:moveTo>
                    <a:cubicBezTo>
                      <a:pt x="262" y="46"/>
                      <a:pt x="268" y="55"/>
                      <a:pt x="274" y="60"/>
                    </a:cubicBezTo>
                    <a:cubicBezTo>
                      <a:pt x="279" y="64"/>
                      <a:pt x="285" y="66"/>
                      <a:pt x="291" y="66"/>
                    </a:cubicBezTo>
                    <a:cubicBezTo>
                      <a:pt x="306" y="66"/>
                      <a:pt x="318" y="54"/>
                      <a:pt x="318" y="40"/>
                    </a:cubicBezTo>
                    <a:cubicBezTo>
                      <a:pt x="318" y="25"/>
                      <a:pt x="306" y="13"/>
                      <a:pt x="291" y="13"/>
                    </a:cubicBezTo>
                    <a:cubicBezTo>
                      <a:pt x="276" y="13"/>
                      <a:pt x="266" y="24"/>
                      <a:pt x="261" y="39"/>
                    </a:cubicBezTo>
                    <a:cubicBezTo>
                      <a:pt x="261" y="16"/>
                      <a:pt x="261" y="16"/>
                      <a:pt x="261" y="16"/>
                    </a:cubicBezTo>
                    <a:cubicBezTo>
                      <a:pt x="268" y="7"/>
                      <a:pt x="279" y="0"/>
                      <a:pt x="291" y="0"/>
                    </a:cubicBezTo>
                    <a:cubicBezTo>
                      <a:pt x="313" y="0"/>
                      <a:pt x="330" y="18"/>
                      <a:pt x="330" y="40"/>
                    </a:cubicBezTo>
                    <a:cubicBezTo>
                      <a:pt x="330" y="61"/>
                      <a:pt x="313" y="79"/>
                      <a:pt x="291" y="78"/>
                    </a:cubicBezTo>
                    <a:cubicBezTo>
                      <a:pt x="280" y="78"/>
                      <a:pt x="270" y="74"/>
                      <a:pt x="263" y="66"/>
                    </a:cubicBezTo>
                    <a:cubicBezTo>
                      <a:pt x="260" y="63"/>
                      <a:pt x="254" y="55"/>
                      <a:pt x="251" y="52"/>
                    </a:cubicBezTo>
                    <a:cubicBezTo>
                      <a:pt x="247" y="48"/>
                      <a:pt x="242" y="46"/>
                      <a:pt x="237" y="46"/>
                    </a:cubicBezTo>
                    <a:cubicBezTo>
                      <a:pt x="225" y="46"/>
                      <a:pt x="217" y="56"/>
                      <a:pt x="217" y="66"/>
                    </a:cubicBezTo>
                    <a:cubicBezTo>
                      <a:pt x="217" y="77"/>
                      <a:pt x="226" y="85"/>
                      <a:pt x="237" y="85"/>
                    </a:cubicBezTo>
                    <a:cubicBezTo>
                      <a:pt x="240" y="85"/>
                      <a:pt x="243" y="85"/>
                      <a:pt x="246" y="83"/>
                    </a:cubicBezTo>
                    <a:cubicBezTo>
                      <a:pt x="251" y="81"/>
                      <a:pt x="258" y="74"/>
                      <a:pt x="261" y="69"/>
                    </a:cubicBezTo>
                    <a:cubicBezTo>
                      <a:pt x="261" y="86"/>
                      <a:pt x="261" y="86"/>
                      <a:pt x="261" y="86"/>
                    </a:cubicBezTo>
                    <a:cubicBezTo>
                      <a:pt x="255" y="93"/>
                      <a:pt x="246" y="97"/>
                      <a:pt x="237" y="97"/>
                    </a:cubicBezTo>
                    <a:cubicBezTo>
                      <a:pt x="219" y="97"/>
                      <a:pt x="205" y="83"/>
                      <a:pt x="205" y="66"/>
                    </a:cubicBezTo>
                    <a:cubicBezTo>
                      <a:pt x="205" y="48"/>
                      <a:pt x="219" y="34"/>
                      <a:pt x="237" y="34"/>
                    </a:cubicBezTo>
                    <a:cubicBezTo>
                      <a:pt x="244" y="34"/>
                      <a:pt x="251" y="37"/>
                      <a:pt x="256" y="41"/>
                    </a:cubicBezTo>
                    <a:moveTo>
                      <a:pt x="0" y="106"/>
                    </a:moveTo>
                    <a:cubicBezTo>
                      <a:pt x="0" y="106"/>
                      <a:pt x="9" y="111"/>
                      <a:pt x="9" y="121"/>
                    </a:cubicBezTo>
                    <a:cubicBezTo>
                      <a:pt x="9" y="233"/>
                      <a:pt x="9" y="233"/>
                      <a:pt x="9" y="233"/>
                    </a:cubicBezTo>
                    <a:cubicBezTo>
                      <a:pt x="9" y="242"/>
                      <a:pt x="1" y="247"/>
                      <a:pt x="1" y="247"/>
                    </a:cubicBezTo>
                    <a:cubicBezTo>
                      <a:pt x="42" y="247"/>
                      <a:pt x="42" y="247"/>
                      <a:pt x="42" y="247"/>
                    </a:cubicBezTo>
                    <a:cubicBezTo>
                      <a:pt x="42" y="247"/>
                      <a:pt x="33" y="242"/>
                      <a:pt x="33" y="233"/>
                    </a:cubicBezTo>
                    <a:cubicBezTo>
                      <a:pt x="33" y="177"/>
                      <a:pt x="33" y="177"/>
                      <a:pt x="33" y="177"/>
                    </a:cubicBezTo>
                    <a:cubicBezTo>
                      <a:pt x="64" y="177"/>
                      <a:pt x="64" y="177"/>
                      <a:pt x="64" y="177"/>
                    </a:cubicBezTo>
                    <a:cubicBezTo>
                      <a:pt x="74" y="177"/>
                      <a:pt x="76" y="184"/>
                      <a:pt x="76" y="184"/>
                    </a:cubicBezTo>
                    <a:cubicBezTo>
                      <a:pt x="76" y="162"/>
                      <a:pt x="76" y="162"/>
                      <a:pt x="76" y="162"/>
                    </a:cubicBezTo>
                    <a:cubicBezTo>
                      <a:pt x="33" y="162"/>
                      <a:pt x="33" y="162"/>
                      <a:pt x="33" y="162"/>
                    </a:cubicBezTo>
                    <a:cubicBezTo>
                      <a:pt x="33" y="120"/>
                      <a:pt x="33" y="120"/>
                      <a:pt x="33" y="120"/>
                    </a:cubicBezTo>
                    <a:cubicBezTo>
                      <a:pt x="72" y="120"/>
                      <a:pt x="72" y="120"/>
                      <a:pt x="72" y="120"/>
                    </a:cubicBezTo>
                    <a:cubicBezTo>
                      <a:pt x="82" y="120"/>
                      <a:pt x="86" y="130"/>
                      <a:pt x="86" y="130"/>
                    </a:cubicBezTo>
                    <a:cubicBezTo>
                      <a:pt x="86" y="106"/>
                      <a:pt x="86" y="106"/>
                      <a:pt x="86" y="106"/>
                    </a:cubicBezTo>
                    <a:cubicBezTo>
                      <a:pt x="0" y="106"/>
                      <a:pt x="0" y="106"/>
                      <a:pt x="0" y="106"/>
                    </a:cubicBezTo>
                    <a:moveTo>
                      <a:pt x="217" y="106"/>
                    </a:moveTo>
                    <a:cubicBezTo>
                      <a:pt x="217" y="106"/>
                      <a:pt x="226" y="111"/>
                      <a:pt x="226" y="118"/>
                    </a:cubicBezTo>
                    <a:cubicBezTo>
                      <a:pt x="226" y="250"/>
                      <a:pt x="226" y="250"/>
                      <a:pt x="226" y="250"/>
                    </a:cubicBezTo>
                    <a:cubicBezTo>
                      <a:pt x="226" y="284"/>
                      <a:pt x="207" y="300"/>
                      <a:pt x="204" y="302"/>
                    </a:cubicBezTo>
                    <a:cubicBezTo>
                      <a:pt x="206" y="302"/>
                      <a:pt x="251" y="295"/>
                      <a:pt x="251" y="250"/>
                    </a:cubicBezTo>
                    <a:cubicBezTo>
                      <a:pt x="251" y="118"/>
                      <a:pt x="251" y="118"/>
                      <a:pt x="251" y="118"/>
                    </a:cubicBezTo>
                    <a:cubicBezTo>
                      <a:pt x="251" y="111"/>
                      <a:pt x="261" y="106"/>
                      <a:pt x="261" y="106"/>
                    </a:cubicBezTo>
                    <a:cubicBezTo>
                      <a:pt x="217" y="106"/>
                      <a:pt x="217" y="106"/>
                      <a:pt x="217" y="106"/>
                    </a:cubicBezTo>
                    <a:moveTo>
                      <a:pt x="267" y="106"/>
                    </a:moveTo>
                    <a:cubicBezTo>
                      <a:pt x="267" y="106"/>
                      <a:pt x="276" y="111"/>
                      <a:pt x="276" y="118"/>
                    </a:cubicBezTo>
                    <a:cubicBezTo>
                      <a:pt x="276" y="233"/>
                      <a:pt x="276" y="233"/>
                      <a:pt x="276" y="233"/>
                    </a:cubicBezTo>
                    <a:cubicBezTo>
                      <a:pt x="276" y="242"/>
                      <a:pt x="267" y="247"/>
                      <a:pt x="267" y="247"/>
                    </a:cubicBezTo>
                    <a:cubicBezTo>
                      <a:pt x="311" y="247"/>
                      <a:pt x="311" y="247"/>
                      <a:pt x="311" y="247"/>
                    </a:cubicBezTo>
                    <a:cubicBezTo>
                      <a:pt x="311" y="247"/>
                      <a:pt x="301" y="242"/>
                      <a:pt x="301" y="233"/>
                    </a:cubicBezTo>
                    <a:cubicBezTo>
                      <a:pt x="301" y="118"/>
                      <a:pt x="301" y="118"/>
                      <a:pt x="301" y="118"/>
                    </a:cubicBezTo>
                    <a:cubicBezTo>
                      <a:pt x="301" y="111"/>
                      <a:pt x="311" y="106"/>
                      <a:pt x="311" y="106"/>
                    </a:cubicBezTo>
                    <a:cubicBezTo>
                      <a:pt x="267" y="106"/>
                      <a:pt x="267" y="106"/>
                      <a:pt x="267" y="106"/>
                    </a:cubicBezTo>
                    <a:moveTo>
                      <a:pt x="319" y="106"/>
                    </a:moveTo>
                    <a:cubicBezTo>
                      <a:pt x="311" y="134"/>
                      <a:pt x="311" y="134"/>
                      <a:pt x="311" y="134"/>
                    </a:cubicBezTo>
                    <a:cubicBezTo>
                      <a:pt x="311" y="134"/>
                      <a:pt x="321" y="121"/>
                      <a:pt x="328" y="121"/>
                    </a:cubicBezTo>
                    <a:cubicBezTo>
                      <a:pt x="352" y="121"/>
                      <a:pt x="352" y="121"/>
                      <a:pt x="352" y="121"/>
                    </a:cubicBezTo>
                    <a:cubicBezTo>
                      <a:pt x="352" y="233"/>
                      <a:pt x="352" y="233"/>
                      <a:pt x="352" y="233"/>
                    </a:cubicBezTo>
                    <a:cubicBezTo>
                      <a:pt x="352" y="241"/>
                      <a:pt x="343" y="247"/>
                      <a:pt x="343" y="247"/>
                    </a:cubicBezTo>
                    <a:cubicBezTo>
                      <a:pt x="386" y="247"/>
                      <a:pt x="386" y="247"/>
                      <a:pt x="386" y="247"/>
                    </a:cubicBezTo>
                    <a:cubicBezTo>
                      <a:pt x="386" y="247"/>
                      <a:pt x="376" y="240"/>
                      <a:pt x="376" y="233"/>
                    </a:cubicBezTo>
                    <a:cubicBezTo>
                      <a:pt x="376" y="121"/>
                      <a:pt x="376" y="121"/>
                      <a:pt x="376" y="121"/>
                    </a:cubicBezTo>
                    <a:cubicBezTo>
                      <a:pt x="396" y="121"/>
                      <a:pt x="396" y="121"/>
                      <a:pt x="396" y="121"/>
                    </a:cubicBezTo>
                    <a:cubicBezTo>
                      <a:pt x="406" y="121"/>
                      <a:pt x="408" y="131"/>
                      <a:pt x="408" y="131"/>
                    </a:cubicBezTo>
                    <a:cubicBezTo>
                      <a:pt x="416" y="106"/>
                      <a:pt x="416" y="106"/>
                      <a:pt x="416" y="106"/>
                    </a:cubicBezTo>
                    <a:cubicBezTo>
                      <a:pt x="319" y="106"/>
                      <a:pt x="319" y="106"/>
                      <a:pt x="319" y="106"/>
                    </a:cubicBezTo>
                    <a:moveTo>
                      <a:pt x="578" y="106"/>
                    </a:moveTo>
                    <a:cubicBezTo>
                      <a:pt x="578" y="106"/>
                      <a:pt x="587" y="111"/>
                      <a:pt x="587" y="118"/>
                    </a:cubicBezTo>
                    <a:cubicBezTo>
                      <a:pt x="587" y="204"/>
                      <a:pt x="587" y="204"/>
                      <a:pt x="587" y="204"/>
                    </a:cubicBezTo>
                    <a:cubicBezTo>
                      <a:pt x="587" y="221"/>
                      <a:pt x="577" y="234"/>
                      <a:pt x="563" y="234"/>
                    </a:cubicBezTo>
                    <a:cubicBezTo>
                      <a:pt x="548" y="234"/>
                      <a:pt x="536" y="222"/>
                      <a:pt x="536" y="204"/>
                    </a:cubicBezTo>
                    <a:cubicBezTo>
                      <a:pt x="536" y="118"/>
                      <a:pt x="536" y="118"/>
                      <a:pt x="536" y="118"/>
                    </a:cubicBezTo>
                    <a:cubicBezTo>
                      <a:pt x="536" y="111"/>
                      <a:pt x="546" y="106"/>
                      <a:pt x="546" y="106"/>
                    </a:cubicBezTo>
                    <a:cubicBezTo>
                      <a:pt x="502" y="106"/>
                      <a:pt x="502" y="106"/>
                      <a:pt x="502" y="106"/>
                    </a:cubicBezTo>
                    <a:cubicBezTo>
                      <a:pt x="502" y="106"/>
                      <a:pt x="512" y="111"/>
                      <a:pt x="512" y="118"/>
                    </a:cubicBezTo>
                    <a:cubicBezTo>
                      <a:pt x="512" y="204"/>
                      <a:pt x="512" y="204"/>
                      <a:pt x="512" y="204"/>
                    </a:cubicBezTo>
                    <a:cubicBezTo>
                      <a:pt x="512" y="238"/>
                      <a:pt x="543" y="249"/>
                      <a:pt x="563" y="249"/>
                    </a:cubicBezTo>
                    <a:cubicBezTo>
                      <a:pt x="582" y="249"/>
                      <a:pt x="611" y="238"/>
                      <a:pt x="611" y="204"/>
                    </a:cubicBezTo>
                    <a:cubicBezTo>
                      <a:pt x="611" y="118"/>
                      <a:pt x="611" y="118"/>
                      <a:pt x="611" y="118"/>
                    </a:cubicBezTo>
                    <a:cubicBezTo>
                      <a:pt x="611" y="111"/>
                      <a:pt x="620" y="106"/>
                      <a:pt x="620" y="106"/>
                    </a:cubicBezTo>
                    <a:cubicBezTo>
                      <a:pt x="578" y="106"/>
                      <a:pt x="578" y="106"/>
                      <a:pt x="578" y="106"/>
                    </a:cubicBezTo>
                    <a:moveTo>
                      <a:pt x="166" y="106"/>
                    </a:moveTo>
                    <a:cubicBezTo>
                      <a:pt x="166" y="106"/>
                      <a:pt x="175" y="111"/>
                      <a:pt x="175" y="118"/>
                    </a:cubicBezTo>
                    <a:cubicBezTo>
                      <a:pt x="175" y="203"/>
                      <a:pt x="175" y="203"/>
                      <a:pt x="175" y="203"/>
                    </a:cubicBezTo>
                    <a:cubicBezTo>
                      <a:pt x="175" y="221"/>
                      <a:pt x="164" y="234"/>
                      <a:pt x="150" y="234"/>
                    </a:cubicBezTo>
                    <a:cubicBezTo>
                      <a:pt x="136" y="234"/>
                      <a:pt x="124" y="221"/>
                      <a:pt x="124" y="203"/>
                    </a:cubicBezTo>
                    <a:cubicBezTo>
                      <a:pt x="124" y="118"/>
                      <a:pt x="124" y="118"/>
                      <a:pt x="124" y="118"/>
                    </a:cubicBezTo>
                    <a:cubicBezTo>
                      <a:pt x="124" y="111"/>
                      <a:pt x="134" y="106"/>
                      <a:pt x="134" y="106"/>
                    </a:cubicBezTo>
                    <a:cubicBezTo>
                      <a:pt x="90" y="106"/>
                      <a:pt x="90" y="106"/>
                      <a:pt x="90" y="106"/>
                    </a:cubicBezTo>
                    <a:cubicBezTo>
                      <a:pt x="90" y="106"/>
                      <a:pt x="99" y="111"/>
                      <a:pt x="99" y="118"/>
                    </a:cubicBezTo>
                    <a:cubicBezTo>
                      <a:pt x="99" y="203"/>
                      <a:pt x="99" y="203"/>
                      <a:pt x="99" y="203"/>
                    </a:cubicBezTo>
                    <a:cubicBezTo>
                      <a:pt x="99" y="238"/>
                      <a:pt x="130" y="249"/>
                      <a:pt x="150" y="249"/>
                    </a:cubicBezTo>
                    <a:cubicBezTo>
                      <a:pt x="170" y="249"/>
                      <a:pt x="200" y="238"/>
                      <a:pt x="200" y="203"/>
                    </a:cubicBezTo>
                    <a:cubicBezTo>
                      <a:pt x="200" y="203"/>
                      <a:pt x="200" y="118"/>
                      <a:pt x="200" y="118"/>
                    </a:cubicBezTo>
                    <a:cubicBezTo>
                      <a:pt x="200" y="111"/>
                      <a:pt x="209" y="106"/>
                      <a:pt x="209" y="106"/>
                    </a:cubicBezTo>
                    <a:cubicBezTo>
                      <a:pt x="166" y="106"/>
                      <a:pt x="166" y="106"/>
                      <a:pt x="166" y="106"/>
                    </a:cubicBezTo>
                    <a:moveTo>
                      <a:pt x="489" y="128"/>
                    </a:moveTo>
                    <a:cubicBezTo>
                      <a:pt x="489" y="107"/>
                      <a:pt x="489" y="107"/>
                      <a:pt x="489" y="107"/>
                    </a:cubicBezTo>
                    <a:cubicBezTo>
                      <a:pt x="489" y="107"/>
                      <a:pt x="476" y="103"/>
                      <a:pt x="463" y="103"/>
                    </a:cubicBezTo>
                    <a:cubicBezTo>
                      <a:pt x="425" y="103"/>
                      <a:pt x="414" y="126"/>
                      <a:pt x="414" y="142"/>
                    </a:cubicBezTo>
                    <a:cubicBezTo>
                      <a:pt x="414" y="188"/>
                      <a:pt x="478" y="183"/>
                      <a:pt x="478" y="211"/>
                    </a:cubicBezTo>
                    <a:cubicBezTo>
                      <a:pt x="478" y="225"/>
                      <a:pt x="461" y="234"/>
                      <a:pt x="447" y="234"/>
                    </a:cubicBezTo>
                    <a:cubicBezTo>
                      <a:pt x="433" y="234"/>
                      <a:pt x="419" y="226"/>
                      <a:pt x="412" y="219"/>
                    </a:cubicBezTo>
                    <a:cubicBezTo>
                      <a:pt x="420" y="246"/>
                      <a:pt x="420" y="246"/>
                      <a:pt x="420" y="246"/>
                    </a:cubicBezTo>
                    <a:cubicBezTo>
                      <a:pt x="420" y="246"/>
                      <a:pt x="435" y="249"/>
                      <a:pt x="446" y="249"/>
                    </a:cubicBezTo>
                    <a:cubicBezTo>
                      <a:pt x="482" y="249"/>
                      <a:pt x="502" y="230"/>
                      <a:pt x="502" y="208"/>
                    </a:cubicBezTo>
                    <a:cubicBezTo>
                      <a:pt x="502" y="183"/>
                      <a:pt x="480" y="173"/>
                      <a:pt x="464" y="165"/>
                    </a:cubicBezTo>
                    <a:cubicBezTo>
                      <a:pt x="449" y="158"/>
                      <a:pt x="438" y="153"/>
                      <a:pt x="438" y="139"/>
                    </a:cubicBezTo>
                    <a:cubicBezTo>
                      <a:pt x="438" y="127"/>
                      <a:pt x="448" y="118"/>
                      <a:pt x="466" y="118"/>
                    </a:cubicBezTo>
                    <a:cubicBezTo>
                      <a:pt x="483" y="118"/>
                      <a:pt x="489" y="128"/>
                      <a:pt x="489" y="128"/>
                    </a:cubicBezTo>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68217A"/>
                  </a:solidFill>
                </a:endParaRPr>
              </a:p>
            </p:txBody>
          </p:sp>
          <p:pic>
            <p:nvPicPr>
              <p:cNvPr id="17" name="Picture 16"/>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3147239" y="4719955"/>
                <a:ext cx="1018481" cy="300322"/>
              </a:xfrm>
              <a:prstGeom prst="rect">
                <a:avLst/>
              </a:prstGeom>
            </p:spPr>
          </p:pic>
          <p:pic>
            <p:nvPicPr>
              <p:cNvPr id="18" name="Picture 17"/>
              <p:cNvPicPr>
                <a:picLocks noChangeAspect="1"/>
              </p:cNvPicPr>
              <p:nvPr/>
            </p:nvPicPr>
            <p:blipFill rotWithShape="1">
              <a:blip r:embed="rId15" cstate="screen">
                <a:extLst>
                  <a:ext uri="{28A0092B-C50C-407E-A947-70E740481C1C}">
                    <a14:useLocalDpi xmlns:a14="http://schemas.microsoft.com/office/drawing/2010/main" val="0"/>
                  </a:ext>
                </a:extLst>
              </a:blip>
              <a:srcRect/>
              <a:stretch/>
            </p:blipFill>
            <p:spPr>
              <a:xfrm>
                <a:off x="5364140" y="4898678"/>
                <a:ext cx="1077682" cy="233687"/>
              </a:xfrm>
              <a:prstGeom prst="rect">
                <a:avLst/>
              </a:prstGeom>
            </p:spPr>
          </p:pic>
          <p:pic>
            <p:nvPicPr>
              <p:cNvPr id="19" name="Picture 18"/>
              <p:cNvPicPr>
                <a:picLocks noChangeAspect="1"/>
              </p:cNvPicPr>
              <p:nvPr/>
            </p:nvPicPr>
            <p:blipFill>
              <a:blip r:embed="rId16"/>
              <a:stretch>
                <a:fillRect/>
              </a:stretch>
            </p:blipFill>
            <p:spPr>
              <a:xfrm>
                <a:off x="8381525" y="4750096"/>
                <a:ext cx="1731356" cy="344548"/>
              </a:xfrm>
              <a:prstGeom prst="rect">
                <a:avLst/>
              </a:prstGeom>
              <a:noFill/>
              <a:ln>
                <a:noFill/>
              </a:ln>
            </p:spPr>
          </p:pic>
          <p:pic>
            <p:nvPicPr>
              <p:cNvPr id="20" name="Picture 19"/>
              <p:cNvPicPr>
                <a:picLocks noChangeAspect="1"/>
              </p:cNvPicPr>
              <p:nvPr/>
            </p:nvPicPr>
            <p:blipFill>
              <a:blip r:embed="rId17"/>
              <a:stretch>
                <a:fillRect/>
              </a:stretch>
            </p:blipFill>
            <p:spPr>
              <a:xfrm>
                <a:off x="6768692" y="4740238"/>
                <a:ext cx="1040031" cy="340200"/>
              </a:xfrm>
              <a:prstGeom prst="rect">
                <a:avLst/>
              </a:prstGeom>
              <a:noFill/>
              <a:ln>
                <a:noFill/>
              </a:ln>
            </p:spPr>
          </p:pic>
          <p:pic>
            <p:nvPicPr>
              <p:cNvPr id="21" name="Picture 2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520075" y="5099505"/>
                <a:ext cx="1225948" cy="199439"/>
              </a:xfrm>
              <a:prstGeom prst="rect">
                <a:avLst/>
              </a:prstGeom>
            </p:spPr>
          </p:pic>
          <p:pic>
            <p:nvPicPr>
              <p:cNvPr id="22" name="Picture 21"/>
              <p:cNvPicPr>
                <a:picLocks noChangeAspect="1"/>
              </p:cNvPicPr>
              <p:nvPr/>
            </p:nvPicPr>
            <p:blipFill>
              <a:blip r:embed="rId19"/>
              <a:stretch>
                <a:fillRect/>
              </a:stretch>
            </p:blipFill>
            <p:spPr>
              <a:xfrm>
                <a:off x="2537382" y="3740329"/>
                <a:ext cx="1297514" cy="277378"/>
              </a:xfrm>
              <a:prstGeom prst="rect">
                <a:avLst/>
              </a:prstGeom>
              <a:noFill/>
              <a:ln>
                <a:noFill/>
              </a:ln>
            </p:spPr>
          </p:pic>
          <p:pic>
            <p:nvPicPr>
              <p:cNvPr id="23" name="Picture 22"/>
              <p:cNvPicPr>
                <a:picLocks noChangeAspect="1"/>
              </p:cNvPicPr>
              <p:nvPr/>
            </p:nvPicPr>
            <p:blipFill>
              <a:blip r:embed="rId20"/>
              <a:stretch>
                <a:fillRect/>
              </a:stretch>
            </p:blipFill>
            <p:spPr>
              <a:xfrm>
                <a:off x="6612456" y="5452929"/>
                <a:ext cx="1196267" cy="374514"/>
              </a:xfrm>
              <a:prstGeom prst="rect">
                <a:avLst/>
              </a:prstGeom>
              <a:noFill/>
              <a:ln>
                <a:noFill/>
              </a:ln>
            </p:spPr>
          </p:pic>
          <p:pic>
            <p:nvPicPr>
              <p:cNvPr id="24" name="Picture 2"/>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t="21795" b="16666"/>
              <a:stretch/>
            </p:blipFill>
            <p:spPr bwMode="auto">
              <a:xfrm>
                <a:off x="379412" y="6107904"/>
                <a:ext cx="599780" cy="369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233448" y="6096000"/>
                <a:ext cx="785164" cy="230071"/>
              </a:xfrm>
              <a:prstGeom prst="rect">
                <a:avLst/>
              </a:prstGeom>
            </p:spPr>
          </p:pic>
          <p:pic>
            <p:nvPicPr>
              <p:cNvPr id="26" name="Picture 4" descr="also digital logo"/>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565217" y="6019800"/>
                <a:ext cx="938395" cy="26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2" descr="http://norton.symantec.com/norton/ps/images/smb/logo_symantec_tagline.png"/>
              <p:cNvPicPr>
                <a:picLocks noChangeAspect="1" noChangeArrowheads="1"/>
              </p:cNvPicPr>
              <p:nvPr/>
            </p:nvPicPr>
            <p:blipFill rotWithShape="1">
              <a:blip r:embed="rId24">
                <a:extLst>
                  <a:ext uri="{28A0092B-C50C-407E-A947-70E740481C1C}">
                    <a14:useLocalDpi xmlns:a14="http://schemas.microsoft.com/office/drawing/2010/main" val="0"/>
                  </a:ext>
                </a:extLst>
              </a:blip>
              <a:srcRect b="-9096"/>
              <a:stretch/>
            </p:blipFill>
            <p:spPr bwMode="auto">
              <a:xfrm>
                <a:off x="3424373" y="5502610"/>
                <a:ext cx="1482694" cy="4206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text"/>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480469" y="6177859"/>
                <a:ext cx="1348272" cy="43144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26"/>
              <a:stretch>
                <a:fillRect/>
              </a:stretch>
            </p:blipFill>
            <p:spPr>
              <a:xfrm>
                <a:off x="6738153" y="6019800"/>
                <a:ext cx="1318236" cy="433393"/>
              </a:xfrm>
              <a:prstGeom prst="rect">
                <a:avLst/>
              </a:prstGeom>
            </p:spPr>
          </p:pic>
          <p:pic>
            <p:nvPicPr>
              <p:cNvPr id="30" name="Picture 29"/>
              <p:cNvPicPr>
                <a:picLocks noChangeAspect="1"/>
              </p:cNvPicPr>
              <p:nvPr/>
            </p:nvPicPr>
            <p:blipFill>
              <a:blip r:embed="rId27"/>
              <a:stretch>
                <a:fillRect/>
              </a:stretch>
            </p:blipFill>
            <p:spPr>
              <a:xfrm>
                <a:off x="8546337" y="6038401"/>
                <a:ext cx="539313" cy="514799"/>
              </a:xfrm>
              <a:prstGeom prst="rect">
                <a:avLst/>
              </a:prstGeom>
            </p:spPr>
          </p:pic>
          <p:pic>
            <p:nvPicPr>
              <p:cNvPr id="31" name="Picture 2" descr="https://cloudant.com/wp-content/themes/cloudant/images/cloudant_logo_2012_retina.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7138381" y="1237598"/>
                <a:ext cx="1269996" cy="36285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866500" y="3219427"/>
                <a:ext cx="1013683" cy="441966"/>
              </a:xfrm>
              <a:prstGeom prst="rect">
                <a:avLst/>
              </a:prstGeom>
            </p:spPr>
          </p:pic>
          <p:pic>
            <p:nvPicPr>
              <p:cNvPr id="33" name="Picture 32"/>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55858" y="3311437"/>
                <a:ext cx="1543700" cy="346163"/>
              </a:xfrm>
              <a:prstGeom prst="rect">
                <a:avLst/>
              </a:prstGeom>
            </p:spPr>
          </p:pic>
          <p:pic>
            <p:nvPicPr>
              <p:cNvPr id="34" name="Picture 2" descr="http://www.customerthermometer.com/voiceofthecustomer/wp-content/uploads/2012/03/bt-logo.png"/>
              <p:cNvPicPr>
                <a:picLocks noChangeAspect="1" noChangeArrowheads="1"/>
              </p:cNvPicPr>
              <p:nvPr/>
            </p:nvPicPr>
            <p:blipFill>
              <a:blip r:embed="rId31" cstate="screen">
                <a:extLst>
                  <a:ext uri="{28A0092B-C50C-407E-A947-70E740481C1C}">
                    <a14:useLocalDpi xmlns:a14="http://schemas.microsoft.com/office/drawing/2010/main" val="0"/>
                  </a:ext>
                </a:extLst>
              </a:blip>
              <a:srcRect/>
              <a:stretch>
                <a:fillRect/>
              </a:stretch>
            </p:blipFill>
            <p:spPr bwMode="auto">
              <a:xfrm>
                <a:off x="8368889" y="2933858"/>
                <a:ext cx="829128" cy="39627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32"/>
              <a:stretch>
                <a:fillRect/>
              </a:stretch>
            </p:blipFill>
            <p:spPr>
              <a:xfrm>
                <a:off x="10328818" y="458773"/>
                <a:ext cx="1415036" cy="531827"/>
              </a:xfrm>
              <a:prstGeom prst="rect">
                <a:avLst/>
              </a:prstGeom>
            </p:spPr>
          </p:pic>
          <p:pic>
            <p:nvPicPr>
              <p:cNvPr id="36" name="Picture 35"/>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284412" y="4393798"/>
                <a:ext cx="887449" cy="254402"/>
              </a:xfrm>
              <a:prstGeom prst="rect">
                <a:avLst/>
              </a:prstGeom>
            </p:spPr>
          </p:pic>
          <p:pic>
            <p:nvPicPr>
              <p:cNvPr id="37" name="Picture 36"/>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9787201" y="3843146"/>
                <a:ext cx="882483" cy="661862"/>
              </a:xfrm>
              <a:prstGeom prst="rect">
                <a:avLst/>
              </a:prstGeom>
            </p:spPr>
          </p:pic>
          <p:pic>
            <p:nvPicPr>
              <p:cNvPr id="38" name="Picture 2"/>
              <p:cNvPicPr>
                <a:picLocks noChangeAspect="1" noChangeArrowheads="1"/>
              </p:cNvPicPr>
              <p:nvPr/>
            </p:nvPicPr>
            <p:blipFill>
              <a:blip r:embed="rId35" cstate="print">
                <a:extLst>
                  <a:ext uri="{28A0092B-C50C-407E-A947-70E740481C1C}">
                    <a14:useLocalDpi xmlns:a14="http://schemas.microsoft.com/office/drawing/2010/main" val="0"/>
                  </a:ext>
                </a:extLst>
              </a:blip>
              <a:stretch>
                <a:fillRect/>
              </a:stretch>
            </p:blipFill>
            <p:spPr bwMode="auto">
              <a:xfrm>
                <a:off x="8808329" y="2196281"/>
                <a:ext cx="1284767" cy="310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38"/>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3913566" y="1470074"/>
                <a:ext cx="711288" cy="711288"/>
              </a:xfrm>
              <a:prstGeom prst="rect">
                <a:avLst/>
              </a:prstGeom>
            </p:spPr>
          </p:pic>
          <p:pic>
            <p:nvPicPr>
              <p:cNvPr id="40" name="Picture 39"/>
              <p:cNvPicPr>
                <a:picLocks noChangeAspect="1"/>
              </p:cNvPicPr>
              <p:nvPr/>
            </p:nvPicPr>
            <p:blipFill>
              <a:blip r:embed="rId37"/>
              <a:stretch>
                <a:fillRect/>
              </a:stretch>
            </p:blipFill>
            <p:spPr>
              <a:xfrm>
                <a:off x="9947047" y="5562831"/>
                <a:ext cx="536721" cy="622595"/>
              </a:xfrm>
              <a:prstGeom prst="rect">
                <a:avLst/>
              </a:prstGeom>
            </p:spPr>
          </p:pic>
          <p:pic>
            <p:nvPicPr>
              <p:cNvPr id="41" name="Picture 40"/>
              <p:cNvPicPr>
                <a:picLocks noChangeAspect="1"/>
              </p:cNvPicPr>
              <p:nvPr/>
            </p:nvPicPr>
            <p:blipFill>
              <a:blip r:embed="rId38"/>
              <a:stretch>
                <a:fillRect/>
              </a:stretch>
            </p:blipFill>
            <p:spPr>
              <a:xfrm>
                <a:off x="5309875" y="5515854"/>
                <a:ext cx="992139" cy="347989"/>
              </a:xfrm>
              <a:prstGeom prst="rect">
                <a:avLst/>
              </a:prstGeom>
            </p:spPr>
          </p:pic>
          <p:pic>
            <p:nvPicPr>
              <p:cNvPr id="42" name="Picture 41"/>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8265896" y="5564434"/>
                <a:ext cx="910414" cy="263009"/>
              </a:xfrm>
              <a:prstGeom prst="rect">
                <a:avLst/>
              </a:prstGeom>
            </p:spPr>
          </p:pic>
          <p:pic>
            <p:nvPicPr>
              <p:cNvPr id="43" name="Picture 42"/>
              <p:cNvPicPr>
                <a:picLocks noChangeAspect="1"/>
              </p:cNvPicPr>
              <p:nvPr/>
            </p:nvPicPr>
            <p:blipFill>
              <a:blip r:embed="rId40"/>
              <a:stretch>
                <a:fillRect/>
              </a:stretch>
            </p:blipFill>
            <p:spPr>
              <a:xfrm>
                <a:off x="977939" y="5410200"/>
                <a:ext cx="925473" cy="394861"/>
              </a:xfrm>
              <a:prstGeom prst="rect">
                <a:avLst/>
              </a:prstGeom>
            </p:spPr>
          </p:pic>
          <p:pic>
            <p:nvPicPr>
              <p:cNvPr id="44" name="Picture 43"/>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6523966" y="304800"/>
                <a:ext cx="1246846" cy="884127"/>
              </a:xfrm>
              <a:prstGeom prst="rect">
                <a:avLst/>
              </a:prstGeom>
            </p:spPr>
          </p:pic>
          <p:pic>
            <p:nvPicPr>
              <p:cNvPr id="45" name="Picture 4" descr="http://endzonerealtycom.r.worldssl.net/wp-content/uploads/2013/06/DotLoop-vs-zipForm-DocuSign-Cartavi.png"/>
              <p:cNvPicPr>
                <a:picLocks noChangeAspect="1" noChangeArrowheads="1"/>
              </p:cNvPicPr>
              <p:nvPr/>
            </p:nvPicPr>
            <p:blipFill rotWithShape="1">
              <a:blip r:embed="rId4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325205" y="3953686"/>
                <a:ext cx="1884471" cy="46591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Dell Software"/>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10632949" y="1765419"/>
                <a:ext cx="1152525" cy="47625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http://ww1.prweb.com/prfiles/2011/09/09/9778631/gI_74134_hanuLogo_withTagline.jpg"/>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948904" y="1732192"/>
                <a:ext cx="1005843" cy="55341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10882729" y="5774132"/>
                <a:ext cx="1079946" cy="461905"/>
              </a:xfrm>
              <a:prstGeom prst="rect">
                <a:avLst/>
              </a:prstGeom>
            </p:spPr>
          </p:pic>
          <p:pic>
            <p:nvPicPr>
              <p:cNvPr id="49" name="Picture 4" descr="custom software applications in the cloud">
                <a:hlinkClick r:id="rId46"/>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3732212" y="3762583"/>
                <a:ext cx="1223072" cy="60503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p:cNvPicPr>
                <a:picLocks noChangeAspect="1"/>
              </p:cNvPicPr>
              <p:nvPr/>
            </p:nvPicPr>
            <p:blipFill>
              <a:blip r:embed="rId48"/>
              <a:stretch>
                <a:fillRect/>
              </a:stretch>
            </p:blipFill>
            <p:spPr>
              <a:xfrm>
                <a:off x="6189357" y="2567474"/>
                <a:ext cx="1833425" cy="231195"/>
              </a:xfrm>
              <a:prstGeom prst="rect">
                <a:avLst/>
              </a:prstGeom>
            </p:spPr>
          </p:pic>
          <p:pic>
            <p:nvPicPr>
              <p:cNvPr id="51" name="Picture 6" descr="Dot Net Solutions">
                <a:hlinkClick r:id="rId49"/>
              </p:cNvPr>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9780797" y="2815286"/>
                <a:ext cx="754647" cy="68706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p:cNvPicPr>
                <a:picLocks noChangeAspect="1"/>
              </p:cNvPicPr>
              <p:nvPr/>
            </p:nvPicPr>
            <p:blipFill>
              <a:blip r:embed="rId51"/>
              <a:stretch>
                <a:fillRect/>
              </a:stretch>
            </p:blipFill>
            <p:spPr>
              <a:xfrm>
                <a:off x="6664407" y="3090897"/>
                <a:ext cx="1216566" cy="481423"/>
              </a:xfrm>
              <a:prstGeom prst="rect">
                <a:avLst/>
              </a:prstGeom>
            </p:spPr>
          </p:pic>
          <p:pic>
            <p:nvPicPr>
              <p:cNvPr id="53" name="Picture 10" descr="Home"/>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198788" y="2448254"/>
                <a:ext cx="1317269" cy="40324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p:cNvPicPr>
                <a:picLocks noChangeAspect="1"/>
              </p:cNvPicPr>
              <p:nvPr/>
            </p:nvPicPr>
            <p:blipFill>
              <a:blip r:embed="rId53"/>
              <a:stretch>
                <a:fillRect/>
              </a:stretch>
            </p:blipFill>
            <p:spPr>
              <a:xfrm>
                <a:off x="3198812" y="2513123"/>
                <a:ext cx="999732" cy="409339"/>
              </a:xfrm>
              <a:prstGeom prst="rect">
                <a:avLst/>
              </a:prstGeom>
            </p:spPr>
          </p:pic>
          <p:pic>
            <p:nvPicPr>
              <p:cNvPr id="55" name="Picture 54"/>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8513089" y="1567836"/>
                <a:ext cx="1301141" cy="481423"/>
              </a:xfrm>
              <a:prstGeom prst="rect">
                <a:avLst/>
              </a:prstGeom>
            </p:spPr>
          </p:pic>
          <p:pic>
            <p:nvPicPr>
              <p:cNvPr id="56" name="Picture 55"/>
              <p:cNvPicPr>
                <a:picLocks noChangeAspect="1"/>
              </p:cNvPicPr>
              <p:nvPr/>
            </p:nvPicPr>
            <p:blipFill>
              <a:blip r:embed="rId55">
                <a:extLst>
                  <a:ext uri="{28A0092B-C50C-407E-A947-70E740481C1C}">
                    <a14:useLocalDpi xmlns:a14="http://schemas.microsoft.com/office/drawing/2010/main" val="0"/>
                  </a:ext>
                </a:extLst>
              </a:blip>
              <a:stretch>
                <a:fillRect/>
              </a:stretch>
            </p:blipFill>
            <p:spPr>
              <a:xfrm>
                <a:off x="8990012" y="511046"/>
                <a:ext cx="1034406" cy="403354"/>
              </a:xfrm>
              <a:prstGeom prst="rect">
                <a:avLst/>
              </a:prstGeom>
            </p:spPr>
          </p:pic>
          <p:pic>
            <p:nvPicPr>
              <p:cNvPr id="57" name="Picture 56"/>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4646612" y="2514600"/>
                <a:ext cx="1073441" cy="273240"/>
              </a:xfrm>
              <a:prstGeom prst="rect">
                <a:avLst/>
              </a:prstGeom>
            </p:spPr>
          </p:pic>
          <p:pic>
            <p:nvPicPr>
              <p:cNvPr id="58" name="Picture 57" descr="http://diyblogger.net/wp-content/uploads/2012/12/sendgrid.jpeg"/>
              <p:cNvPicPr>
                <a:picLocks noChangeAspect="1" noChangeArrowheads="1"/>
              </p:cNvPicPr>
              <p:nvPr/>
            </p:nvPicPr>
            <p:blipFill>
              <a:blip r:embed="rId57" cstate="print">
                <a:extLst>
                  <a:ext uri="{28A0092B-C50C-407E-A947-70E740481C1C}">
                    <a14:useLocalDpi xmlns:a14="http://schemas.microsoft.com/office/drawing/2010/main" val="0"/>
                  </a:ext>
                </a:extLst>
              </a:blip>
              <a:srcRect/>
              <a:stretch>
                <a:fillRect/>
              </a:stretch>
            </p:blipFill>
            <p:spPr bwMode="auto">
              <a:xfrm>
                <a:off x="4805488" y="3120522"/>
                <a:ext cx="1582572" cy="482685"/>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9980612" y="1197458"/>
                <a:ext cx="1531414" cy="402742"/>
              </a:xfrm>
              <a:prstGeom prst="rect">
                <a:avLst/>
              </a:prstGeom>
            </p:spPr>
          </p:pic>
          <p:pic>
            <p:nvPicPr>
              <p:cNvPr id="60" name="Picture 59"/>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7566391" y="3766829"/>
                <a:ext cx="1618981" cy="437125"/>
              </a:xfrm>
              <a:prstGeom prst="rect">
                <a:avLst/>
              </a:prstGeom>
            </p:spPr>
          </p:pic>
          <p:pic>
            <p:nvPicPr>
              <p:cNvPr id="61" name="Picture 60"/>
              <p:cNvPicPr>
                <a:picLocks noChangeAspect="1"/>
              </p:cNvPicPr>
              <p:nvPr/>
            </p:nvPicPr>
            <p:blipFill>
              <a:blip r:embed="rId60">
                <a:extLst>
                  <a:ext uri="{28A0092B-C50C-407E-A947-70E740481C1C}">
                    <a14:useLocalDpi xmlns:a14="http://schemas.microsoft.com/office/drawing/2010/main" val="0"/>
                  </a:ext>
                </a:extLst>
              </a:blip>
              <a:stretch>
                <a:fillRect/>
              </a:stretch>
            </p:blipFill>
            <p:spPr>
              <a:xfrm>
                <a:off x="10747225" y="2691890"/>
                <a:ext cx="1334148" cy="889432"/>
              </a:xfrm>
              <a:prstGeom prst="rect">
                <a:avLst/>
              </a:prstGeom>
            </p:spPr>
          </p:pic>
        </p:grpSp>
        <p:pic>
          <p:nvPicPr>
            <p:cNvPr id="1026" name="Picture 6" descr="Slides Master - 51.jpg"/>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5481720" y="3754290"/>
              <a:ext cx="836331" cy="929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70905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1000"/>
                                        <p:tgtEl>
                                          <p:spTgt spid="4"/>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1250"/>
                            </p:stCondLst>
                            <p:childTnLst>
                              <p:par>
                                <p:cTn id="12" presetID="10" presetClass="entr" presetSubtype="0" fill="hold" nodeType="after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Content Placeholder 2"/>
          <p:cNvSpPr txBox="1">
            <a:spLocks/>
          </p:cNvSpPr>
          <p:nvPr/>
        </p:nvSpPr>
        <p:spPr>
          <a:xfrm>
            <a:off x="1535896" y="3567684"/>
            <a:ext cx="3154138" cy="489608"/>
          </a:xfrm>
          <a:prstGeom prst="rect">
            <a:avLst/>
          </a:prstGeom>
        </p:spPr>
        <p:txBody>
          <a:bodyPr vert="horz" lIns="91416" tIns="45708" rIns="91416" bIns="457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dirty="0">
                <a:solidFill>
                  <a:schemeClr val="bg1">
                    <a:lumMod val="65000"/>
                  </a:schemeClr>
                </a:solidFill>
              </a:rPr>
              <a:t>.NET Support</a:t>
            </a:r>
          </a:p>
        </p:txBody>
      </p:sp>
      <p:sp>
        <p:nvSpPr>
          <p:cNvPr id="67" name="Content Placeholder 2"/>
          <p:cNvSpPr txBox="1">
            <a:spLocks/>
          </p:cNvSpPr>
          <p:nvPr/>
        </p:nvSpPr>
        <p:spPr>
          <a:xfrm>
            <a:off x="3134975" y="2078113"/>
            <a:ext cx="5179122" cy="2143530"/>
          </a:xfrm>
          <a:prstGeom prst="rect">
            <a:avLst/>
          </a:prstGeom>
        </p:spPr>
        <p:txBody>
          <a:bodyPr vert="horz" lIns="91416" tIns="45708" rIns="91416" bIns="4570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595" dirty="0" smtClean="0">
                <a:latin typeface="+mj-lt"/>
              </a:rPr>
              <a:t>2014</a:t>
            </a:r>
            <a:endParaRPr lang="en-US" sz="16595" dirty="0">
              <a:latin typeface="+mj-lt"/>
            </a:endParaRPr>
          </a:p>
        </p:txBody>
      </p:sp>
      <p:sp>
        <p:nvSpPr>
          <p:cNvPr id="68" name="Content Placeholder 2"/>
          <p:cNvSpPr txBox="1">
            <a:spLocks/>
          </p:cNvSpPr>
          <p:nvPr/>
        </p:nvSpPr>
        <p:spPr>
          <a:xfrm>
            <a:off x="1290698" y="5490119"/>
            <a:ext cx="3154138" cy="489608"/>
          </a:xfrm>
          <a:prstGeom prst="rect">
            <a:avLst/>
          </a:prstGeom>
        </p:spPr>
        <p:txBody>
          <a:bodyPr vert="horz" lIns="91416" tIns="45708" rIns="91416" bIns="457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dirty="0">
                <a:solidFill>
                  <a:schemeClr val="bg1">
                    <a:lumMod val="65000"/>
                  </a:schemeClr>
                </a:solidFill>
              </a:rPr>
              <a:t>Offline Sync</a:t>
            </a:r>
          </a:p>
        </p:txBody>
      </p:sp>
      <p:sp>
        <p:nvSpPr>
          <p:cNvPr id="69" name="Content Placeholder 2"/>
          <p:cNvSpPr txBox="1">
            <a:spLocks/>
          </p:cNvSpPr>
          <p:nvPr/>
        </p:nvSpPr>
        <p:spPr>
          <a:xfrm>
            <a:off x="618010" y="5070138"/>
            <a:ext cx="3154138" cy="489608"/>
          </a:xfrm>
          <a:prstGeom prst="rect">
            <a:avLst/>
          </a:prstGeom>
        </p:spPr>
        <p:txBody>
          <a:bodyPr vert="horz" lIns="91416" tIns="45708" rIns="91416" bIns="457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b="1" dirty="0">
                <a:solidFill>
                  <a:schemeClr val="bg1">
                    <a:lumMod val="65000"/>
                  </a:schemeClr>
                </a:solidFill>
              </a:rPr>
              <a:t>Mobile Services</a:t>
            </a:r>
          </a:p>
        </p:txBody>
      </p:sp>
      <p:sp>
        <p:nvSpPr>
          <p:cNvPr id="70" name="Content Placeholder 2"/>
          <p:cNvSpPr txBox="1">
            <a:spLocks/>
          </p:cNvSpPr>
          <p:nvPr/>
        </p:nvSpPr>
        <p:spPr>
          <a:xfrm>
            <a:off x="4412352" y="4458115"/>
            <a:ext cx="3154138" cy="489608"/>
          </a:xfrm>
          <a:prstGeom prst="rect">
            <a:avLst/>
          </a:prstGeom>
        </p:spPr>
        <p:txBody>
          <a:bodyPr vert="horz" lIns="91416" tIns="45708" rIns="91416" bIns="457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b="1" dirty="0">
                <a:solidFill>
                  <a:schemeClr val="bg1">
                    <a:lumMod val="65000"/>
                  </a:schemeClr>
                </a:solidFill>
              </a:rPr>
              <a:t>Networking</a:t>
            </a:r>
          </a:p>
        </p:txBody>
      </p:sp>
      <p:sp>
        <p:nvSpPr>
          <p:cNvPr id="71" name="Content Placeholder 2"/>
          <p:cNvSpPr txBox="1">
            <a:spLocks/>
          </p:cNvSpPr>
          <p:nvPr/>
        </p:nvSpPr>
        <p:spPr>
          <a:xfrm>
            <a:off x="6878752" y="4434671"/>
            <a:ext cx="3386090" cy="489608"/>
          </a:xfrm>
          <a:prstGeom prst="rect">
            <a:avLst/>
          </a:prstGeom>
        </p:spPr>
        <p:txBody>
          <a:bodyPr vert="horz" lIns="91416" tIns="45708" rIns="91416" bIns="45708"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b="1" dirty="0">
                <a:solidFill>
                  <a:schemeClr val="bg1">
                    <a:lumMod val="65000"/>
                  </a:schemeClr>
                </a:solidFill>
              </a:rPr>
              <a:t>Visual Studio &amp; .NET</a:t>
            </a:r>
          </a:p>
        </p:txBody>
      </p:sp>
      <p:sp>
        <p:nvSpPr>
          <p:cNvPr id="72" name="Content Placeholder 2"/>
          <p:cNvSpPr txBox="1">
            <a:spLocks/>
          </p:cNvSpPr>
          <p:nvPr/>
        </p:nvSpPr>
        <p:spPr>
          <a:xfrm>
            <a:off x="7800364" y="423290"/>
            <a:ext cx="3154138" cy="489608"/>
          </a:xfrm>
          <a:prstGeom prst="rect">
            <a:avLst/>
          </a:prstGeom>
        </p:spPr>
        <p:txBody>
          <a:bodyPr vert="horz" lIns="91416" tIns="45708" rIns="91416" bIns="457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b="1" dirty="0">
                <a:solidFill>
                  <a:schemeClr val="bg1">
                    <a:lumMod val="65000"/>
                  </a:schemeClr>
                </a:solidFill>
              </a:rPr>
              <a:t>Virtual Machines</a:t>
            </a:r>
          </a:p>
        </p:txBody>
      </p:sp>
      <p:sp>
        <p:nvSpPr>
          <p:cNvPr id="73" name="Content Placeholder 2"/>
          <p:cNvSpPr txBox="1">
            <a:spLocks/>
          </p:cNvSpPr>
          <p:nvPr/>
        </p:nvSpPr>
        <p:spPr>
          <a:xfrm>
            <a:off x="6525329" y="862424"/>
            <a:ext cx="3154138" cy="489608"/>
          </a:xfrm>
          <a:prstGeom prst="rect">
            <a:avLst/>
          </a:prstGeom>
        </p:spPr>
        <p:txBody>
          <a:bodyPr vert="horz" lIns="91416" tIns="45708" rIns="91416" bIns="45708"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dirty="0">
                <a:solidFill>
                  <a:schemeClr val="bg1">
                    <a:lumMod val="65000"/>
                  </a:schemeClr>
                </a:solidFill>
              </a:rPr>
              <a:t>Memory Optimized</a:t>
            </a:r>
          </a:p>
        </p:txBody>
      </p:sp>
      <p:sp>
        <p:nvSpPr>
          <p:cNvPr id="74" name="Content Placeholder 2"/>
          <p:cNvSpPr txBox="1">
            <a:spLocks/>
          </p:cNvSpPr>
          <p:nvPr/>
        </p:nvSpPr>
        <p:spPr>
          <a:xfrm>
            <a:off x="9679467" y="820446"/>
            <a:ext cx="3154138" cy="489608"/>
          </a:xfrm>
          <a:prstGeom prst="rect">
            <a:avLst/>
          </a:prstGeom>
        </p:spPr>
        <p:txBody>
          <a:bodyPr vert="horz" lIns="91416" tIns="45708" rIns="91416" bIns="457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dirty="0">
                <a:solidFill>
                  <a:schemeClr val="bg1">
                    <a:lumMod val="65000"/>
                  </a:schemeClr>
                </a:solidFill>
              </a:rPr>
              <a:t>Disk Optimized</a:t>
            </a:r>
          </a:p>
        </p:txBody>
      </p:sp>
      <p:sp>
        <p:nvSpPr>
          <p:cNvPr id="76" name="Content Placeholder 2"/>
          <p:cNvSpPr txBox="1">
            <a:spLocks/>
          </p:cNvSpPr>
          <p:nvPr/>
        </p:nvSpPr>
        <p:spPr>
          <a:xfrm>
            <a:off x="146389" y="1651630"/>
            <a:ext cx="3154138" cy="489608"/>
          </a:xfrm>
          <a:prstGeom prst="rect">
            <a:avLst/>
          </a:prstGeom>
        </p:spPr>
        <p:txBody>
          <a:bodyPr vert="horz" lIns="91416" tIns="45708" rIns="91416" bIns="457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dirty="0">
                <a:solidFill>
                  <a:schemeClr val="bg1">
                    <a:lumMod val="65000"/>
                  </a:schemeClr>
                </a:solidFill>
              </a:rPr>
              <a:t>Resource Manager</a:t>
            </a:r>
          </a:p>
        </p:txBody>
      </p:sp>
      <p:sp>
        <p:nvSpPr>
          <p:cNvPr id="77" name="Content Placeholder 2"/>
          <p:cNvSpPr txBox="1">
            <a:spLocks/>
          </p:cNvSpPr>
          <p:nvPr/>
        </p:nvSpPr>
        <p:spPr>
          <a:xfrm>
            <a:off x="659431" y="216917"/>
            <a:ext cx="3154138" cy="489608"/>
          </a:xfrm>
          <a:prstGeom prst="rect">
            <a:avLst/>
          </a:prstGeom>
        </p:spPr>
        <p:txBody>
          <a:bodyPr vert="horz" lIns="91416" tIns="45708" rIns="91416" bIns="457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b="1" dirty="0">
                <a:solidFill>
                  <a:schemeClr val="bg1">
                    <a:lumMod val="65000"/>
                  </a:schemeClr>
                </a:solidFill>
              </a:rPr>
              <a:t>Portal</a:t>
            </a:r>
          </a:p>
        </p:txBody>
      </p:sp>
      <p:sp>
        <p:nvSpPr>
          <p:cNvPr id="92" name="Content Placeholder 2"/>
          <p:cNvSpPr txBox="1">
            <a:spLocks/>
          </p:cNvSpPr>
          <p:nvPr/>
        </p:nvSpPr>
        <p:spPr>
          <a:xfrm>
            <a:off x="6185340" y="5746223"/>
            <a:ext cx="3154138" cy="489608"/>
          </a:xfrm>
          <a:prstGeom prst="rect">
            <a:avLst/>
          </a:prstGeom>
        </p:spPr>
        <p:txBody>
          <a:bodyPr vert="horz" lIns="91416" tIns="45708" rIns="91416" bIns="457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dirty="0">
                <a:solidFill>
                  <a:schemeClr val="bg1">
                    <a:lumMod val="65000"/>
                  </a:schemeClr>
                </a:solidFill>
              </a:rPr>
              <a:t>VSO GA</a:t>
            </a:r>
          </a:p>
        </p:txBody>
      </p:sp>
      <p:sp>
        <p:nvSpPr>
          <p:cNvPr id="93" name="Content Placeholder 2"/>
          <p:cNvSpPr txBox="1">
            <a:spLocks/>
          </p:cNvSpPr>
          <p:nvPr/>
        </p:nvSpPr>
        <p:spPr>
          <a:xfrm>
            <a:off x="8102398" y="4989702"/>
            <a:ext cx="3154138" cy="489608"/>
          </a:xfrm>
          <a:prstGeom prst="rect">
            <a:avLst/>
          </a:prstGeom>
        </p:spPr>
        <p:txBody>
          <a:bodyPr vert="horz" lIns="91416" tIns="45708" rIns="91416" bIns="457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dirty="0" err="1">
                <a:solidFill>
                  <a:schemeClr val="bg1">
                    <a:lumMod val="65000"/>
                  </a:schemeClr>
                </a:solidFill>
              </a:rPr>
              <a:t>Xamarin</a:t>
            </a:r>
            <a:endParaRPr lang="en-US" sz="2799" dirty="0">
              <a:solidFill>
                <a:schemeClr val="bg1">
                  <a:lumMod val="65000"/>
                </a:schemeClr>
              </a:solidFill>
            </a:endParaRPr>
          </a:p>
        </p:txBody>
      </p:sp>
      <p:sp>
        <p:nvSpPr>
          <p:cNvPr id="94" name="Content Placeholder 2"/>
          <p:cNvSpPr txBox="1">
            <a:spLocks/>
          </p:cNvSpPr>
          <p:nvPr/>
        </p:nvSpPr>
        <p:spPr>
          <a:xfrm>
            <a:off x="4703721" y="4892068"/>
            <a:ext cx="3154138" cy="489608"/>
          </a:xfrm>
          <a:prstGeom prst="rect">
            <a:avLst/>
          </a:prstGeom>
        </p:spPr>
        <p:txBody>
          <a:bodyPr vert="horz" lIns="91416" tIns="45708" rIns="91416" bIns="457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dirty="0">
                <a:solidFill>
                  <a:schemeClr val="bg1">
                    <a:lumMod val="65000"/>
                  </a:schemeClr>
                </a:solidFill>
              </a:rPr>
              <a:t>Point-to-site VPN</a:t>
            </a:r>
          </a:p>
        </p:txBody>
      </p:sp>
      <p:sp>
        <p:nvSpPr>
          <p:cNvPr id="95" name="Content Placeholder 2"/>
          <p:cNvSpPr txBox="1">
            <a:spLocks/>
          </p:cNvSpPr>
          <p:nvPr/>
        </p:nvSpPr>
        <p:spPr>
          <a:xfrm>
            <a:off x="598339" y="2721547"/>
            <a:ext cx="3154138" cy="489608"/>
          </a:xfrm>
          <a:prstGeom prst="rect">
            <a:avLst/>
          </a:prstGeom>
        </p:spPr>
        <p:txBody>
          <a:bodyPr vert="horz" lIns="91416" tIns="45708" rIns="91416" bIns="457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b="1" dirty="0">
                <a:solidFill>
                  <a:schemeClr val="bg1">
                    <a:lumMod val="65000"/>
                  </a:schemeClr>
                </a:solidFill>
              </a:rPr>
              <a:t>Web </a:t>
            </a:r>
            <a:r>
              <a:rPr lang="en-US" sz="2799" b="1" dirty="0" smtClean="0">
                <a:solidFill>
                  <a:schemeClr val="bg1">
                    <a:lumMod val="65000"/>
                  </a:schemeClr>
                </a:solidFill>
              </a:rPr>
              <a:t>Apps</a:t>
            </a:r>
            <a:endParaRPr lang="en-US" sz="2799" b="1" dirty="0">
              <a:solidFill>
                <a:schemeClr val="bg1">
                  <a:lumMod val="65000"/>
                </a:schemeClr>
              </a:solidFill>
            </a:endParaRPr>
          </a:p>
        </p:txBody>
      </p:sp>
      <p:sp>
        <p:nvSpPr>
          <p:cNvPr id="96" name="Content Placeholder 2"/>
          <p:cNvSpPr txBox="1">
            <a:spLocks/>
          </p:cNvSpPr>
          <p:nvPr/>
        </p:nvSpPr>
        <p:spPr>
          <a:xfrm>
            <a:off x="3039742" y="666044"/>
            <a:ext cx="3154138" cy="489608"/>
          </a:xfrm>
          <a:prstGeom prst="rect">
            <a:avLst/>
          </a:prstGeom>
        </p:spPr>
        <p:txBody>
          <a:bodyPr vert="horz" lIns="91416" tIns="45708" rIns="91416" bIns="457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dirty="0">
                <a:solidFill>
                  <a:schemeClr val="bg1">
                    <a:lumMod val="65000"/>
                  </a:schemeClr>
                </a:solidFill>
              </a:rPr>
              <a:t>SMB File System</a:t>
            </a:r>
          </a:p>
        </p:txBody>
      </p:sp>
      <p:sp>
        <p:nvSpPr>
          <p:cNvPr id="97" name="Content Placeholder 2"/>
          <p:cNvSpPr txBox="1">
            <a:spLocks/>
          </p:cNvSpPr>
          <p:nvPr/>
        </p:nvSpPr>
        <p:spPr>
          <a:xfrm>
            <a:off x="407860" y="1078836"/>
            <a:ext cx="3154138" cy="489608"/>
          </a:xfrm>
          <a:prstGeom prst="rect">
            <a:avLst/>
          </a:prstGeom>
        </p:spPr>
        <p:txBody>
          <a:bodyPr vert="horz" lIns="91416" tIns="45708" rIns="91416" bIns="457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dirty="0">
                <a:solidFill>
                  <a:schemeClr val="bg1">
                    <a:lumMod val="65000"/>
                  </a:schemeClr>
                </a:solidFill>
              </a:rPr>
              <a:t>IBIZA</a:t>
            </a:r>
          </a:p>
        </p:txBody>
      </p:sp>
      <p:sp>
        <p:nvSpPr>
          <p:cNvPr id="98" name="Content Placeholder 2"/>
          <p:cNvSpPr txBox="1">
            <a:spLocks/>
          </p:cNvSpPr>
          <p:nvPr/>
        </p:nvSpPr>
        <p:spPr>
          <a:xfrm>
            <a:off x="6831384" y="5346087"/>
            <a:ext cx="3154138" cy="489608"/>
          </a:xfrm>
          <a:prstGeom prst="rect">
            <a:avLst/>
          </a:prstGeom>
        </p:spPr>
        <p:txBody>
          <a:bodyPr vert="horz" lIns="91416" tIns="45708" rIns="91416" bIns="457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dirty="0">
                <a:solidFill>
                  <a:schemeClr val="bg1">
                    <a:lumMod val="65000"/>
                  </a:schemeClr>
                </a:solidFill>
              </a:rPr>
              <a:t>Remote Debug</a:t>
            </a:r>
          </a:p>
        </p:txBody>
      </p:sp>
      <p:sp>
        <p:nvSpPr>
          <p:cNvPr id="99" name="Content Placeholder 2"/>
          <p:cNvSpPr txBox="1">
            <a:spLocks/>
          </p:cNvSpPr>
          <p:nvPr/>
        </p:nvSpPr>
        <p:spPr>
          <a:xfrm>
            <a:off x="9447838" y="5825419"/>
            <a:ext cx="3154138" cy="489608"/>
          </a:xfrm>
          <a:prstGeom prst="rect">
            <a:avLst/>
          </a:prstGeom>
        </p:spPr>
        <p:txBody>
          <a:bodyPr vert="horz" lIns="91416" tIns="45708" rIns="91416" bIns="457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dirty="0">
                <a:solidFill>
                  <a:schemeClr val="bg1">
                    <a:lumMod val="65000"/>
                  </a:schemeClr>
                </a:solidFill>
              </a:rPr>
              <a:t>VM Management</a:t>
            </a:r>
          </a:p>
        </p:txBody>
      </p:sp>
      <p:sp>
        <p:nvSpPr>
          <p:cNvPr id="100" name="Content Placeholder 2"/>
          <p:cNvSpPr txBox="1">
            <a:spLocks/>
          </p:cNvSpPr>
          <p:nvPr/>
        </p:nvSpPr>
        <p:spPr>
          <a:xfrm>
            <a:off x="9118342" y="2681396"/>
            <a:ext cx="3154138" cy="489608"/>
          </a:xfrm>
          <a:prstGeom prst="rect">
            <a:avLst/>
          </a:prstGeom>
        </p:spPr>
        <p:txBody>
          <a:bodyPr vert="horz" lIns="91416" tIns="45708" rIns="91416" bIns="457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b="1" dirty="0">
                <a:solidFill>
                  <a:schemeClr val="bg1">
                    <a:lumMod val="65000"/>
                  </a:schemeClr>
                </a:solidFill>
              </a:rPr>
              <a:t>SQL Database</a:t>
            </a:r>
          </a:p>
        </p:txBody>
      </p:sp>
      <p:sp>
        <p:nvSpPr>
          <p:cNvPr id="101" name="Content Placeholder 2"/>
          <p:cNvSpPr txBox="1">
            <a:spLocks/>
          </p:cNvSpPr>
          <p:nvPr/>
        </p:nvSpPr>
        <p:spPr>
          <a:xfrm>
            <a:off x="6996984" y="1722238"/>
            <a:ext cx="3672320" cy="489608"/>
          </a:xfrm>
          <a:prstGeom prst="rect">
            <a:avLst/>
          </a:prstGeom>
        </p:spPr>
        <p:txBody>
          <a:bodyPr vert="horz" lIns="91416" tIns="45708" rIns="91416" bIns="45708"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dirty="0">
                <a:solidFill>
                  <a:schemeClr val="bg1">
                    <a:lumMod val="65000"/>
                  </a:schemeClr>
                </a:solidFill>
              </a:rPr>
              <a:t>Puppet   Chef     </a:t>
            </a:r>
            <a:r>
              <a:rPr lang="en-US" sz="2799" dirty="0" err="1">
                <a:solidFill>
                  <a:schemeClr val="bg1">
                    <a:lumMod val="65000"/>
                  </a:schemeClr>
                </a:solidFill>
              </a:rPr>
              <a:t>Docker</a:t>
            </a:r>
            <a:endParaRPr lang="en-US" sz="2799" dirty="0">
              <a:solidFill>
                <a:schemeClr val="bg1">
                  <a:lumMod val="65000"/>
                </a:schemeClr>
              </a:solidFill>
            </a:endParaRPr>
          </a:p>
        </p:txBody>
      </p:sp>
      <p:sp>
        <p:nvSpPr>
          <p:cNvPr id="102" name="Content Placeholder 2"/>
          <p:cNvSpPr txBox="1">
            <a:spLocks/>
          </p:cNvSpPr>
          <p:nvPr/>
        </p:nvSpPr>
        <p:spPr>
          <a:xfrm>
            <a:off x="5202807" y="1313216"/>
            <a:ext cx="3672320" cy="489608"/>
          </a:xfrm>
          <a:prstGeom prst="rect">
            <a:avLst/>
          </a:prstGeom>
        </p:spPr>
        <p:txBody>
          <a:bodyPr vert="horz" lIns="91416" tIns="45708" rIns="91416" bIns="457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dirty="0" err="1">
                <a:solidFill>
                  <a:schemeClr val="bg1">
                    <a:lumMod val="65000"/>
                  </a:schemeClr>
                </a:solidFill>
              </a:rPr>
              <a:t>Powershell</a:t>
            </a:r>
            <a:r>
              <a:rPr lang="en-US" sz="2799" dirty="0">
                <a:solidFill>
                  <a:schemeClr val="bg1">
                    <a:lumMod val="65000"/>
                  </a:schemeClr>
                </a:solidFill>
              </a:rPr>
              <a:t> and DSC</a:t>
            </a:r>
          </a:p>
        </p:txBody>
      </p:sp>
      <p:sp>
        <p:nvSpPr>
          <p:cNvPr id="103" name="Content Placeholder 2"/>
          <p:cNvSpPr txBox="1">
            <a:spLocks/>
          </p:cNvSpPr>
          <p:nvPr/>
        </p:nvSpPr>
        <p:spPr>
          <a:xfrm>
            <a:off x="9161286" y="2179155"/>
            <a:ext cx="3672320" cy="489608"/>
          </a:xfrm>
          <a:prstGeom prst="rect">
            <a:avLst/>
          </a:prstGeom>
        </p:spPr>
        <p:txBody>
          <a:bodyPr vert="horz" lIns="91416" tIns="45708" rIns="91416" bIns="457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dirty="0">
                <a:solidFill>
                  <a:schemeClr val="bg1">
                    <a:lumMod val="65000"/>
                  </a:schemeClr>
                </a:solidFill>
              </a:rPr>
              <a:t>Capture / Deploy</a:t>
            </a:r>
          </a:p>
        </p:txBody>
      </p:sp>
      <p:sp>
        <p:nvSpPr>
          <p:cNvPr id="104" name="Content Placeholder 2"/>
          <p:cNvSpPr txBox="1">
            <a:spLocks/>
          </p:cNvSpPr>
          <p:nvPr/>
        </p:nvSpPr>
        <p:spPr>
          <a:xfrm>
            <a:off x="4639710" y="5877201"/>
            <a:ext cx="3672320" cy="489608"/>
          </a:xfrm>
          <a:prstGeom prst="rect">
            <a:avLst/>
          </a:prstGeom>
        </p:spPr>
        <p:txBody>
          <a:bodyPr vert="horz" lIns="91416" tIns="45708" rIns="91416" bIns="457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dirty="0" err="1">
                <a:solidFill>
                  <a:schemeClr val="bg1">
                    <a:lumMod val="65000"/>
                  </a:schemeClr>
                </a:solidFill>
              </a:rPr>
              <a:t>Autoscale</a:t>
            </a:r>
            <a:endParaRPr lang="en-US" sz="2799" dirty="0">
              <a:solidFill>
                <a:schemeClr val="bg1">
                  <a:lumMod val="65000"/>
                </a:schemeClr>
              </a:solidFill>
            </a:endParaRPr>
          </a:p>
        </p:txBody>
      </p:sp>
      <p:sp>
        <p:nvSpPr>
          <p:cNvPr id="105" name="Content Placeholder 2"/>
          <p:cNvSpPr txBox="1">
            <a:spLocks/>
          </p:cNvSpPr>
          <p:nvPr/>
        </p:nvSpPr>
        <p:spPr>
          <a:xfrm>
            <a:off x="3524646" y="5476107"/>
            <a:ext cx="3154138" cy="489608"/>
          </a:xfrm>
          <a:prstGeom prst="rect">
            <a:avLst/>
          </a:prstGeom>
        </p:spPr>
        <p:txBody>
          <a:bodyPr vert="horz" lIns="91416" tIns="45708" rIns="91416" bIns="457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dirty="0">
                <a:solidFill>
                  <a:schemeClr val="bg1">
                    <a:lumMod val="65000"/>
                  </a:schemeClr>
                </a:solidFill>
              </a:rPr>
              <a:t>Dynamic Routing</a:t>
            </a:r>
          </a:p>
        </p:txBody>
      </p:sp>
      <p:sp>
        <p:nvSpPr>
          <p:cNvPr id="106" name="Content Placeholder 2"/>
          <p:cNvSpPr txBox="1">
            <a:spLocks/>
          </p:cNvSpPr>
          <p:nvPr/>
        </p:nvSpPr>
        <p:spPr>
          <a:xfrm>
            <a:off x="204991" y="2153992"/>
            <a:ext cx="3154138" cy="489608"/>
          </a:xfrm>
          <a:prstGeom prst="rect">
            <a:avLst/>
          </a:prstGeom>
        </p:spPr>
        <p:txBody>
          <a:bodyPr vert="horz" lIns="91416" tIns="45708" rIns="91416" bIns="457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dirty="0">
                <a:solidFill>
                  <a:schemeClr val="bg1">
                    <a:lumMod val="65000"/>
                  </a:schemeClr>
                </a:solidFill>
              </a:rPr>
              <a:t>Subnet Routing</a:t>
            </a:r>
          </a:p>
        </p:txBody>
      </p:sp>
      <p:sp>
        <p:nvSpPr>
          <p:cNvPr id="107" name="Content Placeholder 2"/>
          <p:cNvSpPr txBox="1">
            <a:spLocks/>
          </p:cNvSpPr>
          <p:nvPr/>
        </p:nvSpPr>
        <p:spPr>
          <a:xfrm>
            <a:off x="8620580" y="1292069"/>
            <a:ext cx="3154138" cy="489608"/>
          </a:xfrm>
          <a:prstGeom prst="rect">
            <a:avLst/>
          </a:prstGeom>
        </p:spPr>
        <p:txBody>
          <a:bodyPr vert="horz" lIns="91416" tIns="45708" rIns="91416" bIns="457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dirty="0">
                <a:solidFill>
                  <a:schemeClr val="bg1">
                    <a:lumMod val="65000"/>
                  </a:schemeClr>
                </a:solidFill>
              </a:rPr>
              <a:t>Static IP</a:t>
            </a:r>
          </a:p>
        </p:txBody>
      </p:sp>
      <p:sp>
        <p:nvSpPr>
          <p:cNvPr id="108" name="Content Placeholder 2"/>
          <p:cNvSpPr txBox="1">
            <a:spLocks/>
          </p:cNvSpPr>
          <p:nvPr/>
        </p:nvSpPr>
        <p:spPr>
          <a:xfrm>
            <a:off x="3256603" y="209268"/>
            <a:ext cx="3154138" cy="489608"/>
          </a:xfrm>
          <a:prstGeom prst="rect">
            <a:avLst/>
          </a:prstGeom>
        </p:spPr>
        <p:txBody>
          <a:bodyPr vert="horz" lIns="91416" tIns="45708" rIns="91416" bIns="457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b="1" dirty="0">
                <a:solidFill>
                  <a:schemeClr val="bg1">
                    <a:lumMod val="65000"/>
                  </a:schemeClr>
                </a:solidFill>
              </a:rPr>
              <a:t>Storage</a:t>
            </a:r>
          </a:p>
        </p:txBody>
      </p:sp>
      <p:sp>
        <p:nvSpPr>
          <p:cNvPr id="109" name="Content Placeholder 2"/>
          <p:cNvSpPr txBox="1">
            <a:spLocks/>
          </p:cNvSpPr>
          <p:nvPr/>
        </p:nvSpPr>
        <p:spPr>
          <a:xfrm>
            <a:off x="-39535" y="3652234"/>
            <a:ext cx="3672320" cy="489608"/>
          </a:xfrm>
          <a:prstGeom prst="rect">
            <a:avLst/>
          </a:prstGeom>
        </p:spPr>
        <p:txBody>
          <a:bodyPr vert="horz" lIns="91416" tIns="45708" rIns="91416" bIns="457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dirty="0" err="1">
                <a:solidFill>
                  <a:schemeClr val="bg1">
                    <a:lumMod val="65000"/>
                  </a:schemeClr>
                </a:solidFill>
              </a:rPr>
              <a:t>Autoscale</a:t>
            </a:r>
            <a:endParaRPr lang="en-US" sz="2799" dirty="0">
              <a:solidFill>
                <a:schemeClr val="bg1">
                  <a:lumMod val="65000"/>
                </a:schemeClr>
              </a:solidFill>
            </a:endParaRPr>
          </a:p>
        </p:txBody>
      </p:sp>
      <p:sp>
        <p:nvSpPr>
          <p:cNvPr id="110" name="Content Placeholder 2"/>
          <p:cNvSpPr txBox="1">
            <a:spLocks/>
          </p:cNvSpPr>
          <p:nvPr/>
        </p:nvSpPr>
        <p:spPr>
          <a:xfrm>
            <a:off x="1369434" y="706628"/>
            <a:ext cx="3672320" cy="489608"/>
          </a:xfrm>
          <a:prstGeom prst="rect">
            <a:avLst/>
          </a:prstGeom>
        </p:spPr>
        <p:txBody>
          <a:bodyPr vert="horz" lIns="91416" tIns="45708" rIns="91416" bIns="457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dirty="0">
                <a:solidFill>
                  <a:schemeClr val="bg1">
                    <a:lumMod val="65000"/>
                  </a:schemeClr>
                </a:solidFill>
              </a:rPr>
              <a:t>Traffic </a:t>
            </a:r>
            <a:r>
              <a:rPr lang="en-US" sz="2799" dirty="0" err="1">
                <a:solidFill>
                  <a:schemeClr val="bg1">
                    <a:lumMod val="65000"/>
                  </a:schemeClr>
                </a:solidFill>
              </a:rPr>
              <a:t>Mgr</a:t>
            </a:r>
            <a:endParaRPr lang="en-US" sz="2799" dirty="0">
              <a:solidFill>
                <a:schemeClr val="bg1">
                  <a:lumMod val="65000"/>
                </a:schemeClr>
              </a:solidFill>
            </a:endParaRPr>
          </a:p>
        </p:txBody>
      </p:sp>
      <p:sp>
        <p:nvSpPr>
          <p:cNvPr id="111" name="Content Placeholder 2"/>
          <p:cNvSpPr txBox="1">
            <a:spLocks/>
          </p:cNvSpPr>
          <p:nvPr/>
        </p:nvSpPr>
        <p:spPr>
          <a:xfrm>
            <a:off x="10011016" y="4712187"/>
            <a:ext cx="2541581" cy="489608"/>
          </a:xfrm>
          <a:prstGeom prst="rect">
            <a:avLst/>
          </a:prstGeom>
        </p:spPr>
        <p:txBody>
          <a:bodyPr vert="horz" lIns="91416" tIns="45708" rIns="91416" bIns="457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dirty="0">
                <a:solidFill>
                  <a:schemeClr val="bg1">
                    <a:lumMod val="65000"/>
                  </a:schemeClr>
                </a:solidFill>
              </a:rPr>
              <a:t>Web Jobs</a:t>
            </a:r>
          </a:p>
        </p:txBody>
      </p:sp>
      <p:sp>
        <p:nvSpPr>
          <p:cNvPr id="112" name="Content Placeholder 2"/>
          <p:cNvSpPr txBox="1">
            <a:spLocks/>
          </p:cNvSpPr>
          <p:nvPr/>
        </p:nvSpPr>
        <p:spPr>
          <a:xfrm>
            <a:off x="3117052" y="2137049"/>
            <a:ext cx="2541581" cy="489608"/>
          </a:xfrm>
          <a:prstGeom prst="rect">
            <a:avLst/>
          </a:prstGeom>
        </p:spPr>
        <p:txBody>
          <a:bodyPr vert="horz" lIns="91416" tIns="45708" rIns="91416" bIns="457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dirty="0">
                <a:solidFill>
                  <a:schemeClr val="bg1">
                    <a:lumMod val="65000"/>
                  </a:schemeClr>
                </a:solidFill>
              </a:rPr>
              <a:t>Backup</a:t>
            </a:r>
          </a:p>
        </p:txBody>
      </p:sp>
      <p:sp>
        <p:nvSpPr>
          <p:cNvPr id="113" name="Content Placeholder 2"/>
          <p:cNvSpPr txBox="1">
            <a:spLocks/>
          </p:cNvSpPr>
          <p:nvPr/>
        </p:nvSpPr>
        <p:spPr>
          <a:xfrm>
            <a:off x="57143" y="4358819"/>
            <a:ext cx="2541581" cy="489608"/>
          </a:xfrm>
          <a:prstGeom prst="rect">
            <a:avLst/>
          </a:prstGeom>
        </p:spPr>
        <p:txBody>
          <a:bodyPr vert="horz" lIns="91416" tIns="45708" rIns="91416" bIns="457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dirty="0">
                <a:solidFill>
                  <a:schemeClr val="bg1">
                    <a:lumMod val="65000"/>
                  </a:schemeClr>
                </a:solidFill>
              </a:rPr>
              <a:t>Java Support</a:t>
            </a:r>
          </a:p>
        </p:txBody>
      </p:sp>
      <p:sp>
        <p:nvSpPr>
          <p:cNvPr id="114" name="Content Placeholder 2"/>
          <p:cNvSpPr txBox="1">
            <a:spLocks/>
          </p:cNvSpPr>
          <p:nvPr/>
        </p:nvSpPr>
        <p:spPr>
          <a:xfrm>
            <a:off x="4853585" y="249464"/>
            <a:ext cx="2680590" cy="489608"/>
          </a:xfrm>
          <a:prstGeom prst="rect">
            <a:avLst/>
          </a:prstGeom>
        </p:spPr>
        <p:txBody>
          <a:bodyPr vert="horz" lIns="91416" tIns="45708" rIns="91416" bIns="45708"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dirty="0">
                <a:solidFill>
                  <a:schemeClr val="bg1">
                    <a:lumMod val="65000"/>
                  </a:schemeClr>
                </a:solidFill>
              </a:rPr>
              <a:t>ASP.NET MVC 5.1</a:t>
            </a:r>
          </a:p>
        </p:txBody>
      </p:sp>
      <p:sp>
        <p:nvSpPr>
          <p:cNvPr id="115" name="Content Placeholder 2"/>
          <p:cNvSpPr txBox="1">
            <a:spLocks/>
          </p:cNvSpPr>
          <p:nvPr/>
        </p:nvSpPr>
        <p:spPr>
          <a:xfrm>
            <a:off x="1247182" y="4690759"/>
            <a:ext cx="3129446" cy="489608"/>
          </a:xfrm>
          <a:prstGeom prst="rect">
            <a:avLst/>
          </a:prstGeom>
        </p:spPr>
        <p:txBody>
          <a:bodyPr vert="horz" lIns="91416" tIns="45708" rIns="91416" bIns="45708"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dirty="0">
                <a:solidFill>
                  <a:schemeClr val="bg1">
                    <a:lumMod val="65000"/>
                  </a:schemeClr>
                </a:solidFill>
              </a:rPr>
              <a:t>ASP.NET Web API 2.1</a:t>
            </a:r>
          </a:p>
        </p:txBody>
      </p:sp>
      <p:sp>
        <p:nvSpPr>
          <p:cNvPr id="116" name="Content Placeholder 2"/>
          <p:cNvSpPr txBox="1">
            <a:spLocks/>
          </p:cNvSpPr>
          <p:nvPr/>
        </p:nvSpPr>
        <p:spPr>
          <a:xfrm>
            <a:off x="287808" y="5863771"/>
            <a:ext cx="3154138" cy="489608"/>
          </a:xfrm>
          <a:prstGeom prst="rect">
            <a:avLst/>
          </a:prstGeom>
        </p:spPr>
        <p:txBody>
          <a:bodyPr vert="horz" lIns="91416" tIns="45708" rIns="91416" bIns="457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dirty="0">
                <a:solidFill>
                  <a:schemeClr val="bg1">
                    <a:lumMod val="65000"/>
                  </a:schemeClr>
                </a:solidFill>
              </a:rPr>
              <a:t>AD support</a:t>
            </a:r>
          </a:p>
        </p:txBody>
      </p:sp>
      <p:sp>
        <p:nvSpPr>
          <p:cNvPr id="117" name="Content Placeholder 2"/>
          <p:cNvSpPr txBox="1">
            <a:spLocks/>
          </p:cNvSpPr>
          <p:nvPr/>
        </p:nvSpPr>
        <p:spPr>
          <a:xfrm>
            <a:off x="0" y="3167981"/>
            <a:ext cx="3672320" cy="489608"/>
          </a:xfrm>
          <a:prstGeom prst="rect">
            <a:avLst/>
          </a:prstGeom>
        </p:spPr>
        <p:txBody>
          <a:bodyPr vert="horz" lIns="91416" tIns="45708" rIns="91416" bIns="45708"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dirty="0" err="1">
                <a:solidFill>
                  <a:schemeClr val="bg1">
                    <a:lumMod val="65000"/>
                  </a:schemeClr>
                </a:solidFill>
              </a:rPr>
              <a:t>Powershell</a:t>
            </a:r>
            <a:r>
              <a:rPr lang="en-US" sz="2799" dirty="0">
                <a:solidFill>
                  <a:schemeClr val="bg1">
                    <a:lumMod val="65000"/>
                  </a:schemeClr>
                </a:solidFill>
              </a:rPr>
              <a:t> Automation</a:t>
            </a:r>
          </a:p>
        </p:txBody>
      </p:sp>
      <p:sp>
        <p:nvSpPr>
          <p:cNvPr id="118" name="Content Placeholder 2"/>
          <p:cNvSpPr txBox="1">
            <a:spLocks/>
          </p:cNvSpPr>
          <p:nvPr/>
        </p:nvSpPr>
        <p:spPr>
          <a:xfrm>
            <a:off x="3343823" y="3964419"/>
            <a:ext cx="4095901" cy="944554"/>
          </a:xfrm>
          <a:prstGeom prst="rect">
            <a:avLst/>
          </a:prstGeom>
        </p:spPr>
        <p:txBody>
          <a:bodyPr vert="horz" lIns="91416" tIns="45708" rIns="91416" bIns="457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dirty="0">
                <a:solidFill>
                  <a:schemeClr val="bg1">
                    <a:lumMod val="65000"/>
                  </a:schemeClr>
                </a:solidFill>
              </a:rPr>
              <a:t>Node.JS project support</a:t>
            </a:r>
          </a:p>
        </p:txBody>
      </p:sp>
      <p:sp>
        <p:nvSpPr>
          <p:cNvPr id="119" name="Content Placeholder 2"/>
          <p:cNvSpPr txBox="1">
            <a:spLocks/>
          </p:cNvSpPr>
          <p:nvPr/>
        </p:nvSpPr>
        <p:spPr>
          <a:xfrm>
            <a:off x="370507" y="6329417"/>
            <a:ext cx="3154138" cy="489608"/>
          </a:xfrm>
          <a:prstGeom prst="rect">
            <a:avLst/>
          </a:prstGeom>
        </p:spPr>
        <p:txBody>
          <a:bodyPr vert="horz" lIns="91416" tIns="45708" rIns="91416" bIns="45708"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dirty="0">
                <a:solidFill>
                  <a:schemeClr val="bg1">
                    <a:lumMod val="65000"/>
                  </a:schemeClr>
                </a:solidFill>
              </a:rPr>
              <a:t>Remote Debugging</a:t>
            </a:r>
          </a:p>
        </p:txBody>
      </p:sp>
      <p:sp>
        <p:nvSpPr>
          <p:cNvPr id="120" name="Content Placeholder 2"/>
          <p:cNvSpPr txBox="1">
            <a:spLocks/>
          </p:cNvSpPr>
          <p:nvPr/>
        </p:nvSpPr>
        <p:spPr>
          <a:xfrm>
            <a:off x="2265029" y="5904049"/>
            <a:ext cx="3154138" cy="489608"/>
          </a:xfrm>
          <a:prstGeom prst="rect">
            <a:avLst/>
          </a:prstGeom>
        </p:spPr>
        <p:txBody>
          <a:bodyPr vert="horz" lIns="91416" tIns="45708" rIns="91416" bIns="457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dirty="0">
                <a:solidFill>
                  <a:schemeClr val="bg1">
                    <a:lumMod val="65000"/>
                  </a:schemeClr>
                </a:solidFill>
              </a:rPr>
              <a:t>Kindle Support</a:t>
            </a:r>
          </a:p>
        </p:txBody>
      </p:sp>
      <p:sp>
        <p:nvSpPr>
          <p:cNvPr id="121" name="Content Placeholder 2"/>
          <p:cNvSpPr txBox="1">
            <a:spLocks/>
          </p:cNvSpPr>
          <p:nvPr/>
        </p:nvSpPr>
        <p:spPr>
          <a:xfrm>
            <a:off x="7856197" y="3129229"/>
            <a:ext cx="3183281" cy="496511"/>
          </a:xfrm>
          <a:prstGeom prst="rect">
            <a:avLst/>
          </a:prstGeom>
        </p:spPr>
        <p:txBody>
          <a:bodyPr vert="horz" lIns="91416" tIns="45708" rIns="91416" bIns="457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dirty="0">
                <a:solidFill>
                  <a:schemeClr val="bg1">
                    <a:lumMod val="65000"/>
                  </a:schemeClr>
                </a:solidFill>
              </a:rPr>
              <a:t>BD’s up to 500GB</a:t>
            </a:r>
          </a:p>
        </p:txBody>
      </p:sp>
      <p:sp>
        <p:nvSpPr>
          <p:cNvPr id="122" name="Content Placeholder 2"/>
          <p:cNvSpPr txBox="1">
            <a:spLocks/>
          </p:cNvSpPr>
          <p:nvPr/>
        </p:nvSpPr>
        <p:spPr>
          <a:xfrm>
            <a:off x="3031201" y="1721869"/>
            <a:ext cx="3154138" cy="489608"/>
          </a:xfrm>
          <a:prstGeom prst="rect">
            <a:avLst/>
          </a:prstGeom>
        </p:spPr>
        <p:txBody>
          <a:bodyPr vert="horz" lIns="91416" tIns="45708" rIns="91416" bIns="457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dirty="0">
                <a:solidFill>
                  <a:schemeClr val="bg1">
                    <a:lumMod val="65000"/>
                  </a:schemeClr>
                </a:solidFill>
              </a:rPr>
              <a:t>99.95% SLA</a:t>
            </a:r>
          </a:p>
        </p:txBody>
      </p:sp>
      <p:sp>
        <p:nvSpPr>
          <p:cNvPr id="123" name="Content Placeholder 2"/>
          <p:cNvSpPr txBox="1">
            <a:spLocks/>
          </p:cNvSpPr>
          <p:nvPr/>
        </p:nvSpPr>
        <p:spPr>
          <a:xfrm>
            <a:off x="8132491" y="4034386"/>
            <a:ext cx="3763442" cy="489608"/>
          </a:xfrm>
          <a:prstGeom prst="rect">
            <a:avLst/>
          </a:prstGeom>
        </p:spPr>
        <p:txBody>
          <a:bodyPr vert="horz" lIns="91416" tIns="45708" rIns="91416" bIns="45708"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dirty="0">
                <a:solidFill>
                  <a:schemeClr val="bg1">
                    <a:lumMod val="65000"/>
                  </a:schemeClr>
                </a:solidFill>
              </a:rPr>
              <a:t>Self Service Site Recovery</a:t>
            </a:r>
          </a:p>
        </p:txBody>
      </p:sp>
      <p:sp>
        <p:nvSpPr>
          <p:cNvPr id="124" name="Content Placeholder 2"/>
          <p:cNvSpPr txBox="1">
            <a:spLocks/>
          </p:cNvSpPr>
          <p:nvPr/>
        </p:nvSpPr>
        <p:spPr>
          <a:xfrm>
            <a:off x="7217080" y="3692101"/>
            <a:ext cx="3763442" cy="489608"/>
          </a:xfrm>
          <a:prstGeom prst="rect">
            <a:avLst/>
          </a:prstGeom>
        </p:spPr>
        <p:txBody>
          <a:bodyPr vert="horz" lIns="91416" tIns="45708" rIns="91416" bIns="457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dirty="0">
                <a:solidFill>
                  <a:schemeClr val="bg1">
                    <a:lumMod val="65000"/>
                  </a:schemeClr>
                </a:solidFill>
              </a:rPr>
              <a:t>Active GEO replication</a:t>
            </a:r>
          </a:p>
        </p:txBody>
      </p:sp>
      <p:sp>
        <p:nvSpPr>
          <p:cNvPr id="125" name="Content Placeholder 2"/>
          <p:cNvSpPr txBox="1">
            <a:spLocks/>
          </p:cNvSpPr>
          <p:nvPr/>
        </p:nvSpPr>
        <p:spPr>
          <a:xfrm>
            <a:off x="7584217" y="5707582"/>
            <a:ext cx="3154138" cy="489608"/>
          </a:xfrm>
          <a:prstGeom prst="rect">
            <a:avLst/>
          </a:prstGeom>
        </p:spPr>
        <p:txBody>
          <a:bodyPr vert="horz" lIns="91416" tIns="45708" rIns="91416" bIns="457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b="1" dirty="0" err="1">
                <a:solidFill>
                  <a:schemeClr val="bg1">
                    <a:lumMod val="65000"/>
                  </a:schemeClr>
                </a:solidFill>
              </a:rPr>
              <a:t>HDInsight</a:t>
            </a:r>
            <a:endParaRPr lang="en-US" sz="2799" b="1" dirty="0">
              <a:solidFill>
                <a:schemeClr val="bg1">
                  <a:lumMod val="65000"/>
                </a:schemeClr>
              </a:solidFill>
            </a:endParaRPr>
          </a:p>
        </p:txBody>
      </p:sp>
      <p:sp>
        <p:nvSpPr>
          <p:cNvPr id="126" name="Content Placeholder 2"/>
          <p:cNvSpPr txBox="1">
            <a:spLocks/>
          </p:cNvSpPr>
          <p:nvPr/>
        </p:nvSpPr>
        <p:spPr>
          <a:xfrm>
            <a:off x="9987697" y="1242907"/>
            <a:ext cx="3154138" cy="489608"/>
          </a:xfrm>
          <a:prstGeom prst="rect">
            <a:avLst/>
          </a:prstGeom>
        </p:spPr>
        <p:txBody>
          <a:bodyPr vert="horz" lIns="91416" tIns="45708" rIns="91416" bIns="457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dirty="0">
                <a:solidFill>
                  <a:schemeClr val="bg1">
                    <a:lumMod val="65000"/>
                  </a:schemeClr>
                </a:solidFill>
              </a:rPr>
              <a:t>Hadoop 2.2</a:t>
            </a:r>
          </a:p>
        </p:txBody>
      </p:sp>
      <p:sp>
        <p:nvSpPr>
          <p:cNvPr id="127" name="Content Placeholder 2"/>
          <p:cNvSpPr txBox="1">
            <a:spLocks/>
          </p:cNvSpPr>
          <p:nvPr/>
        </p:nvSpPr>
        <p:spPr>
          <a:xfrm>
            <a:off x="6125657" y="6278294"/>
            <a:ext cx="3154138" cy="489608"/>
          </a:xfrm>
          <a:prstGeom prst="rect">
            <a:avLst/>
          </a:prstGeom>
        </p:spPr>
        <p:txBody>
          <a:bodyPr vert="horz" lIns="91416" tIns="45708" rIns="91416" bIns="457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dirty="0">
                <a:solidFill>
                  <a:schemeClr val="bg1">
                    <a:lumMod val="65000"/>
                  </a:schemeClr>
                </a:solidFill>
              </a:rPr>
              <a:t>YARN support</a:t>
            </a:r>
          </a:p>
        </p:txBody>
      </p:sp>
      <p:sp>
        <p:nvSpPr>
          <p:cNvPr id="128" name="Content Placeholder 2"/>
          <p:cNvSpPr txBox="1">
            <a:spLocks/>
          </p:cNvSpPr>
          <p:nvPr/>
        </p:nvSpPr>
        <p:spPr>
          <a:xfrm>
            <a:off x="7754453" y="2646523"/>
            <a:ext cx="3154138" cy="489608"/>
          </a:xfrm>
          <a:prstGeom prst="rect">
            <a:avLst/>
          </a:prstGeom>
        </p:spPr>
        <p:txBody>
          <a:bodyPr vert="horz" lIns="91416" tIns="45708" rIns="91416" bIns="457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dirty="0">
                <a:solidFill>
                  <a:schemeClr val="bg1">
                    <a:lumMod val="65000"/>
                  </a:schemeClr>
                </a:solidFill>
              </a:rPr>
              <a:t>.NET 4.5</a:t>
            </a:r>
          </a:p>
        </p:txBody>
      </p:sp>
      <p:sp>
        <p:nvSpPr>
          <p:cNvPr id="129" name="Content Placeholder 2"/>
          <p:cNvSpPr txBox="1">
            <a:spLocks/>
          </p:cNvSpPr>
          <p:nvPr/>
        </p:nvSpPr>
        <p:spPr>
          <a:xfrm>
            <a:off x="8372886" y="6340339"/>
            <a:ext cx="3154138" cy="489608"/>
          </a:xfrm>
          <a:prstGeom prst="rect">
            <a:avLst/>
          </a:prstGeom>
        </p:spPr>
        <p:txBody>
          <a:bodyPr vert="horz" lIns="91416" tIns="45708" rIns="91416" bIns="457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dirty="0">
                <a:solidFill>
                  <a:schemeClr val="bg1">
                    <a:lumMod val="65000"/>
                  </a:schemeClr>
                </a:solidFill>
              </a:rPr>
              <a:t>.NET Foundation</a:t>
            </a:r>
          </a:p>
        </p:txBody>
      </p:sp>
      <p:sp>
        <p:nvSpPr>
          <p:cNvPr id="130" name="Content Placeholder 2"/>
          <p:cNvSpPr txBox="1">
            <a:spLocks/>
          </p:cNvSpPr>
          <p:nvPr/>
        </p:nvSpPr>
        <p:spPr>
          <a:xfrm>
            <a:off x="1990702" y="1180131"/>
            <a:ext cx="3154138" cy="489608"/>
          </a:xfrm>
          <a:prstGeom prst="rect">
            <a:avLst/>
          </a:prstGeom>
        </p:spPr>
        <p:txBody>
          <a:bodyPr vert="horz" lIns="91416" tIns="45708" rIns="91416" bIns="457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dirty="0">
                <a:solidFill>
                  <a:schemeClr val="bg1">
                    <a:lumMod val="65000"/>
                  </a:schemeClr>
                </a:solidFill>
              </a:rPr>
              <a:t>Azure </a:t>
            </a:r>
            <a:r>
              <a:rPr lang="en-US" sz="2799" dirty="0" err="1">
                <a:solidFill>
                  <a:schemeClr val="bg1">
                    <a:lumMod val="65000"/>
                  </a:schemeClr>
                </a:solidFill>
              </a:rPr>
              <a:t>Redis</a:t>
            </a:r>
            <a:r>
              <a:rPr lang="en-US" sz="2799" dirty="0">
                <a:solidFill>
                  <a:schemeClr val="bg1">
                    <a:lumMod val="65000"/>
                  </a:schemeClr>
                </a:solidFill>
              </a:rPr>
              <a:t> Cache</a:t>
            </a:r>
          </a:p>
        </p:txBody>
      </p:sp>
      <p:sp>
        <p:nvSpPr>
          <p:cNvPr id="131" name="Content Placeholder 2"/>
          <p:cNvSpPr txBox="1">
            <a:spLocks/>
          </p:cNvSpPr>
          <p:nvPr/>
        </p:nvSpPr>
        <p:spPr>
          <a:xfrm>
            <a:off x="9184361" y="3427133"/>
            <a:ext cx="3154138" cy="489608"/>
          </a:xfrm>
          <a:prstGeom prst="rect">
            <a:avLst/>
          </a:prstGeom>
        </p:spPr>
        <p:txBody>
          <a:bodyPr vert="horz" lIns="91416" tIns="45708" rIns="91416" bIns="457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b="1" dirty="0">
                <a:solidFill>
                  <a:schemeClr val="bg1">
                    <a:lumMod val="65000"/>
                  </a:schemeClr>
                </a:solidFill>
              </a:rPr>
              <a:t>API Management</a:t>
            </a:r>
          </a:p>
        </p:txBody>
      </p:sp>
      <p:sp>
        <p:nvSpPr>
          <p:cNvPr id="132" name="Content Placeholder 2"/>
          <p:cNvSpPr txBox="1">
            <a:spLocks/>
          </p:cNvSpPr>
          <p:nvPr/>
        </p:nvSpPr>
        <p:spPr>
          <a:xfrm>
            <a:off x="3614219" y="6332660"/>
            <a:ext cx="3154138" cy="489608"/>
          </a:xfrm>
          <a:prstGeom prst="rect">
            <a:avLst/>
          </a:prstGeom>
        </p:spPr>
        <p:txBody>
          <a:bodyPr vert="horz" lIns="91416" tIns="45708" rIns="91416" bIns="457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b="1" dirty="0">
                <a:solidFill>
                  <a:schemeClr val="bg1">
                    <a:lumMod val="65000"/>
                  </a:schemeClr>
                </a:solidFill>
              </a:rPr>
              <a:t>Site Recovery</a:t>
            </a:r>
          </a:p>
        </p:txBody>
      </p:sp>
      <p:sp>
        <p:nvSpPr>
          <p:cNvPr id="133" name="Content Placeholder 2"/>
          <p:cNvSpPr txBox="1">
            <a:spLocks/>
          </p:cNvSpPr>
          <p:nvPr/>
        </p:nvSpPr>
        <p:spPr>
          <a:xfrm>
            <a:off x="2053716" y="4315120"/>
            <a:ext cx="3154138" cy="489608"/>
          </a:xfrm>
          <a:prstGeom prst="rect">
            <a:avLst/>
          </a:prstGeom>
        </p:spPr>
        <p:txBody>
          <a:bodyPr vert="horz" lIns="91416" tIns="45708" rIns="91416" bIns="457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b="1" dirty="0">
                <a:solidFill>
                  <a:schemeClr val="bg1">
                    <a:lumMod val="65000"/>
                  </a:schemeClr>
                </a:solidFill>
              </a:rPr>
              <a:t>Remote Apps</a:t>
            </a:r>
          </a:p>
        </p:txBody>
      </p:sp>
      <p:sp>
        <p:nvSpPr>
          <p:cNvPr id="134" name="Content Placeholder 2"/>
          <p:cNvSpPr txBox="1">
            <a:spLocks/>
          </p:cNvSpPr>
          <p:nvPr/>
        </p:nvSpPr>
        <p:spPr>
          <a:xfrm>
            <a:off x="10515444" y="3067100"/>
            <a:ext cx="1673380" cy="440995"/>
          </a:xfrm>
          <a:prstGeom prst="rect">
            <a:avLst/>
          </a:prstGeom>
        </p:spPr>
        <p:txBody>
          <a:bodyPr vert="horz" lIns="91416" tIns="45708" rIns="91416" bIns="45708"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dirty="0">
                <a:solidFill>
                  <a:schemeClr val="bg1">
                    <a:lumMod val="65000"/>
                  </a:schemeClr>
                </a:solidFill>
              </a:rPr>
              <a:t>Cordova</a:t>
            </a:r>
          </a:p>
        </p:txBody>
      </p:sp>
      <p:sp>
        <p:nvSpPr>
          <p:cNvPr id="135" name="Content Placeholder 2"/>
          <p:cNvSpPr txBox="1">
            <a:spLocks/>
          </p:cNvSpPr>
          <p:nvPr/>
        </p:nvSpPr>
        <p:spPr>
          <a:xfrm>
            <a:off x="9723158" y="5226012"/>
            <a:ext cx="2632640" cy="783546"/>
          </a:xfrm>
          <a:prstGeom prst="rect">
            <a:avLst/>
          </a:prstGeom>
        </p:spPr>
        <p:txBody>
          <a:bodyPr vert="horz" lIns="91416" tIns="45708" rIns="91416" bIns="45708"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dirty="0">
                <a:solidFill>
                  <a:schemeClr val="bg1">
                    <a:lumMod val="65000"/>
                  </a:schemeClr>
                </a:solidFill>
              </a:rPr>
              <a:t>VSO Open </a:t>
            </a:r>
            <a:r>
              <a:rPr lang="en-US" sz="2799" dirty="0" err="1">
                <a:solidFill>
                  <a:schemeClr val="bg1">
                    <a:lumMod val="65000"/>
                  </a:schemeClr>
                </a:solidFill>
              </a:rPr>
              <a:t>Api’s</a:t>
            </a:r>
            <a:endParaRPr lang="en-US" sz="2799" dirty="0">
              <a:solidFill>
                <a:schemeClr val="bg1">
                  <a:lumMod val="65000"/>
                </a:schemeClr>
              </a:solidFill>
            </a:endParaRPr>
          </a:p>
        </p:txBody>
      </p:sp>
      <p:sp>
        <p:nvSpPr>
          <p:cNvPr id="136" name="Content Placeholder 2"/>
          <p:cNvSpPr txBox="1">
            <a:spLocks/>
          </p:cNvSpPr>
          <p:nvPr/>
        </p:nvSpPr>
        <p:spPr>
          <a:xfrm>
            <a:off x="5177276" y="1856825"/>
            <a:ext cx="3154138" cy="489608"/>
          </a:xfrm>
          <a:prstGeom prst="rect">
            <a:avLst/>
          </a:prstGeom>
        </p:spPr>
        <p:txBody>
          <a:bodyPr vert="horz" lIns="91416" tIns="45708" rIns="91416" bIns="457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b="1" dirty="0">
                <a:solidFill>
                  <a:schemeClr val="bg1">
                    <a:lumMod val="65000"/>
                  </a:schemeClr>
                </a:solidFill>
              </a:rPr>
              <a:t>Event Hub</a:t>
            </a:r>
          </a:p>
        </p:txBody>
      </p:sp>
    </p:spTree>
    <p:extLst>
      <p:ext uri="{BB962C8B-B14F-4D97-AF65-F5344CB8AC3E}">
        <p14:creationId xmlns:p14="http://schemas.microsoft.com/office/powerpoint/2010/main" val="454235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0"/>
                                        </p:tgtEl>
                                        <p:attrNameLst>
                                          <p:attrName>style.visibility</p:attrName>
                                        </p:attrNameLst>
                                      </p:cBhvr>
                                      <p:to>
                                        <p:strVal val="visible"/>
                                      </p:to>
                                    </p:set>
                                    <p:anim calcmode="lin" valueType="num">
                                      <p:cBhvr>
                                        <p:cTn id="12" dur="500" fill="hold"/>
                                        <p:tgtEl>
                                          <p:spTgt spid="70"/>
                                        </p:tgtEl>
                                        <p:attrNameLst>
                                          <p:attrName>ppt_w</p:attrName>
                                        </p:attrNameLst>
                                      </p:cBhvr>
                                      <p:tavLst>
                                        <p:tav tm="0">
                                          <p:val>
                                            <p:fltVal val="0"/>
                                          </p:val>
                                        </p:tav>
                                        <p:tav tm="100000">
                                          <p:val>
                                            <p:strVal val="#ppt_w"/>
                                          </p:val>
                                        </p:tav>
                                      </p:tavLst>
                                    </p:anim>
                                    <p:anim calcmode="lin" valueType="num">
                                      <p:cBhvr>
                                        <p:cTn id="13" dur="500" fill="hold"/>
                                        <p:tgtEl>
                                          <p:spTgt spid="70"/>
                                        </p:tgtEl>
                                        <p:attrNameLst>
                                          <p:attrName>ppt_h</p:attrName>
                                        </p:attrNameLst>
                                      </p:cBhvr>
                                      <p:tavLst>
                                        <p:tav tm="0">
                                          <p:val>
                                            <p:fltVal val="0"/>
                                          </p:val>
                                        </p:tav>
                                        <p:tav tm="100000">
                                          <p:val>
                                            <p:strVal val="#ppt_h"/>
                                          </p:val>
                                        </p:tav>
                                      </p:tavLst>
                                    </p:anim>
                                    <p:animEffect transition="in" filter="fade">
                                      <p:cBhvr>
                                        <p:cTn id="14" dur="500"/>
                                        <p:tgtEl>
                                          <p:spTgt spid="7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1"/>
                                        </p:tgtEl>
                                        <p:attrNameLst>
                                          <p:attrName>style.visibility</p:attrName>
                                        </p:attrNameLst>
                                      </p:cBhvr>
                                      <p:to>
                                        <p:strVal val="visible"/>
                                      </p:to>
                                    </p:set>
                                    <p:anim calcmode="lin" valueType="num">
                                      <p:cBhvr>
                                        <p:cTn id="17" dur="500" fill="hold"/>
                                        <p:tgtEl>
                                          <p:spTgt spid="71"/>
                                        </p:tgtEl>
                                        <p:attrNameLst>
                                          <p:attrName>ppt_w</p:attrName>
                                        </p:attrNameLst>
                                      </p:cBhvr>
                                      <p:tavLst>
                                        <p:tav tm="0">
                                          <p:val>
                                            <p:fltVal val="0"/>
                                          </p:val>
                                        </p:tav>
                                        <p:tav tm="100000">
                                          <p:val>
                                            <p:strVal val="#ppt_w"/>
                                          </p:val>
                                        </p:tav>
                                      </p:tavLst>
                                    </p:anim>
                                    <p:anim calcmode="lin" valueType="num">
                                      <p:cBhvr>
                                        <p:cTn id="18" dur="500" fill="hold"/>
                                        <p:tgtEl>
                                          <p:spTgt spid="71"/>
                                        </p:tgtEl>
                                        <p:attrNameLst>
                                          <p:attrName>ppt_h</p:attrName>
                                        </p:attrNameLst>
                                      </p:cBhvr>
                                      <p:tavLst>
                                        <p:tav tm="0">
                                          <p:val>
                                            <p:fltVal val="0"/>
                                          </p:val>
                                        </p:tav>
                                        <p:tav tm="100000">
                                          <p:val>
                                            <p:strVal val="#ppt_h"/>
                                          </p:val>
                                        </p:tav>
                                      </p:tavLst>
                                    </p:anim>
                                    <p:animEffect transition="in" filter="fade">
                                      <p:cBhvr>
                                        <p:cTn id="19" dur="500"/>
                                        <p:tgtEl>
                                          <p:spTgt spid="7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2"/>
                                        </p:tgtEl>
                                        <p:attrNameLst>
                                          <p:attrName>style.visibility</p:attrName>
                                        </p:attrNameLst>
                                      </p:cBhvr>
                                      <p:to>
                                        <p:strVal val="visible"/>
                                      </p:to>
                                    </p:set>
                                    <p:anim calcmode="lin" valueType="num">
                                      <p:cBhvr>
                                        <p:cTn id="22" dur="500" fill="hold"/>
                                        <p:tgtEl>
                                          <p:spTgt spid="72"/>
                                        </p:tgtEl>
                                        <p:attrNameLst>
                                          <p:attrName>ppt_w</p:attrName>
                                        </p:attrNameLst>
                                      </p:cBhvr>
                                      <p:tavLst>
                                        <p:tav tm="0">
                                          <p:val>
                                            <p:fltVal val="0"/>
                                          </p:val>
                                        </p:tav>
                                        <p:tav tm="100000">
                                          <p:val>
                                            <p:strVal val="#ppt_w"/>
                                          </p:val>
                                        </p:tav>
                                      </p:tavLst>
                                    </p:anim>
                                    <p:anim calcmode="lin" valueType="num">
                                      <p:cBhvr>
                                        <p:cTn id="23" dur="500" fill="hold"/>
                                        <p:tgtEl>
                                          <p:spTgt spid="72"/>
                                        </p:tgtEl>
                                        <p:attrNameLst>
                                          <p:attrName>ppt_h</p:attrName>
                                        </p:attrNameLst>
                                      </p:cBhvr>
                                      <p:tavLst>
                                        <p:tav tm="0">
                                          <p:val>
                                            <p:fltVal val="0"/>
                                          </p:val>
                                        </p:tav>
                                        <p:tav tm="100000">
                                          <p:val>
                                            <p:strVal val="#ppt_h"/>
                                          </p:val>
                                        </p:tav>
                                      </p:tavLst>
                                    </p:anim>
                                    <p:animEffect transition="in" filter="fade">
                                      <p:cBhvr>
                                        <p:cTn id="24" dur="500"/>
                                        <p:tgtEl>
                                          <p:spTgt spid="7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8"/>
                                        </p:tgtEl>
                                        <p:attrNameLst>
                                          <p:attrName>style.visibility</p:attrName>
                                        </p:attrNameLst>
                                      </p:cBhvr>
                                      <p:to>
                                        <p:strVal val="visible"/>
                                      </p:to>
                                    </p:set>
                                    <p:anim calcmode="lin" valueType="num">
                                      <p:cBhvr>
                                        <p:cTn id="27" dur="500" fill="hold"/>
                                        <p:tgtEl>
                                          <p:spTgt spid="68"/>
                                        </p:tgtEl>
                                        <p:attrNameLst>
                                          <p:attrName>ppt_w</p:attrName>
                                        </p:attrNameLst>
                                      </p:cBhvr>
                                      <p:tavLst>
                                        <p:tav tm="0">
                                          <p:val>
                                            <p:fltVal val="0"/>
                                          </p:val>
                                        </p:tav>
                                        <p:tav tm="100000">
                                          <p:val>
                                            <p:strVal val="#ppt_w"/>
                                          </p:val>
                                        </p:tav>
                                      </p:tavLst>
                                    </p:anim>
                                    <p:anim calcmode="lin" valueType="num">
                                      <p:cBhvr>
                                        <p:cTn id="28" dur="500" fill="hold"/>
                                        <p:tgtEl>
                                          <p:spTgt spid="68"/>
                                        </p:tgtEl>
                                        <p:attrNameLst>
                                          <p:attrName>ppt_h</p:attrName>
                                        </p:attrNameLst>
                                      </p:cBhvr>
                                      <p:tavLst>
                                        <p:tav tm="0">
                                          <p:val>
                                            <p:fltVal val="0"/>
                                          </p:val>
                                        </p:tav>
                                        <p:tav tm="100000">
                                          <p:val>
                                            <p:strVal val="#ppt_h"/>
                                          </p:val>
                                        </p:tav>
                                      </p:tavLst>
                                    </p:anim>
                                    <p:animEffect transition="in" filter="fade">
                                      <p:cBhvr>
                                        <p:cTn id="29" dur="500"/>
                                        <p:tgtEl>
                                          <p:spTgt spid="68"/>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73"/>
                                        </p:tgtEl>
                                        <p:attrNameLst>
                                          <p:attrName>style.visibility</p:attrName>
                                        </p:attrNameLst>
                                      </p:cBhvr>
                                      <p:to>
                                        <p:strVal val="visible"/>
                                      </p:to>
                                    </p:set>
                                    <p:anim calcmode="lin" valueType="num">
                                      <p:cBhvr>
                                        <p:cTn id="32" dur="500" fill="hold"/>
                                        <p:tgtEl>
                                          <p:spTgt spid="73"/>
                                        </p:tgtEl>
                                        <p:attrNameLst>
                                          <p:attrName>ppt_w</p:attrName>
                                        </p:attrNameLst>
                                      </p:cBhvr>
                                      <p:tavLst>
                                        <p:tav tm="0">
                                          <p:val>
                                            <p:fltVal val="0"/>
                                          </p:val>
                                        </p:tav>
                                        <p:tav tm="100000">
                                          <p:val>
                                            <p:strVal val="#ppt_w"/>
                                          </p:val>
                                        </p:tav>
                                      </p:tavLst>
                                    </p:anim>
                                    <p:anim calcmode="lin" valueType="num">
                                      <p:cBhvr>
                                        <p:cTn id="33" dur="500" fill="hold"/>
                                        <p:tgtEl>
                                          <p:spTgt spid="73"/>
                                        </p:tgtEl>
                                        <p:attrNameLst>
                                          <p:attrName>ppt_h</p:attrName>
                                        </p:attrNameLst>
                                      </p:cBhvr>
                                      <p:tavLst>
                                        <p:tav tm="0">
                                          <p:val>
                                            <p:fltVal val="0"/>
                                          </p:val>
                                        </p:tav>
                                        <p:tav tm="100000">
                                          <p:val>
                                            <p:strVal val="#ppt_h"/>
                                          </p:val>
                                        </p:tav>
                                      </p:tavLst>
                                    </p:anim>
                                    <p:animEffect transition="in" filter="fade">
                                      <p:cBhvr>
                                        <p:cTn id="34" dur="500"/>
                                        <p:tgtEl>
                                          <p:spTgt spid="7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74"/>
                                        </p:tgtEl>
                                        <p:attrNameLst>
                                          <p:attrName>style.visibility</p:attrName>
                                        </p:attrNameLst>
                                      </p:cBhvr>
                                      <p:to>
                                        <p:strVal val="visible"/>
                                      </p:to>
                                    </p:set>
                                    <p:anim calcmode="lin" valueType="num">
                                      <p:cBhvr>
                                        <p:cTn id="37" dur="500" fill="hold"/>
                                        <p:tgtEl>
                                          <p:spTgt spid="74"/>
                                        </p:tgtEl>
                                        <p:attrNameLst>
                                          <p:attrName>ppt_w</p:attrName>
                                        </p:attrNameLst>
                                      </p:cBhvr>
                                      <p:tavLst>
                                        <p:tav tm="0">
                                          <p:val>
                                            <p:fltVal val="0"/>
                                          </p:val>
                                        </p:tav>
                                        <p:tav tm="100000">
                                          <p:val>
                                            <p:strVal val="#ppt_w"/>
                                          </p:val>
                                        </p:tav>
                                      </p:tavLst>
                                    </p:anim>
                                    <p:anim calcmode="lin" valueType="num">
                                      <p:cBhvr>
                                        <p:cTn id="38" dur="500" fill="hold"/>
                                        <p:tgtEl>
                                          <p:spTgt spid="74"/>
                                        </p:tgtEl>
                                        <p:attrNameLst>
                                          <p:attrName>ppt_h</p:attrName>
                                        </p:attrNameLst>
                                      </p:cBhvr>
                                      <p:tavLst>
                                        <p:tav tm="0">
                                          <p:val>
                                            <p:fltVal val="0"/>
                                          </p:val>
                                        </p:tav>
                                        <p:tav tm="100000">
                                          <p:val>
                                            <p:strVal val="#ppt_h"/>
                                          </p:val>
                                        </p:tav>
                                      </p:tavLst>
                                    </p:anim>
                                    <p:animEffect transition="in" filter="fade">
                                      <p:cBhvr>
                                        <p:cTn id="39" dur="500"/>
                                        <p:tgtEl>
                                          <p:spTgt spid="7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62"/>
                                        </p:tgtEl>
                                        <p:attrNameLst>
                                          <p:attrName>style.visibility</p:attrName>
                                        </p:attrNameLst>
                                      </p:cBhvr>
                                      <p:to>
                                        <p:strVal val="visible"/>
                                      </p:to>
                                    </p:set>
                                    <p:anim calcmode="lin" valueType="num">
                                      <p:cBhvr>
                                        <p:cTn id="42" dur="500" fill="hold"/>
                                        <p:tgtEl>
                                          <p:spTgt spid="62"/>
                                        </p:tgtEl>
                                        <p:attrNameLst>
                                          <p:attrName>ppt_w</p:attrName>
                                        </p:attrNameLst>
                                      </p:cBhvr>
                                      <p:tavLst>
                                        <p:tav tm="0">
                                          <p:val>
                                            <p:fltVal val="0"/>
                                          </p:val>
                                        </p:tav>
                                        <p:tav tm="100000">
                                          <p:val>
                                            <p:strVal val="#ppt_w"/>
                                          </p:val>
                                        </p:tav>
                                      </p:tavLst>
                                    </p:anim>
                                    <p:anim calcmode="lin" valueType="num">
                                      <p:cBhvr>
                                        <p:cTn id="43" dur="500" fill="hold"/>
                                        <p:tgtEl>
                                          <p:spTgt spid="62"/>
                                        </p:tgtEl>
                                        <p:attrNameLst>
                                          <p:attrName>ppt_h</p:attrName>
                                        </p:attrNameLst>
                                      </p:cBhvr>
                                      <p:tavLst>
                                        <p:tav tm="0">
                                          <p:val>
                                            <p:fltVal val="0"/>
                                          </p:val>
                                        </p:tav>
                                        <p:tav tm="100000">
                                          <p:val>
                                            <p:strVal val="#ppt_h"/>
                                          </p:val>
                                        </p:tav>
                                      </p:tavLst>
                                    </p:anim>
                                    <p:animEffect transition="in" filter="fade">
                                      <p:cBhvr>
                                        <p:cTn id="44" dur="500"/>
                                        <p:tgtEl>
                                          <p:spTgt spid="62"/>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76"/>
                                        </p:tgtEl>
                                        <p:attrNameLst>
                                          <p:attrName>style.visibility</p:attrName>
                                        </p:attrNameLst>
                                      </p:cBhvr>
                                      <p:to>
                                        <p:strVal val="visible"/>
                                      </p:to>
                                    </p:set>
                                    <p:anim calcmode="lin" valueType="num">
                                      <p:cBhvr>
                                        <p:cTn id="47" dur="500" fill="hold"/>
                                        <p:tgtEl>
                                          <p:spTgt spid="76"/>
                                        </p:tgtEl>
                                        <p:attrNameLst>
                                          <p:attrName>ppt_w</p:attrName>
                                        </p:attrNameLst>
                                      </p:cBhvr>
                                      <p:tavLst>
                                        <p:tav tm="0">
                                          <p:val>
                                            <p:fltVal val="0"/>
                                          </p:val>
                                        </p:tav>
                                        <p:tav tm="100000">
                                          <p:val>
                                            <p:strVal val="#ppt_w"/>
                                          </p:val>
                                        </p:tav>
                                      </p:tavLst>
                                    </p:anim>
                                    <p:anim calcmode="lin" valueType="num">
                                      <p:cBhvr>
                                        <p:cTn id="48" dur="500" fill="hold"/>
                                        <p:tgtEl>
                                          <p:spTgt spid="76"/>
                                        </p:tgtEl>
                                        <p:attrNameLst>
                                          <p:attrName>ppt_h</p:attrName>
                                        </p:attrNameLst>
                                      </p:cBhvr>
                                      <p:tavLst>
                                        <p:tav tm="0">
                                          <p:val>
                                            <p:fltVal val="0"/>
                                          </p:val>
                                        </p:tav>
                                        <p:tav tm="100000">
                                          <p:val>
                                            <p:strVal val="#ppt_h"/>
                                          </p:val>
                                        </p:tav>
                                      </p:tavLst>
                                    </p:anim>
                                    <p:animEffect transition="in" filter="fade">
                                      <p:cBhvr>
                                        <p:cTn id="49" dur="500"/>
                                        <p:tgtEl>
                                          <p:spTgt spid="76"/>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77"/>
                                        </p:tgtEl>
                                        <p:attrNameLst>
                                          <p:attrName>style.visibility</p:attrName>
                                        </p:attrNameLst>
                                      </p:cBhvr>
                                      <p:to>
                                        <p:strVal val="visible"/>
                                      </p:to>
                                    </p:set>
                                    <p:anim calcmode="lin" valueType="num">
                                      <p:cBhvr>
                                        <p:cTn id="52" dur="500" fill="hold"/>
                                        <p:tgtEl>
                                          <p:spTgt spid="77"/>
                                        </p:tgtEl>
                                        <p:attrNameLst>
                                          <p:attrName>ppt_w</p:attrName>
                                        </p:attrNameLst>
                                      </p:cBhvr>
                                      <p:tavLst>
                                        <p:tav tm="0">
                                          <p:val>
                                            <p:fltVal val="0"/>
                                          </p:val>
                                        </p:tav>
                                        <p:tav tm="100000">
                                          <p:val>
                                            <p:strVal val="#ppt_w"/>
                                          </p:val>
                                        </p:tav>
                                      </p:tavLst>
                                    </p:anim>
                                    <p:anim calcmode="lin" valueType="num">
                                      <p:cBhvr>
                                        <p:cTn id="53" dur="500" fill="hold"/>
                                        <p:tgtEl>
                                          <p:spTgt spid="77"/>
                                        </p:tgtEl>
                                        <p:attrNameLst>
                                          <p:attrName>ppt_h</p:attrName>
                                        </p:attrNameLst>
                                      </p:cBhvr>
                                      <p:tavLst>
                                        <p:tav tm="0">
                                          <p:val>
                                            <p:fltVal val="0"/>
                                          </p:val>
                                        </p:tav>
                                        <p:tav tm="100000">
                                          <p:val>
                                            <p:strVal val="#ppt_h"/>
                                          </p:val>
                                        </p:tav>
                                      </p:tavLst>
                                    </p:anim>
                                    <p:animEffect transition="in" filter="fade">
                                      <p:cBhvr>
                                        <p:cTn id="54" dur="500"/>
                                        <p:tgtEl>
                                          <p:spTgt spid="77"/>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92"/>
                                        </p:tgtEl>
                                        <p:attrNameLst>
                                          <p:attrName>style.visibility</p:attrName>
                                        </p:attrNameLst>
                                      </p:cBhvr>
                                      <p:to>
                                        <p:strVal val="visible"/>
                                      </p:to>
                                    </p:set>
                                    <p:anim calcmode="lin" valueType="num">
                                      <p:cBhvr>
                                        <p:cTn id="57" dur="500" fill="hold"/>
                                        <p:tgtEl>
                                          <p:spTgt spid="92"/>
                                        </p:tgtEl>
                                        <p:attrNameLst>
                                          <p:attrName>ppt_w</p:attrName>
                                        </p:attrNameLst>
                                      </p:cBhvr>
                                      <p:tavLst>
                                        <p:tav tm="0">
                                          <p:val>
                                            <p:fltVal val="0"/>
                                          </p:val>
                                        </p:tav>
                                        <p:tav tm="100000">
                                          <p:val>
                                            <p:strVal val="#ppt_w"/>
                                          </p:val>
                                        </p:tav>
                                      </p:tavLst>
                                    </p:anim>
                                    <p:anim calcmode="lin" valueType="num">
                                      <p:cBhvr>
                                        <p:cTn id="58" dur="500" fill="hold"/>
                                        <p:tgtEl>
                                          <p:spTgt spid="92"/>
                                        </p:tgtEl>
                                        <p:attrNameLst>
                                          <p:attrName>ppt_h</p:attrName>
                                        </p:attrNameLst>
                                      </p:cBhvr>
                                      <p:tavLst>
                                        <p:tav tm="0">
                                          <p:val>
                                            <p:fltVal val="0"/>
                                          </p:val>
                                        </p:tav>
                                        <p:tav tm="100000">
                                          <p:val>
                                            <p:strVal val="#ppt_h"/>
                                          </p:val>
                                        </p:tav>
                                      </p:tavLst>
                                    </p:anim>
                                    <p:animEffect transition="in" filter="fade">
                                      <p:cBhvr>
                                        <p:cTn id="59" dur="500"/>
                                        <p:tgtEl>
                                          <p:spTgt spid="92"/>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93"/>
                                        </p:tgtEl>
                                        <p:attrNameLst>
                                          <p:attrName>style.visibility</p:attrName>
                                        </p:attrNameLst>
                                      </p:cBhvr>
                                      <p:to>
                                        <p:strVal val="visible"/>
                                      </p:to>
                                    </p:set>
                                    <p:anim calcmode="lin" valueType="num">
                                      <p:cBhvr>
                                        <p:cTn id="62" dur="500" fill="hold"/>
                                        <p:tgtEl>
                                          <p:spTgt spid="93"/>
                                        </p:tgtEl>
                                        <p:attrNameLst>
                                          <p:attrName>ppt_w</p:attrName>
                                        </p:attrNameLst>
                                      </p:cBhvr>
                                      <p:tavLst>
                                        <p:tav tm="0">
                                          <p:val>
                                            <p:fltVal val="0"/>
                                          </p:val>
                                        </p:tav>
                                        <p:tav tm="100000">
                                          <p:val>
                                            <p:strVal val="#ppt_w"/>
                                          </p:val>
                                        </p:tav>
                                      </p:tavLst>
                                    </p:anim>
                                    <p:anim calcmode="lin" valueType="num">
                                      <p:cBhvr>
                                        <p:cTn id="63" dur="500" fill="hold"/>
                                        <p:tgtEl>
                                          <p:spTgt spid="93"/>
                                        </p:tgtEl>
                                        <p:attrNameLst>
                                          <p:attrName>ppt_h</p:attrName>
                                        </p:attrNameLst>
                                      </p:cBhvr>
                                      <p:tavLst>
                                        <p:tav tm="0">
                                          <p:val>
                                            <p:fltVal val="0"/>
                                          </p:val>
                                        </p:tav>
                                        <p:tav tm="100000">
                                          <p:val>
                                            <p:strVal val="#ppt_h"/>
                                          </p:val>
                                        </p:tav>
                                      </p:tavLst>
                                    </p:anim>
                                    <p:animEffect transition="in" filter="fade">
                                      <p:cBhvr>
                                        <p:cTn id="64" dur="500"/>
                                        <p:tgtEl>
                                          <p:spTgt spid="93"/>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94"/>
                                        </p:tgtEl>
                                        <p:attrNameLst>
                                          <p:attrName>style.visibility</p:attrName>
                                        </p:attrNameLst>
                                      </p:cBhvr>
                                      <p:to>
                                        <p:strVal val="visible"/>
                                      </p:to>
                                    </p:set>
                                    <p:anim calcmode="lin" valueType="num">
                                      <p:cBhvr>
                                        <p:cTn id="67" dur="500" fill="hold"/>
                                        <p:tgtEl>
                                          <p:spTgt spid="94"/>
                                        </p:tgtEl>
                                        <p:attrNameLst>
                                          <p:attrName>ppt_w</p:attrName>
                                        </p:attrNameLst>
                                      </p:cBhvr>
                                      <p:tavLst>
                                        <p:tav tm="0">
                                          <p:val>
                                            <p:fltVal val="0"/>
                                          </p:val>
                                        </p:tav>
                                        <p:tav tm="100000">
                                          <p:val>
                                            <p:strVal val="#ppt_w"/>
                                          </p:val>
                                        </p:tav>
                                      </p:tavLst>
                                    </p:anim>
                                    <p:anim calcmode="lin" valueType="num">
                                      <p:cBhvr>
                                        <p:cTn id="68" dur="500" fill="hold"/>
                                        <p:tgtEl>
                                          <p:spTgt spid="94"/>
                                        </p:tgtEl>
                                        <p:attrNameLst>
                                          <p:attrName>ppt_h</p:attrName>
                                        </p:attrNameLst>
                                      </p:cBhvr>
                                      <p:tavLst>
                                        <p:tav tm="0">
                                          <p:val>
                                            <p:fltVal val="0"/>
                                          </p:val>
                                        </p:tav>
                                        <p:tav tm="100000">
                                          <p:val>
                                            <p:strVal val="#ppt_h"/>
                                          </p:val>
                                        </p:tav>
                                      </p:tavLst>
                                    </p:anim>
                                    <p:animEffect transition="in" filter="fade">
                                      <p:cBhvr>
                                        <p:cTn id="69" dur="500"/>
                                        <p:tgtEl>
                                          <p:spTgt spid="94"/>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95"/>
                                        </p:tgtEl>
                                        <p:attrNameLst>
                                          <p:attrName>style.visibility</p:attrName>
                                        </p:attrNameLst>
                                      </p:cBhvr>
                                      <p:to>
                                        <p:strVal val="visible"/>
                                      </p:to>
                                    </p:set>
                                    <p:anim calcmode="lin" valueType="num">
                                      <p:cBhvr>
                                        <p:cTn id="72" dur="500" fill="hold"/>
                                        <p:tgtEl>
                                          <p:spTgt spid="95"/>
                                        </p:tgtEl>
                                        <p:attrNameLst>
                                          <p:attrName>ppt_w</p:attrName>
                                        </p:attrNameLst>
                                      </p:cBhvr>
                                      <p:tavLst>
                                        <p:tav tm="0">
                                          <p:val>
                                            <p:fltVal val="0"/>
                                          </p:val>
                                        </p:tav>
                                        <p:tav tm="100000">
                                          <p:val>
                                            <p:strVal val="#ppt_w"/>
                                          </p:val>
                                        </p:tav>
                                      </p:tavLst>
                                    </p:anim>
                                    <p:anim calcmode="lin" valueType="num">
                                      <p:cBhvr>
                                        <p:cTn id="73" dur="500" fill="hold"/>
                                        <p:tgtEl>
                                          <p:spTgt spid="95"/>
                                        </p:tgtEl>
                                        <p:attrNameLst>
                                          <p:attrName>ppt_h</p:attrName>
                                        </p:attrNameLst>
                                      </p:cBhvr>
                                      <p:tavLst>
                                        <p:tav tm="0">
                                          <p:val>
                                            <p:fltVal val="0"/>
                                          </p:val>
                                        </p:tav>
                                        <p:tav tm="100000">
                                          <p:val>
                                            <p:strVal val="#ppt_h"/>
                                          </p:val>
                                        </p:tav>
                                      </p:tavLst>
                                    </p:anim>
                                    <p:animEffect transition="in" filter="fade">
                                      <p:cBhvr>
                                        <p:cTn id="74" dur="500"/>
                                        <p:tgtEl>
                                          <p:spTgt spid="95"/>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96"/>
                                        </p:tgtEl>
                                        <p:attrNameLst>
                                          <p:attrName>style.visibility</p:attrName>
                                        </p:attrNameLst>
                                      </p:cBhvr>
                                      <p:to>
                                        <p:strVal val="visible"/>
                                      </p:to>
                                    </p:set>
                                    <p:anim calcmode="lin" valueType="num">
                                      <p:cBhvr>
                                        <p:cTn id="77" dur="500" fill="hold"/>
                                        <p:tgtEl>
                                          <p:spTgt spid="96"/>
                                        </p:tgtEl>
                                        <p:attrNameLst>
                                          <p:attrName>ppt_w</p:attrName>
                                        </p:attrNameLst>
                                      </p:cBhvr>
                                      <p:tavLst>
                                        <p:tav tm="0">
                                          <p:val>
                                            <p:fltVal val="0"/>
                                          </p:val>
                                        </p:tav>
                                        <p:tav tm="100000">
                                          <p:val>
                                            <p:strVal val="#ppt_w"/>
                                          </p:val>
                                        </p:tav>
                                      </p:tavLst>
                                    </p:anim>
                                    <p:anim calcmode="lin" valueType="num">
                                      <p:cBhvr>
                                        <p:cTn id="78" dur="500" fill="hold"/>
                                        <p:tgtEl>
                                          <p:spTgt spid="96"/>
                                        </p:tgtEl>
                                        <p:attrNameLst>
                                          <p:attrName>ppt_h</p:attrName>
                                        </p:attrNameLst>
                                      </p:cBhvr>
                                      <p:tavLst>
                                        <p:tav tm="0">
                                          <p:val>
                                            <p:fltVal val="0"/>
                                          </p:val>
                                        </p:tav>
                                        <p:tav tm="100000">
                                          <p:val>
                                            <p:strVal val="#ppt_h"/>
                                          </p:val>
                                        </p:tav>
                                      </p:tavLst>
                                    </p:anim>
                                    <p:animEffect transition="in" filter="fade">
                                      <p:cBhvr>
                                        <p:cTn id="79" dur="500"/>
                                        <p:tgtEl>
                                          <p:spTgt spid="96"/>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97"/>
                                        </p:tgtEl>
                                        <p:attrNameLst>
                                          <p:attrName>style.visibility</p:attrName>
                                        </p:attrNameLst>
                                      </p:cBhvr>
                                      <p:to>
                                        <p:strVal val="visible"/>
                                      </p:to>
                                    </p:set>
                                    <p:anim calcmode="lin" valueType="num">
                                      <p:cBhvr>
                                        <p:cTn id="82" dur="500" fill="hold"/>
                                        <p:tgtEl>
                                          <p:spTgt spid="97"/>
                                        </p:tgtEl>
                                        <p:attrNameLst>
                                          <p:attrName>ppt_w</p:attrName>
                                        </p:attrNameLst>
                                      </p:cBhvr>
                                      <p:tavLst>
                                        <p:tav tm="0">
                                          <p:val>
                                            <p:fltVal val="0"/>
                                          </p:val>
                                        </p:tav>
                                        <p:tav tm="100000">
                                          <p:val>
                                            <p:strVal val="#ppt_w"/>
                                          </p:val>
                                        </p:tav>
                                      </p:tavLst>
                                    </p:anim>
                                    <p:anim calcmode="lin" valueType="num">
                                      <p:cBhvr>
                                        <p:cTn id="83" dur="500" fill="hold"/>
                                        <p:tgtEl>
                                          <p:spTgt spid="97"/>
                                        </p:tgtEl>
                                        <p:attrNameLst>
                                          <p:attrName>ppt_h</p:attrName>
                                        </p:attrNameLst>
                                      </p:cBhvr>
                                      <p:tavLst>
                                        <p:tav tm="0">
                                          <p:val>
                                            <p:fltVal val="0"/>
                                          </p:val>
                                        </p:tav>
                                        <p:tav tm="100000">
                                          <p:val>
                                            <p:strVal val="#ppt_h"/>
                                          </p:val>
                                        </p:tav>
                                      </p:tavLst>
                                    </p:anim>
                                    <p:animEffect transition="in" filter="fade">
                                      <p:cBhvr>
                                        <p:cTn id="84" dur="500"/>
                                        <p:tgtEl>
                                          <p:spTgt spid="97"/>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98"/>
                                        </p:tgtEl>
                                        <p:attrNameLst>
                                          <p:attrName>style.visibility</p:attrName>
                                        </p:attrNameLst>
                                      </p:cBhvr>
                                      <p:to>
                                        <p:strVal val="visible"/>
                                      </p:to>
                                    </p:set>
                                    <p:anim calcmode="lin" valueType="num">
                                      <p:cBhvr>
                                        <p:cTn id="87" dur="500" fill="hold"/>
                                        <p:tgtEl>
                                          <p:spTgt spid="98"/>
                                        </p:tgtEl>
                                        <p:attrNameLst>
                                          <p:attrName>ppt_w</p:attrName>
                                        </p:attrNameLst>
                                      </p:cBhvr>
                                      <p:tavLst>
                                        <p:tav tm="0">
                                          <p:val>
                                            <p:fltVal val="0"/>
                                          </p:val>
                                        </p:tav>
                                        <p:tav tm="100000">
                                          <p:val>
                                            <p:strVal val="#ppt_w"/>
                                          </p:val>
                                        </p:tav>
                                      </p:tavLst>
                                    </p:anim>
                                    <p:anim calcmode="lin" valueType="num">
                                      <p:cBhvr>
                                        <p:cTn id="88" dur="500" fill="hold"/>
                                        <p:tgtEl>
                                          <p:spTgt spid="98"/>
                                        </p:tgtEl>
                                        <p:attrNameLst>
                                          <p:attrName>ppt_h</p:attrName>
                                        </p:attrNameLst>
                                      </p:cBhvr>
                                      <p:tavLst>
                                        <p:tav tm="0">
                                          <p:val>
                                            <p:fltVal val="0"/>
                                          </p:val>
                                        </p:tav>
                                        <p:tav tm="100000">
                                          <p:val>
                                            <p:strVal val="#ppt_h"/>
                                          </p:val>
                                        </p:tav>
                                      </p:tavLst>
                                    </p:anim>
                                    <p:animEffect transition="in" filter="fade">
                                      <p:cBhvr>
                                        <p:cTn id="89" dur="500"/>
                                        <p:tgtEl>
                                          <p:spTgt spid="98"/>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99"/>
                                        </p:tgtEl>
                                        <p:attrNameLst>
                                          <p:attrName>style.visibility</p:attrName>
                                        </p:attrNameLst>
                                      </p:cBhvr>
                                      <p:to>
                                        <p:strVal val="visible"/>
                                      </p:to>
                                    </p:set>
                                    <p:anim calcmode="lin" valueType="num">
                                      <p:cBhvr>
                                        <p:cTn id="92" dur="500" fill="hold"/>
                                        <p:tgtEl>
                                          <p:spTgt spid="99"/>
                                        </p:tgtEl>
                                        <p:attrNameLst>
                                          <p:attrName>ppt_w</p:attrName>
                                        </p:attrNameLst>
                                      </p:cBhvr>
                                      <p:tavLst>
                                        <p:tav tm="0">
                                          <p:val>
                                            <p:fltVal val="0"/>
                                          </p:val>
                                        </p:tav>
                                        <p:tav tm="100000">
                                          <p:val>
                                            <p:strVal val="#ppt_w"/>
                                          </p:val>
                                        </p:tav>
                                      </p:tavLst>
                                    </p:anim>
                                    <p:anim calcmode="lin" valueType="num">
                                      <p:cBhvr>
                                        <p:cTn id="93" dur="500" fill="hold"/>
                                        <p:tgtEl>
                                          <p:spTgt spid="99"/>
                                        </p:tgtEl>
                                        <p:attrNameLst>
                                          <p:attrName>ppt_h</p:attrName>
                                        </p:attrNameLst>
                                      </p:cBhvr>
                                      <p:tavLst>
                                        <p:tav tm="0">
                                          <p:val>
                                            <p:fltVal val="0"/>
                                          </p:val>
                                        </p:tav>
                                        <p:tav tm="100000">
                                          <p:val>
                                            <p:strVal val="#ppt_h"/>
                                          </p:val>
                                        </p:tav>
                                      </p:tavLst>
                                    </p:anim>
                                    <p:animEffect transition="in" filter="fade">
                                      <p:cBhvr>
                                        <p:cTn id="94" dur="500"/>
                                        <p:tgtEl>
                                          <p:spTgt spid="99"/>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100"/>
                                        </p:tgtEl>
                                        <p:attrNameLst>
                                          <p:attrName>style.visibility</p:attrName>
                                        </p:attrNameLst>
                                      </p:cBhvr>
                                      <p:to>
                                        <p:strVal val="visible"/>
                                      </p:to>
                                    </p:set>
                                    <p:anim calcmode="lin" valueType="num">
                                      <p:cBhvr>
                                        <p:cTn id="97" dur="500" fill="hold"/>
                                        <p:tgtEl>
                                          <p:spTgt spid="100"/>
                                        </p:tgtEl>
                                        <p:attrNameLst>
                                          <p:attrName>ppt_w</p:attrName>
                                        </p:attrNameLst>
                                      </p:cBhvr>
                                      <p:tavLst>
                                        <p:tav tm="0">
                                          <p:val>
                                            <p:fltVal val="0"/>
                                          </p:val>
                                        </p:tav>
                                        <p:tav tm="100000">
                                          <p:val>
                                            <p:strVal val="#ppt_w"/>
                                          </p:val>
                                        </p:tav>
                                      </p:tavLst>
                                    </p:anim>
                                    <p:anim calcmode="lin" valueType="num">
                                      <p:cBhvr>
                                        <p:cTn id="98" dur="500" fill="hold"/>
                                        <p:tgtEl>
                                          <p:spTgt spid="100"/>
                                        </p:tgtEl>
                                        <p:attrNameLst>
                                          <p:attrName>ppt_h</p:attrName>
                                        </p:attrNameLst>
                                      </p:cBhvr>
                                      <p:tavLst>
                                        <p:tav tm="0">
                                          <p:val>
                                            <p:fltVal val="0"/>
                                          </p:val>
                                        </p:tav>
                                        <p:tav tm="100000">
                                          <p:val>
                                            <p:strVal val="#ppt_h"/>
                                          </p:val>
                                        </p:tav>
                                      </p:tavLst>
                                    </p:anim>
                                    <p:animEffect transition="in" filter="fade">
                                      <p:cBhvr>
                                        <p:cTn id="99" dur="500"/>
                                        <p:tgtEl>
                                          <p:spTgt spid="100"/>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101"/>
                                        </p:tgtEl>
                                        <p:attrNameLst>
                                          <p:attrName>style.visibility</p:attrName>
                                        </p:attrNameLst>
                                      </p:cBhvr>
                                      <p:to>
                                        <p:strVal val="visible"/>
                                      </p:to>
                                    </p:set>
                                    <p:anim calcmode="lin" valueType="num">
                                      <p:cBhvr>
                                        <p:cTn id="102" dur="500" fill="hold"/>
                                        <p:tgtEl>
                                          <p:spTgt spid="101"/>
                                        </p:tgtEl>
                                        <p:attrNameLst>
                                          <p:attrName>ppt_w</p:attrName>
                                        </p:attrNameLst>
                                      </p:cBhvr>
                                      <p:tavLst>
                                        <p:tav tm="0">
                                          <p:val>
                                            <p:fltVal val="0"/>
                                          </p:val>
                                        </p:tav>
                                        <p:tav tm="100000">
                                          <p:val>
                                            <p:strVal val="#ppt_w"/>
                                          </p:val>
                                        </p:tav>
                                      </p:tavLst>
                                    </p:anim>
                                    <p:anim calcmode="lin" valueType="num">
                                      <p:cBhvr>
                                        <p:cTn id="103" dur="500" fill="hold"/>
                                        <p:tgtEl>
                                          <p:spTgt spid="101"/>
                                        </p:tgtEl>
                                        <p:attrNameLst>
                                          <p:attrName>ppt_h</p:attrName>
                                        </p:attrNameLst>
                                      </p:cBhvr>
                                      <p:tavLst>
                                        <p:tav tm="0">
                                          <p:val>
                                            <p:fltVal val="0"/>
                                          </p:val>
                                        </p:tav>
                                        <p:tav tm="100000">
                                          <p:val>
                                            <p:strVal val="#ppt_h"/>
                                          </p:val>
                                        </p:tav>
                                      </p:tavLst>
                                    </p:anim>
                                    <p:animEffect transition="in" filter="fade">
                                      <p:cBhvr>
                                        <p:cTn id="104" dur="500"/>
                                        <p:tgtEl>
                                          <p:spTgt spid="101"/>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102"/>
                                        </p:tgtEl>
                                        <p:attrNameLst>
                                          <p:attrName>style.visibility</p:attrName>
                                        </p:attrNameLst>
                                      </p:cBhvr>
                                      <p:to>
                                        <p:strVal val="visible"/>
                                      </p:to>
                                    </p:set>
                                    <p:anim calcmode="lin" valueType="num">
                                      <p:cBhvr>
                                        <p:cTn id="107" dur="500" fill="hold"/>
                                        <p:tgtEl>
                                          <p:spTgt spid="102"/>
                                        </p:tgtEl>
                                        <p:attrNameLst>
                                          <p:attrName>ppt_w</p:attrName>
                                        </p:attrNameLst>
                                      </p:cBhvr>
                                      <p:tavLst>
                                        <p:tav tm="0">
                                          <p:val>
                                            <p:fltVal val="0"/>
                                          </p:val>
                                        </p:tav>
                                        <p:tav tm="100000">
                                          <p:val>
                                            <p:strVal val="#ppt_w"/>
                                          </p:val>
                                        </p:tav>
                                      </p:tavLst>
                                    </p:anim>
                                    <p:anim calcmode="lin" valueType="num">
                                      <p:cBhvr>
                                        <p:cTn id="108" dur="500" fill="hold"/>
                                        <p:tgtEl>
                                          <p:spTgt spid="102"/>
                                        </p:tgtEl>
                                        <p:attrNameLst>
                                          <p:attrName>ppt_h</p:attrName>
                                        </p:attrNameLst>
                                      </p:cBhvr>
                                      <p:tavLst>
                                        <p:tav tm="0">
                                          <p:val>
                                            <p:fltVal val="0"/>
                                          </p:val>
                                        </p:tav>
                                        <p:tav tm="100000">
                                          <p:val>
                                            <p:strVal val="#ppt_h"/>
                                          </p:val>
                                        </p:tav>
                                      </p:tavLst>
                                    </p:anim>
                                    <p:animEffect transition="in" filter="fade">
                                      <p:cBhvr>
                                        <p:cTn id="109" dur="500"/>
                                        <p:tgtEl>
                                          <p:spTgt spid="102"/>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103"/>
                                        </p:tgtEl>
                                        <p:attrNameLst>
                                          <p:attrName>style.visibility</p:attrName>
                                        </p:attrNameLst>
                                      </p:cBhvr>
                                      <p:to>
                                        <p:strVal val="visible"/>
                                      </p:to>
                                    </p:set>
                                    <p:anim calcmode="lin" valueType="num">
                                      <p:cBhvr>
                                        <p:cTn id="112" dur="500" fill="hold"/>
                                        <p:tgtEl>
                                          <p:spTgt spid="103"/>
                                        </p:tgtEl>
                                        <p:attrNameLst>
                                          <p:attrName>ppt_w</p:attrName>
                                        </p:attrNameLst>
                                      </p:cBhvr>
                                      <p:tavLst>
                                        <p:tav tm="0">
                                          <p:val>
                                            <p:fltVal val="0"/>
                                          </p:val>
                                        </p:tav>
                                        <p:tav tm="100000">
                                          <p:val>
                                            <p:strVal val="#ppt_w"/>
                                          </p:val>
                                        </p:tav>
                                      </p:tavLst>
                                    </p:anim>
                                    <p:anim calcmode="lin" valueType="num">
                                      <p:cBhvr>
                                        <p:cTn id="113" dur="500" fill="hold"/>
                                        <p:tgtEl>
                                          <p:spTgt spid="103"/>
                                        </p:tgtEl>
                                        <p:attrNameLst>
                                          <p:attrName>ppt_h</p:attrName>
                                        </p:attrNameLst>
                                      </p:cBhvr>
                                      <p:tavLst>
                                        <p:tav tm="0">
                                          <p:val>
                                            <p:fltVal val="0"/>
                                          </p:val>
                                        </p:tav>
                                        <p:tav tm="100000">
                                          <p:val>
                                            <p:strVal val="#ppt_h"/>
                                          </p:val>
                                        </p:tav>
                                      </p:tavLst>
                                    </p:anim>
                                    <p:animEffect transition="in" filter="fade">
                                      <p:cBhvr>
                                        <p:cTn id="114" dur="500"/>
                                        <p:tgtEl>
                                          <p:spTgt spid="103"/>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104"/>
                                        </p:tgtEl>
                                        <p:attrNameLst>
                                          <p:attrName>style.visibility</p:attrName>
                                        </p:attrNameLst>
                                      </p:cBhvr>
                                      <p:to>
                                        <p:strVal val="visible"/>
                                      </p:to>
                                    </p:set>
                                    <p:anim calcmode="lin" valueType="num">
                                      <p:cBhvr>
                                        <p:cTn id="117" dur="500" fill="hold"/>
                                        <p:tgtEl>
                                          <p:spTgt spid="104"/>
                                        </p:tgtEl>
                                        <p:attrNameLst>
                                          <p:attrName>ppt_w</p:attrName>
                                        </p:attrNameLst>
                                      </p:cBhvr>
                                      <p:tavLst>
                                        <p:tav tm="0">
                                          <p:val>
                                            <p:fltVal val="0"/>
                                          </p:val>
                                        </p:tav>
                                        <p:tav tm="100000">
                                          <p:val>
                                            <p:strVal val="#ppt_w"/>
                                          </p:val>
                                        </p:tav>
                                      </p:tavLst>
                                    </p:anim>
                                    <p:anim calcmode="lin" valueType="num">
                                      <p:cBhvr>
                                        <p:cTn id="118" dur="500" fill="hold"/>
                                        <p:tgtEl>
                                          <p:spTgt spid="104"/>
                                        </p:tgtEl>
                                        <p:attrNameLst>
                                          <p:attrName>ppt_h</p:attrName>
                                        </p:attrNameLst>
                                      </p:cBhvr>
                                      <p:tavLst>
                                        <p:tav tm="0">
                                          <p:val>
                                            <p:fltVal val="0"/>
                                          </p:val>
                                        </p:tav>
                                        <p:tav tm="100000">
                                          <p:val>
                                            <p:strVal val="#ppt_h"/>
                                          </p:val>
                                        </p:tav>
                                      </p:tavLst>
                                    </p:anim>
                                    <p:animEffect transition="in" filter="fade">
                                      <p:cBhvr>
                                        <p:cTn id="119" dur="500"/>
                                        <p:tgtEl>
                                          <p:spTgt spid="104"/>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105"/>
                                        </p:tgtEl>
                                        <p:attrNameLst>
                                          <p:attrName>style.visibility</p:attrName>
                                        </p:attrNameLst>
                                      </p:cBhvr>
                                      <p:to>
                                        <p:strVal val="visible"/>
                                      </p:to>
                                    </p:set>
                                    <p:anim calcmode="lin" valueType="num">
                                      <p:cBhvr>
                                        <p:cTn id="122" dur="500" fill="hold"/>
                                        <p:tgtEl>
                                          <p:spTgt spid="105"/>
                                        </p:tgtEl>
                                        <p:attrNameLst>
                                          <p:attrName>ppt_w</p:attrName>
                                        </p:attrNameLst>
                                      </p:cBhvr>
                                      <p:tavLst>
                                        <p:tav tm="0">
                                          <p:val>
                                            <p:fltVal val="0"/>
                                          </p:val>
                                        </p:tav>
                                        <p:tav tm="100000">
                                          <p:val>
                                            <p:strVal val="#ppt_w"/>
                                          </p:val>
                                        </p:tav>
                                      </p:tavLst>
                                    </p:anim>
                                    <p:anim calcmode="lin" valueType="num">
                                      <p:cBhvr>
                                        <p:cTn id="123" dur="500" fill="hold"/>
                                        <p:tgtEl>
                                          <p:spTgt spid="105"/>
                                        </p:tgtEl>
                                        <p:attrNameLst>
                                          <p:attrName>ppt_h</p:attrName>
                                        </p:attrNameLst>
                                      </p:cBhvr>
                                      <p:tavLst>
                                        <p:tav tm="0">
                                          <p:val>
                                            <p:fltVal val="0"/>
                                          </p:val>
                                        </p:tav>
                                        <p:tav tm="100000">
                                          <p:val>
                                            <p:strVal val="#ppt_h"/>
                                          </p:val>
                                        </p:tav>
                                      </p:tavLst>
                                    </p:anim>
                                    <p:animEffect transition="in" filter="fade">
                                      <p:cBhvr>
                                        <p:cTn id="124" dur="500"/>
                                        <p:tgtEl>
                                          <p:spTgt spid="105"/>
                                        </p:tgtEl>
                                      </p:cBhvr>
                                    </p:animEffect>
                                  </p:childTnLst>
                                </p:cTn>
                              </p:par>
                              <p:par>
                                <p:cTn id="125" presetID="53" presetClass="entr" presetSubtype="16" fill="hold" grpId="0" nodeType="withEffect">
                                  <p:stCondLst>
                                    <p:cond delay="0"/>
                                  </p:stCondLst>
                                  <p:childTnLst>
                                    <p:set>
                                      <p:cBhvr>
                                        <p:cTn id="126" dur="1" fill="hold">
                                          <p:stCondLst>
                                            <p:cond delay="0"/>
                                          </p:stCondLst>
                                        </p:cTn>
                                        <p:tgtEl>
                                          <p:spTgt spid="106"/>
                                        </p:tgtEl>
                                        <p:attrNameLst>
                                          <p:attrName>style.visibility</p:attrName>
                                        </p:attrNameLst>
                                      </p:cBhvr>
                                      <p:to>
                                        <p:strVal val="visible"/>
                                      </p:to>
                                    </p:set>
                                    <p:anim calcmode="lin" valueType="num">
                                      <p:cBhvr>
                                        <p:cTn id="127" dur="500" fill="hold"/>
                                        <p:tgtEl>
                                          <p:spTgt spid="106"/>
                                        </p:tgtEl>
                                        <p:attrNameLst>
                                          <p:attrName>ppt_w</p:attrName>
                                        </p:attrNameLst>
                                      </p:cBhvr>
                                      <p:tavLst>
                                        <p:tav tm="0">
                                          <p:val>
                                            <p:fltVal val="0"/>
                                          </p:val>
                                        </p:tav>
                                        <p:tav tm="100000">
                                          <p:val>
                                            <p:strVal val="#ppt_w"/>
                                          </p:val>
                                        </p:tav>
                                      </p:tavLst>
                                    </p:anim>
                                    <p:anim calcmode="lin" valueType="num">
                                      <p:cBhvr>
                                        <p:cTn id="128" dur="500" fill="hold"/>
                                        <p:tgtEl>
                                          <p:spTgt spid="106"/>
                                        </p:tgtEl>
                                        <p:attrNameLst>
                                          <p:attrName>ppt_h</p:attrName>
                                        </p:attrNameLst>
                                      </p:cBhvr>
                                      <p:tavLst>
                                        <p:tav tm="0">
                                          <p:val>
                                            <p:fltVal val="0"/>
                                          </p:val>
                                        </p:tav>
                                        <p:tav tm="100000">
                                          <p:val>
                                            <p:strVal val="#ppt_h"/>
                                          </p:val>
                                        </p:tav>
                                      </p:tavLst>
                                    </p:anim>
                                    <p:animEffect transition="in" filter="fade">
                                      <p:cBhvr>
                                        <p:cTn id="129" dur="500"/>
                                        <p:tgtEl>
                                          <p:spTgt spid="106"/>
                                        </p:tgtEl>
                                      </p:cBhvr>
                                    </p:animEffect>
                                  </p:childTnLst>
                                </p:cTn>
                              </p:par>
                              <p:par>
                                <p:cTn id="130" presetID="53" presetClass="entr" presetSubtype="16" fill="hold" grpId="0" nodeType="withEffect">
                                  <p:stCondLst>
                                    <p:cond delay="0"/>
                                  </p:stCondLst>
                                  <p:childTnLst>
                                    <p:set>
                                      <p:cBhvr>
                                        <p:cTn id="131" dur="1" fill="hold">
                                          <p:stCondLst>
                                            <p:cond delay="0"/>
                                          </p:stCondLst>
                                        </p:cTn>
                                        <p:tgtEl>
                                          <p:spTgt spid="107"/>
                                        </p:tgtEl>
                                        <p:attrNameLst>
                                          <p:attrName>style.visibility</p:attrName>
                                        </p:attrNameLst>
                                      </p:cBhvr>
                                      <p:to>
                                        <p:strVal val="visible"/>
                                      </p:to>
                                    </p:set>
                                    <p:anim calcmode="lin" valueType="num">
                                      <p:cBhvr>
                                        <p:cTn id="132" dur="500" fill="hold"/>
                                        <p:tgtEl>
                                          <p:spTgt spid="107"/>
                                        </p:tgtEl>
                                        <p:attrNameLst>
                                          <p:attrName>ppt_w</p:attrName>
                                        </p:attrNameLst>
                                      </p:cBhvr>
                                      <p:tavLst>
                                        <p:tav tm="0">
                                          <p:val>
                                            <p:fltVal val="0"/>
                                          </p:val>
                                        </p:tav>
                                        <p:tav tm="100000">
                                          <p:val>
                                            <p:strVal val="#ppt_w"/>
                                          </p:val>
                                        </p:tav>
                                      </p:tavLst>
                                    </p:anim>
                                    <p:anim calcmode="lin" valueType="num">
                                      <p:cBhvr>
                                        <p:cTn id="133" dur="500" fill="hold"/>
                                        <p:tgtEl>
                                          <p:spTgt spid="107"/>
                                        </p:tgtEl>
                                        <p:attrNameLst>
                                          <p:attrName>ppt_h</p:attrName>
                                        </p:attrNameLst>
                                      </p:cBhvr>
                                      <p:tavLst>
                                        <p:tav tm="0">
                                          <p:val>
                                            <p:fltVal val="0"/>
                                          </p:val>
                                        </p:tav>
                                        <p:tav tm="100000">
                                          <p:val>
                                            <p:strVal val="#ppt_h"/>
                                          </p:val>
                                        </p:tav>
                                      </p:tavLst>
                                    </p:anim>
                                    <p:animEffect transition="in" filter="fade">
                                      <p:cBhvr>
                                        <p:cTn id="134" dur="500"/>
                                        <p:tgtEl>
                                          <p:spTgt spid="107"/>
                                        </p:tgtEl>
                                      </p:cBhvr>
                                    </p:animEffect>
                                  </p:childTnLst>
                                </p:cTn>
                              </p:par>
                              <p:par>
                                <p:cTn id="135" presetID="53" presetClass="entr" presetSubtype="16" fill="hold" grpId="0" nodeType="withEffect">
                                  <p:stCondLst>
                                    <p:cond delay="0"/>
                                  </p:stCondLst>
                                  <p:childTnLst>
                                    <p:set>
                                      <p:cBhvr>
                                        <p:cTn id="136" dur="1" fill="hold">
                                          <p:stCondLst>
                                            <p:cond delay="0"/>
                                          </p:stCondLst>
                                        </p:cTn>
                                        <p:tgtEl>
                                          <p:spTgt spid="108"/>
                                        </p:tgtEl>
                                        <p:attrNameLst>
                                          <p:attrName>style.visibility</p:attrName>
                                        </p:attrNameLst>
                                      </p:cBhvr>
                                      <p:to>
                                        <p:strVal val="visible"/>
                                      </p:to>
                                    </p:set>
                                    <p:anim calcmode="lin" valueType="num">
                                      <p:cBhvr>
                                        <p:cTn id="137" dur="500" fill="hold"/>
                                        <p:tgtEl>
                                          <p:spTgt spid="108"/>
                                        </p:tgtEl>
                                        <p:attrNameLst>
                                          <p:attrName>ppt_w</p:attrName>
                                        </p:attrNameLst>
                                      </p:cBhvr>
                                      <p:tavLst>
                                        <p:tav tm="0">
                                          <p:val>
                                            <p:fltVal val="0"/>
                                          </p:val>
                                        </p:tav>
                                        <p:tav tm="100000">
                                          <p:val>
                                            <p:strVal val="#ppt_w"/>
                                          </p:val>
                                        </p:tav>
                                      </p:tavLst>
                                    </p:anim>
                                    <p:anim calcmode="lin" valueType="num">
                                      <p:cBhvr>
                                        <p:cTn id="138" dur="500" fill="hold"/>
                                        <p:tgtEl>
                                          <p:spTgt spid="108"/>
                                        </p:tgtEl>
                                        <p:attrNameLst>
                                          <p:attrName>ppt_h</p:attrName>
                                        </p:attrNameLst>
                                      </p:cBhvr>
                                      <p:tavLst>
                                        <p:tav tm="0">
                                          <p:val>
                                            <p:fltVal val="0"/>
                                          </p:val>
                                        </p:tav>
                                        <p:tav tm="100000">
                                          <p:val>
                                            <p:strVal val="#ppt_h"/>
                                          </p:val>
                                        </p:tav>
                                      </p:tavLst>
                                    </p:anim>
                                    <p:animEffect transition="in" filter="fade">
                                      <p:cBhvr>
                                        <p:cTn id="139" dur="500"/>
                                        <p:tgtEl>
                                          <p:spTgt spid="108"/>
                                        </p:tgtEl>
                                      </p:cBhvr>
                                    </p:animEffect>
                                  </p:childTnLst>
                                </p:cTn>
                              </p:par>
                              <p:par>
                                <p:cTn id="140" presetID="53" presetClass="entr" presetSubtype="16" fill="hold" grpId="0" nodeType="withEffect">
                                  <p:stCondLst>
                                    <p:cond delay="0"/>
                                  </p:stCondLst>
                                  <p:childTnLst>
                                    <p:set>
                                      <p:cBhvr>
                                        <p:cTn id="141" dur="1" fill="hold">
                                          <p:stCondLst>
                                            <p:cond delay="0"/>
                                          </p:stCondLst>
                                        </p:cTn>
                                        <p:tgtEl>
                                          <p:spTgt spid="109"/>
                                        </p:tgtEl>
                                        <p:attrNameLst>
                                          <p:attrName>style.visibility</p:attrName>
                                        </p:attrNameLst>
                                      </p:cBhvr>
                                      <p:to>
                                        <p:strVal val="visible"/>
                                      </p:to>
                                    </p:set>
                                    <p:anim calcmode="lin" valueType="num">
                                      <p:cBhvr>
                                        <p:cTn id="142" dur="500" fill="hold"/>
                                        <p:tgtEl>
                                          <p:spTgt spid="109"/>
                                        </p:tgtEl>
                                        <p:attrNameLst>
                                          <p:attrName>ppt_w</p:attrName>
                                        </p:attrNameLst>
                                      </p:cBhvr>
                                      <p:tavLst>
                                        <p:tav tm="0">
                                          <p:val>
                                            <p:fltVal val="0"/>
                                          </p:val>
                                        </p:tav>
                                        <p:tav tm="100000">
                                          <p:val>
                                            <p:strVal val="#ppt_w"/>
                                          </p:val>
                                        </p:tav>
                                      </p:tavLst>
                                    </p:anim>
                                    <p:anim calcmode="lin" valueType="num">
                                      <p:cBhvr>
                                        <p:cTn id="143" dur="500" fill="hold"/>
                                        <p:tgtEl>
                                          <p:spTgt spid="109"/>
                                        </p:tgtEl>
                                        <p:attrNameLst>
                                          <p:attrName>ppt_h</p:attrName>
                                        </p:attrNameLst>
                                      </p:cBhvr>
                                      <p:tavLst>
                                        <p:tav tm="0">
                                          <p:val>
                                            <p:fltVal val="0"/>
                                          </p:val>
                                        </p:tav>
                                        <p:tav tm="100000">
                                          <p:val>
                                            <p:strVal val="#ppt_h"/>
                                          </p:val>
                                        </p:tav>
                                      </p:tavLst>
                                    </p:anim>
                                    <p:animEffect transition="in" filter="fade">
                                      <p:cBhvr>
                                        <p:cTn id="144" dur="500"/>
                                        <p:tgtEl>
                                          <p:spTgt spid="109"/>
                                        </p:tgtEl>
                                      </p:cBhvr>
                                    </p:animEffect>
                                  </p:childTnLst>
                                </p:cTn>
                              </p:par>
                              <p:par>
                                <p:cTn id="145" presetID="53" presetClass="entr" presetSubtype="16" fill="hold" grpId="0" nodeType="withEffect">
                                  <p:stCondLst>
                                    <p:cond delay="0"/>
                                  </p:stCondLst>
                                  <p:childTnLst>
                                    <p:set>
                                      <p:cBhvr>
                                        <p:cTn id="146" dur="1" fill="hold">
                                          <p:stCondLst>
                                            <p:cond delay="0"/>
                                          </p:stCondLst>
                                        </p:cTn>
                                        <p:tgtEl>
                                          <p:spTgt spid="110"/>
                                        </p:tgtEl>
                                        <p:attrNameLst>
                                          <p:attrName>style.visibility</p:attrName>
                                        </p:attrNameLst>
                                      </p:cBhvr>
                                      <p:to>
                                        <p:strVal val="visible"/>
                                      </p:to>
                                    </p:set>
                                    <p:anim calcmode="lin" valueType="num">
                                      <p:cBhvr>
                                        <p:cTn id="147" dur="500" fill="hold"/>
                                        <p:tgtEl>
                                          <p:spTgt spid="110"/>
                                        </p:tgtEl>
                                        <p:attrNameLst>
                                          <p:attrName>ppt_w</p:attrName>
                                        </p:attrNameLst>
                                      </p:cBhvr>
                                      <p:tavLst>
                                        <p:tav tm="0">
                                          <p:val>
                                            <p:fltVal val="0"/>
                                          </p:val>
                                        </p:tav>
                                        <p:tav tm="100000">
                                          <p:val>
                                            <p:strVal val="#ppt_w"/>
                                          </p:val>
                                        </p:tav>
                                      </p:tavLst>
                                    </p:anim>
                                    <p:anim calcmode="lin" valueType="num">
                                      <p:cBhvr>
                                        <p:cTn id="148" dur="500" fill="hold"/>
                                        <p:tgtEl>
                                          <p:spTgt spid="110"/>
                                        </p:tgtEl>
                                        <p:attrNameLst>
                                          <p:attrName>ppt_h</p:attrName>
                                        </p:attrNameLst>
                                      </p:cBhvr>
                                      <p:tavLst>
                                        <p:tav tm="0">
                                          <p:val>
                                            <p:fltVal val="0"/>
                                          </p:val>
                                        </p:tav>
                                        <p:tav tm="100000">
                                          <p:val>
                                            <p:strVal val="#ppt_h"/>
                                          </p:val>
                                        </p:tav>
                                      </p:tavLst>
                                    </p:anim>
                                    <p:animEffect transition="in" filter="fade">
                                      <p:cBhvr>
                                        <p:cTn id="149" dur="500"/>
                                        <p:tgtEl>
                                          <p:spTgt spid="110"/>
                                        </p:tgtEl>
                                      </p:cBhvr>
                                    </p:animEffect>
                                  </p:childTnLst>
                                </p:cTn>
                              </p:par>
                              <p:par>
                                <p:cTn id="150" presetID="53" presetClass="entr" presetSubtype="16" fill="hold" grpId="0" nodeType="withEffect">
                                  <p:stCondLst>
                                    <p:cond delay="0"/>
                                  </p:stCondLst>
                                  <p:childTnLst>
                                    <p:set>
                                      <p:cBhvr>
                                        <p:cTn id="151" dur="1" fill="hold">
                                          <p:stCondLst>
                                            <p:cond delay="0"/>
                                          </p:stCondLst>
                                        </p:cTn>
                                        <p:tgtEl>
                                          <p:spTgt spid="111"/>
                                        </p:tgtEl>
                                        <p:attrNameLst>
                                          <p:attrName>style.visibility</p:attrName>
                                        </p:attrNameLst>
                                      </p:cBhvr>
                                      <p:to>
                                        <p:strVal val="visible"/>
                                      </p:to>
                                    </p:set>
                                    <p:anim calcmode="lin" valueType="num">
                                      <p:cBhvr>
                                        <p:cTn id="152" dur="500" fill="hold"/>
                                        <p:tgtEl>
                                          <p:spTgt spid="111"/>
                                        </p:tgtEl>
                                        <p:attrNameLst>
                                          <p:attrName>ppt_w</p:attrName>
                                        </p:attrNameLst>
                                      </p:cBhvr>
                                      <p:tavLst>
                                        <p:tav tm="0">
                                          <p:val>
                                            <p:fltVal val="0"/>
                                          </p:val>
                                        </p:tav>
                                        <p:tav tm="100000">
                                          <p:val>
                                            <p:strVal val="#ppt_w"/>
                                          </p:val>
                                        </p:tav>
                                      </p:tavLst>
                                    </p:anim>
                                    <p:anim calcmode="lin" valueType="num">
                                      <p:cBhvr>
                                        <p:cTn id="153" dur="500" fill="hold"/>
                                        <p:tgtEl>
                                          <p:spTgt spid="111"/>
                                        </p:tgtEl>
                                        <p:attrNameLst>
                                          <p:attrName>ppt_h</p:attrName>
                                        </p:attrNameLst>
                                      </p:cBhvr>
                                      <p:tavLst>
                                        <p:tav tm="0">
                                          <p:val>
                                            <p:fltVal val="0"/>
                                          </p:val>
                                        </p:tav>
                                        <p:tav tm="100000">
                                          <p:val>
                                            <p:strVal val="#ppt_h"/>
                                          </p:val>
                                        </p:tav>
                                      </p:tavLst>
                                    </p:anim>
                                    <p:animEffect transition="in" filter="fade">
                                      <p:cBhvr>
                                        <p:cTn id="154" dur="500"/>
                                        <p:tgtEl>
                                          <p:spTgt spid="111"/>
                                        </p:tgtEl>
                                      </p:cBhvr>
                                    </p:animEffect>
                                  </p:childTnLst>
                                </p:cTn>
                              </p:par>
                              <p:par>
                                <p:cTn id="155" presetID="53" presetClass="entr" presetSubtype="16" fill="hold" grpId="0" nodeType="withEffect">
                                  <p:stCondLst>
                                    <p:cond delay="0"/>
                                  </p:stCondLst>
                                  <p:childTnLst>
                                    <p:set>
                                      <p:cBhvr>
                                        <p:cTn id="156" dur="1" fill="hold">
                                          <p:stCondLst>
                                            <p:cond delay="0"/>
                                          </p:stCondLst>
                                        </p:cTn>
                                        <p:tgtEl>
                                          <p:spTgt spid="112"/>
                                        </p:tgtEl>
                                        <p:attrNameLst>
                                          <p:attrName>style.visibility</p:attrName>
                                        </p:attrNameLst>
                                      </p:cBhvr>
                                      <p:to>
                                        <p:strVal val="visible"/>
                                      </p:to>
                                    </p:set>
                                    <p:anim calcmode="lin" valueType="num">
                                      <p:cBhvr>
                                        <p:cTn id="157" dur="500" fill="hold"/>
                                        <p:tgtEl>
                                          <p:spTgt spid="112"/>
                                        </p:tgtEl>
                                        <p:attrNameLst>
                                          <p:attrName>ppt_w</p:attrName>
                                        </p:attrNameLst>
                                      </p:cBhvr>
                                      <p:tavLst>
                                        <p:tav tm="0">
                                          <p:val>
                                            <p:fltVal val="0"/>
                                          </p:val>
                                        </p:tav>
                                        <p:tav tm="100000">
                                          <p:val>
                                            <p:strVal val="#ppt_w"/>
                                          </p:val>
                                        </p:tav>
                                      </p:tavLst>
                                    </p:anim>
                                    <p:anim calcmode="lin" valueType="num">
                                      <p:cBhvr>
                                        <p:cTn id="158" dur="500" fill="hold"/>
                                        <p:tgtEl>
                                          <p:spTgt spid="112"/>
                                        </p:tgtEl>
                                        <p:attrNameLst>
                                          <p:attrName>ppt_h</p:attrName>
                                        </p:attrNameLst>
                                      </p:cBhvr>
                                      <p:tavLst>
                                        <p:tav tm="0">
                                          <p:val>
                                            <p:fltVal val="0"/>
                                          </p:val>
                                        </p:tav>
                                        <p:tav tm="100000">
                                          <p:val>
                                            <p:strVal val="#ppt_h"/>
                                          </p:val>
                                        </p:tav>
                                      </p:tavLst>
                                    </p:anim>
                                    <p:animEffect transition="in" filter="fade">
                                      <p:cBhvr>
                                        <p:cTn id="159" dur="500"/>
                                        <p:tgtEl>
                                          <p:spTgt spid="112"/>
                                        </p:tgtEl>
                                      </p:cBhvr>
                                    </p:animEffect>
                                  </p:childTnLst>
                                </p:cTn>
                              </p:par>
                              <p:par>
                                <p:cTn id="160" presetID="53" presetClass="entr" presetSubtype="16" fill="hold" grpId="0" nodeType="withEffect">
                                  <p:stCondLst>
                                    <p:cond delay="0"/>
                                  </p:stCondLst>
                                  <p:childTnLst>
                                    <p:set>
                                      <p:cBhvr>
                                        <p:cTn id="161" dur="1" fill="hold">
                                          <p:stCondLst>
                                            <p:cond delay="0"/>
                                          </p:stCondLst>
                                        </p:cTn>
                                        <p:tgtEl>
                                          <p:spTgt spid="113"/>
                                        </p:tgtEl>
                                        <p:attrNameLst>
                                          <p:attrName>style.visibility</p:attrName>
                                        </p:attrNameLst>
                                      </p:cBhvr>
                                      <p:to>
                                        <p:strVal val="visible"/>
                                      </p:to>
                                    </p:set>
                                    <p:anim calcmode="lin" valueType="num">
                                      <p:cBhvr>
                                        <p:cTn id="162" dur="500" fill="hold"/>
                                        <p:tgtEl>
                                          <p:spTgt spid="113"/>
                                        </p:tgtEl>
                                        <p:attrNameLst>
                                          <p:attrName>ppt_w</p:attrName>
                                        </p:attrNameLst>
                                      </p:cBhvr>
                                      <p:tavLst>
                                        <p:tav tm="0">
                                          <p:val>
                                            <p:fltVal val="0"/>
                                          </p:val>
                                        </p:tav>
                                        <p:tav tm="100000">
                                          <p:val>
                                            <p:strVal val="#ppt_w"/>
                                          </p:val>
                                        </p:tav>
                                      </p:tavLst>
                                    </p:anim>
                                    <p:anim calcmode="lin" valueType="num">
                                      <p:cBhvr>
                                        <p:cTn id="163" dur="500" fill="hold"/>
                                        <p:tgtEl>
                                          <p:spTgt spid="113"/>
                                        </p:tgtEl>
                                        <p:attrNameLst>
                                          <p:attrName>ppt_h</p:attrName>
                                        </p:attrNameLst>
                                      </p:cBhvr>
                                      <p:tavLst>
                                        <p:tav tm="0">
                                          <p:val>
                                            <p:fltVal val="0"/>
                                          </p:val>
                                        </p:tav>
                                        <p:tav tm="100000">
                                          <p:val>
                                            <p:strVal val="#ppt_h"/>
                                          </p:val>
                                        </p:tav>
                                      </p:tavLst>
                                    </p:anim>
                                    <p:animEffect transition="in" filter="fade">
                                      <p:cBhvr>
                                        <p:cTn id="164" dur="500"/>
                                        <p:tgtEl>
                                          <p:spTgt spid="113"/>
                                        </p:tgtEl>
                                      </p:cBhvr>
                                    </p:animEffect>
                                  </p:childTnLst>
                                </p:cTn>
                              </p:par>
                              <p:par>
                                <p:cTn id="165" presetID="53" presetClass="entr" presetSubtype="16" fill="hold" grpId="0" nodeType="withEffect">
                                  <p:stCondLst>
                                    <p:cond delay="0"/>
                                  </p:stCondLst>
                                  <p:childTnLst>
                                    <p:set>
                                      <p:cBhvr>
                                        <p:cTn id="166" dur="1" fill="hold">
                                          <p:stCondLst>
                                            <p:cond delay="0"/>
                                          </p:stCondLst>
                                        </p:cTn>
                                        <p:tgtEl>
                                          <p:spTgt spid="114"/>
                                        </p:tgtEl>
                                        <p:attrNameLst>
                                          <p:attrName>style.visibility</p:attrName>
                                        </p:attrNameLst>
                                      </p:cBhvr>
                                      <p:to>
                                        <p:strVal val="visible"/>
                                      </p:to>
                                    </p:set>
                                    <p:anim calcmode="lin" valueType="num">
                                      <p:cBhvr>
                                        <p:cTn id="167" dur="500" fill="hold"/>
                                        <p:tgtEl>
                                          <p:spTgt spid="114"/>
                                        </p:tgtEl>
                                        <p:attrNameLst>
                                          <p:attrName>ppt_w</p:attrName>
                                        </p:attrNameLst>
                                      </p:cBhvr>
                                      <p:tavLst>
                                        <p:tav tm="0">
                                          <p:val>
                                            <p:fltVal val="0"/>
                                          </p:val>
                                        </p:tav>
                                        <p:tav tm="100000">
                                          <p:val>
                                            <p:strVal val="#ppt_w"/>
                                          </p:val>
                                        </p:tav>
                                      </p:tavLst>
                                    </p:anim>
                                    <p:anim calcmode="lin" valueType="num">
                                      <p:cBhvr>
                                        <p:cTn id="168" dur="500" fill="hold"/>
                                        <p:tgtEl>
                                          <p:spTgt spid="114"/>
                                        </p:tgtEl>
                                        <p:attrNameLst>
                                          <p:attrName>ppt_h</p:attrName>
                                        </p:attrNameLst>
                                      </p:cBhvr>
                                      <p:tavLst>
                                        <p:tav tm="0">
                                          <p:val>
                                            <p:fltVal val="0"/>
                                          </p:val>
                                        </p:tav>
                                        <p:tav tm="100000">
                                          <p:val>
                                            <p:strVal val="#ppt_h"/>
                                          </p:val>
                                        </p:tav>
                                      </p:tavLst>
                                    </p:anim>
                                    <p:animEffect transition="in" filter="fade">
                                      <p:cBhvr>
                                        <p:cTn id="169" dur="500"/>
                                        <p:tgtEl>
                                          <p:spTgt spid="114"/>
                                        </p:tgtEl>
                                      </p:cBhvr>
                                    </p:animEffect>
                                  </p:childTnLst>
                                </p:cTn>
                              </p:par>
                              <p:par>
                                <p:cTn id="170" presetID="53" presetClass="entr" presetSubtype="16" fill="hold" grpId="0" nodeType="withEffect">
                                  <p:stCondLst>
                                    <p:cond delay="0"/>
                                  </p:stCondLst>
                                  <p:childTnLst>
                                    <p:set>
                                      <p:cBhvr>
                                        <p:cTn id="171" dur="1" fill="hold">
                                          <p:stCondLst>
                                            <p:cond delay="0"/>
                                          </p:stCondLst>
                                        </p:cTn>
                                        <p:tgtEl>
                                          <p:spTgt spid="115"/>
                                        </p:tgtEl>
                                        <p:attrNameLst>
                                          <p:attrName>style.visibility</p:attrName>
                                        </p:attrNameLst>
                                      </p:cBhvr>
                                      <p:to>
                                        <p:strVal val="visible"/>
                                      </p:to>
                                    </p:set>
                                    <p:anim calcmode="lin" valueType="num">
                                      <p:cBhvr>
                                        <p:cTn id="172" dur="500" fill="hold"/>
                                        <p:tgtEl>
                                          <p:spTgt spid="115"/>
                                        </p:tgtEl>
                                        <p:attrNameLst>
                                          <p:attrName>ppt_w</p:attrName>
                                        </p:attrNameLst>
                                      </p:cBhvr>
                                      <p:tavLst>
                                        <p:tav tm="0">
                                          <p:val>
                                            <p:fltVal val="0"/>
                                          </p:val>
                                        </p:tav>
                                        <p:tav tm="100000">
                                          <p:val>
                                            <p:strVal val="#ppt_w"/>
                                          </p:val>
                                        </p:tav>
                                      </p:tavLst>
                                    </p:anim>
                                    <p:anim calcmode="lin" valueType="num">
                                      <p:cBhvr>
                                        <p:cTn id="173" dur="500" fill="hold"/>
                                        <p:tgtEl>
                                          <p:spTgt spid="115"/>
                                        </p:tgtEl>
                                        <p:attrNameLst>
                                          <p:attrName>ppt_h</p:attrName>
                                        </p:attrNameLst>
                                      </p:cBhvr>
                                      <p:tavLst>
                                        <p:tav tm="0">
                                          <p:val>
                                            <p:fltVal val="0"/>
                                          </p:val>
                                        </p:tav>
                                        <p:tav tm="100000">
                                          <p:val>
                                            <p:strVal val="#ppt_h"/>
                                          </p:val>
                                        </p:tav>
                                      </p:tavLst>
                                    </p:anim>
                                    <p:animEffect transition="in" filter="fade">
                                      <p:cBhvr>
                                        <p:cTn id="174" dur="500"/>
                                        <p:tgtEl>
                                          <p:spTgt spid="115"/>
                                        </p:tgtEl>
                                      </p:cBhvr>
                                    </p:animEffect>
                                  </p:childTnLst>
                                </p:cTn>
                              </p:par>
                              <p:par>
                                <p:cTn id="175" presetID="53" presetClass="entr" presetSubtype="16" fill="hold" grpId="0" nodeType="withEffect">
                                  <p:stCondLst>
                                    <p:cond delay="0"/>
                                  </p:stCondLst>
                                  <p:childTnLst>
                                    <p:set>
                                      <p:cBhvr>
                                        <p:cTn id="176" dur="1" fill="hold">
                                          <p:stCondLst>
                                            <p:cond delay="0"/>
                                          </p:stCondLst>
                                        </p:cTn>
                                        <p:tgtEl>
                                          <p:spTgt spid="116"/>
                                        </p:tgtEl>
                                        <p:attrNameLst>
                                          <p:attrName>style.visibility</p:attrName>
                                        </p:attrNameLst>
                                      </p:cBhvr>
                                      <p:to>
                                        <p:strVal val="visible"/>
                                      </p:to>
                                    </p:set>
                                    <p:anim calcmode="lin" valueType="num">
                                      <p:cBhvr>
                                        <p:cTn id="177" dur="500" fill="hold"/>
                                        <p:tgtEl>
                                          <p:spTgt spid="116"/>
                                        </p:tgtEl>
                                        <p:attrNameLst>
                                          <p:attrName>ppt_w</p:attrName>
                                        </p:attrNameLst>
                                      </p:cBhvr>
                                      <p:tavLst>
                                        <p:tav tm="0">
                                          <p:val>
                                            <p:fltVal val="0"/>
                                          </p:val>
                                        </p:tav>
                                        <p:tav tm="100000">
                                          <p:val>
                                            <p:strVal val="#ppt_w"/>
                                          </p:val>
                                        </p:tav>
                                      </p:tavLst>
                                    </p:anim>
                                    <p:anim calcmode="lin" valueType="num">
                                      <p:cBhvr>
                                        <p:cTn id="178" dur="500" fill="hold"/>
                                        <p:tgtEl>
                                          <p:spTgt spid="116"/>
                                        </p:tgtEl>
                                        <p:attrNameLst>
                                          <p:attrName>ppt_h</p:attrName>
                                        </p:attrNameLst>
                                      </p:cBhvr>
                                      <p:tavLst>
                                        <p:tav tm="0">
                                          <p:val>
                                            <p:fltVal val="0"/>
                                          </p:val>
                                        </p:tav>
                                        <p:tav tm="100000">
                                          <p:val>
                                            <p:strVal val="#ppt_h"/>
                                          </p:val>
                                        </p:tav>
                                      </p:tavLst>
                                    </p:anim>
                                    <p:animEffect transition="in" filter="fade">
                                      <p:cBhvr>
                                        <p:cTn id="179" dur="500"/>
                                        <p:tgtEl>
                                          <p:spTgt spid="116"/>
                                        </p:tgtEl>
                                      </p:cBhvr>
                                    </p:animEffect>
                                  </p:childTnLst>
                                </p:cTn>
                              </p:par>
                              <p:par>
                                <p:cTn id="180" presetID="53" presetClass="entr" presetSubtype="16" fill="hold" grpId="0" nodeType="withEffect">
                                  <p:stCondLst>
                                    <p:cond delay="0"/>
                                  </p:stCondLst>
                                  <p:childTnLst>
                                    <p:set>
                                      <p:cBhvr>
                                        <p:cTn id="181" dur="1" fill="hold">
                                          <p:stCondLst>
                                            <p:cond delay="0"/>
                                          </p:stCondLst>
                                        </p:cTn>
                                        <p:tgtEl>
                                          <p:spTgt spid="117"/>
                                        </p:tgtEl>
                                        <p:attrNameLst>
                                          <p:attrName>style.visibility</p:attrName>
                                        </p:attrNameLst>
                                      </p:cBhvr>
                                      <p:to>
                                        <p:strVal val="visible"/>
                                      </p:to>
                                    </p:set>
                                    <p:anim calcmode="lin" valueType="num">
                                      <p:cBhvr>
                                        <p:cTn id="182" dur="500" fill="hold"/>
                                        <p:tgtEl>
                                          <p:spTgt spid="117"/>
                                        </p:tgtEl>
                                        <p:attrNameLst>
                                          <p:attrName>ppt_w</p:attrName>
                                        </p:attrNameLst>
                                      </p:cBhvr>
                                      <p:tavLst>
                                        <p:tav tm="0">
                                          <p:val>
                                            <p:fltVal val="0"/>
                                          </p:val>
                                        </p:tav>
                                        <p:tav tm="100000">
                                          <p:val>
                                            <p:strVal val="#ppt_w"/>
                                          </p:val>
                                        </p:tav>
                                      </p:tavLst>
                                    </p:anim>
                                    <p:anim calcmode="lin" valueType="num">
                                      <p:cBhvr>
                                        <p:cTn id="183" dur="500" fill="hold"/>
                                        <p:tgtEl>
                                          <p:spTgt spid="117"/>
                                        </p:tgtEl>
                                        <p:attrNameLst>
                                          <p:attrName>ppt_h</p:attrName>
                                        </p:attrNameLst>
                                      </p:cBhvr>
                                      <p:tavLst>
                                        <p:tav tm="0">
                                          <p:val>
                                            <p:fltVal val="0"/>
                                          </p:val>
                                        </p:tav>
                                        <p:tav tm="100000">
                                          <p:val>
                                            <p:strVal val="#ppt_h"/>
                                          </p:val>
                                        </p:tav>
                                      </p:tavLst>
                                    </p:anim>
                                    <p:animEffect transition="in" filter="fade">
                                      <p:cBhvr>
                                        <p:cTn id="184" dur="500"/>
                                        <p:tgtEl>
                                          <p:spTgt spid="117"/>
                                        </p:tgtEl>
                                      </p:cBhvr>
                                    </p:animEffect>
                                  </p:childTnLst>
                                </p:cTn>
                              </p:par>
                              <p:par>
                                <p:cTn id="185" presetID="53" presetClass="entr" presetSubtype="16" fill="hold" grpId="0" nodeType="withEffect">
                                  <p:stCondLst>
                                    <p:cond delay="0"/>
                                  </p:stCondLst>
                                  <p:childTnLst>
                                    <p:set>
                                      <p:cBhvr>
                                        <p:cTn id="186" dur="1" fill="hold">
                                          <p:stCondLst>
                                            <p:cond delay="0"/>
                                          </p:stCondLst>
                                        </p:cTn>
                                        <p:tgtEl>
                                          <p:spTgt spid="118"/>
                                        </p:tgtEl>
                                        <p:attrNameLst>
                                          <p:attrName>style.visibility</p:attrName>
                                        </p:attrNameLst>
                                      </p:cBhvr>
                                      <p:to>
                                        <p:strVal val="visible"/>
                                      </p:to>
                                    </p:set>
                                    <p:anim calcmode="lin" valueType="num">
                                      <p:cBhvr>
                                        <p:cTn id="187" dur="500" fill="hold"/>
                                        <p:tgtEl>
                                          <p:spTgt spid="118"/>
                                        </p:tgtEl>
                                        <p:attrNameLst>
                                          <p:attrName>ppt_w</p:attrName>
                                        </p:attrNameLst>
                                      </p:cBhvr>
                                      <p:tavLst>
                                        <p:tav tm="0">
                                          <p:val>
                                            <p:fltVal val="0"/>
                                          </p:val>
                                        </p:tav>
                                        <p:tav tm="100000">
                                          <p:val>
                                            <p:strVal val="#ppt_w"/>
                                          </p:val>
                                        </p:tav>
                                      </p:tavLst>
                                    </p:anim>
                                    <p:anim calcmode="lin" valueType="num">
                                      <p:cBhvr>
                                        <p:cTn id="188" dur="500" fill="hold"/>
                                        <p:tgtEl>
                                          <p:spTgt spid="118"/>
                                        </p:tgtEl>
                                        <p:attrNameLst>
                                          <p:attrName>ppt_h</p:attrName>
                                        </p:attrNameLst>
                                      </p:cBhvr>
                                      <p:tavLst>
                                        <p:tav tm="0">
                                          <p:val>
                                            <p:fltVal val="0"/>
                                          </p:val>
                                        </p:tav>
                                        <p:tav tm="100000">
                                          <p:val>
                                            <p:strVal val="#ppt_h"/>
                                          </p:val>
                                        </p:tav>
                                      </p:tavLst>
                                    </p:anim>
                                    <p:animEffect transition="in" filter="fade">
                                      <p:cBhvr>
                                        <p:cTn id="189" dur="500"/>
                                        <p:tgtEl>
                                          <p:spTgt spid="118"/>
                                        </p:tgtEl>
                                      </p:cBhvr>
                                    </p:animEffect>
                                  </p:childTnLst>
                                </p:cTn>
                              </p:par>
                              <p:par>
                                <p:cTn id="190" presetID="53" presetClass="entr" presetSubtype="16" fill="hold" grpId="0" nodeType="withEffect">
                                  <p:stCondLst>
                                    <p:cond delay="0"/>
                                  </p:stCondLst>
                                  <p:childTnLst>
                                    <p:set>
                                      <p:cBhvr>
                                        <p:cTn id="191" dur="1" fill="hold">
                                          <p:stCondLst>
                                            <p:cond delay="0"/>
                                          </p:stCondLst>
                                        </p:cTn>
                                        <p:tgtEl>
                                          <p:spTgt spid="119"/>
                                        </p:tgtEl>
                                        <p:attrNameLst>
                                          <p:attrName>style.visibility</p:attrName>
                                        </p:attrNameLst>
                                      </p:cBhvr>
                                      <p:to>
                                        <p:strVal val="visible"/>
                                      </p:to>
                                    </p:set>
                                    <p:anim calcmode="lin" valueType="num">
                                      <p:cBhvr>
                                        <p:cTn id="192" dur="500" fill="hold"/>
                                        <p:tgtEl>
                                          <p:spTgt spid="119"/>
                                        </p:tgtEl>
                                        <p:attrNameLst>
                                          <p:attrName>ppt_w</p:attrName>
                                        </p:attrNameLst>
                                      </p:cBhvr>
                                      <p:tavLst>
                                        <p:tav tm="0">
                                          <p:val>
                                            <p:fltVal val="0"/>
                                          </p:val>
                                        </p:tav>
                                        <p:tav tm="100000">
                                          <p:val>
                                            <p:strVal val="#ppt_w"/>
                                          </p:val>
                                        </p:tav>
                                      </p:tavLst>
                                    </p:anim>
                                    <p:anim calcmode="lin" valueType="num">
                                      <p:cBhvr>
                                        <p:cTn id="193" dur="500" fill="hold"/>
                                        <p:tgtEl>
                                          <p:spTgt spid="119"/>
                                        </p:tgtEl>
                                        <p:attrNameLst>
                                          <p:attrName>ppt_h</p:attrName>
                                        </p:attrNameLst>
                                      </p:cBhvr>
                                      <p:tavLst>
                                        <p:tav tm="0">
                                          <p:val>
                                            <p:fltVal val="0"/>
                                          </p:val>
                                        </p:tav>
                                        <p:tav tm="100000">
                                          <p:val>
                                            <p:strVal val="#ppt_h"/>
                                          </p:val>
                                        </p:tav>
                                      </p:tavLst>
                                    </p:anim>
                                    <p:animEffect transition="in" filter="fade">
                                      <p:cBhvr>
                                        <p:cTn id="194" dur="500"/>
                                        <p:tgtEl>
                                          <p:spTgt spid="119"/>
                                        </p:tgtEl>
                                      </p:cBhvr>
                                    </p:animEffect>
                                  </p:childTnLst>
                                </p:cTn>
                              </p:par>
                              <p:par>
                                <p:cTn id="195" presetID="53" presetClass="entr" presetSubtype="16" fill="hold" grpId="0" nodeType="withEffect">
                                  <p:stCondLst>
                                    <p:cond delay="0"/>
                                  </p:stCondLst>
                                  <p:childTnLst>
                                    <p:set>
                                      <p:cBhvr>
                                        <p:cTn id="196" dur="1" fill="hold">
                                          <p:stCondLst>
                                            <p:cond delay="0"/>
                                          </p:stCondLst>
                                        </p:cTn>
                                        <p:tgtEl>
                                          <p:spTgt spid="120"/>
                                        </p:tgtEl>
                                        <p:attrNameLst>
                                          <p:attrName>style.visibility</p:attrName>
                                        </p:attrNameLst>
                                      </p:cBhvr>
                                      <p:to>
                                        <p:strVal val="visible"/>
                                      </p:to>
                                    </p:set>
                                    <p:anim calcmode="lin" valueType="num">
                                      <p:cBhvr>
                                        <p:cTn id="197" dur="500" fill="hold"/>
                                        <p:tgtEl>
                                          <p:spTgt spid="120"/>
                                        </p:tgtEl>
                                        <p:attrNameLst>
                                          <p:attrName>ppt_w</p:attrName>
                                        </p:attrNameLst>
                                      </p:cBhvr>
                                      <p:tavLst>
                                        <p:tav tm="0">
                                          <p:val>
                                            <p:fltVal val="0"/>
                                          </p:val>
                                        </p:tav>
                                        <p:tav tm="100000">
                                          <p:val>
                                            <p:strVal val="#ppt_w"/>
                                          </p:val>
                                        </p:tav>
                                      </p:tavLst>
                                    </p:anim>
                                    <p:anim calcmode="lin" valueType="num">
                                      <p:cBhvr>
                                        <p:cTn id="198" dur="500" fill="hold"/>
                                        <p:tgtEl>
                                          <p:spTgt spid="120"/>
                                        </p:tgtEl>
                                        <p:attrNameLst>
                                          <p:attrName>ppt_h</p:attrName>
                                        </p:attrNameLst>
                                      </p:cBhvr>
                                      <p:tavLst>
                                        <p:tav tm="0">
                                          <p:val>
                                            <p:fltVal val="0"/>
                                          </p:val>
                                        </p:tav>
                                        <p:tav tm="100000">
                                          <p:val>
                                            <p:strVal val="#ppt_h"/>
                                          </p:val>
                                        </p:tav>
                                      </p:tavLst>
                                    </p:anim>
                                    <p:animEffect transition="in" filter="fade">
                                      <p:cBhvr>
                                        <p:cTn id="199" dur="500"/>
                                        <p:tgtEl>
                                          <p:spTgt spid="120"/>
                                        </p:tgtEl>
                                      </p:cBhvr>
                                    </p:animEffect>
                                  </p:childTnLst>
                                </p:cTn>
                              </p:par>
                              <p:par>
                                <p:cTn id="200" presetID="53" presetClass="entr" presetSubtype="16" fill="hold" grpId="0" nodeType="withEffect">
                                  <p:stCondLst>
                                    <p:cond delay="0"/>
                                  </p:stCondLst>
                                  <p:childTnLst>
                                    <p:set>
                                      <p:cBhvr>
                                        <p:cTn id="201" dur="1" fill="hold">
                                          <p:stCondLst>
                                            <p:cond delay="0"/>
                                          </p:stCondLst>
                                        </p:cTn>
                                        <p:tgtEl>
                                          <p:spTgt spid="121"/>
                                        </p:tgtEl>
                                        <p:attrNameLst>
                                          <p:attrName>style.visibility</p:attrName>
                                        </p:attrNameLst>
                                      </p:cBhvr>
                                      <p:to>
                                        <p:strVal val="visible"/>
                                      </p:to>
                                    </p:set>
                                    <p:anim calcmode="lin" valueType="num">
                                      <p:cBhvr>
                                        <p:cTn id="202" dur="500" fill="hold"/>
                                        <p:tgtEl>
                                          <p:spTgt spid="121"/>
                                        </p:tgtEl>
                                        <p:attrNameLst>
                                          <p:attrName>ppt_w</p:attrName>
                                        </p:attrNameLst>
                                      </p:cBhvr>
                                      <p:tavLst>
                                        <p:tav tm="0">
                                          <p:val>
                                            <p:fltVal val="0"/>
                                          </p:val>
                                        </p:tav>
                                        <p:tav tm="100000">
                                          <p:val>
                                            <p:strVal val="#ppt_w"/>
                                          </p:val>
                                        </p:tav>
                                      </p:tavLst>
                                    </p:anim>
                                    <p:anim calcmode="lin" valueType="num">
                                      <p:cBhvr>
                                        <p:cTn id="203" dur="500" fill="hold"/>
                                        <p:tgtEl>
                                          <p:spTgt spid="121"/>
                                        </p:tgtEl>
                                        <p:attrNameLst>
                                          <p:attrName>ppt_h</p:attrName>
                                        </p:attrNameLst>
                                      </p:cBhvr>
                                      <p:tavLst>
                                        <p:tav tm="0">
                                          <p:val>
                                            <p:fltVal val="0"/>
                                          </p:val>
                                        </p:tav>
                                        <p:tav tm="100000">
                                          <p:val>
                                            <p:strVal val="#ppt_h"/>
                                          </p:val>
                                        </p:tav>
                                      </p:tavLst>
                                    </p:anim>
                                    <p:animEffect transition="in" filter="fade">
                                      <p:cBhvr>
                                        <p:cTn id="204" dur="500"/>
                                        <p:tgtEl>
                                          <p:spTgt spid="121"/>
                                        </p:tgtEl>
                                      </p:cBhvr>
                                    </p:animEffect>
                                  </p:childTnLst>
                                </p:cTn>
                              </p:par>
                              <p:par>
                                <p:cTn id="205" presetID="53" presetClass="entr" presetSubtype="16" fill="hold" grpId="0" nodeType="withEffect">
                                  <p:stCondLst>
                                    <p:cond delay="0"/>
                                  </p:stCondLst>
                                  <p:childTnLst>
                                    <p:set>
                                      <p:cBhvr>
                                        <p:cTn id="206" dur="1" fill="hold">
                                          <p:stCondLst>
                                            <p:cond delay="0"/>
                                          </p:stCondLst>
                                        </p:cTn>
                                        <p:tgtEl>
                                          <p:spTgt spid="122"/>
                                        </p:tgtEl>
                                        <p:attrNameLst>
                                          <p:attrName>style.visibility</p:attrName>
                                        </p:attrNameLst>
                                      </p:cBhvr>
                                      <p:to>
                                        <p:strVal val="visible"/>
                                      </p:to>
                                    </p:set>
                                    <p:anim calcmode="lin" valueType="num">
                                      <p:cBhvr>
                                        <p:cTn id="207" dur="500" fill="hold"/>
                                        <p:tgtEl>
                                          <p:spTgt spid="122"/>
                                        </p:tgtEl>
                                        <p:attrNameLst>
                                          <p:attrName>ppt_w</p:attrName>
                                        </p:attrNameLst>
                                      </p:cBhvr>
                                      <p:tavLst>
                                        <p:tav tm="0">
                                          <p:val>
                                            <p:fltVal val="0"/>
                                          </p:val>
                                        </p:tav>
                                        <p:tav tm="100000">
                                          <p:val>
                                            <p:strVal val="#ppt_w"/>
                                          </p:val>
                                        </p:tav>
                                      </p:tavLst>
                                    </p:anim>
                                    <p:anim calcmode="lin" valueType="num">
                                      <p:cBhvr>
                                        <p:cTn id="208" dur="500" fill="hold"/>
                                        <p:tgtEl>
                                          <p:spTgt spid="122"/>
                                        </p:tgtEl>
                                        <p:attrNameLst>
                                          <p:attrName>ppt_h</p:attrName>
                                        </p:attrNameLst>
                                      </p:cBhvr>
                                      <p:tavLst>
                                        <p:tav tm="0">
                                          <p:val>
                                            <p:fltVal val="0"/>
                                          </p:val>
                                        </p:tav>
                                        <p:tav tm="100000">
                                          <p:val>
                                            <p:strVal val="#ppt_h"/>
                                          </p:val>
                                        </p:tav>
                                      </p:tavLst>
                                    </p:anim>
                                    <p:animEffect transition="in" filter="fade">
                                      <p:cBhvr>
                                        <p:cTn id="209" dur="500"/>
                                        <p:tgtEl>
                                          <p:spTgt spid="122"/>
                                        </p:tgtEl>
                                      </p:cBhvr>
                                    </p:animEffect>
                                  </p:childTnLst>
                                </p:cTn>
                              </p:par>
                              <p:par>
                                <p:cTn id="210" presetID="53" presetClass="entr" presetSubtype="16" fill="hold" grpId="0" nodeType="withEffect">
                                  <p:stCondLst>
                                    <p:cond delay="0"/>
                                  </p:stCondLst>
                                  <p:childTnLst>
                                    <p:set>
                                      <p:cBhvr>
                                        <p:cTn id="211" dur="1" fill="hold">
                                          <p:stCondLst>
                                            <p:cond delay="0"/>
                                          </p:stCondLst>
                                        </p:cTn>
                                        <p:tgtEl>
                                          <p:spTgt spid="123"/>
                                        </p:tgtEl>
                                        <p:attrNameLst>
                                          <p:attrName>style.visibility</p:attrName>
                                        </p:attrNameLst>
                                      </p:cBhvr>
                                      <p:to>
                                        <p:strVal val="visible"/>
                                      </p:to>
                                    </p:set>
                                    <p:anim calcmode="lin" valueType="num">
                                      <p:cBhvr>
                                        <p:cTn id="212" dur="500" fill="hold"/>
                                        <p:tgtEl>
                                          <p:spTgt spid="123"/>
                                        </p:tgtEl>
                                        <p:attrNameLst>
                                          <p:attrName>ppt_w</p:attrName>
                                        </p:attrNameLst>
                                      </p:cBhvr>
                                      <p:tavLst>
                                        <p:tav tm="0">
                                          <p:val>
                                            <p:fltVal val="0"/>
                                          </p:val>
                                        </p:tav>
                                        <p:tav tm="100000">
                                          <p:val>
                                            <p:strVal val="#ppt_w"/>
                                          </p:val>
                                        </p:tav>
                                      </p:tavLst>
                                    </p:anim>
                                    <p:anim calcmode="lin" valueType="num">
                                      <p:cBhvr>
                                        <p:cTn id="213" dur="500" fill="hold"/>
                                        <p:tgtEl>
                                          <p:spTgt spid="123"/>
                                        </p:tgtEl>
                                        <p:attrNameLst>
                                          <p:attrName>ppt_h</p:attrName>
                                        </p:attrNameLst>
                                      </p:cBhvr>
                                      <p:tavLst>
                                        <p:tav tm="0">
                                          <p:val>
                                            <p:fltVal val="0"/>
                                          </p:val>
                                        </p:tav>
                                        <p:tav tm="100000">
                                          <p:val>
                                            <p:strVal val="#ppt_h"/>
                                          </p:val>
                                        </p:tav>
                                      </p:tavLst>
                                    </p:anim>
                                    <p:animEffect transition="in" filter="fade">
                                      <p:cBhvr>
                                        <p:cTn id="214" dur="500"/>
                                        <p:tgtEl>
                                          <p:spTgt spid="123"/>
                                        </p:tgtEl>
                                      </p:cBhvr>
                                    </p:animEffect>
                                  </p:childTnLst>
                                </p:cTn>
                              </p:par>
                              <p:par>
                                <p:cTn id="215" presetID="53" presetClass="entr" presetSubtype="16" fill="hold" grpId="0" nodeType="withEffect">
                                  <p:stCondLst>
                                    <p:cond delay="0"/>
                                  </p:stCondLst>
                                  <p:childTnLst>
                                    <p:set>
                                      <p:cBhvr>
                                        <p:cTn id="216" dur="1" fill="hold">
                                          <p:stCondLst>
                                            <p:cond delay="0"/>
                                          </p:stCondLst>
                                        </p:cTn>
                                        <p:tgtEl>
                                          <p:spTgt spid="124"/>
                                        </p:tgtEl>
                                        <p:attrNameLst>
                                          <p:attrName>style.visibility</p:attrName>
                                        </p:attrNameLst>
                                      </p:cBhvr>
                                      <p:to>
                                        <p:strVal val="visible"/>
                                      </p:to>
                                    </p:set>
                                    <p:anim calcmode="lin" valueType="num">
                                      <p:cBhvr>
                                        <p:cTn id="217" dur="500" fill="hold"/>
                                        <p:tgtEl>
                                          <p:spTgt spid="124"/>
                                        </p:tgtEl>
                                        <p:attrNameLst>
                                          <p:attrName>ppt_w</p:attrName>
                                        </p:attrNameLst>
                                      </p:cBhvr>
                                      <p:tavLst>
                                        <p:tav tm="0">
                                          <p:val>
                                            <p:fltVal val="0"/>
                                          </p:val>
                                        </p:tav>
                                        <p:tav tm="100000">
                                          <p:val>
                                            <p:strVal val="#ppt_w"/>
                                          </p:val>
                                        </p:tav>
                                      </p:tavLst>
                                    </p:anim>
                                    <p:anim calcmode="lin" valueType="num">
                                      <p:cBhvr>
                                        <p:cTn id="218" dur="500" fill="hold"/>
                                        <p:tgtEl>
                                          <p:spTgt spid="124"/>
                                        </p:tgtEl>
                                        <p:attrNameLst>
                                          <p:attrName>ppt_h</p:attrName>
                                        </p:attrNameLst>
                                      </p:cBhvr>
                                      <p:tavLst>
                                        <p:tav tm="0">
                                          <p:val>
                                            <p:fltVal val="0"/>
                                          </p:val>
                                        </p:tav>
                                        <p:tav tm="100000">
                                          <p:val>
                                            <p:strVal val="#ppt_h"/>
                                          </p:val>
                                        </p:tav>
                                      </p:tavLst>
                                    </p:anim>
                                    <p:animEffect transition="in" filter="fade">
                                      <p:cBhvr>
                                        <p:cTn id="219" dur="500"/>
                                        <p:tgtEl>
                                          <p:spTgt spid="124"/>
                                        </p:tgtEl>
                                      </p:cBhvr>
                                    </p:animEffect>
                                  </p:childTnLst>
                                </p:cTn>
                              </p:par>
                              <p:par>
                                <p:cTn id="220" presetID="53" presetClass="entr" presetSubtype="16" fill="hold" grpId="0" nodeType="withEffect">
                                  <p:stCondLst>
                                    <p:cond delay="0"/>
                                  </p:stCondLst>
                                  <p:childTnLst>
                                    <p:set>
                                      <p:cBhvr>
                                        <p:cTn id="221" dur="1" fill="hold">
                                          <p:stCondLst>
                                            <p:cond delay="0"/>
                                          </p:stCondLst>
                                        </p:cTn>
                                        <p:tgtEl>
                                          <p:spTgt spid="125"/>
                                        </p:tgtEl>
                                        <p:attrNameLst>
                                          <p:attrName>style.visibility</p:attrName>
                                        </p:attrNameLst>
                                      </p:cBhvr>
                                      <p:to>
                                        <p:strVal val="visible"/>
                                      </p:to>
                                    </p:set>
                                    <p:anim calcmode="lin" valueType="num">
                                      <p:cBhvr>
                                        <p:cTn id="222" dur="500" fill="hold"/>
                                        <p:tgtEl>
                                          <p:spTgt spid="125"/>
                                        </p:tgtEl>
                                        <p:attrNameLst>
                                          <p:attrName>ppt_w</p:attrName>
                                        </p:attrNameLst>
                                      </p:cBhvr>
                                      <p:tavLst>
                                        <p:tav tm="0">
                                          <p:val>
                                            <p:fltVal val="0"/>
                                          </p:val>
                                        </p:tav>
                                        <p:tav tm="100000">
                                          <p:val>
                                            <p:strVal val="#ppt_w"/>
                                          </p:val>
                                        </p:tav>
                                      </p:tavLst>
                                    </p:anim>
                                    <p:anim calcmode="lin" valueType="num">
                                      <p:cBhvr>
                                        <p:cTn id="223" dur="500" fill="hold"/>
                                        <p:tgtEl>
                                          <p:spTgt spid="125"/>
                                        </p:tgtEl>
                                        <p:attrNameLst>
                                          <p:attrName>ppt_h</p:attrName>
                                        </p:attrNameLst>
                                      </p:cBhvr>
                                      <p:tavLst>
                                        <p:tav tm="0">
                                          <p:val>
                                            <p:fltVal val="0"/>
                                          </p:val>
                                        </p:tav>
                                        <p:tav tm="100000">
                                          <p:val>
                                            <p:strVal val="#ppt_h"/>
                                          </p:val>
                                        </p:tav>
                                      </p:tavLst>
                                    </p:anim>
                                    <p:animEffect transition="in" filter="fade">
                                      <p:cBhvr>
                                        <p:cTn id="224" dur="500"/>
                                        <p:tgtEl>
                                          <p:spTgt spid="125"/>
                                        </p:tgtEl>
                                      </p:cBhvr>
                                    </p:animEffect>
                                  </p:childTnLst>
                                </p:cTn>
                              </p:par>
                              <p:par>
                                <p:cTn id="225" presetID="53" presetClass="entr" presetSubtype="16" fill="hold" grpId="0" nodeType="withEffect">
                                  <p:stCondLst>
                                    <p:cond delay="0"/>
                                  </p:stCondLst>
                                  <p:childTnLst>
                                    <p:set>
                                      <p:cBhvr>
                                        <p:cTn id="226" dur="1" fill="hold">
                                          <p:stCondLst>
                                            <p:cond delay="0"/>
                                          </p:stCondLst>
                                        </p:cTn>
                                        <p:tgtEl>
                                          <p:spTgt spid="126"/>
                                        </p:tgtEl>
                                        <p:attrNameLst>
                                          <p:attrName>style.visibility</p:attrName>
                                        </p:attrNameLst>
                                      </p:cBhvr>
                                      <p:to>
                                        <p:strVal val="visible"/>
                                      </p:to>
                                    </p:set>
                                    <p:anim calcmode="lin" valueType="num">
                                      <p:cBhvr>
                                        <p:cTn id="227" dur="500" fill="hold"/>
                                        <p:tgtEl>
                                          <p:spTgt spid="126"/>
                                        </p:tgtEl>
                                        <p:attrNameLst>
                                          <p:attrName>ppt_w</p:attrName>
                                        </p:attrNameLst>
                                      </p:cBhvr>
                                      <p:tavLst>
                                        <p:tav tm="0">
                                          <p:val>
                                            <p:fltVal val="0"/>
                                          </p:val>
                                        </p:tav>
                                        <p:tav tm="100000">
                                          <p:val>
                                            <p:strVal val="#ppt_w"/>
                                          </p:val>
                                        </p:tav>
                                      </p:tavLst>
                                    </p:anim>
                                    <p:anim calcmode="lin" valueType="num">
                                      <p:cBhvr>
                                        <p:cTn id="228" dur="500" fill="hold"/>
                                        <p:tgtEl>
                                          <p:spTgt spid="126"/>
                                        </p:tgtEl>
                                        <p:attrNameLst>
                                          <p:attrName>ppt_h</p:attrName>
                                        </p:attrNameLst>
                                      </p:cBhvr>
                                      <p:tavLst>
                                        <p:tav tm="0">
                                          <p:val>
                                            <p:fltVal val="0"/>
                                          </p:val>
                                        </p:tav>
                                        <p:tav tm="100000">
                                          <p:val>
                                            <p:strVal val="#ppt_h"/>
                                          </p:val>
                                        </p:tav>
                                      </p:tavLst>
                                    </p:anim>
                                    <p:animEffect transition="in" filter="fade">
                                      <p:cBhvr>
                                        <p:cTn id="229" dur="500"/>
                                        <p:tgtEl>
                                          <p:spTgt spid="126"/>
                                        </p:tgtEl>
                                      </p:cBhvr>
                                    </p:animEffect>
                                  </p:childTnLst>
                                </p:cTn>
                              </p:par>
                              <p:par>
                                <p:cTn id="230" presetID="53" presetClass="entr" presetSubtype="16" fill="hold" grpId="0" nodeType="withEffect">
                                  <p:stCondLst>
                                    <p:cond delay="0"/>
                                  </p:stCondLst>
                                  <p:childTnLst>
                                    <p:set>
                                      <p:cBhvr>
                                        <p:cTn id="231" dur="1" fill="hold">
                                          <p:stCondLst>
                                            <p:cond delay="0"/>
                                          </p:stCondLst>
                                        </p:cTn>
                                        <p:tgtEl>
                                          <p:spTgt spid="127"/>
                                        </p:tgtEl>
                                        <p:attrNameLst>
                                          <p:attrName>style.visibility</p:attrName>
                                        </p:attrNameLst>
                                      </p:cBhvr>
                                      <p:to>
                                        <p:strVal val="visible"/>
                                      </p:to>
                                    </p:set>
                                    <p:anim calcmode="lin" valueType="num">
                                      <p:cBhvr>
                                        <p:cTn id="232" dur="500" fill="hold"/>
                                        <p:tgtEl>
                                          <p:spTgt spid="127"/>
                                        </p:tgtEl>
                                        <p:attrNameLst>
                                          <p:attrName>ppt_w</p:attrName>
                                        </p:attrNameLst>
                                      </p:cBhvr>
                                      <p:tavLst>
                                        <p:tav tm="0">
                                          <p:val>
                                            <p:fltVal val="0"/>
                                          </p:val>
                                        </p:tav>
                                        <p:tav tm="100000">
                                          <p:val>
                                            <p:strVal val="#ppt_w"/>
                                          </p:val>
                                        </p:tav>
                                      </p:tavLst>
                                    </p:anim>
                                    <p:anim calcmode="lin" valueType="num">
                                      <p:cBhvr>
                                        <p:cTn id="233" dur="500" fill="hold"/>
                                        <p:tgtEl>
                                          <p:spTgt spid="127"/>
                                        </p:tgtEl>
                                        <p:attrNameLst>
                                          <p:attrName>ppt_h</p:attrName>
                                        </p:attrNameLst>
                                      </p:cBhvr>
                                      <p:tavLst>
                                        <p:tav tm="0">
                                          <p:val>
                                            <p:fltVal val="0"/>
                                          </p:val>
                                        </p:tav>
                                        <p:tav tm="100000">
                                          <p:val>
                                            <p:strVal val="#ppt_h"/>
                                          </p:val>
                                        </p:tav>
                                      </p:tavLst>
                                    </p:anim>
                                    <p:animEffect transition="in" filter="fade">
                                      <p:cBhvr>
                                        <p:cTn id="234" dur="500"/>
                                        <p:tgtEl>
                                          <p:spTgt spid="127"/>
                                        </p:tgtEl>
                                      </p:cBhvr>
                                    </p:animEffect>
                                  </p:childTnLst>
                                </p:cTn>
                              </p:par>
                              <p:par>
                                <p:cTn id="235" presetID="53" presetClass="entr" presetSubtype="16" fill="hold" grpId="0" nodeType="withEffect">
                                  <p:stCondLst>
                                    <p:cond delay="0"/>
                                  </p:stCondLst>
                                  <p:childTnLst>
                                    <p:set>
                                      <p:cBhvr>
                                        <p:cTn id="236" dur="1" fill="hold">
                                          <p:stCondLst>
                                            <p:cond delay="0"/>
                                          </p:stCondLst>
                                        </p:cTn>
                                        <p:tgtEl>
                                          <p:spTgt spid="128"/>
                                        </p:tgtEl>
                                        <p:attrNameLst>
                                          <p:attrName>style.visibility</p:attrName>
                                        </p:attrNameLst>
                                      </p:cBhvr>
                                      <p:to>
                                        <p:strVal val="visible"/>
                                      </p:to>
                                    </p:set>
                                    <p:anim calcmode="lin" valueType="num">
                                      <p:cBhvr>
                                        <p:cTn id="237" dur="500" fill="hold"/>
                                        <p:tgtEl>
                                          <p:spTgt spid="128"/>
                                        </p:tgtEl>
                                        <p:attrNameLst>
                                          <p:attrName>ppt_w</p:attrName>
                                        </p:attrNameLst>
                                      </p:cBhvr>
                                      <p:tavLst>
                                        <p:tav tm="0">
                                          <p:val>
                                            <p:fltVal val="0"/>
                                          </p:val>
                                        </p:tav>
                                        <p:tav tm="100000">
                                          <p:val>
                                            <p:strVal val="#ppt_w"/>
                                          </p:val>
                                        </p:tav>
                                      </p:tavLst>
                                    </p:anim>
                                    <p:anim calcmode="lin" valueType="num">
                                      <p:cBhvr>
                                        <p:cTn id="238" dur="500" fill="hold"/>
                                        <p:tgtEl>
                                          <p:spTgt spid="128"/>
                                        </p:tgtEl>
                                        <p:attrNameLst>
                                          <p:attrName>ppt_h</p:attrName>
                                        </p:attrNameLst>
                                      </p:cBhvr>
                                      <p:tavLst>
                                        <p:tav tm="0">
                                          <p:val>
                                            <p:fltVal val="0"/>
                                          </p:val>
                                        </p:tav>
                                        <p:tav tm="100000">
                                          <p:val>
                                            <p:strVal val="#ppt_h"/>
                                          </p:val>
                                        </p:tav>
                                      </p:tavLst>
                                    </p:anim>
                                    <p:animEffect transition="in" filter="fade">
                                      <p:cBhvr>
                                        <p:cTn id="239" dur="500"/>
                                        <p:tgtEl>
                                          <p:spTgt spid="128"/>
                                        </p:tgtEl>
                                      </p:cBhvr>
                                    </p:animEffect>
                                  </p:childTnLst>
                                </p:cTn>
                              </p:par>
                              <p:par>
                                <p:cTn id="240" presetID="53" presetClass="entr" presetSubtype="16" fill="hold" grpId="0" nodeType="withEffect">
                                  <p:stCondLst>
                                    <p:cond delay="0"/>
                                  </p:stCondLst>
                                  <p:childTnLst>
                                    <p:set>
                                      <p:cBhvr>
                                        <p:cTn id="241" dur="1" fill="hold">
                                          <p:stCondLst>
                                            <p:cond delay="0"/>
                                          </p:stCondLst>
                                        </p:cTn>
                                        <p:tgtEl>
                                          <p:spTgt spid="129"/>
                                        </p:tgtEl>
                                        <p:attrNameLst>
                                          <p:attrName>style.visibility</p:attrName>
                                        </p:attrNameLst>
                                      </p:cBhvr>
                                      <p:to>
                                        <p:strVal val="visible"/>
                                      </p:to>
                                    </p:set>
                                    <p:anim calcmode="lin" valueType="num">
                                      <p:cBhvr>
                                        <p:cTn id="242" dur="500" fill="hold"/>
                                        <p:tgtEl>
                                          <p:spTgt spid="129"/>
                                        </p:tgtEl>
                                        <p:attrNameLst>
                                          <p:attrName>ppt_w</p:attrName>
                                        </p:attrNameLst>
                                      </p:cBhvr>
                                      <p:tavLst>
                                        <p:tav tm="0">
                                          <p:val>
                                            <p:fltVal val="0"/>
                                          </p:val>
                                        </p:tav>
                                        <p:tav tm="100000">
                                          <p:val>
                                            <p:strVal val="#ppt_w"/>
                                          </p:val>
                                        </p:tav>
                                      </p:tavLst>
                                    </p:anim>
                                    <p:anim calcmode="lin" valueType="num">
                                      <p:cBhvr>
                                        <p:cTn id="243" dur="500" fill="hold"/>
                                        <p:tgtEl>
                                          <p:spTgt spid="129"/>
                                        </p:tgtEl>
                                        <p:attrNameLst>
                                          <p:attrName>ppt_h</p:attrName>
                                        </p:attrNameLst>
                                      </p:cBhvr>
                                      <p:tavLst>
                                        <p:tav tm="0">
                                          <p:val>
                                            <p:fltVal val="0"/>
                                          </p:val>
                                        </p:tav>
                                        <p:tav tm="100000">
                                          <p:val>
                                            <p:strVal val="#ppt_h"/>
                                          </p:val>
                                        </p:tav>
                                      </p:tavLst>
                                    </p:anim>
                                    <p:animEffect transition="in" filter="fade">
                                      <p:cBhvr>
                                        <p:cTn id="244" dur="500"/>
                                        <p:tgtEl>
                                          <p:spTgt spid="129"/>
                                        </p:tgtEl>
                                      </p:cBhvr>
                                    </p:animEffect>
                                  </p:childTnLst>
                                </p:cTn>
                              </p:par>
                              <p:par>
                                <p:cTn id="245" presetID="53" presetClass="entr" presetSubtype="16" fill="hold" grpId="0" nodeType="withEffect">
                                  <p:stCondLst>
                                    <p:cond delay="0"/>
                                  </p:stCondLst>
                                  <p:childTnLst>
                                    <p:set>
                                      <p:cBhvr>
                                        <p:cTn id="246" dur="1" fill="hold">
                                          <p:stCondLst>
                                            <p:cond delay="0"/>
                                          </p:stCondLst>
                                        </p:cTn>
                                        <p:tgtEl>
                                          <p:spTgt spid="130"/>
                                        </p:tgtEl>
                                        <p:attrNameLst>
                                          <p:attrName>style.visibility</p:attrName>
                                        </p:attrNameLst>
                                      </p:cBhvr>
                                      <p:to>
                                        <p:strVal val="visible"/>
                                      </p:to>
                                    </p:set>
                                    <p:anim calcmode="lin" valueType="num">
                                      <p:cBhvr>
                                        <p:cTn id="247" dur="500" fill="hold"/>
                                        <p:tgtEl>
                                          <p:spTgt spid="130"/>
                                        </p:tgtEl>
                                        <p:attrNameLst>
                                          <p:attrName>ppt_w</p:attrName>
                                        </p:attrNameLst>
                                      </p:cBhvr>
                                      <p:tavLst>
                                        <p:tav tm="0">
                                          <p:val>
                                            <p:fltVal val="0"/>
                                          </p:val>
                                        </p:tav>
                                        <p:tav tm="100000">
                                          <p:val>
                                            <p:strVal val="#ppt_w"/>
                                          </p:val>
                                        </p:tav>
                                      </p:tavLst>
                                    </p:anim>
                                    <p:anim calcmode="lin" valueType="num">
                                      <p:cBhvr>
                                        <p:cTn id="248" dur="500" fill="hold"/>
                                        <p:tgtEl>
                                          <p:spTgt spid="130"/>
                                        </p:tgtEl>
                                        <p:attrNameLst>
                                          <p:attrName>ppt_h</p:attrName>
                                        </p:attrNameLst>
                                      </p:cBhvr>
                                      <p:tavLst>
                                        <p:tav tm="0">
                                          <p:val>
                                            <p:fltVal val="0"/>
                                          </p:val>
                                        </p:tav>
                                        <p:tav tm="100000">
                                          <p:val>
                                            <p:strVal val="#ppt_h"/>
                                          </p:val>
                                        </p:tav>
                                      </p:tavLst>
                                    </p:anim>
                                    <p:animEffect transition="in" filter="fade">
                                      <p:cBhvr>
                                        <p:cTn id="249" dur="500"/>
                                        <p:tgtEl>
                                          <p:spTgt spid="130"/>
                                        </p:tgtEl>
                                      </p:cBhvr>
                                    </p:animEffect>
                                  </p:childTnLst>
                                </p:cTn>
                              </p:par>
                              <p:par>
                                <p:cTn id="250" presetID="53" presetClass="entr" presetSubtype="16" fill="hold" grpId="0" nodeType="withEffect">
                                  <p:stCondLst>
                                    <p:cond delay="0"/>
                                  </p:stCondLst>
                                  <p:childTnLst>
                                    <p:set>
                                      <p:cBhvr>
                                        <p:cTn id="251" dur="1" fill="hold">
                                          <p:stCondLst>
                                            <p:cond delay="0"/>
                                          </p:stCondLst>
                                        </p:cTn>
                                        <p:tgtEl>
                                          <p:spTgt spid="131"/>
                                        </p:tgtEl>
                                        <p:attrNameLst>
                                          <p:attrName>style.visibility</p:attrName>
                                        </p:attrNameLst>
                                      </p:cBhvr>
                                      <p:to>
                                        <p:strVal val="visible"/>
                                      </p:to>
                                    </p:set>
                                    <p:anim calcmode="lin" valueType="num">
                                      <p:cBhvr>
                                        <p:cTn id="252" dur="500" fill="hold"/>
                                        <p:tgtEl>
                                          <p:spTgt spid="131"/>
                                        </p:tgtEl>
                                        <p:attrNameLst>
                                          <p:attrName>ppt_w</p:attrName>
                                        </p:attrNameLst>
                                      </p:cBhvr>
                                      <p:tavLst>
                                        <p:tav tm="0">
                                          <p:val>
                                            <p:fltVal val="0"/>
                                          </p:val>
                                        </p:tav>
                                        <p:tav tm="100000">
                                          <p:val>
                                            <p:strVal val="#ppt_w"/>
                                          </p:val>
                                        </p:tav>
                                      </p:tavLst>
                                    </p:anim>
                                    <p:anim calcmode="lin" valueType="num">
                                      <p:cBhvr>
                                        <p:cTn id="253" dur="500" fill="hold"/>
                                        <p:tgtEl>
                                          <p:spTgt spid="131"/>
                                        </p:tgtEl>
                                        <p:attrNameLst>
                                          <p:attrName>ppt_h</p:attrName>
                                        </p:attrNameLst>
                                      </p:cBhvr>
                                      <p:tavLst>
                                        <p:tav tm="0">
                                          <p:val>
                                            <p:fltVal val="0"/>
                                          </p:val>
                                        </p:tav>
                                        <p:tav tm="100000">
                                          <p:val>
                                            <p:strVal val="#ppt_h"/>
                                          </p:val>
                                        </p:tav>
                                      </p:tavLst>
                                    </p:anim>
                                    <p:animEffect transition="in" filter="fade">
                                      <p:cBhvr>
                                        <p:cTn id="254" dur="500"/>
                                        <p:tgtEl>
                                          <p:spTgt spid="131"/>
                                        </p:tgtEl>
                                      </p:cBhvr>
                                    </p:animEffect>
                                  </p:childTnLst>
                                </p:cTn>
                              </p:par>
                              <p:par>
                                <p:cTn id="255" presetID="53" presetClass="entr" presetSubtype="16" fill="hold" grpId="0" nodeType="withEffect">
                                  <p:stCondLst>
                                    <p:cond delay="0"/>
                                  </p:stCondLst>
                                  <p:childTnLst>
                                    <p:set>
                                      <p:cBhvr>
                                        <p:cTn id="256" dur="1" fill="hold">
                                          <p:stCondLst>
                                            <p:cond delay="0"/>
                                          </p:stCondLst>
                                        </p:cTn>
                                        <p:tgtEl>
                                          <p:spTgt spid="132"/>
                                        </p:tgtEl>
                                        <p:attrNameLst>
                                          <p:attrName>style.visibility</p:attrName>
                                        </p:attrNameLst>
                                      </p:cBhvr>
                                      <p:to>
                                        <p:strVal val="visible"/>
                                      </p:to>
                                    </p:set>
                                    <p:anim calcmode="lin" valueType="num">
                                      <p:cBhvr>
                                        <p:cTn id="257" dur="500" fill="hold"/>
                                        <p:tgtEl>
                                          <p:spTgt spid="132"/>
                                        </p:tgtEl>
                                        <p:attrNameLst>
                                          <p:attrName>ppt_w</p:attrName>
                                        </p:attrNameLst>
                                      </p:cBhvr>
                                      <p:tavLst>
                                        <p:tav tm="0">
                                          <p:val>
                                            <p:fltVal val="0"/>
                                          </p:val>
                                        </p:tav>
                                        <p:tav tm="100000">
                                          <p:val>
                                            <p:strVal val="#ppt_w"/>
                                          </p:val>
                                        </p:tav>
                                      </p:tavLst>
                                    </p:anim>
                                    <p:anim calcmode="lin" valueType="num">
                                      <p:cBhvr>
                                        <p:cTn id="258" dur="500" fill="hold"/>
                                        <p:tgtEl>
                                          <p:spTgt spid="132"/>
                                        </p:tgtEl>
                                        <p:attrNameLst>
                                          <p:attrName>ppt_h</p:attrName>
                                        </p:attrNameLst>
                                      </p:cBhvr>
                                      <p:tavLst>
                                        <p:tav tm="0">
                                          <p:val>
                                            <p:fltVal val="0"/>
                                          </p:val>
                                        </p:tav>
                                        <p:tav tm="100000">
                                          <p:val>
                                            <p:strVal val="#ppt_h"/>
                                          </p:val>
                                        </p:tav>
                                      </p:tavLst>
                                    </p:anim>
                                    <p:animEffect transition="in" filter="fade">
                                      <p:cBhvr>
                                        <p:cTn id="259" dur="500"/>
                                        <p:tgtEl>
                                          <p:spTgt spid="132"/>
                                        </p:tgtEl>
                                      </p:cBhvr>
                                    </p:animEffect>
                                  </p:childTnLst>
                                </p:cTn>
                              </p:par>
                              <p:par>
                                <p:cTn id="260" presetID="53" presetClass="entr" presetSubtype="16" fill="hold" grpId="0" nodeType="withEffect">
                                  <p:stCondLst>
                                    <p:cond delay="0"/>
                                  </p:stCondLst>
                                  <p:childTnLst>
                                    <p:set>
                                      <p:cBhvr>
                                        <p:cTn id="261" dur="1" fill="hold">
                                          <p:stCondLst>
                                            <p:cond delay="0"/>
                                          </p:stCondLst>
                                        </p:cTn>
                                        <p:tgtEl>
                                          <p:spTgt spid="133"/>
                                        </p:tgtEl>
                                        <p:attrNameLst>
                                          <p:attrName>style.visibility</p:attrName>
                                        </p:attrNameLst>
                                      </p:cBhvr>
                                      <p:to>
                                        <p:strVal val="visible"/>
                                      </p:to>
                                    </p:set>
                                    <p:anim calcmode="lin" valueType="num">
                                      <p:cBhvr>
                                        <p:cTn id="262" dur="500" fill="hold"/>
                                        <p:tgtEl>
                                          <p:spTgt spid="133"/>
                                        </p:tgtEl>
                                        <p:attrNameLst>
                                          <p:attrName>ppt_w</p:attrName>
                                        </p:attrNameLst>
                                      </p:cBhvr>
                                      <p:tavLst>
                                        <p:tav tm="0">
                                          <p:val>
                                            <p:fltVal val="0"/>
                                          </p:val>
                                        </p:tav>
                                        <p:tav tm="100000">
                                          <p:val>
                                            <p:strVal val="#ppt_w"/>
                                          </p:val>
                                        </p:tav>
                                      </p:tavLst>
                                    </p:anim>
                                    <p:anim calcmode="lin" valueType="num">
                                      <p:cBhvr>
                                        <p:cTn id="263" dur="500" fill="hold"/>
                                        <p:tgtEl>
                                          <p:spTgt spid="133"/>
                                        </p:tgtEl>
                                        <p:attrNameLst>
                                          <p:attrName>ppt_h</p:attrName>
                                        </p:attrNameLst>
                                      </p:cBhvr>
                                      <p:tavLst>
                                        <p:tav tm="0">
                                          <p:val>
                                            <p:fltVal val="0"/>
                                          </p:val>
                                        </p:tav>
                                        <p:tav tm="100000">
                                          <p:val>
                                            <p:strVal val="#ppt_h"/>
                                          </p:val>
                                        </p:tav>
                                      </p:tavLst>
                                    </p:anim>
                                    <p:animEffect transition="in" filter="fade">
                                      <p:cBhvr>
                                        <p:cTn id="264" dur="500"/>
                                        <p:tgtEl>
                                          <p:spTgt spid="133"/>
                                        </p:tgtEl>
                                      </p:cBhvr>
                                    </p:animEffect>
                                  </p:childTnLst>
                                </p:cTn>
                              </p:par>
                              <p:par>
                                <p:cTn id="265" presetID="53" presetClass="entr" presetSubtype="16" fill="hold" grpId="0" nodeType="withEffect">
                                  <p:stCondLst>
                                    <p:cond delay="0"/>
                                  </p:stCondLst>
                                  <p:childTnLst>
                                    <p:set>
                                      <p:cBhvr>
                                        <p:cTn id="266" dur="1" fill="hold">
                                          <p:stCondLst>
                                            <p:cond delay="0"/>
                                          </p:stCondLst>
                                        </p:cTn>
                                        <p:tgtEl>
                                          <p:spTgt spid="134"/>
                                        </p:tgtEl>
                                        <p:attrNameLst>
                                          <p:attrName>style.visibility</p:attrName>
                                        </p:attrNameLst>
                                      </p:cBhvr>
                                      <p:to>
                                        <p:strVal val="visible"/>
                                      </p:to>
                                    </p:set>
                                    <p:anim calcmode="lin" valueType="num">
                                      <p:cBhvr>
                                        <p:cTn id="267" dur="500" fill="hold"/>
                                        <p:tgtEl>
                                          <p:spTgt spid="134"/>
                                        </p:tgtEl>
                                        <p:attrNameLst>
                                          <p:attrName>ppt_w</p:attrName>
                                        </p:attrNameLst>
                                      </p:cBhvr>
                                      <p:tavLst>
                                        <p:tav tm="0">
                                          <p:val>
                                            <p:fltVal val="0"/>
                                          </p:val>
                                        </p:tav>
                                        <p:tav tm="100000">
                                          <p:val>
                                            <p:strVal val="#ppt_w"/>
                                          </p:val>
                                        </p:tav>
                                      </p:tavLst>
                                    </p:anim>
                                    <p:anim calcmode="lin" valueType="num">
                                      <p:cBhvr>
                                        <p:cTn id="268" dur="500" fill="hold"/>
                                        <p:tgtEl>
                                          <p:spTgt spid="134"/>
                                        </p:tgtEl>
                                        <p:attrNameLst>
                                          <p:attrName>ppt_h</p:attrName>
                                        </p:attrNameLst>
                                      </p:cBhvr>
                                      <p:tavLst>
                                        <p:tav tm="0">
                                          <p:val>
                                            <p:fltVal val="0"/>
                                          </p:val>
                                        </p:tav>
                                        <p:tav tm="100000">
                                          <p:val>
                                            <p:strVal val="#ppt_h"/>
                                          </p:val>
                                        </p:tav>
                                      </p:tavLst>
                                    </p:anim>
                                    <p:animEffect transition="in" filter="fade">
                                      <p:cBhvr>
                                        <p:cTn id="269" dur="500"/>
                                        <p:tgtEl>
                                          <p:spTgt spid="134"/>
                                        </p:tgtEl>
                                      </p:cBhvr>
                                    </p:animEffect>
                                  </p:childTnLst>
                                </p:cTn>
                              </p:par>
                              <p:par>
                                <p:cTn id="270" presetID="53" presetClass="entr" presetSubtype="16" fill="hold" grpId="0" nodeType="withEffect">
                                  <p:stCondLst>
                                    <p:cond delay="0"/>
                                  </p:stCondLst>
                                  <p:childTnLst>
                                    <p:set>
                                      <p:cBhvr>
                                        <p:cTn id="271" dur="1" fill="hold">
                                          <p:stCondLst>
                                            <p:cond delay="0"/>
                                          </p:stCondLst>
                                        </p:cTn>
                                        <p:tgtEl>
                                          <p:spTgt spid="135"/>
                                        </p:tgtEl>
                                        <p:attrNameLst>
                                          <p:attrName>style.visibility</p:attrName>
                                        </p:attrNameLst>
                                      </p:cBhvr>
                                      <p:to>
                                        <p:strVal val="visible"/>
                                      </p:to>
                                    </p:set>
                                    <p:anim calcmode="lin" valueType="num">
                                      <p:cBhvr>
                                        <p:cTn id="272" dur="500" fill="hold"/>
                                        <p:tgtEl>
                                          <p:spTgt spid="135"/>
                                        </p:tgtEl>
                                        <p:attrNameLst>
                                          <p:attrName>ppt_w</p:attrName>
                                        </p:attrNameLst>
                                      </p:cBhvr>
                                      <p:tavLst>
                                        <p:tav tm="0">
                                          <p:val>
                                            <p:fltVal val="0"/>
                                          </p:val>
                                        </p:tav>
                                        <p:tav tm="100000">
                                          <p:val>
                                            <p:strVal val="#ppt_w"/>
                                          </p:val>
                                        </p:tav>
                                      </p:tavLst>
                                    </p:anim>
                                    <p:anim calcmode="lin" valueType="num">
                                      <p:cBhvr>
                                        <p:cTn id="273" dur="500" fill="hold"/>
                                        <p:tgtEl>
                                          <p:spTgt spid="135"/>
                                        </p:tgtEl>
                                        <p:attrNameLst>
                                          <p:attrName>ppt_h</p:attrName>
                                        </p:attrNameLst>
                                      </p:cBhvr>
                                      <p:tavLst>
                                        <p:tav tm="0">
                                          <p:val>
                                            <p:fltVal val="0"/>
                                          </p:val>
                                        </p:tav>
                                        <p:tav tm="100000">
                                          <p:val>
                                            <p:strVal val="#ppt_h"/>
                                          </p:val>
                                        </p:tav>
                                      </p:tavLst>
                                    </p:anim>
                                    <p:animEffect transition="in" filter="fade">
                                      <p:cBhvr>
                                        <p:cTn id="274" dur="500"/>
                                        <p:tgtEl>
                                          <p:spTgt spid="135"/>
                                        </p:tgtEl>
                                      </p:cBhvr>
                                    </p:animEffect>
                                  </p:childTnLst>
                                </p:cTn>
                              </p:par>
                              <p:par>
                                <p:cTn id="275" presetID="53" presetClass="entr" presetSubtype="16" fill="hold" grpId="0" nodeType="withEffect">
                                  <p:stCondLst>
                                    <p:cond delay="0"/>
                                  </p:stCondLst>
                                  <p:childTnLst>
                                    <p:set>
                                      <p:cBhvr>
                                        <p:cTn id="276" dur="1" fill="hold">
                                          <p:stCondLst>
                                            <p:cond delay="0"/>
                                          </p:stCondLst>
                                        </p:cTn>
                                        <p:tgtEl>
                                          <p:spTgt spid="136"/>
                                        </p:tgtEl>
                                        <p:attrNameLst>
                                          <p:attrName>style.visibility</p:attrName>
                                        </p:attrNameLst>
                                      </p:cBhvr>
                                      <p:to>
                                        <p:strVal val="visible"/>
                                      </p:to>
                                    </p:set>
                                    <p:anim calcmode="lin" valueType="num">
                                      <p:cBhvr>
                                        <p:cTn id="277" dur="500" fill="hold"/>
                                        <p:tgtEl>
                                          <p:spTgt spid="136"/>
                                        </p:tgtEl>
                                        <p:attrNameLst>
                                          <p:attrName>ppt_w</p:attrName>
                                        </p:attrNameLst>
                                      </p:cBhvr>
                                      <p:tavLst>
                                        <p:tav tm="0">
                                          <p:val>
                                            <p:fltVal val="0"/>
                                          </p:val>
                                        </p:tav>
                                        <p:tav tm="100000">
                                          <p:val>
                                            <p:strVal val="#ppt_w"/>
                                          </p:val>
                                        </p:tav>
                                      </p:tavLst>
                                    </p:anim>
                                    <p:anim calcmode="lin" valueType="num">
                                      <p:cBhvr>
                                        <p:cTn id="278" dur="500" fill="hold"/>
                                        <p:tgtEl>
                                          <p:spTgt spid="136"/>
                                        </p:tgtEl>
                                        <p:attrNameLst>
                                          <p:attrName>ppt_h</p:attrName>
                                        </p:attrNameLst>
                                      </p:cBhvr>
                                      <p:tavLst>
                                        <p:tav tm="0">
                                          <p:val>
                                            <p:fltVal val="0"/>
                                          </p:val>
                                        </p:tav>
                                        <p:tav tm="100000">
                                          <p:val>
                                            <p:strVal val="#ppt_h"/>
                                          </p:val>
                                        </p:tav>
                                      </p:tavLst>
                                    </p:anim>
                                    <p:animEffect transition="in" filter="fade">
                                      <p:cBhvr>
                                        <p:cTn id="279"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8" grpId="0"/>
      <p:bldP spid="69" grpId="0"/>
      <p:bldP spid="70" grpId="0"/>
      <p:bldP spid="71" grpId="0"/>
      <p:bldP spid="72" grpId="0"/>
      <p:bldP spid="73" grpId="0"/>
      <p:bldP spid="74" grpId="0"/>
      <p:bldP spid="76" grpId="0"/>
      <p:bldP spid="77" grpId="0"/>
      <p:bldP spid="92" grpId="0"/>
      <p:bldP spid="93" grpId="0"/>
      <p:bldP spid="94" grpId="0"/>
      <p:bldP spid="95" grpId="0"/>
      <p:bldP spid="96" grpId="0"/>
      <p:bldP spid="97" grpId="0"/>
      <p:bldP spid="98" grpId="0"/>
      <p:bldP spid="99" grpId="0"/>
      <p:bldP spid="100" grpId="0"/>
      <p:bldP spid="101" grpId="0"/>
      <p:bldP spid="102" grpId="0"/>
      <p:bldP spid="103" grpId="0"/>
      <p:bldP spid="104" grpId="0"/>
      <p:bldP spid="105" grpId="0"/>
      <p:bldP spid="106" grpId="0"/>
      <p:bldP spid="107" grpId="0"/>
      <p:bldP spid="108" grpId="0"/>
      <p:bldP spid="109" grpId="0"/>
      <p:bldP spid="110" grpId="0"/>
      <p:bldP spid="111" grpId="0"/>
      <p:bldP spid="112" grpId="0"/>
      <p:bldP spid="113" grpId="0"/>
      <p:bldP spid="114" grpId="0"/>
      <p:bldP spid="115" grpId="0"/>
      <p:bldP spid="116" grpId="0"/>
      <p:bldP spid="117" grpId="0"/>
      <p:bldP spid="118" grpId="0"/>
      <p:bldP spid="119" grpId="0"/>
      <p:bldP spid="120" grpId="0"/>
      <p:bldP spid="121" grpId="0"/>
      <p:bldP spid="122" grpId="0"/>
      <p:bldP spid="123" grpId="0"/>
      <p:bldP spid="124" grpId="0"/>
      <p:bldP spid="125" grpId="0"/>
      <p:bldP spid="126" grpId="0"/>
      <p:bldP spid="127" grpId="0"/>
      <p:bldP spid="128" grpId="0"/>
      <p:bldP spid="129" grpId="0"/>
      <p:bldP spid="130" grpId="0"/>
      <p:bldP spid="131" grpId="0"/>
      <p:bldP spid="132" grpId="0"/>
      <p:bldP spid="133" grpId="0"/>
      <p:bldP spid="134" grpId="0"/>
      <p:bldP spid="135" grpId="0"/>
      <p:bldP spid="1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5027612" y="2395152"/>
            <a:ext cx="3952235" cy="3952235"/>
          </a:xfrm>
          <a:prstGeom prst="ellipse">
            <a:avLst/>
          </a:prstGeom>
          <a:solidFill>
            <a:srgbClr val="007AD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solidFill>
                <a:prstClr val="white"/>
              </a:solidFill>
            </a:endParaRPr>
          </a:p>
        </p:txBody>
      </p:sp>
      <p:sp>
        <p:nvSpPr>
          <p:cNvPr id="3" name="Oval 2"/>
          <p:cNvSpPr/>
          <p:nvPr/>
        </p:nvSpPr>
        <p:spPr>
          <a:xfrm>
            <a:off x="6410589" y="381000"/>
            <a:ext cx="3952235" cy="3952235"/>
          </a:xfrm>
          <a:prstGeom prst="ellipse">
            <a:avLst/>
          </a:prstGeom>
          <a:solidFill>
            <a:srgbClr val="007AD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solidFill>
                <a:prstClr val="white"/>
              </a:solidFill>
            </a:endParaRPr>
          </a:p>
        </p:txBody>
      </p:sp>
      <p:sp>
        <p:nvSpPr>
          <p:cNvPr id="5" name="Oval 4"/>
          <p:cNvSpPr/>
          <p:nvPr/>
        </p:nvSpPr>
        <p:spPr>
          <a:xfrm>
            <a:off x="7820239" y="2395152"/>
            <a:ext cx="3952235" cy="3952235"/>
          </a:xfrm>
          <a:prstGeom prst="ellipse">
            <a:avLst/>
          </a:prstGeom>
          <a:solidFill>
            <a:srgbClr val="007AD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solidFill>
                <a:prstClr val="white"/>
              </a:solidFill>
            </a:endParaRPr>
          </a:p>
        </p:txBody>
      </p:sp>
      <p:sp>
        <p:nvSpPr>
          <p:cNvPr id="6" name="Text Placeholder 12"/>
          <p:cNvSpPr txBox="1">
            <a:spLocks/>
          </p:cNvSpPr>
          <p:nvPr/>
        </p:nvSpPr>
        <p:spPr>
          <a:xfrm>
            <a:off x="371555" y="2108446"/>
            <a:ext cx="4467864" cy="2923298"/>
          </a:xfrm>
          <a:prstGeom prst="rect">
            <a:avLst/>
          </a:prstGeom>
        </p:spPr>
        <p:txBody>
          <a:bodyPr vert="horz" wrap="square" lIns="143407" tIns="89629" rIns="143407" bIns="89629" rtlCol="0">
            <a:spAutoFit/>
          </a:bodyPr>
          <a:lstStyle>
            <a:lvl1pPr marL="336111" marR="0" indent="-336111" algn="l" defTabSz="914274" rtl="0" eaLnBrk="1" fontAlgn="auto" latinLnBrk="0" hangingPunct="1">
              <a:lnSpc>
                <a:spcPct val="90000"/>
              </a:lnSpc>
              <a:spcBef>
                <a:spcPct val="20000"/>
              </a:spcBef>
              <a:spcAft>
                <a:spcPts val="0"/>
              </a:spcAft>
              <a:buClrTx/>
              <a:buSzPct val="90000"/>
              <a:buFont typeface="Arial" pitchFamily="34" charset="0"/>
              <a:buChar char="•"/>
              <a:tabLst/>
              <a:defRPr sz="3900" kern="1200" spc="0" baseline="0">
                <a:gradFill>
                  <a:gsLst>
                    <a:gs pos="1250">
                      <a:schemeClr val="tx2"/>
                    </a:gs>
                    <a:gs pos="99000">
                      <a:schemeClr val="tx2"/>
                    </a:gs>
                  </a:gsLst>
                  <a:lin ang="5400000" scaled="0"/>
                </a:gradFill>
                <a:latin typeface="+mj-lt"/>
                <a:ea typeface="+mn-ea"/>
                <a:cs typeface="+mn-cs"/>
              </a:defRPr>
            </a:lvl1pPr>
            <a:lvl2pPr marL="572633" marR="0" indent="-236522" algn="l" defTabSz="914274"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84258" marR="0" indent="-224074" algn="l" defTabSz="914274"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08332" marR="0" indent="-224074" algn="l" defTabSz="914274"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32405" marR="0" indent="-224074" algn="l" defTabSz="914274"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14252"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0"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27"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65"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6600" dirty="0" smtClean="0">
                <a:solidFill>
                  <a:prstClr val="white"/>
                </a:solidFill>
              </a:rPr>
              <a:t>How we differentiate with Azure</a:t>
            </a:r>
          </a:p>
        </p:txBody>
      </p:sp>
      <p:sp>
        <p:nvSpPr>
          <p:cNvPr id="16" name="Rectangle 15"/>
          <p:cNvSpPr/>
          <p:nvPr/>
        </p:nvSpPr>
        <p:spPr>
          <a:xfrm>
            <a:off x="5561012" y="4744197"/>
            <a:ext cx="2735825" cy="480131"/>
          </a:xfrm>
          <a:prstGeom prst="rect">
            <a:avLst/>
          </a:prstGeom>
        </p:spPr>
        <p:txBody>
          <a:bodyPr wrap="square">
            <a:spAutoFit/>
          </a:bodyPr>
          <a:lstStyle/>
          <a:p>
            <a:pPr algn="ctr" defTabSz="932192" fontAlgn="base">
              <a:lnSpc>
                <a:spcPct val="90000"/>
              </a:lnSpc>
              <a:spcBef>
                <a:spcPct val="0"/>
              </a:spcBef>
              <a:spcAft>
                <a:spcPct val="0"/>
              </a:spcAft>
            </a:pPr>
            <a:r>
              <a:rPr lang="en-US" sz="2800" dirty="0" smtClean="0">
                <a:solidFill>
                  <a:prstClr val="white"/>
                </a:solidFill>
                <a:latin typeface="Segoe UI Light"/>
                <a:ea typeface="Segoe UI" pitchFamily="34" charset="0"/>
                <a:cs typeface="Segoe UI" pitchFamily="34" charset="0"/>
              </a:rPr>
              <a:t>Enterprise Grade</a:t>
            </a:r>
            <a:endParaRPr lang="en-US" sz="2800" dirty="0">
              <a:solidFill>
                <a:prstClr val="white"/>
              </a:solidFill>
              <a:latin typeface="Segoe UI Light"/>
              <a:ea typeface="Segoe UI" pitchFamily="34" charset="0"/>
              <a:cs typeface="Segoe UI" pitchFamily="34" charset="0"/>
            </a:endParaRPr>
          </a:p>
        </p:txBody>
      </p:sp>
      <p:sp>
        <p:nvSpPr>
          <p:cNvPr id="18" name="Rectangle 17"/>
          <p:cNvSpPr/>
          <p:nvPr/>
        </p:nvSpPr>
        <p:spPr>
          <a:xfrm>
            <a:off x="8860463" y="4744197"/>
            <a:ext cx="2154684" cy="480131"/>
          </a:xfrm>
          <a:prstGeom prst="rect">
            <a:avLst/>
          </a:prstGeom>
        </p:spPr>
        <p:txBody>
          <a:bodyPr wrap="square">
            <a:spAutoFit/>
          </a:bodyPr>
          <a:lstStyle/>
          <a:p>
            <a:pPr algn="ctr" defTabSz="932192" fontAlgn="base">
              <a:lnSpc>
                <a:spcPct val="90000"/>
              </a:lnSpc>
              <a:spcBef>
                <a:spcPct val="0"/>
              </a:spcBef>
              <a:spcAft>
                <a:spcPct val="0"/>
              </a:spcAft>
            </a:pPr>
            <a:r>
              <a:rPr lang="en-US" sz="2800" dirty="0" smtClean="0">
                <a:solidFill>
                  <a:prstClr val="white"/>
                </a:solidFill>
                <a:latin typeface="Segoe UI Light"/>
                <a:ea typeface="Segoe UI" pitchFamily="34" charset="0"/>
                <a:cs typeface="Segoe UI" pitchFamily="34" charset="0"/>
              </a:rPr>
              <a:t>Hybrid</a:t>
            </a:r>
            <a:endParaRPr lang="en-US" sz="2800" dirty="0">
              <a:solidFill>
                <a:prstClr val="white"/>
              </a:solidFill>
              <a:latin typeface="Segoe UI Light"/>
              <a:ea typeface="Segoe UI" pitchFamily="34" charset="0"/>
              <a:cs typeface="Segoe UI" pitchFamily="34" charset="0"/>
            </a:endParaRPr>
          </a:p>
        </p:txBody>
      </p:sp>
      <p:sp>
        <p:nvSpPr>
          <p:cNvPr id="31" name="Freeform 138"/>
          <p:cNvSpPr>
            <a:spLocks noEditPoints="1"/>
          </p:cNvSpPr>
          <p:nvPr/>
        </p:nvSpPr>
        <p:spPr bwMode="black">
          <a:xfrm rot="2731855">
            <a:off x="9641671" y="3878039"/>
            <a:ext cx="597877" cy="744512"/>
          </a:xfrm>
          <a:custGeom>
            <a:avLst/>
            <a:gdLst>
              <a:gd name="T0" fmla="*/ 64 w 64"/>
              <a:gd name="T1" fmla="*/ 9 h 80"/>
              <a:gd name="T2" fmla="*/ 64 w 64"/>
              <a:gd name="T3" fmla="*/ 32 h 80"/>
              <a:gd name="T4" fmla="*/ 40 w 64"/>
              <a:gd name="T5" fmla="*/ 33 h 80"/>
              <a:gd name="T6" fmla="*/ 32 w 64"/>
              <a:gd name="T7" fmla="*/ 25 h 80"/>
              <a:gd name="T8" fmla="*/ 47 w 64"/>
              <a:gd name="T9" fmla="*/ 24 h 80"/>
              <a:gd name="T10" fmla="*/ 37 w 64"/>
              <a:gd name="T11" fmla="*/ 18 h 80"/>
              <a:gd name="T12" fmla="*/ 12 w 64"/>
              <a:gd name="T13" fmla="*/ 35 h 80"/>
              <a:gd name="T14" fmla="*/ 0 w 64"/>
              <a:gd name="T15" fmla="*/ 35 h 80"/>
              <a:gd name="T16" fmla="*/ 39 w 64"/>
              <a:gd name="T17" fmla="*/ 7 h 80"/>
              <a:gd name="T18" fmla="*/ 55 w 64"/>
              <a:gd name="T19" fmla="*/ 15 h 80"/>
              <a:gd name="T20" fmla="*/ 56 w 64"/>
              <a:gd name="T21" fmla="*/ 0 h 80"/>
              <a:gd name="T22" fmla="*/ 64 w 64"/>
              <a:gd name="T23" fmla="*/ 9 h 80"/>
              <a:gd name="T24" fmla="*/ 26 w 64"/>
              <a:gd name="T25" fmla="*/ 62 h 80"/>
              <a:gd name="T26" fmla="*/ 15 w 64"/>
              <a:gd name="T27" fmla="*/ 56 h 80"/>
              <a:gd name="T28" fmla="*/ 32 w 64"/>
              <a:gd name="T29" fmla="*/ 56 h 80"/>
              <a:gd name="T30" fmla="*/ 24 w 64"/>
              <a:gd name="T31" fmla="*/ 47 h 80"/>
              <a:gd name="T32" fmla="*/ 0 w 64"/>
              <a:gd name="T33" fmla="*/ 48 h 80"/>
              <a:gd name="T34" fmla="*/ 0 w 64"/>
              <a:gd name="T35" fmla="*/ 72 h 80"/>
              <a:gd name="T36" fmla="*/ 8 w 64"/>
              <a:gd name="T37" fmla="*/ 80 h 80"/>
              <a:gd name="T38" fmla="*/ 9 w 64"/>
              <a:gd name="T39" fmla="*/ 66 h 80"/>
              <a:gd name="T40" fmla="*/ 24 w 64"/>
              <a:gd name="T41" fmla="*/ 73 h 80"/>
              <a:gd name="T42" fmla="*/ 64 w 64"/>
              <a:gd name="T43" fmla="*/ 45 h 80"/>
              <a:gd name="T44" fmla="*/ 51 w 64"/>
              <a:gd name="T45" fmla="*/ 45 h 80"/>
              <a:gd name="T46" fmla="*/ 26 w 64"/>
              <a:gd name="T47" fmla="*/ 6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 h="80">
                <a:moveTo>
                  <a:pt x="64" y="9"/>
                </a:moveTo>
                <a:cubicBezTo>
                  <a:pt x="64" y="32"/>
                  <a:pt x="64" y="32"/>
                  <a:pt x="64" y="32"/>
                </a:cubicBezTo>
                <a:cubicBezTo>
                  <a:pt x="40" y="33"/>
                  <a:pt x="40" y="33"/>
                  <a:pt x="40" y="33"/>
                </a:cubicBezTo>
                <a:cubicBezTo>
                  <a:pt x="32" y="25"/>
                  <a:pt x="32" y="25"/>
                  <a:pt x="32" y="25"/>
                </a:cubicBezTo>
                <a:cubicBezTo>
                  <a:pt x="47" y="24"/>
                  <a:pt x="47" y="24"/>
                  <a:pt x="47" y="24"/>
                </a:cubicBezTo>
                <a:cubicBezTo>
                  <a:pt x="45" y="21"/>
                  <a:pt x="41" y="19"/>
                  <a:pt x="37" y="18"/>
                </a:cubicBezTo>
                <a:cubicBezTo>
                  <a:pt x="26" y="16"/>
                  <a:pt x="14" y="24"/>
                  <a:pt x="12" y="35"/>
                </a:cubicBezTo>
                <a:cubicBezTo>
                  <a:pt x="0" y="35"/>
                  <a:pt x="0" y="35"/>
                  <a:pt x="0" y="35"/>
                </a:cubicBezTo>
                <a:cubicBezTo>
                  <a:pt x="4" y="14"/>
                  <a:pt x="22" y="4"/>
                  <a:pt x="39" y="7"/>
                </a:cubicBezTo>
                <a:cubicBezTo>
                  <a:pt x="45" y="8"/>
                  <a:pt x="51" y="11"/>
                  <a:pt x="55" y="15"/>
                </a:cubicBezTo>
                <a:cubicBezTo>
                  <a:pt x="56" y="0"/>
                  <a:pt x="56" y="0"/>
                  <a:pt x="56" y="0"/>
                </a:cubicBezTo>
                <a:lnTo>
                  <a:pt x="64" y="9"/>
                </a:lnTo>
                <a:close/>
                <a:moveTo>
                  <a:pt x="26" y="62"/>
                </a:moveTo>
                <a:cubicBezTo>
                  <a:pt x="22" y="61"/>
                  <a:pt x="18" y="59"/>
                  <a:pt x="15" y="56"/>
                </a:cubicBezTo>
                <a:cubicBezTo>
                  <a:pt x="32" y="56"/>
                  <a:pt x="32" y="56"/>
                  <a:pt x="32" y="56"/>
                </a:cubicBezTo>
                <a:cubicBezTo>
                  <a:pt x="24" y="47"/>
                  <a:pt x="24" y="47"/>
                  <a:pt x="24" y="47"/>
                </a:cubicBezTo>
                <a:cubicBezTo>
                  <a:pt x="0" y="48"/>
                  <a:pt x="0" y="48"/>
                  <a:pt x="0" y="48"/>
                </a:cubicBezTo>
                <a:cubicBezTo>
                  <a:pt x="0" y="72"/>
                  <a:pt x="0" y="72"/>
                  <a:pt x="0" y="72"/>
                </a:cubicBezTo>
                <a:cubicBezTo>
                  <a:pt x="8" y="80"/>
                  <a:pt x="8" y="80"/>
                  <a:pt x="8" y="80"/>
                </a:cubicBezTo>
                <a:cubicBezTo>
                  <a:pt x="9" y="66"/>
                  <a:pt x="9" y="66"/>
                  <a:pt x="9" y="66"/>
                </a:cubicBezTo>
                <a:cubicBezTo>
                  <a:pt x="13" y="70"/>
                  <a:pt x="18" y="72"/>
                  <a:pt x="24" y="73"/>
                </a:cubicBezTo>
                <a:cubicBezTo>
                  <a:pt x="42" y="77"/>
                  <a:pt x="60" y="66"/>
                  <a:pt x="64" y="45"/>
                </a:cubicBezTo>
                <a:cubicBezTo>
                  <a:pt x="51" y="45"/>
                  <a:pt x="51" y="45"/>
                  <a:pt x="51" y="45"/>
                </a:cubicBezTo>
                <a:cubicBezTo>
                  <a:pt x="49" y="57"/>
                  <a:pt x="38" y="64"/>
                  <a:pt x="26" y="62"/>
                </a:cubicBezTo>
                <a:close/>
              </a:path>
            </a:pathLst>
          </a:custGeom>
          <a:solidFill>
            <a:schemeClr val="bg1"/>
          </a:solidFill>
          <a:ln>
            <a:noFill/>
          </a:ln>
          <a:extLst/>
        </p:spPr>
        <p:txBody>
          <a:bodyPr vert="horz" wrap="square" lIns="93278" tIns="46639" rIns="93278" bIns="46639" numCol="1" anchor="t" anchorCtr="0" compatLnSpc="1">
            <a:prstTxWarp prst="textNoShape">
              <a:avLst/>
            </a:prstTxWarp>
          </a:bodyPr>
          <a:lstStyle/>
          <a:p>
            <a:endParaRPr lang="en-US" dirty="0">
              <a:solidFill>
                <a:srgbClr val="000000"/>
              </a:solidFill>
            </a:endParaRPr>
          </a:p>
        </p:txBody>
      </p:sp>
      <p:grpSp>
        <p:nvGrpSpPr>
          <p:cNvPr id="32" name="Group 31"/>
          <p:cNvGrpSpPr/>
          <p:nvPr/>
        </p:nvGrpSpPr>
        <p:grpSpPr>
          <a:xfrm>
            <a:off x="6425668" y="2391838"/>
            <a:ext cx="3937156" cy="3359384"/>
            <a:chOff x="6425668" y="2391838"/>
            <a:chExt cx="3937156" cy="3359384"/>
          </a:xfrm>
        </p:grpSpPr>
        <p:sp>
          <p:nvSpPr>
            <p:cNvPr id="33" name="Freeform 32"/>
            <p:cNvSpPr/>
            <p:nvPr/>
          </p:nvSpPr>
          <p:spPr bwMode="auto">
            <a:xfrm>
              <a:off x="7826083" y="2978855"/>
              <a:ext cx="1133260" cy="1360759"/>
            </a:xfrm>
            <a:custGeom>
              <a:avLst/>
              <a:gdLst>
                <a:gd name="connsiteX0" fmla="*/ 477802 w 955602"/>
                <a:gd name="connsiteY0" fmla="*/ 0 h 1147438"/>
                <a:gd name="connsiteX1" fmla="*/ 494765 w 955602"/>
                <a:gd name="connsiteY1" fmla="*/ 16857 h 1147438"/>
                <a:gd name="connsiteX2" fmla="*/ 552173 w 955602"/>
                <a:gd name="connsiteY2" fmla="*/ 80000 h 1147438"/>
                <a:gd name="connsiteX3" fmla="*/ 599237 w 955602"/>
                <a:gd name="connsiteY3" fmla="*/ 135981 h 1147438"/>
                <a:gd name="connsiteX4" fmla="*/ 638559 w 955602"/>
                <a:gd name="connsiteY4" fmla="*/ 187894 h 1147438"/>
                <a:gd name="connsiteX5" fmla="*/ 684574 w 955602"/>
                <a:gd name="connsiteY5" fmla="*/ 253832 h 1147438"/>
                <a:gd name="connsiteX6" fmla="*/ 719600 w 955602"/>
                <a:gd name="connsiteY6" fmla="*/ 309184 h 1147438"/>
                <a:gd name="connsiteX7" fmla="*/ 759616 w 955602"/>
                <a:gd name="connsiteY7" fmla="*/ 379251 h 1147438"/>
                <a:gd name="connsiteX8" fmla="*/ 789915 w 955602"/>
                <a:gd name="connsiteY8" fmla="*/ 437519 h 1147438"/>
                <a:gd name="connsiteX9" fmla="*/ 823749 w 955602"/>
                <a:gd name="connsiteY9" fmla="*/ 511739 h 1147438"/>
                <a:gd name="connsiteX10" fmla="*/ 848930 w 955602"/>
                <a:gd name="connsiteY10" fmla="*/ 572300 h 1147438"/>
                <a:gd name="connsiteX11" fmla="*/ 876332 w 955602"/>
                <a:gd name="connsiteY11" fmla="*/ 650870 h 1147438"/>
                <a:gd name="connsiteX12" fmla="*/ 896055 w 955602"/>
                <a:gd name="connsiteY12" fmla="*/ 712923 h 1147438"/>
                <a:gd name="connsiteX13" fmla="*/ 916716 w 955602"/>
                <a:gd name="connsiteY13" fmla="*/ 796478 h 1147438"/>
                <a:gd name="connsiteX14" fmla="*/ 930682 w 955602"/>
                <a:gd name="connsiteY14" fmla="*/ 858762 h 1147438"/>
                <a:gd name="connsiteX15" fmla="*/ 944174 w 955602"/>
                <a:gd name="connsiteY15" fmla="*/ 949022 h 1147438"/>
                <a:gd name="connsiteX16" fmla="*/ 952157 w 955602"/>
                <a:gd name="connsiteY16" fmla="*/ 1008853 h 1147438"/>
                <a:gd name="connsiteX17" fmla="*/ 955602 w 955602"/>
                <a:gd name="connsiteY17" fmla="*/ 1077056 h 1147438"/>
                <a:gd name="connsiteX18" fmla="*/ 865623 w 955602"/>
                <a:gd name="connsiteY18" fmla="*/ 1100183 h 1147438"/>
                <a:gd name="connsiteX19" fmla="*/ 803483 w 955602"/>
                <a:gd name="connsiteY19" fmla="*/ 1115128 h 1147438"/>
                <a:gd name="connsiteX20" fmla="*/ 696710 w 955602"/>
                <a:gd name="connsiteY20" fmla="*/ 1131418 h 1147438"/>
                <a:gd name="connsiteX21" fmla="*/ 642952 w 955602"/>
                <a:gd name="connsiteY21" fmla="*/ 1139102 h 1147438"/>
                <a:gd name="connsiteX22" fmla="*/ 477801 w 955602"/>
                <a:gd name="connsiteY22" fmla="*/ 1147438 h 1147438"/>
                <a:gd name="connsiteX23" fmla="*/ 325850 w 955602"/>
                <a:gd name="connsiteY23" fmla="*/ 1139768 h 1147438"/>
                <a:gd name="connsiteX24" fmla="*/ 284921 w 955602"/>
                <a:gd name="connsiteY24" fmla="*/ 1135389 h 1147438"/>
                <a:gd name="connsiteX25" fmla="*/ 162846 w 955602"/>
                <a:gd name="connsiteY25" fmla="*/ 1116764 h 1147438"/>
                <a:gd name="connsiteX26" fmla="*/ 135218 w 955602"/>
                <a:gd name="connsiteY26" fmla="*/ 1111811 h 1147438"/>
                <a:gd name="connsiteX27" fmla="*/ 0 w 955602"/>
                <a:gd name="connsiteY27" fmla="*/ 1077056 h 1147438"/>
                <a:gd name="connsiteX28" fmla="*/ 3487 w 955602"/>
                <a:gd name="connsiteY28" fmla="*/ 1008023 h 1147438"/>
                <a:gd name="connsiteX29" fmla="*/ 8679 w 955602"/>
                <a:gd name="connsiteY29" fmla="*/ 967412 h 1147438"/>
                <a:gd name="connsiteX30" fmla="*/ 24046 w 955602"/>
                <a:gd name="connsiteY30" fmla="*/ 864610 h 1147438"/>
                <a:gd name="connsiteX31" fmla="*/ 34381 w 955602"/>
                <a:gd name="connsiteY31" fmla="*/ 814697 h 1147438"/>
                <a:gd name="connsiteX32" fmla="*/ 57089 w 955602"/>
                <a:gd name="connsiteY32" fmla="*/ 722865 h 1147438"/>
                <a:gd name="connsiteX33" fmla="*/ 71030 w 955602"/>
                <a:gd name="connsiteY33" fmla="*/ 674499 h 1147438"/>
                <a:gd name="connsiteX34" fmla="*/ 104442 w 955602"/>
                <a:gd name="connsiteY34" fmla="*/ 578694 h 1147438"/>
                <a:gd name="connsiteX35" fmla="*/ 118306 w 955602"/>
                <a:gd name="connsiteY35" fmla="*/ 541457 h 1147438"/>
                <a:gd name="connsiteX36" fmla="*/ 176071 w 955602"/>
                <a:gd name="connsiteY36" fmla="*/ 414740 h 1147438"/>
                <a:gd name="connsiteX37" fmla="*/ 187654 w 955602"/>
                <a:gd name="connsiteY37" fmla="*/ 393841 h 1147438"/>
                <a:gd name="connsiteX38" fmla="*/ 244726 w 955602"/>
                <a:gd name="connsiteY38" fmla="*/ 293908 h 1147438"/>
                <a:gd name="connsiteX39" fmla="*/ 270282 w 955602"/>
                <a:gd name="connsiteY39" fmla="*/ 254902 h 1147438"/>
                <a:gd name="connsiteX40" fmla="*/ 323635 w 955602"/>
                <a:gd name="connsiteY40" fmla="*/ 178449 h 1147438"/>
                <a:gd name="connsiteX41" fmla="*/ 353998 w 955602"/>
                <a:gd name="connsiteY41" fmla="*/ 138797 h 1147438"/>
                <a:gd name="connsiteX42" fmla="*/ 403453 w 955602"/>
                <a:gd name="connsiteY42" fmla="*/ 79972 h 1147438"/>
                <a:gd name="connsiteX43" fmla="*/ 460818 w 955602"/>
                <a:gd name="connsiteY43" fmla="*/ 16877 h 1147438"/>
                <a:gd name="connsiteX44" fmla="*/ 477802 w 955602"/>
                <a:gd name="connsiteY44" fmla="*/ 0 h 114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55602" h="1147438">
                  <a:moveTo>
                    <a:pt x="477802" y="0"/>
                  </a:moveTo>
                  <a:lnTo>
                    <a:pt x="494765" y="16857"/>
                  </a:lnTo>
                  <a:lnTo>
                    <a:pt x="552173" y="80000"/>
                  </a:lnTo>
                  <a:lnTo>
                    <a:pt x="599237" y="135981"/>
                  </a:lnTo>
                  <a:lnTo>
                    <a:pt x="638559" y="187894"/>
                  </a:lnTo>
                  <a:lnTo>
                    <a:pt x="684574" y="253832"/>
                  </a:lnTo>
                  <a:lnTo>
                    <a:pt x="719600" y="309184"/>
                  </a:lnTo>
                  <a:lnTo>
                    <a:pt x="759616" y="379251"/>
                  </a:lnTo>
                  <a:lnTo>
                    <a:pt x="789915" y="437519"/>
                  </a:lnTo>
                  <a:lnTo>
                    <a:pt x="823749" y="511739"/>
                  </a:lnTo>
                  <a:lnTo>
                    <a:pt x="848930" y="572300"/>
                  </a:lnTo>
                  <a:lnTo>
                    <a:pt x="876332" y="650870"/>
                  </a:lnTo>
                  <a:lnTo>
                    <a:pt x="896055" y="712923"/>
                  </a:lnTo>
                  <a:lnTo>
                    <a:pt x="916716" y="796478"/>
                  </a:lnTo>
                  <a:lnTo>
                    <a:pt x="930682" y="858762"/>
                  </a:lnTo>
                  <a:lnTo>
                    <a:pt x="944174" y="949022"/>
                  </a:lnTo>
                  <a:lnTo>
                    <a:pt x="952157" y="1008853"/>
                  </a:lnTo>
                  <a:lnTo>
                    <a:pt x="955602" y="1077056"/>
                  </a:lnTo>
                  <a:lnTo>
                    <a:pt x="865623" y="1100183"/>
                  </a:lnTo>
                  <a:lnTo>
                    <a:pt x="803483" y="1115128"/>
                  </a:lnTo>
                  <a:lnTo>
                    <a:pt x="696710" y="1131418"/>
                  </a:lnTo>
                  <a:lnTo>
                    <a:pt x="642952" y="1139102"/>
                  </a:lnTo>
                  <a:lnTo>
                    <a:pt x="477801" y="1147438"/>
                  </a:lnTo>
                  <a:lnTo>
                    <a:pt x="325850" y="1139768"/>
                  </a:lnTo>
                  <a:lnTo>
                    <a:pt x="284921" y="1135389"/>
                  </a:lnTo>
                  <a:lnTo>
                    <a:pt x="162846" y="1116764"/>
                  </a:lnTo>
                  <a:lnTo>
                    <a:pt x="135218" y="1111811"/>
                  </a:lnTo>
                  <a:lnTo>
                    <a:pt x="0" y="1077056"/>
                  </a:lnTo>
                  <a:lnTo>
                    <a:pt x="3487" y="1008023"/>
                  </a:lnTo>
                  <a:lnTo>
                    <a:pt x="8679" y="967412"/>
                  </a:lnTo>
                  <a:lnTo>
                    <a:pt x="24046" y="864610"/>
                  </a:lnTo>
                  <a:lnTo>
                    <a:pt x="34381" y="814697"/>
                  </a:lnTo>
                  <a:lnTo>
                    <a:pt x="57089" y="722865"/>
                  </a:lnTo>
                  <a:lnTo>
                    <a:pt x="71030" y="674499"/>
                  </a:lnTo>
                  <a:lnTo>
                    <a:pt x="104442" y="578694"/>
                  </a:lnTo>
                  <a:lnTo>
                    <a:pt x="118306" y="541457"/>
                  </a:lnTo>
                  <a:lnTo>
                    <a:pt x="176071" y="414740"/>
                  </a:lnTo>
                  <a:lnTo>
                    <a:pt x="187654" y="393841"/>
                  </a:lnTo>
                  <a:lnTo>
                    <a:pt x="244726" y="293908"/>
                  </a:lnTo>
                  <a:lnTo>
                    <a:pt x="270282" y="254902"/>
                  </a:lnTo>
                  <a:lnTo>
                    <a:pt x="323635" y="178449"/>
                  </a:lnTo>
                  <a:lnTo>
                    <a:pt x="353998" y="138797"/>
                  </a:lnTo>
                  <a:lnTo>
                    <a:pt x="403453" y="79972"/>
                  </a:lnTo>
                  <a:lnTo>
                    <a:pt x="460818" y="16877"/>
                  </a:lnTo>
                  <a:lnTo>
                    <a:pt x="477802" y="0"/>
                  </a:lnTo>
                  <a:close/>
                </a:path>
              </a:pathLst>
            </a:custGeom>
            <a:solidFill>
              <a:srgbClr val="FFFFFF">
                <a:alpha val="4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fontAlgn="base">
                <a:lnSpc>
                  <a:spcPct val="90000"/>
                </a:lnSpc>
                <a:spcBef>
                  <a:spcPct val="0"/>
                </a:spcBef>
                <a:spcAft>
                  <a:spcPct val="0"/>
                </a:spcAft>
              </a:pPr>
              <a:endParaRPr lang="en-US" sz="2399" dirty="0">
                <a:gradFill>
                  <a:gsLst>
                    <a:gs pos="0">
                      <a:srgbClr val="FFFFFF"/>
                    </a:gs>
                    <a:gs pos="100000">
                      <a:srgbClr val="FFFFFF"/>
                    </a:gs>
                  </a:gsLst>
                  <a:lin ang="5400000" scaled="0"/>
                </a:gradFill>
                <a:ea typeface="Segoe UI" pitchFamily="34" charset="0"/>
                <a:cs typeface="Segoe UI" pitchFamily="34" charset="0"/>
              </a:endParaRPr>
            </a:p>
          </p:txBody>
        </p:sp>
        <p:sp>
          <p:nvSpPr>
            <p:cNvPr id="34" name="Freeform 33"/>
            <p:cNvSpPr/>
            <p:nvPr/>
          </p:nvSpPr>
          <p:spPr bwMode="auto">
            <a:xfrm>
              <a:off x="6425668" y="2391838"/>
              <a:ext cx="1967765" cy="1864269"/>
            </a:xfrm>
            <a:custGeom>
              <a:avLst/>
              <a:gdLst>
                <a:gd name="connsiteX0" fmla="*/ 477801 w 1659284"/>
                <a:gd name="connsiteY0" fmla="*/ 0 h 1572014"/>
                <a:gd name="connsiteX1" fmla="*/ 1597178 w 1659284"/>
                <a:gd name="connsiteY1" fmla="*/ 432331 h 1572014"/>
                <a:gd name="connsiteX2" fmla="*/ 1659284 w 1659284"/>
                <a:gd name="connsiteY2" fmla="*/ 494045 h 1572014"/>
                <a:gd name="connsiteX3" fmla="*/ 1557845 w 1659284"/>
                <a:gd name="connsiteY3" fmla="*/ 605616 h 1572014"/>
                <a:gd name="connsiteX4" fmla="*/ 1184278 w 1659284"/>
                <a:gd name="connsiteY4" fmla="*/ 1515069 h 1572014"/>
                <a:gd name="connsiteX5" fmla="*/ 1181760 w 1659284"/>
                <a:gd name="connsiteY5" fmla="*/ 1572014 h 1572014"/>
                <a:gd name="connsiteX6" fmla="*/ 1049703 w 1659284"/>
                <a:gd name="connsiteY6" fmla="*/ 1526904 h 1572014"/>
                <a:gd name="connsiteX7" fmla="*/ 3935 w 1659284"/>
                <a:gd name="connsiteY7" fmla="*/ 148287 h 1572014"/>
                <a:gd name="connsiteX8" fmla="*/ 0 w 1659284"/>
                <a:gd name="connsiteY8" fmla="*/ 70383 h 1572014"/>
                <a:gd name="connsiteX9" fmla="*/ 142285 w 1659284"/>
                <a:gd name="connsiteY9" fmla="*/ 33811 h 1572014"/>
                <a:gd name="connsiteX10" fmla="*/ 477801 w 1659284"/>
                <a:gd name="connsiteY10" fmla="*/ 0 h 157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9284" h="1572014">
                  <a:moveTo>
                    <a:pt x="477801" y="0"/>
                  </a:moveTo>
                  <a:cubicBezTo>
                    <a:pt x="908791" y="0"/>
                    <a:pt x="1301530" y="163716"/>
                    <a:pt x="1597178" y="432331"/>
                  </a:cubicBezTo>
                  <a:lnTo>
                    <a:pt x="1659284" y="494045"/>
                  </a:lnTo>
                  <a:lnTo>
                    <a:pt x="1557845" y="605616"/>
                  </a:lnTo>
                  <a:cubicBezTo>
                    <a:pt x="1350038" y="857331"/>
                    <a:pt x="1214833" y="1171161"/>
                    <a:pt x="1184278" y="1515069"/>
                  </a:cubicBezTo>
                  <a:lnTo>
                    <a:pt x="1181760" y="1572014"/>
                  </a:lnTo>
                  <a:lnTo>
                    <a:pt x="1049703" y="1526904"/>
                  </a:lnTo>
                  <a:cubicBezTo>
                    <a:pt x="482660" y="1303387"/>
                    <a:pt x="67876" y="777677"/>
                    <a:pt x="3935" y="148287"/>
                  </a:cubicBezTo>
                  <a:lnTo>
                    <a:pt x="0" y="70383"/>
                  </a:lnTo>
                  <a:lnTo>
                    <a:pt x="142285" y="33811"/>
                  </a:lnTo>
                  <a:cubicBezTo>
                    <a:pt x="250660" y="11642"/>
                    <a:pt x="362870" y="0"/>
                    <a:pt x="477801" y="0"/>
                  </a:cubicBezTo>
                  <a:close/>
                </a:path>
              </a:pathLst>
            </a:custGeom>
            <a:solidFill>
              <a:srgbClr val="FFFFFF">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fontAlgn="base">
                <a:lnSpc>
                  <a:spcPct val="90000"/>
                </a:lnSpc>
                <a:spcBef>
                  <a:spcPct val="0"/>
                </a:spcBef>
                <a:spcAft>
                  <a:spcPct val="0"/>
                </a:spcAft>
              </a:pPr>
              <a:endParaRPr lang="en-US" sz="2399" dirty="0">
                <a:gradFill>
                  <a:gsLst>
                    <a:gs pos="0">
                      <a:srgbClr val="FFFFFF"/>
                    </a:gs>
                    <a:gs pos="100000">
                      <a:srgbClr val="FFFFFF"/>
                    </a:gs>
                  </a:gsLst>
                  <a:lin ang="5400000" scaled="0"/>
                </a:gradFill>
                <a:ea typeface="Segoe UI" pitchFamily="34" charset="0"/>
                <a:cs typeface="Segoe UI" pitchFamily="34" charset="0"/>
              </a:endParaRPr>
            </a:p>
          </p:txBody>
        </p:sp>
        <p:sp>
          <p:nvSpPr>
            <p:cNvPr id="35" name="Freeform 34"/>
            <p:cNvSpPr/>
            <p:nvPr/>
          </p:nvSpPr>
          <p:spPr bwMode="auto">
            <a:xfrm>
              <a:off x="7820556" y="4252990"/>
              <a:ext cx="1144312" cy="1498232"/>
            </a:xfrm>
            <a:custGeom>
              <a:avLst/>
              <a:gdLst>
                <a:gd name="connsiteX0" fmla="*/ 960261 w 964921"/>
                <a:gd name="connsiteY0" fmla="*/ 0 h 1263360"/>
                <a:gd name="connsiteX1" fmla="*/ 964921 w 964921"/>
                <a:gd name="connsiteY1" fmla="*/ 92243 h 1263360"/>
                <a:gd name="connsiteX2" fmla="*/ 964921 w 964921"/>
                <a:gd name="connsiteY2" fmla="*/ 92251 h 1263360"/>
                <a:gd name="connsiteX3" fmla="*/ 956816 w 964921"/>
                <a:gd name="connsiteY3" fmla="*/ 252718 h 1263360"/>
                <a:gd name="connsiteX4" fmla="*/ 949954 w 964921"/>
                <a:gd name="connsiteY4" fmla="*/ 304146 h 1263360"/>
                <a:gd name="connsiteX5" fmla="*/ 933932 w 964921"/>
                <a:gd name="connsiteY5" fmla="*/ 409088 h 1263360"/>
                <a:gd name="connsiteX6" fmla="*/ 920746 w 964921"/>
                <a:gd name="connsiteY6" fmla="*/ 467895 h 1263360"/>
                <a:gd name="connsiteX7" fmla="*/ 896850 w 964921"/>
                <a:gd name="connsiteY7" fmla="*/ 560795 h 1263360"/>
                <a:gd name="connsiteX8" fmla="*/ 877973 w 964921"/>
                <a:gd name="connsiteY8" fmla="*/ 620190 h 1263360"/>
                <a:gd name="connsiteX9" fmla="*/ 845995 w 964921"/>
                <a:gd name="connsiteY9" fmla="*/ 707526 h 1263360"/>
                <a:gd name="connsiteX10" fmla="*/ 822321 w 964921"/>
                <a:gd name="connsiteY10" fmla="*/ 764461 h 1263360"/>
                <a:gd name="connsiteX11" fmla="*/ 781407 w 964921"/>
                <a:gd name="connsiteY11" fmla="*/ 849365 h 1263360"/>
                <a:gd name="connsiteX12" fmla="*/ 754450 w 964921"/>
                <a:gd name="connsiteY12" fmla="*/ 901204 h 1263360"/>
                <a:gd name="connsiteX13" fmla="*/ 701346 w 964921"/>
                <a:gd name="connsiteY13" fmla="*/ 988586 h 1263360"/>
                <a:gd name="connsiteX14" fmla="*/ 675044 w 964921"/>
                <a:gd name="connsiteY14" fmla="*/ 1030151 h 1263360"/>
                <a:gd name="connsiteX15" fmla="*/ 584760 w 964921"/>
                <a:gd name="connsiteY15" fmla="*/ 1150841 h 1263360"/>
                <a:gd name="connsiteX16" fmla="*/ 482461 w 964921"/>
                <a:gd name="connsiteY16" fmla="*/ 1263360 h 1263360"/>
                <a:gd name="connsiteX17" fmla="*/ 380161 w 964921"/>
                <a:gd name="connsiteY17" fmla="*/ 1150841 h 1263360"/>
                <a:gd name="connsiteX18" fmla="*/ 0 w 964921"/>
                <a:gd name="connsiteY18" fmla="*/ 92250 h 1263360"/>
                <a:gd name="connsiteX19" fmla="*/ 4076 w 964921"/>
                <a:gd name="connsiteY19" fmla="*/ 57 h 1263360"/>
                <a:gd name="connsiteX20" fmla="*/ 16837 w 964921"/>
                <a:gd name="connsiteY20" fmla="*/ 4416 h 1263360"/>
                <a:gd name="connsiteX21" fmla="*/ 129199 w 964921"/>
                <a:gd name="connsiteY21" fmla="*/ 32840 h 1263360"/>
                <a:gd name="connsiteX22" fmla="*/ 152108 w 964921"/>
                <a:gd name="connsiteY22" fmla="*/ 36948 h 1263360"/>
                <a:gd name="connsiteX23" fmla="*/ 167309 w 964921"/>
                <a:gd name="connsiteY23" fmla="*/ 40603 h 1263360"/>
                <a:gd name="connsiteX24" fmla="*/ 192912 w 964921"/>
                <a:gd name="connsiteY24" fmla="*/ 44263 h 1263360"/>
                <a:gd name="connsiteX25" fmla="*/ 244451 w 964921"/>
                <a:gd name="connsiteY25" fmla="*/ 53503 h 1263360"/>
                <a:gd name="connsiteX26" fmla="*/ 296570 w 964921"/>
                <a:gd name="connsiteY26" fmla="*/ 59080 h 1263360"/>
                <a:gd name="connsiteX27" fmla="*/ 322747 w 964921"/>
                <a:gd name="connsiteY27" fmla="*/ 62822 h 1263360"/>
                <a:gd name="connsiteX28" fmla="*/ 338510 w 964921"/>
                <a:gd name="connsiteY28" fmla="*/ 63568 h 1263360"/>
                <a:gd name="connsiteX29" fmla="*/ 362302 w 964921"/>
                <a:gd name="connsiteY29" fmla="*/ 66114 h 1263360"/>
                <a:gd name="connsiteX30" fmla="*/ 482461 w 964921"/>
                <a:gd name="connsiteY30" fmla="*/ 70382 h 1263360"/>
                <a:gd name="connsiteX31" fmla="*/ 817977 w 964921"/>
                <a:gd name="connsiteY31" fmla="*/ 36571 h 1263360"/>
                <a:gd name="connsiteX32" fmla="*/ 960261 w 964921"/>
                <a:gd name="connsiteY32" fmla="*/ 0 h 126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64921" h="1263360">
                  <a:moveTo>
                    <a:pt x="960261" y="0"/>
                  </a:moveTo>
                  <a:lnTo>
                    <a:pt x="964921" y="92243"/>
                  </a:lnTo>
                  <a:lnTo>
                    <a:pt x="964921" y="92251"/>
                  </a:lnTo>
                  <a:lnTo>
                    <a:pt x="956816" y="252718"/>
                  </a:lnTo>
                  <a:lnTo>
                    <a:pt x="949954" y="304146"/>
                  </a:lnTo>
                  <a:lnTo>
                    <a:pt x="933932" y="409088"/>
                  </a:lnTo>
                  <a:lnTo>
                    <a:pt x="920746" y="467895"/>
                  </a:lnTo>
                  <a:lnTo>
                    <a:pt x="896850" y="560795"/>
                  </a:lnTo>
                  <a:lnTo>
                    <a:pt x="877973" y="620190"/>
                  </a:lnTo>
                  <a:lnTo>
                    <a:pt x="845995" y="707526"/>
                  </a:lnTo>
                  <a:lnTo>
                    <a:pt x="822321" y="764461"/>
                  </a:lnTo>
                  <a:lnTo>
                    <a:pt x="781407" y="849365"/>
                  </a:lnTo>
                  <a:lnTo>
                    <a:pt x="754450" y="901204"/>
                  </a:lnTo>
                  <a:lnTo>
                    <a:pt x="701346" y="988586"/>
                  </a:lnTo>
                  <a:lnTo>
                    <a:pt x="675044" y="1030151"/>
                  </a:lnTo>
                  <a:lnTo>
                    <a:pt x="584760" y="1150841"/>
                  </a:lnTo>
                  <a:lnTo>
                    <a:pt x="482461" y="1263360"/>
                  </a:lnTo>
                  <a:lnTo>
                    <a:pt x="380161" y="1150841"/>
                  </a:lnTo>
                  <a:cubicBezTo>
                    <a:pt x="142667" y="863168"/>
                    <a:pt x="0" y="494364"/>
                    <a:pt x="0" y="92250"/>
                  </a:cubicBezTo>
                  <a:lnTo>
                    <a:pt x="4076" y="57"/>
                  </a:lnTo>
                  <a:lnTo>
                    <a:pt x="16837" y="4416"/>
                  </a:lnTo>
                  <a:cubicBezTo>
                    <a:pt x="53777" y="15152"/>
                    <a:pt x="91248" y="24643"/>
                    <a:pt x="129199" y="32840"/>
                  </a:cubicBezTo>
                  <a:lnTo>
                    <a:pt x="152108" y="36948"/>
                  </a:lnTo>
                  <a:lnTo>
                    <a:pt x="167309" y="40603"/>
                  </a:lnTo>
                  <a:lnTo>
                    <a:pt x="192912" y="44263"/>
                  </a:lnTo>
                  <a:lnTo>
                    <a:pt x="244451" y="53503"/>
                  </a:lnTo>
                  <a:lnTo>
                    <a:pt x="296570" y="59080"/>
                  </a:lnTo>
                  <a:lnTo>
                    <a:pt x="322747" y="62822"/>
                  </a:lnTo>
                  <a:lnTo>
                    <a:pt x="338510" y="63568"/>
                  </a:lnTo>
                  <a:lnTo>
                    <a:pt x="362302" y="66114"/>
                  </a:lnTo>
                  <a:cubicBezTo>
                    <a:pt x="401987" y="68943"/>
                    <a:pt x="442056" y="70382"/>
                    <a:pt x="482461" y="70382"/>
                  </a:cubicBezTo>
                  <a:cubicBezTo>
                    <a:pt x="597392" y="70382"/>
                    <a:pt x="709603" y="58740"/>
                    <a:pt x="817977" y="36571"/>
                  </a:cubicBezTo>
                  <a:lnTo>
                    <a:pt x="960261" y="0"/>
                  </a:lnTo>
                  <a:close/>
                </a:path>
              </a:pathLst>
            </a:custGeom>
            <a:solidFill>
              <a:srgbClr val="FFFFFF">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fontAlgn="base">
                <a:lnSpc>
                  <a:spcPct val="90000"/>
                </a:lnSpc>
                <a:spcBef>
                  <a:spcPct val="0"/>
                </a:spcBef>
                <a:spcAft>
                  <a:spcPct val="0"/>
                </a:spcAft>
              </a:pPr>
              <a:endParaRPr lang="en-US" sz="2399" dirty="0">
                <a:gradFill>
                  <a:gsLst>
                    <a:gs pos="0">
                      <a:srgbClr val="FFFFFF"/>
                    </a:gs>
                    <a:gs pos="100000">
                      <a:srgbClr val="FFFFFF"/>
                    </a:gs>
                  </a:gsLst>
                  <a:lin ang="5400000" scaled="0"/>
                </a:gradFill>
                <a:ea typeface="Segoe UI" pitchFamily="34" charset="0"/>
                <a:cs typeface="Segoe UI" pitchFamily="34" charset="0"/>
              </a:endParaRPr>
            </a:p>
          </p:txBody>
        </p:sp>
        <p:sp>
          <p:nvSpPr>
            <p:cNvPr id="36" name="Freeform 35"/>
            <p:cNvSpPr/>
            <p:nvPr/>
          </p:nvSpPr>
          <p:spPr bwMode="auto">
            <a:xfrm>
              <a:off x="8395059" y="2396972"/>
              <a:ext cx="1967765" cy="1864026"/>
            </a:xfrm>
            <a:custGeom>
              <a:avLst/>
              <a:gdLst>
                <a:gd name="connsiteX0" fmla="*/ 1181483 w 1659284"/>
                <a:gd name="connsiteY0" fmla="*/ 0 h 1571809"/>
                <a:gd name="connsiteX1" fmla="*/ 1516999 w 1659284"/>
                <a:gd name="connsiteY1" fmla="*/ 33811 h 1571809"/>
                <a:gd name="connsiteX2" fmla="*/ 1659284 w 1659284"/>
                <a:gd name="connsiteY2" fmla="*/ 70383 h 1571809"/>
                <a:gd name="connsiteX3" fmla="*/ 1656042 w 1659284"/>
                <a:gd name="connsiteY3" fmla="*/ 134582 h 1571809"/>
                <a:gd name="connsiteX4" fmla="*/ 1645581 w 1659284"/>
                <a:gd name="connsiteY4" fmla="*/ 219043 h 1571809"/>
                <a:gd name="connsiteX5" fmla="*/ 1640074 w 1659284"/>
                <a:gd name="connsiteY5" fmla="*/ 258936 h 1571809"/>
                <a:gd name="connsiteX6" fmla="*/ 1614210 w 1659284"/>
                <a:gd name="connsiteY6" fmla="*/ 383374 h 1571809"/>
                <a:gd name="connsiteX7" fmla="*/ 1611505 w 1659284"/>
                <a:gd name="connsiteY7" fmla="*/ 392773 h 1571809"/>
                <a:gd name="connsiteX8" fmla="*/ 1578748 w 1659284"/>
                <a:gd name="connsiteY8" fmla="*/ 504150 h 1571809"/>
                <a:gd name="connsiteX9" fmla="*/ 1564317 w 1659284"/>
                <a:gd name="connsiteY9" fmla="*/ 543563 h 1571809"/>
                <a:gd name="connsiteX10" fmla="*/ 1537111 w 1659284"/>
                <a:gd name="connsiteY10" fmla="*/ 614459 h 1571809"/>
                <a:gd name="connsiteX11" fmla="*/ 1448781 w 1659284"/>
                <a:gd name="connsiteY11" fmla="*/ 794623 h 1571809"/>
                <a:gd name="connsiteX12" fmla="*/ 1430171 w 1659284"/>
                <a:gd name="connsiteY12" fmla="*/ 826755 h 1571809"/>
                <a:gd name="connsiteX13" fmla="*/ 1318820 w 1659284"/>
                <a:gd name="connsiteY13" fmla="*/ 991600 h 1571809"/>
                <a:gd name="connsiteX14" fmla="*/ 1299394 w 1659284"/>
                <a:gd name="connsiteY14" fmla="*/ 1015567 h 1571809"/>
                <a:gd name="connsiteX15" fmla="*/ 1160914 w 1659284"/>
                <a:gd name="connsiteY15" fmla="*/ 1170032 h 1571809"/>
                <a:gd name="connsiteX16" fmla="*/ 1157845 w 1659284"/>
                <a:gd name="connsiteY16" fmla="*/ 1172803 h 1571809"/>
                <a:gd name="connsiteX17" fmla="*/ 1000622 w 1659284"/>
                <a:gd name="connsiteY17" fmla="*/ 1306192 h 1571809"/>
                <a:gd name="connsiteX18" fmla="*/ 978114 w 1659284"/>
                <a:gd name="connsiteY18" fmla="*/ 1323548 h 1571809"/>
                <a:gd name="connsiteX19" fmla="*/ 809411 w 1659284"/>
                <a:gd name="connsiteY19" fmla="*/ 1430870 h 1571809"/>
                <a:gd name="connsiteX20" fmla="*/ 776906 w 1659284"/>
                <a:gd name="connsiteY20" fmla="*/ 1448646 h 1571809"/>
                <a:gd name="connsiteX21" fmla="*/ 594473 w 1659284"/>
                <a:gd name="connsiteY21" fmla="*/ 1531875 h 1571809"/>
                <a:gd name="connsiteX22" fmla="*/ 533243 w 1659284"/>
                <a:gd name="connsiteY22" fmla="*/ 1553641 h 1571809"/>
                <a:gd name="connsiteX23" fmla="*/ 481952 w 1659284"/>
                <a:gd name="connsiteY23" fmla="*/ 1570668 h 1571809"/>
                <a:gd name="connsiteX24" fmla="*/ 477514 w 1659284"/>
                <a:gd name="connsiteY24" fmla="*/ 1571809 h 1571809"/>
                <a:gd name="connsiteX25" fmla="*/ 475005 w 1659284"/>
                <a:gd name="connsiteY25" fmla="*/ 1515070 h 1571809"/>
                <a:gd name="connsiteX26" fmla="*/ 473494 w 1659284"/>
                <a:gd name="connsiteY26" fmla="*/ 1503741 h 1571809"/>
                <a:gd name="connsiteX27" fmla="*/ 473004 w 1659284"/>
                <a:gd name="connsiteY27" fmla="*/ 1494051 h 1571809"/>
                <a:gd name="connsiteX28" fmla="*/ 465521 w 1659284"/>
                <a:gd name="connsiteY28" fmla="*/ 1443988 h 1571809"/>
                <a:gd name="connsiteX29" fmla="*/ 465512 w 1659284"/>
                <a:gd name="connsiteY29" fmla="*/ 1443923 h 1571809"/>
                <a:gd name="connsiteX30" fmla="*/ 465511 w 1659284"/>
                <a:gd name="connsiteY30" fmla="*/ 1443912 h 1571809"/>
                <a:gd name="connsiteX31" fmla="*/ 455597 w 1659284"/>
                <a:gd name="connsiteY31" fmla="*/ 1369616 h 1571809"/>
                <a:gd name="connsiteX32" fmla="*/ 452020 w 1659284"/>
                <a:gd name="connsiteY32" fmla="*/ 1353664 h 1571809"/>
                <a:gd name="connsiteX33" fmla="*/ 452020 w 1659284"/>
                <a:gd name="connsiteY33" fmla="*/ 1353663 h 1571809"/>
                <a:gd name="connsiteX34" fmla="*/ 452018 w 1659284"/>
                <a:gd name="connsiteY34" fmla="*/ 1353651 h 1571809"/>
                <a:gd name="connsiteX35" fmla="*/ 449824 w 1659284"/>
                <a:gd name="connsiteY35" fmla="*/ 1338978 h 1571809"/>
                <a:gd name="connsiteX36" fmla="*/ 438064 w 1659284"/>
                <a:gd name="connsiteY36" fmla="*/ 1291420 h 1571809"/>
                <a:gd name="connsiteX37" fmla="*/ 423934 w 1659284"/>
                <a:gd name="connsiteY37" fmla="*/ 1228405 h 1571809"/>
                <a:gd name="connsiteX38" fmla="*/ 417395 w 1659284"/>
                <a:gd name="connsiteY38" fmla="*/ 1207830 h 1571809"/>
                <a:gd name="connsiteX39" fmla="*/ 417393 w 1659284"/>
                <a:gd name="connsiteY39" fmla="*/ 1207824 h 1571809"/>
                <a:gd name="connsiteX40" fmla="*/ 417388 w 1659284"/>
                <a:gd name="connsiteY40" fmla="*/ 1207808 h 1571809"/>
                <a:gd name="connsiteX41" fmla="*/ 412716 w 1659284"/>
                <a:gd name="connsiteY41" fmla="*/ 1188915 h 1571809"/>
                <a:gd name="connsiteX42" fmla="*/ 397677 w 1659284"/>
                <a:gd name="connsiteY42" fmla="*/ 1145793 h 1571809"/>
                <a:gd name="connsiteX43" fmla="*/ 397670 w 1659284"/>
                <a:gd name="connsiteY43" fmla="*/ 1145771 h 1571809"/>
                <a:gd name="connsiteX44" fmla="*/ 397670 w 1659284"/>
                <a:gd name="connsiteY44" fmla="*/ 1145770 h 1571809"/>
                <a:gd name="connsiteX45" fmla="*/ 380579 w 1659284"/>
                <a:gd name="connsiteY45" fmla="*/ 1091998 h 1571809"/>
                <a:gd name="connsiteX46" fmla="*/ 370264 w 1659284"/>
                <a:gd name="connsiteY46" fmla="*/ 1067191 h 1571809"/>
                <a:gd name="connsiteX47" fmla="*/ 362368 w 1659284"/>
                <a:gd name="connsiteY47" fmla="*/ 1044550 h 1571809"/>
                <a:gd name="connsiteX48" fmla="*/ 345093 w 1659284"/>
                <a:gd name="connsiteY48" fmla="*/ 1006655 h 1571809"/>
                <a:gd name="connsiteX49" fmla="*/ 345087 w 1659284"/>
                <a:gd name="connsiteY49" fmla="*/ 1006640 h 1571809"/>
                <a:gd name="connsiteX50" fmla="*/ 345087 w 1659284"/>
                <a:gd name="connsiteY50" fmla="*/ 1006639 h 1571809"/>
                <a:gd name="connsiteX51" fmla="*/ 326091 w 1659284"/>
                <a:gd name="connsiteY51" fmla="*/ 960955 h 1571809"/>
                <a:gd name="connsiteX52" fmla="*/ 311249 w 1659284"/>
                <a:gd name="connsiteY52" fmla="*/ 932412 h 1571809"/>
                <a:gd name="connsiteX53" fmla="*/ 299470 w 1659284"/>
                <a:gd name="connsiteY53" fmla="*/ 906573 h 1571809"/>
                <a:gd name="connsiteX54" fmla="*/ 280959 w 1659284"/>
                <a:gd name="connsiteY54" fmla="*/ 874160 h 1571809"/>
                <a:gd name="connsiteX55" fmla="*/ 261031 w 1659284"/>
                <a:gd name="connsiteY55" fmla="*/ 835837 h 1571809"/>
                <a:gd name="connsiteX56" fmla="*/ 240932 w 1659284"/>
                <a:gd name="connsiteY56" fmla="*/ 804075 h 1571809"/>
                <a:gd name="connsiteX57" fmla="*/ 224712 w 1659284"/>
                <a:gd name="connsiteY57" fmla="*/ 775674 h 1571809"/>
                <a:gd name="connsiteX58" fmla="*/ 205920 w 1659284"/>
                <a:gd name="connsiteY58" fmla="*/ 748745 h 1571809"/>
                <a:gd name="connsiteX59" fmla="*/ 205912 w 1659284"/>
                <a:gd name="connsiteY59" fmla="*/ 748733 h 1571809"/>
                <a:gd name="connsiteX60" fmla="*/ 205908 w 1659284"/>
                <a:gd name="connsiteY60" fmla="*/ 748726 h 1571809"/>
                <a:gd name="connsiteX61" fmla="*/ 185960 w 1659284"/>
                <a:gd name="connsiteY61" fmla="*/ 717204 h 1571809"/>
                <a:gd name="connsiteX62" fmla="*/ 159900 w 1659284"/>
                <a:gd name="connsiteY62" fmla="*/ 682799 h 1571809"/>
                <a:gd name="connsiteX63" fmla="*/ 159897 w 1659284"/>
                <a:gd name="connsiteY63" fmla="*/ 682795 h 1571809"/>
                <a:gd name="connsiteX64" fmla="*/ 159890 w 1659284"/>
                <a:gd name="connsiteY64" fmla="*/ 682786 h 1571809"/>
                <a:gd name="connsiteX65" fmla="*/ 138783 w 1659284"/>
                <a:gd name="connsiteY65" fmla="*/ 652540 h 1571809"/>
                <a:gd name="connsiteX66" fmla="*/ 120576 w 1659284"/>
                <a:gd name="connsiteY66" fmla="*/ 630883 h 1571809"/>
                <a:gd name="connsiteX67" fmla="*/ 101438 w 1659284"/>
                <a:gd name="connsiteY67" fmla="*/ 605617 h 1571809"/>
                <a:gd name="connsiteX68" fmla="*/ 73508 w 1659284"/>
                <a:gd name="connsiteY68" fmla="*/ 574897 h 1571809"/>
                <a:gd name="connsiteX69" fmla="*/ 42373 w 1659284"/>
                <a:gd name="connsiteY69" fmla="*/ 537863 h 1571809"/>
                <a:gd name="connsiteX70" fmla="*/ 16108 w 1659284"/>
                <a:gd name="connsiteY70" fmla="*/ 511763 h 1571809"/>
                <a:gd name="connsiteX71" fmla="*/ 16103 w 1659284"/>
                <a:gd name="connsiteY71" fmla="*/ 511758 h 1571809"/>
                <a:gd name="connsiteX72" fmla="*/ 16098 w 1659284"/>
                <a:gd name="connsiteY72" fmla="*/ 511753 h 1571809"/>
                <a:gd name="connsiteX73" fmla="*/ 0 w 1659284"/>
                <a:gd name="connsiteY73" fmla="*/ 494047 h 1571809"/>
                <a:gd name="connsiteX74" fmla="*/ 31893 w 1659284"/>
                <a:gd name="connsiteY74" fmla="*/ 462354 h 1571809"/>
                <a:gd name="connsiteX75" fmla="*/ 94866 w 1659284"/>
                <a:gd name="connsiteY75" fmla="*/ 405141 h 1571809"/>
                <a:gd name="connsiteX76" fmla="*/ 148854 w 1659284"/>
                <a:gd name="connsiteY76" fmla="*/ 360333 h 1571809"/>
                <a:gd name="connsiteX77" fmla="*/ 217287 w 1659284"/>
                <a:gd name="connsiteY77" fmla="*/ 309178 h 1571809"/>
                <a:gd name="connsiteX78" fmla="*/ 274965 w 1659284"/>
                <a:gd name="connsiteY78" fmla="*/ 269469 h 1571809"/>
                <a:gd name="connsiteX79" fmla="*/ 348742 w 1659284"/>
                <a:gd name="connsiteY79" fmla="*/ 224664 h 1571809"/>
                <a:gd name="connsiteX80" fmla="*/ 409477 w 1659284"/>
                <a:gd name="connsiteY80" fmla="*/ 190488 h 1571809"/>
                <a:gd name="connsiteX81" fmla="*/ 488707 w 1659284"/>
                <a:gd name="connsiteY81" fmla="*/ 152335 h 1571809"/>
                <a:gd name="connsiteX82" fmla="*/ 551620 w 1659284"/>
                <a:gd name="connsiteY82" fmla="*/ 124139 h 1571809"/>
                <a:gd name="connsiteX83" fmla="*/ 636876 w 1659284"/>
                <a:gd name="connsiteY83" fmla="*/ 92946 h 1571809"/>
                <a:gd name="connsiteX84" fmla="*/ 700646 w 1659284"/>
                <a:gd name="connsiteY84" fmla="*/ 71163 h 1571809"/>
                <a:gd name="connsiteX85" fmla="*/ 793631 w 1659284"/>
                <a:gd name="connsiteY85" fmla="*/ 47263 h 1571809"/>
                <a:gd name="connsiteX86" fmla="*/ 855812 w 1659284"/>
                <a:gd name="connsiteY86" fmla="*/ 32308 h 1571809"/>
                <a:gd name="connsiteX87" fmla="*/ 962470 w 1659284"/>
                <a:gd name="connsiteY87" fmla="*/ 16036 h 1571809"/>
                <a:gd name="connsiteX88" fmla="*/ 1016344 w 1659284"/>
                <a:gd name="connsiteY88" fmla="*/ 8335 h 1571809"/>
                <a:gd name="connsiteX89" fmla="*/ 1181166 w 1659284"/>
                <a:gd name="connsiteY89" fmla="*/ 15 h 1571809"/>
                <a:gd name="connsiteX90" fmla="*/ 1181483 w 1659284"/>
                <a:gd name="connsiteY90" fmla="*/ 0 h 157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659284" h="1571809">
                  <a:moveTo>
                    <a:pt x="1181483" y="0"/>
                  </a:moveTo>
                  <a:cubicBezTo>
                    <a:pt x="1296414" y="0"/>
                    <a:pt x="1408625" y="11642"/>
                    <a:pt x="1516999" y="33811"/>
                  </a:cubicBezTo>
                  <a:lnTo>
                    <a:pt x="1659284" y="70383"/>
                  </a:lnTo>
                  <a:lnTo>
                    <a:pt x="1656042" y="134582"/>
                  </a:lnTo>
                  <a:lnTo>
                    <a:pt x="1645581" y="219043"/>
                  </a:lnTo>
                  <a:lnTo>
                    <a:pt x="1640074" y="258936"/>
                  </a:lnTo>
                  <a:lnTo>
                    <a:pt x="1614210" y="383374"/>
                  </a:lnTo>
                  <a:lnTo>
                    <a:pt x="1611505" y="392773"/>
                  </a:lnTo>
                  <a:lnTo>
                    <a:pt x="1578748" y="504150"/>
                  </a:lnTo>
                  <a:lnTo>
                    <a:pt x="1564317" y="543563"/>
                  </a:lnTo>
                  <a:lnTo>
                    <a:pt x="1537111" y="614459"/>
                  </a:lnTo>
                  <a:lnTo>
                    <a:pt x="1448781" y="794623"/>
                  </a:lnTo>
                  <a:lnTo>
                    <a:pt x="1430171" y="826755"/>
                  </a:lnTo>
                  <a:lnTo>
                    <a:pt x="1318820" y="991600"/>
                  </a:lnTo>
                  <a:lnTo>
                    <a:pt x="1299394" y="1015567"/>
                  </a:lnTo>
                  <a:lnTo>
                    <a:pt x="1160914" y="1170032"/>
                  </a:lnTo>
                  <a:lnTo>
                    <a:pt x="1157845" y="1172803"/>
                  </a:lnTo>
                  <a:lnTo>
                    <a:pt x="1000622" y="1306192"/>
                  </a:lnTo>
                  <a:lnTo>
                    <a:pt x="978114" y="1323548"/>
                  </a:lnTo>
                  <a:lnTo>
                    <a:pt x="809411" y="1430870"/>
                  </a:lnTo>
                  <a:lnTo>
                    <a:pt x="776906" y="1448646"/>
                  </a:lnTo>
                  <a:lnTo>
                    <a:pt x="594473" y="1531875"/>
                  </a:lnTo>
                  <a:lnTo>
                    <a:pt x="533243" y="1553641"/>
                  </a:lnTo>
                  <a:lnTo>
                    <a:pt x="481952" y="1570668"/>
                  </a:lnTo>
                  <a:lnTo>
                    <a:pt x="477514" y="1571809"/>
                  </a:lnTo>
                  <a:lnTo>
                    <a:pt x="475005" y="1515070"/>
                  </a:lnTo>
                  <a:lnTo>
                    <a:pt x="473494" y="1503741"/>
                  </a:lnTo>
                  <a:lnTo>
                    <a:pt x="473004" y="1494051"/>
                  </a:lnTo>
                  <a:lnTo>
                    <a:pt x="465521" y="1443988"/>
                  </a:lnTo>
                  <a:lnTo>
                    <a:pt x="465512" y="1443923"/>
                  </a:lnTo>
                  <a:lnTo>
                    <a:pt x="465511" y="1443912"/>
                  </a:lnTo>
                  <a:lnTo>
                    <a:pt x="455597" y="1369616"/>
                  </a:lnTo>
                  <a:lnTo>
                    <a:pt x="452020" y="1353664"/>
                  </a:lnTo>
                  <a:lnTo>
                    <a:pt x="452020" y="1353663"/>
                  </a:lnTo>
                  <a:lnTo>
                    <a:pt x="452018" y="1353651"/>
                  </a:lnTo>
                  <a:lnTo>
                    <a:pt x="449824" y="1338978"/>
                  </a:lnTo>
                  <a:lnTo>
                    <a:pt x="438064" y="1291420"/>
                  </a:lnTo>
                  <a:lnTo>
                    <a:pt x="423934" y="1228405"/>
                  </a:lnTo>
                  <a:lnTo>
                    <a:pt x="417395" y="1207830"/>
                  </a:lnTo>
                  <a:lnTo>
                    <a:pt x="417393" y="1207824"/>
                  </a:lnTo>
                  <a:lnTo>
                    <a:pt x="417388" y="1207808"/>
                  </a:lnTo>
                  <a:lnTo>
                    <a:pt x="412716" y="1188915"/>
                  </a:lnTo>
                  <a:lnTo>
                    <a:pt x="397677" y="1145793"/>
                  </a:lnTo>
                  <a:lnTo>
                    <a:pt x="397670" y="1145771"/>
                  </a:lnTo>
                  <a:lnTo>
                    <a:pt x="397670" y="1145770"/>
                  </a:lnTo>
                  <a:lnTo>
                    <a:pt x="380579" y="1091998"/>
                  </a:lnTo>
                  <a:lnTo>
                    <a:pt x="370264" y="1067191"/>
                  </a:lnTo>
                  <a:lnTo>
                    <a:pt x="362368" y="1044550"/>
                  </a:lnTo>
                  <a:lnTo>
                    <a:pt x="345093" y="1006655"/>
                  </a:lnTo>
                  <a:lnTo>
                    <a:pt x="345087" y="1006640"/>
                  </a:lnTo>
                  <a:lnTo>
                    <a:pt x="345087" y="1006639"/>
                  </a:lnTo>
                  <a:lnTo>
                    <a:pt x="326091" y="960955"/>
                  </a:lnTo>
                  <a:lnTo>
                    <a:pt x="311249" y="932412"/>
                  </a:lnTo>
                  <a:lnTo>
                    <a:pt x="299470" y="906573"/>
                  </a:lnTo>
                  <a:lnTo>
                    <a:pt x="280959" y="874160"/>
                  </a:lnTo>
                  <a:lnTo>
                    <a:pt x="261031" y="835837"/>
                  </a:lnTo>
                  <a:lnTo>
                    <a:pt x="240932" y="804075"/>
                  </a:lnTo>
                  <a:lnTo>
                    <a:pt x="224712" y="775674"/>
                  </a:lnTo>
                  <a:lnTo>
                    <a:pt x="205920" y="748745"/>
                  </a:lnTo>
                  <a:lnTo>
                    <a:pt x="205912" y="748733"/>
                  </a:lnTo>
                  <a:lnTo>
                    <a:pt x="205908" y="748726"/>
                  </a:lnTo>
                  <a:lnTo>
                    <a:pt x="185960" y="717204"/>
                  </a:lnTo>
                  <a:lnTo>
                    <a:pt x="159900" y="682799"/>
                  </a:lnTo>
                  <a:lnTo>
                    <a:pt x="159897" y="682795"/>
                  </a:lnTo>
                  <a:lnTo>
                    <a:pt x="159890" y="682786"/>
                  </a:lnTo>
                  <a:lnTo>
                    <a:pt x="138783" y="652540"/>
                  </a:lnTo>
                  <a:lnTo>
                    <a:pt x="120576" y="630883"/>
                  </a:lnTo>
                  <a:lnTo>
                    <a:pt x="101438" y="605617"/>
                  </a:lnTo>
                  <a:lnTo>
                    <a:pt x="73508" y="574897"/>
                  </a:lnTo>
                  <a:lnTo>
                    <a:pt x="42373" y="537863"/>
                  </a:lnTo>
                  <a:lnTo>
                    <a:pt x="16108" y="511763"/>
                  </a:lnTo>
                  <a:lnTo>
                    <a:pt x="16103" y="511758"/>
                  </a:lnTo>
                  <a:lnTo>
                    <a:pt x="16098" y="511753"/>
                  </a:lnTo>
                  <a:lnTo>
                    <a:pt x="0" y="494047"/>
                  </a:lnTo>
                  <a:lnTo>
                    <a:pt x="31893" y="462354"/>
                  </a:lnTo>
                  <a:lnTo>
                    <a:pt x="94866" y="405141"/>
                  </a:lnTo>
                  <a:lnTo>
                    <a:pt x="148854" y="360333"/>
                  </a:lnTo>
                  <a:lnTo>
                    <a:pt x="217287" y="309178"/>
                  </a:lnTo>
                  <a:lnTo>
                    <a:pt x="274965" y="269469"/>
                  </a:lnTo>
                  <a:lnTo>
                    <a:pt x="348742" y="224664"/>
                  </a:lnTo>
                  <a:lnTo>
                    <a:pt x="409477" y="190488"/>
                  </a:lnTo>
                  <a:lnTo>
                    <a:pt x="488707" y="152335"/>
                  </a:lnTo>
                  <a:lnTo>
                    <a:pt x="551620" y="124139"/>
                  </a:lnTo>
                  <a:lnTo>
                    <a:pt x="636876" y="92946"/>
                  </a:lnTo>
                  <a:lnTo>
                    <a:pt x="700646" y="71163"/>
                  </a:lnTo>
                  <a:lnTo>
                    <a:pt x="793631" y="47263"/>
                  </a:lnTo>
                  <a:lnTo>
                    <a:pt x="855812" y="32308"/>
                  </a:lnTo>
                  <a:lnTo>
                    <a:pt x="962470" y="16036"/>
                  </a:lnTo>
                  <a:lnTo>
                    <a:pt x="1016344" y="8335"/>
                  </a:lnTo>
                  <a:lnTo>
                    <a:pt x="1181166" y="15"/>
                  </a:lnTo>
                  <a:lnTo>
                    <a:pt x="1181483" y="0"/>
                  </a:lnTo>
                  <a:close/>
                </a:path>
              </a:pathLst>
            </a:custGeom>
            <a:solidFill>
              <a:srgbClr val="FFFFFF">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fontAlgn="base">
                <a:lnSpc>
                  <a:spcPct val="90000"/>
                </a:lnSpc>
                <a:spcBef>
                  <a:spcPct val="0"/>
                </a:spcBef>
                <a:spcAft>
                  <a:spcPct val="0"/>
                </a:spcAft>
              </a:pPr>
              <a:endParaRPr lang="en-US" sz="2399" dirty="0">
                <a:gradFill>
                  <a:gsLst>
                    <a:gs pos="0">
                      <a:srgbClr val="FFFFFF"/>
                    </a:gs>
                    <a:gs pos="100000">
                      <a:srgbClr val="FFFFFF"/>
                    </a:gs>
                  </a:gsLst>
                  <a:lin ang="5400000" scaled="0"/>
                </a:gradFill>
                <a:ea typeface="Segoe UI" pitchFamily="34" charset="0"/>
                <a:cs typeface="Segoe UI" pitchFamily="34" charset="0"/>
              </a:endParaRPr>
            </a:p>
          </p:txBody>
        </p:sp>
      </p:grpSp>
      <p:sp>
        <p:nvSpPr>
          <p:cNvPr id="17" name="Rectangle 16"/>
          <p:cNvSpPr/>
          <p:nvPr/>
        </p:nvSpPr>
        <p:spPr>
          <a:xfrm>
            <a:off x="7237412" y="2667000"/>
            <a:ext cx="2220480" cy="535531"/>
          </a:xfrm>
          <a:prstGeom prst="rect">
            <a:avLst/>
          </a:prstGeom>
        </p:spPr>
        <p:txBody>
          <a:bodyPr wrap="none">
            <a:spAutoFit/>
          </a:bodyPr>
          <a:lstStyle/>
          <a:p>
            <a:pPr defTabSz="932192" fontAlgn="base">
              <a:lnSpc>
                <a:spcPct val="90000"/>
              </a:lnSpc>
              <a:spcBef>
                <a:spcPct val="0"/>
              </a:spcBef>
              <a:spcAft>
                <a:spcPct val="0"/>
              </a:spcAft>
            </a:pPr>
            <a:r>
              <a:rPr lang="en-US" sz="3200" dirty="0" smtClean="0">
                <a:solidFill>
                  <a:prstClr val="white"/>
                </a:solidFill>
                <a:latin typeface="Segoe UI Light"/>
                <a:ea typeface="Segoe UI" pitchFamily="34" charset="0"/>
                <a:cs typeface="Segoe UI" pitchFamily="34" charset="0"/>
              </a:rPr>
              <a:t>Hyper-scale</a:t>
            </a:r>
            <a:endParaRPr lang="en-US" sz="3200" dirty="0">
              <a:solidFill>
                <a:prstClr val="white"/>
              </a:solidFill>
              <a:latin typeface="Segoe UI Light"/>
              <a:ea typeface="Segoe UI" pitchFamily="34" charset="0"/>
              <a:cs typeface="Segoe UI" pitchFamily="34" charset="0"/>
            </a:endParaRPr>
          </a:p>
        </p:txBody>
      </p:sp>
      <p:pic>
        <p:nvPicPr>
          <p:cNvPr id="2" name="Picture 1"/>
          <p:cNvPicPr>
            <a:picLocks noChangeAspect="1"/>
          </p:cNvPicPr>
          <p:nvPr/>
        </p:nvPicPr>
        <p:blipFill>
          <a:blip r:embed="rId3"/>
          <a:stretch>
            <a:fillRect/>
          </a:stretch>
        </p:blipFill>
        <p:spPr>
          <a:xfrm>
            <a:off x="6666372" y="3906642"/>
            <a:ext cx="571040" cy="741558"/>
          </a:xfrm>
          <a:prstGeom prst="rect">
            <a:avLst/>
          </a:prstGeom>
        </p:spPr>
      </p:pic>
      <p:pic>
        <p:nvPicPr>
          <p:cNvPr id="19" name="Picture 18"/>
          <p:cNvPicPr>
            <a:picLocks noChangeAspect="1"/>
          </p:cNvPicPr>
          <p:nvPr/>
        </p:nvPicPr>
        <p:blipFill>
          <a:blip r:embed="rId4"/>
          <a:stretch>
            <a:fillRect/>
          </a:stretch>
        </p:blipFill>
        <p:spPr>
          <a:xfrm>
            <a:off x="8012000" y="1962889"/>
            <a:ext cx="749412" cy="593646"/>
          </a:xfrm>
          <a:prstGeom prst="rect">
            <a:avLst/>
          </a:prstGeom>
        </p:spPr>
      </p:pic>
    </p:spTree>
    <p:extLst>
      <p:ext uri="{BB962C8B-B14F-4D97-AF65-F5344CB8AC3E}">
        <p14:creationId xmlns:p14="http://schemas.microsoft.com/office/powerpoint/2010/main" val="1217360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2000" fill="hold"/>
                                        <p:tgtEl>
                                          <p:spTgt spid="5"/>
                                        </p:tgtEl>
                                        <p:attrNameLst>
                                          <p:attrName>fillcolor</p:attrName>
                                        </p:attrNameLst>
                                      </p:cBhvr>
                                      <p:to>
                                        <a:srgbClr val="00B050"/>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359" y="229904"/>
            <a:ext cx="11144529" cy="747596"/>
          </a:xfrm>
        </p:spPr>
        <p:txBody>
          <a:bodyPr>
            <a:normAutofit fontScale="90000"/>
          </a:bodyPr>
          <a:lstStyle/>
          <a:p>
            <a:r>
              <a:rPr lang="en-US" sz="5397" dirty="0"/>
              <a:t>Why should you care?  Why are you here?</a:t>
            </a:r>
            <a:br>
              <a:rPr lang="en-US" sz="5397" dirty="0"/>
            </a:br>
            <a:r>
              <a:rPr lang="en-US" sz="5397" dirty="0"/>
              <a:t>How does this relate to your Business?</a:t>
            </a:r>
          </a:p>
        </p:txBody>
      </p:sp>
      <p:sp>
        <p:nvSpPr>
          <p:cNvPr id="3" name="Content Placeholder 2"/>
          <p:cNvSpPr>
            <a:spLocks noGrp="1"/>
          </p:cNvSpPr>
          <p:nvPr>
            <p:ph idx="4294967295"/>
          </p:nvPr>
        </p:nvSpPr>
        <p:spPr>
          <a:xfrm>
            <a:off x="521359" y="3141448"/>
            <a:ext cx="5199579" cy="3535445"/>
          </a:xfrm>
          <a:prstGeom prst="rect">
            <a:avLst/>
          </a:prstGeom>
        </p:spPr>
        <p:txBody>
          <a:bodyPr>
            <a:normAutofit/>
          </a:bodyPr>
          <a:lstStyle/>
          <a:p>
            <a:r>
              <a:rPr lang="en-US" b="1" dirty="0"/>
              <a:t>CEO</a:t>
            </a:r>
            <a:r>
              <a:rPr lang="en-US" dirty="0"/>
              <a:t>?  </a:t>
            </a:r>
            <a:endParaRPr lang="en-US" b="1" dirty="0" smtClean="0"/>
          </a:p>
          <a:p>
            <a:r>
              <a:rPr lang="en-US" b="1" dirty="0" smtClean="0"/>
              <a:t>CFO</a:t>
            </a:r>
            <a:r>
              <a:rPr lang="en-US" dirty="0"/>
              <a:t>? </a:t>
            </a:r>
            <a:endParaRPr lang="en-US" b="1" dirty="0" smtClean="0"/>
          </a:p>
          <a:p>
            <a:r>
              <a:rPr lang="en-US" b="1" dirty="0" smtClean="0"/>
              <a:t>Directors/Managers</a:t>
            </a:r>
            <a:r>
              <a:rPr lang="en-US" dirty="0"/>
              <a:t>?  </a:t>
            </a:r>
            <a:endParaRPr lang="en-US" sz="3199" dirty="0"/>
          </a:p>
          <a:p>
            <a:r>
              <a:rPr lang="en-US" sz="3199" b="1" dirty="0"/>
              <a:t>Department Heads?</a:t>
            </a:r>
          </a:p>
          <a:p>
            <a:r>
              <a:rPr lang="en-US" sz="3199" b="1" dirty="0"/>
              <a:t>YOU</a:t>
            </a:r>
            <a:r>
              <a:rPr lang="en-US" sz="3199" dirty="0"/>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3488" y="3141448"/>
            <a:ext cx="6093549" cy="3427621"/>
          </a:xfrm>
          <a:prstGeom prst="rect">
            <a:avLst/>
          </a:prstGeom>
        </p:spPr>
      </p:pic>
      <p:sp>
        <p:nvSpPr>
          <p:cNvPr id="5" name="Rectangle 4"/>
          <p:cNvSpPr/>
          <p:nvPr/>
        </p:nvSpPr>
        <p:spPr>
          <a:xfrm>
            <a:off x="521359" y="1736539"/>
            <a:ext cx="11590668" cy="1298479"/>
          </a:xfrm>
          <a:prstGeom prst="rect">
            <a:avLst/>
          </a:prstGeom>
        </p:spPr>
        <p:txBody>
          <a:bodyPr wrap="none">
            <a:spAutoFit/>
          </a:bodyPr>
          <a:lstStyle/>
          <a:p>
            <a:r>
              <a:rPr lang="en-US" sz="3920" dirty="0"/>
              <a:t>Who in your company is SMART about Technology?</a:t>
            </a:r>
          </a:p>
          <a:p>
            <a:r>
              <a:rPr lang="en-US" sz="3920" dirty="0"/>
              <a:t>Who’s Job is it to solve business problems?</a:t>
            </a:r>
          </a:p>
        </p:txBody>
      </p:sp>
    </p:spTree>
    <p:extLst>
      <p:ext uri="{BB962C8B-B14F-4D97-AF65-F5344CB8AC3E}">
        <p14:creationId xmlns:p14="http://schemas.microsoft.com/office/powerpoint/2010/main" val="1019841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1000"/>
                                        <p:tgtEl>
                                          <p:spTgt spid="3">
                                            <p:txEl>
                                              <p:pRg st="4" end="4"/>
                                            </p:txEl>
                                          </p:spTgt>
                                        </p:tgtEl>
                                      </p:cBhvr>
                                    </p:animEffect>
                                    <p:anim calcmode="lin" valueType="num">
                                      <p:cBhvr>
                                        <p:cTn id="4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359" y="229903"/>
            <a:ext cx="11144529" cy="1301371"/>
          </a:xfrm>
        </p:spPr>
        <p:txBody>
          <a:bodyPr>
            <a:normAutofit fontScale="90000"/>
          </a:bodyPr>
          <a:lstStyle/>
          <a:p>
            <a:r>
              <a:rPr lang="en-US" sz="5397" dirty="0"/>
              <a:t>New Pulse of IT</a:t>
            </a:r>
            <a:r>
              <a:rPr lang="en-US" sz="4799" dirty="0"/>
              <a:t/>
            </a:r>
            <a:br>
              <a:rPr lang="en-US" sz="4799" dirty="0"/>
            </a:br>
            <a:r>
              <a:rPr lang="en-US" sz="3999" dirty="0"/>
              <a:t>Be Strategic; Solve Business Problems</a:t>
            </a:r>
            <a:endParaRPr lang="en-US" sz="4799" dirty="0"/>
          </a:p>
        </p:txBody>
      </p:sp>
      <p:sp>
        <p:nvSpPr>
          <p:cNvPr id="5" name="Text Placeholder 4"/>
          <p:cNvSpPr>
            <a:spLocks noGrp="1"/>
          </p:cNvSpPr>
          <p:nvPr>
            <p:ph idx="4294967295"/>
          </p:nvPr>
        </p:nvSpPr>
        <p:spPr>
          <a:xfrm>
            <a:off x="302135" y="1531274"/>
            <a:ext cx="11884240" cy="5676949"/>
          </a:xfrm>
          <a:prstGeom prst="rect">
            <a:avLst/>
          </a:prstGeom>
        </p:spPr>
        <p:txBody>
          <a:bodyPr/>
          <a:lstStyle/>
          <a:p>
            <a:pPr lvl="0"/>
            <a:r>
              <a:rPr lang="en-US" sz="3599" dirty="0"/>
              <a:t>How can you deliver services faster?</a:t>
            </a:r>
          </a:p>
          <a:p>
            <a:pPr lvl="0"/>
            <a:r>
              <a:rPr lang="en-US" sz="3599" dirty="0"/>
              <a:t>How can you help the company continue expansion?</a:t>
            </a:r>
            <a:endParaRPr lang="en-US" sz="5397" dirty="0"/>
          </a:p>
          <a:p>
            <a:pPr lvl="0"/>
            <a:r>
              <a:rPr lang="en-US" sz="3599" dirty="0"/>
              <a:t>How can you increase customer satisfaction or retention?  </a:t>
            </a:r>
            <a:endParaRPr lang="en-US" sz="5397" dirty="0"/>
          </a:p>
          <a:p>
            <a:pPr lvl="0"/>
            <a:r>
              <a:rPr lang="en-US" sz="3599" dirty="0"/>
              <a:t>What are current pain points for…</a:t>
            </a:r>
            <a:endParaRPr lang="en-US" sz="5397" dirty="0"/>
          </a:p>
          <a:p>
            <a:pPr lvl="1"/>
            <a:r>
              <a:rPr lang="en-US" sz="1999" dirty="0"/>
              <a:t>Customers? Partners? Employees?</a:t>
            </a:r>
            <a:endParaRPr lang="en-US" sz="3599" dirty="0"/>
          </a:p>
          <a:p>
            <a:pPr lvl="0"/>
            <a:r>
              <a:rPr lang="en-US" sz="3599" dirty="0"/>
              <a:t>What new services (cloud, mobile) might your company be able to benefit from?</a:t>
            </a:r>
          </a:p>
          <a:p>
            <a:pPr lvl="0"/>
            <a:r>
              <a:rPr lang="en-US" sz="3599" dirty="0"/>
              <a:t>What projects are on a shelf for lack of resources?</a:t>
            </a:r>
            <a:endParaRPr lang="en-US" sz="5397" dirty="0"/>
          </a:p>
          <a:p>
            <a:endParaRPr lang="en-US" sz="3199" dirty="0"/>
          </a:p>
        </p:txBody>
      </p:sp>
      <p:sp>
        <p:nvSpPr>
          <p:cNvPr id="6" name="TextBox 5"/>
          <p:cNvSpPr txBox="1"/>
          <p:nvPr/>
        </p:nvSpPr>
        <p:spPr>
          <a:xfrm>
            <a:off x="177440" y="6247468"/>
            <a:ext cx="12010521" cy="609239"/>
          </a:xfrm>
          <a:prstGeom prst="rect">
            <a:avLst/>
          </a:prstGeom>
          <a:noFill/>
        </p:spPr>
        <p:txBody>
          <a:bodyPr wrap="square" lIns="0" tIns="0" rIns="0" bIns="0" rtlCol="0">
            <a:spAutoFit/>
          </a:bodyPr>
          <a:lstStyle/>
          <a:p>
            <a:pPr>
              <a:lnSpc>
                <a:spcPct val="90000"/>
              </a:lnSpc>
            </a:pPr>
            <a:r>
              <a:rPr lang="en-US" sz="4399" dirty="0">
                <a:solidFill>
                  <a:srgbClr val="FFFF00"/>
                </a:solidFill>
              </a:rPr>
              <a:t>Your Vision + New Cloud Solution = Success!</a:t>
            </a:r>
          </a:p>
        </p:txBody>
      </p:sp>
    </p:spTree>
    <p:extLst>
      <p:ext uri="{BB962C8B-B14F-4D97-AF65-F5344CB8AC3E}">
        <p14:creationId xmlns:p14="http://schemas.microsoft.com/office/powerpoint/2010/main" val="2299455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fade">
                                      <p:cBhvr>
                                        <p:cTn id="33" dur="1000"/>
                                        <p:tgtEl>
                                          <p:spTgt spid="5">
                                            <p:txEl>
                                              <p:pRg st="4" end="4"/>
                                            </p:txEl>
                                          </p:spTgt>
                                        </p:tgtEl>
                                      </p:cBhvr>
                                    </p:animEffect>
                                    <p:anim calcmode="lin" valueType="num">
                                      <p:cBhvr>
                                        <p:cTn id="34"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
                                            <p:txEl>
                                              <p:pRg st="5" end="5"/>
                                            </p:txEl>
                                          </p:spTgt>
                                        </p:tgtEl>
                                        <p:attrNameLst>
                                          <p:attrName>style.visibility</p:attrName>
                                        </p:attrNameLst>
                                      </p:cBhvr>
                                      <p:to>
                                        <p:strVal val="visible"/>
                                      </p:to>
                                    </p:set>
                                    <p:animEffect transition="in" filter="fade">
                                      <p:cBhvr>
                                        <p:cTn id="40" dur="1000"/>
                                        <p:tgtEl>
                                          <p:spTgt spid="5">
                                            <p:txEl>
                                              <p:pRg st="5" end="5"/>
                                            </p:txEl>
                                          </p:spTgt>
                                        </p:tgtEl>
                                      </p:cBhvr>
                                    </p:animEffect>
                                    <p:anim calcmode="lin" valueType="num">
                                      <p:cBhvr>
                                        <p:cTn id="41"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Effect transition="in" filter="fade">
                                      <p:cBhvr>
                                        <p:cTn id="47" dur="1000"/>
                                        <p:tgtEl>
                                          <p:spTgt spid="5">
                                            <p:txEl>
                                              <p:pRg st="6" end="6"/>
                                            </p:txEl>
                                          </p:spTgt>
                                        </p:tgtEl>
                                      </p:cBhvr>
                                    </p:animEffect>
                                    <p:anim calcmode="lin" valueType="num">
                                      <p:cBhvr>
                                        <p:cTn id="48"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 calcmode="lin" valueType="num">
                                      <p:cBhvr>
                                        <p:cTn id="54" dur="1000" fill="hold"/>
                                        <p:tgtEl>
                                          <p:spTgt spid="6"/>
                                        </p:tgtEl>
                                        <p:attrNameLst>
                                          <p:attrName>ppt_w</p:attrName>
                                        </p:attrNameLst>
                                      </p:cBhvr>
                                      <p:tavLst>
                                        <p:tav tm="0">
                                          <p:val>
                                            <p:fltVal val="0"/>
                                          </p:val>
                                        </p:tav>
                                        <p:tav tm="100000">
                                          <p:val>
                                            <p:strVal val="#ppt_w"/>
                                          </p:val>
                                        </p:tav>
                                      </p:tavLst>
                                    </p:anim>
                                    <p:anim calcmode="lin" valueType="num">
                                      <p:cBhvr>
                                        <p:cTn id="55" dur="1000" fill="hold"/>
                                        <p:tgtEl>
                                          <p:spTgt spid="6"/>
                                        </p:tgtEl>
                                        <p:attrNameLst>
                                          <p:attrName>ppt_h</p:attrName>
                                        </p:attrNameLst>
                                      </p:cBhvr>
                                      <p:tavLst>
                                        <p:tav tm="0">
                                          <p:val>
                                            <p:fltVal val="0"/>
                                          </p:val>
                                        </p:tav>
                                        <p:tav tm="100000">
                                          <p:val>
                                            <p:strVal val="#ppt_h"/>
                                          </p:val>
                                        </p:tav>
                                      </p:tavLst>
                                    </p:anim>
                                    <p:anim calcmode="lin" valueType="num">
                                      <p:cBhvr>
                                        <p:cTn id="56" dur="1000" fill="hold"/>
                                        <p:tgtEl>
                                          <p:spTgt spid="6"/>
                                        </p:tgtEl>
                                        <p:attrNameLst>
                                          <p:attrName>style.rotation</p:attrName>
                                        </p:attrNameLst>
                                      </p:cBhvr>
                                      <p:tavLst>
                                        <p:tav tm="0">
                                          <p:val>
                                            <p:fltVal val="90"/>
                                          </p:val>
                                        </p:tav>
                                        <p:tav tm="100000">
                                          <p:val>
                                            <p:fltVal val="0"/>
                                          </p:val>
                                        </p:tav>
                                      </p:tavLst>
                                    </p:anim>
                                    <p:animEffect transition="in" filter="fade">
                                      <p:cBhvr>
                                        <p:cTn id="5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537" b="28058"/>
          <a:stretch/>
        </p:blipFill>
        <p:spPr bwMode="auto">
          <a:xfrm>
            <a:off x="348197" y="257309"/>
            <a:ext cx="3511983" cy="1694769"/>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28"/>
          <p:cNvSpPr txBox="1">
            <a:spLocks/>
          </p:cNvSpPr>
          <p:nvPr/>
        </p:nvSpPr>
        <p:spPr>
          <a:xfrm>
            <a:off x="269311" y="2367224"/>
            <a:ext cx="2203013" cy="437397"/>
          </a:xfrm>
          <a:prstGeom prst="rect">
            <a:avLst/>
          </a:prstGeom>
        </p:spPr>
        <p:txBody>
          <a:bodyPr/>
          <a:lstStyle>
            <a:lvl1pPr marL="0" marR="0" indent="0" algn="l" defTabSz="514376" rtl="0" eaLnBrk="1" fontAlgn="auto" latinLnBrk="0" hangingPunct="1">
              <a:lnSpc>
                <a:spcPct val="100000"/>
              </a:lnSpc>
              <a:spcBef>
                <a:spcPts val="0"/>
              </a:spcBef>
              <a:spcAft>
                <a:spcPts val="0"/>
              </a:spcAft>
              <a:buClrTx/>
              <a:buSzTx/>
              <a:buFontTx/>
              <a:buNone/>
              <a:tabLst/>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504140">
              <a:defRPr/>
            </a:pPr>
            <a:r>
              <a:rPr lang="en-US" sz="1999" b="1" dirty="0">
                <a:solidFill>
                  <a:srgbClr val="0078D7"/>
                </a:solidFill>
                <a:latin typeface="Segoe UI"/>
                <a:ea typeface="Segoe UI" panose="020B0502040204020203" pitchFamily="34" charset="0"/>
                <a:cs typeface="Segoe UI" panose="020B0502040204020203" pitchFamily="34" charset="0"/>
              </a:rPr>
              <a:t>CHALLENGE</a:t>
            </a:r>
          </a:p>
        </p:txBody>
      </p:sp>
      <p:sp>
        <p:nvSpPr>
          <p:cNvPr id="10" name="Text Placeholder 32"/>
          <p:cNvSpPr txBox="1">
            <a:spLocks/>
          </p:cNvSpPr>
          <p:nvPr/>
        </p:nvSpPr>
        <p:spPr>
          <a:xfrm>
            <a:off x="269309" y="2774815"/>
            <a:ext cx="3778050" cy="3839122"/>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72153">
              <a:lnSpc>
                <a:spcPts val="1699"/>
              </a:lnSpc>
              <a:spcBef>
                <a:spcPts val="735"/>
              </a:spcBef>
              <a:defRPr/>
            </a:pPr>
            <a:r>
              <a:rPr lang="en-US" sz="2000" dirty="0">
                <a:solidFill>
                  <a:srgbClr val="505050"/>
                </a:solidFill>
                <a:latin typeface="Segoe UI"/>
                <a:ea typeface="Segoe UI" panose="020B0502040204020203" pitchFamily="34" charset="0"/>
                <a:cs typeface="Segoe UI" panose="020B0502040204020203" pitchFamily="34" charset="0"/>
              </a:rPr>
              <a:t>Fujitsu is the world’s fourth-largest IT services provider with approximately </a:t>
            </a:r>
            <a:r>
              <a:rPr lang="en-US" sz="2000" b="1" dirty="0">
                <a:solidFill>
                  <a:srgbClr val="505050"/>
                </a:solidFill>
                <a:latin typeface="Segoe UI"/>
                <a:ea typeface="Segoe UI" panose="020B0502040204020203" pitchFamily="34" charset="0"/>
                <a:cs typeface="Segoe UI" panose="020B0502040204020203" pitchFamily="34" charset="0"/>
              </a:rPr>
              <a:t>162,000 </a:t>
            </a:r>
            <a:r>
              <a:rPr lang="en-US" sz="2000" dirty="0">
                <a:solidFill>
                  <a:srgbClr val="505050"/>
                </a:solidFill>
                <a:latin typeface="Segoe UI"/>
                <a:ea typeface="Segoe UI" panose="020B0502040204020203" pitchFamily="34" charset="0"/>
                <a:cs typeface="Segoe UI" panose="020B0502040204020203" pitchFamily="34" charset="0"/>
              </a:rPr>
              <a:t>employees in more than </a:t>
            </a:r>
            <a:r>
              <a:rPr lang="en-US" sz="2000" b="1" dirty="0">
                <a:solidFill>
                  <a:srgbClr val="505050"/>
                </a:solidFill>
                <a:latin typeface="Segoe UI"/>
                <a:ea typeface="Segoe UI" panose="020B0502040204020203" pitchFamily="34" charset="0"/>
                <a:cs typeface="Segoe UI" panose="020B0502040204020203" pitchFamily="34" charset="0"/>
              </a:rPr>
              <a:t>100 </a:t>
            </a:r>
            <a:r>
              <a:rPr lang="en-US" sz="2000" dirty="0">
                <a:solidFill>
                  <a:srgbClr val="505050"/>
                </a:solidFill>
                <a:latin typeface="Segoe UI"/>
                <a:ea typeface="Segoe UI" panose="020B0502040204020203" pitchFamily="34" charset="0"/>
                <a:cs typeface="Segoe UI" panose="020B0502040204020203" pitchFamily="34" charset="0"/>
              </a:rPr>
              <a:t>countries and holds about </a:t>
            </a:r>
            <a:r>
              <a:rPr lang="en-US" sz="2000" b="1" dirty="0">
                <a:solidFill>
                  <a:srgbClr val="505050"/>
                </a:solidFill>
                <a:latin typeface="Segoe UI"/>
                <a:ea typeface="Segoe UI" panose="020B0502040204020203" pitchFamily="34" charset="0"/>
                <a:cs typeface="Segoe UI" panose="020B0502040204020203" pitchFamily="34" charset="0"/>
              </a:rPr>
              <a:t>97,000 </a:t>
            </a:r>
            <a:r>
              <a:rPr lang="en-US" sz="2000" dirty="0">
                <a:solidFill>
                  <a:srgbClr val="505050"/>
                </a:solidFill>
                <a:latin typeface="Segoe UI"/>
                <a:ea typeface="Segoe UI" panose="020B0502040204020203" pitchFamily="34" charset="0"/>
                <a:cs typeface="Segoe UI" panose="020B0502040204020203" pitchFamily="34" charset="0"/>
              </a:rPr>
              <a:t>patents worldwide.  Fujitsu wanted to help dairy farmers </a:t>
            </a:r>
            <a:r>
              <a:rPr lang="en-US" sz="2000" b="1" dirty="0">
                <a:solidFill>
                  <a:srgbClr val="505050"/>
                </a:solidFill>
                <a:latin typeface="Segoe UI"/>
                <a:ea typeface="Segoe UI" panose="020B0502040204020203" pitchFamily="34" charset="0"/>
                <a:cs typeface="Segoe UI" panose="020B0502040204020203" pitchFamily="34" charset="0"/>
              </a:rPr>
              <a:t>increase production</a:t>
            </a:r>
            <a:r>
              <a:rPr lang="en-US" sz="2000" dirty="0">
                <a:solidFill>
                  <a:srgbClr val="505050"/>
                </a:solidFill>
                <a:latin typeface="Segoe UI"/>
                <a:ea typeface="Segoe UI" panose="020B0502040204020203" pitchFamily="34" charset="0"/>
                <a:cs typeface="Segoe UI" panose="020B0502040204020203" pitchFamily="34" charset="0"/>
              </a:rPr>
              <a:t>, improve </a:t>
            </a:r>
            <a:r>
              <a:rPr lang="en-US" sz="2000" b="1" dirty="0">
                <a:solidFill>
                  <a:srgbClr val="505050"/>
                </a:solidFill>
                <a:latin typeface="Segoe UI"/>
                <a:ea typeface="Segoe UI" panose="020B0502040204020203" pitchFamily="34" charset="0"/>
                <a:cs typeface="Segoe UI" panose="020B0502040204020203" pitchFamily="34" charset="0"/>
              </a:rPr>
              <a:t>data insights </a:t>
            </a:r>
            <a:r>
              <a:rPr lang="en-US" sz="2000" dirty="0">
                <a:solidFill>
                  <a:srgbClr val="505050"/>
                </a:solidFill>
                <a:latin typeface="Segoe UI"/>
                <a:ea typeface="Segoe UI" panose="020B0502040204020203" pitchFamily="34" charset="0"/>
                <a:cs typeface="Segoe UI" panose="020B0502040204020203" pitchFamily="34" charset="0"/>
              </a:rPr>
              <a:t>and </a:t>
            </a:r>
            <a:r>
              <a:rPr lang="en-US" sz="2000" b="1" dirty="0">
                <a:solidFill>
                  <a:srgbClr val="505050"/>
                </a:solidFill>
                <a:latin typeface="Segoe UI"/>
                <a:ea typeface="Segoe UI" panose="020B0502040204020203" pitchFamily="34" charset="0"/>
                <a:cs typeface="Segoe UI" panose="020B0502040204020203" pitchFamily="34" charset="0"/>
              </a:rPr>
              <a:t>transform </a:t>
            </a:r>
            <a:r>
              <a:rPr lang="en-US" sz="2000" dirty="0">
                <a:solidFill>
                  <a:srgbClr val="505050"/>
                </a:solidFill>
                <a:latin typeface="Segoe UI"/>
                <a:ea typeface="Segoe UI" panose="020B0502040204020203" pitchFamily="34" charset="0"/>
                <a:cs typeface="Segoe UI" panose="020B0502040204020203" pitchFamily="34" charset="0"/>
              </a:rPr>
              <a:t>their </a:t>
            </a:r>
            <a:r>
              <a:rPr lang="en-US" sz="2000" b="1" dirty="0">
                <a:solidFill>
                  <a:srgbClr val="505050"/>
                </a:solidFill>
                <a:latin typeface="Segoe UI"/>
                <a:ea typeface="Segoe UI" panose="020B0502040204020203" pitchFamily="34" charset="0"/>
                <a:cs typeface="Segoe UI" panose="020B0502040204020203" pitchFamily="34" charset="0"/>
              </a:rPr>
              <a:t>business</a:t>
            </a:r>
            <a:r>
              <a:rPr lang="en-US" sz="2000" dirty="0">
                <a:solidFill>
                  <a:srgbClr val="505050"/>
                </a:solidFill>
                <a:latin typeface="Segoe UI"/>
                <a:ea typeface="Segoe UI" panose="020B0502040204020203" pitchFamily="34" charset="0"/>
                <a:cs typeface="Segoe UI" panose="020B0502040204020203" pitchFamily="34" charset="0"/>
              </a:rPr>
              <a:t> by optimizing the timing of artificial insemination (AI).  It also wanted to </a:t>
            </a:r>
            <a:r>
              <a:rPr lang="en-US" sz="2000" b="1" dirty="0">
                <a:solidFill>
                  <a:srgbClr val="505050"/>
                </a:solidFill>
                <a:latin typeface="Segoe UI"/>
                <a:ea typeface="Segoe UI" panose="020B0502040204020203" pitchFamily="34" charset="0"/>
                <a:cs typeface="Segoe UI" panose="020B0502040204020203" pitchFamily="34" charset="0"/>
              </a:rPr>
              <a:t>decrease loss</a:t>
            </a:r>
            <a:r>
              <a:rPr lang="en-US" sz="2000" dirty="0">
                <a:solidFill>
                  <a:srgbClr val="505050"/>
                </a:solidFill>
                <a:latin typeface="Segoe UI"/>
                <a:ea typeface="Segoe UI" panose="020B0502040204020203" pitchFamily="34" charset="0"/>
                <a:cs typeface="Segoe UI" panose="020B0502040204020203" pitchFamily="34" charset="0"/>
              </a:rPr>
              <a:t> through early detection of health issues.  </a:t>
            </a:r>
          </a:p>
        </p:txBody>
      </p:sp>
      <p:sp>
        <p:nvSpPr>
          <p:cNvPr id="12" name="Text Placeholder 36"/>
          <p:cNvSpPr txBox="1">
            <a:spLocks/>
          </p:cNvSpPr>
          <p:nvPr/>
        </p:nvSpPr>
        <p:spPr>
          <a:xfrm>
            <a:off x="8237608" y="2774815"/>
            <a:ext cx="3628290" cy="23084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4051" indent="-224051" defTabSz="896203">
              <a:lnSpc>
                <a:spcPts val="1699"/>
              </a:lnSpc>
              <a:spcBef>
                <a:spcPts val="500"/>
              </a:spcBef>
              <a:buFont typeface="Courier New" panose="02070309020205020404" pitchFamily="49" charset="0"/>
              <a:buChar char="o"/>
              <a:defRPr/>
            </a:pPr>
            <a:r>
              <a:rPr lang="en-US" sz="2000" dirty="0">
                <a:solidFill>
                  <a:srgbClr val="505050"/>
                </a:solidFill>
                <a:latin typeface="Segoe UI"/>
                <a:ea typeface="Segoe UI" panose="020B0502040204020203" pitchFamily="34" charset="0"/>
                <a:cs typeface="Segoe UI" panose="020B0502040204020203" pitchFamily="34" charset="0"/>
              </a:rPr>
              <a:t>Improves calf production up to </a:t>
            </a:r>
            <a:r>
              <a:rPr lang="en-US" sz="2000" b="1" dirty="0">
                <a:solidFill>
                  <a:srgbClr val="505050"/>
                </a:solidFill>
                <a:latin typeface="Segoe UI"/>
                <a:ea typeface="Segoe UI" panose="020B0502040204020203" pitchFamily="34" charset="0"/>
                <a:cs typeface="Segoe UI" panose="020B0502040204020203" pitchFamily="34" charset="0"/>
              </a:rPr>
              <a:t>31%</a:t>
            </a:r>
            <a:r>
              <a:rPr lang="en-US" sz="2000" dirty="0">
                <a:solidFill>
                  <a:srgbClr val="505050"/>
                </a:solidFill>
                <a:latin typeface="Segoe UI"/>
                <a:ea typeface="Segoe UI" panose="020B0502040204020203" pitchFamily="34" charset="0"/>
                <a:cs typeface="Segoe UI" panose="020B0502040204020203" pitchFamily="34" charset="0"/>
              </a:rPr>
              <a:t>, with an average of </a:t>
            </a:r>
            <a:r>
              <a:rPr lang="en-US" sz="2000" b="1" dirty="0">
                <a:solidFill>
                  <a:srgbClr val="505050"/>
                </a:solidFill>
                <a:latin typeface="Segoe UI"/>
                <a:ea typeface="Segoe UI" panose="020B0502040204020203" pitchFamily="34" charset="0"/>
                <a:cs typeface="Segoe UI" panose="020B0502040204020203" pitchFamily="34" charset="0"/>
              </a:rPr>
              <a:t>12%</a:t>
            </a:r>
          </a:p>
          <a:p>
            <a:pPr marL="224051" indent="-224051" defTabSz="896203">
              <a:lnSpc>
                <a:spcPts val="1699"/>
              </a:lnSpc>
              <a:spcBef>
                <a:spcPts val="500"/>
              </a:spcBef>
              <a:buFont typeface="Courier New" panose="02070309020205020404" pitchFamily="49" charset="0"/>
              <a:buChar char="o"/>
              <a:defRPr/>
            </a:pPr>
            <a:r>
              <a:rPr lang="en-US" sz="2000" dirty="0">
                <a:solidFill>
                  <a:srgbClr val="505050"/>
                </a:solidFill>
                <a:latin typeface="Segoe UI"/>
                <a:ea typeface="Segoe UI" panose="020B0502040204020203" pitchFamily="34" charset="0"/>
                <a:cs typeface="Segoe UI" panose="020B0502040204020203" pitchFamily="34" charset="0"/>
              </a:rPr>
              <a:t>Modernizes data access with </a:t>
            </a:r>
            <a:r>
              <a:rPr lang="en-US" sz="2000" b="1" dirty="0">
                <a:solidFill>
                  <a:srgbClr val="505050"/>
                </a:solidFill>
                <a:latin typeface="Segoe UI"/>
                <a:ea typeface="Segoe UI" panose="020B0502040204020203" pitchFamily="34" charset="0"/>
                <a:cs typeface="Segoe UI" panose="020B0502040204020203" pitchFamily="34" charset="0"/>
              </a:rPr>
              <a:t>mobile</a:t>
            </a:r>
            <a:r>
              <a:rPr lang="en-US" sz="2000" dirty="0">
                <a:solidFill>
                  <a:srgbClr val="505050"/>
                </a:solidFill>
                <a:latin typeface="Segoe UI"/>
                <a:ea typeface="Segoe UI" panose="020B0502040204020203" pitchFamily="34" charset="0"/>
                <a:cs typeface="Segoe UI" panose="020B0502040204020203" pitchFamily="34" charset="0"/>
              </a:rPr>
              <a:t> phone alerts, reducing labor costs for monitoring cows</a:t>
            </a:r>
          </a:p>
          <a:p>
            <a:pPr marL="224051" indent="-224051" defTabSz="896203">
              <a:lnSpc>
                <a:spcPts val="1699"/>
              </a:lnSpc>
              <a:spcBef>
                <a:spcPts val="500"/>
              </a:spcBef>
              <a:buFont typeface="Courier New" panose="02070309020205020404" pitchFamily="49" charset="0"/>
              <a:buChar char="o"/>
              <a:defRPr/>
            </a:pPr>
            <a:r>
              <a:rPr lang="en-US" sz="2000" b="1" dirty="0">
                <a:solidFill>
                  <a:srgbClr val="505050"/>
                </a:solidFill>
                <a:latin typeface="Segoe UI"/>
                <a:ea typeface="Segoe UI" panose="020B0502040204020203" pitchFamily="34" charset="0"/>
                <a:cs typeface="Segoe UI" panose="020B0502040204020203" pitchFamily="34" charset="0"/>
              </a:rPr>
              <a:t>Transforms</a:t>
            </a:r>
            <a:r>
              <a:rPr lang="en-US" sz="2000" dirty="0">
                <a:solidFill>
                  <a:srgbClr val="505050"/>
                </a:solidFill>
                <a:latin typeface="Segoe UI"/>
                <a:ea typeface="Segoe UI" panose="020B0502040204020203" pitchFamily="34" charset="0"/>
                <a:cs typeface="Segoe UI" panose="020B0502040204020203" pitchFamily="34" charset="0"/>
              </a:rPr>
              <a:t> herd management by allowing farmers to increase chances of producing a male or female calf</a:t>
            </a:r>
          </a:p>
          <a:p>
            <a:pPr marL="224051" indent="-224051" defTabSz="896203">
              <a:lnSpc>
                <a:spcPts val="1699"/>
              </a:lnSpc>
              <a:spcBef>
                <a:spcPts val="500"/>
              </a:spcBef>
              <a:buFont typeface="Courier New" panose="02070309020205020404" pitchFamily="49" charset="0"/>
              <a:buChar char="o"/>
              <a:defRPr/>
            </a:pPr>
            <a:r>
              <a:rPr lang="en-US" sz="2000" b="1" dirty="0">
                <a:solidFill>
                  <a:srgbClr val="505050"/>
                </a:solidFill>
                <a:latin typeface="Segoe UI"/>
                <a:ea typeface="Segoe UI" panose="020B0502040204020203" pitchFamily="34" charset="0"/>
                <a:cs typeface="Segoe UI" panose="020B0502040204020203" pitchFamily="34" charset="0"/>
              </a:rPr>
              <a:t>Reduces loss </a:t>
            </a:r>
            <a:r>
              <a:rPr lang="en-US" sz="2000" dirty="0">
                <a:solidFill>
                  <a:srgbClr val="505050"/>
                </a:solidFill>
                <a:latin typeface="Segoe UI"/>
                <a:ea typeface="Segoe UI" panose="020B0502040204020203" pitchFamily="34" charset="0"/>
                <a:cs typeface="Segoe UI" panose="020B0502040204020203" pitchFamily="34" charset="0"/>
              </a:rPr>
              <a:t>by detecting 8-10 different kinds of diseases in cattle</a:t>
            </a:r>
          </a:p>
        </p:txBody>
      </p:sp>
      <p:pic>
        <p:nvPicPr>
          <p:cNvPr id="15" name="Content Placeholder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0229" y="478489"/>
            <a:ext cx="1020214" cy="630809"/>
          </a:xfrm>
          <a:prstGeom prst="rect">
            <a:avLst/>
          </a:prstGeom>
          <a:noFill/>
          <a:ln>
            <a:noFill/>
          </a:ln>
        </p:spPr>
      </p:pic>
      <p:sp>
        <p:nvSpPr>
          <p:cNvPr id="18" name="Text Placeholder 28"/>
          <p:cNvSpPr txBox="1">
            <a:spLocks/>
          </p:cNvSpPr>
          <p:nvPr/>
        </p:nvSpPr>
        <p:spPr>
          <a:xfrm>
            <a:off x="8237607" y="2367224"/>
            <a:ext cx="2203013" cy="437397"/>
          </a:xfrm>
          <a:prstGeom prst="rect">
            <a:avLst/>
          </a:prstGeom>
        </p:spPr>
        <p:txBody>
          <a:bodyPr/>
          <a:lstStyle>
            <a:lvl1pPr marL="0" marR="0" indent="0" algn="l" defTabSz="514376" rtl="0" eaLnBrk="1" fontAlgn="auto" latinLnBrk="0" hangingPunct="1">
              <a:lnSpc>
                <a:spcPct val="100000"/>
              </a:lnSpc>
              <a:spcBef>
                <a:spcPts val="0"/>
              </a:spcBef>
              <a:spcAft>
                <a:spcPts val="0"/>
              </a:spcAft>
              <a:buClrTx/>
              <a:buSzTx/>
              <a:buFontTx/>
              <a:buNone/>
              <a:tabLst/>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504140">
              <a:defRPr/>
            </a:pPr>
            <a:r>
              <a:rPr lang="en-US" sz="1999" b="1" dirty="0">
                <a:solidFill>
                  <a:srgbClr val="0078D7"/>
                </a:solidFill>
                <a:latin typeface="Segoe UI"/>
                <a:ea typeface="Segoe UI" panose="020B0502040204020203" pitchFamily="34" charset="0"/>
                <a:cs typeface="Segoe UI" panose="020B0502040204020203" pitchFamily="34" charset="0"/>
              </a:rPr>
              <a:t>BENEFITS</a:t>
            </a:r>
          </a:p>
        </p:txBody>
      </p:sp>
      <p:sp>
        <p:nvSpPr>
          <p:cNvPr id="20" name="Text Placeholder 28"/>
          <p:cNvSpPr txBox="1">
            <a:spLocks/>
          </p:cNvSpPr>
          <p:nvPr/>
        </p:nvSpPr>
        <p:spPr>
          <a:xfrm>
            <a:off x="4183288" y="2367224"/>
            <a:ext cx="2203013" cy="437397"/>
          </a:xfrm>
          <a:prstGeom prst="rect">
            <a:avLst/>
          </a:prstGeom>
        </p:spPr>
        <p:txBody>
          <a:bodyPr/>
          <a:lstStyle>
            <a:lvl1pPr marL="0" marR="0" indent="0" algn="l" defTabSz="514376" rtl="0" eaLnBrk="1" fontAlgn="auto" latinLnBrk="0" hangingPunct="1">
              <a:lnSpc>
                <a:spcPct val="100000"/>
              </a:lnSpc>
              <a:spcBef>
                <a:spcPts val="0"/>
              </a:spcBef>
              <a:spcAft>
                <a:spcPts val="0"/>
              </a:spcAft>
              <a:buClrTx/>
              <a:buSzTx/>
              <a:buFontTx/>
              <a:buNone/>
              <a:tabLst/>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504140">
              <a:defRPr/>
            </a:pPr>
            <a:r>
              <a:rPr lang="en-US" sz="1999" b="1" dirty="0">
                <a:solidFill>
                  <a:srgbClr val="0078D7"/>
                </a:solidFill>
                <a:latin typeface="Segoe UI"/>
                <a:ea typeface="Segoe UI" panose="020B0502040204020203" pitchFamily="34" charset="0"/>
                <a:cs typeface="Segoe UI" panose="020B0502040204020203" pitchFamily="34" charset="0"/>
              </a:rPr>
              <a:t>SOLUTION</a:t>
            </a:r>
          </a:p>
        </p:txBody>
      </p:sp>
      <p:sp>
        <p:nvSpPr>
          <p:cNvPr id="21" name="Text Placeholder 32"/>
          <p:cNvSpPr txBox="1">
            <a:spLocks/>
          </p:cNvSpPr>
          <p:nvPr/>
        </p:nvSpPr>
        <p:spPr>
          <a:xfrm>
            <a:off x="4179541" y="2774815"/>
            <a:ext cx="3809584" cy="2308497"/>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72153">
              <a:lnSpc>
                <a:spcPts val="1699"/>
              </a:lnSpc>
              <a:spcBef>
                <a:spcPts val="735"/>
              </a:spcBef>
              <a:defRPr/>
            </a:pPr>
            <a:r>
              <a:rPr lang="en-US" sz="2000" dirty="0">
                <a:solidFill>
                  <a:srgbClr val="505050"/>
                </a:solidFill>
                <a:latin typeface="Segoe UI"/>
                <a:ea typeface="Segoe UI" panose="020B0502040204020203" pitchFamily="34" charset="0"/>
                <a:cs typeface="Segoe UI" panose="020B0502040204020203" pitchFamily="34" charset="0"/>
              </a:rPr>
              <a:t>Fujitsu learned from public research that a cow produces more estrus (goes into heat) 16 hours after the number of steps increases significantly.  The company created an </a:t>
            </a:r>
            <a:r>
              <a:rPr lang="en-US" sz="2000" b="1" dirty="0">
                <a:solidFill>
                  <a:srgbClr val="505050"/>
                </a:solidFill>
                <a:latin typeface="Segoe UI"/>
                <a:ea typeface="Segoe UI" panose="020B0502040204020203" pitchFamily="34" charset="0"/>
                <a:cs typeface="Segoe UI" panose="020B0502040204020203" pitchFamily="34" charset="0"/>
              </a:rPr>
              <a:t>innovative </a:t>
            </a:r>
            <a:r>
              <a:rPr lang="en-US" sz="2000" dirty="0">
                <a:solidFill>
                  <a:srgbClr val="505050"/>
                </a:solidFill>
                <a:latin typeface="Segoe UI"/>
                <a:ea typeface="Segoe UI" panose="020B0502040204020203" pitchFamily="34" charset="0"/>
                <a:cs typeface="Segoe UI" panose="020B0502040204020203" pitchFamily="34" charset="0"/>
              </a:rPr>
              <a:t>solution which uses a rugged pedometer with a five-year battery to measure the number of footsteps a cow takes, then sends that data to the </a:t>
            </a:r>
            <a:r>
              <a:rPr lang="en-US" sz="2000" b="1" dirty="0">
                <a:solidFill>
                  <a:srgbClr val="505050"/>
                </a:solidFill>
                <a:latin typeface="Segoe UI"/>
                <a:ea typeface="Segoe UI" panose="020B0502040204020203" pitchFamily="34" charset="0"/>
                <a:cs typeface="Segoe UI" panose="020B0502040204020203" pitchFamily="34" charset="0"/>
              </a:rPr>
              <a:t>cloud </a:t>
            </a:r>
            <a:r>
              <a:rPr lang="en-US" sz="2000" dirty="0">
                <a:solidFill>
                  <a:srgbClr val="505050"/>
                </a:solidFill>
                <a:latin typeface="Segoe UI"/>
                <a:ea typeface="Segoe UI" panose="020B0502040204020203" pitchFamily="34" charset="0"/>
                <a:cs typeface="Segoe UI" panose="020B0502040204020203" pitchFamily="34" charset="0"/>
              </a:rPr>
              <a:t>for analysis to determine optimum AI timing and even affect calf gender.  In addition, the patterns of steps can detect disease in cattle. </a:t>
            </a:r>
            <a:r>
              <a:rPr lang="en-US" sz="2000" b="1" dirty="0">
                <a:solidFill>
                  <a:srgbClr val="505050"/>
                </a:solidFill>
                <a:latin typeface="Segoe UI"/>
                <a:ea typeface="Segoe UI" panose="020B0502040204020203" pitchFamily="34" charset="0"/>
                <a:cs typeface="Segoe UI" panose="020B0502040204020203" pitchFamily="34" charset="0"/>
              </a:rPr>
              <a:t>Alerts </a:t>
            </a:r>
            <a:r>
              <a:rPr lang="en-US" sz="2000" dirty="0">
                <a:solidFill>
                  <a:srgbClr val="505050"/>
                </a:solidFill>
                <a:latin typeface="Segoe UI"/>
                <a:ea typeface="Segoe UI" panose="020B0502040204020203" pitchFamily="34" charset="0"/>
                <a:cs typeface="Segoe UI" panose="020B0502040204020203" pitchFamily="34" charset="0"/>
              </a:rPr>
              <a:t>are delivered to the farmer’s cell phone.</a:t>
            </a:r>
          </a:p>
        </p:txBody>
      </p:sp>
      <p:sp>
        <p:nvSpPr>
          <p:cNvPr id="23" name="Text Placeholder 41"/>
          <p:cNvSpPr txBox="1">
            <a:spLocks/>
          </p:cNvSpPr>
          <p:nvPr/>
        </p:nvSpPr>
        <p:spPr>
          <a:xfrm>
            <a:off x="10342806" y="6613937"/>
            <a:ext cx="1444651" cy="242684"/>
          </a:xfrm>
          <a:prstGeom prst="rect">
            <a:avLst/>
          </a:prstGeom>
        </p:spPr>
        <p:txBody>
          <a:bodyPr/>
          <a:lstStyle>
            <a:lvl1pPr marL="0" marR="0" indent="0" algn="l" defTabSz="685835" rtl="0" eaLnBrk="1" fontAlgn="auto" latinLnBrk="0" hangingPunct="1">
              <a:lnSpc>
                <a:spcPct val="100000"/>
              </a:lnSpc>
              <a:spcBef>
                <a:spcPts val="0"/>
              </a:spcBef>
              <a:spcAft>
                <a:spcPts val="0"/>
              </a:spcAft>
              <a:buClrTx/>
              <a:buSzTx/>
              <a:buFontTx/>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672187">
              <a:defRPr/>
            </a:pPr>
            <a:r>
              <a:rPr lang="nl-NL" sz="1000" dirty="0">
                <a:solidFill>
                  <a:srgbClr val="FFFFFF"/>
                </a:solidFill>
                <a:latin typeface="Segoe UI"/>
                <a:hlinkClick r:id="rId5"/>
              </a:rPr>
              <a:t>FUJITSU</a:t>
            </a:r>
            <a:endParaRPr lang="nl-NL" sz="1000" dirty="0">
              <a:solidFill>
                <a:srgbClr val="FFFFFF"/>
              </a:solidFill>
              <a:latin typeface="Segoe UI"/>
            </a:endParaRPr>
          </a:p>
        </p:txBody>
      </p:sp>
      <p:sp>
        <p:nvSpPr>
          <p:cNvPr id="17" name="Text Placeholder 28"/>
          <p:cNvSpPr txBox="1">
            <a:spLocks/>
          </p:cNvSpPr>
          <p:nvPr/>
        </p:nvSpPr>
        <p:spPr>
          <a:xfrm>
            <a:off x="4179542" y="839898"/>
            <a:ext cx="5418662" cy="970504"/>
          </a:xfrm>
          <a:prstGeom prst="rect">
            <a:avLst/>
          </a:prstGeom>
        </p:spPr>
        <p:txBody>
          <a:bodyPr/>
          <a:lstStyle>
            <a:lvl1pPr marL="0" marR="0" indent="0" algn="l" defTabSz="514376" rtl="0" eaLnBrk="1" fontAlgn="auto" latinLnBrk="0" hangingPunct="1">
              <a:lnSpc>
                <a:spcPct val="100000"/>
              </a:lnSpc>
              <a:spcBef>
                <a:spcPts val="0"/>
              </a:spcBef>
              <a:spcAft>
                <a:spcPts val="0"/>
              </a:spcAft>
              <a:buClrTx/>
              <a:buSzTx/>
              <a:buFontTx/>
              <a:buNone/>
              <a:tabLst/>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504140">
              <a:defRPr/>
            </a:pPr>
            <a:r>
              <a:rPr lang="en-US" sz="2999" dirty="0">
                <a:solidFill>
                  <a:srgbClr val="505050"/>
                </a:solidFill>
                <a:latin typeface="Segoe UI Light" panose="020B0502040204020203" pitchFamily="34" charset="0"/>
                <a:ea typeface="Segoe UI" panose="020B0502040204020203" pitchFamily="34" charset="0"/>
                <a:cs typeface="Segoe UI" panose="020B0502040204020203" pitchFamily="34" charset="0"/>
              </a:rPr>
              <a:t>The connected cow:  Using IoT to transform cattle production</a:t>
            </a:r>
            <a:endParaRPr lang="en-US" sz="1999" b="1" dirty="0">
              <a:solidFill>
                <a:srgbClr val="0078D7"/>
              </a:solidFill>
              <a:latin typeface="Segoe UI"/>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730912330"/>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idx="4294967295"/>
          </p:nvPr>
        </p:nvSpPr>
        <p:spPr>
          <a:xfrm>
            <a:off x="0" y="174625"/>
            <a:ext cx="11045825" cy="993775"/>
          </a:xfrm>
        </p:spPr>
        <p:txBody>
          <a:bodyPr/>
          <a:lstStyle/>
          <a:p>
            <a:r>
              <a:rPr lang="en-US" dirty="0" smtClean="0"/>
              <a:t>IoT 2010</a:t>
            </a:r>
            <a:endParaRPr lang="en-US" dirty="0"/>
          </a:p>
        </p:txBody>
      </p:sp>
      <p:sp>
        <p:nvSpPr>
          <p:cNvPr id="14" name="TextBox 13"/>
          <p:cNvSpPr txBox="1"/>
          <p:nvPr/>
        </p:nvSpPr>
        <p:spPr>
          <a:xfrm>
            <a:off x="5159405" y="4965676"/>
            <a:ext cx="763018" cy="180989"/>
          </a:xfrm>
          <a:prstGeom prst="rect">
            <a:avLst/>
          </a:prstGeom>
        </p:spPr>
        <p:txBody>
          <a:bodyPr wrap="square" lIns="0" tIns="0" rIns="0" bIns="0" rtlCol="0">
            <a:spAutoFit/>
          </a:bodyPr>
          <a:lstStyle>
            <a:defPPr>
              <a:defRPr lang="en-US"/>
            </a:defPPr>
            <a:lvl1pPr algn="ctr" defTabSz="932597">
              <a:defRPr sz="1200" spc="-39">
                <a:gradFill>
                  <a:gsLst>
                    <a:gs pos="0">
                      <a:schemeClr val="tx1"/>
                    </a:gs>
                    <a:gs pos="100000">
                      <a:schemeClr val="tx1"/>
                    </a:gs>
                  </a:gsLst>
                  <a:lin ang="5400000" scaled="1"/>
                </a:gradFill>
                <a:ea typeface="Segoe UI" pitchFamily="34" charset="0"/>
                <a:cs typeface="Segoe UI" pitchFamily="34" charset="0"/>
              </a:defRPr>
            </a:lvl1pPr>
          </a:lstStyle>
          <a:p>
            <a:pPr defTabSz="914038">
              <a:defRPr/>
            </a:pPr>
            <a:r>
              <a:rPr lang="en-US" sz="1176" spc="-38" dirty="0">
                <a:gradFill>
                  <a:gsLst>
                    <a:gs pos="0">
                      <a:srgbClr val="505050"/>
                    </a:gs>
                    <a:gs pos="100000">
                      <a:srgbClr val="505050"/>
                    </a:gs>
                  </a:gsLst>
                  <a:lin ang="5400000" scaled="1"/>
                </a:gradFill>
                <a:latin typeface="Segoe UI"/>
              </a:rPr>
              <a:t>Cell phone</a:t>
            </a:r>
          </a:p>
        </p:txBody>
      </p:sp>
      <p:sp>
        <p:nvSpPr>
          <p:cNvPr id="22" name="TextBox 21"/>
          <p:cNvSpPr txBox="1"/>
          <p:nvPr/>
        </p:nvSpPr>
        <p:spPr>
          <a:xfrm>
            <a:off x="5159405" y="2766325"/>
            <a:ext cx="763018" cy="180989"/>
          </a:xfrm>
          <a:prstGeom prst="rect">
            <a:avLst/>
          </a:prstGeom>
        </p:spPr>
        <p:txBody>
          <a:bodyPr wrap="square" lIns="0" tIns="0" rIns="0" bIns="0" rtlCol="0">
            <a:spAutoFit/>
          </a:bodyPr>
          <a:lstStyle/>
          <a:p>
            <a:pPr algn="ctr" defTabSz="914038">
              <a:defRPr/>
            </a:pPr>
            <a:r>
              <a:rPr lang="en-US" sz="1176" spc="-38" dirty="0">
                <a:gradFill>
                  <a:gsLst>
                    <a:gs pos="0">
                      <a:srgbClr val="505050"/>
                    </a:gs>
                    <a:gs pos="100000">
                      <a:srgbClr val="505050"/>
                    </a:gs>
                  </a:gsLst>
                  <a:lin ang="5400000" scaled="1"/>
                </a:gradFill>
                <a:latin typeface="Segoe UI"/>
                <a:ea typeface="Segoe UI" pitchFamily="34" charset="0"/>
                <a:cs typeface="Segoe UI" pitchFamily="34" charset="0"/>
              </a:rPr>
              <a:t>VoIP phone</a:t>
            </a:r>
          </a:p>
        </p:txBody>
      </p:sp>
      <p:sp>
        <p:nvSpPr>
          <p:cNvPr id="138" name="Freeform 121"/>
          <p:cNvSpPr>
            <a:spLocks noEditPoints="1"/>
          </p:cNvSpPr>
          <p:nvPr/>
        </p:nvSpPr>
        <p:spPr bwMode="auto">
          <a:xfrm>
            <a:off x="5348609" y="4207171"/>
            <a:ext cx="384608" cy="600459"/>
          </a:xfrm>
          <a:custGeom>
            <a:avLst/>
            <a:gdLst>
              <a:gd name="T0" fmla="*/ 121 w 128"/>
              <a:gd name="T1" fmla="*/ 0 h 200"/>
              <a:gd name="T2" fmla="*/ 8 w 128"/>
              <a:gd name="T3" fmla="*/ 0 h 200"/>
              <a:gd name="T4" fmla="*/ 0 w 128"/>
              <a:gd name="T5" fmla="*/ 8 h 200"/>
              <a:gd name="T6" fmla="*/ 0 w 128"/>
              <a:gd name="T7" fmla="*/ 192 h 200"/>
              <a:gd name="T8" fmla="*/ 8 w 128"/>
              <a:gd name="T9" fmla="*/ 200 h 200"/>
              <a:gd name="T10" fmla="*/ 121 w 128"/>
              <a:gd name="T11" fmla="*/ 200 h 200"/>
              <a:gd name="T12" fmla="*/ 128 w 128"/>
              <a:gd name="T13" fmla="*/ 192 h 200"/>
              <a:gd name="T14" fmla="*/ 128 w 128"/>
              <a:gd name="T15" fmla="*/ 8 h 200"/>
              <a:gd name="T16" fmla="*/ 121 w 128"/>
              <a:gd name="T17" fmla="*/ 0 h 200"/>
              <a:gd name="T18" fmla="*/ 64 w 128"/>
              <a:gd name="T19" fmla="*/ 197 h 200"/>
              <a:gd name="T20" fmla="*/ 52 w 128"/>
              <a:gd name="T21" fmla="*/ 184 h 200"/>
              <a:gd name="T22" fmla="*/ 64 w 128"/>
              <a:gd name="T23" fmla="*/ 172 h 200"/>
              <a:gd name="T24" fmla="*/ 77 w 128"/>
              <a:gd name="T25" fmla="*/ 184 h 200"/>
              <a:gd name="T26" fmla="*/ 64 w 128"/>
              <a:gd name="T27" fmla="*/ 197 h 200"/>
              <a:gd name="T28" fmla="*/ 117 w 128"/>
              <a:gd name="T29" fmla="*/ 160 h 200"/>
              <a:gd name="T30" fmla="*/ 109 w 128"/>
              <a:gd name="T31" fmla="*/ 168 h 200"/>
              <a:gd name="T32" fmla="*/ 19 w 128"/>
              <a:gd name="T33" fmla="*/ 168 h 200"/>
              <a:gd name="T34" fmla="*/ 12 w 128"/>
              <a:gd name="T35" fmla="*/ 160 h 200"/>
              <a:gd name="T36" fmla="*/ 12 w 128"/>
              <a:gd name="T37" fmla="*/ 19 h 200"/>
              <a:gd name="T38" fmla="*/ 19 w 128"/>
              <a:gd name="T39" fmla="*/ 11 h 200"/>
              <a:gd name="T40" fmla="*/ 109 w 128"/>
              <a:gd name="T41" fmla="*/ 11 h 200"/>
              <a:gd name="T42" fmla="*/ 117 w 128"/>
              <a:gd name="T43" fmla="*/ 19 h 200"/>
              <a:gd name="T44" fmla="*/ 117 w 128"/>
              <a:gd name="T45" fmla="*/ 16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200">
                <a:moveTo>
                  <a:pt x="121" y="0"/>
                </a:moveTo>
                <a:cubicBezTo>
                  <a:pt x="8" y="0"/>
                  <a:pt x="8" y="0"/>
                  <a:pt x="8" y="0"/>
                </a:cubicBezTo>
                <a:cubicBezTo>
                  <a:pt x="3" y="0"/>
                  <a:pt x="0" y="3"/>
                  <a:pt x="0" y="8"/>
                </a:cubicBezTo>
                <a:cubicBezTo>
                  <a:pt x="0" y="192"/>
                  <a:pt x="0" y="192"/>
                  <a:pt x="0" y="192"/>
                </a:cubicBezTo>
                <a:cubicBezTo>
                  <a:pt x="0" y="196"/>
                  <a:pt x="3" y="200"/>
                  <a:pt x="8" y="200"/>
                </a:cubicBezTo>
                <a:cubicBezTo>
                  <a:pt x="121" y="200"/>
                  <a:pt x="121" y="200"/>
                  <a:pt x="121" y="200"/>
                </a:cubicBezTo>
                <a:cubicBezTo>
                  <a:pt x="125" y="200"/>
                  <a:pt x="128" y="196"/>
                  <a:pt x="128" y="192"/>
                </a:cubicBezTo>
                <a:cubicBezTo>
                  <a:pt x="128" y="8"/>
                  <a:pt x="128" y="8"/>
                  <a:pt x="128" y="8"/>
                </a:cubicBezTo>
                <a:cubicBezTo>
                  <a:pt x="128" y="3"/>
                  <a:pt x="125" y="0"/>
                  <a:pt x="121" y="0"/>
                </a:cubicBezTo>
                <a:close/>
                <a:moveTo>
                  <a:pt x="64" y="197"/>
                </a:moveTo>
                <a:cubicBezTo>
                  <a:pt x="57" y="197"/>
                  <a:pt x="52" y="191"/>
                  <a:pt x="52" y="184"/>
                </a:cubicBezTo>
                <a:cubicBezTo>
                  <a:pt x="52" y="177"/>
                  <a:pt x="57" y="172"/>
                  <a:pt x="64" y="172"/>
                </a:cubicBezTo>
                <a:cubicBezTo>
                  <a:pt x="71" y="172"/>
                  <a:pt x="77" y="177"/>
                  <a:pt x="77" y="184"/>
                </a:cubicBezTo>
                <a:cubicBezTo>
                  <a:pt x="77" y="191"/>
                  <a:pt x="71" y="197"/>
                  <a:pt x="64" y="197"/>
                </a:cubicBezTo>
                <a:close/>
                <a:moveTo>
                  <a:pt x="117" y="160"/>
                </a:moveTo>
                <a:cubicBezTo>
                  <a:pt x="117" y="164"/>
                  <a:pt x="113" y="168"/>
                  <a:pt x="109" y="168"/>
                </a:cubicBezTo>
                <a:cubicBezTo>
                  <a:pt x="19" y="168"/>
                  <a:pt x="19" y="168"/>
                  <a:pt x="19" y="168"/>
                </a:cubicBezTo>
                <a:cubicBezTo>
                  <a:pt x="15" y="168"/>
                  <a:pt x="12" y="164"/>
                  <a:pt x="12" y="160"/>
                </a:cubicBezTo>
                <a:cubicBezTo>
                  <a:pt x="12" y="19"/>
                  <a:pt x="12" y="19"/>
                  <a:pt x="12" y="19"/>
                </a:cubicBezTo>
                <a:cubicBezTo>
                  <a:pt x="12" y="14"/>
                  <a:pt x="15" y="11"/>
                  <a:pt x="19" y="11"/>
                </a:cubicBezTo>
                <a:cubicBezTo>
                  <a:pt x="109" y="11"/>
                  <a:pt x="109" y="11"/>
                  <a:pt x="109" y="11"/>
                </a:cubicBezTo>
                <a:cubicBezTo>
                  <a:pt x="113" y="11"/>
                  <a:pt x="117" y="14"/>
                  <a:pt x="117" y="19"/>
                </a:cubicBezTo>
                <a:lnTo>
                  <a:pt x="117" y="160"/>
                </a:lnTo>
                <a:close/>
              </a:path>
            </a:pathLst>
          </a:custGeom>
          <a:solidFill>
            <a:srgbClr val="0078D7"/>
          </a:solidFill>
          <a:ln>
            <a:noFill/>
          </a:ln>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grpSp>
        <p:nvGrpSpPr>
          <p:cNvPr id="185" name="Group 184"/>
          <p:cNvGrpSpPr/>
          <p:nvPr/>
        </p:nvGrpSpPr>
        <p:grpSpPr>
          <a:xfrm>
            <a:off x="5272080" y="2163778"/>
            <a:ext cx="537666" cy="465061"/>
            <a:chOff x="5472113" y="2459038"/>
            <a:chExt cx="434975" cy="376237"/>
          </a:xfrm>
          <a:solidFill>
            <a:srgbClr val="0078D7"/>
          </a:solidFill>
        </p:grpSpPr>
        <p:sp>
          <p:nvSpPr>
            <p:cNvPr id="155" name="Freeform 138"/>
            <p:cNvSpPr>
              <a:spLocks/>
            </p:cNvSpPr>
            <p:nvPr/>
          </p:nvSpPr>
          <p:spPr bwMode="auto">
            <a:xfrm>
              <a:off x="5859463" y="2489200"/>
              <a:ext cx="47625" cy="317500"/>
            </a:xfrm>
            <a:custGeom>
              <a:avLst/>
              <a:gdLst>
                <a:gd name="T0" fmla="*/ 12 w 20"/>
                <a:gd name="T1" fmla="*/ 0 h 131"/>
                <a:gd name="T2" fmla="*/ 0 w 20"/>
                <a:gd name="T3" fmla="*/ 0 h 131"/>
                <a:gd name="T4" fmla="*/ 0 w 20"/>
                <a:gd name="T5" fmla="*/ 131 h 131"/>
                <a:gd name="T6" fmla="*/ 12 w 20"/>
                <a:gd name="T7" fmla="*/ 131 h 131"/>
                <a:gd name="T8" fmla="*/ 20 w 20"/>
                <a:gd name="T9" fmla="*/ 123 h 131"/>
                <a:gd name="T10" fmla="*/ 20 w 20"/>
                <a:gd name="T11" fmla="*/ 8 h 131"/>
                <a:gd name="T12" fmla="*/ 12 w 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20" h="131">
                  <a:moveTo>
                    <a:pt x="12" y="0"/>
                  </a:moveTo>
                  <a:cubicBezTo>
                    <a:pt x="0" y="0"/>
                    <a:pt x="0" y="0"/>
                    <a:pt x="0" y="0"/>
                  </a:cubicBezTo>
                  <a:cubicBezTo>
                    <a:pt x="0" y="131"/>
                    <a:pt x="0" y="131"/>
                    <a:pt x="0" y="131"/>
                  </a:cubicBezTo>
                  <a:cubicBezTo>
                    <a:pt x="12" y="131"/>
                    <a:pt x="12" y="131"/>
                    <a:pt x="12" y="131"/>
                  </a:cubicBezTo>
                  <a:cubicBezTo>
                    <a:pt x="16" y="131"/>
                    <a:pt x="20" y="128"/>
                    <a:pt x="20" y="123"/>
                  </a:cubicBezTo>
                  <a:cubicBezTo>
                    <a:pt x="20" y="8"/>
                    <a:pt x="20" y="8"/>
                    <a:pt x="20" y="8"/>
                  </a:cubicBezTo>
                  <a:cubicBezTo>
                    <a:pt x="20" y="4"/>
                    <a:pt x="16" y="0"/>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156" name="Freeform 139"/>
            <p:cNvSpPr>
              <a:spLocks noEditPoints="1"/>
            </p:cNvSpPr>
            <p:nvPr/>
          </p:nvSpPr>
          <p:spPr bwMode="auto">
            <a:xfrm>
              <a:off x="5472113" y="2489200"/>
              <a:ext cx="266700" cy="317500"/>
            </a:xfrm>
            <a:custGeom>
              <a:avLst/>
              <a:gdLst>
                <a:gd name="T0" fmla="*/ 0 w 110"/>
                <a:gd name="T1" fmla="*/ 123 h 131"/>
                <a:gd name="T2" fmla="*/ 110 w 110"/>
                <a:gd name="T3" fmla="*/ 131 h 131"/>
                <a:gd name="T4" fmla="*/ 8 w 110"/>
                <a:gd name="T5" fmla="*/ 0 h 131"/>
                <a:gd name="T6" fmla="*/ 38 w 110"/>
                <a:gd name="T7" fmla="*/ 111 h 131"/>
                <a:gd name="T8" fmla="*/ 24 w 110"/>
                <a:gd name="T9" fmla="*/ 113 h 131"/>
                <a:gd name="T10" fmla="*/ 23 w 110"/>
                <a:gd name="T11" fmla="*/ 99 h 131"/>
                <a:gd name="T12" fmla="*/ 37 w 110"/>
                <a:gd name="T13" fmla="*/ 97 h 131"/>
                <a:gd name="T14" fmla="*/ 38 w 110"/>
                <a:gd name="T15" fmla="*/ 111 h 131"/>
                <a:gd name="T16" fmla="*/ 37 w 110"/>
                <a:gd name="T17" fmla="*/ 89 h 131"/>
                <a:gd name="T18" fmla="*/ 23 w 110"/>
                <a:gd name="T19" fmla="*/ 87 h 131"/>
                <a:gd name="T20" fmla="*/ 24 w 110"/>
                <a:gd name="T21" fmla="*/ 73 h 131"/>
                <a:gd name="T22" fmla="*/ 38 w 110"/>
                <a:gd name="T23" fmla="*/ 75 h 131"/>
                <a:gd name="T24" fmla="*/ 38 w 110"/>
                <a:gd name="T25" fmla="*/ 63 h 131"/>
                <a:gd name="T26" fmla="*/ 24 w 110"/>
                <a:gd name="T27" fmla="*/ 65 h 131"/>
                <a:gd name="T28" fmla="*/ 23 w 110"/>
                <a:gd name="T29" fmla="*/ 51 h 131"/>
                <a:gd name="T30" fmla="*/ 37 w 110"/>
                <a:gd name="T31" fmla="*/ 49 h 131"/>
                <a:gd name="T32" fmla="*/ 38 w 110"/>
                <a:gd name="T33" fmla="*/ 63 h 131"/>
                <a:gd name="T34" fmla="*/ 61 w 110"/>
                <a:gd name="T35" fmla="*/ 113 h 131"/>
                <a:gd name="T36" fmla="*/ 47 w 110"/>
                <a:gd name="T37" fmla="*/ 111 h 131"/>
                <a:gd name="T38" fmla="*/ 48 w 110"/>
                <a:gd name="T39" fmla="*/ 97 h 131"/>
                <a:gd name="T40" fmla="*/ 62 w 110"/>
                <a:gd name="T41" fmla="*/ 99 h 131"/>
                <a:gd name="T42" fmla="*/ 62 w 110"/>
                <a:gd name="T43" fmla="*/ 87 h 131"/>
                <a:gd name="T44" fmla="*/ 48 w 110"/>
                <a:gd name="T45" fmla="*/ 89 h 131"/>
                <a:gd name="T46" fmla="*/ 47 w 110"/>
                <a:gd name="T47" fmla="*/ 75 h 131"/>
                <a:gd name="T48" fmla="*/ 61 w 110"/>
                <a:gd name="T49" fmla="*/ 73 h 131"/>
                <a:gd name="T50" fmla="*/ 62 w 110"/>
                <a:gd name="T51" fmla="*/ 87 h 131"/>
                <a:gd name="T52" fmla="*/ 61 w 110"/>
                <a:gd name="T53" fmla="*/ 65 h 131"/>
                <a:gd name="T54" fmla="*/ 47 w 110"/>
                <a:gd name="T55" fmla="*/ 63 h 131"/>
                <a:gd name="T56" fmla="*/ 48 w 110"/>
                <a:gd name="T57" fmla="*/ 49 h 131"/>
                <a:gd name="T58" fmla="*/ 62 w 110"/>
                <a:gd name="T59" fmla="*/ 51 h 131"/>
                <a:gd name="T60" fmla="*/ 86 w 110"/>
                <a:gd name="T61" fmla="*/ 111 h 131"/>
                <a:gd name="T62" fmla="*/ 72 w 110"/>
                <a:gd name="T63" fmla="*/ 113 h 131"/>
                <a:gd name="T64" fmla="*/ 70 w 110"/>
                <a:gd name="T65" fmla="*/ 99 h 131"/>
                <a:gd name="T66" fmla="*/ 84 w 110"/>
                <a:gd name="T67" fmla="*/ 97 h 131"/>
                <a:gd name="T68" fmla="*/ 86 w 110"/>
                <a:gd name="T69" fmla="*/ 111 h 131"/>
                <a:gd name="T70" fmla="*/ 84 w 110"/>
                <a:gd name="T71" fmla="*/ 89 h 131"/>
                <a:gd name="T72" fmla="*/ 70 w 110"/>
                <a:gd name="T73" fmla="*/ 87 h 131"/>
                <a:gd name="T74" fmla="*/ 72 w 110"/>
                <a:gd name="T75" fmla="*/ 73 h 131"/>
                <a:gd name="T76" fmla="*/ 86 w 110"/>
                <a:gd name="T77" fmla="*/ 75 h 131"/>
                <a:gd name="T78" fmla="*/ 86 w 110"/>
                <a:gd name="T79" fmla="*/ 63 h 131"/>
                <a:gd name="T80" fmla="*/ 72 w 110"/>
                <a:gd name="T81" fmla="*/ 65 h 131"/>
                <a:gd name="T82" fmla="*/ 70 w 110"/>
                <a:gd name="T83" fmla="*/ 51 h 131"/>
                <a:gd name="T84" fmla="*/ 84 w 110"/>
                <a:gd name="T85" fmla="*/ 49 h 131"/>
                <a:gd name="T86" fmla="*/ 86 w 110"/>
                <a:gd name="T87" fmla="*/ 63 h 131"/>
                <a:gd name="T88" fmla="*/ 24 w 110"/>
                <a:gd name="T89" fmla="*/ 18 h 131"/>
                <a:gd name="T90" fmla="*/ 86 w 110"/>
                <a:gd name="T91" fmla="*/ 20 h 131"/>
                <a:gd name="T92" fmla="*/ 84 w 110"/>
                <a:gd name="T93" fmla="*/ 37 h 131"/>
                <a:gd name="T94" fmla="*/ 23 w 110"/>
                <a:gd name="T95" fmla="*/ 36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0" h="131">
                  <a:moveTo>
                    <a:pt x="0" y="8"/>
                  </a:moveTo>
                  <a:cubicBezTo>
                    <a:pt x="0" y="123"/>
                    <a:pt x="0" y="123"/>
                    <a:pt x="0" y="123"/>
                  </a:cubicBezTo>
                  <a:cubicBezTo>
                    <a:pt x="0" y="128"/>
                    <a:pt x="4" y="131"/>
                    <a:pt x="8" y="131"/>
                  </a:cubicBezTo>
                  <a:cubicBezTo>
                    <a:pt x="110" y="131"/>
                    <a:pt x="110" y="131"/>
                    <a:pt x="110" y="131"/>
                  </a:cubicBezTo>
                  <a:cubicBezTo>
                    <a:pt x="110" y="0"/>
                    <a:pt x="110" y="0"/>
                    <a:pt x="110" y="0"/>
                  </a:cubicBezTo>
                  <a:cubicBezTo>
                    <a:pt x="8" y="0"/>
                    <a:pt x="8" y="0"/>
                    <a:pt x="8" y="0"/>
                  </a:cubicBezTo>
                  <a:cubicBezTo>
                    <a:pt x="4" y="0"/>
                    <a:pt x="0" y="4"/>
                    <a:pt x="0" y="8"/>
                  </a:cubicBezTo>
                  <a:close/>
                  <a:moveTo>
                    <a:pt x="38" y="111"/>
                  </a:moveTo>
                  <a:cubicBezTo>
                    <a:pt x="38" y="112"/>
                    <a:pt x="38" y="113"/>
                    <a:pt x="37" y="113"/>
                  </a:cubicBezTo>
                  <a:cubicBezTo>
                    <a:pt x="24" y="113"/>
                    <a:pt x="24" y="113"/>
                    <a:pt x="24" y="113"/>
                  </a:cubicBezTo>
                  <a:cubicBezTo>
                    <a:pt x="23" y="113"/>
                    <a:pt x="23" y="112"/>
                    <a:pt x="23" y="111"/>
                  </a:cubicBezTo>
                  <a:cubicBezTo>
                    <a:pt x="23" y="99"/>
                    <a:pt x="23" y="99"/>
                    <a:pt x="23" y="99"/>
                  </a:cubicBezTo>
                  <a:cubicBezTo>
                    <a:pt x="23" y="98"/>
                    <a:pt x="23" y="97"/>
                    <a:pt x="24" y="97"/>
                  </a:cubicBezTo>
                  <a:cubicBezTo>
                    <a:pt x="37" y="97"/>
                    <a:pt x="37" y="97"/>
                    <a:pt x="37" y="97"/>
                  </a:cubicBezTo>
                  <a:cubicBezTo>
                    <a:pt x="38" y="97"/>
                    <a:pt x="38" y="98"/>
                    <a:pt x="38" y="99"/>
                  </a:cubicBezTo>
                  <a:cubicBezTo>
                    <a:pt x="38" y="111"/>
                    <a:pt x="38" y="111"/>
                    <a:pt x="38" y="111"/>
                  </a:cubicBezTo>
                  <a:close/>
                  <a:moveTo>
                    <a:pt x="38" y="87"/>
                  </a:moveTo>
                  <a:cubicBezTo>
                    <a:pt x="38" y="88"/>
                    <a:pt x="38" y="89"/>
                    <a:pt x="37" y="89"/>
                  </a:cubicBezTo>
                  <a:cubicBezTo>
                    <a:pt x="24" y="89"/>
                    <a:pt x="24" y="89"/>
                    <a:pt x="24" y="89"/>
                  </a:cubicBezTo>
                  <a:cubicBezTo>
                    <a:pt x="23" y="89"/>
                    <a:pt x="23" y="88"/>
                    <a:pt x="23" y="87"/>
                  </a:cubicBezTo>
                  <a:cubicBezTo>
                    <a:pt x="23" y="75"/>
                    <a:pt x="23" y="75"/>
                    <a:pt x="23" y="75"/>
                  </a:cubicBezTo>
                  <a:cubicBezTo>
                    <a:pt x="23" y="74"/>
                    <a:pt x="23" y="73"/>
                    <a:pt x="24" y="73"/>
                  </a:cubicBezTo>
                  <a:cubicBezTo>
                    <a:pt x="37" y="73"/>
                    <a:pt x="37" y="73"/>
                    <a:pt x="37" y="73"/>
                  </a:cubicBezTo>
                  <a:cubicBezTo>
                    <a:pt x="38" y="73"/>
                    <a:pt x="38" y="74"/>
                    <a:pt x="38" y="75"/>
                  </a:cubicBezTo>
                  <a:cubicBezTo>
                    <a:pt x="38" y="87"/>
                    <a:pt x="38" y="87"/>
                    <a:pt x="38" y="87"/>
                  </a:cubicBezTo>
                  <a:close/>
                  <a:moveTo>
                    <a:pt x="38" y="63"/>
                  </a:moveTo>
                  <a:cubicBezTo>
                    <a:pt x="38" y="64"/>
                    <a:pt x="38" y="65"/>
                    <a:pt x="37" y="65"/>
                  </a:cubicBezTo>
                  <a:cubicBezTo>
                    <a:pt x="24" y="65"/>
                    <a:pt x="24" y="65"/>
                    <a:pt x="24" y="65"/>
                  </a:cubicBezTo>
                  <a:cubicBezTo>
                    <a:pt x="23" y="65"/>
                    <a:pt x="23" y="64"/>
                    <a:pt x="23" y="63"/>
                  </a:cubicBezTo>
                  <a:cubicBezTo>
                    <a:pt x="23" y="51"/>
                    <a:pt x="23" y="51"/>
                    <a:pt x="23" y="51"/>
                  </a:cubicBezTo>
                  <a:cubicBezTo>
                    <a:pt x="23" y="50"/>
                    <a:pt x="23" y="49"/>
                    <a:pt x="24" y="49"/>
                  </a:cubicBezTo>
                  <a:cubicBezTo>
                    <a:pt x="37" y="49"/>
                    <a:pt x="37" y="49"/>
                    <a:pt x="37" y="49"/>
                  </a:cubicBezTo>
                  <a:cubicBezTo>
                    <a:pt x="38" y="49"/>
                    <a:pt x="38" y="50"/>
                    <a:pt x="38" y="51"/>
                  </a:cubicBezTo>
                  <a:cubicBezTo>
                    <a:pt x="38" y="63"/>
                    <a:pt x="38" y="63"/>
                    <a:pt x="38" y="63"/>
                  </a:cubicBezTo>
                  <a:close/>
                  <a:moveTo>
                    <a:pt x="62" y="111"/>
                  </a:moveTo>
                  <a:cubicBezTo>
                    <a:pt x="62" y="112"/>
                    <a:pt x="61" y="113"/>
                    <a:pt x="61" y="113"/>
                  </a:cubicBezTo>
                  <a:cubicBezTo>
                    <a:pt x="48" y="113"/>
                    <a:pt x="48" y="113"/>
                    <a:pt x="48" y="113"/>
                  </a:cubicBezTo>
                  <a:cubicBezTo>
                    <a:pt x="47" y="113"/>
                    <a:pt x="47" y="112"/>
                    <a:pt x="47" y="111"/>
                  </a:cubicBezTo>
                  <a:cubicBezTo>
                    <a:pt x="47" y="99"/>
                    <a:pt x="47" y="99"/>
                    <a:pt x="47" y="99"/>
                  </a:cubicBezTo>
                  <a:cubicBezTo>
                    <a:pt x="47" y="98"/>
                    <a:pt x="47" y="97"/>
                    <a:pt x="48" y="97"/>
                  </a:cubicBezTo>
                  <a:cubicBezTo>
                    <a:pt x="61" y="97"/>
                    <a:pt x="61" y="97"/>
                    <a:pt x="61" y="97"/>
                  </a:cubicBezTo>
                  <a:cubicBezTo>
                    <a:pt x="61" y="97"/>
                    <a:pt x="62" y="98"/>
                    <a:pt x="62" y="99"/>
                  </a:cubicBezTo>
                  <a:lnTo>
                    <a:pt x="62" y="111"/>
                  </a:lnTo>
                  <a:close/>
                  <a:moveTo>
                    <a:pt x="62" y="87"/>
                  </a:moveTo>
                  <a:cubicBezTo>
                    <a:pt x="62" y="88"/>
                    <a:pt x="61" y="89"/>
                    <a:pt x="61" y="89"/>
                  </a:cubicBezTo>
                  <a:cubicBezTo>
                    <a:pt x="48" y="89"/>
                    <a:pt x="48" y="89"/>
                    <a:pt x="48" y="89"/>
                  </a:cubicBezTo>
                  <a:cubicBezTo>
                    <a:pt x="47" y="89"/>
                    <a:pt x="47" y="88"/>
                    <a:pt x="47" y="87"/>
                  </a:cubicBezTo>
                  <a:cubicBezTo>
                    <a:pt x="47" y="75"/>
                    <a:pt x="47" y="75"/>
                    <a:pt x="47" y="75"/>
                  </a:cubicBezTo>
                  <a:cubicBezTo>
                    <a:pt x="47" y="74"/>
                    <a:pt x="47" y="73"/>
                    <a:pt x="48" y="73"/>
                  </a:cubicBezTo>
                  <a:cubicBezTo>
                    <a:pt x="61" y="73"/>
                    <a:pt x="61" y="73"/>
                    <a:pt x="61" y="73"/>
                  </a:cubicBezTo>
                  <a:cubicBezTo>
                    <a:pt x="61" y="73"/>
                    <a:pt x="62" y="74"/>
                    <a:pt x="62" y="75"/>
                  </a:cubicBezTo>
                  <a:lnTo>
                    <a:pt x="62" y="87"/>
                  </a:lnTo>
                  <a:close/>
                  <a:moveTo>
                    <a:pt x="62" y="63"/>
                  </a:moveTo>
                  <a:cubicBezTo>
                    <a:pt x="62" y="64"/>
                    <a:pt x="61" y="65"/>
                    <a:pt x="61" y="65"/>
                  </a:cubicBezTo>
                  <a:cubicBezTo>
                    <a:pt x="48" y="65"/>
                    <a:pt x="48" y="65"/>
                    <a:pt x="48" y="65"/>
                  </a:cubicBezTo>
                  <a:cubicBezTo>
                    <a:pt x="47" y="65"/>
                    <a:pt x="47" y="64"/>
                    <a:pt x="47" y="63"/>
                  </a:cubicBezTo>
                  <a:cubicBezTo>
                    <a:pt x="47" y="51"/>
                    <a:pt x="47" y="51"/>
                    <a:pt x="47" y="51"/>
                  </a:cubicBezTo>
                  <a:cubicBezTo>
                    <a:pt x="47" y="50"/>
                    <a:pt x="47" y="49"/>
                    <a:pt x="48" y="49"/>
                  </a:cubicBezTo>
                  <a:cubicBezTo>
                    <a:pt x="61" y="49"/>
                    <a:pt x="61" y="49"/>
                    <a:pt x="61" y="49"/>
                  </a:cubicBezTo>
                  <a:cubicBezTo>
                    <a:pt x="61" y="49"/>
                    <a:pt x="62" y="50"/>
                    <a:pt x="62" y="51"/>
                  </a:cubicBezTo>
                  <a:lnTo>
                    <a:pt x="62" y="63"/>
                  </a:lnTo>
                  <a:close/>
                  <a:moveTo>
                    <a:pt x="86" y="111"/>
                  </a:moveTo>
                  <a:cubicBezTo>
                    <a:pt x="86" y="112"/>
                    <a:pt x="85" y="113"/>
                    <a:pt x="84" y="113"/>
                  </a:cubicBezTo>
                  <a:cubicBezTo>
                    <a:pt x="72" y="113"/>
                    <a:pt x="72" y="113"/>
                    <a:pt x="72" y="113"/>
                  </a:cubicBezTo>
                  <a:cubicBezTo>
                    <a:pt x="71" y="113"/>
                    <a:pt x="70" y="112"/>
                    <a:pt x="70" y="111"/>
                  </a:cubicBezTo>
                  <a:cubicBezTo>
                    <a:pt x="70" y="99"/>
                    <a:pt x="70" y="99"/>
                    <a:pt x="70" y="99"/>
                  </a:cubicBezTo>
                  <a:cubicBezTo>
                    <a:pt x="70" y="98"/>
                    <a:pt x="71" y="97"/>
                    <a:pt x="72" y="97"/>
                  </a:cubicBezTo>
                  <a:cubicBezTo>
                    <a:pt x="84" y="97"/>
                    <a:pt x="84" y="97"/>
                    <a:pt x="84" y="97"/>
                  </a:cubicBezTo>
                  <a:cubicBezTo>
                    <a:pt x="85" y="97"/>
                    <a:pt x="86" y="98"/>
                    <a:pt x="86" y="99"/>
                  </a:cubicBezTo>
                  <a:lnTo>
                    <a:pt x="86" y="111"/>
                  </a:lnTo>
                  <a:close/>
                  <a:moveTo>
                    <a:pt x="86" y="87"/>
                  </a:moveTo>
                  <a:cubicBezTo>
                    <a:pt x="86" y="88"/>
                    <a:pt x="85" y="89"/>
                    <a:pt x="84" y="89"/>
                  </a:cubicBezTo>
                  <a:cubicBezTo>
                    <a:pt x="72" y="89"/>
                    <a:pt x="72" y="89"/>
                    <a:pt x="72" y="89"/>
                  </a:cubicBezTo>
                  <a:cubicBezTo>
                    <a:pt x="71" y="89"/>
                    <a:pt x="70" y="88"/>
                    <a:pt x="70" y="87"/>
                  </a:cubicBezTo>
                  <a:cubicBezTo>
                    <a:pt x="70" y="75"/>
                    <a:pt x="70" y="75"/>
                    <a:pt x="70" y="75"/>
                  </a:cubicBezTo>
                  <a:cubicBezTo>
                    <a:pt x="70" y="74"/>
                    <a:pt x="71" y="73"/>
                    <a:pt x="72" y="73"/>
                  </a:cubicBezTo>
                  <a:cubicBezTo>
                    <a:pt x="84" y="73"/>
                    <a:pt x="84" y="73"/>
                    <a:pt x="84" y="73"/>
                  </a:cubicBezTo>
                  <a:cubicBezTo>
                    <a:pt x="85" y="73"/>
                    <a:pt x="86" y="74"/>
                    <a:pt x="86" y="75"/>
                  </a:cubicBezTo>
                  <a:lnTo>
                    <a:pt x="86" y="87"/>
                  </a:lnTo>
                  <a:close/>
                  <a:moveTo>
                    <a:pt x="86" y="63"/>
                  </a:moveTo>
                  <a:cubicBezTo>
                    <a:pt x="86" y="64"/>
                    <a:pt x="85" y="65"/>
                    <a:pt x="84" y="65"/>
                  </a:cubicBezTo>
                  <a:cubicBezTo>
                    <a:pt x="72" y="65"/>
                    <a:pt x="72" y="65"/>
                    <a:pt x="72" y="65"/>
                  </a:cubicBezTo>
                  <a:cubicBezTo>
                    <a:pt x="71" y="65"/>
                    <a:pt x="70" y="64"/>
                    <a:pt x="70" y="63"/>
                  </a:cubicBezTo>
                  <a:cubicBezTo>
                    <a:pt x="70" y="51"/>
                    <a:pt x="70" y="51"/>
                    <a:pt x="70" y="51"/>
                  </a:cubicBezTo>
                  <a:cubicBezTo>
                    <a:pt x="70" y="50"/>
                    <a:pt x="71" y="49"/>
                    <a:pt x="72" y="49"/>
                  </a:cubicBezTo>
                  <a:cubicBezTo>
                    <a:pt x="84" y="49"/>
                    <a:pt x="84" y="49"/>
                    <a:pt x="84" y="49"/>
                  </a:cubicBezTo>
                  <a:cubicBezTo>
                    <a:pt x="85" y="49"/>
                    <a:pt x="86" y="50"/>
                    <a:pt x="86" y="51"/>
                  </a:cubicBezTo>
                  <a:lnTo>
                    <a:pt x="86" y="63"/>
                  </a:lnTo>
                  <a:close/>
                  <a:moveTo>
                    <a:pt x="23" y="20"/>
                  </a:moveTo>
                  <a:cubicBezTo>
                    <a:pt x="23" y="19"/>
                    <a:pt x="23" y="18"/>
                    <a:pt x="24" y="18"/>
                  </a:cubicBezTo>
                  <a:cubicBezTo>
                    <a:pt x="84" y="18"/>
                    <a:pt x="84" y="18"/>
                    <a:pt x="84" y="18"/>
                  </a:cubicBezTo>
                  <a:cubicBezTo>
                    <a:pt x="85" y="18"/>
                    <a:pt x="86" y="19"/>
                    <a:pt x="86" y="20"/>
                  </a:cubicBezTo>
                  <a:cubicBezTo>
                    <a:pt x="86" y="36"/>
                    <a:pt x="86" y="36"/>
                    <a:pt x="86" y="36"/>
                  </a:cubicBezTo>
                  <a:cubicBezTo>
                    <a:pt x="86" y="36"/>
                    <a:pt x="85" y="37"/>
                    <a:pt x="84" y="37"/>
                  </a:cubicBezTo>
                  <a:cubicBezTo>
                    <a:pt x="24" y="37"/>
                    <a:pt x="24" y="37"/>
                    <a:pt x="24" y="37"/>
                  </a:cubicBezTo>
                  <a:cubicBezTo>
                    <a:pt x="23" y="37"/>
                    <a:pt x="23" y="36"/>
                    <a:pt x="23" y="36"/>
                  </a:cubicBezTo>
                  <a:lnTo>
                    <a:pt x="23"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157" name="Freeform 140"/>
            <p:cNvSpPr>
              <a:spLocks/>
            </p:cNvSpPr>
            <p:nvPr/>
          </p:nvSpPr>
          <p:spPr bwMode="auto">
            <a:xfrm>
              <a:off x="5743575" y="2459038"/>
              <a:ext cx="107950" cy="376237"/>
            </a:xfrm>
            <a:custGeom>
              <a:avLst/>
              <a:gdLst>
                <a:gd name="T0" fmla="*/ 37 w 45"/>
                <a:gd name="T1" fmla="*/ 0 h 155"/>
                <a:gd name="T2" fmla="*/ 8 w 45"/>
                <a:gd name="T3" fmla="*/ 0 h 155"/>
                <a:gd name="T4" fmla="*/ 0 w 45"/>
                <a:gd name="T5" fmla="*/ 8 h 155"/>
                <a:gd name="T6" fmla="*/ 0 w 45"/>
                <a:gd name="T7" fmla="*/ 12 h 155"/>
                <a:gd name="T8" fmla="*/ 0 w 45"/>
                <a:gd name="T9" fmla="*/ 143 h 155"/>
                <a:gd name="T10" fmla="*/ 0 w 45"/>
                <a:gd name="T11" fmla="*/ 147 h 155"/>
                <a:gd name="T12" fmla="*/ 8 w 45"/>
                <a:gd name="T13" fmla="*/ 155 h 155"/>
                <a:gd name="T14" fmla="*/ 37 w 45"/>
                <a:gd name="T15" fmla="*/ 155 h 155"/>
                <a:gd name="T16" fmla="*/ 45 w 45"/>
                <a:gd name="T17" fmla="*/ 147 h 155"/>
                <a:gd name="T18" fmla="*/ 45 w 45"/>
                <a:gd name="T19" fmla="*/ 143 h 155"/>
                <a:gd name="T20" fmla="*/ 45 w 45"/>
                <a:gd name="T21" fmla="*/ 12 h 155"/>
                <a:gd name="T22" fmla="*/ 45 w 45"/>
                <a:gd name="T23" fmla="*/ 8 h 155"/>
                <a:gd name="T24" fmla="*/ 37 w 45"/>
                <a:gd name="T2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155">
                  <a:moveTo>
                    <a:pt x="37" y="0"/>
                  </a:moveTo>
                  <a:cubicBezTo>
                    <a:pt x="8" y="0"/>
                    <a:pt x="8" y="0"/>
                    <a:pt x="8" y="0"/>
                  </a:cubicBezTo>
                  <a:cubicBezTo>
                    <a:pt x="4" y="0"/>
                    <a:pt x="0" y="4"/>
                    <a:pt x="0" y="8"/>
                  </a:cubicBezTo>
                  <a:cubicBezTo>
                    <a:pt x="0" y="12"/>
                    <a:pt x="0" y="12"/>
                    <a:pt x="0" y="12"/>
                  </a:cubicBezTo>
                  <a:cubicBezTo>
                    <a:pt x="0" y="143"/>
                    <a:pt x="0" y="143"/>
                    <a:pt x="0" y="143"/>
                  </a:cubicBezTo>
                  <a:cubicBezTo>
                    <a:pt x="0" y="147"/>
                    <a:pt x="0" y="147"/>
                    <a:pt x="0" y="147"/>
                  </a:cubicBezTo>
                  <a:cubicBezTo>
                    <a:pt x="0" y="151"/>
                    <a:pt x="4" y="155"/>
                    <a:pt x="8" y="155"/>
                  </a:cubicBezTo>
                  <a:cubicBezTo>
                    <a:pt x="37" y="155"/>
                    <a:pt x="37" y="155"/>
                    <a:pt x="37" y="155"/>
                  </a:cubicBezTo>
                  <a:cubicBezTo>
                    <a:pt x="41" y="155"/>
                    <a:pt x="45" y="151"/>
                    <a:pt x="45" y="147"/>
                  </a:cubicBezTo>
                  <a:cubicBezTo>
                    <a:pt x="45" y="143"/>
                    <a:pt x="45" y="143"/>
                    <a:pt x="45" y="143"/>
                  </a:cubicBezTo>
                  <a:cubicBezTo>
                    <a:pt x="45" y="12"/>
                    <a:pt x="45" y="12"/>
                    <a:pt x="45" y="12"/>
                  </a:cubicBezTo>
                  <a:cubicBezTo>
                    <a:pt x="45" y="8"/>
                    <a:pt x="45" y="8"/>
                    <a:pt x="45" y="8"/>
                  </a:cubicBezTo>
                  <a:cubicBezTo>
                    <a:pt x="45" y="4"/>
                    <a:pt x="41" y="0"/>
                    <a:pt x="3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grpSp>
      <p:sp>
        <p:nvSpPr>
          <p:cNvPr id="15" name="TextBox 14"/>
          <p:cNvSpPr txBox="1"/>
          <p:nvPr/>
        </p:nvSpPr>
        <p:spPr>
          <a:xfrm>
            <a:off x="6315107" y="4965676"/>
            <a:ext cx="763018" cy="180989"/>
          </a:xfrm>
          <a:prstGeom prst="rect">
            <a:avLst/>
          </a:prstGeom>
        </p:spPr>
        <p:txBody>
          <a:bodyPr wrap="square" lIns="0" tIns="0" rIns="0" bIns="0" rtlCol="0">
            <a:spAutoFit/>
          </a:bodyPr>
          <a:lstStyle>
            <a:defPPr>
              <a:defRPr lang="en-US"/>
            </a:defPPr>
            <a:lvl1pPr algn="ctr" defTabSz="932597">
              <a:defRPr sz="1200" spc="-39">
                <a:gradFill>
                  <a:gsLst>
                    <a:gs pos="0">
                      <a:schemeClr val="tx1"/>
                    </a:gs>
                    <a:gs pos="100000">
                      <a:schemeClr val="tx1"/>
                    </a:gs>
                  </a:gsLst>
                  <a:lin ang="5400000" scaled="1"/>
                </a:gradFill>
                <a:ea typeface="Segoe UI" pitchFamily="34" charset="0"/>
                <a:cs typeface="Segoe UI" pitchFamily="34" charset="0"/>
              </a:defRPr>
            </a:lvl1pPr>
          </a:lstStyle>
          <a:p>
            <a:pPr defTabSz="914038">
              <a:defRPr/>
            </a:pPr>
            <a:r>
              <a:rPr lang="en-US" sz="1176" spc="-38" dirty="0">
                <a:gradFill>
                  <a:gsLst>
                    <a:gs pos="0">
                      <a:srgbClr val="505050"/>
                    </a:gs>
                    <a:gs pos="100000">
                      <a:srgbClr val="505050"/>
                    </a:gs>
                  </a:gsLst>
                  <a:lin ang="5400000" scaled="1"/>
                </a:gradFill>
                <a:latin typeface="Segoe UI"/>
              </a:rPr>
              <a:t>HVAC</a:t>
            </a:r>
          </a:p>
        </p:txBody>
      </p:sp>
      <p:sp>
        <p:nvSpPr>
          <p:cNvPr id="23" name="TextBox 22"/>
          <p:cNvSpPr txBox="1"/>
          <p:nvPr/>
        </p:nvSpPr>
        <p:spPr>
          <a:xfrm>
            <a:off x="6315107" y="2766325"/>
            <a:ext cx="763018" cy="180989"/>
          </a:xfrm>
          <a:prstGeom prst="rect">
            <a:avLst/>
          </a:prstGeom>
        </p:spPr>
        <p:txBody>
          <a:bodyPr wrap="square" lIns="0" tIns="0" rIns="0" bIns="0" rtlCol="0">
            <a:spAutoFit/>
          </a:bodyPr>
          <a:lstStyle/>
          <a:p>
            <a:pPr algn="ctr" defTabSz="914038">
              <a:defRPr/>
            </a:pPr>
            <a:r>
              <a:rPr lang="en-US" sz="1176" spc="-38" dirty="0">
                <a:gradFill>
                  <a:gsLst>
                    <a:gs pos="0">
                      <a:srgbClr val="505050"/>
                    </a:gs>
                    <a:gs pos="100000">
                      <a:srgbClr val="505050"/>
                    </a:gs>
                  </a:gsLst>
                  <a:lin ang="5400000" scaled="1"/>
                </a:gradFill>
                <a:latin typeface="Segoe UI"/>
                <a:ea typeface="Segoe UI" pitchFamily="34" charset="0"/>
                <a:cs typeface="Segoe UI" pitchFamily="34" charset="0"/>
              </a:rPr>
              <a:t>Computer</a:t>
            </a:r>
          </a:p>
        </p:txBody>
      </p:sp>
      <p:grpSp>
        <p:nvGrpSpPr>
          <p:cNvPr id="192" name="Group 191"/>
          <p:cNvGrpSpPr/>
          <p:nvPr/>
        </p:nvGrpSpPr>
        <p:grpSpPr>
          <a:xfrm>
            <a:off x="6457216" y="4328831"/>
            <a:ext cx="478798" cy="478798"/>
            <a:chOff x="6450013" y="4075113"/>
            <a:chExt cx="387350" cy="387350"/>
          </a:xfrm>
          <a:solidFill>
            <a:srgbClr val="0078D7"/>
          </a:solidFill>
        </p:grpSpPr>
        <p:sp>
          <p:nvSpPr>
            <p:cNvPr id="139" name="Freeform 122"/>
            <p:cNvSpPr>
              <a:spLocks/>
            </p:cNvSpPr>
            <p:nvPr/>
          </p:nvSpPr>
          <p:spPr bwMode="auto">
            <a:xfrm>
              <a:off x="6557963" y="4144963"/>
              <a:ext cx="85725" cy="200025"/>
            </a:xfrm>
            <a:custGeom>
              <a:avLst/>
              <a:gdLst>
                <a:gd name="T0" fmla="*/ 26 w 35"/>
                <a:gd name="T1" fmla="*/ 69 h 82"/>
                <a:gd name="T2" fmla="*/ 26 w 35"/>
                <a:gd name="T3" fmla="*/ 60 h 82"/>
                <a:gd name="T4" fmla="*/ 15 w 35"/>
                <a:gd name="T5" fmla="*/ 60 h 82"/>
                <a:gd name="T6" fmla="*/ 15 w 35"/>
                <a:gd name="T7" fmla="*/ 55 h 82"/>
                <a:gd name="T8" fmla="*/ 26 w 35"/>
                <a:gd name="T9" fmla="*/ 55 h 82"/>
                <a:gd name="T10" fmla="*/ 26 w 35"/>
                <a:gd name="T11" fmla="*/ 46 h 82"/>
                <a:gd name="T12" fmla="*/ 15 w 35"/>
                <a:gd name="T13" fmla="*/ 46 h 82"/>
                <a:gd name="T14" fmla="*/ 15 w 35"/>
                <a:gd name="T15" fmla="*/ 42 h 82"/>
                <a:gd name="T16" fmla="*/ 26 w 35"/>
                <a:gd name="T17" fmla="*/ 42 h 82"/>
                <a:gd name="T18" fmla="*/ 26 w 35"/>
                <a:gd name="T19" fmla="*/ 33 h 82"/>
                <a:gd name="T20" fmla="*/ 15 w 35"/>
                <a:gd name="T21" fmla="*/ 33 h 82"/>
                <a:gd name="T22" fmla="*/ 15 w 35"/>
                <a:gd name="T23" fmla="*/ 29 h 82"/>
                <a:gd name="T24" fmla="*/ 26 w 35"/>
                <a:gd name="T25" fmla="*/ 29 h 82"/>
                <a:gd name="T26" fmla="*/ 26 w 35"/>
                <a:gd name="T27" fmla="*/ 20 h 82"/>
                <a:gd name="T28" fmla="*/ 15 w 35"/>
                <a:gd name="T29" fmla="*/ 20 h 82"/>
                <a:gd name="T30" fmla="*/ 15 w 35"/>
                <a:gd name="T31" fmla="*/ 15 h 82"/>
                <a:gd name="T32" fmla="*/ 26 w 35"/>
                <a:gd name="T33" fmla="*/ 15 h 82"/>
                <a:gd name="T34" fmla="*/ 26 w 35"/>
                <a:gd name="T35" fmla="*/ 9 h 82"/>
                <a:gd name="T36" fmla="*/ 17 w 35"/>
                <a:gd name="T37" fmla="*/ 0 h 82"/>
                <a:gd name="T38" fmla="*/ 8 w 35"/>
                <a:gd name="T39" fmla="*/ 9 h 82"/>
                <a:gd name="T40" fmla="*/ 8 w 35"/>
                <a:gd name="T41" fmla="*/ 69 h 82"/>
                <a:gd name="T42" fmla="*/ 0 w 35"/>
                <a:gd name="T43" fmla="*/ 82 h 82"/>
                <a:gd name="T44" fmla="*/ 35 w 35"/>
                <a:gd name="T45" fmla="*/ 82 h 82"/>
                <a:gd name="T46" fmla="*/ 26 w 35"/>
                <a:gd name="T47"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 h="82">
                  <a:moveTo>
                    <a:pt x="26" y="69"/>
                  </a:moveTo>
                  <a:cubicBezTo>
                    <a:pt x="26" y="60"/>
                    <a:pt x="26" y="60"/>
                    <a:pt x="26" y="60"/>
                  </a:cubicBezTo>
                  <a:cubicBezTo>
                    <a:pt x="15" y="60"/>
                    <a:pt x="15" y="60"/>
                    <a:pt x="15" y="60"/>
                  </a:cubicBezTo>
                  <a:cubicBezTo>
                    <a:pt x="15" y="55"/>
                    <a:pt x="15" y="55"/>
                    <a:pt x="15" y="55"/>
                  </a:cubicBezTo>
                  <a:cubicBezTo>
                    <a:pt x="26" y="55"/>
                    <a:pt x="26" y="55"/>
                    <a:pt x="26" y="55"/>
                  </a:cubicBezTo>
                  <a:cubicBezTo>
                    <a:pt x="26" y="46"/>
                    <a:pt x="26" y="46"/>
                    <a:pt x="26" y="46"/>
                  </a:cubicBezTo>
                  <a:cubicBezTo>
                    <a:pt x="15" y="46"/>
                    <a:pt x="15" y="46"/>
                    <a:pt x="15" y="46"/>
                  </a:cubicBezTo>
                  <a:cubicBezTo>
                    <a:pt x="15" y="42"/>
                    <a:pt x="15" y="42"/>
                    <a:pt x="15" y="42"/>
                  </a:cubicBezTo>
                  <a:cubicBezTo>
                    <a:pt x="26" y="42"/>
                    <a:pt x="26" y="42"/>
                    <a:pt x="26" y="42"/>
                  </a:cubicBezTo>
                  <a:cubicBezTo>
                    <a:pt x="26" y="33"/>
                    <a:pt x="26" y="33"/>
                    <a:pt x="26" y="33"/>
                  </a:cubicBezTo>
                  <a:cubicBezTo>
                    <a:pt x="15" y="33"/>
                    <a:pt x="15" y="33"/>
                    <a:pt x="15" y="33"/>
                  </a:cubicBezTo>
                  <a:cubicBezTo>
                    <a:pt x="15" y="29"/>
                    <a:pt x="15" y="29"/>
                    <a:pt x="15" y="29"/>
                  </a:cubicBezTo>
                  <a:cubicBezTo>
                    <a:pt x="26" y="29"/>
                    <a:pt x="26" y="29"/>
                    <a:pt x="26" y="29"/>
                  </a:cubicBezTo>
                  <a:cubicBezTo>
                    <a:pt x="26" y="20"/>
                    <a:pt x="26" y="20"/>
                    <a:pt x="26" y="20"/>
                  </a:cubicBezTo>
                  <a:cubicBezTo>
                    <a:pt x="15" y="20"/>
                    <a:pt x="15" y="20"/>
                    <a:pt x="15" y="20"/>
                  </a:cubicBezTo>
                  <a:cubicBezTo>
                    <a:pt x="15" y="15"/>
                    <a:pt x="15" y="15"/>
                    <a:pt x="15" y="15"/>
                  </a:cubicBezTo>
                  <a:cubicBezTo>
                    <a:pt x="26" y="15"/>
                    <a:pt x="26" y="15"/>
                    <a:pt x="26" y="15"/>
                  </a:cubicBezTo>
                  <a:cubicBezTo>
                    <a:pt x="26" y="9"/>
                    <a:pt x="26" y="9"/>
                    <a:pt x="26" y="9"/>
                  </a:cubicBezTo>
                  <a:cubicBezTo>
                    <a:pt x="26" y="4"/>
                    <a:pt x="22" y="0"/>
                    <a:pt x="17" y="0"/>
                  </a:cubicBezTo>
                  <a:cubicBezTo>
                    <a:pt x="12" y="0"/>
                    <a:pt x="8" y="4"/>
                    <a:pt x="8" y="9"/>
                  </a:cubicBezTo>
                  <a:cubicBezTo>
                    <a:pt x="8" y="69"/>
                    <a:pt x="8" y="69"/>
                    <a:pt x="8" y="69"/>
                  </a:cubicBezTo>
                  <a:cubicBezTo>
                    <a:pt x="4" y="71"/>
                    <a:pt x="0" y="76"/>
                    <a:pt x="0" y="82"/>
                  </a:cubicBezTo>
                  <a:cubicBezTo>
                    <a:pt x="35" y="82"/>
                    <a:pt x="35" y="82"/>
                    <a:pt x="35" y="82"/>
                  </a:cubicBezTo>
                  <a:cubicBezTo>
                    <a:pt x="34" y="76"/>
                    <a:pt x="31" y="71"/>
                    <a:pt x="26"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140" name="Freeform 123"/>
            <p:cNvSpPr>
              <a:spLocks noEditPoints="1"/>
            </p:cNvSpPr>
            <p:nvPr/>
          </p:nvSpPr>
          <p:spPr bwMode="auto">
            <a:xfrm>
              <a:off x="6450013" y="4075113"/>
              <a:ext cx="387350" cy="387350"/>
            </a:xfrm>
            <a:custGeom>
              <a:avLst/>
              <a:gdLst>
                <a:gd name="T0" fmla="*/ 80 w 160"/>
                <a:gd name="T1" fmla="*/ 0 h 160"/>
                <a:gd name="T2" fmla="*/ 0 w 160"/>
                <a:gd name="T3" fmla="*/ 80 h 160"/>
                <a:gd name="T4" fmla="*/ 80 w 160"/>
                <a:gd name="T5" fmla="*/ 160 h 160"/>
                <a:gd name="T6" fmla="*/ 160 w 160"/>
                <a:gd name="T7" fmla="*/ 80 h 160"/>
                <a:gd name="T8" fmla="*/ 80 w 160"/>
                <a:gd name="T9" fmla="*/ 0 h 160"/>
                <a:gd name="T10" fmla="*/ 120 w 160"/>
                <a:gd name="T11" fmla="*/ 51 h 160"/>
                <a:gd name="T12" fmla="*/ 142 w 160"/>
                <a:gd name="T13" fmla="*/ 73 h 160"/>
                <a:gd name="T14" fmla="*/ 98 w 160"/>
                <a:gd name="T15" fmla="*/ 73 h 160"/>
                <a:gd name="T16" fmla="*/ 120 w 160"/>
                <a:gd name="T17" fmla="*/ 51 h 160"/>
                <a:gd name="T18" fmla="*/ 62 w 160"/>
                <a:gd name="T19" fmla="*/ 140 h 160"/>
                <a:gd name="T20" fmla="*/ 36 w 160"/>
                <a:gd name="T21" fmla="*/ 113 h 160"/>
                <a:gd name="T22" fmla="*/ 44 w 160"/>
                <a:gd name="T23" fmla="*/ 93 h 160"/>
                <a:gd name="T24" fmla="*/ 44 w 160"/>
                <a:gd name="T25" fmla="*/ 38 h 160"/>
                <a:gd name="T26" fmla="*/ 62 w 160"/>
                <a:gd name="T27" fmla="*/ 20 h 160"/>
                <a:gd name="T28" fmla="*/ 80 w 160"/>
                <a:gd name="T29" fmla="*/ 38 h 160"/>
                <a:gd name="T30" fmla="*/ 80 w 160"/>
                <a:gd name="T31" fmla="*/ 93 h 160"/>
                <a:gd name="T32" fmla="*/ 89 w 160"/>
                <a:gd name="T33" fmla="*/ 113 h 160"/>
                <a:gd name="T34" fmla="*/ 62 w 160"/>
                <a:gd name="T35" fmla="*/ 140 h 160"/>
                <a:gd name="T36" fmla="*/ 120 w 160"/>
                <a:gd name="T37" fmla="*/ 109 h 160"/>
                <a:gd name="T38" fmla="*/ 98 w 160"/>
                <a:gd name="T39" fmla="*/ 86 h 160"/>
                <a:gd name="T40" fmla="*/ 142 w 160"/>
                <a:gd name="T41" fmla="*/ 86 h 160"/>
                <a:gd name="T42" fmla="*/ 120 w 160"/>
                <a:gd name="T43" fmla="*/ 10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0" h="160">
                  <a:moveTo>
                    <a:pt x="80" y="0"/>
                  </a:moveTo>
                  <a:cubicBezTo>
                    <a:pt x="36" y="0"/>
                    <a:pt x="0" y="36"/>
                    <a:pt x="0" y="80"/>
                  </a:cubicBezTo>
                  <a:cubicBezTo>
                    <a:pt x="0" y="124"/>
                    <a:pt x="36" y="160"/>
                    <a:pt x="80" y="160"/>
                  </a:cubicBezTo>
                  <a:cubicBezTo>
                    <a:pt x="124" y="160"/>
                    <a:pt x="160" y="124"/>
                    <a:pt x="160" y="80"/>
                  </a:cubicBezTo>
                  <a:cubicBezTo>
                    <a:pt x="160" y="36"/>
                    <a:pt x="124" y="0"/>
                    <a:pt x="80" y="0"/>
                  </a:cubicBezTo>
                  <a:close/>
                  <a:moveTo>
                    <a:pt x="120" y="51"/>
                  </a:moveTo>
                  <a:cubicBezTo>
                    <a:pt x="142" y="73"/>
                    <a:pt x="142" y="73"/>
                    <a:pt x="142" y="73"/>
                  </a:cubicBezTo>
                  <a:cubicBezTo>
                    <a:pt x="98" y="73"/>
                    <a:pt x="98" y="73"/>
                    <a:pt x="98" y="73"/>
                  </a:cubicBezTo>
                  <a:lnTo>
                    <a:pt x="120" y="51"/>
                  </a:lnTo>
                  <a:close/>
                  <a:moveTo>
                    <a:pt x="62" y="140"/>
                  </a:moveTo>
                  <a:cubicBezTo>
                    <a:pt x="48" y="140"/>
                    <a:pt x="36" y="128"/>
                    <a:pt x="36" y="113"/>
                  </a:cubicBezTo>
                  <a:cubicBezTo>
                    <a:pt x="36" y="105"/>
                    <a:pt x="39" y="98"/>
                    <a:pt x="44" y="93"/>
                  </a:cubicBezTo>
                  <a:cubicBezTo>
                    <a:pt x="44" y="38"/>
                    <a:pt x="44" y="38"/>
                    <a:pt x="44" y="38"/>
                  </a:cubicBezTo>
                  <a:cubicBezTo>
                    <a:pt x="44" y="28"/>
                    <a:pt x="52" y="20"/>
                    <a:pt x="62" y="20"/>
                  </a:cubicBezTo>
                  <a:cubicBezTo>
                    <a:pt x="72" y="20"/>
                    <a:pt x="80" y="28"/>
                    <a:pt x="80" y="38"/>
                  </a:cubicBezTo>
                  <a:cubicBezTo>
                    <a:pt x="80" y="93"/>
                    <a:pt x="80" y="93"/>
                    <a:pt x="80" y="93"/>
                  </a:cubicBezTo>
                  <a:cubicBezTo>
                    <a:pt x="85" y="98"/>
                    <a:pt x="89" y="105"/>
                    <a:pt x="89" y="113"/>
                  </a:cubicBezTo>
                  <a:cubicBezTo>
                    <a:pt x="89" y="128"/>
                    <a:pt x="77" y="140"/>
                    <a:pt x="62" y="140"/>
                  </a:cubicBezTo>
                  <a:close/>
                  <a:moveTo>
                    <a:pt x="120" y="109"/>
                  </a:moveTo>
                  <a:cubicBezTo>
                    <a:pt x="98" y="86"/>
                    <a:pt x="98" y="86"/>
                    <a:pt x="98" y="86"/>
                  </a:cubicBezTo>
                  <a:cubicBezTo>
                    <a:pt x="142" y="86"/>
                    <a:pt x="142" y="86"/>
                    <a:pt x="142" y="86"/>
                  </a:cubicBezTo>
                  <a:lnTo>
                    <a:pt x="120" y="1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grpSp>
      <p:grpSp>
        <p:nvGrpSpPr>
          <p:cNvPr id="184" name="Group 183"/>
          <p:cNvGrpSpPr/>
          <p:nvPr/>
        </p:nvGrpSpPr>
        <p:grpSpPr>
          <a:xfrm>
            <a:off x="6426801" y="2148080"/>
            <a:ext cx="539629" cy="480759"/>
            <a:chOff x="6440488" y="2454275"/>
            <a:chExt cx="436563" cy="388937"/>
          </a:xfrm>
          <a:solidFill>
            <a:srgbClr val="0078D7"/>
          </a:solidFill>
        </p:grpSpPr>
        <p:sp>
          <p:nvSpPr>
            <p:cNvPr id="158" name="Freeform 141"/>
            <p:cNvSpPr>
              <a:spLocks noEditPoints="1"/>
            </p:cNvSpPr>
            <p:nvPr/>
          </p:nvSpPr>
          <p:spPr bwMode="auto">
            <a:xfrm>
              <a:off x="6440488" y="2454275"/>
              <a:ext cx="436563" cy="388937"/>
            </a:xfrm>
            <a:custGeom>
              <a:avLst/>
              <a:gdLst>
                <a:gd name="T0" fmla="*/ 180 w 181"/>
                <a:gd name="T1" fmla="*/ 139 h 160"/>
                <a:gd name="T2" fmla="*/ 163 w 181"/>
                <a:gd name="T3" fmla="*/ 105 h 160"/>
                <a:gd name="T4" fmla="*/ 158 w 181"/>
                <a:gd name="T5" fmla="*/ 97 h 160"/>
                <a:gd name="T6" fmla="*/ 161 w 181"/>
                <a:gd name="T7" fmla="*/ 90 h 160"/>
                <a:gd name="T8" fmla="*/ 161 w 181"/>
                <a:gd name="T9" fmla="*/ 10 h 160"/>
                <a:gd name="T10" fmla="*/ 151 w 181"/>
                <a:gd name="T11" fmla="*/ 0 h 160"/>
                <a:gd name="T12" fmla="*/ 31 w 181"/>
                <a:gd name="T13" fmla="*/ 0 h 160"/>
                <a:gd name="T14" fmla="*/ 20 w 181"/>
                <a:gd name="T15" fmla="*/ 10 h 160"/>
                <a:gd name="T16" fmla="*/ 20 w 181"/>
                <a:gd name="T17" fmla="*/ 90 h 160"/>
                <a:gd name="T18" fmla="*/ 24 w 181"/>
                <a:gd name="T19" fmla="*/ 97 h 160"/>
                <a:gd name="T20" fmla="*/ 19 w 181"/>
                <a:gd name="T21" fmla="*/ 105 h 160"/>
                <a:gd name="T22" fmla="*/ 1 w 181"/>
                <a:gd name="T23" fmla="*/ 139 h 160"/>
                <a:gd name="T24" fmla="*/ 3 w 181"/>
                <a:gd name="T25" fmla="*/ 156 h 160"/>
                <a:gd name="T26" fmla="*/ 11 w 181"/>
                <a:gd name="T27" fmla="*/ 160 h 160"/>
                <a:gd name="T28" fmla="*/ 170 w 181"/>
                <a:gd name="T29" fmla="*/ 160 h 160"/>
                <a:gd name="T30" fmla="*/ 179 w 181"/>
                <a:gd name="T31" fmla="*/ 156 h 160"/>
                <a:gd name="T32" fmla="*/ 180 w 181"/>
                <a:gd name="T33" fmla="*/ 139 h 160"/>
                <a:gd name="T34" fmla="*/ 170 w 181"/>
                <a:gd name="T35" fmla="*/ 147 h 160"/>
                <a:gd name="T36" fmla="*/ 11 w 181"/>
                <a:gd name="T37" fmla="*/ 147 h 160"/>
                <a:gd name="T38" fmla="*/ 7 w 181"/>
                <a:gd name="T39" fmla="*/ 140 h 160"/>
                <a:gd name="T40" fmla="*/ 24 w 181"/>
                <a:gd name="T41" fmla="*/ 107 h 160"/>
                <a:gd name="T42" fmla="*/ 33 w 181"/>
                <a:gd name="T43" fmla="*/ 100 h 160"/>
                <a:gd name="T44" fmla="*/ 149 w 181"/>
                <a:gd name="T45" fmla="*/ 100 h 160"/>
                <a:gd name="T46" fmla="*/ 157 w 181"/>
                <a:gd name="T47" fmla="*/ 107 h 160"/>
                <a:gd name="T48" fmla="*/ 174 w 181"/>
                <a:gd name="T49" fmla="*/ 140 h 160"/>
                <a:gd name="T50" fmla="*/ 170 w 181"/>
                <a:gd name="T51" fmla="*/ 147 h 160"/>
                <a:gd name="T52" fmla="*/ 26 w 181"/>
                <a:gd name="T53" fmla="*/ 10 h 160"/>
                <a:gd name="T54" fmla="*/ 31 w 181"/>
                <a:gd name="T55" fmla="*/ 6 h 160"/>
                <a:gd name="T56" fmla="*/ 151 w 181"/>
                <a:gd name="T57" fmla="*/ 6 h 160"/>
                <a:gd name="T58" fmla="*/ 155 w 181"/>
                <a:gd name="T59" fmla="*/ 10 h 160"/>
                <a:gd name="T60" fmla="*/ 155 w 181"/>
                <a:gd name="T61" fmla="*/ 90 h 160"/>
                <a:gd name="T62" fmla="*/ 151 w 181"/>
                <a:gd name="T63" fmla="*/ 94 h 160"/>
                <a:gd name="T64" fmla="*/ 31 w 181"/>
                <a:gd name="T65" fmla="*/ 94 h 160"/>
                <a:gd name="T66" fmla="*/ 26 w 181"/>
                <a:gd name="T67" fmla="*/ 90 h 160"/>
                <a:gd name="T68" fmla="*/ 26 w 181"/>
                <a:gd name="T69" fmla="*/ 1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1" h="160">
                  <a:moveTo>
                    <a:pt x="180" y="139"/>
                  </a:moveTo>
                  <a:cubicBezTo>
                    <a:pt x="163" y="105"/>
                    <a:pt x="163" y="105"/>
                    <a:pt x="163" y="105"/>
                  </a:cubicBezTo>
                  <a:cubicBezTo>
                    <a:pt x="162" y="102"/>
                    <a:pt x="160" y="99"/>
                    <a:pt x="158" y="97"/>
                  </a:cubicBezTo>
                  <a:cubicBezTo>
                    <a:pt x="160" y="96"/>
                    <a:pt x="161" y="93"/>
                    <a:pt x="161" y="90"/>
                  </a:cubicBezTo>
                  <a:cubicBezTo>
                    <a:pt x="161" y="10"/>
                    <a:pt x="161" y="10"/>
                    <a:pt x="161" y="10"/>
                  </a:cubicBezTo>
                  <a:cubicBezTo>
                    <a:pt x="161" y="4"/>
                    <a:pt x="157" y="0"/>
                    <a:pt x="151" y="0"/>
                  </a:cubicBezTo>
                  <a:cubicBezTo>
                    <a:pt x="31" y="0"/>
                    <a:pt x="31" y="0"/>
                    <a:pt x="31" y="0"/>
                  </a:cubicBezTo>
                  <a:cubicBezTo>
                    <a:pt x="25" y="0"/>
                    <a:pt x="20" y="4"/>
                    <a:pt x="20" y="10"/>
                  </a:cubicBezTo>
                  <a:cubicBezTo>
                    <a:pt x="20" y="90"/>
                    <a:pt x="20" y="90"/>
                    <a:pt x="20" y="90"/>
                  </a:cubicBezTo>
                  <a:cubicBezTo>
                    <a:pt x="20" y="93"/>
                    <a:pt x="22" y="96"/>
                    <a:pt x="24" y="97"/>
                  </a:cubicBezTo>
                  <a:cubicBezTo>
                    <a:pt x="22" y="99"/>
                    <a:pt x="20" y="102"/>
                    <a:pt x="19" y="105"/>
                  </a:cubicBezTo>
                  <a:cubicBezTo>
                    <a:pt x="1" y="139"/>
                    <a:pt x="1" y="139"/>
                    <a:pt x="1" y="139"/>
                  </a:cubicBezTo>
                  <a:cubicBezTo>
                    <a:pt x="0" y="142"/>
                    <a:pt x="1" y="153"/>
                    <a:pt x="3" y="156"/>
                  </a:cubicBezTo>
                  <a:cubicBezTo>
                    <a:pt x="5" y="158"/>
                    <a:pt x="8" y="160"/>
                    <a:pt x="11" y="160"/>
                  </a:cubicBezTo>
                  <a:cubicBezTo>
                    <a:pt x="170" y="160"/>
                    <a:pt x="170" y="160"/>
                    <a:pt x="170" y="160"/>
                  </a:cubicBezTo>
                  <a:cubicBezTo>
                    <a:pt x="174" y="160"/>
                    <a:pt x="177" y="158"/>
                    <a:pt x="179" y="156"/>
                  </a:cubicBezTo>
                  <a:cubicBezTo>
                    <a:pt x="181" y="153"/>
                    <a:pt x="181" y="142"/>
                    <a:pt x="180" y="139"/>
                  </a:cubicBezTo>
                  <a:close/>
                  <a:moveTo>
                    <a:pt x="170" y="147"/>
                  </a:moveTo>
                  <a:cubicBezTo>
                    <a:pt x="11" y="147"/>
                    <a:pt x="11" y="147"/>
                    <a:pt x="11" y="147"/>
                  </a:cubicBezTo>
                  <a:cubicBezTo>
                    <a:pt x="8" y="147"/>
                    <a:pt x="6" y="144"/>
                    <a:pt x="7" y="140"/>
                  </a:cubicBezTo>
                  <a:cubicBezTo>
                    <a:pt x="24" y="107"/>
                    <a:pt x="24" y="107"/>
                    <a:pt x="24" y="107"/>
                  </a:cubicBezTo>
                  <a:cubicBezTo>
                    <a:pt x="25" y="103"/>
                    <a:pt x="29" y="100"/>
                    <a:pt x="33" y="100"/>
                  </a:cubicBezTo>
                  <a:cubicBezTo>
                    <a:pt x="149" y="100"/>
                    <a:pt x="149" y="100"/>
                    <a:pt x="149" y="100"/>
                  </a:cubicBezTo>
                  <a:cubicBezTo>
                    <a:pt x="152" y="100"/>
                    <a:pt x="156" y="103"/>
                    <a:pt x="157" y="107"/>
                  </a:cubicBezTo>
                  <a:cubicBezTo>
                    <a:pt x="174" y="140"/>
                    <a:pt x="174" y="140"/>
                    <a:pt x="174" y="140"/>
                  </a:cubicBezTo>
                  <a:cubicBezTo>
                    <a:pt x="176" y="144"/>
                    <a:pt x="174" y="147"/>
                    <a:pt x="170" y="147"/>
                  </a:cubicBezTo>
                  <a:close/>
                  <a:moveTo>
                    <a:pt x="26" y="10"/>
                  </a:moveTo>
                  <a:cubicBezTo>
                    <a:pt x="26" y="8"/>
                    <a:pt x="28" y="6"/>
                    <a:pt x="31" y="6"/>
                  </a:cubicBezTo>
                  <a:cubicBezTo>
                    <a:pt x="151" y="6"/>
                    <a:pt x="151" y="6"/>
                    <a:pt x="151" y="6"/>
                  </a:cubicBezTo>
                  <a:cubicBezTo>
                    <a:pt x="153" y="6"/>
                    <a:pt x="155" y="8"/>
                    <a:pt x="155" y="10"/>
                  </a:cubicBezTo>
                  <a:cubicBezTo>
                    <a:pt x="155" y="90"/>
                    <a:pt x="155" y="90"/>
                    <a:pt x="155" y="90"/>
                  </a:cubicBezTo>
                  <a:cubicBezTo>
                    <a:pt x="155" y="92"/>
                    <a:pt x="153" y="94"/>
                    <a:pt x="151" y="94"/>
                  </a:cubicBezTo>
                  <a:cubicBezTo>
                    <a:pt x="31" y="94"/>
                    <a:pt x="31" y="94"/>
                    <a:pt x="31" y="94"/>
                  </a:cubicBezTo>
                  <a:cubicBezTo>
                    <a:pt x="28" y="94"/>
                    <a:pt x="26" y="92"/>
                    <a:pt x="26" y="90"/>
                  </a:cubicBezTo>
                  <a:lnTo>
                    <a:pt x="26"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159" name="Freeform 142"/>
            <p:cNvSpPr>
              <a:spLocks/>
            </p:cNvSpPr>
            <p:nvPr/>
          </p:nvSpPr>
          <p:spPr bwMode="auto">
            <a:xfrm>
              <a:off x="6599238" y="2751138"/>
              <a:ext cx="120650" cy="42862"/>
            </a:xfrm>
            <a:custGeom>
              <a:avLst/>
              <a:gdLst>
                <a:gd name="T0" fmla="*/ 47 w 50"/>
                <a:gd name="T1" fmla="*/ 2 h 18"/>
                <a:gd name="T2" fmla="*/ 43 w 50"/>
                <a:gd name="T3" fmla="*/ 0 h 18"/>
                <a:gd name="T4" fmla="*/ 6 w 50"/>
                <a:gd name="T5" fmla="*/ 0 h 18"/>
                <a:gd name="T6" fmla="*/ 3 w 50"/>
                <a:gd name="T7" fmla="*/ 2 h 18"/>
                <a:gd name="T8" fmla="*/ 0 w 50"/>
                <a:gd name="T9" fmla="*/ 15 h 18"/>
                <a:gd name="T10" fmla="*/ 0 w 50"/>
                <a:gd name="T11" fmla="*/ 17 h 18"/>
                <a:gd name="T12" fmla="*/ 3 w 50"/>
                <a:gd name="T13" fmla="*/ 18 h 18"/>
                <a:gd name="T14" fmla="*/ 47 w 50"/>
                <a:gd name="T15" fmla="*/ 18 h 18"/>
                <a:gd name="T16" fmla="*/ 49 w 50"/>
                <a:gd name="T17" fmla="*/ 17 h 18"/>
                <a:gd name="T18" fmla="*/ 50 w 50"/>
                <a:gd name="T19" fmla="*/ 15 h 18"/>
                <a:gd name="T20" fmla="*/ 47 w 50"/>
                <a:gd name="T21"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18">
                  <a:moveTo>
                    <a:pt x="47" y="2"/>
                  </a:moveTo>
                  <a:cubicBezTo>
                    <a:pt x="47" y="1"/>
                    <a:pt x="45" y="0"/>
                    <a:pt x="43" y="0"/>
                  </a:cubicBezTo>
                  <a:cubicBezTo>
                    <a:pt x="6" y="0"/>
                    <a:pt x="6" y="0"/>
                    <a:pt x="6" y="0"/>
                  </a:cubicBezTo>
                  <a:cubicBezTo>
                    <a:pt x="5" y="0"/>
                    <a:pt x="3" y="1"/>
                    <a:pt x="3" y="2"/>
                  </a:cubicBezTo>
                  <a:cubicBezTo>
                    <a:pt x="0" y="15"/>
                    <a:pt x="0" y="15"/>
                    <a:pt x="0" y="15"/>
                  </a:cubicBezTo>
                  <a:cubicBezTo>
                    <a:pt x="0" y="16"/>
                    <a:pt x="0" y="17"/>
                    <a:pt x="0" y="17"/>
                  </a:cubicBezTo>
                  <a:cubicBezTo>
                    <a:pt x="1" y="18"/>
                    <a:pt x="2" y="18"/>
                    <a:pt x="3" y="18"/>
                  </a:cubicBezTo>
                  <a:cubicBezTo>
                    <a:pt x="47" y="18"/>
                    <a:pt x="47" y="18"/>
                    <a:pt x="47" y="18"/>
                  </a:cubicBezTo>
                  <a:cubicBezTo>
                    <a:pt x="48" y="18"/>
                    <a:pt x="49" y="18"/>
                    <a:pt x="49" y="17"/>
                  </a:cubicBezTo>
                  <a:cubicBezTo>
                    <a:pt x="50" y="17"/>
                    <a:pt x="50" y="16"/>
                    <a:pt x="50" y="15"/>
                  </a:cubicBezTo>
                  <a:lnTo>
                    <a:pt x="47"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160" name="Freeform 143"/>
            <p:cNvSpPr>
              <a:spLocks/>
            </p:cNvSpPr>
            <p:nvPr/>
          </p:nvSpPr>
          <p:spPr bwMode="auto">
            <a:xfrm>
              <a:off x="6511925" y="2479675"/>
              <a:ext cx="295275" cy="193675"/>
            </a:xfrm>
            <a:custGeom>
              <a:avLst/>
              <a:gdLst>
                <a:gd name="T0" fmla="*/ 6 w 122"/>
                <a:gd name="T1" fmla="*/ 80 h 80"/>
                <a:gd name="T2" fmla="*/ 115 w 122"/>
                <a:gd name="T3" fmla="*/ 80 h 80"/>
                <a:gd name="T4" fmla="*/ 122 w 122"/>
                <a:gd name="T5" fmla="*/ 73 h 80"/>
                <a:gd name="T6" fmla="*/ 122 w 122"/>
                <a:gd name="T7" fmla="*/ 6 h 80"/>
                <a:gd name="T8" fmla="*/ 115 w 122"/>
                <a:gd name="T9" fmla="*/ 0 h 80"/>
                <a:gd name="T10" fmla="*/ 6 w 122"/>
                <a:gd name="T11" fmla="*/ 0 h 80"/>
                <a:gd name="T12" fmla="*/ 0 w 122"/>
                <a:gd name="T13" fmla="*/ 6 h 80"/>
                <a:gd name="T14" fmla="*/ 0 w 122"/>
                <a:gd name="T15" fmla="*/ 73 h 80"/>
                <a:gd name="T16" fmla="*/ 6 w 122"/>
                <a:gd name="T17"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 h="80">
                  <a:moveTo>
                    <a:pt x="6" y="80"/>
                  </a:moveTo>
                  <a:cubicBezTo>
                    <a:pt x="115" y="80"/>
                    <a:pt x="115" y="80"/>
                    <a:pt x="115" y="80"/>
                  </a:cubicBezTo>
                  <a:cubicBezTo>
                    <a:pt x="119" y="80"/>
                    <a:pt x="122" y="77"/>
                    <a:pt x="122" y="73"/>
                  </a:cubicBezTo>
                  <a:cubicBezTo>
                    <a:pt x="122" y="6"/>
                    <a:pt x="122" y="6"/>
                    <a:pt x="122" y="6"/>
                  </a:cubicBezTo>
                  <a:cubicBezTo>
                    <a:pt x="122" y="3"/>
                    <a:pt x="119" y="0"/>
                    <a:pt x="115" y="0"/>
                  </a:cubicBezTo>
                  <a:cubicBezTo>
                    <a:pt x="6" y="0"/>
                    <a:pt x="6" y="0"/>
                    <a:pt x="6" y="0"/>
                  </a:cubicBezTo>
                  <a:cubicBezTo>
                    <a:pt x="3" y="0"/>
                    <a:pt x="0" y="3"/>
                    <a:pt x="0" y="6"/>
                  </a:cubicBezTo>
                  <a:cubicBezTo>
                    <a:pt x="0" y="73"/>
                    <a:pt x="0" y="73"/>
                    <a:pt x="0" y="73"/>
                  </a:cubicBezTo>
                  <a:cubicBezTo>
                    <a:pt x="0" y="77"/>
                    <a:pt x="3" y="80"/>
                    <a:pt x="6"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grpSp>
      <p:sp>
        <p:nvSpPr>
          <p:cNvPr id="16" name="TextBox 15"/>
          <p:cNvSpPr txBox="1"/>
          <p:nvPr/>
        </p:nvSpPr>
        <p:spPr>
          <a:xfrm>
            <a:off x="7470808" y="4965676"/>
            <a:ext cx="763018" cy="180989"/>
          </a:xfrm>
          <a:prstGeom prst="rect">
            <a:avLst/>
          </a:prstGeom>
        </p:spPr>
        <p:txBody>
          <a:bodyPr wrap="square" lIns="0" tIns="0" rIns="0" bIns="0" rtlCol="0">
            <a:spAutoFit/>
          </a:bodyPr>
          <a:lstStyle>
            <a:defPPr>
              <a:defRPr lang="en-US"/>
            </a:defPPr>
            <a:lvl1pPr algn="ctr" defTabSz="932597">
              <a:defRPr sz="1200" spc="-39">
                <a:gradFill>
                  <a:gsLst>
                    <a:gs pos="0">
                      <a:schemeClr val="tx1"/>
                    </a:gs>
                    <a:gs pos="100000">
                      <a:schemeClr val="tx1"/>
                    </a:gs>
                  </a:gsLst>
                  <a:lin ang="5400000" scaled="1"/>
                </a:gradFill>
                <a:ea typeface="Segoe UI" pitchFamily="34" charset="0"/>
                <a:cs typeface="Segoe UI" pitchFamily="34" charset="0"/>
              </a:defRPr>
            </a:lvl1pPr>
          </a:lstStyle>
          <a:p>
            <a:pPr defTabSz="914038">
              <a:defRPr/>
            </a:pPr>
            <a:r>
              <a:rPr lang="en-US" sz="1176" spc="-38" dirty="0">
                <a:gradFill>
                  <a:gsLst>
                    <a:gs pos="0">
                      <a:srgbClr val="505050"/>
                    </a:gs>
                    <a:gs pos="100000">
                      <a:srgbClr val="505050"/>
                    </a:gs>
                  </a:gsLst>
                  <a:lin ang="5400000" scaled="1"/>
                </a:gradFill>
                <a:latin typeface="Segoe UI"/>
              </a:rPr>
              <a:t>Vending</a:t>
            </a:r>
          </a:p>
        </p:txBody>
      </p:sp>
      <p:sp>
        <p:nvSpPr>
          <p:cNvPr id="24" name="TextBox 23"/>
          <p:cNvSpPr txBox="1"/>
          <p:nvPr/>
        </p:nvSpPr>
        <p:spPr>
          <a:xfrm>
            <a:off x="7470808" y="2766325"/>
            <a:ext cx="763018" cy="180989"/>
          </a:xfrm>
          <a:prstGeom prst="rect">
            <a:avLst/>
          </a:prstGeom>
        </p:spPr>
        <p:txBody>
          <a:bodyPr wrap="square" lIns="0" tIns="0" rIns="0" bIns="0" rtlCol="0">
            <a:spAutoFit/>
          </a:bodyPr>
          <a:lstStyle/>
          <a:p>
            <a:pPr algn="ctr" defTabSz="914038">
              <a:defRPr/>
            </a:pPr>
            <a:r>
              <a:rPr lang="en-US" sz="1176" spc="-38" dirty="0">
                <a:gradFill>
                  <a:gsLst>
                    <a:gs pos="0">
                      <a:srgbClr val="505050"/>
                    </a:gs>
                    <a:gs pos="100000">
                      <a:srgbClr val="505050"/>
                    </a:gs>
                  </a:gsLst>
                  <a:lin ang="5400000" scaled="1"/>
                </a:gradFill>
                <a:latin typeface="Segoe UI"/>
                <a:ea typeface="Segoe UI" pitchFamily="34" charset="0"/>
                <a:cs typeface="Segoe UI" pitchFamily="34" charset="0"/>
              </a:rPr>
              <a:t>Printer</a:t>
            </a:r>
          </a:p>
        </p:txBody>
      </p:sp>
      <p:grpSp>
        <p:nvGrpSpPr>
          <p:cNvPr id="193" name="Group 192"/>
          <p:cNvGrpSpPr/>
          <p:nvPr/>
        </p:nvGrpSpPr>
        <p:grpSpPr>
          <a:xfrm>
            <a:off x="7572691" y="4207171"/>
            <a:ext cx="559252" cy="600459"/>
            <a:chOff x="7392988" y="4025900"/>
            <a:chExt cx="452438" cy="485775"/>
          </a:xfrm>
          <a:solidFill>
            <a:srgbClr val="0078D7"/>
          </a:solidFill>
        </p:grpSpPr>
        <p:sp>
          <p:nvSpPr>
            <p:cNvPr id="141" name="Freeform 124"/>
            <p:cNvSpPr>
              <a:spLocks noEditPoints="1"/>
            </p:cNvSpPr>
            <p:nvPr/>
          </p:nvSpPr>
          <p:spPr bwMode="auto">
            <a:xfrm>
              <a:off x="7610475" y="4116388"/>
              <a:ext cx="60325" cy="60325"/>
            </a:xfrm>
            <a:custGeom>
              <a:avLst/>
              <a:gdLst>
                <a:gd name="T0" fmla="*/ 22 w 25"/>
                <a:gd name="T1" fmla="*/ 25 h 25"/>
                <a:gd name="T2" fmla="*/ 4 w 25"/>
                <a:gd name="T3" fmla="*/ 25 h 25"/>
                <a:gd name="T4" fmla="*/ 0 w 25"/>
                <a:gd name="T5" fmla="*/ 21 h 25"/>
                <a:gd name="T6" fmla="*/ 0 w 25"/>
                <a:gd name="T7" fmla="*/ 3 h 25"/>
                <a:gd name="T8" fmla="*/ 4 w 25"/>
                <a:gd name="T9" fmla="*/ 0 h 25"/>
                <a:gd name="T10" fmla="*/ 22 w 25"/>
                <a:gd name="T11" fmla="*/ 0 h 25"/>
                <a:gd name="T12" fmla="*/ 25 w 25"/>
                <a:gd name="T13" fmla="*/ 3 h 25"/>
                <a:gd name="T14" fmla="*/ 25 w 25"/>
                <a:gd name="T15" fmla="*/ 21 h 25"/>
                <a:gd name="T16" fmla="*/ 22 w 25"/>
                <a:gd name="T17" fmla="*/ 25 h 25"/>
                <a:gd name="T18" fmla="*/ 7 w 25"/>
                <a:gd name="T19" fmla="*/ 18 h 25"/>
                <a:gd name="T20" fmla="*/ 18 w 25"/>
                <a:gd name="T21" fmla="*/ 18 h 25"/>
                <a:gd name="T22" fmla="*/ 18 w 25"/>
                <a:gd name="T23" fmla="*/ 7 h 25"/>
                <a:gd name="T24" fmla="*/ 7 w 25"/>
                <a:gd name="T25" fmla="*/ 7 h 25"/>
                <a:gd name="T26" fmla="*/ 7 w 25"/>
                <a:gd name="T27" fmla="*/ 1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25">
                  <a:moveTo>
                    <a:pt x="22" y="25"/>
                  </a:moveTo>
                  <a:cubicBezTo>
                    <a:pt x="4" y="25"/>
                    <a:pt x="4" y="25"/>
                    <a:pt x="4" y="25"/>
                  </a:cubicBezTo>
                  <a:cubicBezTo>
                    <a:pt x="2" y="25"/>
                    <a:pt x="0" y="23"/>
                    <a:pt x="0" y="21"/>
                  </a:cubicBezTo>
                  <a:cubicBezTo>
                    <a:pt x="0" y="3"/>
                    <a:pt x="0" y="3"/>
                    <a:pt x="0" y="3"/>
                  </a:cubicBezTo>
                  <a:cubicBezTo>
                    <a:pt x="0" y="1"/>
                    <a:pt x="2" y="0"/>
                    <a:pt x="4" y="0"/>
                  </a:cubicBezTo>
                  <a:cubicBezTo>
                    <a:pt x="22" y="0"/>
                    <a:pt x="22" y="0"/>
                    <a:pt x="22" y="0"/>
                  </a:cubicBezTo>
                  <a:cubicBezTo>
                    <a:pt x="23" y="0"/>
                    <a:pt x="25" y="1"/>
                    <a:pt x="25" y="3"/>
                  </a:cubicBezTo>
                  <a:cubicBezTo>
                    <a:pt x="25" y="21"/>
                    <a:pt x="25" y="21"/>
                    <a:pt x="25" y="21"/>
                  </a:cubicBezTo>
                  <a:cubicBezTo>
                    <a:pt x="25" y="23"/>
                    <a:pt x="23" y="25"/>
                    <a:pt x="22" y="25"/>
                  </a:cubicBezTo>
                  <a:close/>
                  <a:moveTo>
                    <a:pt x="7" y="18"/>
                  </a:moveTo>
                  <a:cubicBezTo>
                    <a:pt x="18" y="18"/>
                    <a:pt x="18" y="18"/>
                    <a:pt x="18" y="18"/>
                  </a:cubicBezTo>
                  <a:cubicBezTo>
                    <a:pt x="18" y="7"/>
                    <a:pt x="18" y="7"/>
                    <a:pt x="18" y="7"/>
                  </a:cubicBezTo>
                  <a:cubicBezTo>
                    <a:pt x="7" y="7"/>
                    <a:pt x="7" y="7"/>
                    <a:pt x="7" y="7"/>
                  </a:cubicBezTo>
                  <a:lnTo>
                    <a:pt x="7"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142" name="Freeform 125"/>
            <p:cNvSpPr>
              <a:spLocks noEditPoints="1"/>
            </p:cNvSpPr>
            <p:nvPr/>
          </p:nvSpPr>
          <p:spPr bwMode="auto">
            <a:xfrm>
              <a:off x="7610475" y="4200525"/>
              <a:ext cx="60325" cy="61912"/>
            </a:xfrm>
            <a:custGeom>
              <a:avLst/>
              <a:gdLst>
                <a:gd name="T0" fmla="*/ 22 w 25"/>
                <a:gd name="T1" fmla="*/ 25 h 25"/>
                <a:gd name="T2" fmla="*/ 4 w 25"/>
                <a:gd name="T3" fmla="*/ 25 h 25"/>
                <a:gd name="T4" fmla="*/ 0 w 25"/>
                <a:gd name="T5" fmla="*/ 21 h 25"/>
                <a:gd name="T6" fmla="*/ 0 w 25"/>
                <a:gd name="T7" fmla="*/ 4 h 25"/>
                <a:gd name="T8" fmla="*/ 4 w 25"/>
                <a:gd name="T9" fmla="*/ 0 h 25"/>
                <a:gd name="T10" fmla="*/ 22 w 25"/>
                <a:gd name="T11" fmla="*/ 0 h 25"/>
                <a:gd name="T12" fmla="*/ 25 w 25"/>
                <a:gd name="T13" fmla="*/ 4 h 25"/>
                <a:gd name="T14" fmla="*/ 25 w 25"/>
                <a:gd name="T15" fmla="*/ 21 h 25"/>
                <a:gd name="T16" fmla="*/ 22 w 25"/>
                <a:gd name="T17" fmla="*/ 25 h 25"/>
                <a:gd name="T18" fmla="*/ 7 w 25"/>
                <a:gd name="T19" fmla="*/ 18 h 25"/>
                <a:gd name="T20" fmla="*/ 18 w 25"/>
                <a:gd name="T21" fmla="*/ 18 h 25"/>
                <a:gd name="T22" fmla="*/ 18 w 25"/>
                <a:gd name="T23" fmla="*/ 7 h 25"/>
                <a:gd name="T24" fmla="*/ 7 w 25"/>
                <a:gd name="T25" fmla="*/ 7 h 25"/>
                <a:gd name="T26" fmla="*/ 7 w 25"/>
                <a:gd name="T27" fmla="*/ 1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25">
                  <a:moveTo>
                    <a:pt x="22" y="25"/>
                  </a:moveTo>
                  <a:cubicBezTo>
                    <a:pt x="4" y="25"/>
                    <a:pt x="4" y="25"/>
                    <a:pt x="4" y="25"/>
                  </a:cubicBezTo>
                  <a:cubicBezTo>
                    <a:pt x="2" y="25"/>
                    <a:pt x="0" y="23"/>
                    <a:pt x="0" y="21"/>
                  </a:cubicBezTo>
                  <a:cubicBezTo>
                    <a:pt x="0" y="4"/>
                    <a:pt x="0" y="4"/>
                    <a:pt x="0" y="4"/>
                  </a:cubicBezTo>
                  <a:cubicBezTo>
                    <a:pt x="0" y="2"/>
                    <a:pt x="2" y="0"/>
                    <a:pt x="4" y="0"/>
                  </a:cubicBezTo>
                  <a:cubicBezTo>
                    <a:pt x="22" y="0"/>
                    <a:pt x="22" y="0"/>
                    <a:pt x="22" y="0"/>
                  </a:cubicBezTo>
                  <a:cubicBezTo>
                    <a:pt x="23" y="0"/>
                    <a:pt x="25" y="2"/>
                    <a:pt x="25" y="4"/>
                  </a:cubicBezTo>
                  <a:cubicBezTo>
                    <a:pt x="25" y="21"/>
                    <a:pt x="25" y="21"/>
                    <a:pt x="25" y="21"/>
                  </a:cubicBezTo>
                  <a:cubicBezTo>
                    <a:pt x="25" y="23"/>
                    <a:pt x="23" y="25"/>
                    <a:pt x="22" y="25"/>
                  </a:cubicBezTo>
                  <a:close/>
                  <a:moveTo>
                    <a:pt x="7" y="18"/>
                  </a:moveTo>
                  <a:cubicBezTo>
                    <a:pt x="18" y="18"/>
                    <a:pt x="18" y="18"/>
                    <a:pt x="18" y="18"/>
                  </a:cubicBezTo>
                  <a:cubicBezTo>
                    <a:pt x="18" y="7"/>
                    <a:pt x="18" y="7"/>
                    <a:pt x="18" y="7"/>
                  </a:cubicBezTo>
                  <a:cubicBezTo>
                    <a:pt x="7" y="7"/>
                    <a:pt x="7" y="7"/>
                    <a:pt x="7" y="7"/>
                  </a:cubicBezTo>
                  <a:lnTo>
                    <a:pt x="7"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143" name="Freeform 126"/>
            <p:cNvSpPr>
              <a:spLocks noEditPoints="1"/>
            </p:cNvSpPr>
            <p:nvPr/>
          </p:nvSpPr>
          <p:spPr bwMode="auto">
            <a:xfrm>
              <a:off x="7481888" y="4318000"/>
              <a:ext cx="146050" cy="103187"/>
            </a:xfrm>
            <a:custGeom>
              <a:avLst/>
              <a:gdLst>
                <a:gd name="T0" fmla="*/ 57 w 60"/>
                <a:gd name="T1" fmla="*/ 43 h 43"/>
                <a:gd name="T2" fmla="*/ 4 w 60"/>
                <a:gd name="T3" fmla="*/ 43 h 43"/>
                <a:gd name="T4" fmla="*/ 0 w 60"/>
                <a:gd name="T5" fmla="*/ 39 h 43"/>
                <a:gd name="T6" fmla="*/ 0 w 60"/>
                <a:gd name="T7" fmla="*/ 4 h 43"/>
                <a:gd name="T8" fmla="*/ 4 w 60"/>
                <a:gd name="T9" fmla="*/ 0 h 43"/>
                <a:gd name="T10" fmla="*/ 57 w 60"/>
                <a:gd name="T11" fmla="*/ 0 h 43"/>
                <a:gd name="T12" fmla="*/ 60 w 60"/>
                <a:gd name="T13" fmla="*/ 4 h 43"/>
                <a:gd name="T14" fmla="*/ 60 w 60"/>
                <a:gd name="T15" fmla="*/ 39 h 43"/>
                <a:gd name="T16" fmla="*/ 57 w 60"/>
                <a:gd name="T17" fmla="*/ 43 h 43"/>
                <a:gd name="T18" fmla="*/ 8 w 60"/>
                <a:gd name="T19" fmla="*/ 28 h 43"/>
                <a:gd name="T20" fmla="*/ 54 w 60"/>
                <a:gd name="T21" fmla="*/ 28 h 43"/>
                <a:gd name="T22" fmla="*/ 53 w 60"/>
                <a:gd name="T23" fmla="*/ 7 h 43"/>
                <a:gd name="T24" fmla="*/ 7 w 60"/>
                <a:gd name="T25" fmla="*/ 7 h 43"/>
                <a:gd name="T26" fmla="*/ 8 w 60"/>
                <a:gd name="T27" fmla="*/ 2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43">
                  <a:moveTo>
                    <a:pt x="57" y="43"/>
                  </a:moveTo>
                  <a:cubicBezTo>
                    <a:pt x="4" y="43"/>
                    <a:pt x="4" y="43"/>
                    <a:pt x="4" y="43"/>
                  </a:cubicBezTo>
                  <a:cubicBezTo>
                    <a:pt x="2" y="43"/>
                    <a:pt x="0" y="41"/>
                    <a:pt x="0" y="39"/>
                  </a:cubicBezTo>
                  <a:cubicBezTo>
                    <a:pt x="0" y="4"/>
                    <a:pt x="0" y="4"/>
                    <a:pt x="0" y="4"/>
                  </a:cubicBezTo>
                  <a:cubicBezTo>
                    <a:pt x="0" y="2"/>
                    <a:pt x="2" y="0"/>
                    <a:pt x="4" y="0"/>
                  </a:cubicBezTo>
                  <a:cubicBezTo>
                    <a:pt x="57" y="0"/>
                    <a:pt x="57" y="0"/>
                    <a:pt x="57" y="0"/>
                  </a:cubicBezTo>
                  <a:cubicBezTo>
                    <a:pt x="59" y="0"/>
                    <a:pt x="60" y="2"/>
                    <a:pt x="60" y="4"/>
                  </a:cubicBezTo>
                  <a:cubicBezTo>
                    <a:pt x="60" y="39"/>
                    <a:pt x="60" y="39"/>
                    <a:pt x="60" y="39"/>
                  </a:cubicBezTo>
                  <a:cubicBezTo>
                    <a:pt x="60" y="41"/>
                    <a:pt x="59" y="43"/>
                    <a:pt x="57" y="43"/>
                  </a:cubicBezTo>
                  <a:close/>
                  <a:moveTo>
                    <a:pt x="8" y="28"/>
                  </a:moveTo>
                  <a:cubicBezTo>
                    <a:pt x="54" y="28"/>
                    <a:pt x="54" y="28"/>
                    <a:pt x="54" y="28"/>
                  </a:cubicBezTo>
                  <a:cubicBezTo>
                    <a:pt x="53" y="7"/>
                    <a:pt x="53" y="7"/>
                    <a:pt x="53" y="7"/>
                  </a:cubicBezTo>
                  <a:cubicBezTo>
                    <a:pt x="7" y="7"/>
                    <a:pt x="7" y="7"/>
                    <a:pt x="7" y="7"/>
                  </a:cubicBezTo>
                  <a:lnTo>
                    <a:pt x="8"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144" name="Freeform 127"/>
            <p:cNvSpPr>
              <a:spLocks noEditPoints="1"/>
            </p:cNvSpPr>
            <p:nvPr/>
          </p:nvSpPr>
          <p:spPr bwMode="auto">
            <a:xfrm>
              <a:off x="7392988" y="4025900"/>
              <a:ext cx="452438" cy="485775"/>
            </a:xfrm>
            <a:custGeom>
              <a:avLst/>
              <a:gdLst>
                <a:gd name="T0" fmla="*/ 184 w 187"/>
                <a:gd name="T1" fmla="*/ 18 h 200"/>
                <a:gd name="T2" fmla="*/ 131 w 187"/>
                <a:gd name="T3" fmla="*/ 0 h 200"/>
                <a:gd name="T4" fmla="*/ 131 w 187"/>
                <a:gd name="T5" fmla="*/ 0 h 200"/>
                <a:gd name="T6" fmla="*/ 131 w 187"/>
                <a:gd name="T7" fmla="*/ 0 h 200"/>
                <a:gd name="T8" fmla="*/ 130 w 187"/>
                <a:gd name="T9" fmla="*/ 0 h 200"/>
                <a:gd name="T10" fmla="*/ 129 w 187"/>
                <a:gd name="T11" fmla="*/ 0 h 200"/>
                <a:gd name="T12" fmla="*/ 6 w 187"/>
                <a:gd name="T13" fmla="*/ 0 h 200"/>
                <a:gd name="T14" fmla="*/ 0 w 187"/>
                <a:gd name="T15" fmla="*/ 5 h 200"/>
                <a:gd name="T16" fmla="*/ 0 w 187"/>
                <a:gd name="T17" fmla="*/ 195 h 200"/>
                <a:gd name="T18" fmla="*/ 6 w 187"/>
                <a:gd name="T19" fmla="*/ 200 h 200"/>
                <a:gd name="T20" fmla="*/ 182 w 187"/>
                <a:gd name="T21" fmla="*/ 200 h 200"/>
                <a:gd name="T22" fmla="*/ 187 w 187"/>
                <a:gd name="T23" fmla="*/ 195 h 200"/>
                <a:gd name="T24" fmla="*/ 187 w 187"/>
                <a:gd name="T25" fmla="*/ 23 h 200"/>
                <a:gd name="T26" fmla="*/ 184 w 187"/>
                <a:gd name="T27" fmla="*/ 18 h 200"/>
                <a:gd name="T28" fmla="*/ 124 w 187"/>
                <a:gd name="T29" fmla="*/ 189 h 200"/>
                <a:gd name="T30" fmla="*/ 11 w 187"/>
                <a:gd name="T31" fmla="*/ 189 h 200"/>
                <a:gd name="T32" fmla="*/ 11 w 187"/>
                <a:gd name="T33" fmla="*/ 10 h 200"/>
                <a:gd name="T34" fmla="*/ 124 w 187"/>
                <a:gd name="T35" fmla="*/ 10 h 200"/>
                <a:gd name="T36" fmla="*/ 124 w 187"/>
                <a:gd name="T37" fmla="*/ 18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7" h="200">
                  <a:moveTo>
                    <a:pt x="184" y="18"/>
                  </a:moveTo>
                  <a:cubicBezTo>
                    <a:pt x="131" y="0"/>
                    <a:pt x="131" y="0"/>
                    <a:pt x="131" y="0"/>
                  </a:cubicBezTo>
                  <a:cubicBezTo>
                    <a:pt x="131" y="0"/>
                    <a:pt x="131" y="0"/>
                    <a:pt x="131" y="0"/>
                  </a:cubicBezTo>
                  <a:cubicBezTo>
                    <a:pt x="131" y="0"/>
                    <a:pt x="131" y="0"/>
                    <a:pt x="131" y="0"/>
                  </a:cubicBezTo>
                  <a:cubicBezTo>
                    <a:pt x="130" y="0"/>
                    <a:pt x="130" y="0"/>
                    <a:pt x="130" y="0"/>
                  </a:cubicBezTo>
                  <a:cubicBezTo>
                    <a:pt x="130" y="0"/>
                    <a:pt x="129" y="0"/>
                    <a:pt x="129" y="0"/>
                  </a:cubicBezTo>
                  <a:cubicBezTo>
                    <a:pt x="6" y="0"/>
                    <a:pt x="6" y="0"/>
                    <a:pt x="6" y="0"/>
                  </a:cubicBezTo>
                  <a:cubicBezTo>
                    <a:pt x="3" y="0"/>
                    <a:pt x="0" y="2"/>
                    <a:pt x="0" y="5"/>
                  </a:cubicBezTo>
                  <a:cubicBezTo>
                    <a:pt x="0" y="195"/>
                    <a:pt x="0" y="195"/>
                    <a:pt x="0" y="195"/>
                  </a:cubicBezTo>
                  <a:cubicBezTo>
                    <a:pt x="0" y="197"/>
                    <a:pt x="3" y="200"/>
                    <a:pt x="6" y="200"/>
                  </a:cubicBezTo>
                  <a:cubicBezTo>
                    <a:pt x="182" y="200"/>
                    <a:pt x="182" y="200"/>
                    <a:pt x="182" y="200"/>
                  </a:cubicBezTo>
                  <a:cubicBezTo>
                    <a:pt x="185" y="200"/>
                    <a:pt x="187" y="197"/>
                    <a:pt x="187" y="195"/>
                  </a:cubicBezTo>
                  <a:cubicBezTo>
                    <a:pt x="187" y="23"/>
                    <a:pt x="187" y="23"/>
                    <a:pt x="187" y="23"/>
                  </a:cubicBezTo>
                  <a:cubicBezTo>
                    <a:pt x="187" y="20"/>
                    <a:pt x="186" y="18"/>
                    <a:pt x="184" y="18"/>
                  </a:cubicBezTo>
                  <a:close/>
                  <a:moveTo>
                    <a:pt x="124" y="189"/>
                  </a:moveTo>
                  <a:cubicBezTo>
                    <a:pt x="11" y="189"/>
                    <a:pt x="11" y="189"/>
                    <a:pt x="11" y="189"/>
                  </a:cubicBezTo>
                  <a:cubicBezTo>
                    <a:pt x="11" y="10"/>
                    <a:pt x="11" y="10"/>
                    <a:pt x="11" y="10"/>
                  </a:cubicBezTo>
                  <a:cubicBezTo>
                    <a:pt x="124" y="10"/>
                    <a:pt x="124" y="10"/>
                    <a:pt x="124" y="10"/>
                  </a:cubicBezTo>
                  <a:lnTo>
                    <a:pt x="124" y="1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grpSp>
      <p:grpSp>
        <p:nvGrpSpPr>
          <p:cNvPr id="183" name="Group 182"/>
          <p:cNvGrpSpPr/>
          <p:nvPr/>
        </p:nvGrpSpPr>
        <p:grpSpPr>
          <a:xfrm>
            <a:off x="7583483" y="2159853"/>
            <a:ext cx="537666" cy="468985"/>
            <a:chOff x="7412038" y="2459038"/>
            <a:chExt cx="434975" cy="379412"/>
          </a:xfrm>
          <a:solidFill>
            <a:srgbClr val="0078D7"/>
          </a:solidFill>
        </p:grpSpPr>
        <p:sp>
          <p:nvSpPr>
            <p:cNvPr id="161" name="Rectangle 144"/>
            <p:cNvSpPr>
              <a:spLocks noChangeArrowheads="1"/>
            </p:cNvSpPr>
            <p:nvPr/>
          </p:nvSpPr>
          <p:spPr bwMode="auto">
            <a:xfrm>
              <a:off x="7545388" y="2674938"/>
              <a:ext cx="166688"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162" name="Rectangle 145"/>
            <p:cNvSpPr>
              <a:spLocks noChangeArrowheads="1"/>
            </p:cNvSpPr>
            <p:nvPr/>
          </p:nvSpPr>
          <p:spPr bwMode="auto">
            <a:xfrm>
              <a:off x="7545388" y="2724150"/>
              <a:ext cx="166688"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163" name="Rectangle 146"/>
            <p:cNvSpPr>
              <a:spLocks noChangeArrowheads="1"/>
            </p:cNvSpPr>
            <p:nvPr/>
          </p:nvSpPr>
          <p:spPr bwMode="auto">
            <a:xfrm>
              <a:off x="7545388" y="2770188"/>
              <a:ext cx="166688" cy="142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164" name="Freeform 147"/>
            <p:cNvSpPr>
              <a:spLocks noEditPoints="1"/>
            </p:cNvSpPr>
            <p:nvPr/>
          </p:nvSpPr>
          <p:spPr bwMode="auto">
            <a:xfrm>
              <a:off x="7412038" y="2459038"/>
              <a:ext cx="434975" cy="379412"/>
            </a:xfrm>
            <a:custGeom>
              <a:avLst/>
              <a:gdLst>
                <a:gd name="T0" fmla="*/ 274 w 274"/>
                <a:gd name="T1" fmla="*/ 57 h 239"/>
                <a:gd name="T2" fmla="*/ 217 w 274"/>
                <a:gd name="T3" fmla="*/ 57 h 239"/>
                <a:gd name="T4" fmla="*/ 217 w 274"/>
                <a:gd name="T5" fmla="*/ 0 h 239"/>
                <a:gd name="T6" fmla="*/ 57 w 274"/>
                <a:gd name="T7" fmla="*/ 0 h 239"/>
                <a:gd name="T8" fmla="*/ 57 w 274"/>
                <a:gd name="T9" fmla="*/ 57 h 239"/>
                <a:gd name="T10" fmla="*/ 0 w 274"/>
                <a:gd name="T11" fmla="*/ 57 h 239"/>
                <a:gd name="T12" fmla="*/ 0 w 274"/>
                <a:gd name="T13" fmla="*/ 190 h 239"/>
                <a:gd name="T14" fmla="*/ 55 w 274"/>
                <a:gd name="T15" fmla="*/ 190 h 239"/>
                <a:gd name="T16" fmla="*/ 55 w 274"/>
                <a:gd name="T17" fmla="*/ 239 h 239"/>
                <a:gd name="T18" fmla="*/ 217 w 274"/>
                <a:gd name="T19" fmla="*/ 239 h 239"/>
                <a:gd name="T20" fmla="*/ 217 w 274"/>
                <a:gd name="T21" fmla="*/ 190 h 239"/>
                <a:gd name="T22" fmla="*/ 274 w 274"/>
                <a:gd name="T23" fmla="*/ 190 h 239"/>
                <a:gd name="T24" fmla="*/ 274 w 274"/>
                <a:gd name="T25" fmla="*/ 57 h 239"/>
                <a:gd name="T26" fmla="*/ 69 w 274"/>
                <a:gd name="T27" fmla="*/ 11 h 239"/>
                <a:gd name="T28" fmla="*/ 206 w 274"/>
                <a:gd name="T29" fmla="*/ 11 h 239"/>
                <a:gd name="T30" fmla="*/ 206 w 274"/>
                <a:gd name="T31" fmla="*/ 57 h 239"/>
                <a:gd name="T32" fmla="*/ 69 w 274"/>
                <a:gd name="T33" fmla="*/ 57 h 239"/>
                <a:gd name="T34" fmla="*/ 69 w 274"/>
                <a:gd name="T35" fmla="*/ 11 h 239"/>
                <a:gd name="T36" fmla="*/ 206 w 274"/>
                <a:gd name="T37" fmla="*/ 227 h 239"/>
                <a:gd name="T38" fmla="*/ 67 w 274"/>
                <a:gd name="T39" fmla="*/ 227 h 239"/>
                <a:gd name="T40" fmla="*/ 67 w 274"/>
                <a:gd name="T41" fmla="*/ 110 h 239"/>
                <a:gd name="T42" fmla="*/ 206 w 274"/>
                <a:gd name="T43" fmla="*/ 110 h 239"/>
                <a:gd name="T44" fmla="*/ 206 w 274"/>
                <a:gd name="T45" fmla="*/ 2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4" h="239">
                  <a:moveTo>
                    <a:pt x="274" y="57"/>
                  </a:moveTo>
                  <a:lnTo>
                    <a:pt x="217" y="57"/>
                  </a:lnTo>
                  <a:lnTo>
                    <a:pt x="217" y="0"/>
                  </a:lnTo>
                  <a:lnTo>
                    <a:pt x="57" y="0"/>
                  </a:lnTo>
                  <a:lnTo>
                    <a:pt x="57" y="57"/>
                  </a:lnTo>
                  <a:lnTo>
                    <a:pt x="0" y="57"/>
                  </a:lnTo>
                  <a:lnTo>
                    <a:pt x="0" y="190"/>
                  </a:lnTo>
                  <a:lnTo>
                    <a:pt x="55" y="190"/>
                  </a:lnTo>
                  <a:lnTo>
                    <a:pt x="55" y="239"/>
                  </a:lnTo>
                  <a:lnTo>
                    <a:pt x="217" y="239"/>
                  </a:lnTo>
                  <a:lnTo>
                    <a:pt x="217" y="190"/>
                  </a:lnTo>
                  <a:lnTo>
                    <a:pt x="274" y="190"/>
                  </a:lnTo>
                  <a:lnTo>
                    <a:pt x="274" y="57"/>
                  </a:lnTo>
                  <a:close/>
                  <a:moveTo>
                    <a:pt x="69" y="11"/>
                  </a:moveTo>
                  <a:lnTo>
                    <a:pt x="206" y="11"/>
                  </a:lnTo>
                  <a:lnTo>
                    <a:pt x="206" y="57"/>
                  </a:lnTo>
                  <a:lnTo>
                    <a:pt x="69" y="57"/>
                  </a:lnTo>
                  <a:lnTo>
                    <a:pt x="69" y="11"/>
                  </a:lnTo>
                  <a:close/>
                  <a:moveTo>
                    <a:pt x="206" y="227"/>
                  </a:moveTo>
                  <a:lnTo>
                    <a:pt x="67" y="227"/>
                  </a:lnTo>
                  <a:lnTo>
                    <a:pt x="67" y="110"/>
                  </a:lnTo>
                  <a:lnTo>
                    <a:pt x="206" y="110"/>
                  </a:lnTo>
                  <a:lnTo>
                    <a:pt x="206" y="2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grpSp>
      <p:sp>
        <p:nvSpPr>
          <p:cNvPr id="17" name="TextBox 16"/>
          <p:cNvSpPr txBox="1"/>
          <p:nvPr/>
        </p:nvSpPr>
        <p:spPr>
          <a:xfrm>
            <a:off x="8626510" y="4965676"/>
            <a:ext cx="763018" cy="180989"/>
          </a:xfrm>
          <a:prstGeom prst="rect">
            <a:avLst/>
          </a:prstGeom>
        </p:spPr>
        <p:txBody>
          <a:bodyPr wrap="square" lIns="0" tIns="0" rIns="0" bIns="0" rtlCol="0">
            <a:spAutoFit/>
          </a:bodyPr>
          <a:lstStyle>
            <a:defPPr>
              <a:defRPr lang="en-US"/>
            </a:defPPr>
            <a:lvl1pPr algn="ctr" defTabSz="932597">
              <a:defRPr sz="1200" spc="-39">
                <a:gradFill>
                  <a:gsLst>
                    <a:gs pos="0">
                      <a:schemeClr val="tx1"/>
                    </a:gs>
                    <a:gs pos="100000">
                      <a:schemeClr val="tx1"/>
                    </a:gs>
                  </a:gsLst>
                  <a:lin ang="5400000" scaled="1"/>
                </a:gradFill>
                <a:ea typeface="Segoe UI" pitchFamily="34" charset="0"/>
                <a:cs typeface="Segoe UI" pitchFamily="34" charset="0"/>
              </a:defRPr>
            </a:lvl1pPr>
          </a:lstStyle>
          <a:p>
            <a:pPr defTabSz="914038">
              <a:defRPr/>
            </a:pPr>
            <a:r>
              <a:rPr lang="en-US" sz="1176" spc="-38" dirty="0">
                <a:gradFill>
                  <a:gsLst>
                    <a:gs pos="0">
                      <a:srgbClr val="505050"/>
                    </a:gs>
                    <a:gs pos="100000">
                      <a:srgbClr val="505050"/>
                    </a:gs>
                  </a:gsLst>
                  <a:lin ang="5400000" scaled="1"/>
                </a:gradFill>
                <a:latin typeface="Segoe UI"/>
              </a:rPr>
              <a:t>Security</a:t>
            </a:r>
          </a:p>
        </p:txBody>
      </p:sp>
      <p:sp>
        <p:nvSpPr>
          <p:cNvPr id="25" name="TextBox 24"/>
          <p:cNvSpPr txBox="1"/>
          <p:nvPr/>
        </p:nvSpPr>
        <p:spPr>
          <a:xfrm>
            <a:off x="8608157" y="2766325"/>
            <a:ext cx="852126" cy="180989"/>
          </a:xfrm>
          <a:prstGeom prst="rect">
            <a:avLst/>
          </a:prstGeom>
        </p:spPr>
        <p:txBody>
          <a:bodyPr wrap="square" lIns="0" tIns="0" rIns="0" bIns="0" rtlCol="0">
            <a:spAutoFit/>
          </a:bodyPr>
          <a:lstStyle/>
          <a:p>
            <a:pPr algn="ctr" defTabSz="914038">
              <a:defRPr/>
            </a:pPr>
            <a:r>
              <a:rPr lang="en-US" sz="1176" spc="-38" dirty="0">
                <a:gradFill>
                  <a:gsLst>
                    <a:gs pos="0">
                      <a:srgbClr val="505050"/>
                    </a:gs>
                    <a:gs pos="100000">
                      <a:srgbClr val="505050"/>
                    </a:gs>
                  </a:gsLst>
                  <a:lin ang="5400000" scaled="1"/>
                </a:gradFill>
                <a:latin typeface="Segoe UI"/>
                <a:ea typeface="Segoe UI" pitchFamily="34" charset="0"/>
                <a:cs typeface="Segoe UI" pitchFamily="34" charset="0"/>
              </a:rPr>
              <a:t>Media player</a:t>
            </a:r>
          </a:p>
        </p:txBody>
      </p:sp>
      <p:sp>
        <p:nvSpPr>
          <p:cNvPr id="145" name="Freeform 128"/>
          <p:cNvSpPr>
            <a:spLocks noEditPoints="1"/>
          </p:cNvSpPr>
          <p:nvPr/>
        </p:nvSpPr>
        <p:spPr bwMode="auto">
          <a:xfrm>
            <a:off x="8708769" y="4354343"/>
            <a:ext cx="598498" cy="453287"/>
          </a:xfrm>
          <a:custGeom>
            <a:avLst/>
            <a:gdLst>
              <a:gd name="T0" fmla="*/ 96 w 200"/>
              <a:gd name="T1" fmla="*/ 88 h 151"/>
              <a:gd name="T2" fmla="*/ 96 w 200"/>
              <a:gd name="T3" fmla="*/ 133 h 151"/>
              <a:gd name="T4" fmla="*/ 90 w 200"/>
              <a:gd name="T5" fmla="*/ 139 h 151"/>
              <a:gd name="T6" fmla="*/ 90 w 200"/>
              <a:gd name="T7" fmla="*/ 139 h 151"/>
              <a:gd name="T8" fmla="*/ 84 w 200"/>
              <a:gd name="T9" fmla="*/ 133 h 151"/>
              <a:gd name="T10" fmla="*/ 84 w 200"/>
              <a:gd name="T11" fmla="*/ 117 h 151"/>
              <a:gd name="T12" fmla="*/ 15 w 200"/>
              <a:gd name="T13" fmla="*/ 120 h 151"/>
              <a:gd name="T14" fmla="*/ 15 w 200"/>
              <a:gd name="T15" fmla="*/ 151 h 151"/>
              <a:gd name="T16" fmla="*/ 0 w 200"/>
              <a:gd name="T17" fmla="*/ 151 h 151"/>
              <a:gd name="T18" fmla="*/ 0 w 200"/>
              <a:gd name="T19" fmla="*/ 87 h 151"/>
              <a:gd name="T20" fmla="*/ 15 w 200"/>
              <a:gd name="T21" fmla="*/ 87 h 151"/>
              <a:gd name="T22" fmla="*/ 15 w 200"/>
              <a:gd name="T23" fmla="*/ 100 h 151"/>
              <a:gd name="T24" fmla="*/ 84 w 200"/>
              <a:gd name="T25" fmla="*/ 105 h 151"/>
              <a:gd name="T26" fmla="*/ 84 w 200"/>
              <a:gd name="T27" fmla="*/ 88 h 151"/>
              <a:gd name="T28" fmla="*/ 76 w 200"/>
              <a:gd name="T29" fmla="*/ 76 h 151"/>
              <a:gd name="T30" fmla="*/ 76 w 200"/>
              <a:gd name="T31" fmla="*/ 75 h 151"/>
              <a:gd name="T32" fmla="*/ 30 w 200"/>
              <a:gd name="T33" fmla="*/ 53 h 151"/>
              <a:gd name="T34" fmla="*/ 28 w 200"/>
              <a:gd name="T35" fmla="*/ 48 h 151"/>
              <a:gd name="T36" fmla="*/ 50 w 200"/>
              <a:gd name="T37" fmla="*/ 3 h 151"/>
              <a:gd name="T38" fmla="*/ 55 w 200"/>
              <a:gd name="T39" fmla="*/ 1 h 151"/>
              <a:gd name="T40" fmla="*/ 180 w 200"/>
              <a:gd name="T41" fmla="*/ 61 h 151"/>
              <a:gd name="T42" fmla="*/ 180 w 200"/>
              <a:gd name="T43" fmla="*/ 61 h 151"/>
              <a:gd name="T44" fmla="*/ 200 w 200"/>
              <a:gd name="T45" fmla="*/ 71 h 151"/>
              <a:gd name="T46" fmla="*/ 186 w 200"/>
              <a:gd name="T47" fmla="*/ 74 h 151"/>
              <a:gd name="T48" fmla="*/ 178 w 200"/>
              <a:gd name="T49" fmla="*/ 77 h 151"/>
              <a:gd name="T50" fmla="*/ 176 w 200"/>
              <a:gd name="T51" fmla="*/ 82 h 151"/>
              <a:gd name="T52" fmla="*/ 177 w 200"/>
              <a:gd name="T53" fmla="*/ 82 h 151"/>
              <a:gd name="T54" fmla="*/ 181 w 200"/>
              <a:gd name="T55" fmla="*/ 83 h 151"/>
              <a:gd name="T56" fmla="*/ 182 w 200"/>
              <a:gd name="T57" fmla="*/ 85 h 151"/>
              <a:gd name="T58" fmla="*/ 173 w 200"/>
              <a:gd name="T59" fmla="*/ 103 h 151"/>
              <a:gd name="T60" fmla="*/ 171 w 200"/>
              <a:gd name="T61" fmla="*/ 103 h 151"/>
              <a:gd name="T62" fmla="*/ 168 w 200"/>
              <a:gd name="T63" fmla="*/ 102 h 151"/>
              <a:gd name="T64" fmla="*/ 167 w 200"/>
              <a:gd name="T65" fmla="*/ 101 h 151"/>
              <a:gd name="T66" fmla="*/ 162 w 200"/>
              <a:gd name="T67" fmla="*/ 112 h 151"/>
              <a:gd name="T68" fmla="*/ 156 w 200"/>
              <a:gd name="T69" fmla="*/ 114 h 151"/>
              <a:gd name="T70" fmla="*/ 99 w 200"/>
              <a:gd name="T71" fmla="*/ 86 h 151"/>
              <a:gd name="T72" fmla="*/ 96 w 200"/>
              <a:gd name="T73" fmla="*/ 88 h 151"/>
              <a:gd name="T74" fmla="*/ 94 w 200"/>
              <a:gd name="T75" fmla="*/ 61 h 151"/>
              <a:gd name="T76" fmla="*/ 101 w 200"/>
              <a:gd name="T77" fmla="*/ 67 h 151"/>
              <a:gd name="T78" fmla="*/ 94 w 200"/>
              <a:gd name="T79" fmla="*/ 74 h 151"/>
              <a:gd name="T80" fmla="*/ 87 w 200"/>
              <a:gd name="T81" fmla="*/ 67 h 151"/>
              <a:gd name="T82" fmla="*/ 94 w 200"/>
              <a:gd name="T83" fmla="*/ 61 h 151"/>
              <a:gd name="T84" fmla="*/ 94 w 200"/>
              <a:gd name="T85" fmla="*/ 58 h 151"/>
              <a:gd name="T86" fmla="*/ 104 w 200"/>
              <a:gd name="T87" fmla="*/ 67 h 151"/>
              <a:gd name="T88" fmla="*/ 94 w 200"/>
              <a:gd name="T89" fmla="*/ 77 h 151"/>
              <a:gd name="T90" fmla="*/ 84 w 200"/>
              <a:gd name="T91" fmla="*/ 67 h 151"/>
              <a:gd name="T92" fmla="*/ 94 w 200"/>
              <a:gd name="T93" fmla="*/ 58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0" h="151">
                <a:moveTo>
                  <a:pt x="96" y="88"/>
                </a:moveTo>
                <a:cubicBezTo>
                  <a:pt x="96" y="133"/>
                  <a:pt x="96" y="133"/>
                  <a:pt x="96" y="133"/>
                </a:cubicBezTo>
                <a:cubicBezTo>
                  <a:pt x="96" y="136"/>
                  <a:pt x="94" y="139"/>
                  <a:pt x="90" y="139"/>
                </a:cubicBezTo>
                <a:cubicBezTo>
                  <a:pt x="90" y="139"/>
                  <a:pt x="90" y="139"/>
                  <a:pt x="90" y="139"/>
                </a:cubicBezTo>
                <a:cubicBezTo>
                  <a:pt x="87" y="139"/>
                  <a:pt x="84" y="136"/>
                  <a:pt x="84" y="133"/>
                </a:cubicBezTo>
                <a:cubicBezTo>
                  <a:pt x="84" y="117"/>
                  <a:pt x="84" y="117"/>
                  <a:pt x="84" y="117"/>
                </a:cubicBezTo>
                <a:cubicBezTo>
                  <a:pt x="15" y="120"/>
                  <a:pt x="15" y="120"/>
                  <a:pt x="15" y="120"/>
                </a:cubicBezTo>
                <a:cubicBezTo>
                  <a:pt x="15" y="151"/>
                  <a:pt x="15" y="151"/>
                  <a:pt x="15" y="151"/>
                </a:cubicBezTo>
                <a:cubicBezTo>
                  <a:pt x="0" y="151"/>
                  <a:pt x="0" y="151"/>
                  <a:pt x="0" y="151"/>
                </a:cubicBezTo>
                <a:cubicBezTo>
                  <a:pt x="0" y="87"/>
                  <a:pt x="0" y="87"/>
                  <a:pt x="0" y="87"/>
                </a:cubicBezTo>
                <a:cubicBezTo>
                  <a:pt x="15" y="87"/>
                  <a:pt x="15" y="87"/>
                  <a:pt x="15" y="87"/>
                </a:cubicBezTo>
                <a:cubicBezTo>
                  <a:pt x="15" y="100"/>
                  <a:pt x="15" y="100"/>
                  <a:pt x="15" y="100"/>
                </a:cubicBezTo>
                <a:cubicBezTo>
                  <a:pt x="84" y="105"/>
                  <a:pt x="84" y="105"/>
                  <a:pt x="84" y="105"/>
                </a:cubicBezTo>
                <a:cubicBezTo>
                  <a:pt x="84" y="88"/>
                  <a:pt x="84" y="88"/>
                  <a:pt x="84" y="88"/>
                </a:cubicBezTo>
                <a:cubicBezTo>
                  <a:pt x="79" y="86"/>
                  <a:pt x="76" y="81"/>
                  <a:pt x="76" y="76"/>
                </a:cubicBezTo>
                <a:cubicBezTo>
                  <a:pt x="76" y="76"/>
                  <a:pt x="76" y="76"/>
                  <a:pt x="76" y="75"/>
                </a:cubicBezTo>
                <a:cubicBezTo>
                  <a:pt x="30" y="53"/>
                  <a:pt x="30" y="53"/>
                  <a:pt x="30" y="53"/>
                </a:cubicBezTo>
                <a:cubicBezTo>
                  <a:pt x="28" y="52"/>
                  <a:pt x="27" y="50"/>
                  <a:pt x="28" y="48"/>
                </a:cubicBezTo>
                <a:cubicBezTo>
                  <a:pt x="50" y="3"/>
                  <a:pt x="50" y="3"/>
                  <a:pt x="50" y="3"/>
                </a:cubicBezTo>
                <a:cubicBezTo>
                  <a:pt x="51" y="1"/>
                  <a:pt x="53" y="0"/>
                  <a:pt x="55" y="1"/>
                </a:cubicBezTo>
                <a:cubicBezTo>
                  <a:pt x="180" y="61"/>
                  <a:pt x="180" y="61"/>
                  <a:pt x="180" y="61"/>
                </a:cubicBezTo>
                <a:cubicBezTo>
                  <a:pt x="180" y="61"/>
                  <a:pt x="180" y="61"/>
                  <a:pt x="180" y="61"/>
                </a:cubicBezTo>
                <a:cubicBezTo>
                  <a:pt x="181" y="62"/>
                  <a:pt x="200" y="70"/>
                  <a:pt x="200" y="71"/>
                </a:cubicBezTo>
                <a:cubicBezTo>
                  <a:pt x="200" y="73"/>
                  <a:pt x="193" y="73"/>
                  <a:pt x="186" y="74"/>
                </a:cubicBezTo>
                <a:cubicBezTo>
                  <a:pt x="180" y="75"/>
                  <a:pt x="178" y="77"/>
                  <a:pt x="178" y="77"/>
                </a:cubicBezTo>
                <a:cubicBezTo>
                  <a:pt x="176" y="82"/>
                  <a:pt x="176" y="82"/>
                  <a:pt x="176" y="82"/>
                </a:cubicBezTo>
                <a:cubicBezTo>
                  <a:pt x="176" y="81"/>
                  <a:pt x="177" y="81"/>
                  <a:pt x="177" y="82"/>
                </a:cubicBezTo>
                <a:cubicBezTo>
                  <a:pt x="181" y="83"/>
                  <a:pt x="181" y="83"/>
                  <a:pt x="181" y="83"/>
                </a:cubicBezTo>
                <a:cubicBezTo>
                  <a:pt x="182" y="84"/>
                  <a:pt x="182" y="84"/>
                  <a:pt x="182" y="85"/>
                </a:cubicBezTo>
                <a:cubicBezTo>
                  <a:pt x="173" y="103"/>
                  <a:pt x="173" y="103"/>
                  <a:pt x="173" y="103"/>
                </a:cubicBezTo>
                <a:cubicBezTo>
                  <a:pt x="173" y="103"/>
                  <a:pt x="172" y="104"/>
                  <a:pt x="171" y="103"/>
                </a:cubicBezTo>
                <a:cubicBezTo>
                  <a:pt x="168" y="102"/>
                  <a:pt x="168" y="102"/>
                  <a:pt x="168" y="102"/>
                </a:cubicBezTo>
                <a:cubicBezTo>
                  <a:pt x="167" y="101"/>
                  <a:pt x="167" y="101"/>
                  <a:pt x="167" y="101"/>
                </a:cubicBezTo>
                <a:cubicBezTo>
                  <a:pt x="162" y="112"/>
                  <a:pt x="162" y="112"/>
                  <a:pt x="162" y="112"/>
                </a:cubicBezTo>
                <a:cubicBezTo>
                  <a:pt x="161" y="114"/>
                  <a:pt x="158" y="115"/>
                  <a:pt x="156" y="114"/>
                </a:cubicBezTo>
                <a:cubicBezTo>
                  <a:pt x="99" y="86"/>
                  <a:pt x="99" y="86"/>
                  <a:pt x="99" y="86"/>
                </a:cubicBezTo>
                <a:cubicBezTo>
                  <a:pt x="98" y="87"/>
                  <a:pt x="97" y="88"/>
                  <a:pt x="96" y="88"/>
                </a:cubicBezTo>
                <a:close/>
                <a:moveTo>
                  <a:pt x="94" y="61"/>
                </a:moveTo>
                <a:cubicBezTo>
                  <a:pt x="98" y="61"/>
                  <a:pt x="101" y="64"/>
                  <a:pt x="101" y="67"/>
                </a:cubicBezTo>
                <a:cubicBezTo>
                  <a:pt x="101" y="71"/>
                  <a:pt x="98" y="74"/>
                  <a:pt x="94" y="74"/>
                </a:cubicBezTo>
                <a:cubicBezTo>
                  <a:pt x="90" y="74"/>
                  <a:pt x="87" y="71"/>
                  <a:pt x="87" y="67"/>
                </a:cubicBezTo>
                <a:cubicBezTo>
                  <a:pt x="87" y="64"/>
                  <a:pt x="90" y="61"/>
                  <a:pt x="94" y="61"/>
                </a:cubicBezTo>
                <a:close/>
                <a:moveTo>
                  <a:pt x="94" y="58"/>
                </a:moveTo>
                <a:cubicBezTo>
                  <a:pt x="99" y="58"/>
                  <a:pt x="104" y="62"/>
                  <a:pt x="104" y="67"/>
                </a:cubicBezTo>
                <a:cubicBezTo>
                  <a:pt x="104" y="73"/>
                  <a:pt x="99" y="77"/>
                  <a:pt x="94" y="77"/>
                </a:cubicBezTo>
                <a:cubicBezTo>
                  <a:pt x="89" y="77"/>
                  <a:pt x="84" y="73"/>
                  <a:pt x="84" y="67"/>
                </a:cubicBezTo>
                <a:cubicBezTo>
                  <a:pt x="84" y="62"/>
                  <a:pt x="89" y="58"/>
                  <a:pt x="94" y="58"/>
                </a:cubicBezTo>
                <a:close/>
              </a:path>
            </a:pathLst>
          </a:custGeom>
          <a:solidFill>
            <a:srgbClr val="0078D7"/>
          </a:solidFill>
          <a:ln>
            <a:noFill/>
          </a:ln>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grpSp>
        <p:nvGrpSpPr>
          <p:cNvPr id="182" name="Group 181"/>
          <p:cNvGrpSpPr/>
          <p:nvPr/>
        </p:nvGrpSpPr>
        <p:grpSpPr>
          <a:xfrm>
            <a:off x="8873313" y="2089211"/>
            <a:ext cx="321814" cy="539628"/>
            <a:chOff x="8467725" y="2430463"/>
            <a:chExt cx="260350" cy="436562"/>
          </a:xfrm>
          <a:solidFill>
            <a:srgbClr val="0078D7"/>
          </a:solidFill>
        </p:grpSpPr>
        <p:sp>
          <p:nvSpPr>
            <p:cNvPr id="165" name="Oval 148"/>
            <p:cNvSpPr>
              <a:spLocks noChangeArrowheads="1"/>
            </p:cNvSpPr>
            <p:nvPr/>
          </p:nvSpPr>
          <p:spPr bwMode="auto">
            <a:xfrm>
              <a:off x="8569325" y="2714625"/>
              <a:ext cx="60325" cy="603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166" name="Freeform 149"/>
            <p:cNvSpPr>
              <a:spLocks noEditPoints="1"/>
            </p:cNvSpPr>
            <p:nvPr/>
          </p:nvSpPr>
          <p:spPr bwMode="auto">
            <a:xfrm>
              <a:off x="8467725" y="2430463"/>
              <a:ext cx="260350" cy="436562"/>
            </a:xfrm>
            <a:custGeom>
              <a:avLst/>
              <a:gdLst>
                <a:gd name="T0" fmla="*/ 96 w 108"/>
                <a:gd name="T1" fmla="*/ 0 h 180"/>
                <a:gd name="T2" fmla="*/ 13 w 108"/>
                <a:gd name="T3" fmla="*/ 0 h 180"/>
                <a:gd name="T4" fmla="*/ 0 w 108"/>
                <a:gd name="T5" fmla="*/ 12 h 180"/>
                <a:gd name="T6" fmla="*/ 0 w 108"/>
                <a:gd name="T7" fmla="*/ 167 h 180"/>
                <a:gd name="T8" fmla="*/ 13 w 108"/>
                <a:gd name="T9" fmla="*/ 180 h 180"/>
                <a:gd name="T10" fmla="*/ 96 w 108"/>
                <a:gd name="T11" fmla="*/ 180 h 180"/>
                <a:gd name="T12" fmla="*/ 108 w 108"/>
                <a:gd name="T13" fmla="*/ 167 h 180"/>
                <a:gd name="T14" fmla="*/ 108 w 108"/>
                <a:gd name="T15" fmla="*/ 12 h 180"/>
                <a:gd name="T16" fmla="*/ 96 w 108"/>
                <a:gd name="T17" fmla="*/ 0 h 180"/>
                <a:gd name="T18" fmla="*/ 54 w 108"/>
                <a:gd name="T19" fmla="*/ 163 h 180"/>
                <a:gd name="T20" fmla="*/ 20 w 108"/>
                <a:gd name="T21" fmla="*/ 129 h 180"/>
                <a:gd name="T22" fmla="*/ 54 w 108"/>
                <a:gd name="T23" fmla="*/ 95 h 180"/>
                <a:gd name="T24" fmla="*/ 88 w 108"/>
                <a:gd name="T25" fmla="*/ 129 h 180"/>
                <a:gd name="T26" fmla="*/ 54 w 108"/>
                <a:gd name="T27" fmla="*/ 163 h 180"/>
                <a:gd name="T28" fmla="*/ 97 w 108"/>
                <a:gd name="T29" fmla="*/ 77 h 180"/>
                <a:gd name="T30" fmla="*/ 96 w 108"/>
                <a:gd name="T31" fmla="*/ 79 h 180"/>
                <a:gd name="T32" fmla="*/ 13 w 108"/>
                <a:gd name="T33" fmla="*/ 79 h 180"/>
                <a:gd name="T34" fmla="*/ 11 w 108"/>
                <a:gd name="T35" fmla="*/ 77 h 180"/>
                <a:gd name="T36" fmla="*/ 11 w 108"/>
                <a:gd name="T37" fmla="*/ 12 h 180"/>
                <a:gd name="T38" fmla="*/ 13 w 108"/>
                <a:gd name="T39" fmla="*/ 10 h 180"/>
                <a:gd name="T40" fmla="*/ 96 w 108"/>
                <a:gd name="T41" fmla="*/ 10 h 180"/>
                <a:gd name="T42" fmla="*/ 97 w 108"/>
                <a:gd name="T43" fmla="*/ 12 h 180"/>
                <a:gd name="T44" fmla="*/ 97 w 108"/>
                <a:gd name="T45" fmla="*/ 7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8" h="180">
                  <a:moveTo>
                    <a:pt x="96" y="0"/>
                  </a:moveTo>
                  <a:cubicBezTo>
                    <a:pt x="13" y="0"/>
                    <a:pt x="13" y="0"/>
                    <a:pt x="13" y="0"/>
                  </a:cubicBezTo>
                  <a:cubicBezTo>
                    <a:pt x="6" y="0"/>
                    <a:pt x="0" y="5"/>
                    <a:pt x="0" y="12"/>
                  </a:cubicBezTo>
                  <a:cubicBezTo>
                    <a:pt x="0" y="167"/>
                    <a:pt x="0" y="167"/>
                    <a:pt x="0" y="167"/>
                  </a:cubicBezTo>
                  <a:cubicBezTo>
                    <a:pt x="0" y="174"/>
                    <a:pt x="6" y="180"/>
                    <a:pt x="13" y="180"/>
                  </a:cubicBezTo>
                  <a:cubicBezTo>
                    <a:pt x="96" y="180"/>
                    <a:pt x="96" y="180"/>
                    <a:pt x="96" y="180"/>
                  </a:cubicBezTo>
                  <a:cubicBezTo>
                    <a:pt x="103" y="180"/>
                    <a:pt x="108" y="174"/>
                    <a:pt x="108" y="167"/>
                  </a:cubicBezTo>
                  <a:cubicBezTo>
                    <a:pt x="108" y="12"/>
                    <a:pt x="108" y="12"/>
                    <a:pt x="108" y="12"/>
                  </a:cubicBezTo>
                  <a:cubicBezTo>
                    <a:pt x="108" y="5"/>
                    <a:pt x="103" y="0"/>
                    <a:pt x="96" y="0"/>
                  </a:cubicBezTo>
                  <a:close/>
                  <a:moveTo>
                    <a:pt x="54" y="163"/>
                  </a:moveTo>
                  <a:cubicBezTo>
                    <a:pt x="35" y="163"/>
                    <a:pt x="20" y="148"/>
                    <a:pt x="20" y="129"/>
                  </a:cubicBezTo>
                  <a:cubicBezTo>
                    <a:pt x="20" y="110"/>
                    <a:pt x="35" y="95"/>
                    <a:pt x="54" y="95"/>
                  </a:cubicBezTo>
                  <a:cubicBezTo>
                    <a:pt x="73" y="95"/>
                    <a:pt x="88" y="110"/>
                    <a:pt x="88" y="129"/>
                  </a:cubicBezTo>
                  <a:cubicBezTo>
                    <a:pt x="88" y="148"/>
                    <a:pt x="73" y="163"/>
                    <a:pt x="54" y="163"/>
                  </a:cubicBezTo>
                  <a:close/>
                  <a:moveTo>
                    <a:pt x="97" y="77"/>
                  </a:moveTo>
                  <a:cubicBezTo>
                    <a:pt x="97" y="78"/>
                    <a:pt x="97" y="79"/>
                    <a:pt x="96" y="79"/>
                  </a:cubicBezTo>
                  <a:cubicBezTo>
                    <a:pt x="13" y="79"/>
                    <a:pt x="13" y="79"/>
                    <a:pt x="13" y="79"/>
                  </a:cubicBezTo>
                  <a:cubicBezTo>
                    <a:pt x="12" y="79"/>
                    <a:pt x="11" y="78"/>
                    <a:pt x="11" y="77"/>
                  </a:cubicBezTo>
                  <a:cubicBezTo>
                    <a:pt x="11" y="12"/>
                    <a:pt x="11" y="12"/>
                    <a:pt x="11" y="12"/>
                  </a:cubicBezTo>
                  <a:cubicBezTo>
                    <a:pt x="11" y="11"/>
                    <a:pt x="12" y="10"/>
                    <a:pt x="13" y="10"/>
                  </a:cubicBezTo>
                  <a:cubicBezTo>
                    <a:pt x="96" y="10"/>
                    <a:pt x="96" y="10"/>
                    <a:pt x="96" y="10"/>
                  </a:cubicBezTo>
                  <a:cubicBezTo>
                    <a:pt x="97" y="10"/>
                    <a:pt x="97" y="11"/>
                    <a:pt x="97" y="12"/>
                  </a:cubicBezTo>
                  <a:lnTo>
                    <a:pt x="97"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grpSp>
      <p:sp>
        <p:nvSpPr>
          <p:cNvPr id="13" name="TextBox 12"/>
          <p:cNvSpPr txBox="1"/>
          <p:nvPr/>
        </p:nvSpPr>
        <p:spPr>
          <a:xfrm>
            <a:off x="3933887" y="4965676"/>
            <a:ext cx="763018" cy="180989"/>
          </a:xfrm>
          <a:prstGeom prst="rect">
            <a:avLst/>
          </a:prstGeom>
        </p:spPr>
        <p:txBody>
          <a:bodyPr wrap="square" lIns="0" tIns="0" rIns="0" bIns="0" rtlCol="0">
            <a:spAutoFit/>
          </a:bodyPr>
          <a:lstStyle>
            <a:defPPr>
              <a:defRPr lang="en-US"/>
            </a:defPPr>
            <a:lvl1pPr algn="ctr" defTabSz="932597">
              <a:defRPr sz="1200" spc="-39">
                <a:gradFill>
                  <a:gsLst>
                    <a:gs pos="0">
                      <a:schemeClr val="tx1"/>
                    </a:gs>
                    <a:gs pos="100000">
                      <a:schemeClr val="tx1"/>
                    </a:gs>
                  </a:gsLst>
                  <a:lin ang="5400000" scaled="1"/>
                </a:gradFill>
                <a:ea typeface="Segoe UI" pitchFamily="34" charset="0"/>
                <a:cs typeface="Segoe UI" pitchFamily="34" charset="0"/>
              </a:defRPr>
            </a:lvl1pPr>
          </a:lstStyle>
          <a:p>
            <a:pPr defTabSz="914038">
              <a:defRPr/>
            </a:pPr>
            <a:r>
              <a:rPr lang="en-US" sz="1176" spc="-38" dirty="0">
                <a:gradFill>
                  <a:gsLst>
                    <a:gs pos="0">
                      <a:srgbClr val="505050"/>
                    </a:gs>
                    <a:gs pos="100000">
                      <a:srgbClr val="505050"/>
                    </a:gs>
                  </a:gsLst>
                  <a:lin ang="5400000" scaled="1"/>
                </a:gradFill>
                <a:latin typeface="Segoe UI"/>
              </a:rPr>
              <a:t>Oven</a:t>
            </a:r>
          </a:p>
        </p:txBody>
      </p:sp>
      <p:sp>
        <p:nvSpPr>
          <p:cNvPr id="21" name="TextBox 20"/>
          <p:cNvSpPr txBox="1"/>
          <p:nvPr/>
        </p:nvSpPr>
        <p:spPr>
          <a:xfrm>
            <a:off x="3933887" y="2766325"/>
            <a:ext cx="763018" cy="180989"/>
          </a:xfrm>
          <a:prstGeom prst="rect">
            <a:avLst/>
          </a:prstGeom>
        </p:spPr>
        <p:txBody>
          <a:bodyPr wrap="square" lIns="0" tIns="0" rIns="0" bIns="0" rtlCol="0">
            <a:spAutoFit/>
          </a:bodyPr>
          <a:lstStyle/>
          <a:p>
            <a:pPr algn="ctr" defTabSz="914038">
              <a:defRPr/>
            </a:pPr>
            <a:r>
              <a:rPr lang="en-US" sz="1176" spc="-38" dirty="0">
                <a:gradFill>
                  <a:gsLst>
                    <a:gs pos="0">
                      <a:srgbClr val="505050"/>
                    </a:gs>
                    <a:gs pos="100000">
                      <a:srgbClr val="505050"/>
                    </a:gs>
                  </a:gsLst>
                  <a:lin ang="5400000" scaled="1"/>
                </a:gradFill>
                <a:latin typeface="Segoe UI"/>
                <a:ea typeface="Segoe UI" pitchFamily="34" charset="0"/>
                <a:cs typeface="Segoe UI" pitchFamily="34" charset="0"/>
              </a:rPr>
              <a:t>Automobile</a:t>
            </a:r>
          </a:p>
        </p:txBody>
      </p:sp>
      <p:grpSp>
        <p:nvGrpSpPr>
          <p:cNvPr id="191" name="Group 190"/>
          <p:cNvGrpSpPr/>
          <p:nvPr/>
        </p:nvGrpSpPr>
        <p:grpSpPr>
          <a:xfrm>
            <a:off x="4116222" y="4413211"/>
            <a:ext cx="398345" cy="394418"/>
            <a:chOff x="4529138" y="4108450"/>
            <a:chExt cx="322263" cy="319087"/>
          </a:xfrm>
          <a:solidFill>
            <a:srgbClr val="0078D7"/>
          </a:solidFill>
        </p:grpSpPr>
        <p:sp>
          <p:nvSpPr>
            <p:cNvPr id="124" name="Freeform 107"/>
            <p:cNvSpPr>
              <a:spLocks noEditPoints="1"/>
            </p:cNvSpPr>
            <p:nvPr/>
          </p:nvSpPr>
          <p:spPr bwMode="auto">
            <a:xfrm>
              <a:off x="4529138" y="4108450"/>
              <a:ext cx="322263" cy="80962"/>
            </a:xfrm>
            <a:custGeom>
              <a:avLst/>
              <a:gdLst>
                <a:gd name="T0" fmla="*/ 192 w 203"/>
                <a:gd name="T1" fmla="*/ 11 h 51"/>
                <a:gd name="T2" fmla="*/ 192 w 203"/>
                <a:gd name="T3" fmla="*/ 42 h 51"/>
                <a:gd name="T4" fmla="*/ 11 w 203"/>
                <a:gd name="T5" fmla="*/ 42 h 51"/>
                <a:gd name="T6" fmla="*/ 11 w 203"/>
                <a:gd name="T7" fmla="*/ 11 h 51"/>
                <a:gd name="T8" fmla="*/ 192 w 203"/>
                <a:gd name="T9" fmla="*/ 11 h 51"/>
                <a:gd name="T10" fmla="*/ 203 w 203"/>
                <a:gd name="T11" fmla="*/ 0 h 51"/>
                <a:gd name="T12" fmla="*/ 0 w 203"/>
                <a:gd name="T13" fmla="*/ 0 h 51"/>
                <a:gd name="T14" fmla="*/ 0 w 203"/>
                <a:gd name="T15" fmla="*/ 51 h 51"/>
                <a:gd name="T16" fmla="*/ 203 w 203"/>
                <a:gd name="T17" fmla="*/ 51 h 51"/>
                <a:gd name="T18" fmla="*/ 203 w 203"/>
                <a:gd name="T19" fmla="*/ 0 h 51"/>
                <a:gd name="T20" fmla="*/ 203 w 203"/>
                <a:gd name="T21"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3" h="51">
                  <a:moveTo>
                    <a:pt x="192" y="11"/>
                  </a:moveTo>
                  <a:lnTo>
                    <a:pt x="192" y="42"/>
                  </a:lnTo>
                  <a:lnTo>
                    <a:pt x="11" y="42"/>
                  </a:lnTo>
                  <a:lnTo>
                    <a:pt x="11" y="11"/>
                  </a:lnTo>
                  <a:lnTo>
                    <a:pt x="192" y="11"/>
                  </a:lnTo>
                  <a:close/>
                  <a:moveTo>
                    <a:pt x="203" y="0"/>
                  </a:moveTo>
                  <a:lnTo>
                    <a:pt x="0" y="0"/>
                  </a:lnTo>
                  <a:lnTo>
                    <a:pt x="0" y="51"/>
                  </a:lnTo>
                  <a:lnTo>
                    <a:pt x="203" y="51"/>
                  </a:lnTo>
                  <a:lnTo>
                    <a:pt x="203" y="0"/>
                  </a:lnTo>
                  <a:lnTo>
                    <a:pt x="20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125" name="Freeform 108"/>
            <p:cNvSpPr>
              <a:spLocks noEditPoints="1"/>
            </p:cNvSpPr>
            <p:nvPr/>
          </p:nvSpPr>
          <p:spPr bwMode="auto">
            <a:xfrm>
              <a:off x="4529138" y="4108450"/>
              <a:ext cx="322263" cy="80962"/>
            </a:xfrm>
            <a:custGeom>
              <a:avLst/>
              <a:gdLst>
                <a:gd name="T0" fmla="*/ 192 w 203"/>
                <a:gd name="T1" fmla="*/ 11 h 51"/>
                <a:gd name="T2" fmla="*/ 192 w 203"/>
                <a:gd name="T3" fmla="*/ 42 h 51"/>
                <a:gd name="T4" fmla="*/ 11 w 203"/>
                <a:gd name="T5" fmla="*/ 42 h 51"/>
                <a:gd name="T6" fmla="*/ 11 w 203"/>
                <a:gd name="T7" fmla="*/ 11 h 51"/>
                <a:gd name="T8" fmla="*/ 192 w 203"/>
                <a:gd name="T9" fmla="*/ 11 h 51"/>
                <a:gd name="T10" fmla="*/ 203 w 203"/>
                <a:gd name="T11" fmla="*/ 0 h 51"/>
                <a:gd name="T12" fmla="*/ 0 w 203"/>
                <a:gd name="T13" fmla="*/ 0 h 51"/>
                <a:gd name="T14" fmla="*/ 0 w 203"/>
                <a:gd name="T15" fmla="*/ 51 h 51"/>
                <a:gd name="T16" fmla="*/ 203 w 203"/>
                <a:gd name="T17" fmla="*/ 51 h 51"/>
                <a:gd name="T18" fmla="*/ 203 w 203"/>
                <a:gd name="T19" fmla="*/ 0 h 51"/>
                <a:gd name="T20" fmla="*/ 203 w 203"/>
                <a:gd name="T21"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3" h="51">
                  <a:moveTo>
                    <a:pt x="192" y="11"/>
                  </a:moveTo>
                  <a:lnTo>
                    <a:pt x="192" y="42"/>
                  </a:lnTo>
                  <a:lnTo>
                    <a:pt x="11" y="42"/>
                  </a:lnTo>
                  <a:lnTo>
                    <a:pt x="11" y="11"/>
                  </a:lnTo>
                  <a:lnTo>
                    <a:pt x="192" y="11"/>
                  </a:lnTo>
                  <a:moveTo>
                    <a:pt x="203" y="0"/>
                  </a:moveTo>
                  <a:lnTo>
                    <a:pt x="0" y="0"/>
                  </a:lnTo>
                  <a:lnTo>
                    <a:pt x="0" y="51"/>
                  </a:lnTo>
                  <a:lnTo>
                    <a:pt x="203" y="51"/>
                  </a:lnTo>
                  <a:lnTo>
                    <a:pt x="203" y="0"/>
                  </a:lnTo>
                  <a:lnTo>
                    <a:pt x="203"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126" name="Freeform 109"/>
            <p:cNvSpPr>
              <a:spLocks noEditPoints="1"/>
            </p:cNvSpPr>
            <p:nvPr/>
          </p:nvSpPr>
          <p:spPr bwMode="auto">
            <a:xfrm>
              <a:off x="4529138" y="4111625"/>
              <a:ext cx="322263" cy="315912"/>
            </a:xfrm>
            <a:custGeom>
              <a:avLst/>
              <a:gdLst>
                <a:gd name="T0" fmla="*/ 192 w 203"/>
                <a:gd name="T1" fmla="*/ 9 h 199"/>
                <a:gd name="T2" fmla="*/ 192 w 203"/>
                <a:gd name="T3" fmla="*/ 189 h 199"/>
                <a:gd name="T4" fmla="*/ 11 w 203"/>
                <a:gd name="T5" fmla="*/ 189 h 199"/>
                <a:gd name="T6" fmla="*/ 11 w 203"/>
                <a:gd name="T7" fmla="*/ 9 h 199"/>
                <a:gd name="T8" fmla="*/ 192 w 203"/>
                <a:gd name="T9" fmla="*/ 9 h 199"/>
                <a:gd name="T10" fmla="*/ 203 w 203"/>
                <a:gd name="T11" fmla="*/ 0 h 199"/>
                <a:gd name="T12" fmla="*/ 0 w 203"/>
                <a:gd name="T13" fmla="*/ 0 h 199"/>
                <a:gd name="T14" fmla="*/ 0 w 203"/>
                <a:gd name="T15" fmla="*/ 199 h 199"/>
                <a:gd name="T16" fmla="*/ 203 w 203"/>
                <a:gd name="T17" fmla="*/ 199 h 199"/>
                <a:gd name="T18" fmla="*/ 203 w 203"/>
                <a:gd name="T19" fmla="*/ 0 h 199"/>
                <a:gd name="T20" fmla="*/ 203 w 203"/>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3" h="199">
                  <a:moveTo>
                    <a:pt x="192" y="9"/>
                  </a:moveTo>
                  <a:lnTo>
                    <a:pt x="192" y="189"/>
                  </a:lnTo>
                  <a:lnTo>
                    <a:pt x="11" y="189"/>
                  </a:lnTo>
                  <a:lnTo>
                    <a:pt x="11" y="9"/>
                  </a:lnTo>
                  <a:lnTo>
                    <a:pt x="192" y="9"/>
                  </a:lnTo>
                  <a:close/>
                  <a:moveTo>
                    <a:pt x="203" y="0"/>
                  </a:moveTo>
                  <a:lnTo>
                    <a:pt x="0" y="0"/>
                  </a:lnTo>
                  <a:lnTo>
                    <a:pt x="0" y="199"/>
                  </a:lnTo>
                  <a:lnTo>
                    <a:pt x="203" y="199"/>
                  </a:lnTo>
                  <a:lnTo>
                    <a:pt x="203" y="0"/>
                  </a:lnTo>
                  <a:lnTo>
                    <a:pt x="20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127" name="Freeform 110"/>
            <p:cNvSpPr>
              <a:spLocks noEditPoints="1"/>
            </p:cNvSpPr>
            <p:nvPr/>
          </p:nvSpPr>
          <p:spPr bwMode="auto">
            <a:xfrm>
              <a:off x="4529138" y="4111625"/>
              <a:ext cx="322263" cy="315912"/>
            </a:xfrm>
            <a:custGeom>
              <a:avLst/>
              <a:gdLst>
                <a:gd name="T0" fmla="*/ 192 w 203"/>
                <a:gd name="T1" fmla="*/ 9 h 199"/>
                <a:gd name="T2" fmla="*/ 192 w 203"/>
                <a:gd name="T3" fmla="*/ 189 h 199"/>
                <a:gd name="T4" fmla="*/ 11 w 203"/>
                <a:gd name="T5" fmla="*/ 189 h 199"/>
                <a:gd name="T6" fmla="*/ 11 w 203"/>
                <a:gd name="T7" fmla="*/ 9 h 199"/>
                <a:gd name="T8" fmla="*/ 192 w 203"/>
                <a:gd name="T9" fmla="*/ 9 h 199"/>
                <a:gd name="T10" fmla="*/ 203 w 203"/>
                <a:gd name="T11" fmla="*/ 0 h 199"/>
                <a:gd name="T12" fmla="*/ 0 w 203"/>
                <a:gd name="T13" fmla="*/ 0 h 199"/>
                <a:gd name="T14" fmla="*/ 0 w 203"/>
                <a:gd name="T15" fmla="*/ 199 h 199"/>
                <a:gd name="T16" fmla="*/ 203 w 203"/>
                <a:gd name="T17" fmla="*/ 199 h 199"/>
                <a:gd name="T18" fmla="*/ 203 w 203"/>
                <a:gd name="T19" fmla="*/ 0 h 199"/>
                <a:gd name="T20" fmla="*/ 203 w 203"/>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3" h="199">
                  <a:moveTo>
                    <a:pt x="192" y="9"/>
                  </a:moveTo>
                  <a:lnTo>
                    <a:pt x="192" y="189"/>
                  </a:lnTo>
                  <a:lnTo>
                    <a:pt x="11" y="189"/>
                  </a:lnTo>
                  <a:lnTo>
                    <a:pt x="11" y="9"/>
                  </a:lnTo>
                  <a:lnTo>
                    <a:pt x="192" y="9"/>
                  </a:lnTo>
                  <a:moveTo>
                    <a:pt x="203" y="0"/>
                  </a:moveTo>
                  <a:lnTo>
                    <a:pt x="0" y="0"/>
                  </a:lnTo>
                  <a:lnTo>
                    <a:pt x="0" y="199"/>
                  </a:lnTo>
                  <a:lnTo>
                    <a:pt x="203" y="199"/>
                  </a:lnTo>
                  <a:lnTo>
                    <a:pt x="203" y="0"/>
                  </a:lnTo>
                  <a:lnTo>
                    <a:pt x="203"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128" name="Oval 111"/>
            <p:cNvSpPr>
              <a:spLocks noChangeArrowheads="1"/>
            </p:cNvSpPr>
            <p:nvPr/>
          </p:nvSpPr>
          <p:spPr bwMode="auto">
            <a:xfrm>
              <a:off x="4703763" y="4138613"/>
              <a:ext cx="23813" cy="238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129" name="Oval 112"/>
            <p:cNvSpPr>
              <a:spLocks noChangeArrowheads="1"/>
            </p:cNvSpPr>
            <p:nvPr/>
          </p:nvSpPr>
          <p:spPr bwMode="auto">
            <a:xfrm>
              <a:off x="4749800" y="4138613"/>
              <a:ext cx="23813" cy="238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130" name="Oval 113"/>
            <p:cNvSpPr>
              <a:spLocks noChangeArrowheads="1"/>
            </p:cNvSpPr>
            <p:nvPr/>
          </p:nvSpPr>
          <p:spPr bwMode="auto">
            <a:xfrm>
              <a:off x="4659313" y="4138613"/>
              <a:ext cx="23813" cy="238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131" name="Oval 114"/>
            <p:cNvSpPr>
              <a:spLocks noChangeArrowheads="1"/>
            </p:cNvSpPr>
            <p:nvPr/>
          </p:nvSpPr>
          <p:spPr bwMode="auto">
            <a:xfrm>
              <a:off x="4703763" y="4138613"/>
              <a:ext cx="23813" cy="238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132" name="Oval 115"/>
            <p:cNvSpPr>
              <a:spLocks noChangeArrowheads="1"/>
            </p:cNvSpPr>
            <p:nvPr/>
          </p:nvSpPr>
          <p:spPr bwMode="auto">
            <a:xfrm>
              <a:off x="4606925" y="4138613"/>
              <a:ext cx="23813" cy="238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133" name="Freeform 116"/>
            <p:cNvSpPr>
              <a:spLocks noEditPoints="1"/>
            </p:cNvSpPr>
            <p:nvPr/>
          </p:nvSpPr>
          <p:spPr bwMode="auto">
            <a:xfrm>
              <a:off x="4567238" y="4138613"/>
              <a:ext cx="23813" cy="23812"/>
            </a:xfrm>
            <a:custGeom>
              <a:avLst/>
              <a:gdLst>
                <a:gd name="T0" fmla="*/ 5 w 10"/>
                <a:gd name="T1" fmla="*/ 2 h 10"/>
                <a:gd name="T2" fmla="*/ 8 w 10"/>
                <a:gd name="T3" fmla="*/ 5 h 10"/>
                <a:gd name="T4" fmla="*/ 5 w 10"/>
                <a:gd name="T5" fmla="*/ 8 h 10"/>
                <a:gd name="T6" fmla="*/ 1 w 10"/>
                <a:gd name="T7" fmla="*/ 5 h 10"/>
                <a:gd name="T8" fmla="*/ 5 w 10"/>
                <a:gd name="T9" fmla="*/ 2 h 10"/>
                <a:gd name="T10" fmla="*/ 5 w 10"/>
                <a:gd name="T11" fmla="*/ 0 h 10"/>
                <a:gd name="T12" fmla="*/ 0 w 10"/>
                <a:gd name="T13" fmla="*/ 5 h 10"/>
                <a:gd name="T14" fmla="*/ 5 w 10"/>
                <a:gd name="T15" fmla="*/ 10 h 10"/>
                <a:gd name="T16" fmla="*/ 10 w 10"/>
                <a:gd name="T17" fmla="*/ 5 h 10"/>
                <a:gd name="T18" fmla="*/ 5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5" y="2"/>
                  </a:moveTo>
                  <a:cubicBezTo>
                    <a:pt x="6" y="2"/>
                    <a:pt x="8" y="3"/>
                    <a:pt x="8" y="5"/>
                  </a:cubicBezTo>
                  <a:cubicBezTo>
                    <a:pt x="8" y="7"/>
                    <a:pt x="6" y="8"/>
                    <a:pt x="5" y="8"/>
                  </a:cubicBezTo>
                  <a:cubicBezTo>
                    <a:pt x="3" y="8"/>
                    <a:pt x="1" y="7"/>
                    <a:pt x="1" y="5"/>
                  </a:cubicBezTo>
                  <a:cubicBezTo>
                    <a:pt x="1" y="3"/>
                    <a:pt x="3" y="2"/>
                    <a:pt x="5" y="2"/>
                  </a:cubicBezTo>
                  <a:moveTo>
                    <a:pt x="5" y="0"/>
                  </a:moveTo>
                  <a:cubicBezTo>
                    <a:pt x="2" y="0"/>
                    <a:pt x="0" y="2"/>
                    <a:pt x="0" y="5"/>
                  </a:cubicBezTo>
                  <a:cubicBezTo>
                    <a:pt x="0" y="8"/>
                    <a:pt x="2" y="10"/>
                    <a:pt x="5" y="10"/>
                  </a:cubicBezTo>
                  <a:cubicBezTo>
                    <a:pt x="7" y="10"/>
                    <a:pt x="10" y="8"/>
                    <a:pt x="10" y="5"/>
                  </a:cubicBezTo>
                  <a:cubicBezTo>
                    <a:pt x="10" y="2"/>
                    <a:pt x="7"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134" name="Oval 117"/>
            <p:cNvSpPr>
              <a:spLocks noChangeArrowheads="1"/>
            </p:cNvSpPr>
            <p:nvPr/>
          </p:nvSpPr>
          <p:spPr bwMode="auto">
            <a:xfrm>
              <a:off x="4792663" y="4138613"/>
              <a:ext cx="23813" cy="238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135" name="Freeform 118"/>
            <p:cNvSpPr>
              <a:spLocks noEditPoints="1"/>
            </p:cNvSpPr>
            <p:nvPr/>
          </p:nvSpPr>
          <p:spPr bwMode="auto">
            <a:xfrm>
              <a:off x="4567238" y="4181475"/>
              <a:ext cx="242888" cy="173037"/>
            </a:xfrm>
            <a:custGeom>
              <a:avLst/>
              <a:gdLst>
                <a:gd name="T0" fmla="*/ 153 w 153"/>
                <a:gd name="T1" fmla="*/ 109 h 109"/>
                <a:gd name="T2" fmla="*/ 0 w 153"/>
                <a:gd name="T3" fmla="*/ 109 h 109"/>
                <a:gd name="T4" fmla="*/ 0 w 153"/>
                <a:gd name="T5" fmla="*/ 0 h 109"/>
                <a:gd name="T6" fmla="*/ 153 w 153"/>
                <a:gd name="T7" fmla="*/ 0 h 109"/>
                <a:gd name="T8" fmla="*/ 153 w 153"/>
                <a:gd name="T9" fmla="*/ 109 h 109"/>
                <a:gd name="T10" fmla="*/ 11 w 153"/>
                <a:gd name="T11" fmla="*/ 99 h 109"/>
                <a:gd name="T12" fmla="*/ 143 w 153"/>
                <a:gd name="T13" fmla="*/ 99 h 109"/>
                <a:gd name="T14" fmla="*/ 143 w 153"/>
                <a:gd name="T15" fmla="*/ 11 h 109"/>
                <a:gd name="T16" fmla="*/ 11 w 153"/>
                <a:gd name="T17" fmla="*/ 11 h 109"/>
                <a:gd name="T18" fmla="*/ 11 w 153"/>
                <a:gd name="T19" fmla="*/ 9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 h="109">
                  <a:moveTo>
                    <a:pt x="153" y="109"/>
                  </a:moveTo>
                  <a:lnTo>
                    <a:pt x="0" y="109"/>
                  </a:lnTo>
                  <a:lnTo>
                    <a:pt x="0" y="0"/>
                  </a:lnTo>
                  <a:lnTo>
                    <a:pt x="153" y="0"/>
                  </a:lnTo>
                  <a:lnTo>
                    <a:pt x="153" y="109"/>
                  </a:lnTo>
                  <a:close/>
                  <a:moveTo>
                    <a:pt x="11" y="99"/>
                  </a:moveTo>
                  <a:lnTo>
                    <a:pt x="143" y="99"/>
                  </a:lnTo>
                  <a:lnTo>
                    <a:pt x="143" y="11"/>
                  </a:lnTo>
                  <a:lnTo>
                    <a:pt x="11" y="11"/>
                  </a:lnTo>
                  <a:lnTo>
                    <a:pt x="11" y="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136" name="Rectangle 119"/>
            <p:cNvSpPr>
              <a:spLocks noChangeArrowheads="1"/>
            </p:cNvSpPr>
            <p:nvPr/>
          </p:nvSpPr>
          <p:spPr bwMode="auto">
            <a:xfrm>
              <a:off x="4575175" y="4254500"/>
              <a:ext cx="230188" cy="285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137" name="Freeform 120"/>
            <p:cNvSpPr>
              <a:spLocks noEditPoints="1"/>
            </p:cNvSpPr>
            <p:nvPr/>
          </p:nvSpPr>
          <p:spPr bwMode="auto">
            <a:xfrm>
              <a:off x="4567238" y="4246563"/>
              <a:ext cx="244475" cy="44450"/>
            </a:xfrm>
            <a:custGeom>
              <a:avLst/>
              <a:gdLst>
                <a:gd name="T0" fmla="*/ 154 w 154"/>
                <a:gd name="T1" fmla="*/ 28 h 28"/>
                <a:gd name="T2" fmla="*/ 0 w 154"/>
                <a:gd name="T3" fmla="*/ 28 h 28"/>
                <a:gd name="T4" fmla="*/ 0 w 154"/>
                <a:gd name="T5" fmla="*/ 0 h 28"/>
                <a:gd name="T6" fmla="*/ 154 w 154"/>
                <a:gd name="T7" fmla="*/ 0 h 28"/>
                <a:gd name="T8" fmla="*/ 154 w 154"/>
                <a:gd name="T9" fmla="*/ 28 h 28"/>
                <a:gd name="T10" fmla="*/ 11 w 154"/>
                <a:gd name="T11" fmla="*/ 17 h 28"/>
                <a:gd name="T12" fmla="*/ 145 w 154"/>
                <a:gd name="T13" fmla="*/ 17 h 28"/>
                <a:gd name="T14" fmla="*/ 145 w 154"/>
                <a:gd name="T15" fmla="*/ 11 h 28"/>
                <a:gd name="T16" fmla="*/ 11 w 154"/>
                <a:gd name="T17" fmla="*/ 11 h 28"/>
                <a:gd name="T18" fmla="*/ 11 w 154"/>
                <a:gd name="T19" fmla="*/ 1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4" h="28">
                  <a:moveTo>
                    <a:pt x="154" y="28"/>
                  </a:moveTo>
                  <a:lnTo>
                    <a:pt x="0" y="28"/>
                  </a:lnTo>
                  <a:lnTo>
                    <a:pt x="0" y="0"/>
                  </a:lnTo>
                  <a:lnTo>
                    <a:pt x="154" y="0"/>
                  </a:lnTo>
                  <a:lnTo>
                    <a:pt x="154" y="28"/>
                  </a:lnTo>
                  <a:close/>
                  <a:moveTo>
                    <a:pt x="11" y="17"/>
                  </a:moveTo>
                  <a:lnTo>
                    <a:pt x="145" y="17"/>
                  </a:lnTo>
                  <a:lnTo>
                    <a:pt x="145" y="11"/>
                  </a:lnTo>
                  <a:lnTo>
                    <a:pt x="11" y="11"/>
                  </a:lnTo>
                  <a:lnTo>
                    <a:pt x="11"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grpSp>
      <p:grpSp>
        <p:nvGrpSpPr>
          <p:cNvPr id="186" name="Group 185"/>
          <p:cNvGrpSpPr/>
          <p:nvPr/>
        </p:nvGrpSpPr>
        <p:grpSpPr>
          <a:xfrm>
            <a:off x="3864070" y="2289364"/>
            <a:ext cx="902651" cy="339475"/>
            <a:chOff x="4357688" y="2508250"/>
            <a:chExt cx="730250" cy="274637"/>
          </a:xfrm>
          <a:solidFill>
            <a:srgbClr val="0078D7"/>
          </a:solidFill>
        </p:grpSpPr>
        <p:sp>
          <p:nvSpPr>
            <p:cNvPr id="167" name="Freeform 150"/>
            <p:cNvSpPr>
              <a:spLocks noEditPoints="1"/>
            </p:cNvSpPr>
            <p:nvPr/>
          </p:nvSpPr>
          <p:spPr bwMode="auto">
            <a:xfrm>
              <a:off x="4413250" y="2670175"/>
              <a:ext cx="111125" cy="112712"/>
            </a:xfrm>
            <a:custGeom>
              <a:avLst/>
              <a:gdLst>
                <a:gd name="T0" fmla="*/ 23 w 46"/>
                <a:gd name="T1" fmla="*/ 0 h 46"/>
                <a:gd name="T2" fmla="*/ 0 w 46"/>
                <a:gd name="T3" fmla="*/ 23 h 46"/>
                <a:gd name="T4" fmla="*/ 23 w 46"/>
                <a:gd name="T5" fmla="*/ 46 h 46"/>
                <a:gd name="T6" fmla="*/ 46 w 46"/>
                <a:gd name="T7" fmla="*/ 23 h 46"/>
                <a:gd name="T8" fmla="*/ 23 w 46"/>
                <a:gd name="T9" fmla="*/ 0 h 46"/>
                <a:gd name="T10" fmla="*/ 23 w 46"/>
                <a:gd name="T11" fmla="*/ 33 h 46"/>
                <a:gd name="T12" fmla="*/ 14 w 46"/>
                <a:gd name="T13" fmla="*/ 23 h 46"/>
                <a:gd name="T14" fmla="*/ 23 w 46"/>
                <a:gd name="T15" fmla="*/ 13 h 46"/>
                <a:gd name="T16" fmla="*/ 33 w 46"/>
                <a:gd name="T17" fmla="*/ 23 h 46"/>
                <a:gd name="T18" fmla="*/ 23 w 46"/>
                <a:gd name="T19"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23" y="0"/>
                  </a:moveTo>
                  <a:cubicBezTo>
                    <a:pt x="11" y="0"/>
                    <a:pt x="0" y="10"/>
                    <a:pt x="0" y="23"/>
                  </a:cubicBezTo>
                  <a:cubicBezTo>
                    <a:pt x="0" y="36"/>
                    <a:pt x="11" y="46"/>
                    <a:pt x="23" y="46"/>
                  </a:cubicBezTo>
                  <a:cubicBezTo>
                    <a:pt x="36" y="46"/>
                    <a:pt x="46" y="36"/>
                    <a:pt x="46" y="23"/>
                  </a:cubicBezTo>
                  <a:cubicBezTo>
                    <a:pt x="46" y="10"/>
                    <a:pt x="36" y="0"/>
                    <a:pt x="23" y="0"/>
                  </a:cubicBezTo>
                  <a:close/>
                  <a:moveTo>
                    <a:pt x="23" y="33"/>
                  </a:moveTo>
                  <a:cubicBezTo>
                    <a:pt x="18" y="33"/>
                    <a:pt x="14" y="28"/>
                    <a:pt x="14" y="23"/>
                  </a:cubicBezTo>
                  <a:cubicBezTo>
                    <a:pt x="14" y="18"/>
                    <a:pt x="18" y="13"/>
                    <a:pt x="23" y="13"/>
                  </a:cubicBezTo>
                  <a:cubicBezTo>
                    <a:pt x="29" y="13"/>
                    <a:pt x="33" y="18"/>
                    <a:pt x="33" y="23"/>
                  </a:cubicBezTo>
                  <a:cubicBezTo>
                    <a:pt x="33" y="28"/>
                    <a:pt x="29" y="33"/>
                    <a:pt x="23"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168" name="Freeform 151"/>
            <p:cNvSpPr>
              <a:spLocks noEditPoints="1"/>
            </p:cNvSpPr>
            <p:nvPr/>
          </p:nvSpPr>
          <p:spPr bwMode="auto">
            <a:xfrm>
              <a:off x="4903788" y="2670175"/>
              <a:ext cx="111125" cy="112712"/>
            </a:xfrm>
            <a:custGeom>
              <a:avLst/>
              <a:gdLst>
                <a:gd name="T0" fmla="*/ 23 w 46"/>
                <a:gd name="T1" fmla="*/ 0 h 46"/>
                <a:gd name="T2" fmla="*/ 0 w 46"/>
                <a:gd name="T3" fmla="*/ 23 h 46"/>
                <a:gd name="T4" fmla="*/ 23 w 46"/>
                <a:gd name="T5" fmla="*/ 46 h 46"/>
                <a:gd name="T6" fmla="*/ 46 w 46"/>
                <a:gd name="T7" fmla="*/ 23 h 46"/>
                <a:gd name="T8" fmla="*/ 23 w 46"/>
                <a:gd name="T9" fmla="*/ 0 h 46"/>
                <a:gd name="T10" fmla="*/ 23 w 46"/>
                <a:gd name="T11" fmla="*/ 33 h 46"/>
                <a:gd name="T12" fmla="*/ 13 w 46"/>
                <a:gd name="T13" fmla="*/ 23 h 46"/>
                <a:gd name="T14" fmla="*/ 23 w 46"/>
                <a:gd name="T15" fmla="*/ 13 h 46"/>
                <a:gd name="T16" fmla="*/ 32 w 46"/>
                <a:gd name="T17" fmla="*/ 23 h 46"/>
                <a:gd name="T18" fmla="*/ 23 w 46"/>
                <a:gd name="T19"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23" y="0"/>
                  </a:moveTo>
                  <a:cubicBezTo>
                    <a:pt x="10" y="0"/>
                    <a:pt x="0" y="10"/>
                    <a:pt x="0" y="23"/>
                  </a:cubicBezTo>
                  <a:cubicBezTo>
                    <a:pt x="0" y="36"/>
                    <a:pt x="10" y="46"/>
                    <a:pt x="23" y="46"/>
                  </a:cubicBezTo>
                  <a:cubicBezTo>
                    <a:pt x="35" y="46"/>
                    <a:pt x="46" y="36"/>
                    <a:pt x="46" y="23"/>
                  </a:cubicBezTo>
                  <a:cubicBezTo>
                    <a:pt x="46" y="10"/>
                    <a:pt x="35" y="0"/>
                    <a:pt x="23" y="0"/>
                  </a:cubicBezTo>
                  <a:close/>
                  <a:moveTo>
                    <a:pt x="23" y="33"/>
                  </a:moveTo>
                  <a:cubicBezTo>
                    <a:pt x="17" y="33"/>
                    <a:pt x="13" y="28"/>
                    <a:pt x="13" y="23"/>
                  </a:cubicBezTo>
                  <a:cubicBezTo>
                    <a:pt x="13" y="18"/>
                    <a:pt x="17" y="13"/>
                    <a:pt x="23" y="13"/>
                  </a:cubicBezTo>
                  <a:cubicBezTo>
                    <a:pt x="28" y="13"/>
                    <a:pt x="32" y="18"/>
                    <a:pt x="32" y="23"/>
                  </a:cubicBezTo>
                  <a:cubicBezTo>
                    <a:pt x="32" y="28"/>
                    <a:pt x="28" y="33"/>
                    <a:pt x="23"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169" name="Freeform 152"/>
            <p:cNvSpPr>
              <a:spLocks noEditPoints="1"/>
            </p:cNvSpPr>
            <p:nvPr/>
          </p:nvSpPr>
          <p:spPr bwMode="auto">
            <a:xfrm>
              <a:off x="4357688" y="2508250"/>
              <a:ext cx="730250" cy="234950"/>
            </a:xfrm>
            <a:custGeom>
              <a:avLst/>
              <a:gdLst>
                <a:gd name="T0" fmla="*/ 236 w 302"/>
                <a:gd name="T1" fmla="*/ 34 h 97"/>
                <a:gd name="T2" fmla="*/ 161 w 302"/>
                <a:gd name="T3" fmla="*/ 4 h 97"/>
                <a:gd name="T4" fmla="*/ 75 w 302"/>
                <a:gd name="T5" fmla="*/ 7 h 97"/>
                <a:gd name="T6" fmla="*/ 40 w 302"/>
                <a:gd name="T7" fmla="*/ 24 h 97"/>
                <a:gd name="T8" fmla="*/ 6 w 302"/>
                <a:gd name="T9" fmla="*/ 41 h 97"/>
                <a:gd name="T10" fmla="*/ 0 w 302"/>
                <a:gd name="T11" fmla="*/ 73 h 97"/>
                <a:gd name="T12" fmla="*/ 2 w 302"/>
                <a:gd name="T13" fmla="*/ 97 h 97"/>
                <a:gd name="T14" fmla="*/ 18 w 302"/>
                <a:gd name="T15" fmla="*/ 97 h 97"/>
                <a:gd name="T16" fmla="*/ 18 w 302"/>
                <a:gd name="T17" fmla="*/ 90 h 97"/>
                <a:gd name="T18" fmla="*/ 46 w 302"/>
                <a:gd name="T19" fmla="*/ 62 h 97"/>
                <a:gd name="T20" fmla="*/ 74 w 302"/>
                <a:gd name="T21" fmla="*/ 90 h 97"/>
                <a:gd name="T22" fmla="*/ 75 w 302"/>
                <a:gd name="T23" fmla="*/ 97 h 97"/>
                <a:gd name="T24" fmla="*/ 221 w 302"/>
                <a:gd name="T25" fmla="*/ 97 h 97"/>
                <a:gd name="T26" fmla="*/ 221 w 302"/>
                <a:gd name="T27" fmla="*/ 88 h 97"/>
                <a:gd name="T28" fmla="*/ 248 w 302"/>
                <a:gd name="T29" fmla="*/ 61 h 97"/>
                <a:gd name="T30" fmla="*/ 276 w 302"/>
                <a:gd name="T31" fmla="*/ 88 h 97"/>
                <a:gd name="T32" fmla="*/ 277 w 302"/>
                <a:gd name="T33" fmla="*/ 96 h 97"/>
                <a:gd name="T34" fmla="*/ 300 w 302"/>
                <a:gd name="T35" fmla="*/ 95 h 97"/>
                <a:gd name="T36" fmla="*/ 292 w 302"/>
                <a:gd name="T37" fmla="*/ 55 h 97"/>
                <a:gd name="T38" fmla="*/ 236 w 302"/>
                <a:gd name="T39" fmla="*/ 34 h 97"/>
                <a:gd name="T40" fmla="*/ 78 w 302"/>
                <a:gd name="T41" fmla="*/ 38 h 97"/>
                <a:gd name="T42" fmla="*/ 93 w 302"/>
                <a:gd name="T43" fmla="*/ 17 h 97"/>
                <a:gd name="T44" fmla="*/ 130 w 302"/>
                <a:gd name="T45" fmla="*/ 13 h 97"/>
                <a:gd name="T46" fmla="*/ 131 w 302"/>
                <a:gd name="T47" fmla="*/ 42 h 97"/>
                <a:gd name="T48" fmla="*/ 78 w 302"/>
                <a:gd name="T49" fmla="*/ 38 h 97"/>
                <a:gd name="T50" fmla="*/ 216 w 302"/>
                <a:gd name="T51" fmla="*/ 45 h 97"/>
                <a:gd name="T52" fmla="*/ 141 w 302"/>
                <a:gd name="T53" fmla="*/ 42 h 97"/>
                <a:gd name="T54" fmla="*/ 139 w 302"/>
                <a:gd name="T55" fmla="*/ 13 h 97"/>
                <a:gd name="T56" fmla="*/ 216 w 302"/>
                <a:gd name="T57" fmla="*/ 37 h 97"/>
                <a:gd name="T58" fmla="*/ 216 w 302"/>
                <a:gd name="T59" fmla="*/ 45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2" h="97">
                  <a:moveTo>
                    <a:pt x="236" y="34"/>
                  </a:moveTo>
                  <a:cubicBezTo>
                    <a:pt x="236" y="34"/>
                    <a:pt x="179" y="8"/>
                    <a:pt x="161" y="4"/>
                  </a:cubicBezTo>
                  <a:cubicBezTo>
                    <a:pt x="143" y="0"/>
                    <a:pt x="81" y="4"/>
                    <a:pt x="75" y="7"/>
                  </a:cubicBezTo>
                  <a:cubicBezTo>
                    <a:pt x="40" y="24"/>
                    <a:pt x="40" y="24"/>
                    <a:pt x="40" y="24"/>
                  </a:cubicBezTo>
                  <a:cubicBezTo>
                    <a:pt x="6" y="41"/>
                    <a:pt x="6" y="41"/>
                    <a:pt x="6" y="41"/>
                  </a:cubicBezTo>
                  <a:cubicBezTo>
                    <a:pt x="0" y="73"/>
                    <a:pt x="0" y="73"/>
                    <a:pt x="0" y="73"/>
                  </a:cubicBezTo>
                  <a:cubicBezTo>
                    <a:pt x="0" y="73"/>
                    <a:pt x="0" y="92"/>
                    <a:pt x="2" y="97"/>
                  </a:cubicBezTo>
                  <a:cubicBezTo>
                    <a:pt x="18" y="97"/>
                    <a:pt x="18" y="97"/>
                    <a:pt x="18" y="97"/>
                  </a:cubicBezTo>
                  <a:cubicBezTo>
                    <a:pt x="18" y="90"/>
                    <a:pt x="18" y="90"/>
                    <a:pt x="18" y="90"/>
                  </a:cubicBezTo>
                  <a:cubicBezTo>
                    <a:pt x="18" y="75"/>
                    <a:pt x="31" y="62"/>
                    <a:pt x="46" y="62"/>
                  </a:cubicBezTo>
                  <a:cubicBezTo>
                    <a:pt x="62" y="62"/>
                    <a:pt x="74" y="75"/>
                    <a:pt x="74" y="90"/>
                  </a:cubicBezTo>
                  <a:cubicBezTo>
                    <a:pt x="75" y="97"/>
                    <a:pt x="75" y="97"/>
                    <a:pt x="75" y="97"/>
                  </a:cubicBezTo>
                  <a:cubicBezTo>
                    <a:pt x="221" y="97"/>
                    <a:pt x="221" y="97"/>
                    <a:pt x="221" y="97"/>
                  </a:cubicBezTo>
                  <a:cubicBezTo>
                    <a:pt x="221" y="88"/>
                    <a:pt x="221" y="88"/>
                    <a:pt x="221" y="88"/>
                  </a:cubicBezTo>
                  <a:cubicBezTo>
                    <a:pt x="221" y="73"/>
                    <a:pt x="232" y="61"/>
                    <a:pt x="248" y="61"/>
                  </a:cubicBezTo>
                  <a:cubicBezTo>
                    <a:pt x="263" y="61"/>
                    <a:pt x="276" y="73"/>
                    <a:pt x="276" y="88"/>
                  </a:cubicBezTo>
                  <a:cubicBezTo>
                    <a:pt x="277" y="96"/>
                    <a:pt x="277" y="96"/>
                    <a:pt x="277" y="96"/>
                  </a:cubicBezTo>
                  <a:cubicBezTo>
                    <a:pt x="277" y="96"/>
                    <a:pt x="295" y="97"/>
                    <a:pt x="300" y="95"/>
                  </a:cubicBezTo>
                  <a:cubicBezTo>
                    <a:pt x="300" y="95"/>
                    <a:pt x="302" y="65"/>
                    <a:pt x="292" y="55"/>
                  </a:cubicBezTo>
                  <a:cubicBezTo>
                    <a:pt x="282" y="46"/>
                    <a:pt x="263" y="40"/>
                    <a:pt x="236" y="34"/>
                  </a:cubicBezTo>
                  <a:close/>
                  <a:moveTo>
                    <a:pt x="78" y="38"/>
                  </a:moveTo>
                  <a:cubicBezTo>
                    <a:pt x="78" y="38"/>
                    <a:pt x="85" y="23"/>
                    <a:pt x="93" y="17"/>
                  </a:cubicBezTo>
                  <a:cubicBezTo>
                    <a:pt x="99" y="13"/>
                    <a:pt x="130" y="13"/>
                    <a:pt x="130" y="13"/>
                  </a:cubicBezTo>
                  <a:cubicBezTo>
                    <a:pt x="131" y="42"/>
                    <a:pt x="131" y="42"/>
                    <a:pt x="131" y="42"/>
                  </a:cubicBezTo>
                  <a:lnTo>
                    <a:pt x="78" y="38"/>
                  </a:lnTo>
                  <a:close/>
                  <a:moveTo>
                    <a:pt x="216" y="45"/>
                  </a:moveTo>
                  <a:cubicBezTo>
                    <a:pt x="141" y="42"/>
                    <a:pt x="141" y="42"/>
                    <a:pt x="141" y="42"/>
                  </a:cubicBezTo>
                  <a:cubicBezTo>
                    <a:pt x="139" y="13"/>
                    <a:pt x="139" y="13"/>
                    <a:pt x="139" y="13"/>
                  </a:cubicBezTo>
                  <a:cubicBezTo>
                    <a:pt x="167" y="12"/>
                    <a:pt x="198" y="26"/>
                    <a:pt x="216" y="37"/>
                  </a:cubicBezTo>
                  <a:cubicBezTo>
                    <a:pt x="235" y="48"/>
                    <a:pt x="216" y="45"/>
                    <a:pt x="216"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grpSp>
      <p:sp>
        <p:nvSpPr>
          <p:cNvPr id="12" name="TextBox 11"/>
          <p:cNvSpPr txBox="1"/>
          <p:nvPr/>
        </p:nvSpPr>
        <p:spPr>
          <a:xfrm>
            <a:off x="2708369" y="4965676"/>
            <a:ext cx="763018" cy="180989"/>
          </a:xfrm>
          <a:prstGeom prst="rect">
            <a:avLst/>
          </a:prstGeom>
        </p:spPr>
        <p:txBody>
          <a:bodyPr wrap="square" lIns="0" tIns="0" rIns="0" bIns="0" rtlCol="0">
            <a:spAutoFit/>
          </a:bodyPr>
          <a:lstStyle>
            <a:defPPr>
              <a:defRPr lang="en-US"/>
            </a:defPPr>
            <a:lvl1pPr algn="ctr" defTabSz="932597">
              <a:defRPr sz="1200" spc="-39">
                <a:gradFill>
                  <a:gsLst>
                    <a:gs pos="0">
                      <a:schemeClr val="tx1"/>
                    </a:gs>
                    <a:gs pos="100000">
                      <a:schemeClr val="tx1"/>
                    </a:gs>
                  </a:gsLst>
                  <a:lin ang="5400000" scaled="1"/>
                </a:gradFill>
                <a:ea typeface="Segoe UI" pitchFamily="34" charset="0"/>
                <a:cs typeface="Segoe UI" pitchFamily="34" charset="0"/>
              </a:defRPr>
            </a:lvl1pPr>
          </a:lstStyle>
          <a:p>
            <a:pPr defTabSz="914038">
              <a:defRPr/>
            </a:pPr>
            <a:r>
              <a:rPr lang="en-US" sz="1176" spc="-38" dirty="0">
                <a:gradFill>
                  <a:gsLst>
                    <a:gs pos="0">
                      <a:srgbClr val="505050"/>
                    </a:gs>
                    <a:gs pos="100000">
                      <a:srgbClr val="505050"/>
                    </a:gs>
                  </a:gsLst>
                  <a:lin ang="5400000" scaled="1"/>
                </a:gradFill>
                <a:latin typeface="Segoe UI"/>
              </a:rPr>
              <a:t>Smart scale</a:t>
            </a:r>
          </a:p>
        </p:txBody>
      </p:sp>
      <p:sp>
        <p:nvSpPr>
          <p:cNvPr id="20" name="TextBox 19"/>
          <p:cNvSpPr txBox="1"/>
          <p:nvPr/>
        </p:nvSpPr>
        <p:spPr>
          <a:xfrm>
            <a:off x="2708369" y="2766325"/>
            <a:ext cx="763018" cy="180989"/>
          </a:xfrm>
          <a:prstGeom prst="rect">
            <a:avLst/>
          </a:prstGeom>
        </p:spPr>
        <p:txBody>
          <a:bodyPr wrap="square" lIns="0" tIns="0" rIns="0" bIns="0" rtlCol="0">
            <a:spAutoFit/>
          </a:bodyPr>
          <a:lstStyle/>
          <a:p>
            <a:pPr algn="ctr" defTabSz="914038">
              <a:defRPr/>
            </a:pPr>
            <a:r>
              <a:rPr lang="en-US" sz="1176" spc="-38" dirty="0">
                <a:gradFill>
                  <a:gsLst>
                    <a:gs pos="0">
                      <a:srgbClr val="505050"/>
                    </a:gs>
                    <a:gs pos="100000">
                      <a:srgbClr val="505050"/>
                    </a:gs>
                  </a:gsLst>
                  <a:lin ang="5400000" scaled="1"/>
                </a:gradFill>
                <a:latin typeface="Segoe UI"/>
                <a:ea typeface="Segoe UI" pitchFamily="34" charset="0"/>
                <a:cs typeface="Segoe UI" pitchFamily="34" charset="0"/>
              </a:rPr>
              <a:t>Refrigerator</a:t>
            </a:r>
          </a:p>
        </p:txBody>
      </p:sp>
      <p:grpSp>
        <p:nvGrpSpPr>
          <p:cNvPr id="190" name="Group 189"/>
          <p:cNvGrpSpPr/>
          <p:nvPr/>
        </p:nvGrpSpPr>
        <p:grpSpPr>
          <a:xfrm>
            <a:off x="2855383" y="4328831"/>
            <a:ext cx="468987" cy="478798"/>
            <a:chOff x="3522663" y="4075113"/>
            <a:chExt cx="379413" cy="387350"/>
          </a:xfrm>
          <a:solidFill>
            <a:srgbClr val="0078D7"/>
          </a:solidFill>
        </p:grpSpPr>
        <p:sp>
          <p:nvSpPr>
            <p:cNvPr id="114" name="Freeform 97"/>
            <p:cNvSpPr>
              <a:spLocks noEditPoints="1"/>
            </p:cNvSpPr>
            <p:nvPr/>
          </p:nvSpPr>
          <p:spPr bwMode="auto">
            <a:xfrm>
              <a:off x="3522663" y="4075113"/>
              <a:ext cx="379413" cy="387350"/>
            </a:xfrm>
            <a:custGeom>
              <a:avLst/>
              <a:gdLst>
                <a:gd name="T0" fmla="*/ 146 w 157"/>
                <a:gd name="T1" fmla="*/ 0 h 160"/>
                <a:gd name="T2" fmla="*/ 11 w 157"/>
                <a:gd name="T3" fmla="*/ 0 h 160"/>
                <a:gd name="T4" fmla="*/ 0 w 157"/>
                <a:gd name="T5" fmla="*/ 11 h 160"/>
                <a:gd name="T6" fmla="*/ 0 w 157"/>
                <a:gd name="T7" fmla="*/ 149 h 160"/>
                <a:gd name="T8" fmla="*/ 11 w 157"/>
                <a:gd name="T9" fmla="*/ 160 h 160"/>
                <a:gd name="T10" fmla="*/ 146 w 157"/>
                <a:gd name="T11" fmla="*/ 160 h 160"/>
                <a:gd name="T12" fmla="*/ 157 w 157"/>
                <a:gd name="T13" fmla="*/ 149 h 160"/>
                <a:gd name="T14" fmla="*/ 157 w 157"/>
                <a:gd name="T15" fmla="*/ 11 h 160"/>
                <a:gd name="T16" fmla="*/ 146 w 157"/>
                <a:gd name="T17" fmla="*/ 0 h 160"/>
                <a:gd name="T18" fmla="*/ 155 w 157"/>
                <a:gd name="T19" fmla="*/ 149 h 160"/>
                <a:gd name="T20" fmla="*/ 146 w 157"/>
                <a:gd name="T21" fmla="*/ 158 h 160"/>
                <a:gd name="T22" fmla="*/ 11 w 157"/>
                <a:gd name="T23" fmla="*/ 158 h 160"/>
                <a:gd name="T24" fmla="*/ 2 w 157"/>
                <a:gd name="T25" fmla="*/ 149 h 160"/>
                <a:gd name="T26" fmla="*/ 2 w 157"/>
                <a:gd name="T27" fmla="*/ 11 h 160"/>
                <a:gd name="T28" fmla="*/ 11 w 157"/>
                <a:gd name="T29" fmla="*/ 1 h 160"/>
                <a:gd name="T30" fmla="*/ 146 w 157"/>
                <a:gd name="T31" fmla="*/ 1 h 160"/>
                <a:gd name="T32" fmla="*/ 155 w 157"/>
                <a:gd name="T33" fmla="*/ 11 h 160"/>
                <a:gd name="T34" fmla="*/ 155 w 157"/>
                <a:gd name="T35" fmla="*/ 14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7" h="160">
                  <a:moveTo>
                    <a:pt x="146" y="0"/>
                  </a:moveTo>
                  <a:cubicBezTo>
                    <a:pt x="11" y="0"/>
                    <a:pt x="11" y="0"/>
                    <a:pt x="11" y="0"/>
                  </a:cubicBezTo>
                  <a:cubicBezTo>
                    <a:pt x="5" y="0"/>
                    <a:pt x="0" y="5"/>
                    <a:pt x="0" y="11"/>
                  </a:cubicBezTo>
                  <a:cubicBezTo>
                    <a:pt x="0" y="149"/>
                    <a:pt x="0" y="149"/>
                    <a:pt x="0" y="149"/>
                  </a:cubicBezTo>
                  <a:cubicBezTo>
                    <a:pt x="0" y="155"/>
                    <a:pt x="5" y="160"/>
                    <a:pt x="11" y="160"/>
                  </a:cubicBezTo>
                  <a:cubicBezTo>
                    <a:pt x="146" y="160"/>
                    <a:pt x="146" y="160"/>
                    <a:pt x="146" y="160"/>
                  </a:cubicBezTo>
                  <a:cubicBezTo>
                    <a:pt x="152" y="160"/>
                    <a:pt x="157" y="155"/>
                    <a:pt x="157" y="149"/>
                  </a:cubicBezTo>
                  <a:cubicBezTo>
                    <a:pt x="157" y="11"/>
                    <a:pt x="157" y="11"/>
                    <a:pt x="157" y="11"/>
                  </a:cubicBezTo>
                  <a:cubicBezTo>
                    <a:pt x="157" y="5"/>
                    <a:pt x="152" y="0"/>
                    <a:pt x="146" y="0"/>
                  </a:cubicBezTo>
                  <a:close/>
                  <a:moveTo>
                    <a:pt x="155" y="149"/>
                  </a:moveTo>
                  <a:cubicBezTo>
                    <a:pt x="155" y="154"/>
                    <a:pt x="151" y="158"/>
                    <a:pt x="146" y="158"/>
                  </a:cubicBezTo>
                  <a:cubicBezTo>
                    <a:pt x="11" y="158"/>
                    <a:pt x="11" y="158"/>
                    <a:pt x="11" y="158"/>
                  </a:cubicBezTo>
                  <a:cubicBezTo>
                    <a:pt x="6" y="158"/>
                    <a:pt x="2" y="154"/>
                    <a:pt x="2" y="149"/>
                  </a:cubicBezTo>
                  <a:cubicBezTo>
                    <a:pt x="2" y="11"/>
                    <a:pt x="2" y="11"/>
                    <a:pt x="2" y="11"/>
                  </a:cubicBezTo>
                  <a:cubicBezTo>
                    <a:pt x="2" y="6"/>
                    <a:pt x="6" y="1"/>
                    <a:pt x="11" y="1"/>
                  </a:cubicBezTo>
                  <a:cubicBezTo>
                    <a:pt x="146" y="1"/>
                    <a:pt x="146" y="1"/>
                    <a:pt x="146" y="1"/>
                  </a:cubicBezTo>
                  <a:cubicBezTo>
                    <a:pt x="151" y="1"/>
                    <a:pt x="155" y="6"/>
                    <a:pt x="155" y="11"/>
                  </a:cubicBezTo>
                  <a:lnTo>
                    <a:pt x="15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115" name="Freeform 98"/>
            <p:cNvSpPr>
              <a:spLocks/>
            </p:cNvSpPr>
            <p:nvPr/>
          </p:nvSpPr>
          <p:spPr bwMode="auto">
            <a:xfrm>
              <a:off x="3541713" y="4094163"/>
              <a:ext cx="341313" cy="352425"/>
            </a:xfrm>
            <a:custGeom>
              <a:avLst/>
              <a:gdLst>
                <a:gd name="T0" fmla="*/ 130 w 141"/>
                <a:gd name="T1" fmla="*/ 0 h 145"/>
                <a:gd name="T2" fmla="*/ 84 w 141"/>
                <a:gd name="T3" fmla="*/ 0 h 145"/>
                <a:gd name="T4" fmla="*/ 84 w 141"/>
                <a:gd name="T5" fmla="*/ 13 h 145"/>
                <a:gd name="T6" fmla="*/ 100 w 141"/>
                <a:gd name="T7" fmla="*/ 39 h 145"/>
                <a:gd name="T8" fmla="*/ 70 w 141"/>
                <a:gd name="T9" fmla="*/ 68 h 145"/>
                <a:gd name="T10" fmla="*/ 41 w 141"/>
                <a:gd name="T11" fmla="*/ 39 h 145"/>
                <a:gd name="T12" fmla="*/ 57 w 141"/>
                <a:gd name="T13" fmla="*/ 13 h 145"/>
                <a:gd name="T14" fmla="*/ 57 w 141"/>
                <a:gd name="T15" fmla="*/ 0 h 145"/>
                <a:gd name="T16" fmla="*/ 10 w 141"/>
                <a:gd name="T17" fmla="*/ 0 h 145"/>
                <a:gd name="T18" fmla="*/ 0 w 141"/>
                <a:gd name="T19" fmla="*/ 11 h 145"/>
                <a:gd name="T20" fmla="*/ 0 w 141"/>
                <a:gd name="T21" fmla="*/ 135 h 145"/>
                <a:gd name="T22" fmla="*/ 10 w 141"/>
                <a:gd name="T23" fmla="*/ 145 h 145"/>
                <a:gd name="T24" fmla="*/ 130 w 141"/>
                <a:gd name="T25" fmla="*/ 145 h 145"/>
                <a:gd name="T26" fmla="*/ 141 w 141"/>
                <a:gd name="T27" fmla="*/ 135 h 145"/>
                <a:gd name="T28" fmla="*/ 141 w 141"/>
                <a:gd name="T29" fmla="*/ 11 h 145"/>
                <a:gd name="T30" fmla="*/ 130 w 141"/>
                <a:gd name="T31"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1" h="145">
                  <a:moveTo>
                    <a:pt x="130" y="0"/>
                  </a:moveTo>
                  <a:cubicBezTo>
                    <a:pt x="84" y="0"/>
                    <a:pt x="84" y="0"/>
                    <a:pt x="84" y="0"/>
                  </a:cubicBezTo>
                  <a:cubicBezTo>
                    <a:pt x="84" y="13"/>
                    <a:pt x="84" y="13"/>
                    <a:pt x="84" y="13"/>
                  </a:cubicBezTo>
                  <a:cubicBezTo>
                    <a:pt x="94" y="18"/>
                    <a:pt x="100" y="28"/>
                    <a:pt x="100" y="39"/>
                  </a:cubicBezTo>
                  <a:cubicBezTo>
                    <a:pt x="100" y="55"/>
                    <a:pt x="87" y="68"/>
                    <a:pt x="70" y="68"/>
                  </a:cubicBezTo>
                  <a:cubicBezTo>
                    <a:pt x="54" y="68"/>
                    <a:pt x="41" y="55"/>
                    <a:pt x="41" y="39"/>
                  </a:cubicBezTo>
                  <a:cubicBezTo>
                    <a:pt x="41" y="28"/>
                    <a:pt x="47" y="18"/>
                    <a:pt x="57" y="13"/>
                  </a:cubicBezTo>
                  <a:cubicBezTo>
                    <a:pt x="57" y="0"/>
                    <a:pt x="57" y="0"/>
                    <a:pt x="57" y="0"/>
                  </a:cubicBezTo>
                  <a:cubicBezTo>
                    <a:pt x="10" y="0"/>
                    <a:pt x="10" y="0"/>
                    <a:pt x="10" y="0"/>
                  </a:cubicBezTo>
                  <a:cubicBezTo>
                    <a:pt x="5" y="0"/>
                    <a:pt x="0" y="5"/>
                    <a:pt x="0" y="11"/>
                  </a:cubicBezTo>
                  <a:cubicBezTo>
                    <a:pt x="0" y="135"/>
                    <a:pt x="0" y="135"/>
                    <a:pt x="0" y="135"/>
                  </a:cubicBezTo>
                  <a:cubicBezTo>
                    <a:pt x="0" y="140"/>
                    <a:pt x="5" y="145"/>
                    <a:pt x="10" y="145"/>
                  </a:cubicBezTo>
                  <a:cubicBezTo>
                    <a:pt x="130" y="145"/>
                    <a:pt x="130" y="145"/>
                    <a:pt x="130" y="145"/>
                  </a:cubicBezTo>
                  <a:cubicBezTo>
                    <a:pt x="136" y="145"/>
                    <a:pt x="141" y="140"/>
                    <a:pt x="141" y="135"/>
                  </a:cubicBezTo>
                  <a:cubicBezTo>
                    <a:pt x="141" y="11"/>
                    <a:pt x="141" y="11"/>
                    <a:pt x="141" y="11"/>
                  </a:cubicBezTo>
                  <a:cubicBezTo>
                    <a:pt x="141" y="5"/>
                    <a:pt x="136" y="0"/>
                    <a:pt x="13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116" name="Freeform 99"/>
            <p:cNvSpPr>
              <a:spLocks/>
            </p:cNvSpPr>
            <p:nvPr/>
          </p:nvSpPr>
          <p:spPr bwMode="auto">
            <a:xfrm>
              <a:off x="3702050" y="4176713"/>
              <a:ext cx="20638" cy="73025"/>
            </a:xfrm>
            <a:custGeom>
              <a:avLst/>
              <a:gdLst>
                <a:gd name="T0" fmla="*/ 3 w 9"/>
                <a:gd name="T1" fmla="*/ 10 h 30"/>
                <a:gd name="T2" fmla="*/ 3 w 9"/>
                <a:gd name="T3" fmla="*/ 30 h 30"/>
                <a:gd name="T4" fmla="*/ 6 w 9"/>
                <a:gd name="T5" fmla="*/ 30 h 30"/>
                <a:gd name="T6" fmla="*/ 6 w 9"/>
                <a:gd name="T7" fmla="*/ 10 h 30"/>
                <a:gd name="T8" fmla="*/ 9 w 9"/>
                <a:gd name="T9" fmla="*/ 5 h 30"/>
                <a:gd name="T10" fmla="*/ 4 w 9"/>
                <a:gd name="T11" fmla="*/ 0 h 30"/>
                <a:gd name="T12" fmla="*/ 0 w 9"/>
                <a:gd name="T13" fmla="*/ 5 h 30"/>
                <a:gd name="T14" fmla="*/ 3 w 9"/>
                <a:gd name="T15" fmla="*/ 1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30">
                  <a:moveTo>
                    <a:pt x="3" y="10"/>
                  </a:moveTo>
                  <a:cubicBezTo>
                    <a:pt x="3" y="30"/>
                    <a:pt x="3" y="30"/>
                    <a:pt x="3" y="30"/>
                  </a:cubicBezTo>
                  <a:cubicBezTo>
                    <a:pt x="6" y="30"/>
                    <a:pt x="6" y="30"/>
                    <a:pt x="6" y="30"/>
                  </a:cubicBezTo>
                  <a:cubicBezTo>
                    <a:pt x="6" y="10"/>
                    <a:pt x="6" y="10"/>
                    <a:pt x="6" y="10"/>
                  </a:cubicBezTo>
                  <a:cubicBezTo>
                    <a:pt x="8" y="9"/>
                    <a:pt x="9" y="7"/>
                    <a:pt x="9" y="5"/>
                  </a:cubicBezTo>
                  <a:cubicBezTo>
                    <a:pt x="9" y="2"/>
                    <a:pt x="7" y="0"/>
                    <a:pt x="4" y="0"/>
                  </a:cubicBezTo>
                  <a:cubicBezTo>
                    <a:pt x="2" y="0"/>
                    <a:pt x="0" y="2"/>
                    <a:pt x="0" y="5"/>
                  </a:cubicBezTo>
                  <a:cubicBezTo>
                    <a:pt x="0" y="7"/>
                    <a:pt x="1" y="9"/>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117" name="Freeform 100"/>
            <p:cNvSpPr>
              <a:spLocks/>
            </p:cNvSpPr>
            <p:nvPr/>
          </p:nvSpPr>
          <p:spPr bwMode="auto">
            <a:xfrm>
              <a:off x="3754438" y="4189413"/>
              <a:ext cx="22225" cy="4762"/>
            </a:xfrm>
            <a:custGeom>
              <a:avLst/>
              <a:gdLst>
                <a:gd name="T0" fmla="*/ 0 w 9"/>
                <a:gd name="T1" fmla="*/ 1 h 2"/>
                <a:gd name="T2" fmla="*/ 1 w 9"/>
                <a:gd name="T3" fmla="*/ 2 h 2"/>
                <a:gd name="T4" fmla="*/ 8 w 9"/>
                <a:gd name="T5" fmla="*/ 2 h 2"/>
                <a:gd name="T6" fmla="*/ 9 w 9"/>
                <a:gd name="T7" fmla="*/ 1 h 2"/>
                <a:gd name="T8" fmla="*/ 8 w 9"/>
                <a:gd name="T9" fmla="*/ 0 h 2"/>
                <a:gd name="T10" fmla="*/ 1 w 9"/>
                <a:gd name="T11" fmla="*/ 0 h 2"/>
                <a:gd name="T12" fmla="*/ 0 w 9"/>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9" h="2">
                  <a:moveTo>
                    <a:pt x="0" y="1"/>
                  </a:moveTo>
                  <a:cubicBezTo>
                    <a:pt x="0" y="1"/>
                    <a:pt x="1" y="2"/>
                    <a:pt x="1" y="2"/>
                  </a:cubicBezTo>
                  <a:cubicBezTo>
                    <a:pt x="8" y="2"/>
                    <a:pt x="8" y="2"/>
                    <a:pt x="8" y="2"/>
                  </a:cubicBezTo>
                  <a:cubicBezTo>
                    <a:pt x="8" y="2"/>
                    <a:pt x="9" y="1"/>
                    <a:pt x="9" y="1"/>
                  </a:cubicBezTo>
                  <a:cubicBezTo>
                    <a:pt x="9" y="0"/>
                    <a:pt x="8" y="0"/>
                    <a:pt x="8" y="0"/>
                  </a:cubicBezTo>
                  <a:cubicBezTo>
                    <a:pt x="1" y="0"/>
                    <a:pt x="1" y="0"/>
                    <a:pt x="1" y="0"/>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118" name="Freeform 101"/>
            <p:cNvSpPr>
              <a:spLocks/>
            </p:cNvSpPr>
            <p:nvPr/>
          </p:nvSpPr>
          <p:spPr bwMode="auto">
            <a:xfrm>
              <a:off x="3648075" y="4189413"/>
              <a:ext cx="22225" cy="4762"/>
            </a:xfrm>
            <a:custGeom>
              <a:avLst/>
              <a:gdLst>
                <a:gd name="T0" fmla="*/ 9 w 9"/>
                <a:gd name="T1" fmla="*/ 1 h 2"/>
                <a:gd name="T2" fmla="*/ 8 w 9"/>
                <a:gd name="T3" fmla="*/ 0 h 2"/>
                <a:gd name="T4" fmla="*/ 1 w 9"/>
                <a:gd name="T5" fmla="*/ 0 h 2"/>
                <a:gd name="T6" fmla="*/ 0 w 9"/>
                <a:gd name="T7" fmla="*/ 1 h 2"/>
                <a:gd name="T8" fmla="*/ 1 w 9"/>
                <a:gd name="T9" fmla="*/ 2 h 2"/>
                <a:gd name="T10" fmla="*/ 8 w 9"/>
                <a:gd name="T11" fmla="*/ 2 h 2"/>
                <a:gd name="T12" fmla="*/ 9 w 9"/>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9" h="2">
                  <a:moveTo>
                    <a:pt x="9" y="1"/>
                  </a:moveTo>
                  <a:cubicBezTo>
                    <a:pt x="9" y="0"/>
                    <a:pt x="8" y="0"/>
                    <a:pt x="8" y="0"/>
                  </a:cubicBezTo>
                  <a:cubicBezTo>
                    <a:pt x="1" y="0"/>
                    <a:pt x="1" y="0"/>
                    <a:pt x="1" y="0"/>
                  </a:cubicBezTo>
                  <a:cubicBezTo>
                    <a:pt x="1" y="0"/>
                    <a:pt x="0" y="0"/>
                    <a:pt x="0" y="1"/>
                  </a:cubicBezTo>
                  <a:cubicBezTo>
                    <a:pt x="0" y="1"/>
                    <a:pt x="1" y="2"/>
                    <a:pt x="1" y="2"/>
                  </a:cubicBezTo>
                  <a:cubicBezTo>
                    <a:pt x="8" y="2"/>
                    <a:pt x="8" y="2"/>
                    <a:pt x="8" y="2"/>
                  </a:cubicBezTo>
                  <a:cubicBezTo>
                    <a:pt x="8" y="2"/>
                    <a:pt x="9" y="1"/>
                    <a:pt x="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119" name="Freeform 102"/>
            <p:cNvSpPr>
              <a:spLocks/>
            </p:cNvSpPr>
            <p:nvPr/>
          </p:nvSpPr>
          <p:spPr bwMode="auto">
            <a:xfrm>
              <a:off x="3711575" y="4125913"/>
              <a:ext cx="1588" cy="19050"/>
            </a:xfrm>
            <a:custGeom>
              <a:avLst/>
              <a:gdLst>
                <a:gd name="T0" fmla="*/ 0 w 1"/>
                <a:gd name="T1" fmla="*/ 8 h 8"/>
                <a:gd name="T2" fmla="*/ 1 w 1"/>
                <a:gd name="T3" fmla="*/ 7 h 8"/>
                <a:gd name="T4" fmla="*/ 1 w 1"/>
                <a:gd name="T5" fmla="*/ 1 h 8"/>
                <a:gd name="T6" fmla="*/ 0 w 1"/>
                <a:gd name="T7" fmla="*/ 0 h 8"/>
                <a:gd name="T8" fmla="*/ 0 w 1"/>
                <a:gd name="T9" fmla="*/ 1 h 8"/>
                <a:gd name="T10" fmla="*/ 0 w 1"/>
                <a:gd name="T11" fmla="*/ 7 h 8"/>
                <a:gd name="T12" fmla="*/ 0 w 1"/>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 h="8">
                  <a:moveTo>
                    <a:pt x="0" y="8"/>
                  </a:moveTo>
                  <a:cubicBezTo>
                    <a:pt x="1" y="8"/>
                    <a:pt x="1" y="8"/>
                    <a:pt x="1" y="7"/>
                  </a:cubicBezTo>
                  <a:cubicBezTo>
                    <a:pt x="1" y="1"/>
                    <a:pt x="1" y="1"/>
                    <a:pt x="1" y="1"/>
                  </a:cubicBezTo>
                  <a:cubicBezTo>
                    <a:pt x="1" y="0"/>
                    <a:pt x="1" y="0"/>
                    <a:pt x="0" y="0"/>
                  </a:cubicBezTo>
                  <a:cubicBezTo>
                    <a:pt x="0" y="0"/>
                    <a:pt x="0" y="0"/>
                    <a:pt x="0" y="1"/>
                  </a:cubicBezTo>
                  <a:cubicBezTo>
                    <a:pt x="0" y="7"/>
                    <a:pt x="0" y="7"/>
                    <a:pt x="0" y="7"/>
                  </a:cubicBezTo>
                  <a:cubicBezTo>
                    <a:pt x="0" y="8"/>
                    <a:pt x="0" y="8"/>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120" name="Freeform 103"/>
            <p:cNvSpPr>
              <a:spLocks/>
            </p:cNvSpPr>
            <p:nvPr/>
          </p:nvSpPr>
          <p:spPr bwMode="auto">
            <a:xfrm>
              <a:off x="3743325" y="4143375"/>
              <a:ext cx="14288" cy="15875"/>
            </a:xfrm>
            <a:custGeom>
              <a:avLst/>
              <a:gdLst>
                <a:gd name="T0" fmla="*/ 1 w 6"/>
                <a:gd name="T1" fmla="*/ 7 h 7"/>
                <a:gd name="T2" fmla="*/ 1 w 6"/>
                <a:gd name="T3" fmla="*/ 6 h 7"/>
                <a:gd name="T4" fmla="*/ 6 w 6"/>
                <a:gd name="T5" fmla="*/ 2 h 7"/>
                <a:gd name="T6" fmla="*/ 6 w 6"/>
                <a:gd name="T7" fmla="*/ 0 h 7"/>
                <a:gd name="T8" fmla="*/ 5 w 6"/>
                <a:gd name="T9" fmla="*/ 0 h 7"/>
                <a:gd name="T10" fmla="*/ 0 w 6"/>
                <a:gd name="T11" fmla="*/ 5 h 7"/>
                <a:gd name="T12" fmla="*/ 0 w 6"/>
                <a:gd name="T13" fmla="*/ 6 h 7"/>
                <a:gd name="T14" fmla="*/ 1 w 6"/>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7">
                  <a:moveTo>
                    <a:pt x="1" y="7"/>
                  </a:moveTo>
                  <a:cubicBezTo>
                    <a:pt x="1" y="7"/>
                    <a:pt x="1" y="7"/>
                    <a:pt x="1" y="6"/>
                  </a:cubicBezTo>
                  <a:cubicBezTo>
                    <a:pt x="6" y="2"/>
                    <a:pt x="6" y="2"/>
                    <a:pt x="6" y="2"/>
                  </a:cubicBezTo>
                  <a:cubicBezTo>
                    <a:pt x="6" y="1"/>
                    <a:pt x="6" y="1"/>
                    <a:pt x="6" y="0"/>
                  </a:cubicBezTo>
                  <a:cubicBezTo>
                    <a:pt x="6" y="0"/>
                    <a:pt x="5" y="0"/>
                    <a:pt x="5" y="0"/>
                  </a:cubicBezTo>
                  <a:cubicBezTo>
                    <a:pt x="0" y="5"/>
                    <a:pt x="0" y="5"/>
                    <a:pt x="0" y="5"/>
                  </a:cubicBezTo>
                  <a:cubicBezTo>
                    <a:pt x="0" y="6"/>
                    <a:pt x="0" y="6"/>
                    <a:pt x="0" y="6"/>
                  </a:cubicBezTo>
                  <a:cubicBezTo>
                    <a:pt x="0" y="7"/>
                    <a:pt x="1" y="7"/>
                    <a:pt x="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121" name="Freeform 104"/>
            <p:cNvSpPr>
              <a:spLocks/>
            </p:cNvSpPr>
            <p:nvPr/>
          </p:nvSpPr>
          <p:spPr bwMode="auto">
            <a:xfrm>
              <a:off x="3667125" y="4217988"/>
              <a:ext cx="15875" cy="17462"/>
            </a:xfrm>
            <a:custGeom>
              <a:avLst/>
              <a:gdLst>
                <a:gd name="T0" fmla="*/ 0 w 6"/>
                <a:gd name="T1" fmla="*/ 7 h 7"/>
                <a:gd name="T2" fmla="*/ 1 w 6"/>
                <a:gd name="T3" fmla="*/ 7 h 7"/>
                <a:gd name="T4" fmla="*/ 6 w 6"/>
                <a:gd name="T5" fmla="*/ 2 h 7"/>
                <a:gd name="T6" fmla="*/ 6 w 6"/>
                <a:gd name="T7" fmla="*/ 1 h 7"/>
                <a:gd name="T8" fmla="*/ 5 w 6"/>
                <a:gd name="T9" fmla="*/ 1 h 7"/>
                <a:gd name="T10" fmla="*/ 0 w 6"/>
                <a:gd name="T11" fmla="*/ 5 h 7"/>
                <a:gd name="T12" fmla="*/ 0 w 6"/>
                <a:gd name="T13" fmla="*/ 7 h 7"/>
                <a:gd name="T14" fmla="*/ 0 w 6"/>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7">
                  <a:moveTo>
                    <a:pt x="0" y="7"/>
                  </a:moveTo>
                  <a:cubicBezTo>
                    <a:pt x="1" y="7"/>
                    <a:pt x="1" y="7"/>
                    <a:pt x="1" y="7"/>
                  </a:cubicBezTo>
                  <a:cubicBezTo>
                    <a:pt x="6" y="2"/>
                    <a:pt x="6" y="2"/>
                    <a:pt x="6" y="2"/>
                  </a:cubicBezTo>
                  <a:cubicBezTo>
                    <a:pt x="6" y="2"/>
                    <a:pt x="6" y="1"/>
                    <a:pt x="6" y="1"/>
                  </a:cubicBezTo>
                  <a:cubicBezTo>
                    <a:pt x="6" y="0"/>
                    <a:pt x="5" y="0"/>
                    <a:pt x="5" y="1"/>
                  </a:cubicBezTo>
                  <a:cubicBezTo>
                    <a:pt x="0" y="5"/>
                    <a:pt x="0" y="5"/>
                    <a:pt x="0" y="5"/>
                  </a:cubicBezTo>
                  <a:cubicBezTo>
                    <a:pt x="0" y="6"/>
                    <a:pt x="0" y="6"/>
                    <a:pt x="0" y="7"/>
                  </a:cubicBezTo>
                  <a:cubicBezTo>
                    <a:pt x="0" y="7"/>
                    <a:pt x="0" y="7"/>
                    <a:pt x="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122" name="Freeform 105"/>
            <p:cNvSpPr>
              <a:spLocks/>
            </p:cNvSpPr>
            <p:nvPr/>
          </p:nvSpPr>
          <p:spPr bwMode="auto">
            <a:xfrm>
              <a:off x="3743325" y="4217988"/>
              <a:ext cx="14288" cy="17462"/>
            </a:xfrm>
            <a:custGeom>
              <a:avLst/>
              <a:gdLst>
                <a:gd name="T0" fmla="*/ 5 w 6"/>
                <a:gd name="T1" fmla="*/ 7 h 7"/>
                <a:gd name="T2" fmla="*/ 5 w 6"/>
                <a:gd name="T3" fmla="*/ 7 h 7"/>
                <a:gd name="T4" fmla="*/ 6 w 6"/>
                <a:gd name="T5" fmla="*/ 7 h 7"/>
                <a:gd name="T6" fmla="*/ 6 w 6"/>
                <a:gd name="T7" fmla="*/ 5 h 7"/>
                <a:gd name="T8" fmla="*/ 1 w 6"/>
                <a:gd name="T9" fmla="*/ 1 h 7"/>
                <a:gd name="T10" fmla="*/ 0 w 6"/>
                <a:gd name="T11" fmla="*/ 1 h 7"/>
                <a:gd name="T12" fmla="*/ 0 w 6"/>
                <a:gd name="T13" fmla="*/ 2 h 7"/>
                <a:gd name="T14" fmla="*/ 5 w 6"/>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7">
                  <a:moveTo>
                    <a:pt x="5" y="7"/>
                  </a:moveTo>
                  <a:cubicBezTo>
                    <a:pt x="5" y="7"/>
                    <a:pt x="5" y="7"/>
                    <a:pt x="5" y="7"/>
                  </a:cubicBezTo>
                  <a:cubicBezTo>
                    <a:pt x="6" y="7"/>
                    <a:pt x="6" y="7"/>
                    <a:pt x="6" y="7"/>
                  </a:cubicBezTo>
                  <a:cubicBezTo>
                    <a:pt x="6" y="6"/>
                    <a:pt x="6" y="6"/>
                    <a:pt x="6" y="5"/>
                  </a:cubicBezTo>
                  <a:cubicBezTo>
                    <a:pt x="1" y="1"/>
                    <a:pt x="1" y="1"/>
                    <a:pt x="1" y="1"/>
                  </a:cubicBezTo>
                  <a:cubicBezTo>
                    <a:pt x="1" y="0"/>
                    <a:pt x="0" y="0"/>
                    <a:pt x="0" y="1"/>
                  </a:cubicBezTo>
                  <a:cubicBezTo>
                    <a:pt x="0" y="1"/>
                    <a:pt x="0" y="2"/>
                    <a:pt x="0" y="2"/>
                  </a:cubicBezTo>
                  <a:lnTo>
                    <a:pt x="5"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123" name="Freeform 106"/>
            <p:cNvSpPr>
              <a:spLocks/>
            </p:cNvSpPr>
            <p:nvPr/>
          </p:nvSpPr>
          <p:spPr bwMode="auto">
            <a:xfrm>
              <a:off x="3667125" y="4143375"/>
              <a:ext cx="15875" cy="15875"/>
            </a:xfrm>
            <a:custGeom>
              <a:avLst/>
              <a:gdLst>
                <a:gd name="T0" fmla="*/ 0 w 6"/>
                <a:gd name="T1" fmla="*/ 0 h 7"/>
                <a:gd name="T2" fmla="*/ 0 w 6"/>
                <a:gd name="T3" fmla="*/ 2 h 7"/>
                <a:gd name="T4" fmla="*/ 5 w 6"/>
                <a:gd name="T5" fmla="*/ 6 h 7"/>
                <a:gd name="T6" fmla="*/ 5 w 6"/>
                <a:gd name="T7" fmla="*/ 7 h 7"/>
                <a:gd name="T8" fmla="*/ 6 w 6"/>
                <a:gd name="T9" fmla="*/ 6 h 7"/>
                <a:gd name="T10" fmla="*/ 6 w 6"/>
                <a:gd name="T11" fmla="*/ 5 h 7"/>
                <a:gd name="T12" fmla="*/ 1 w 6"/>
                <a:gd name="T13" fmla="*/ 0 h 7"/>
                <a:gd name="T14" fmla="*/ 0 w 6"/>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7">
                  <a:moveTo>
                    <a:pt x="0" y="0"/>
                  </a:moveTo>
                  <a:cubicBezTo>
                    <a:pt x="0" y="1"/>
                    <a:pt x="0" y="1"/>
                    <a:pt x="0" y="2"/>
                  </a:cubicBezTo>
                  <a:cubicBezTo>
                    <a:pt x="5" y="6"/>
                    <a:pt x="5" y="6"/>
                    <a:pt x="5" y="6"/>
                  </a:cubicBezTo>
                  <a:cubicBezTo>
                    <a:pt x="5" y="7"/>
                    <a:pt x="5" y="7"/>
                    <a:pt x="5" y="7"/>
                  </a:cubicBezTo>
                  <a:cubicBezTo>
                    <a:pt x="5" y="7"/>
                    <a:pt x="6" y="7"/>
                    <a:pt x="6" y="6"/>
                  </a:cubicBezTo>
                  <a:cubicBezTo>
                    <a:pt x="6" y="6"/>
                    <a:pt x="6" y="6"/>
                    <a:pt x="6" y="5"/>
                  </a:cubicBezTo>
                  <a:cubicBezTo>
                    <a:pt x="1"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grpSp>
      <p:grpSp>
        <p:nvGrpSpPr>
          <p:cNvPr id="187" name="Group 186"/>
          <p:cNvGrpSpPr/>
          <p:nvPr/>
        </p:nvGrpSpPr>
        <p:grpSpPr>
          <a:xfrm>
            <a:off x="2940743" y="2089211"/>
            <a:ext cx="298268" cy="539628"/>
            <a:chOff x="3632200" y="2433638"/>
            <a:chExt cx="241300" cy="436562"/>
          </a:xfrm>
          <a:solidFill>
            <a:srgbClr val="0078D7"/>
          </a:solidFill>
        </p:grpSpPr>
        <p:sp>
          <p:nvSpPr>
            <p:cNvPr id="170" name="Freeform 153"/>
            <p:cNvSpPr>
              <a:spLocks noEditPoints="1"/>
            </p:cNvSpPr>
            <p:nvPr/>
          </p:nvSpPr>
          <p:spPr bwMode="auto">
            <a:xfrm>
              <a:off x="3632200" y="2433638"/>
              <a:ext cx="241300" cy="153987"/>
            </a:xfrm>
            <a:custGeom>
              <a:avLst/>
              <a:gdLst>
                <a:gd name="T0" fmla="*/ 93 w 100"/>
                <a:gd name="T1" fmla="*/ 0 h 64"/>
                <a:gd name="T2" fmla="*/ 4 w 100"/>
                <a:gd name="T3" fmla="*/ 0 h 64"/>
                <a:gd name="T4" fmla="*/ 0 w 100"/>
                <a:gd name="T5" fmla="*/ 5 h 64"/>
                <a:gd name="T6" fmla="*/ 0 w 100"/>
                <a:gd name="T7" fmla="*/ 64 h 64"/>
                <a:gd name="T8" fmla="*/ 100 w 100"/>
                <a:gd name="T9" fmla="*/ 64 h 64"/>
                <a:gd name="T10" fmla="*/ 100 w 100"/>
                <a:gd name="T11" fmla="*/ 5 h 64"/>
                <a:gd name="T12" fmla="*/ 93 w 100"/>
                <a:gd name="T13" fmla="*/ 0 h 64"/>
                <a:gd name="T14" fmla="*/ 20 w 100"/>
                <a:gd name="T15" fmla="*/ 45 h 64"/>
                <a:gd name="T16" fmla="*/ 16 w 100"/>
                <a:gd name="T17" fmla="*/ 50 h 64"/>
                <a:gd name="T18" fmla="*/ 12 w 100"/>
                <a:gd name="T19" fmla="*/ 45 h 64"/>
                <a:gd name="T20" fmla="*/ 12 w 100"/>
                <a:gd name="T21" fmla="*/ 27 h 64"/>
                <a:gd name="T22" fmla="*/ 16 w 100"/>
                <a:gd name="T23" fmla="*/ 23 h 64"/>
                <a:gd name="T24" fmla="*/ 20 w 100"/>
                <a:gd name="T25" fmla="*/ 27 h 64"/>
                <a:gd name="T26" fmla="*/ 20 w 100"/>
                <a:gd name="T27" fmla="*/ 4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64">
                  <a:moveTo>
                    <a:pt x="93" y="0"/>
                  </a:moveTo>
                  <a:cubicBezTo>
                    <a:pt x="4" y="0"/>
                    <a:pt x="4" y="0"/>
                    <a:pt x="4" y="0"/>
                  </a:cubicBezTo>
                  <a:cubicBezTo>
                    <a:pt x="1" y="0"/>
                    <a:pt x="0" y="2"/>
                    <a:pt x="0" y="5"/>
                  </a:cubicBezTo>
                  <a:cubicBezTo>
                    <a:pt x="0" y="64"/>
                    <a:pt x="0" y="64"/>
                    <a:pt x="0" y="64"/>
                  </a:cubicBezTo>
                  <a:cubicBezTo>
                    <a:pt x="100" y="64"/>
                    <a:pt x="100" y="64"/>
                    <a:pt x="100" y="64"/>
                  </a:cubicBezTo>
                  <a:cubicBezTo>
                    <a:pt x="100" y="5"/>
                    <a:pt x="100" y="5"/>
                    <a:pt x="100" y="5"/>
                  </a:cubicBezTo>
                  <a:cubicBezTo>
                    <a:pt x="100" y="2"/>
                    <a:pt x="96" y="0"/>
                    <a:pt x="93" y="0"/>
                  </a:cubicBezTo>
                  <a:close/>
                  <a:moveTo>
                    <a:pt x="20" y="45"/>
                  </a:moveTo>
                  <a:cubicBezTo>
                    <a:pt x="20" y="48"/>
                    <a:pt x="18" y="50"/>
                    <a:pt x="16" y="50"/>
                  </a:cubicBezTo>
                  <a:cubicBezTo>
                    <a:pt x="14" y="50"/>
                    <a:pt x="12" y="48"/>
                    <a:pt x="12" y="45"/>
                  </a:cubicBezTo>
                  <a:cubicBezTo>
                    <a:pt x="12" y="27"/>
                    <a:pt x="12" y="27"/>
                    <a:pt x="12" y="27"/>
                  </a:cubicBezTo>
                  <a:cubicBezTo>
                    <a:pt x="12" y="25"/>
                    <a:pt x="14" y="23"/>
                    <a:pt x="16" y="23"/>
                  </a:cubicBezTo>
                  <a:cubicBezTo>
                    <a:pt x="18" y="23"/>
                    <a:pt x="20" y="25"/>
                    <a:pt x="20" y="27"/>
                  </a:cubicBezTo>
                  <a:lnTo>
                    <a:pt x="2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171" name="Freeform 154"/>
            <p:cNvSpPr>
              <a:spLocks noEditPoints="1"/>
            </p:cNvSpPr>
            <p:nvPr/>
          </p:nvSpPr>
          <p:spPr bwMode="auto">
            <a:xfrm>
              <a:off x="3632200" y="2617788"/>
              <a:ext cx="241300" cy="252412"/>
            </a:xfrm>
            <a:custGeom>
              <a:avLst/>
              <a:gdLst>
                <a:gd name="T0" fmla="*/ 0 w 100"/>
                <a:gd name="T1" fmla="*/ 0 h 104"/>
                <a:gd name="T2" fmla="*/ 0 w 100"/>
                <a:gd name="T3" fmla="*/ 97 h 104"/>
                <a:gd name="T4" fmla="*/ 4 w 100"/>
                <a:gd name="T5" fmla="*/ 104 h 104"/>
                <a:gd name="T6" fmla="*/ 93 w 100"/>
                <a:gd name="T7" fmla="*/ 104 h 104"/>
                <a:gd name="T8" fmla="*/ 100 w 100"/>
                <a:gd name="T9" fmla="*/ 97 h 104"/>
                <a:gd name="T10" fmla="*/ 100 w 100"/>
                <a:gd name="T11" fmla="*/ 0 h 104"/>
                <a:gd name="T12" fmla="*/ 0 w 100"/>
                <a:gd name="T13" fmla="*/ 0 h 104"/>
                <a:gd name="T14" fmla="*/ 20 w 100"/>
                <a:gd name="T15" fmla="*/ 61 h 104"/>
                <a:gd name="T16" fmla="*/ 16 w 100"/>
                <a:gd name="T17" fmla="*/ 65 h 104"/>
                <a:gd name="T18" fmla="*/ 12 w 100"/>
                <a:gd name="T19" fmla="*/ 61 h 104"/>
                <a:gd name="T20" fmla="*/ 12 w 100"/>
                <a:gd name="T21" fmla="*/ 15 h 104"/>
                <a:gd name="T22" fmla="*/ 16 w 100"/>
                <a:gd name="T23" fmla="*/ 11 h 104"/>
                <a:gd name="T24" fmla="*/ 20 w 100"/>
                <a:gd name="T25" fmla="*/ 15 h 104"/>
                <a:gd name="T26" fmla="*/ 20 w 100"/>
                <a:gd name="T27" fmla="*/ 6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4">
                  <a:moveTo>
                    <a:pt x="0" y="0"/>
                  </a:moveTo>
                  <a:cubicBezTo>
                    <a:pt x="0" y="97"/>
                    <a:pt x="0" y="97"/>
                    <a:pt x="0" y="97"/>
                  </a:cubicBezTo>
                  <a:cubicBezTo>
                    <a:pt x="0" y="100"/>
                    <a:pt x="1" y="104"/>
                    <a:pt x="4" y="104"/>
                  </a:cubicBezTo>
                  <a:cubicBezTo>
                    <a:pt x="93" y="104"/>
                    <a:pt x="93" y="104"/>
                    <a:pt x="93" y="104"/>
                  </a:cubicBezTo>
                  <a:cubicBezTo>
                    <a:pt x="96" y="104"/>
                    <a:pt x="100" y="100"/>
                    <a:pt x="100" y="97"/>
                  </a:cubicBezTo>
                  <a:cubicBezTo>
                    <a:pt x="100" y="0"/>
                    <a:pt x="100" y="0"/>
                    <a:pt x="100" y="0"/>
                  </a:cubicBezTo>
                  <a:lnTo>
                    <a:pt x="0" y="0"/>
                  </a:lnTo>
                  <a:close/>
                  <a:moveTo>
                    <a:pt x="20" y="61"/>
                  </a:moveTo>
                  <a:cubicBezTo>
                    <a:pt x="20" y="63"/>
                    <a:pt x="18" y="65"/>
                    <a:pt x="16" y="65"/>
                  </a:cubicBezTo>
                  <a:cubicBezTo>
                    <a:pt x="14" y="65"/>
                    <a:pt x="12" y="63"/>
                    <a:pt x="12" y="61"/>
                  </a:cubicBezTo>
                  <a:cubicBezTo>
                    <a:pt x="12" y="15"/>
                    <a:pt x="12" y="15"/>
                    <a:pt x="12" y="15"/>
                  </a:cubicBezTo>
                  <a:cubicBezTo>
                    <a:pt x="12" y="13"/>
                    <a:pt x="14" y="11"/>
                    <a:pt x="16" y="11"/>
                  </a:cubicBezTo>
                  <a:cubicBezTo>
                    <a:pt x="18" y="11"/>
                    <a:pt x="20" y="13"/>
                    <a:pt x="20" y="15"/>
                  </a:cubicBezTo>
                  <a:lnTo>
                    <a:pt x="20"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grpSp>
      <p:sp>
        <p:nvSpPr>
          <p:cNvPr id="18" name="TextBox 17"/>
          <p:cNvSpPr txBox="1"/>
          <p:nvPr/>
        </p:nvSpPr>
        <p:spPr>
          <a:xfrm>
            <a:off x="9782210" y="4965676"/>
            <a:ext cx="763018" cy="180989"/>
          </a:xfrm>
          <a:prstGeom prst="rect">
            <a:avLst/>
          </a:prstGeom>
        </p:spPr>
        <p:txBody>
          <a:bodyPr wrap="square" lIns="0" tIns="0" rIns="0" bIns="0" rtlCol="0">
            <a:spAutoFit/>
          </a:bodyPr>
          <a:lstStyle>
            <a:defPPr>
              <a:defRPr lang="en-US"/>
            </a:defPPr>
            <a:lvl1pPr algn="ctr" defTabSz="932597">
              <a:defRPr sz="1200" spc="-39">
                <a:gradFill>
                  <a:gsLst>
                    <a:gs pos="0">
                      <a:schemeClr val="tx1"/>
                    </a:gs>
                    <a:gs pos="100000">
                      <a:schemeClr val="tx1"/>
                    </a:gs>
                  </a:gsLst>
                  <a:lin ang="5400000" scaled="1"/>
                </a:gradFill>
                <a:ea typeface="Segoe UI" pitchFamily="34" charset="0"/>
                <a:cs typeface="Segoe UI" pitchFamily="34" charset="0"/>
              </a:defRPr>
            </a:lvl1pPr>
          </a:lstStyle>
          <a:p>
            <a:pPr defTabSz="914038">
              <a:defRPr/>
            </a:pPr>
            <a:r>
              <a:rPr lang="en-US" sz="1176" spc="-38" dirty="0">
                <a:gradFill>
                  <a:gsLst>
                    <a:gs pos="0">
                      <a:srgbClr val="505050"/>
                    </a:gs>
                    <a:gs pos="100000">
                      <a:srgbClr val="505050"/>
                    </a:gs>
                  </a:gsLst>
                  <a:lin ang="5400000" scaled="1"/>
                </a:gradFill>
                <a:latin typeface="Segoe UI"/>
              </a:rPr>
              <a:t>Television</a:t>
            </a:r>
          </a:p>
        </p:txBody>
      </p:sp>
      <p:sp>
        <p:nvSpPr>
          <p:cNvPr id="26" name="TextBox 25"/>
          <p:cNvSpPr txBox="1"/>
          <p:nvPr/>
        </p:nvSpPr>
        <p:spPr>
          <a:xfrm>
            <a:off x="9782210" y="2766325"/>
            <a:ext cx="763018" cy="180989"/>
          </a:xfrm>
          <a:prstGeom prst="rect">
            <a:avLst/>
          </a:prstGeom>
        </p:spPr>
        <p:txBody>
          <a:bodyPr wrap="square" lIns="0" tIns="0" rIns="0" bIns="0" rtlCol="0">
            <a:spAutoFit/>
          </a:bodyPr>
          <a:lstStyle/>
          <a:p>
            <a:pPr algn="ctr" defTabSz="914038">
              <a:defRPr/>
            </a:pPr>
            <a:r>
              <a:rPr lang="en-US" sz="1176" spc="-38" dirty="0">
                <a:gradFill>
                  <a:gsLst>
                    <a:gs pos="0">
                      <a:srgbClr val="505050"/>
                    </a:gs>
                    <a:gs pos="100000">
                      <a:srgbClr val="505050"/>
                    </a:gs>
                  </a:gsLst>
                  <a:lin ang="5400000" scaled="1"/>
                </a:gradFill>
                <a:latin typeface="Segoe UI"/>
                <a:ea typeface="Segoe UI" pitchFamily="34" charset="0"/>
                <a:cs typeface="Segoe UI" pitchFamily="34" charset="0"/>
              </a:rPr>
              <a:t>Microwave</a:t>
            </a:r>
          </a:p>
        </p:txBody>
      </p:sp>
      <p:grpSp>
        <p:nvGrpSpPr>
          <p:cNvPr id="194" name="Group 193"/>
          <p:cNvGrpSpPr/>
          <p:nvPr/>
        </p:nvGrpSpPr>
        <p:grpSpPr>
          <a:xfrm>
            <a:off x="9917452" y="4268001"/>
            <a:ext cx="492534" cy="539629"/>
            <a:chOff x="9374188" y="4051300"/>
            <a:chExt cx="398463" cy="436563"/>
          </a:xfrm>
          <a:solidFill>
            <a:srgbClr val="0078D7"/>
          </a:solidFill>
        </p:grpSpPr>
        <p:sp>
          <p:nvSpPr>
            <p:cNvPr id="146" name="Freeform 129"/>
            <p:cNvSpPr>
              <a:spLocks noEditPoints="1"/>
            </p:cNvSpPr>
            <p:nvPr/>
          </p:nvSpPr>
          <p:spPr bwMode="auto">
            <a:xfrm>
              <a:off x="9374188" y="4217988"/>
              <a:ext cx="398463" cy="269875"/>
            </a:xfrm>
            <a:custGeom>
              <a:avLst/>
              <a:gdLst>
                <a:gd name="T0" fmla="*/ 158 w 165"/>
                <a:gd name="T1" fmla="*/ 0 h 111"/>
                <a:gd name="T2" fmla="*/ 7 w 165"/>
                <a:gd name="T3" fmla="*/ 0 h 111"/>
                <a:gd name="T4" fmla="*/ 0 w 165"/>
                <a:gd name="T5" fmla="*/ 7 h 111"/>
                <a:gd name="T6" fmla="*/ 0 w 165"/>
                <a:gd name="T7" fmla="*/ 104 h 111"/>
                <a:gd name="T8" fmla="*/ 7 w 165"/>
                <a:gd name="T9" fmla="*/ 111 h 111"/>
                <a:gd name="T10" fmla="*/ 158 w 165"/>
                <a:gd name="T11" fmla="*/ 111 h 111"/>
                <a:gd name="T12" fmla="*/ 165 w 165"/>
                <a:gd name="T13" fmla="*/ 104 h 111"/>
                <a:gd name="T14" fmla="*/ 165 w 165"/>
                <a:gd name="T15" fmla="*/ 7 h 111"/>
                <a:gd name="T16" fmla="*/ 158 w 165"/>
                <a:gd name="T17" fmla="*/ 0 h 111"/>
                <a:gd name="T18" fmla="*/ 120 w 165"/>
                <a:gd name="T19" fmla="*/ 93 h 111"/>
                <a:gd name="T20" fmla="*/ 73 w 165"/>
                <a:gd name="T21" fmla="*/ 96 h 111"/>
                <a:gd name="T22" fmla="*/ 18 w 165"/>
                <a:gd name="T23" fmla="*/ 93 h 111"/>
                <a:gd name="T24" fmla="*/ 14 w 165"/>
                <a:gd name="T25" fmla="*/ 56 h 111"/>
                <a:gd name="T26" fmla="*/ 18 w 165"/>
                <a:gd name="T27" fmla="*/ 17 h 111"/>
                <a:gd name="T28" fmla="*/ 73 w 165"/>
                <a:gd name="T29" fmla="*/ 14 h 111"/>
                <a:gd name="T30" fmla="*/ 120 w 165"/>
                <a:gd name="T31" fmla="*/ 17 h 111"/>
                <a:gd name="T32" fmla="*/ 124 w 165"/>
                <a:gd name="T33" fmla="*/ 55 h 111"/>
                <a:gd name="T34" fmla="*/ 120 w 165"/>
                <a:gd name="T35" fmla="*/ 93 h 111"/>
                <a:gd name="T36" fmla="*/ 154 w 165"/>
                <a:gd name="T37" fmla="*/ 91 h 111"/>
                <a:gd name="T38" fmla="*/ 152 w 165"/>
                <a:gd name="T39" fmla="*/ 94 h 111"/>
                <a:gd name="T40" fmla="*/ 140 w 165"/>
                <a:gd name="T41" fmla="*/ 94 h 111"/>
                <a:gd name="T42" fmla="*/ 137 w 165"/>
                <a:gd name="T43" fmla="*/ 91 h 111"/>
                <a:gd name="T44" fmla="*/ 137 w 165"/>
                <a:gd name="T45" fmla="*/ 20 h 111"/>
                <a:gd name="T46" fmla="*/ 140 w 165"/>
                <a:gd name="T47" fmla="*/ 17 h 111"/>
                <a:gd name="T48" fmla="*/ 152 w 165"/>
                <a:gd name="T49" fmla="*/ 17 h 111"/>
                <a:gd name="T50" fmla="*/ 154 w 165"/>
                <a:gd name="T51" fmla="*/ 20 h 111"/>
                <a:gd name="T52" fmla="*/ 154 w 165"/>
                <a:gd name="T53" fmla="*/ 9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 h="111">
                  <a:moveTo>
                    <a:pt x="158" y="0"/>
                  </a:moveTo>
                  <a:cubicBezTo>
                    <a:pt x="7" y="0"/>
                    <a:pt x="7" y="0"/>
                    <a:pt x="7" y="0"/>
                  </a:cubicBezTo>
                  <a:cubicBezTo>
                    <a:pt x="3" y="0"/>
                    <a:pt x="0" y="3"/>
                    <a:pt x="0" y="7"/>
                  </a:cubicBezTo>
                  <a:cubicBezTo>
                    <a:pt x="0" y="104"/>
                    <a:pt x="0" y="104"/>
                    <a:pt x="0" y="104"/>
                  </a:cubicBezTo>
                  <a:cubicBezTo>
                    <a:pt x="0" y="108"/>
                    <a:pt x="3" y="111"/>
                    <a:pt x="7" y="111"/>
                  </a:cubicBezTo>
                  <a:cubicBezTo>
                    <a:pt x="158" y="111"/>
                    <a:pt x="158" y="111"/>
                    <a:pt x="158" y="111"/>
                  </a:cubicBezTo>
                  <a:cubicBezTo>
                    <a:pt x="162" y="111"/>
                    <a:pt x="165" y="108"/>
                    <a:pt x="165" y="104"/>
                  </a:cubicBezTo>
                  <a:cubicBezTo>
                    <a:pt x="165" y="7"/>
                    <a:pt x="165" y="7"/>
                    <a:pt x="165" y="7"/>
                  </a:cubicBezTo>
                  <a:cubicBezTo>
                    <a:pt x="165" y="3"/>
                    <a:pt x="162" y="0"/>
                    <a:pt x="158" y="0"/>
                  </a:cubicBezTo>
                  <a:close/>
                  <a:moveTo>
                    <a:pt x="120" y="93"/>
                  </a:moveTo>
                  <a:cubicBezTo>
                    <a:pt x="118" y="95"/>
                    <a:pt x="97" y="96"/>
                    <a:pt x="73" y="96"/>
                  </a:cubicBezTo>
                  <a:cubicBezTo>
                    <a:pt x="46" y="96"/>
                    <a:pt x="20" y="95"/>
                    <a:pt x="18" y="93"/>
                  </a:cubicBezTo>
                  <a:cubicBezTo>
                    <a:pt x="16" y="91"/>
                    <a:pt x="14" y="74"/>
                    <a:pt x="14" y="56"/>
                  </a:cubicBezTo>
                  <a:cubicBezTo>
                    <a:pt x="14" y="36"/>
                    <a:pt x="15" y="20"/>
                    <a:pt x="18" y="17"/>
                  </a:cubicBezTo>
                  <a:cubicBezTo>
                    <a:pt x="20" y="15"/>
                    <a:pt x="47" y="14"/>
                    <a:pt x="73" y="14"/>
                  </a:cubicBezTo>
                  <a:cubicBezTo>
                    <a:pt x="99" y="14"/>
                    <a:pt x="119" y="16"/>
                    <a:pt x="120" y="17"/>
                  </a:cubicBezTo>
                  <a:cubicBezTo>
                    <a:pt x="122" y="19"/>
                    <a:pt x="124" y="36"/>
                    <a:pt x="124" y="55"/>
                  </a:cubicBezTo>
                  <a:cubicBezTo>
                    <a:pt x="124" y="74"/>
                    <a:pt x="123" y="91"/>
                    <a:pt x="120" y="93"/>
                  </a:cubicBezTo>
                  <a:close/>
                  <a:moveTo>
                    <a:pt x="154" y="91"/>
                  </a:moveTo>
                  <a:cubicBezTo>
                    <a:pt x="154" y="92"/>
                    <a:pt x="153" y="94"/>
                    <a:pt x="152" y="94"/>
                  </a:cubicBezTo>
                  <a:cubicBezTo>
                    <a:pt x="140" y="94"/>
                    <a:pt x="140" y="94"/>
                    <a:pt x="140" y="94"/>
                  </a:cubicBezTo>
                  <a:cubicBezTo>
                    <a:pt x="139" y="94"/>
                    <a:pt x="137" y="92"/>
                    <a:pt x="137" y="91"/>
                  </a:cubicBezTo>
                  <a:cubicBezTo>
                    <a:pt x="137" y="20"/>
                    <a:pt x="137" y="20"/>
                    <a:pt x="137" y="20"/>
                  </a:cubicBezTo>
                  <a:cubicBezTo>
                    <a:pt x="137" y="19"/>
                    <a:pt x="139" y="17"/>
                    <a:pt x="140" y="17"/>
                  </a:cubicBezTo>
                  <a:cubicBezTo>
                    <a:pt x="152" y="17"/>
                    <a:pt x="152" y="17"/>
                    <a:pt x="152" y="17"/>
                  </a:cubicBezTo>
                  <a:cubicBezTo>
                    <a:pt x="153" y="17"/>
                    <a:pt x="154" y="19"/>
                    <a:pt x="154" y="20"/>
                  </a:cubicBezTo>
                  <a:lnTo>
                    <a:pt x="154"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147" name="Oval 130"/>
            <p:cNvSpPr>
              <a:spLocks noChangeArrowheads="1"/>
            </p:cNvSpPr>
            <p:nvPr/>
          </p:nvSpPr>
          <p:spPr bwMode="auto">
            <a:xfrm>
              <a:off x="9720263" y="4271963"/>
              <a:ext cx="14288" cy="158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148" name="Oval 131"/>
            <p:cNvSpPr>
              <a:spLocks noChangeArrowheads="1"/>
            </p:cNvSpPr>
            <p:nvPr/>
          </p:nvSpPr>
          <p:spPr bwMode="auto">
            <a:xfrm>
              <a:off x="9720263" y="4292600"/>
              <a:ext cx="14288" cy="1746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149" name="Oval 132"/>
            <p:cNvSpPr>
              <a:spLocks noChangeArrowheads="1"/>
            </p:cNvSpPr>
            <p:nvPr/>
          </p:nvSpPr>
          <p:spPr bwMode="auto">
            <a:xfrm>
              <a:off x="9720263" y="4318000"/>
              <a:ext cx="14288" cy="158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150" name="Oval 133"/>
            <p:cNvSpPr>
              <a:spLocks noChangeArrowheads="1"/>
            </p:cNvSpPr>
            <p:nvPr/>
          </p:nvSpPr>
          <p:spPr bwMode="auto">
            <a:xfrm>
              <a:off x="9712325" y="4356100"/>
              <a:ext cx="30163" cy="3016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151" name="Oval 134"/>
            <p:cNvSpPr>
              <a:spLocks noChangeArrowheads="1"/>
            </p:cNvSpPr>
            <p:nvPr/>
          </p:nvSpPr>
          <p:spPr bwMode="auto">
            <a:xfrm>
              <a:off x="9712325" y="4405313"/>
              <a:ext cx="30163" cy="285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152" name="Freeform 135"/>
            <p:cNvSpPr>
              <a:spLocks/>
            </p:cNvSpPr>
            <p:nvPr/>
          </p:nvSpPr>
          <p:spPr bwMode="auto">
            <a:xfrm>
              <a:off x="9502775" y="4184650"/>
              <a:ext cx="130175" cy="28575"/>
            </a:xfrm>
            <a:custGeom>
              <a:avLst/>
              <a:gdLst>
                <a:gd name="T0" fmla="*/ 34 w 54"/>
                <a:gd name="T1" fmla="*/ 0 h 12"/>
                <a:gd name="T2" fmla="*/ 33 w 54"/>
                <a:gd name="T3" fmla="*/ 0 h 12"/>
                <a:gd name="T4" fmla="*/ 27 w 54"/>
                <a:gd name="T5" fmla="*/ 0 h 12"/>
                <a:gd name="T6" fmla="*/ 20 w 54"/>
                <a:gd name="T7" fmla="*/ 0 h 12"/>
                <a:gd name="T8" fmla="*/ 19 w 54"/>
                <a:gd name="T9" fmla="*/ 1 h 12"/>
                <a:gd name="T10" fmla="*/ 0 w 54"/>
                <a:gd name="T11" fmla="*/ 12 h 12"/>
                <a:gd name="T12" fmla="*/ 54 w 54"/>
                <a:gd name="T13" fmla="*/ 12 h 12"/>
                <a:gd name="T14" fmla="*/ 34 w 5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12">
                  <a:moveTo>
                    <a:pt x="34" y="0"/>
                  </a:moveTo>
                  <a:cubicBezTo>
                    <a:pt x="34" y="0"/>
                    <a:pt x="33" y="0"/>
                    <a:pt x="33" y="0"/>
                  </a:cubicBezTo>
                  <a:cubicBezTo>
                    <a:pt x="31" y="0"/>
                    <a:pt x="29" y="0"/>
                    <a:pt x="27" y="0"/>
                  </a:cubicBezTo>
                  <a:cubicBezTo>
                    <a:pt x="25" y="0"/>
                    <a:pt x="22" y="0"/>
                    <a:pt x="20" y="0"/>
                  </a:cubicBezTo>
                  <a:cubicBezTo>
                    <a:pt x="20" y="0"/>
                    <a:pt x="19" y="1"/>
                    <a:pt x="19" y="1"/>
                  </a:cubicBezTo>
                  <a:cubicBezTo>
                    <a:pt x="11" y="3"/>
                    <a:pt x="4" y="5"/>
                    <a:pt x="0" y="12"/>
                  </a:cubicBezTo>
                  <a:cubicBezTo>
                    <a:pt x="54" y="12"/>
                    <a:pt x="54" y="12"/>
                    <a:pt x="54" y="12"/>
                  </a:cubicBezTo>
                  <a:cubicBezTo>
                    <a:pt x="50" y="4"/>
                    <a:pt x="43" y="3"/>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153" name="Freeform 136"/>
            <p:cNvSpPr>
              <a:spLocks/>
            </p:cNvSpPr>
            <p:nvPr/>
          </p:nvSpPr>
          <p:spPr bwMode="auto">
            <a:xfrm>
              <a:off x="9466263" y="4051300"/>
              <a:ext cx="84138" cy="130175"/>
            </a:xfrm>
            <a:custGeom>
              <a:avLst/>
              <a:gdLst>
                <a:gd name="T0" fmla="*/ 1 w 35"/>
                <a:gd name="T1" fmla="*/ 0 h 54"/>
                <a:gd name="T2" fmla="*/ 0 w 35"/>
                <a:gd name="T3" fmla="*/ 0 h 54"/>
                <a:gd name="T4" fmla="*/ 0 w 35"/>
                <a:gd name="T5" fmla="*/ 1 h 54"/>
                <a:gd name="T6" fmla="*/ 34 w 35"/>
                <a:gd name="T7" fmla="*/ 54 h 54"/>
                <a:gd name="T8" fmla="*/ 35 w 35"/>
                <a:gd name="T9" fmla="*/ 54 h 54"/>
                <a:gd name="T10" fmla="*/ 1 w 35"/>
                <a:gd name="T11" fmla="*/ 0 h 54"/>
              </a:gdLst>
              <a:ahLst/>
              <a:cxnLst>
                <a:cxn ang="0">
                  <a:pos x="T0" y="T1"/>
                </a:cxn>
                <a:cxn ang="0">
                  <a:pos x="T2" y="T3"/>
                </a:cxn>
                <a:cxn ang="0">
                  <a:pos x="T4" y="T5"/>
                </a:cxn>
                <a:cxn ang="0">
                  <a:pos x="T6" y="T7"/>
                </a:cxn>
                <a:cxn ang="0">
                  <a:pos x="T8" y="T9"/>
                </a:cxn>
                <a:cxn ang="0">
                  <a:pos x="T10" y="T11"/>
                </a:cxn>
              </a:cxnLst>
              <a:rect l="0" t="0" r="r" b="b"/>
              <a:pathLst>
                <a:path w="35" h="54">
                  <a:moveTo>
                    <a:pt x="1" y="0"/>
                  </a:moveTo>
                  <a:cubicBezTo>
                    <a:pt x="1" y="0"/>
                    <a:pt x="1" y="0"/>
                    <a:pt x="0" y="0"/>
                  </a:cubicBezTo>
                  <a:cubicBezTo>
                    <a:pt x="0" y="0"/>
                    <a:pt x="0" y="1"/>
                    <a:pt x="0" y="1"/>
                  </a:cubicBezTo>
                  <a:cubicBezTo>
                    <a:pt x="34" y="54"/>
                    <a:pt x="34" y="54"/>
                    <a:pt x="34" y="54"/>
                  </a:cubicBezTo>
                  <a:cubicBezTo>
                    <a:pt x="34" y="54"/>
                    <a:pt x="35" y="54"/>
                    <a:pt x="35" y="54"/>
                  </a:cubicBez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154" name="Freeform 137"/>
            <p:cNvSpPr>
              <a:spLocks/>
            </p:cNvSpPr>
            <p:nvPr/>
          </p:nvSpPr>
          <p:spPr bwMode="auto">
            <a:xfrm>
              <a:off x="9582150" y="4051300"/>
              <a:ext cx="87313" cy="130175"/>
            </a:xfrm>
            <a:custGeom>
              <a:avLst/>
              <a:gdLst>
                <a:gd name="T0" fmla="*/ 35 w 36"/>
                <a:gd name="T1" fmla="*/ 0 h 54"/>
                <a:gd name="T2" fmla="*/ 34 w 36"/>
                <a:gd name="T3" fmla="*/ 0 h 54"/>
                <a:gd name="T4" fmla="*/ 0 w 36"/>
                <a:gd name="T5" fmla="*/ 54 h 54"/>
                <a:gd name="T6" fmla="*/ 1 w 36"/>
                <a:gd name="T7" fmla="*/ 54 h 54"/>
                <a:gd name="T8" fmla="*/ 36 w 36"/>
                <a:gd name="T9" fmla="*/ 1 h 54"/>
                <a:gd name="T10" fmla="*/ 35 w 36"/>
                <a:gd name="T11" fmla="*/ 0 h 54"/>
              </a:gdLst>
              <a:ahLst/>
              <a:cxnLst>
                <a:cxn ang="0">
                  <a:pos x="T0" y="T1"/>
                </a:cxn>
                <a:cxn ang="0">
                  <a:pos x="T2" y="T3"/>
                </a:cxn>
                <a:cxn ang="0">
                  <a:pos x="T4" y="T5"/>
                </a:cxn>
                <a:cxn ang="0">
                  <a:pos x="T6" y="T7"/>
                </a:cxn>
                <a:cxn ang="0">
                  <a:pos x="T8" y="T9"/>
                </a:cxn>
                <a:cxn ang="0">
                  <a:pos x="T10" y="T11"/>
                </a:cxn>
              </a:cxnLst>
              <a:rect l="0" t="0" r="r" b="b"/>
              <a:pathLst>
                <a:path w="36" h="54">
                  <a:moveTo>
                    <a:pt x="35" y="0"/>
                  </a:moveTo>
                  <a:cubicBezTo>
                    <a:pt x="35" y="0"/>
                    <a:pt x="35" y="0"/>
                    <a:pt x="34" y="0"/>
                  </a:cubicBezTo>
                  <a:cubicBezTo>
                    <a:pt x="0" y="54"/>
                    <a:pt x="0" y="54"/>
                    <a:pt x="0" y="54"/>
                  </a:cubicBezTo>
                  <a:cubicBezTo>
                    <a:pt x="0" y="54"/>
                    <a:pt x="1" y="54"/>
                    <a:pt x="1" y="54"/>
                  </a:cubicBezTo>
                  <a:cubicBezTo>
                    <a:pt x="36" y="1"/>
                    <a:pt x="36" y="1"/>
                    <a:pt x="36" y="1"/>
                  </a:cubicBezTo>
                  <a:cubicBezTo>
                    <a:pt x="36" y="1"/>
                    <a:pt x="36"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grpSp>
      <p:grpSp>
        <p:nvGrpSpPr>
          <p:cNvPr id="181" name="Group 180"/>
          <p:cNvGrpSpPr/>
          <p:nvPr/>
        </p:nvGrpSpPr>
        <p:grpSpPr>
          <a:xfrm>
            <a:off x="9894884" y="2320760"/>
            <a:ext cx="537668" cy="308079"/>
            <a:chOff x="9350375" y="2522538"/>
            <a:chExt cx="434976" cy="249237"/>
          </a:xfrm>
          <a:solidFill>
            <a:srgbClr val="0078D7"/>
          </a:solidFill>
        </p:grpSpPr>
        <p:sp>
          <p:nvSpPr>
            <p:cNvPr id="172" name="Freeform 155"/>
            <p:cNvSpPr>
              <a:spLocks noEditPoints="1"/>
            </p:cNvSpPr>
            <p:nvPr/>
          </p:nvSpPr>
          <p:spPr bwMode="auto">
            <a:xfrm>
              <a:off x="9688513" y="2522538"/>
              <a:ext cx="96838" cy="249237"/>
            </a:xfrm>
            <a:custGeom>
              <a:avLst/>
              <a:gdLst>
                <a:gd name="T0" fmla="*/ 0 w 40"/>
                <a:gd name="T1" fmla="*/ 0 h 103"/>
                <a:gd name="T2" fmla="*/ 5 w 40"/>
                <a:gd name="T3" fmla="*/ 100 h 103"/>
                <a:gd name="T4" fmla="*/ 13 w 40"/>
                <a:gd name="T5" fmla="*/ 100 h 103"/>
                <a:gd name="T6" fmla="*/ 40 w 40"/>
                <a:gd name="T7" fmla="*/ 94 h 103"/>
                <a:gd name="T8" fmla="*/ 34 w 40"/>
                <a:gd name="T9" fmla="*/ 0 h 103"/>
                <a:gd name="T10" fmla="*/ 12 w 40"/>
                <a:gd name="T11" fmla="*/ 54 h 103"/>
                <a:gd name="T12" fmla="*/ 6 w 40"/>
                <a:gd name="T13" fmla="*/ 54 h 103"/>
                <a:gd name="T14" fmla="*/ 6 w 40"/>
                <a:gd name="T15" fmla="*/ 42 h 103"/>
                <a:gd name="T16" fmla="*/ 12 w 40"/>
                <a:gd name="T17" fmla="*/ 42 h 103"/>
                <a:gd name="T18" fmla="*/ 6 w 40"/>
                <a:gd name="T19" fmla="*/ 42 h 103"/>
                <a:gd name="T20" fmla="*/ 6 w 40"/>
                <a:gd name="T21" fmla="*/ 66 h 103"/>
                <a:gd name="T22" fmla="*/ 12 w 40"/>
                <a:gd name="T23" fmla="*/ 66 h 103"/>
                <a:gd name="T24" fmla="*/ 20 w 40"/>
                <a:gd name="T25" fmla="*/ 91 h 103"/>
                <a:gd name="T26" fmla="*/ 20 w 40"/>
                <a:gd name="T27" fmla="*/ 75 h 103"/>
                <a:gd name="T28" fmla="*/ 20 w 40"/>
                <a:gd name="T29" fmla="*/ 91 h 103"/>
                <a:gd name="T30" fmla="*/ 23 w 40"/>
                <a:gd name="T31" fmla="*/ 54 h 103"/>
                <a:gd name="T32" fmla="*/ 17 w 40"/>
                <a:gd name="T33" fmla="*/ 54 h 103"/>
                <a:gd name="T34" fmla="*/ 17 w 40"/>
                <a:gd name="T35" fmla="*/ 42 h 103"/>
                <a:gd name="T36" fmla="*/ 23 w 40"/>
                <a:gd name="T37" fmla="*/ 42 h 103"/>
                <a:gd name="T38" fmla="*/ 17 w 40"/>
                <a:gd name="T39" fmla="*/ 42 h 103"/>
                <a:gd name="T40" fmla="*/ 23 w 40"/>
                <a:gd name="T41" fmla="*/ 66 h 103"/>
                <a:gd name="T42" fmla="*/ 17 w 40"/>
                <a:gd name="T43" fmla="*/ 66 h 103"/>
                <a:gd name="T44" fmla="*/ 31 w 40"/>
                <a:gd name="T45" fmla="*/ 69 h 103"/>
                <a:gd name="T46" fmla="*/ 31 w 40"/>
                <a:gd name="T47" fmla="*/ 63 h 103"/>
                <a:gd name="T48" fmla="*/ 31 w 40"/>
                <a:gd name="T49" fmla="*/ 69 h 103"/>
                <a:gd name="T50" fmla="*/ 28 w 40"/>
                <a:gd name="T51" fmla="*/ 54 h 103"/>
                <a:gd name="T52" fmla="*/ 34 w 40"/>
                <a:gd name="T53" fmla="*/ 54 h 103"/>
                <a:gd name="T54" fmla="*/ 31 w 40"/>
                <a:gd name="T55" fmla="*/ 45 h 103"/>
                <a:gd name="T56" fmla="*/ 31 w 40"/>
                <a:gd name="T57" fmla="*/ 39 h 103"/>
                <a:gd name="T58" fmla="*/ 31 w 40"/>
                <a:gd name="T59" fmla="*/ 45 h 103"/>
                <a:gd name="T60" fmla="*/ 28 w 40"/>
                <a:gd name="T61" fmla="*/ 33 h 103"/>
                <a:gd name="T62" fmla="*/ 6 w 40"/>
                <a:gd name="T63" fmla="*/ 27 h 103"/>
                <a:gd name="T64" fmla="*/ 12 w 40"/>
                <a:gd name="T65" fmla="*/ 15 h 103"/>
                <a:gd name="T66" fmla="*/ 34 w 40"/>
                <a:gd name="T67" fmla="*/ 2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 h="103">
                  <a:moveTo>
                    <a:pt x="34" y="0"/>
                  </a:moveTo>
                  <a:cubicBezTo>
                    <a:pt x="0" y="0"/>
                    <a:pt x="0" y="0"/>
                    <a:pt x="0" y="0"/>
                  </a:cubicBezTo>
                  <a:cubicBezTo>
                    <a:pt x="0" y="100"/>
                    <a:pt x="0" y="100"/>
                    <a:pt x="0" y="100"/>
                  </a:cubicBezTo>
                  <a:cubicBezTo>
                    <a:pt x="5" y="100"/>
                    <a:pt x="5" y="100"/>
                    <a:pt x="5" y="100"/>
                  </a:cubicBezTo>
                  <a:cubicBezTo>
                    <a:pt x="5" y="102"/>
                    <a:pt x="7" y="103"/>
                    <a:pt x="9" y="103"/>
                  </a:cubicBezTo>
                  <a:cubicBezTo>
                    <a:pt x="11" y="103"/>
                    <a:pt x="13" y="102"/>
                    <a:pt x="13" y="100"/>
                  </a:cubicBezTo>
                  <a:cubicBezTo>
                    <a:pt x="34" y="100"/>
                    <a:pt x="34" y="100"/>
                    <a:pt x="34" y="100"/>
                  </a:cubicBezTo>
                  <a:cubicBezTo>
                    <a:pt x="37" y="100"/>
                    <a:pt x="40" y="97"/>
                    <a:pt x="40" y="94"/>
                  </a:cubicBezTo>
                  <a:cubicBezTo>
                    <a:pt x="40" y="6"/>
                    <a:pt x="40" y="6"/>
                    <a:pt x="40" y="6"/>
                  </a:cubicBezTo>
                  <a:cubicBezTo>
                    <a:pt x="40" y="3"/>
                    <a:pt x="37" y="0"/>
                    <a:pt x="34" y="0"/>
                  </a:cubicBezTo>
                  <a:close/>
                  <a:moveTo>
                    <a:pt x="9" y="51"/>
                  </a:moveTo>
                  <a:cubicBezTo>
                    <a:pt x="11" y="51"/>
                    <a:pt x="12" y="52"/>
                    <a:pt x="12" y="54"/>
                  </a:cubicBezTo>
                  <a:cubicBezTo>
                    <a:pt x="12" y="56"/>
                    <a:pt x="11" y="57"/>
                    <a:pt x="9" y="57"/>
                  </a:cubicBezTo>
                  <a:cubicBezTo>
                    <a:pt x="7" y="57"/>
                    <a:pt x="6" y="56"/>
                    <a:pt x="6" y="54"/>
                  </a:cubicBezTo>
                  <a:cubicBezTo>
                    <a:pt x="6" y="52"/>
                    <a:pt x="7" y="51"/>
                    <a:pt x="9" y="51"/>
                  </a:cubicBezTo>
                  <a:close/>
                  <a:moveTo>
                    <a:pt x="6" y="42"/>
                  </a:moveTo>
                  <a:cubicBezTo>
                    <a:pt x="6" y="40"/>
                    <a:pt x="7" y="39"/>
                    <a:pt x="9" y="39"/>
                  </a:cubicBezTo>
                  <a:cubicBezTo>
                    <a:pt x="11" y="39"/>
                    <a:pt x="12" y="40"/>
                    <a:pt x="12" y="42"/>
                  </a:cubicBezTo>
                  <a:cubicBezTo>
                    <a:pt x="12" y="44"/>
                    <a:pt x="11" y="45"/>
                    <a:pt x="9" y="45"/>
                  </a:cubicBezTo>
                  <a:cubicBezTo>
                    <a:pt x="7" y="45"/>
                    <a:pt x="6" y="44"/>
                    <a:pt x="6" y="42"/>
                  </a:cubicBezTo>
                  <a:close/>
                  <a:moveTo>
                    <a:pt x="9" y="69"/>
                  </a:moveTo>
                  <a:cubicBezTo>
                    <a:pt x="7" y="69"/>
                    <a:pt x="6" y="68"/>
                    <a:pt x="6" y="66"/>
                  </a:cubicBezTo>
                  <a:cubicBezTo>
                    <a:pt x="6" y="64"/>
                    <a:pt x="7" y="63"/>
                    <a:pt x="9" y="63"/>
                  </a:cubicBezTo>
                  <a:cubicBezTo>
                    <a:pt x="11" y="63"/>
                    <a:pt x="12" y="64"/>
                    <a:pt x="12" y="66"/>
                  </a:cubicBezTo>
                  <a:cubicBezTo>
                    <a:pt x="12" y="68"/>
                    <a:pt x="11" y="69"/>
                    <a:pt x="9" y="69"/>
                  </a:cubicBezTo>
                  <a:close/>
                  <a:moveTo>
                    <a:pt x="20" y="91"/>
                  </a:moveTo>
                  <a:cubicBezTo>
                    <a:pt x="16" y="91"/>
                    <a:pt x="12" y="87"/>
                    <a:pt x="12" y="83"/>
                  </a:cubicBezTo>
                  <a:cubicBezTo>
                    <a:pt x="12" y="78"/>
                    <a:pt x="16" y="75"/>
                    <a:pt x="20" y="75"/>
                  </a:cubicBezTo>
                  <a:cubicBezTo>
                    <a:pt x="24" y="75"/>
                    <a:pt x="28" y="78"/>
                    <a:pt x="28" y="83"/>
                  </a:cubicBezTo>
                  <a:cubicBezTo>
                    <a:pt x="28" y="87"/>
                    <a:pt x="24" y="91"/>
                    <a:pt x="20" y="91"/>
                  </a:cubicBezTo>
                  <a:close/>
                  <a:moveTo>
                    <a:pt x="20" y="51"/>
                  </a:moveTo>
                  <a:cubicBezTo>
                    <a:pt x="22" y="51"/>
                    <a:pt x="23" y="52"/>
                    <a:pt x="23" y="54"/>
                  </a:cubicBezTo>
                  <a:cubicBezTo>
                    <a:pt x="23" y="56"/>
                    <a:pt x="22" y="57"/>
                    <a:pt x="20" y="57"/>
                  </a:cubicBezTo>
                  <a:cubicBezTo>
                    <a:pt x="18" y="57"/>
                    <a:pt x="17" y="56"/>
                    <a:pt x="17" y="54"/>
                  </a:cubicBezTo>
                  <a:cubicBezTo>
                    <a:pt x="17" y="52"/>
                    <a:pt x="18" y="51"/>
                    <a:pt x="20" y="51"/>
                  </a:cubicBezTo>
                  <a:close/>
                  <a:moveTo>
                    <a:pt x="17" y="42"/>
                  </a:moveTo>
                  <a:cubicBezTo>
                    <a:pt x="17" y="40"/>
                    <a:pt x="18" y="39"/>
                    <a:pt x="20" y="39"/>
                  </a:cubicBezTo>
                  <a:cubicBezTo>
                    <a:pt x="22" y="39"/>
                    <a:pt x="23" y="40"/>
                    <a:pt x="23" y="42"/>
                  </a:cubicBezTo>
                  <a:cubicBezTo>
                    <a:pt x="23" y="44"/>
                    <a:pt x="22" y="45"/>
                    <a:pt x="20" y="45"/>
                  </a:cubicBezTo>
                  <a:cubicBezTo>
                    <a:pt x="18" y="45"/>
                    <a:pt x="17" y="44"/>
                    <a:pt x="17" y="42"/>
                  </a:cubicBezTo>
                  <a:close/>
                  <a:moveTo>
                    <a:pt x="20" y="63"/>
                  </a:moveTo>
                  <a:cubicBezTo>
                    <a:pt x="22" y="63"/>
                    <a:pt x="23" y="64"/>
                    <a:pt x="23" y="66"/>
                  </a:cubicBezTo>
                  <a:cubicBezTo>
                    <a:pt x="23" y="68"/>
                    <a:pt x="22" y="69"/>
                    <a:pt x="20" y="69"/>
                  </a:cubicBezTo>
                  <a:cubicBezTo>
                    <a:pt x="18" y="69"/>
                    <a:pt x="17" y="68"/>
                    <a:pt x="17" y="66"/>
                  </a:cubicBezTo>
                  <a:cubicBezTo>
                    <a:pt x="17" y="64"/>
                    <a:pt x="18" y="63"/>
                    <a:pt x="20" y="63"/>
                  </a:cubicBezTo>
                  <a:close/>
                  <a:moveTo>
                    <a:pt x="31" y="69"/>
                  </a:moveTo>
                  <a:cubicBezTo>
                    <a:pt x="29" y="69"/>
                    <a:pt x="28" y="68"/>
                    <a:pt x="28" y="66"/>
                  </a:cubicBezTo>
                  <a:cubicBezTo>
                    <a:pt x="28" y="64"/>
                    <a:pt x="29" y="63"/>
                    <a:pt x="31" y="63"/>
                  </a:cubicBezTo>
                  <a:cubicBezTo>
                    <a:pt x="33" y="63"/>
                    <a:pt x="34" y="64"/>
                    <a:pt x="34" y="66"/>
                  </a:cubicBezTo>
                  <a:cubicBezTo>
                    <a:pt x="34" y="68"/>
                    <a:pt x="33" y="69"/>
                    <a:pt x="31" y="69"/>
                  </a:cubicBezTo>
                  <a:close/>
                  <a:moveTo>
                    <a:pt x="31" y="57"/>
                  </a:moveTo>
                  <a:cubicBezTo>
                    <a:pt x="29" y="57"/>
                    <a:pt x="28" y="56"/>
                    <a:pt x="28" y="54"/>
                  </a:cubicBezTo>
                  <a:cubicBezTo>
                    <a:pt x="28" y="52"/>
                    <a:pt x="29" y="51"/>
                    <a:pt x="31" y="51"/>
                  </a:cubicBezTo>
                  <a:cubicBezTo>
                    <a:pt x="33" y="51"/>
                    <a:pt x="34" y="52"/>
                    <a:pt x="34" y="54"/>
                  </a:cubicBezTo>
                  <a:cubicBezTo>
                    <a:pt x="34" y="56"/>
                    <a:pt x="33" y="57"/>
                    <a:pt x="31" y="57"/>
                  </a:cubicBezTo>
                  <a:close/>
                  <a:moveTo>
                    <a:pt x="31" y="45"/>
                  </a:moveTo>
                  <a:cubicBezTo>
                    <a:pt x="29" y="45"/>
                    <a:pt x="28" y="44"/>
                    <a:pt x="28" y="42"/>
                  </a:cubicBezTo>
                  <a:cubicBezTo>
                    <a:pt x="28" y="40"/>
                    <a:pt x="29" y="39"/>
                    <a:pt x="31" y="39"/>
                  </a:cubicBezTo>
                  <a:cubicBezTo>
                    <a:pt x="33" y="39"/>
                    <a:pt x="34" y="40"/>
                    <a:pt x="34" y="42"/>
                  </a:cubicBezTo>
                  <a:cubicBezTo>
                    <a:pt x="34" y="44"/>
                    <a:pt x="33" y="45"/>
                    <a:pt x="31" y="45"/>
                  </a:cubicBezTo>
                  <a:close/>
                  <a:moveTo>
                    <a:pt x="34" y="27"/>
                  </a:moveTo>
                  <a:cubicBezTo>
                    <a:pt x="34" y="30"/>
                    <a:pt x="31" y="33"/>
                    <a:pt x="28" y="33"/>
                  </a:cubicBezTo>
                  <a:cubicBezTo>
                    <a:pt x="12" y="33"/>
                    <a:pt x="12" y="33"/>
                    <a:pt x="12" y="33"/>
                  </a:cubicBezTo>
                  <a:cubicBezTo>
                    <a:pt x="9" y="33"/>
                    <a:pt x="6" y="30"/>
                    <a:pt x="6" y="27"/>
                  </a:cubicBezTo>
                  <a:cubicBezTo>
                    <a:pt x="6" y="21"/>
                    <a:pt x="6" y="21"/>
                    <a:pt x="6" y="21"/>
                  </a:cubicBezTo>
                  <a:cubicBezTo>
                    <a:pt x="6" y="18"/>
                    <a:pt x="9" y="15"/>
                    <a:pt x="12" y="15"/>
                  </a:cubicBezTo>
                  <a:cubicBezTo>
                    <a:pt x="28" y="15"/>
                    <a:pt x="28" y="15"/>
                    <a:pt x="28" y="15"/>
                  </a:cubicBezTo>
                  <a:cubicBezTo>
                    <a:pt x="31" y="15"/>
                    <a:pt x="34" y="18"/>
                    <a:pt x="34" y="21"/>
                  </a:cubicBezTo>
                  <a:lnTo>
                    <a:pt x="34"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173" name="Freeform 156"/>
            <p:cNvSpPr>
              <a:spLocks noEditPoints="1"/>
            </p:cNvSpPr>
            <p:nvPr/>
          </p:nvSpPr>
          <p:spPr bwMode="auto">
            <a:xfrm>
              <a:off x="9350375" y="2522538"/>
              <a:ext cx="323850" cy="249237"/>
            </a:xfrm>
            <a:custGeom>
              <a:avLst/>
              <a:gdLst>
                <a:gd name="T0" fmla="*/ 0 w 134"/>
                <a:gd name="T1" fmla="*/ 6 h 103"/>
                <a:gd name="T2" fmla="*/ 0 w 134"/>
                <a:gd name="T3" fmla="*/ 94 h 103"/>
                <a:gd name="T4" fmla="*/ 6 w 134"/>
                <a:gd name="T5" fmla="*/ 100 h 103"/>
                <a:gd name="T6" fmla="*/ 23 w 134"/>
                <a:gd name="T7" fmla="*/ 100 h 103"/>
                <a:gd name="T8" fmla="*/ 27 w 134"/>
                <a:gd name="T9" fmla="*/ 103 h 103"/>
                <a:gd name="T10" fmla="*/ 31 w 134"/>
                <a:gd name="T11" fmla="*/ 100 h 103"/>
                <a:gd name="T12" fmla="*/ 134 w 134"/>
                <a:gd name="T13" fmla="*/ 100 h 103"/>
                <a:gd name="T14" fmla="*/ 134 w 134"/>
                <a:gd name="T15" fmla="*/ 0 h 103"/>
                <a:gd name="T16" fmla="*/ 6 w 134"/>
                <a:gd name="T17" fmla="*/ 0 h 103"/>
                <a:gd name="T18" fmla="*/ 0 w 134"/>
                <a:gd name="T19" fmla="*/ 6 h 103"/>
                <a:gd name="T20" fmla="*/ 12 w 134"/>
                <a:gd name="T21" fmla="*/ 21 h 103"/>
                <a:gd name="T22" fmla="*/ 18 w 134"/>
                <a:gd name="T23" fmla="*/ 15 h 103"/>
                <a:gd name="T24" fmla="*/ 116 w 134"/>
                <a:gd name="T25" fmla="*/ 15 h 103"/>
                <a:gd name="T26" fmla="*/ 122 w 134"/>
                <a:gd name="T27" fmla="*/ 21 h 103"/>
                <a:gd name="T28" fmla="*/ 122 w 134"/>
                <a:gd name="T29" fmla="*/ 79 h 103"/>
                <a:gd name="T30" fmla="*/ 116 w 134"/>
                <a:gd name="T31" fmla="*/ 85 h 103"/>
                <a:gd name="T32" fmla="*/ 18 w 134"/>
                <a:gd name="T33" fmla="*/ 85 h 103"/>
                <a:gd name="T34" fmla="*/ 12 w 134"/>
                <a:gd name="T35" fmla="*/ 79 h 103"/>
                <a:gd name="T36" fmla="*/ 12 w 134"/>
                <a:gd name="T37" fmla="*/ 2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4" h="103">
                  <a:moveTo>
                    <a:pt x="0" y="6"/>
                  </a:moveTo>
                  <a:cubicBezTo>
                    <a:pt x="0" y="94"/>
                    <a:pt x="0" y="94"/>
                    <a:pt x="0" y="94"/>
                  </a:cubicBezTo>
                  <a:cubicBezTo>
                    <a:pt x="0" y="97"/>
                    <a:pt x="3" y="100"/>
                    <a:pt x="6" y="100"/>
                  </a:cubicBezTo>
                  <a:cubicBezTo>
                    <a:pt x="23" y="100"/>
                    <a:pt x="23" y="100"/>
                    <a:pt x="23" y="100"/>
                  </a:cubicBezTo>
                  <a:cubicBezTo>
                    <a:pt x="23" y="102"/>
                    <a:pt x="25" y="103"/>
                    <a:pt x="27" y="103"/>
                  </a:cubicBezTo>
                  <a:cubicBezTo>
                    <a:pt x="29" y="103"/>
                    <a:pt x="31" y="102"/>
                    <a:pt x="31" y="100"/>
                  </a:cubicBezTo>
                  <a:cubicBezTo>
                    <a:pt x="134" y="100"/>
                    <a:pt x="134" y="100"/>
                    <a:pt x="134" y="100"/>
                  </a:cubicBezTo>
                  <a:cubicBezTo>
                    <a:pt x="134" y="0"/>
                    <a:pt x="134" y="0"/>
                    <a:pt x="134" y="0"/>
                  </a:cubicBezTo>
                  <a:cubicBezTo>
                    <a:pt x="6" y="0"/>
                    <a:pt x="6" y="0"/>
                    <a:pt x="6" y="0"/>
                  </a:cubicBezTo>
                  <a:cubicBezTo>
                    <a:pt x="3" y="0"/>
                    <a:pt x="0" y="3"/>
                    <a:pt x="0" y="6"/>
                  </a:cubicBezTo>
                  <a:close/>
                  <a:moveTo>
                    <a:pt x="12" y="21"/>
                  </a:moveTo>
                  <a:cubicBezTo>
                    <a:pt x="12" y="18"/>
                    <a:pt x="15" y="15"/>
                    <a:pt x="18" y="15"/>
                  </a:cubicBezTo>
                  <a:cubicBezTo>
                    <a:pt x="116" y="15"/>
                    <a:pt x="116" y="15"/>
                    <a:pt x="116" y="15"/>
                  </a:cubicBezTo>
                  <a:cubicBezTo>
                    <a:pt x="119" y="15"/>
                    <a:pt x="122" y="18"/>
                    <a:pt x="122" y="21"/>
                  </a:cubicBezTo>
                  <a:cubicBezTo>
                    <a:pt x="122" y="79"/>
                    <a:pt x="122" y="79"/>
                    <a:pt x="122" y="79"/>
                  </a:cubicBezTo>
                  <a:cubicBezTo>
                    <a:pt x="122" y="82"/>
                    <a:pt x="119" y="85"/>
                    <a:pt x="116" y="85"/>
                  </a:cubicBezTo>
                  <a:cubicBezTo>
                    <a:pt x="18" y="85"/>
                    <a:pt x="18" y="85"/>
                    <a:pt x="18" y="85"/>
                  </a:cubicBezTo>
                  <a:cubicBezTo>
                    <a:pt x="15" y="85"/>
                    <a:pt x="12" y="82"/>
                    <a:pt x="12" y="79"/>
                  </a:cubicBezTo>
                  <a:lnTo>
                    <a:pt x="12"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grpSp>
      <p:sp>
        <p:nvSpPr>
          <p:cNvPr id="11" name="TextBox 10"/>
          <p:cNvSpPr txBox="1"/>
          <p:nvPr/>
        </p:nvSpPr>
        <p:spPr>
          <a:xfrm>
            <a:off x="1462208" y="4965676"/>
            <a:ext cx="853477" cy="180989"/>
          </a:xfrm>
          <a:prstGeom prst="rect">
            <a:avLst/>
          </a:prstGeom>
        </p:spPr>
        <p:txBody>
          <a:bodyPr wrap="square" lIns="0" tIns="0" rIns="0" bIns="0" rtlCol="0">
            <a:spAutoFit/>
          </a:bodyPr>
          <a:lstStyle>
            <a:defPPr>
              <a:defRPr lang="en-US"/>
            </a:defPPr>
            <a:lvl1pPr algn="ctr" defTabSz="932597">
              <a:defRPr sz="1200" spc="-39">
                <a:gradFill>
                  <a:gsLst>
                    <a:gs pos="0">
                      <a:schemeClr val="tx1"/>
                    </a:gs>
                    <a:gs pos="100000">
                      <a:schemeClr val="tx1"/>
                    </a:gs>
                  </a:gsLst>
                  <a:lin ang="5400000" scaled="1"/>
                </a:gradFill>
                <a:ea typeface="Segoe UI" pitchFamily="34" charset="0"/>
                <a:cs typeface="Segoe UI" pitchFamily="34" charset="0"/>
              </a:defRPr>
            </a:lvl1pPr>
          </a:lstStyle>
          <a:p>
            <a:pPr defTabSz="914038">
              <a:defRPr/>
            </a:pPr>
            <a:r>
              <a:rPr lang="en-US" sz="1176" spc="-38" dirty="0">
                <a:gradFill>
                  <a:gsLst>
                    <a:gs pos="0">
                      <a:srgbClr val="505050"/>
                    </a:gs>
                    <a:gs pos="100000">
                      <a:srgbClr val="505050"/>
                    </a:gs>
                  </a:gsLst>
                  <a:lin ang="5400000" scaled="1"/>
                </a:gradFill>
                <a:latin typeface="Segoe UI"/>
              </a:rPr>
              <a:t>Coffee maker</a:t>
            </a:r>
          </a:p>
        </p:txBody>
      </p:sp>
      <p:sp>
        <p:nvSpPr>
          <p:cNvPr id="19" name="TextBox 18"/>
          <p:cNvSpPr txBox="1"/>
          <p:nvPr/>
        </p:nvSpPr>
        <p:spPr>
          <a:xfrm>
            <a:off x="1552667" y="2766325"/>
            <a:ext cx="763018" cy="180989"/>
          </a:xfrm>
          <a:prstGeom prst="rect">
            <a:avLst/>
          </a:prstGeom>
        </p:spPr>
        <p:txBody>
          <a:bodyPr wrap="square" lIns="0" tIns="0" rIns="0" bIns="0" rtlCol="0">
            <a:spAutoFit/>
          </a:bodyPr>
          <a:lstStyle/>
          <a:p>
            <a:pPr algn="ctr" defTabSz="914038">
              <a:defRPr/>
            </a:pPr>
            <a:r>
              <a:rPr lang="en-US" sz="1176" spc="-38" dirty="0">
                <a:gradFill>
                  <a:gsLst>
                    <a:gs pos="0">
                      <a:srgbClr val="505050"/>
                    </a:gs>
                    <a:gs pos="100000">
                      <a:srgbClr val="505050"/>
                    </a:gs>
                  </a:gsLst>
                  <a:lin ang="5400000" scaled="1"/>
                </a:gradFill>
                <a:latin typeface="Segoe UI"/>
                <a:ea typeface="Segoe UI" pitchFamily="34" charset="0"/>
                <a:cs typeface="Segoe UI" pitchFamily="34" charset="0"/>
              </a:rPr>
              <a:t>Alarm clock</a:t>
            </a:r>
          </a:p>
        </p:txBody>
      </p:sp>
      <p:grpSp>
        <p:nvGrpSpPr>
          <p:cNvPr id="189" name="Group 188"/>
          <p:cNvGrpSpPr/>
          <p:nvPr/>
        </p:nvGrpSpPr>
        <p:grpSpPr>
          <a:xfrm>
            <a:off x="1589698" y="4438720"/>
            <a:ext cx="598498" cy="368910"/>
            <a:chOff x="2493963" y="4117975"/>
            <a:chExt cx="484188" cy="298450"/>
          </a:xfrm>
          <a:solidFill>
            <a:srgbClr val="0078D7"/>
          </a:solidFill>
        </p:grpSpPr>
        <p:sp>
          <p:nvSpPr>
            <p:cNvPr id="112" name="Freeform 95"/>
            <p:cNvSpPr>
              <a:spLocks/>
            </p:cNvSpPr>
            <p:nvPr/>
          </p:nvSpPr>
          <p:spPr bwMode="auto">
            <a:xfrm>
              <a:off x="2493963" y="4365625"/>
              <a:ext cx="484188" cy="50800"/>
            </a:xfrm>
            <a:custGeom>
              <a:avLst/>
              <a:gdLst>
                <a:gd name="T0" fmla="*/ 200 w 200"/>
                <a:gd name="T1" fmla="*/ 0 h 21"/>
                <a:gd name="T2" fmla="*/ 0 w 200"/>
                <a:gd name="T3" fmla="*/ 0 h 21"/>
                <a:gd name="T4" fmla="*/ 20 w 200"/>
                <a:gd name="T5" fmla="*/ 21 h 21"/>
                <a:gd name="T6" fmla="*/ 180 w 200"/>
                <a:gd name="T7" fmla="*/ 21 h 21"/>
                <a:gd name="T8" fmla="*/ 200 w 200"/>
                <a:gd name="T9" fmla="*/ 0 h 21"/>
              </a:gdLst>
              <a:ahLst/>
              <a:cxnLst>
                <a:cxn ang="0">
                  <a:pos x="T0" y="T1"/>
                </a:cxn>
                <a:cxn ang="0">
                  <a:pos x="T2" y="T3"/>
                </a:cxn>
                <a:cxn ang="0">
                  <a:pos x="T4" y="T5"/>
                </a:cxn>
                <a:cxn ang="0">
                  <a:pos x="T6" y="T7"/>
                </a:cxn>
                <a:cxn ang="0">
                  <a:pos x="T8" y="T9"/>
                </a:cxn>
              </a:cxnLst>
              <a:rect l="0" t="0" r="r" b="b"/>
              <a:pathLst>
                <a:path w="200" h="21">
                  <a:moveTo>
                    <a:pt x="200" y="0"/>
                  </a:moveTo>
                  <a:cubicBezTo>
                    <a:pt x="0" y="0"/>
                    <a:pt x="0" y="0"/>
                    <a:pt x="0" y="0"/>
                  </a:cubicBezTo>
                  <a:cubicBezTo>
                    <a:pt x="0" y="15"/>
                    <a:pt x="11" y="21"/>
                    <a:pt x="20" y="21"/>
                  </a:cubicBezTo>
                  <a:cubicBezTo>
                    <a:pt x="180" y="21"/>
                    <a:pt x="180" y="21"/>
                    <a:pt x="180" y="21"/>
                  </a:cubicBezTo>
                  <a:cubicBezTo>
                    <a:pt x="190" y="21"/>
                    <a:pt x="200" y="13"/>
                    <a:pt x="20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113" name="Freeform 96"/>
            <p:cNvSpPr>
              <a:spLocks noEditPoints="1"/>
            </p:cNvSpPr>
            <p:nvPr/>
          </p:nvSpPr>
          <p:spPr bwMode="auto">
            <a:xfrm>
              <a:off x="2595563" y="4117975"/>
              <a:ext cx="373063" cy="236537"/>
            </a:xfrm>
            <a:custGeom>
              <a:avLst/>
              <a:gdLst>
                <a:gd name="T0" fmla="*/ 120 w 154"/>
                <a:gd name="T1" fmla="*/ 0 h 97"/>
                <a:gd name="T2" fmla="*/ 0 w 154"/>
                <a:gd name="T3" fmla="*/ 0 h 97"/>
                <a:gd name="T4" fmla="*/ 0 w 154"/>
                <a:gd name="T5" fmla="*/ 78 h 97"/>
                <a:gd name="T6" fmla="*/ 19 w 154"/>
                <a:gd name="T7" fmla="*/ 97 h 97"/>
                <a:gd name="T8" fmla="*/ 97 w 154"/>
                <a:gd name="T9" fmla="*/ 97 h 97"/>
                <a:gd name="T10" fmla="*/ 116 w 154"/>
                <a:gd name="T11" fmla="*/ 78 h 97"/>
                <a:gd name="T12" fmla="*/ 116 w 154"/>
                <a:gd name="T13" fmla="*/ 72 h 97"/>
                <a:gd name="T14" fmla="*/ 154 w 154"/>
                <a:gd name="T15" fmla="*/ 36 h 97"/>
                <a:gd name="T16" fmla="*/ 120 w 154"/>
                <a:gd name="T17" fmla="*/ 0 h 97"/>
                <a:gd name="T18" fmla="*/ 116 w 154"/>
                <a:gd name="T19" fmla="*/ 57 h 97"/>
                <a:gd name="T20" fmla="*/ 116 w 154"/>
                <a:gd name="T21" fmla="*/ 15 h 97"/>
                <a:gd name="T22" fmla="*/ 120 w 154"/>
                <a:gd name="T23" fmla="*/ 15 h 97"/>
                <a:gd name="T24" fmla="*/ 140 w 154"/>
                <a:gd name="T25" fmla="*/ 36 h 97"/>
                <a:gd name="T26" fmla="*/ 116 w 154"/>
                <a:gd name="T27" fmla="*/ 5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4" h="97">
                  <a:moveTo>
                    <a:pt x="120" y="0"/>
                  </a:moveTo>
                  <a:cubicBezTo>
                    <a:pt x="0" y="0"/>
                    <a:pt x="0" y="0"/>
                    <a:pt x="0" y="0"/>
                  </a:cubicBezTo>
                  <a:cubicBezTo>
                    <a:pt x="0" y="78"/>
                    <a:pt x="0" y="78"/>
                    <a:pt x="0" y="78"/>
                  </a:cubicBezTo>
                  <a:cubicBezTo>
                    <a:pt x="0" y="89"/>
                    <a:pt x="9" y="97"/>
                    <a:pt x="19" y="97"/>
                  </a:cubicBezTo>
                  <a:cubicBezTo>
                    <a:pt x="97" y="97"/>
                    <a:pt x="97" y="97"/>
                    <a:pt x="97" y="97"/>
                  </a:cubicBezTo>
                  <a:cubicBezTo>
                    <a:pt x="108" y="97"/>
                    <a:pt x="116" y="88"/>
                    <a:pt x="116" y="78"/>
                  </a:cubicBezTo>
                  <a:cubicBezTo>
                    <a:pt x="116" y="72"/>
                    <a:pt x="116" y="72"/>
                    <a:pt x="116" y="72"/>
                  </a:cubicBezTo>
                  <a:cubicBezTo>
                    <a:pt x="138" y="72"/>
                    <a:pt x="154" y="55"/>
                    <a:pt x="154" y="36"/>
                  </a:cubicBezTo>
                  <a:cubicBezTo>
                    <a:pt x="154" y="16"/>
                    <a:pt x="138" y="0"/>
                    <a:pt x="120" y="0"/>
                  </a:cubicBezTo>
                  <a:close/>
                  <a:moveTo>
                    <a:pt x="116" y="57"/>
                  </a:moveTo>
                  <a:cubicBezTo>
                    <a:pt x="116" y="15"/>
                    <a:pt x="116" y="15"/>
                    <a:pt x="116" y="15"/>
                  </a:cubicBezTo>
                  <a:cubicBezTo>
                    <a:pt x="120" y="15"/>
                    <a:pt x="120" y="15"/>
                    <a:pt x="120" y="15"/>
                  </a:cubicBezTo>
                  <a:cubicBezTo>
                    <a:pt x="135" y="15"/>
                    <a:pt x="140" y="29"/>
                    <a:pt x="140" y="36"/>
                  </a:cubicBezTo>
                  <a:cubicBezTo>
                    <a:pt x="140" y="47"/>
                    <a:pt x="131" y="58"/>
                    <a:pt x="116"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grpSp>
      <p:grpSp>
        <p:nvGrpSpPr>
          <p:cNvPr id="188" name="Group 187"/>
          <p:cNvGrpSpPr/>
          <p:nvPr/>
        </p:nvGrpSpPr>
        <p:grpSpPr>
          <a:xfrm>
            <a:off x="1709493" y="2077437"/>
            <a:ext cx="449364" cy="551402"/>
            <a:chOff x="2600325" y="2420938"/>
            <a:chExt cx="363538" cy="446087"/>
          </a:xfrm>
          <a:solidFill>
            <a:srgbClr val="0078D7"/>
          </a:solidFill>
        </p:grpSpPr>
        <p:sp>
          <p:nvSpPr>
            <p:cNvPr id="174" name="Freeform 157"/>
            <p:cNvSpPr>
              <a:spLocks noEditPoints="1"/>
            </p:cNvSpPr>
            <p:nvPr/>
          </p:nvSpPr>
          <p:spPr bwMode="auto">
            <a:xfrm>
              <a:off x="2600325" y="2463800"/>
              <a:ext cx="363538" cy="365125"/>
            </a:xfrm>
            <a:custGeom>
              <a:avLst/>
              <a:gdLst>
                <a:gd name="T0" fmla="*/ 75 w 150"/>
                <a:gd name="T1" fmla="*/ 150 h 150"/>
                <a:gd name="T2" fmla="*/ 0 w 150"/>
                <a:gd name="T3" fmla="*/ 75 h 150"/>
                <a:gd name="T4" fmla="*/ 75 w 150"/>
                <a:gd name="T5" fmla="*/ 0 h 150"/>
                <a:gd name="T6" fmla="*/ 150 w 150"/>
                <a:gd name="T7" fmla="*/ 75 h 150"/>
                <a:gd name="T8" fmla="*/ 75 w 150"/>
                <a:gd name="T9" fmla="*/ 150 h 150"/>
                <a:gd name="T10" fmla="*/ 75 w 150"/>
                <a:gd name="T11" fmla="*/ 21 h 150"/>
                <a:gd name="T12" fmla="*/ 21 w 150"/>
                <a:gd name="T13" fmla="*/ 75 h 150"/>
                <a:gd name="T14" fmla="*/ 75 w 150"/>
                <a:gd name="T15" fmla="*/ 129 h 150"/>
                <a:gd name="T16" fmla="*/ 129 w 150"/>
                <a:gd name="T17" fmla="*/ 75 h 150"/>
                <a:gd name="T18" fmla="*/ 75 w 150"/>
                <a:gd name="T19" fmla="*/ 21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0">
                  <a:moveTo>
                    <a:pt x="75" y="150"/>
                  </a:moveTo>
                  <a:cubicBezTo>
                    <a:pt x="34" y="150"/>
                    <a:pt x="0" y="116"/>
                    <a:pt x="0" y="75"/>
                  </a:cubicBezTo>
                  <a:cubicBezTo>
                    <a:pt x="0" y="33"/>
                    <a:pt x="34" y="0"/>
                    <a:pt x="75" y="0"/>
                  </a:cubicBezTo>
                  <a:cubicBezTo>
                    <a:pt x="116" y="0"/>
                    <a:pt x="150" y="33"/>
                    <a:pt x="150" y="75"/>
                  </a:cubicBezTo>
                  <a:cubicBezTo>
                    <a:pt x="150" y="116"/>
                    <a:pt x="116" y="150"/>
                    <a:pt x="75" y="150"/>
                  </a:cubicBezTo>
                  <a:close/>
                  <a:moveTo>
                    <a:pt x="75" y="21"/>
                  </a:moveTo>
                  <a:cubicBezTo>
                    <a:pt x="45" y="21"/>
                    <a:pt x="21" y="45"/>
                    <a:pt x="21" y="75"/>
                  </a:cubicBezTo>
                  <a:cubicBezTo>
                    <a:pt x="21" y="105"/>
                    <a:pt x="45" y="129"/>
                    <a:pt x="75" y="129"/>
                  </a:cubicBezTo>
                  <a:cubicBezTo>
                    <a:pt x="105" y="129"/>
                    <a:pt x="129" y="105"/>
                    <a:pt x="129" y="75"/>
                  </a:cubicBezTo>
                  <a:cubicBezTo>
                    <a:pt x="129" y="45"/>
                    <a:pt x="105" y="21"/>
                    <a:pt x="75"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175" name="Freeform 158"/>
            <p:cNvSpPr>
              <a:spLocks/>
            </p:cNvSpPr>
            <p:nvPr/>
          </p:nvSpPr>
          <p:spPr bwMode="auto">
            <a:xfrm>
              <a:off x="2644775" y="2762250"/>
              <a:ext cx="88900" cy="104775"/>
            </a:xfrm>
            <a:custGeom>
              <a:avLst/>
              <a:gdLst>
                <a:gd name="T0" fmla="*/ 12 w 37"/>
                <a:gd name="T1" fmla="*/ 43 h 43"/>
                <a:gd name="T2" fmla="*/ 6 w 37"/>
                <a:gd name="T3" fmla="*/ 41 h 43"/>
                <a:gd name="T4" fmla="*/ 3 w 37"/>
                <a:gd name="T5" fmla="*/ 26 h 43"/>
                <a:gd name="T6" fmla="*/ 16 w 37"/>
                <a:gd name="T7" fmla="*/ 7 h 43"/>
                <a:gd name="T8" fmla="*/ 30 w 37"/>
                <a:gd name="T9" fmla="*/ 3 h 43"/>
                <a:gd name="T10" fmla="*/ 33 w 37"/>
                <a:gd name="T11" fmla="*/ 18 h 43"/>
                <a:gd name="T12" fmla="*/ 21 w 37"/>
                <a:gd name="T13" fmla="*/ 38 h 43"/>
                <a:gd name="T14" fmla="*/ 12 w 37"/>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43">
                  <a:moveTo>
                    <a:pt x="12" y="43"/>
                  </a:moveTo>
                  <a:cubicBezTo>
                    <a:pt x="10" y="43"/>
                    <a:pt x="8" y="42"/>
                    <a:pt x="6" y="41"/>
                  </a:cubicBezTo>
                  <a:cubicBezTo>
                    <a:pt x="1" y="38"/>
                    <a:pt x="0" y="31"/>
                    <a:pt x="3" y="26"/>
                  </a:cubicBezTo>
                  <a:cubicBezTo>
                    <a:pt x="16" y="7"/>
                    <a:pt x="16" y="7"/>
                    <a:pt x="16" y="7"/>
                  </a:cubicBezTo>
                  <a:cubicBezTo>
                    <a:pt x="19" y="2"/>
                    <a:pt x="25" y="0"/>
                    <a:pt x="30" y="3"/>
                  </a:cubicBezTo>
                  <a:cubicBezTo>
                    <a:pt x="35" y="7"/>
                    <a:pt x="37" y="13"/>
                    <a:pt x="33" y="18"/>
                  </a:cubicBezTo>
                  <a:cubicBezTo>
                    <a:pt x="21" y="38"/>
                    <a:pt x="21" y="38"/>
                    <a:pt x="21" y="38"/>
                  </a:cubicBezTo>
                  <a:cubicBezTo>
                    <a:pt x="19" y="41"/>
                    <a:pt x="16" y="43"/>
                    <a:pt x="12"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176" name="Freeform 159"/>
            <p:cNvSpPr>
              <a:spLocks/>
            </p:cNvSpPr>
            <p:nvPr/>
          </p:nvSpPr>
          <p:spPr bwMode="auto">
            <a:xfrm>
              <a:off x="2833688" y="2762250"/>
              <a:ext cx="87313" cy="104775"/>
            </a:xfrm>
            <a:custGeom>
              <a:avLst/>
              <a:gdLst>
                <a:gd name="T0" fmla="*/ 24 w 36"/>
                <a:gd name="T1" fmla="*/ 43 h 43"/>
                <a:gd name="T2" fmla="*/ 15 w 36"/>
                <a:gd name="T3" fmla="*/ 38 h 43"/>
                <a:gd name="T4" fmla="*/ 3 w 36"/>
                <a:gd name="T5" fmla="*/ 18 h 43"/>
                <a:gd name="T6" fmla="*/ 6 w 36"/>
                <a:gd name="T7" fmla="*/ 3 h 43"/>
                <a:gd name="T8" fmla="*/ 21 w 36"/>
                <a:gd name="T9" fmla="*/ 7 h 43"/>
                <a:gd name="T10" fmla="*/ 33 w 36"/>
                <a:gd name="T11" fmla="*/ 26 h 43"/>
                <a:gd name="T12" fmla="*/ 30 w 36"/>
                <a:gd name="T13" fmla="*/ 41 h 43"/>
                <a:gd name="T14" fmla="*/ 24 w 36"/>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43">
                  <a:moveTo>
                    <a:pt x="24" y="43"/>
                  </a:moveTo>
                  <a:cubicBezTo>
                    <a:pt x="20" y="43"/>
                    <a:pt x="17" y="41"/>
                    <a:pt x="15" y="38"/>
                  </a:cubicBezTo>
                  <a:cubicBezTo>
                    <a:pt x="3" y="18"/>
                    <a:pt x="3" y="18"/>
                    <a:pt x="3" y="18"/>
                  </a:cubicBezTo>
                  <a:cubicBezTo>
                    <a:pt x="0" y="13"/>
                    <a:pt x="1" y="7"/>
                    <a:pt x="6" y="3"/>
                  </a:cubicBezTo>
                  <a:cubicBezTo>
                    <a:pt x="11" y="0"/>
                    <a:pt x="17" y="2"/>
                    <a:pt x="21" y="7"/>
                  </a:cubicBezTo>
                  <a:cubicBezTo>
                    <a:pt x="33" y="26"/>
                    <a:pt x="33" y="26"/>
                    <a:pt x="33" y="26"/>
                  </a:cubicBezTo>
                  <a:cubicBezTo>
                    <a:pt x="36" y="31"/>
                    <a:pt x="35" y="38"/>
                    <a:pt x="30" y="41"/>
                  </a:cubicBezTo>
                  <a:cubicBezTo>
                    <a:pt x="28" y="42"/>
                    <a:pt x="26" y="43"/>
                    <a:pt x="24"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177" name="Freeform 160"/>
            <p:cNvSpPr>
              <a:spLocks/>
            </p:cNvSpPr>
            <p:nvPr/>
          </p:nvSpPr>
          <p:spPr bwMode="auto">
            <a:xfrm>
              <a:off x="2613025" y="2420938"/>
              <a:ext cx="125413" cy="101600"/>
            </a:xfrm>
            <a:custGeom>
              <a:avLst/>
              <a:gdLst>
                <a:gd name="T0" fmla="*/ 52 w 52"/>
                <a:gd name="T1" fmla="*/ 17 h 42"/>
                <a:gd name="T2" fmla="*/ 52 w 52"/>
                <a:gd name="T3" fmla="*/ 17 h 42"/>
                <a:gd name="T4" fmla="*/ 17 w 52"/>
                <a:gd name="T5" fmla="*/ 7 h 42"/>
                <a:gd name="T6" fmla="*/ 7 w 52"/>
                <a:gd name="T7" fmla="*/ 42 h 42"/>
                <a:gd name="T8" fmla="*/ 52 w 52"/>
                <a:gd name="T9" fmla="*/ 17 h 42"/>
              </a:gdLst>
              <a:ahLst/>
              <a:cxnLst>
                <a:cxn ang="0">
                  <a:pos x="T0" y="T1"/>
                </a:cxn>
                <a:cxn ang="0">
                  <a:pos x="T2" y="T3"/>
                </a:cxn>
                <a:cxn ang="0">
                  <a:pos x="T4" y="T5"/>
                </a:cxn>
                <a:cxn ang="0">
                  <a:pos x="T6" y="T7"/>
                </a:cxn>
                <a:cxn ang="0">
                  <a:pos x="T8" y="T9"/>
                </a:cxn>
              </a:cxnLst>
              <a:rect l="0" t="0" r="r" b="b"/>
              <a:pathLst>
                <a:path w="52" h="42">
                  <a:moveTo>
                    <a:pt x="52" y="17"/>
                  </a:moveTo>
                  <a:cubicBezTo>
                    <a:pt x="52" y="17"/>
                    <a:pt x="52" y="17"/>
                    <a:pt x="52" y="17"/>
                  </a:cubicBezTo>
                  <a:cubicBezTo>
                    <a:pt x="45" y="4"/>
                    <a:pt x="29" y="0"/>
                    <a:pt x="17" y="7"/>
                  </a:cubicBezTo>
                  <a:cubicBezTo>
                    <a:pt x="5" y="14"/>
                    <a:pt x="0" y="29"/>
                    <a:pt x="7" y="42"/>
                  </a:cubicBezTo>
                  <a:lnTo>
                    <a:pt x="52"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178" name="Freeform 161"/>
            <p:cNvSpPr>
              <a:spLocks/>
            </p:cNvSpPr>
            <p:nvPr/>
          </p:nvSpPr>
          <p:spPr bwMode="auto">
            <a:xfrm>
              <a:off x="2824163" y="2420938"/>
              <a:ext cx="125413" cy="101600"/>
            </a:xfrm>
            <a:custGeom>
              <a:avLst/>
              <a:gdLst>
                <a:gd name="T0" fmla="*/ 0 w 52"/>
                <a:gd name="T1" fmla="*/ 17 h 42"/>
                <a:gd name="T2" fmla="*/ 0 w 52"/>
                <a:gd name="T3" fmla="*/ 17 h 42"/>
                <a:gd name="T4" fmla="*/ 35 w 52"/>
                <a:gd name="T5" fmla="*/ 7 h 42"/>
                <a:gd name="T6" fmla="*/ 45 w 52"/>
                <a:gd name="T7" fmla="*/ 42 h 42"/>
                <a:gd name="T8" fmla="*/ 0 w 52"/>
                <a:gd name="T9" fmla="*/ 17 h 42"/>
              </a:gdLst>
              <a:ahLst/>
              <a:cxnLst>
                <a:cxn ang="0">
                  <a:pos x="T0" y="T1"/>
                </a:cxn>
                <a:cxn ang="0">
                  <a:pos x="T2" y="T3"/>
                </a:cxn>
                <a:cxn ang="0">
                  <a:pos x="T4" y="T5"/>
                </a:cxn>
                <a:cxn ang="0">
                  <a:pos x="T6" y="T7"/>
                </a:cxn>
                <a:cxn ang="0">
                  <a:pos x="T8" y="T9"/>
                </a:cxn>
              </a:cxnLst>
              <a:rect l="0" t="0" r="r" b="b"/>
              <a:pathLst>
                <a:path w="52" h="42">
                  <a:moveTo>
                    <a:pt x="0" y="17"/>
                  </a:moveTo>
                  <a:cubicBezTo>
                    <a:pt x="0" y="17"/>
                    <a:pt x="0" y="17"/>
                    <a:pt x="0" y="17"/>
                  </a:cubicBezTo>
                  <a:cubicBezTo>
                    <a:pt x="7" y="4"/>
                    <a:pt x="23" y="0"/>
                    <a:pt x="35" y="7"/>
                  </a:cubicBezTo>
                  <a:cubicBezTo>
                    <a:pt x="47" y="14"/>
                    <a:pt x="52" y="29"/>
                    <a:pt x="45" y="42"/>
                  </a:cubicBezTo>
                  <a:lnTo>
                    <a:pt x="0"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179" name="Freeform 162"/>
            <p:cNvSpPr>
              <a:spLocks/>
            </p:cNvSpPr>
            <p:nvPr/>
          </p:nvSpPr>
          <p:spPr bwMode="auto">
            <a:xfrm>
              <a:off x="2768600" y="2439988"/>
              <a:ext cx="30163" cy="34925"/>
            </a:xfrm>
            <a:custGeom>
              <a:avLst/>
              <a:gdLst>
                <a:gd name="T0" fmla="*/ 0 w 13"/>
                <a:gd name="T1" fmla="*/ 13 h 14"/>
                <a:gd name="T2" fmla="*/ 1 w 13"/>
                <a:gd name="T3" fmla="*/ 14 h 14"/>
                <a:gd name="T4" fmla="*/ 11 w 13"/>
                <a:gd name="T5" fmla="*/ 14 h 14"/>
                <a:gd name="T6" fmla="*/ 13 w 13"/>
                <a:gd name="T7" fmla="*/ 13 h 14"/>
                <a:gd name="T8" fmla="*/ 13 w 13"/>
                <a:gd name="T9" fmla="*/ 2 h 14"/>
                <a:gd name="T10" fmla="*/ 11 w 13"/>
                <a:gd name="T11" fmla="*/ 0 h 14"/>
                <a:gd name="T12" fmla="*/ 1 w 13"/>
                <a:gd name="T13" fmla="*/ 0 h 14"/>
                <a:gd name="T14" fmla="*/ 0 w 13"/>
                <a:gd name="T15" fmla="*/ 2 h 14"/>
                <a:gd name="T16" fmla="*/ 0 w 13"/>
                <a:gd name="T17"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4">
                  <a:moveTo>
                    <a:pt x="0" y="13"/>
                  </a:moveTo>
                  <a:cubicBezTo>
                    <a:pt x="0" y="13"/>
                    <a:pt x="0" y="14"/>
                    <a:pt x="1" y="14"/>
                  </a:cubicBezTo>
                  <a:cubicBezTo>
                    <a:pt x="11" y="14"/>
                    <a:pt x="11" y="14"/>
                    <a:pt x="11" y="14"/>
                  </a:cubicBezTo>
                  <a:cubicBezTo>
                    <a:pt x="12" y="14"/>
                    <a:pt x="13" y="13"/>
                    <a:pt x="13" y="13"/>
                  </a:cubicBezTo>
                  <a:cubicBezTo>
                    <a:pt x="13" y="2"/>
                    <a:pt x="13" y="2"/>
                    <a:pt x="13" y="2"/>
                  </a:cubicBezTo>
                  <a:cubicBezTo>
                    <a:pt x="13" y="1"/>
                    <a:pt x="12" y="0"/>
                    <a:pt x="11" y="0"/>
                  </a:cubicBezTo>
                  <a:cubicBezTo>
                    <a:pt x="1" y="0"/>
                    <a:pt x="1" y="0"/>
                    <a:pt x="1" y="0"/>
                  </a:cubicBezTo>
                  <a:cubicBezTo>
                    <a:pt x="0" y="0"/>
                    <a:pt x="0" y="1"/>
                    <a:pt x="0" y="2"/>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180" name="Freeform 163"/>
            <p:cNvSpPr>
              <a:spLocks/>
            </p:cNvSpPr>
            <p:nvPr/>
          </p:nvSpPr>
          <p:spPr bwMode="auto">
            <a:xfrm>
              <a:off x="2773363" y="2525713"/>
              <a:ext cx="88900" cy="184150"/>
            </a:xfrm>
            <a:custGeom>
              <a:avLst/>
              <a:gdLst>
                <a:gd name="T0" fmla="*/ 32 w 37"/>
                <a:gd name="T1" fmla="*/ 76 h 76"/>
                <a:gd name="T2" fmla="*/ 30 w 37"/>
                <a:gd name="T3" fmla="*/ 75 h 76"/>
                <a:gd name="T4" fmla="*/ 0 w 37"/>
                <a:gd name="T5" fmla="*/ 52 h 76"/>
                <a:gd name="T6" fmla="*/ 0 w 37"/>
                <a:gd name="T7" fmla="*/ 4 h 76"/>
                <a:gd name="T8" fmla="*/ 4 w 37"/>
                <a:gd name="T9" fmla="*/ 0 h 76"/>
                <a:gd name="T10" fmla="*/ 8 w 37"/>
                <a:gd name="T11" fmla="*/ 4 h 76"/>
                <a:gd name="T12" fmla="*/ 8 w 37"/>
                <a:gd name="T13" fmla="*/ 48 h 76"/>
                <a:gd name="T14" fmla="*/ 35 w 37"/>
                <a:gd name="T15" fmla="*/ 68 h 76"/>
                <a:gd name="T16" fmla="*/ 36 w 37"/>
                <a:gd name="T17" fmla="*/ 74 h 76"/>
                <a:gd name="T18" fmla="*/ 32 w 37"/>
                <a:gd name="T19"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76">
                  <a:moveTo>
                    <a:pt x="32" y="76"/>
                  </a:moveTo>
                  <a:cubicBezTo>
                    <a:pt x="31" y="76"/>
                    <a:pt x="31" y="75"/>
                    <a:pt x="30" y="75"/>
                  </a:cubicBezTo>
                  <a:cubicBezTo>
                    <a:pt x="0" y="52"/>
                    <a:pt x="0" y="52"/>
                    <a:pt x="0" y="52"/>
                  </a:cubicBezTo>
                  <a:cubicBezTo>
                    <a:pt x="0" y="4"/>
                    <a:pt x="0" y="4"/>
                    <a:pt x="0" y="4"/>
                  </a:cubicBezTo>
                  <a:cubicBezTo>
                    <a:pt x="0" y="2"/>
                    <a:pt x="2" y="0"/>
                    <a:pt x="4" y="0"/>
                  </a:cubicBezTo>
                  <a:cubicBezTo>
                    <a:pt x="6" y="0"/>
                    <a:pt x="8" y="2"/>
                    <a:pt x="8" y="4"/>
                  </a:cubicBezTo>
                  <a:cubicBezTo>
                    <a:pt x="8" y="48"/>
                    <a:pt x="8" y="48"/>
                    <a:pt x="8" y="48"/>
                  </a:cubicBezTo>
                  <a:cubicBezTo>
                    <a:pt x="35" y="68"/>
                    <a:pt x="35" y="68"/>
                    <a:pt x="35" y="68"/>
                  </a:cubicBezTo>
                  <a:cubicBezTo>
                    <a:pt x="37" y="69"/>
                    <a:pt x="37" y="72"/>
                    <a:pt x="36" y="74"/>
                  </a:cubicBezTo>
                  <a:cubicBezTo>
                    <a:pt x="35" y="75"/>
                    <a:pt x="34" y="76"/>
                    <a:pt x="32"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grpSp>
      <p:grpSp>
        <p:nvGrpSpPr>
          <p:cNvPr id="213" name="Group 212"/>
          <p:cNvGrpSpPr/>
          <p:nvPr/>
        </p:nvGrpSpPr>
        <p:grpSpPr>
          <a:xfrm>
            <a:off x="663458" y="3151967"/>
            <a:ext cx="514999" cy="471434"/>
            <a:chOff x="673893" y="3298825"/>
            <a:chExt cx="525463" cy="481012"/>
          </a:xfrm>
        </p:grpSpPr>
        <p:sp>
          <p:nvSpPr>
            <p:cNvPr id="214" name="Freeform 86"/>
            <p:cNvSpPr>
              <a:spLocks/>
            </p:cNvSpPr>
            <p:nvPr/>
          </p:nvSpPr>
          <p:spPr bwMode="auto">
            <a:xfrm>
              <a:off x="673893" y="3298825"/>
              <a:ext cx="525463" cy="244475"/>
            </a:xfrm>
            <a:custGeom>
              <a:avLst/>
              <a:gdLst>
                <a:gd name="T0" fmla="*/ 215 w 217"/>
                <a:gd name="T1" fmla="*/ 74 h 101"/>
                <a:gd name="T2" fmla="*/ 110 w 217"/>
                <a:gd name="T3" fmla="*/ 0 h 101"/>
                <a:gd name="T4" fmla="*/ 106 w 217"/>
                <a:gd name="T5" fmla="*/ 0 h 101"/>
                <a:gd name="T6" fmla="*/ 1 w 217"/>
                <a:gd name="T7" fmla="*/ 74 h 101"/>
                <a:gd name="T8" fmla="*/ 0 w 217"/>
                <a:gd name="T9" fmla="*/ 76 h 101"/>
                <a:gd name="T10" fmla="*/ 0 w 217"/>
                <a:gd name="T11" fmla="*/ 79 h 101"/>
                <a:gd name="T12" fmla="*/ 15 w 217"/>
                <a:gd name="T13" fmla="*/ 99 h 101"/>
                <a:gd name="T14" fmla="*/ 17 w 217"/>
                <a:gd name="T15" fmla="*/ 100 h 101"/>
                <a:gd name="T16" fmla="*/ 19 w 217"/>
                <a:gd name="T17" fmla="*/ 100 h 101"/>
                <a:gd name="T18" fmla="*/ 108 w 217"/>
                <a:gd name="T19" fmla="*/ 37 h 101"/>
                <a:gd name="T20" fmla="*/ 197 w 217"/>
                <a:gd name="T21" fmla="*/ 100 h 101"/>
                <a:gd name="T22" fmla="*/ 202 w 217"/>
                <a:gd name="T23" fmla="*/ 99 h 101"/>
                <a:gd name="T24" fmla="*/ 216 w 217"/>
                <a:gd name="T25" fmla="*/ 79 h 101"/>
                <a:gd name="T26" fmla="*/ 216 w 217"/>
                <a:gd name="T27" fmla="*/ 76 h 101"/>
                <a:gd name="T28" fmla="*/ 215 w 217"/>
                <a:gd name="T29" fmla="*/ 7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7" h="101">
                  <a:moveTo>
                    <a:pt x="215" y="74"/>
                  </a:moveTo>
                  <a:cubicBezTo>
                    <a:pt x="110" y="0"/>
                    <a:pt x="110" y="0"/>
                    <a:pt x="110" y="0"/>
                  </a:cubicBezTo>
                  <a:cubicBezTo>
                    <a:pt x="109" y="0"/>
                    <a:pt x="107" y="0"/>
                    <a:pt x="106" y="0"/>
                  </a:cubicBezTo>
                  <a:cubicBezTo>
                    <a:pt x="1" y="74"/>
                    <a:pt x="1" y="74"/>
                    <a:pt x="1" y="74"/>
                  </a:cubicBezTo>
                  <a:cubicBezTo>
                    <a:pt x="0" y="75"/>
                    <a:pt x="0" y="75"/>
                    <a:pt x="0" y="76"/>
                  </a:cubicBezTo>
                  <a:cubicBezTo>
                    <a:pt x="0" y="77"/>
                    <a:pt x="0" y="78"/>
                    <a:pt x="0" y="79"/>
                  </a:cubicBezTo>
                  <a:cubicBezTo>
                    <a:pt x="15" y="99"/>
                    <a:pt x="15" y="99"/>
                    <a:pt x="15" y="99"/>
                  </a:cubicBezTo>
                  <a:cubicBezTo>
                    <a:pt x="15" y="100"/>
                    <a:pt x="16" y="100"/>
                    <a:pt x="17" y="100"/>
                  </a:cubicBezTo>
                  <a:cubicBezTo>
                    <a:pt x="18" y="100"/>
                    <a:pt x="19" y="100"/>
                    <a:pt x="19" y="100"/>
                  </a:cubicBezTo>
                  <a:cubicBezTo>
                    <a:pt x="108" y="37"/>
                    <a:pt x="108" y="37"/>
                    <a:pt x="108" y="37"/>
                  </a:cubicBezTo>
                  <a:cubicBezTo>
                    <a:pt x="197" y="100"/>
                    <a:pt x="197" y="100"/>
                    <a:pt x="197" y="100"/>
                  </a:cubicBezTo>
                  <a:cubicBezTo>
                    <a:pt x="199" y="101"/>
                    <a:pt x="201" y="100"/>
                    <a:pt x="202" y="99"/>
                  </a:cubicBezTo>
                  <a:cubicBezTo>
                    <a:pt x="216" y="79"/>
                    <a:pt x="216" y="79"/>
                    <a:pt x="216" y="79"/>
                  </a:cubicBezTo>
                  <a:cubicBezTo>
                    <a:pt x="216" y="78"/>
                    <a:pt x="217" y="77"/>
                    <a:pt x="216" y="76"/>
                  </a:cubicBezTo>
                  <a:cubicBezTo>
                    <a:pt x="216" y="75"/>
                    <a:pt x="216" y="75"/>
                    <a:pt x="215" y="74"/>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215" name="Freeform 87"/>
            <p:cNvSpPr>
              <a:spLocks/>
            </p:cNvSpPr>
            <p:nvPr/>
          </p:nvSpPr>
          <p:spPr bwMode="auto">
            <a:xfrm>
              <a:off x="734218" y="3422650"/>
              <a:ext cx="400050" cy="357187"/>
            </a:xfrm>
            <a:custGeom>
              <a:avLst/>
              <a:gdLst>
                <a:gd name="T0" fmla="*/ 164 w 165"/>
                <a:gd name="T1" fmla="*/ 56 h 147"/>
                <a:gd name="T2" fmla="*/ 85 w 165"/>
                <a:gd name="T3" fmla="*/ 0 h 147"/>
                <a:gd name="T4" fmla="*/ 81 w 165"/>
                <a:gd name="T5" fmla="*/ 0 h 147"/>
                <a:gd name="T6" fmla="*/ 2 w 165"/>
                <a:gd name="T7" fmla="*/ 56 h 147"/>
                <a:gd name="T8" fmla="*/ 0 w 165"/>
                <a:gd name="T9" fmla="*/ 59 h 147"/>
                <a:gd name="T10" fmla="*/ 0 w 165"/>
                <a:gd name="T11" fmla="*/ 144 h 147"/>
                <a:gd name="T12" fmla="*/ 4 w 165"/>
                <a:gd name="T13" fmla="*/ 147 h 147"/>
                <a:gd name="T14" fmla="*/ 59 w 165"/>
                <a:gd name="T15" fmla="*/ 147 h 147"/>
                <a:gd name="T16" fmla="*/ 62 w 165"/>
                <a:gd name="T17" fmla="*/ 144 h 147"/>
                <a:gd name="T18" fmla="*/ 62 w 165"/>
                <a:gd name="T19" fmla="*/ 70 h 147"/>
                <a:gd name="T20" fmla="*/ 104 w 165"/>
                <a:gd name="T21" fmla="*/ 70 h 147"/>
                <a:gd name="T22" fmla="*/ 104 w 165"/>
                <a:gd name="T23" fmla="*/ 144 h 147"/>
                <a:gd name="T24" fmla="*/ 107 w 165"/>
                <a:gd name="T25" fmla="*/ 147 h 147"/>
                <a:gd name="T26" fmla="*/ 162 w 165"/>
                <a:gd name="T27" fmla="*/ 147 h 147"/>
                <a:gd name="T28" fmla="*/ 165 w 165"/>
                <a:gd name="T29" fmla="*/ 144 h 147"/>
                <a:gd name="T30" fmla="*/ 165 w 165"/>
                <a:gd name="T31" fmla="*/ 58 h 147"/>
                <a:gd name="T32" fmla="*/ 164 w 165"/>
                <a:gd name="T33" fmla="*/ 5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5" h="147">
                  <a:moveTo>
                    <a:pt x="164" y="56"/>
                  </a:moveTo>
                  <a:cubicBezTo>
                    <a:pt x="85" y="0"/>
                    <a:pt x="85" y="0"/>
                    <a:pt x="85" y="0"/>
                  </a:cubicBezTo>
                  <a:cubicBezTo>
                    <a:pt x="84" y="0"/>
                    <a:pt x="82" y="0"/>
                    <a:pt x="81" y="0"/>
                  </a:cubicBezTo>
                  <a:cubicBezTo>
                    <a:pt x="2" y="56"/>
                    <a:pt x="2" y="56"/>
                    <a:pt x="2" y="56"/>
                  </a:cubicBezTo>
                  <a:cubicBezTo>
                    <a:pt x="1" y="57"/>
                    <a:pt x="0" y="58"/>
                    <a:pt x="0" y="59"/>
                  </a:cubicBezTo>
                  <a:cubicBezTo>
                    <a:pt x="0" y="144"/>
                    <a:pt x="0" y="144"/>
                    <a:pt x="0" y="144"/>
                  </a:cubicBezTo>
                  <a:cubicBezTo>
                    <a:pt x="0" y="146"/>
                    <a:pt x="2" y="147"/>
                    <a:pt x="4" y="147"/>
                  </a:cubicBezTo>
                  <a:cubicBezTo>
                    <a:pt x="59" y="147"/>
                    <a:pt x="59" y="147"/>
                    <a:pt x="59" y="147"/>
                  </a:cubicBezTo>
                  <a:cubicBezTo>
                    <a:pt x="61" y="147"/>
                    <a:pt x="62" y="146"/>
                    <a:pt x="62" y="144"/>
                  </a:cubicBezTo>
                  <a:cubicBezTo>
                    <a:pt x="62" y="70"/>
                    <a:pt x="62" y="70"/>
                    <a:pt x="62" y="70"/>
                  </a:cubicBezTo>
                  <a:cubicBezTo>
                    <a:pt x="104" y="70"/>
                    <a:pt x="104" y="70"/>
                    <a:pt x="104" y="70"/>
                  </a:cubicBezTo>
                  <a:cubicBezTo>
                    <a:pt x="104" y="144"/>
                    <a:pt x="104" y="144"/>
                    <a:pt x="104" y="144"/>
                  </a:cubicBezTo>
                  <a:cubicBezTo>
                    <a:pt x="104" y="146"/>
                    <a:pt x="105" y="147"/>
                    <a:pt x="107" y="147"/>
                  </a:cubicBezTo>
                  <a:cubicBezTo>
                    <a:pt x="162" y="147"/>
                    <a:pt x="162" y="147"/>
                    <a:pt x="162" y="147"/>
                  </a:cubicBezTo>
                  <a:cubicBezTo>
                    <a:pt x="164" y="147"/>
                    <a:pt x="165" y="146"/>
                    <a:pt x="165" y="144"/>
                  </a:cubicBezTo>
                  <a:cubicBezTo>
                    <a:pt x="165" y="58"/>
                    <a:pt x="165" y="58"/>
                    <a:pt x="165" y="58"/>
                  </a:cubicBezTo>
                  <a:cubicBezTo>
                    <a:pt x="165" y="57"/>
                    <a:pt x="165" y="56"/>
                    <a:pt x="164" y="56"/>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216" name="Freeform 88"/>
            <p:cNvSpPr>
              <a:spLocks/>
            </p:cNvSpPr>
            <p:nvPr/>
          </p:nvSpPr>
          <p:spPr bwMode="auto">
            <a:xfrm>
              <a:off x="1058068" y="3298825"/>
              <a:ext cx="76200" cy="104775"/>
            </a:xfrm>
            <a:custGeom>
              <a:avLst/>
              <a:gdLst>
                <a:gd name="T0" fmla="*/ 1 w 31"/>
                <a:gd name="T1" fmla="*/ 25 h 43"/>
                <a:gd name="T2" fmla="*/ 26 w 31"/>
                <a:gd name="T3" fmla="*/ 42 h 43"/>
                <a:gd name="T4" fmla="*/ 28 w 31"/>
                <a:gd name="T5" fmla="*/ 43 h 43"/>
                <a:gd name="T6" fmla="*/ 29 w 31"/>
                <a:gd name="T7" fmla="*/ 42 h 43"/>
                <a:gd name="T8" fmla="*/ 31 w 31"/>
                <a:gd name="T9" fmla="*/ 39 h 43"/>
                <a:gd name="T10" fmla="*/ 31 w 31"/>
                <a:gd name="T11" fmla="*/ 3 h 43"/>
                <a:gd name="T12" fmla="*/ 28 w 31"/>
                <a:gd name="T13" fmla="*/ 0 h 43"/>
                <a:gd name="T14" fmla="*/ 3 w 31"/>
                <a:gd name="T15" fmla="*/ 0 h 43"/>
                <a:gd name="T16" fmla="*/ 0 w 31"/>
                <a:gd name="T17" fmla="*/ 3 h 43"/>
                <a:gd name="T18" fmla="*/ 0 w 31"/>
                <a:gd name="T19" fmla="*/ 22 h 43"/>
                <a:gd name="T20" fmla="*/ 1 w 31"/>
                <a:gd name="T21" fmla="*/ 2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43">
                  <a:moveTo>
                    <a:pt x="1" y="25"/>
                  </a:moveTo>
                  <a:cubicBezTo>
                    <a:pt x="26" y="42"/>
                    <a:pt x="26" y="42"/>
                    <a:pt x="26" y="42"/>
                  </a:cubicBezTo>
                  <a:cubicBezTo>
                    <a:pt x="27" y="42"/>
                    <a:pt x="27" y="43"/>
                    <a:pt x="28" y="43"/>
                  </a:cubicBezTo>
                  <a:cubicBezTo>
                    <a:pt x="28" y="43"/>
                    <a:pt x="29" y="42"/>
                    <a:pt x="29" y="42"/>
                  </a:cubicBezTo>
                  <a:cubicBezTo>
                    <a:pt x="30" y="42"/>
                    <a:pt x="31" y="40"/>
                    <a:pt x="31" y="39"/>
                  </a:cubicBezTo>
                  <a:cubicBezTo>
                    <a:pt x="31" y="3"/>
                    <a:pt x="31" y="3"/>
                    <a:pt x="31" y="3"/>
                  </a:cubicBezTo>
                  <a:cubicBezTo>
                    <a:pt x="31" y="1"/>
                    <a:pt x="30" y="0"/>
                    <a:pt x="28" y="0"/>
                  </a:cubicBezTo>
                  <a:cubicBezTo>
                    <a:pt x="3" y="0"/>
                    <a:pt x="3" y="0"/>
                    <a:pt x="3" y="0"/>
                  </a:cubicBezTo>
                  <a:cubicBezTo>
                    <a:pt x="1" y="0"/>
                    <a:pt x="0" y="1"/>
                    <a:pt x="0" y="3"/>
                  </a:cubicBezTo>
                  <a:cubicBezTo>
                    <a:pt x="0" y="22"/>
                    <a:pt x="0" y="22"/>
                    <a:pt x="0" y="22"/>
                  </a:cubicBezTo>
                  <a:cubicBezTo>
                    <a:pt x="0" y="23"/>
                    <a:pt x="0" y="24"/>
                    <a:pt x="1" y="25"/>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grpSp>
      <p:grpSp>
        <p:nvGrpSpPr>
          <p:cNvPr id="217" name="Group 216"/>
          <p:cNvGrpSpPr/>
          <p:nvPr/>
        </p:nvGrpSpPr>
        <p:grpSpPr>
          <a:xfrm>
            <a:off x="11022542" y="3151967"/>
            <a:ext cx="514999" cy="471434"/>
            <a:chOff x="11237118" y="3298825"/>
            <a:chExt cx="525463" cy="481012"/>
          </a:xfrm>
        </p:grpSpPr>
        <p:sp>
          <p:nvSpPr>
            <p:cNvPr id="218" name="Freeform 89"/>
            <p:cNvSpPr>
              <a:spLocks/>
            </p:cNvSpPr>
            <p:nvPr/>
          </p:nvSpPr>
          <p:spPr bwMode="auto">
            <a:xfrm>
              <a:off x="11237118" y="3298825"/>
              <a:ext cx="525463" cy="244475"/>
            </a:xfrm>
            <a:custGeom>
              <a:avLst/>
              <a:gdLst>
                <a:gd name="T0" fmla="*/ 216 w 217"/>
                <a:gd name="T1" fmla="*/ 74 h 101"/>
                <a:gd name="T2" fmla="*/ 111 w 217"/>
                <a:gd name="T3" fmla="*/ 0 h 101"/>
                <a:gd name="T4" fmla="*/ 107 w 217"/>
                <a:gd name="T5" fmla="*/ 0 h 101"/>
                <a:gd name="T6" fmla="*/ 2 w 217"/>
                <a:gd name="T7" fmla="*/ 74 h 101"/>
                <a:gd name="T8" fmla="*/ 0 w 217"/>
                <a:gd name="T9" fmla="*/ 76 h 101"/>
                <a:gd name="T10" fmla="*/ 1 w 217"/>
                <a:gd name="T11" fmla="*/ 79 h 101"/>
                <a:gd name="T12" fmla="*/ 15 w 217"/>
                <a:gd name="T13" fmla="*/ 99 h 101"/>
                <a:gd name="T14" fmla="*/ 18 w 217"/>
                <a:gd name="T15" fmla="*/ 100 h 101"/>
                <a:gd name="T16" fmla="*/ 20 w 217"/>
                <a:gd name="T17" fmla="*/ 100 h 101"/>
                <a:gd name="T18" fmla="*/ 109 w 217"/>
                <a:gd name="T19" fmla="*/ 37 h 101"/>
                <a:gd name="T20" fmla="*/ 198 w 217"/>
                <a:gd name="T21" fmla="*/ 100 h 101"/>
                <a:gd name="T22" fmla="*/ 202 w 217"/>
                <a:gd name="T23" fmla="*/ 99 h 101"/>
                <a:gd name="T24" fmla="*/ 217 w 217"/>
                <a:gd name="T25" fmla="*/ 79 h 101"/>
                <a:gd name="T26" fmla="*/ 217 w 217"/>
                <a:gd name="T27" fmla="*/ 76 h 101"/>
                <a:gd name="T28" fmla="*/ 216 w 217"/>
                <a:gd name="T29" fmla="*/ 7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7" h="101">
                  <a:moveTo>
                    <a:pt x="216" y="74"/>
                  </a:moveTo>
                  <a:cubicBezTo>
                    <a:pt x="111" y="0"/>
                    <a:pt x="111" y="0"/>
                    <a:pt x="111" y="0"/>
                  </a:cubicBezTo>
                  <a:cubicBezTo>
                    <a:pt x="109" y="0"/>
                    <a:pt x="108" y="0"/>
                    <a:pt x="107" y="0"/>
                  </a:cubicBezTo>
                  <a:cubicBezTo>
                    <a:pt x="2" y="74"/>
                    <a:pt x="2" y="74"/>
                    <a:pt x="2" y="74"/>
                  </a:cubicBezTo>
                  <a:cubicBezTo>
                    <a:pt x="1" y="75"/>
                    <a:pt x="1" y="75"/>
                    <a:pt x="0" y="76"/>
                  </a:cubicBezTo>
                  <a:cubicBezTo>
                    <a:pt x="0" y="77"/>
                    <a:pt x="0" y="78"/>
                    <a:pt x="1" y="79"/>
                  </a:cubicBezTo>
                  <a:cubicBezTo>
                    <a:pt x="15" y="99"/>
                    <a:pt x="15" y="99"/>
                    <a:pt x="15" y="99"/>
                  </a:cubicBezTo>
                  <a:cubicBezTo>
                    <a:pt x="16" y="100"/>
                    <a:pt x="17" y="100"/>
                    <a:pt x="18" y="100"/>
                  </a:cubicBezTo>
                  <a:cubicBezTo>
                    <a:pt x="19" y="100"/>
                    <a:pt x="19" y="100"/>
                    <a:pt x="20" y="100"/>
                  </a:cubicBezTo>
                  <a:cubicBezTo>
                    <a:pt x="109" y="37"/>
                    <a:pt x="109" y="37"/>
                    <a:pt x="109" y="37"/>
                  </a:cubicBezTo>
                  <a:cubicBezTo>
                    <a:pt x="198" y="100"/>
                    <a:pt x="198" y="100"/>
                    <a:pt x="198" y="100"/>
                  </a:cubicBezTo>
                  <a:cubicBezTo>
                    <a:pt x="199" y="101"/>
                    <a:pt x="201" y="100"/>
                    <a:pt x="202" y="99"/>
                  </a:cubicBezTo>
                  <a:cubicBezTo>
                    <a:pt x="217" y="79"/>
                    <a:pt x="217" y="79"/>
                    <a:pt x="217" y="79"/>
                  </a:cubicBezTo>
                  <a:cubicBezTo>
                    <a:pt x="217" y="78"/>
                    <a:pt x="217" y="77"/>
                    <a:pt x="217" y="76"/>
                  </a:cubicBezTo>
                  <a:cubicBezTo>
                    <a:pt x="217" y="75"/>
                    <a:pt x="216" y="75"/>
                    <a:pt x="216" y="74"/>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219" name="Freeform 90"/>
            <p:cNvSpPr>
              <a:spLocks/>
            </p:cNvSpPr>
            <p:nvPr/>
          </p:nvSpPr>
          <p:spPr bwMode="auto">
            <a:xfrm>
              <a:off x="11300618" y="3422650"/>
              <a:ext cx="398463" cy="357187"/>
            </a:xfrm>
            <a:custGeom>
              <a:avLst/>
              <a:gdLst>
                <a:gd name="T0" fmla="*/ 164 w 165"/>
                <a:gd name="T1" fmla="*/ 56 h 147"/>
                <a:gd name="T2" fmla="*/ 85 w 165"/>
                <a:gd name="T3" fmla="*/ 0 h 147"/>
                <a:gd name="T4" fmla="*/ 81 w 165"/>
                <a:gd name="T5" fmla="*/ 0 h 147"/>
                <a:gd name="T6" fmla="*/ 1 w 165"/>
                <a:gd name="T7" fmla="*/ 56 h 147"/>
                <a:gd name="T8" fmla="*/ 0 w 165"/>
                <a:gd name="T9" fmla="*/ 59 h 147"/>
                <a:gd name="T10" fmla="*/ 0 w 165"/>
                <a:gd name="T11" fmla="*/ 144 h 147"/>
                <a:gd name="T12" fmla="*/ 3 w 165"/>
                <a:gd name="T13" fmla="*/ 147 h 147"/>
                <a:gd name="T14" fmla="*/ 59 w 165"/>
                <a:gd name="T15" fmla="*/ 147 h 147"/>
                <a:gd name="T16" fmla="*/ 62 w 165"/>
                <a:gd name="T17" fmla="*/ 144 h 147"/>
                <a:gd name="T18" fmla="*/ 62 w 165"/>
                <a:gd name="T19" fmla="*/ 70 h 147"/>
                <a:gd name="T20" fmla="*/ 104 w 165"/>
                <a:gd name="T21" fmla="*/ 70 h 147"/>
                <a:gd name="T22" fmla="*/ 104 w 165"/>
                <a:gd name="T23" fmla="*/ 144 h 147"/>
                <a:gd name="T24" fmla="*/ 107 w 165"/>
                <a:gd name="T25" fmla="*/ 147 h 147"/>
                <a:gd name="T26" fmla="*/ 162 w 165"/>
                <a:gd name="T27" fmla="*/ 147 h 147"/>
                <a:gd name="T28" fmla="*/ 165 w 165"/>
                <a:gd name="T29" fmla="*/ 144 h 147"/>
                <a:gd name="T30" fmla="*/ 165 w 165"/>
                <a:gd name="T31" fmla="*/ 58 h 147"/>
                <a:gd name="T32" fmla="*/ 164 w 165"/>
                <a:gd name="T33" fmla="*/ 5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5" h="147">
                  <a:moveTo>
                    <a:pt x="164" y="56"/>
                  </a:moveTo>
                  <a:cubicBezTo>
                    <a:pt x="85" y="0"/>
                    <a:pt x="85" y="0"/>
                    <a:pt x="85" y="0"/>
                  </a:cubicBezTo>
                  <a:cubicBezTo>
                    <a:pt x="83" y="0"/>
                    <a:pt x="82" y="0"/>
                    <a:pt x="81" y="0"/>
                  </a:cubicBezTo>
                  <a:cubicBezTo>
                    <a:pt x="1" y="56"/>
                    <a:pt x="1" y="56"/>
                    <a:pt x="1" y="56"/>
                  </a:cubicBezTo>
                  <a:cubicBezTo>
                    <a:pt x="1" y="57"/>
                    <a:pt x="0" y="58"/>
                    <a:pt x="0" y="59"/>
                  </a:cubicBezTo>
                  <a:cubicBezTo>
                    <a:pt x="0" y="144"/>
                    <a:pt x="0" y="144"/>
                    <a:pt x="0" y="144"/>
                  </a:cubicBezTo>
                  <a:cubicBezTo>
                    <a:pt x="0" y="146"/>
                    <a:pt x="1" y="147"/>
                    <a:pt x="3" y="147"/>
                  </a:cubicBezTo>
                  <a:cubicBezTo>
                    <a:pt x="59" y="147"/>
                    <a:pt x="59" y="147"/>
                    <a:pt x="59" y="147"/>
                  </a:cubicBezTo>
                  <a:cubicBezTo>
                    <a:pt x="60" y="147"/>
                    <a:pt x="62" y="146"/>
                    <a:pt x="62" y="144"/>
                  </a:cubicBezTo>
                  <a:cubicBezTo>
                    <a:pt x="62" y="70"/>
                    <a:pt x="62" y="70"/>
                    <a:pt x="62" y="70"/>
                  </a:cubicBezTo>
                  <a:cubicBezTo>
                    <a:pt x="104" y="70"/>
                    <a:pt x="104" y="70"/>
                    <a:pt x="104" y="70"/>
                  </a:cubicBezTo>
                  <a:cubicBezTo>
                    <a:pt x="104" y="144"/>
                    <a:pt x="104" y="144"/>
                    <a:pt x="104" y="144"/>
                  </a:cubicBezTo>
                  <a:cubicBezTo>
                    <a:pt x="104" y="146"/>
                    <a:pt x="105" y="147"/>
                    <a:pt x="107" y="147"/>
                  </a:cubicBezTo>
                  <a:cubicBezTo>
                    <a:pt x="162" y="147"/>
                    <a:pt x="162" y="147"/>
                    <a:pt x="162" y="147"/>
                  </a:cubicBezTo>
                  <a:cubicBezTo>
                    <a:pt x="164" y="147"/>
                    <a:pt x="165" y="146"/>
                    <a:pt x="165" y="144"/>
                  </a:cubicBezTo>
                  <a:cubicBezTo>
                    <a:pt x="165" y="58"/>
                    <a:pt x="165" y="58"/>
                    <a:pt x="165" y="58"/>
                  </a:cubicBezTo>
                  <a:cubicBezTo>
                    <a:pt x="165" y="57"/>
                    <a:pt x="164" y="56"/>
                    <a:pt x="164" y="56"/>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220" name="Freeform 91"/>
            <p:cNvSpPr>
              <a:spLocks/>
            </p:cNvSpPr>
            <p:nvPr/>
          </p:nvSpPr>
          <p:spPr bwMode="auto">
            <a:xfrm>
              <a:off x="11624468" y="3298825"/>
              <a:ext cx="74613" cy="104775"/>
            </a:xfrm>
            <a:custGeom>
              <a:avLst/>
              <a:gdLst>
                <a:gd name="T0" fmla="*/ 1 w 31"/>
                <a:gd name="T1" fmla="*/ 25 h 43"/>
                <a:gd name="T2" fmla="*/ 26 w 31"/>
                <a:gd name="T3" fmla="*/ 42 h 43"/>
                <a:gd name="T4" fmla="*/ 28 w 31"/>
                <a:gd name="T5" fmla="*/ 43 h 43"/>
                <a:gd name="T6" fmla="*/ 29 w 31"/>
                <a:gd name="T7" fmla="*/ 42 h 43"/>
                <a:gd name="T8" fmla="*/ 31 w 31"/>
                <a:gd name="T9" fmla="*/ 39 h 43"/>
                <a:gd name="T10" fmla="*/ 31 w 31"/>
                <a:gd name="T11" fmla="*/ 3 h 43"/>
                <a:gd name="T12" fmla="*/ 28 w 31"/>
                <a:gd name="T13" fmla="*/ 0 h 43"/>
                <a:gd name="T14" fmla="*/ 3 w 31"/>
                <a:gd name="T15" fmla="*/ 0 h 43"/>
                <a:gd name="T16" fmla="*/ 0 w 31"/>
                <a:gd name="T17" fmla="*/ 3 h 43"/>
                <a:gd name="T18" fmla="*/ 0 w 31"/>
                <a:gd name="T19" fmla="*/ 22 h 43"/>
                <a:gd name="T20" fmla="*/ 1 w 31"/>
                <a:gd name="T21" fmla="*/ 2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43">
                  <a:moveTo>
                    <a:pt x="1" y="25"/>
                  </a:moveTo>
                  <a:cubicBezTo>
                    <a:pt x="26" y="42"/>
                    <a:pt x="26" y="42"/>
                    <a:pt x="26" y="42"/>
                  </a:cubicBezTo>
                  <a:cubicBezTo>
                    <a:pt x="26" y="42"/>
                    <a:pt x="27" y="43"/>
                    <a:pt x="28" y="43"/>
                  </a:cubicBezTo>
                  <a:cubicBezTo>
                    <a:pt x="28" y="43"/>
                    <a:pt x="29" y="42"/>
                    <a:pt x="29" y="42"/>
                  </a:cubicBezTo>
                  <a:cubicBezTo>
                    <a:pt x="30" y="42"/>
                    <a:pt x="31" y="40"/>
                    <a:pt x="31" y="39"/>
                  </a:cubicBezTo>
                  <a:cubicBezTo>
                    <a:pt x="31" y="3"/>
                    <a:pt x="31" y="3"/>
                    <a:pt x="31" y="3"/>
                  </a:cubicBezTo>
                  <a:cubicBezTo>
                    <a:pt x="31" y="1"/>
                    <a:pt x="29" y="0"/>
                    <a:pt x="28" y="0"/>
                  </a:cubicBezTo>
                  <a:cubicBezTo>
                    <a:pt x="3" y="0"/>
                    <a:pt x="3" y="0"/>
                    <a:pt x="3" y="0"/>
                  </a:cubicBezTo>
                  <a:cubicBezTo>
                    <a:pt x="1" y="0"/>
                    <a:pt x="0" y="1"/>
                    <a:pt x="0" y="3"/>
                  </a:cubicBezTo>
                  <a:cubicBezTo>
                    <a:pt x="0" y="22"/>
                    <a:pt x="0" y="22"/>
                    <a:pt x="0" y="22"/>
                  </a:cubicBezTo>
                  <a:cubicBezTo>
                    <a:pt x="0" y="23"/>
                    <a:pt x="0" y="24"/>
                    <a:pt x="1" y="25"/>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grpSp>
      <p:sp>
        <p:nvSpPr>
          <p:cNvPr id="221" name="Freeform 92"/>
          <p:cNvSpPr>
            <a:spLocks noEditPoints="1"/>
          </p:cNvSpPr>
          <p:nvPr/>
        </p:nvSpPr>
        <p:spPr bwMode="auto">
          <a:xfrm>
            <a:off x="5908189" y="3088177"/>
            <a:ext cx="357854" cy="539893"/>
          </a:xfrm>
          <a:custGeom>
            <a:avLst/>
            <a:gdLst>
              <a:gd name="T0" fmla="*/ 0 w 230"/>
              <a:gd name="T1" fmla="*/ 0 h 347"/>
              <a:gd name="T2" fmla="*/ 0 w 230"/>
              <a:gd name="T3" fmla="*/ 347 h 347"/>
              <a:gd name="T4" fmla="*/ 93 w 230"/>
              <a:gd name="T5" fmla="*/ 347 h 347"/>
              <a:gd name="T6" fmla="*/ 93 w 230"/>
              <a:gd name="T7" fmla="*/ 276 h 347"/>
              <a:gd name="T8" fmla="*/ 138 w 230"/>
              <a:gd name="T9" fmla="*/ 276 h 347"/>
              <a:gd name="T10" fmla="*/ 138 w 230"/>
              <a:gd name="T11" fmla="*/ 347 h 347"/>
              <a:gd name="T12" fmla="*/ 230 w 230"/>
              <a:gd name="T13" fmla="*/ 347 h 347"/>
              <a:gd name="T14" fmla="*/ 230 w 230"/>
              <a:gd name="T15" fmla="*/ 0 h 347"/>
              <a:gd name="T16" fmla="*/ 0 w 230"/>
              <a:gd name="T17" fmla="*/ 0 h 347"/>
              <a:gd name="T18" fmla="*/ 70 w 230"/>
              <a:gd name="T19" fmla="*/ 220 h 347"/>
              <a:gd name="T20" fmla="*/ 23 w 230"/>
              <a:gd name="T21" fmla="*/ 220 h 347"/>
              <a:gd name="T22" fmla="*/ 23 w 230"/>
              <a:gd name="T23" fmla="*/ 150 h 347"/>
              <a:gd name="T24" fmla="*/ 70 w 230"/>
              <a:gd name="T25" fmla="*/ 150 h 347"/>
              <a:gd name="T26" fmla="*/ 70 w 230"/>
              <a:gd name="T27" fmla="*/ 220 h 347"/>
              <a:gd name="T28" fmla="*/ 70 w 230"/>
              <a:gd name="T29" fmla="*/ 104 h 347"/>
              <a:gd name="T30" fmla="*/ 23 w 230"/>
              <a:gd name="T31" fmla="*/ 104 h 347"/>
              <a:gd name="T32" fmla="*/ 23 w 230"/>
              <a:gd name="T33" fmla="*/ 35 h 347"/>
              <a:gd name="T34" fmla="*/ 70 w 230"/>
              <a:gd name="T35" fmla="*/ 35 h 347"/>
              <a:gd name="T36" fmla="*/ 70 w 230"/>
              <a:gd name="T37" fmla="*/ 104 h 347"/>
              <a:gd name="T38" fmla="*/ 138 w 230"/>
              <a:gd name="T39" fmla="*/ 220 h 347"/>
              <a:gd name="T40" fmla="*/ 93 w 230"/>
              <a:gd name="T41" fmla="*/ 220 h 347"/>
              <a:gd name="T42" fmla="*/ 93 w 230"/>
              <a:gd name="T43" fmla="*/ 150 h 347"/>
              <a:gd name="T44" fmla="*/ 138 w 230"/>
              <a:gd name="T45" fmla="*/ 150 h 347"/>
              <a:gd name="T46" fmla="*/ 138 w 230"/>
              <a:gd name="T47" fmla="*/ 220 h 347"/>
              <a:gd name="T48" fmla="*/ 138 w 230"/>
              <a:gd name="T49" fmla="*/ 104 h 347"/>
              <a:gd name="T50" fmla="*/ 93 w 230"/>
              <a:gd name="T51" fmla="*/ 104 h 347"/>
              <a:gd name="T52" fmla="*/ 93 w 230"/>
              <a:gd name="T53" fmla="*/ 35 h 347"/>
              <a:gd name="T54" fmla="*/ 138 w 230"/>
              <a:gd name="T55" fmla="*/ 35 h 347"/>
              <a:gd name="T56" fmla="*/ 138 w 230"/>
              <a:gd name="T57" fmla="*/ 104 h 347"/>
              <a:gd name="T58" fmla="*/ 207 w 230"/>
              <a:gd name="T59" fmla="*/ 220 h 347"/>
              <a:gd name="T60" fmla="*/ 161 w 230"/>
              <a:gd name="T61" fmla="*/ 220 h 347"/>
              <a:gd name="T62" fmla="*/ 161 w 230"/>
              <a:gd name="T63" fmla="*/ 150 h 347"/>
              <a:gd name="T64" fmla="*/ 207 w 230"/>
              <a:gd name="T65" fmla="*/ 150 h 347"/>
              <a:gd name="T66" fmla="*/ 207 w 230"/>
              <a:gd name="T67" fmla="*/ 220 h 347"/>
              <a:gd name="T68" fmla="*/ 207 w 230"/>
              <a:gd name="T69" fmla="*/ 104 h 347"/>
              <a:gd name="T70" fmla="*/ 161 w 230"/>
              <a:gd name="T71" fmla="*/ 104 h 347"/>
              <a:gd name="T72" fmla="*/ 161 w 230"/>
              <a:gd name="T73" fmla="*/ 35 h 347"/>
              <a:gd name="T74" fmla="*/ 207 w 230"/>
              <a:gd name="T75" fmla="*/ 35 h 347"/>
              <a:gd name="T76" fmla="*/ 207 w 230"/>
              <a:gd name="T77" fmla="*/ 104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0" h="347">
                <a:moveTo>
                  <a:pt x="0" y="0"/>
                </a:moveTo>
                <a:lnTo>
                  <a:pt x="0" y="347"/>
                </a:lnTo>
                <a:lnTo>
                  <a:pt x="93" y="347"/>
                </a:lnTo>
                <a:lnTo>
                  <a:pt x="93" y="276"/>
                </a:lnTo>
                <a:lnTo>
                  <a:pt x="138" y="276"/>
                </a:lnTo>
                <a:lnTo>
                  <a:pt x="138" y="347"/>
                </a:lnTo>
                <a:lnTo>
                  <a:pt x="230" y="347"/>
                </a:lnTo>
                <a:lnTo>
                  <a:pt x="230" y="0"/>
                </a:lnTo>
                <a:lnTo>
                  <a:pt x="0" y="0"/>
                </a:lnTo>
                <a:close/>
                <a:moveTo>
                  <a:pt x="70" y="220"/>
                </a:moveTo>
                <a:lnTo>
                  <a:pt x="23" y="220"/>
                </a:lnTo>
                <a:lnTo>
                  <a:pt x="23" y="150"/>
                </a:lnTo>
                <a:lnTo>
                  <a:pt x="70" y="150"/>
                </a:lnTo>
                <a:lnTo>
                  <a:pt x="70" y="220"/>
                </a:lnTo>
                <a:close/>
                <a:moveTo>
                  <a:pt x="70" y="104"/>
                </a:moveTo>
                <a:lnTo>
                  <a:pt x="23" y="104"/>
                </a:lnTo>
                <a:lnTo>
                  <a:pt x="23" y="35"/>
                </a:lnTo>
                <a:lnTo>
                  <a:pt x="70" y="35"/>
                </a:lnTo>
                <a:lnTo>
                  <a:pt x="70" y="104"/>
                </a:lnTo>
                <a:close/>
                <a:moveTo>
                  <a:pt x="138" y="220"/>
                </a:moveTo>
                <a:lnTo>
                  <a:pt x="93" y="220"/>
                </a:lnTo>
                <a:lnTo>
                  <a:pt x="93" y="150"/>
                </a:lnTo>
                <a:lnTo>
                  <a:pt x="138" y="150"/>
                </a:lnTo>
                <a:lnTo>
                  <a:pt x="138" y="220"/>
                </a:lnTo>
                <a:close/>
                <a:moveTo>
                  <a:pt x="138" y="104"/>
                </a:moveTo>
                <a:lnTo>
                  <a:pt x="93" y="104"/>
                </a:lnTo>
                <a:lnTo>
                  <a:pt x="93" y="35"/>
                </a:lnTo>
                <a:lnTo>
                  <a:pt x="138" y="35"/>
                </a:lnTo>
                <a:lnTo>
                  <a:pt x="138" y="104"/>
                </a:lnTo>
                <a:close/>
                <a:moveTo>
                  <a:pt x="207" y="220"/>
                </a:moveTo>
                <a:lnTo>
                  <a:pt x="161" y="220"/>
                </a:lnTo>
                <a:lnTo>
                  <a:pt x="161" y="150"/>
                </a:lnTo>
                <a:lnTo>
                  <a:pt x="207" y="150"/>
                </a:lnTo>
                <a:lnTo>
                  <a:pt x="207" y="220"/>
                </a:lnTo>
                <a:close/>
                <a:moveTo>
                  <a:pt x="207" y="104"/>
                </a:moveTo>
                <a:lnTo>
                  <a:pt x="161" y="104"/>
                </a:lnTo>
                <a:lnTo>
                  <a:pt x="161" y="35"/>
                </a:lnTo>
                <a:lnTo>
                  <a:pt x="207" y="35"/>
                </a:lnTo>
                <a:lnTo>
                  <a:pt x="207" y="104"/>
                </a:lnTo>
                <a:close/>
              </a:path>
            </a:pathLst>
          </a:custGeom>
          <a:solidFill>
            <a:srgbClr val="5D5D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222" name="Rectangle 93"/>
          <p:cNvSpPr>
            <a:spLocks noChangeArrowheads="1"/>
          </p:cNvSpPr>
          <p:nvPr/>
        </p:nvSpPr>
        <p:spPr bwMode="auto">
          <a:xfrm>
            <a:off x="1290609" y="3358901"/>
            <a:ext cx="4420278" cy="48232"/>
          </a:xfrm>
          <a:prstGeom prst="rect">
            <a:avLst/>
          </a:prstGeom>
          <a:solidFill>
            <a:schemeClr val="accent1"/>
          </a:solidFill>
          <a:ln>
            <a:noFill/>
          </a:ln>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223" name="Rectangle 94"/>
          <p:cNvSpPr>
            <a:spLocks noChangeArrowheads="1"/>
          </p:cNvSpPr>
          <p:nvPr/>
        </p:nvSpPr>
        <p:spPr bwMode="auto">
          <a:xfrm>
            <a:off x="6468603" y="3358901"/>
            <a:ext cx="4420278" cy="48232"/>
          </a:xfrm>
          <a:prstGeom prst="rect">
            <a:avLst/>
          </a:prstGeom>
          <a:solidFill>
            <a:schemeClr val="accent1"/>
          </a:solidFill>
          <a:ln>
            <a:noFill/>
          </a:ln>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224" name="TextBox 223"/>
          <p:cNvSpPr txBox="1"/>
          <p:nvPr/>
        </p:nvSpPr>
        <p:spPr>
          <a:xfrm>
            <a:off x="665247" y="3648809"/>
            <a:ext cx="511419" cy="211154"/>
          </a:xfrm>
          <a:prstGeom prst="rect">
            <a:avLst/>
          </a:prstGeom>
          <a:noFill/>
          <a:ln>
            <a:noFill/>
            <a:headEnd type="none" w="med" len="med"/>
            <a:tailEnd type="none" w="med" len="med"/>
          </a:ln>
        </p:spPr>
        <p:txBody>
          <a:bodyPr wrap="none" lIns="0" tIns="0" rIns="0" bIns="0" rtlCol="0">
            <a:spAutoFit/>
          </a:bodyPr>
          <a:lstStyle/>
          <a:p>
            <a:pPr defTabSz="914038">
              <a:defRPr/>
            </a:pPr>
            <a:r>
              <a:rPr lang="en-US" sz="1372" b="1" spc="-38" dirty="0">
                <a:gradFill>
                  <a:gsLst>
                    <a:gs pos="0">
                      <a:srgbClr val="505050"/>
                    </a:gs>
                    <a:gs pos="100000">
                      <a:srgbClr val="505050"/>
                    </a:gs>
                  </a:gsLst>
                  <a:lin ang="5400000" scaled="1"/>
                </a:gradFill>
                <a:latin typeface="Segoe UI"/>
                <a:ea typeface="Segoe UI" pitchFamily="34" charset="0"/>
                <a:cs typeface="Segoe UI" pitchFamily="34" charset="0"/>
              </a:rPr>
              <a:t>HOME</a:t>
            </a:r>
          </a:p>
        </p:txBody>
      </p:sp>
      <p:sp>
        <p:nvSpPr>
          <p:cNvPr id="225" name="TextBox 224"/>
          <p:cNvSpPr txBox="1"/>
          <p:nvPr/>
        </p:nvSpPr>
        <p:spPr>
          <a:xfrm>
            <a:off x="11024331" y="3648809"/>
            <a:ext cx="511419" cy="211154"/>
          </a:xfrm>
          <a:prstGeom prst="rect">
            <a:avLst/>
          </a:prstGeom>
          <a:noFill/>
          <a:ln>
            <a:noFill/>
            <a:headEnd type="none" w="med" len="med"/>
            <a:tailEnd type="none" w="med" len="med"/>
          </a:ln>
        </p:spPr>
        <p:txBody>
          <a:bodyPr wrap="none" lIns="0" tIns="0" rIns="0" bIns="0" rtlCol="0">
            <a:spAutoFit/>
          </a:bodyPr>
          <a:lstStyle/>
          <a:p>
            <a:pPr defTabSz="914038">
              <a:defRPr/>
            </a:pPr>
            <a:r>
              <a:rPr lang="en-US" sz="1372" b="1" spc="-38" dirty="0">
                <a:gradFill>
                  <a:gsLst>
                    <a:gs pos="0">
                      <a:srgbClr val="505050"/>
                    </a:gs>
                    <a:gs pos="100000">
                      <a:srgbClr val="505050"/>
                    </a:gs>
                  </a:gsLst>
                  <a:lin ang="5400000" scaled="1"/>
                </a:gradFill>
                <a:latin typeface="Segoe UI"/>
                <a:ea typeface="Segoe UI" pitchFamily="34" charset="0"/>
                <a:cs typeface="Segoe UI" pitchFamily="34" charset="0"/>
              </a:rPr>
              <a:t>HOME</a:t>
            </a:r>
          </a:p>
        </p:txBody>
      </p:sp>
      <p:sp>
        <p:nvSpPr>
          <p:cNvPr id="226" name="TextBox 225"/>
          <p:cNvSpPr txBox="1"/>
          <p:nvPr/>
        </p:nvSpPr>
        <p:spPr>
          <a:xfrm>
            <a:off x="5575162" y="3648809"/>
            <a:ext cx="1023906" cy="211154"/>
          </a:xfrm>
          <a:prstGeom prst="rect">
            <a:avLst/>
          </a:prstGeom>
          <a:noFill/>
          <a:ln>
            <a:noFill/>
            <a:headEnd type="none" w="med" len="med"/>
            <a:tailEnd type="none" w="med" len="med"/>
          </a:ln>
        </p:spPr>
        <p:txBody>
          <a:bodyPr wrap="none" lIns="0" tIns="0" rIns="0" bIns="0" rtlCol="0">
            <a:spAutoFit/>
          </a:bodyPr>
          <a:lstStyle/>
          <a:p>
            <a:pPr defTabSz="914038">
              <a:defRPr/>
            </a:pPr>
            <a:r>
              <a:rPr lang="en-US" sz="1372" b="1" spc="-38" dirty="0">
                <a:gradFill>
                  <a:gsLst>
                    <a:gs pos="0">
                      <a:srgbClr val="505050"/>
                    </a:gs>
                    <a:gs pos="100000">
                      <a:srgbClr val="505050"/>
                    </a:gs>
                  </a:gsLst>
                  <a:lin ang="5400000" scaled="1"/>
                </a:gradFill>
                <a:latin typeface="Segoe UI"/>
                <a:ea typeface="Segoe UI" pitchFamily="34" charset="0"/>
                <a:cs typeface="Segoe UI" pitchFamily="34" charset="0"/>
              </a:rPr>
              <a:t>WORKPLACE</a:t>
            </a:r>
          </a:p>
        </p:txBody>
      </p:sp>
    </p:spTree>
    <p:extLst>
      <p:ext uri="{BB962C8B-B14F-4D97-AF65-F5344CB8AC3E}">
        <p14:creationId xmlns:p14="http://schemas.microsoft.com/office/powerpoint/2010/main" val="1757893945"/>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75" name="Group 11274"/>
          <p:cNvGrpSpPr/>
          <p:nvPr/>
        </p:nvGrpSpPr>
        <p:grpSpPr>
          <a:xfrm>
            <a:off x="940359" y="4362092"/>
            <a:ext cx="1526294" cy="1135281"/>
            <a:chOff x="1270632" y="4066342"/>
            <a:chExt cx="1557305" cy="1158347"/>
          </a:xfrm>
        </p:grpSpPr>
        <p:pic>
          <p:nvPicPr>
            <p:cNvPr id="136" name="Picture 13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6457" y="4487876"/>
              <a:ext cx="691480" cy="460987"/>
            </a:xfrm>
            <a:prstGeom prst="rect">
              <a:avLst/>
            </a:prstGeom>
          </p:spPr>
        </p:pic>
        <p:pic>
          <p:nvPicPr>
            <p:cNvPr id="83" name="Picture 82"/>
            <p:cNvPicPr>
              <a:picLocks noChangeAspect="1"/>
            </p:cNvPicPr>
            <p:nvPr/>
          </p:nvPicPr>
          <p:blipFill rotWithShape="1">
            <a:blip r:embed="rId3" cstate="print">
              <a:extLst>
                <a:ext uri="{28A0092B-C50C-407E-A947-70E740481C1C}">
                  <a14:useLocalDpi xmlns:a14="http://schemas.microsoft.com/office/drawing/2010/main" val="0"/>
                </a:ext>
              </a:extLst>
            </a:blip>
            <a:srcRect l="15502" r="27994" b="18500"/>
            <a:stretch/>
          </p:blipFill>
          <p:spPr>
            <a:xfrm>
              <a:off x="1270632" y="4066342"/>
              <a:ext cx="647262" cy="622400"/>
            </a:xfrm>
            <a:prstGeom prst="rect">
              <a:avLst/>
            </a:prstGeom>
          </p:spPr>
        </p:pic>
        <p:pic>
          <p:nvPicPr>
            <p:cNvPr id="32" name="Picture 31"/>
            <p:cNvPicPr>
              <a:picLocks noChangeAspect="1"/>
            </p:cNvPicPr>
            <p:nvPr/>
          </p:nvPicPr>
          <p:blipFill rotWithShape="1">
            <a:blip r:embed="rId4" cstate="print">
              <a:extLst>
                <a:ext uri="{28A0092B-C50C-407E-A947-70E740481C1C}">
                  <a14:useLocalDpi xmlns:a14="http://schemas.microsoft.com/office/drawing/2010/main" val="0"/>
                </a:ext>
              </a:extLst>
            </a:blip>
            <a:srcRect l="10889"/>
            <a:stretch/>
          </p:blipFill>
          <p:spPr>
            <a:xfrm>
              <a:off x="1271231" y="4674902"/>
              <a:ext cx="879414" cy="333344"/>
            </a:xfrm>
            <a:prstGeom prst="rect">
              <a:avLst/>
            </a:prstGeom>
          </p:spPr>
        </p:pic>
        <p:pic>
          <p:nvPicPr>
            <p:cNvPr id="27" name="Picture 26"/>
            <p:cNvPicPr>
              <a:picLocks noChangeAspect="1"/>
            </p:cNvPicPr>
            <p:nvPr/>
          </p:nvPicPr>
          <p:blipFill rotWithShape="1">
            <a:blip r:embed="rId5" cstate="print">
              <a:extLst>
                <a:ext uri="{28A0092B-C50C-407E-A947-70E740481C1C}">
                  <a14:useLocalDpi xmlns:a14="http://schemas.microsoft.com/office/drawing/2010/main" val="0"/>
                </a:ext>
              </a:extLst>
            </a:blip>
            <a:srcRect l="10565" t="11558" r="6360" b="6008"/>
            <a:stretch/>
          </p:blipFill>
          <p:spPr>
            <a:xfrm>
              <a:off x="1861959" y="4384549"/>
              <a:ext cx="549268" cy="378096"/>
            </a:xfrm>
            <a:prstGeom prst="rect">
              <a:avLst/>
            </a:prstGeom>
          </p:spPr>
        </p:pic>
        <p:sp>
          <p:nvSpPr>
            <p:cNvPr id="58" name="TextBox 57"/>
            <p:cNvSpPr txBox="1"/>
            <p:nvPr/>
          </p:nvSpPr>
          <p:spPr>
            <a:xfrm>
              <a:off x="1580699" y="5058490"/>
              <a:ext cx="1045907" cy="166199"/>
            </a:xfrm>
            <a:prstGeom prst="rect">
              <a:avLst/>
            </a:prstGeom>
            <a:noFill/>
            <a:ln>
              <a:noFill/>
              <a:headEnd type="none" w="med" len="med"/>
              <a:tailEnd type="none" w="med" len="med"/>
            </a:ln>
          </p:spPr>
          <p:txBody>
            <a:bodyPr wrap="square" lIns="0" tIns="0" rIns="0" bIns="0" rtlCol="0">
              <a:spAutoFit/>
            </a:bodyPr>
            <a:lstStyle/>
            <a:p>
              <a:pPr algn="ctr" defTabSz="914038">
                <a:lnSpc>
                  <a:spcPct val="90000"/>
                </a:lnSpc>
                <a:defRPr/>
              </a:pPr>
              <a:r>
                <a:rPr lang="en-US" sz="1176" spc="-38" dirty="0">
                  <a:gradFill>
                    <a:gsLst>
                      <a:gs pos="0">
                        <a:srgbClr val="505050"/>
                      </a:gs>
                      <a:gs pos="100000">
                        <a:srgbClr val="505050"/>
                      </a:gs>
                    </a:gsLst>
                    <a:lin ang="5400000" scaled="1"/>
                  </a:gradFill>
                  <a:latin typeface="Segoe UI"/>
                  <a:ea typeface="Segoe UI" pitchFamily="34" charset="0"/>
                  <a:cs typeface="Segoe UI" pitchFamily="34" charset="0"/>
                </a:rPr>
                <a:t>Sleep tracking</a:t>
              </a:r>
            </a:p>
          </p:txBody>
        </p:sp>
      </p:grpSp>
      <p:sp>
        <p:nvSpPr>
          <p:cNvPr id="73" name="Rectangle 72"/>
          <p:cNvSpPr/>
          <p:nvPr/>
        </p:nvSpPr>
        <p:spPr bwMode="auto">
          <a:xfrm>
            <a:off x="4880280" y="3007134"/>
            <a:ext cx="2277365" cy="36587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03" tIns="45701" rIns="45701" bIns="91403" numCol="1" spcCol="0" rtlCol="0" fromWordArt="0" anchor="b" anchorCtr="0" forceAA="0" compatLnSpc="1">
            <a:prstTxWarp prst="textNoShape">
              <a:avLst/>
            </a:prstTxWarp>
            <a:noAutofit/>
          </a:bodyPr>
          <a:lstStyle/>
          <a:p>
            <a:pPr algn="ctr" defTabSz="913737" fontAlgn="base">
              <a:spcBef>
                <a:spcPct val="0"/>
              </a:spcBef>
              <a:spcAft>
                <a:spcPct val="0"/>
              </a:spcAft>
              <a:defRPr/>
            </a:pPr>
            <a:endParaRPr lang="en-US" sz="1176" spc="-50" dirty="0" err="1">
              <a:gradFill>
                <a:gsLst>
                  <a:gs pos="0">
                    <a:srgbClr val="505050"/>
                  </a:gs>
                  <a:gs pos="100000">
                    <a:srgbClr val="505050"/>
                  </a:gs>
                </a:gsLst>
                <a:lin ang="5400000" scaled="1"/>
              </a:gradFill>
              <a:latin typeface="Segoe UI"/>
              <a:ea typeface="Segoe UI" pitchFamily="34" charset="0"/>
              <a:cs typeface="Segoe UI" pitchFamily="34" charset="0"/>
            </a:endParaRPr>
          </a:p>
        </p:txBody>
      </p:sp>
      <p:sp>
        <p:nvSpPr>
          <p:cNvPr id="11" name="TextBox 10"/>
          <p:cNvSpPr txBox="1"/>
          <p:nvPr/>
        </p:nvSpPr>
        <p:spPr>
          <a:xfrm>
            <a:off x="3022092" y="3152776"/>
            <a:ext cx="957312" cy="180989"/>
          </a:xfrm>
          <a:prstGeom prst="rect">
            <a:avLst/>
          </a:prstGeom>
          <a:solidFill>
            <a:schemeClr val="bg1"/>
          </a:solidFill>
          <a:ln>
            <a:noFill/>
            <a:headEnd type="none" w="med" len="med"/>
            <a:tailEnd type="none" w="med" len="med"/>
          </a:ln>
        </p:spPr>
        <p:txBody>
          <a:bodyPr wrap="none" lIns="91403" tIns="0" rIns="91403" bIns="0" rtlCol="0">
            <a:spAutoFit/>
          </a:bodyPr>
          <a:lstStyle/>
          <a:p>
            <a:pPr defTabSz="914038">
              <a:defRPr/>
            </a:pPr>
            <a:r>
              <a:rPr lang="en-US" sz="1176" b="1" dirty="0">
                <a:gradFill>
                  <a:gsLst>
                    <a:gs pos="0">
                      <a:srgbClr val="5C2D91"/>
                    </a:gs>
                    <a:gs pos="100000">
                      <a:srgbClr val="5C2D91"/>
                    </a:gs>
                  </a:gsLst>
                  <a:lin ang="5400000" scaled="1"/>
                </a:gradFill>
                <a:latin typeface="Segoe UI"/>
                <a:ea typeface="Segoe UI" pitchFamily="34" charset="0"/>
                <a:cs typeface="Segoe UI" pitchFamily="34" charset="0"/>
              </a:rPr>
              <a:t>COMMUTE</a:t>
            </a:r>
          </a:p>
        </p:txBody>
      </p:sp>
      <p:sp>
        <p:nvSpPr>
          <p:cNvPr id="12" name="TextBox 11"/>
          <p:cNvSpPr txBox="1"/>
          <p:nvPr/>
        </p:nvSpPr>
        <p:spPr>
          <a:xfrm>
            <a:off x="8200086" y="3152776"/>
            <a:ext cx="957312" cy="180989"/>
          </a:xfrm>
          <a:prstGeom prst="rect">
            <a:avLst/>
          </a:prstGeom>
          <a:solidFill>
            <a:schemeClr val="bg1"/>
          </a:solidFill>
          <a:ln>
            <a:noFill/>
            <a:headEnd type="none" w="med" len="med"/>
            <a:tailEnd type="none" w="med" len="med"/>
          </a:ln>
        </p:spPr>
        <p:txBody>
          <a:bodyPr wrap="none" lIns="91403" tIns="0" rIns="91403" bIns="0" rtlCol="0">
            <a:spAutoFit/>
          </a:bodyPr>
          <a:lstStyle/>
          <a:p>
            <a:pPr defTabSz="914038">
              <a:defRPr/>
            </a:pPr>
            <a:r>
              <a:rPr lang="en-US" sz="1176" b="1" dirty="0">
                <a:gradFill>
                  <a:gsLst>
                    <a:gs pos="0">
                      <a:srgbClr val="5C2D91"/>
                    </a:gs>
                    <a:gs pos="100000">
                      <a:srgbClr val="5C2D91"/>
                    </a:gs>
                  </a:gsLst>
                  <a:lin ang="5400000" scaled="1"/>
                </a:gradFill>
                <a:latin typeface="Segoe UI"/>
                <a:ea typeface="Segoe UI" pitchFamily="34" charset="0"/>
                <a:cs typeface="Segoe UI" pitchFamily="34" charset="0"/>
              </a:rPr>
              <a:t>COMMUTE</a:t>
            </a:r>
          </a:p>
        </p:txBody>
      </p:sp>
      <p:grpSp>
        <p:nvGrpSpPr>
          <p:cNvPr id="37" name="Group 36"/>
          <p:cNvGrpSpPr/>
          <p:nvPr/>
        </p:nvGrpSpPr>
        <p:grpSpPr>
          <a:xfrm>
            <a:off x="414060" y="5551563"/>
            <a:ext cx="1155247" cy="849302"/>
            <a:chOff x="422472" y="5641832"/>
            <a:chExt cx="1178719" cy="866558"/>
          </a:xfrm>
        </p:grpSpPr>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t="15492" r="28250" b="13068"/>
            <a:stretch/>
          </p:blipFill>
          <p:spPr>
            <a:xfrm>
              <a:off x="422472" y="5641832"/>
              <a:ext cx="1178719" cy="584369"/>
            </a:xfrm>
            <a:prstGeom prst="rect">
              <a:avLst/>
            </a:prstGeom>
          </p:spPr>
        </p:pic>
        <p:sp>
          <p:nvSpPr>
            <p:cNvPr id="52" name="TextBox 51"/>
            <p:cNvSpPr txBox="1"/>
            <p:nvPr/>
          </p:nvSpPr>
          <p:spPr>
            <a:xfrm>
              <a:off x="505806" y="6342191"/>
              <a:ext cx="924036" cy="166199"/>
            </a:xfrm>
            <a:prstGeom prst="rect">
              <a:avLst/>
            </a:prstGeom>
            <a:noFill/>
            <a:ln>
              <a:noFill/>
              <a:headEnd type="none" w="med" len="med"/>
              <a:tailEnd type="none" w="med" len="med"/>
            </a:ln>
          </p:spPr>
          <p:txBody>
            <a:bodyPr wrap="none" lIns="0" tIns="0" rIns="0" bIns="0" rtlCol="0">
              <a:spAutoFit/>
            </a:bodyPr>
            <a:lstStyle/>
            <a:p>
              <a:pPr defTabSz="914038">
                <a:lnSpc>
                  <a:spcPct val="90000"/>
                </a:lnSpc>
                <a:defRPr/>
              </a:pPr>
              <a:r>
                <a:rPr lang="en-US" sz="1176" spc="-38" dirty="0">
                  <a:gradFill>
                    <a:gsLst>
                      <a:gs pos="0">
                        <a:srgbClr val="505050"/>
                      </a:gs>
                      <a:gs pos="100000">
                        <a:srgbClr val="505050"/>
                      </a:gs>
                    </a:gsLst>
                    <a:lin ang="5400000" scaled="1"/>
                  </a:gradFill>
                  <a:latin typeface="Segoe UI"/>
                  <a:ea typeface="Segoe UI" pitchFamily="34" charset="0"/>
                  <a:cs typeface="Segoe UI" pitchFamily="34" charset="0"/>
                </a:rPr>
                <a:t>Home security</a:t>
              </a:r>
            </a:p>
          </p:txBody>
        </p:sp>
      </p:grpSp>
      <p:grpSp>
        <p:nvGrpSpPr>
          <p:cNvPr id="34" name="Group 33"/>
          <p:cNvGrpSpPr/>
          <p:nvPr/>
        </p:nvGrpSpPr>
        <p:grpSpPr>
          <a:xfrm>
            <a:off x="1772283" y="5530256"/>
            <a:ext cx="1277488" cy="867315"/>
            <a:chOff x="1818203" y="5627360"/>
            <a:chExt cx="1303444" cy="884937"/>
          </a:xfrm>
        </p:grpSpPr>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52602" y="5627360"/>
              <a:ext cx="1061079" cy="639912"/>
            </a:xfrm>
            <a:prstGeom prst="rect">
              <a:avLst/>
            </a:prstGeom>
          </p:spPr>
        </p:pic>
        <p:sp>
          <p:nvSpPr>
            <p:cNvPr id="55" name="TextBox 54"/>
            <p:cNvSpPr txBox="1"/>
            <p:nvPr/>
          </p:nvSpPr>
          <p:spPr>
            <a:xfrm>
              <a:off x="1818203" y="6346123"/>
              <a:ext cx="1303444" cy="166174"/>
            </a:xfrm>
            <a:prstGeom prst="rect">
              <a:avLst/>
            </a:prstGeom>
            <a:noFill/>
            <a:ln>
              <a:noFill/>
              <a:headEnd type="none" w="med" len="med"/>
              <a:tailEnd type="none" w="med" len="med"/>
            </a:ln>
          </p:spPr>
          <p:txBody>
            <a:bodyPr wrap="square" lIns="0" tIns="0" rIns="0" bIns="0" rtlCol="0">
              <a:spAutoFit/>
            </a:bodyPr>
            <a:lstStyle/>
            <a:p>
              <a:pPr algn="ctr" defTabSz="914038">
                <a:lnSpc>
                  <a:spcPct val="90000"/>
                </a:lnSpc>
                <a:defRPr/>
              </a:pPr>
              <a:r>
                <a:rPr lang="en-US" sz="1176" spc="-38" dirty="0">
                  <a:gradFill>
                    <a:gsLst>
                      <a:gs pos="0">
                        <a:srgbClr val="505050"/>
                      </a:gs>
                      <a:gs pos="100000">
                        <a:srgbClr val="505050"/>
                      </a:gs>
                    </a:gsLst>
                    <a:lin ang="5400000" scaled="1"/>
                  </a:gradFill>
                  <a:latin typeface="Segoe UI"/>
                  <a:ea typeface="Segoe UI" pitchFamily="34" charset="0"/>
                  <a:cs typeface="Segoe UI" pitchFamily="34" charset="0"/>
                </a:rPr>
                <a:t>Home automation</a:t>
              </a:r>
            </a:p>
          </p:txBody>
        </p:sp>
      </p:grpSp>
      <p:grpSp>
        <p:nvGrpSpPr>
          <p:cNvPr id="30" name="Group 29"/>
          <p:cNvGrpSpPr/>
          <p:nvPr/>
        </p:nvGrpSpPr>
        <p:grpSpPr>
          <a:xfrm>
            <a:off x="3252749" y="5890459"/>
            <a:ext cx="916821" cy="510406"/>
            <a:chOff x="3368261" y="5944689"/>
            <a:chExt cx="935449" cy="520776"/>
          </a:xfrm>
        </p:grpSpPr>
        <p:pic>
          <p:nvPicPr>
            <p:cNvPr id="8" name="Picture 7"/>
            <p:cNvPicPr>
              <a:picLocks noChangeAspect="1"/>
            </p:cNvPicPr>
            <p:nvPr/>
          </p:nvPicPr>
          <p:blipFill rotWithShape="1">
            <a:blip r:embed="rId8"/>
            <a:srcRect l="16024" t="19030" r="17644" b="31982"/>
            <a:stretch/>
          </p:blipFill>
          <p:spPr>
            <a:xfrm>
              <a:off x="3629469" y="5944689"/>
              <a:ext cx="413035" cy="275726"/>
            </a:xfrm>
            <a:prstGeom prst="rect">
              <a:avLst/>
            </a:prstGeom>
          </p:spPr>
        </p:pic>
        <p:sp>
          <p:nvSpPr>
            <p:cNvPr id="63" name="TextBox 62"/>
            <p:cNvSpPr txBox="1"/>
            <p:nvPr/>
          </p:nvSpPr>
          <p:spPr>
            <a:xfrm>
              <a:off x="3368261" y="6299266"/>
              <a:ext cx="935449" cy="166199"/>
            </a:xfrm>
            <a:prstGeom prst="rect">
              <a:avLst/>
            </a:prstGeom>
            <a:noFill/>
            <a:ln>
              <a:noFill/>
              <a:headEnd type="none" w="med" len="med"/>
              <a:tailEnd type="none" w="med" len="med"/>
            </a:ln>
          </p:spPr>
          <p:txBody>
            <a:bodyPr wrap="none" lIns="0" tIns="0" rIns="0" bIns="0" rtlCol="0">
              <a:spAutoFit/>
            </a:bodyPr>
            <a:lstStyle/>
            <a:p>
              <a:pPr algn="ctr" defTabSz="914038">
                <a:lnSpc>
                  <a:spcPct val="90000"/>
                </a:lnSpc>
                <a:defRPr/>
              </a:pPr>
              <a:r>
                <a:rPr lang="en-US" sz="1176" spc="-38" dirty="0">
                  <a:gradFill>
                    <a:gsLst>
                      <a:gs pos="0">
                        <a:srgbClr val="505050"/>
                      </a:gs>
                      <a:gs pos="100000">
                        <a:srgbClr val="505050"/>
                      </a:gs>
                    </a:gsLst>
                    <a:lin ang="5400000" scaled="1"/>
                  </a:gradFill>
                  <a:latin typeface="Segoe UI"/>
                  <a:ea typeface="Segoe UI" pitchFamily="34" charset="0"/>
                  <a:cs typeface="Segoe UI" pitchFamily="34" charset="0"/>
                </a:rPr>
                <a:t>Leak detection</a:t>
              </a:r>
            </a:p>
          </p:txBody>
        </p:sp>
      </p:grpSp>
      <p:grpSp>
        <p:nvGrpSpPr>
          <p:cNvPr id="11277" name="Group 11276"/>
          <p:cNvGrpSpPr/>
          <p:nvPr/>
        </p:nvGrpSpPr>
        <p:grpSpPr>
          <a:xfrm>
            <a:off x="1093228" y="3637147"/>
            <a:ext cx="1788172" cy="809322"/>
            <a:chOff x="1745850" y="3471298"/>
            <a:chExt cx="1824504" cy="825765"/>
          </a:xfrm>
        </p:grpSpPr>
        <p:pic>
          <p:nvPicPr>
            <p:cNvPr id="65" name="Picture 2" descr="https://lh4.googleusercontent.com/-xm_MGqcodDQ/Ul0ph-pzi2I/AAAAAAAAAAs/XwSWm2mO_3U/s0-d/Website%2Bbanner.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3915" r="36840" b="17672"/>
            <a:stretch/>
          </p:blipFill>
          <p:spPr bwMode="auto">
            <a:xfrm>
              <a:off x="3316274" y="3477014"/>
              <a:ext cx="254080" cy="552661"/>
            </a:xfrm>
            <a:prstGeom prst="rect">
              <a:avLst/>
            </a:prstGeom>
            <a:noFill/>
            <a:extLst>
              <a:ext uri="{909E8E84-426E-40DD-AFC4-6F175D3DCCD1}">
                <a14:hiddenFill xmlns:a14="http://schemas.microsoft.com/office/drawing/2010/main">
                  <a:solidFill>
                    <a:srgbClr val="FFFFFF"/>
                  </a:solidFill>
                </a14:hiddenFill>
              </a:ext>
            </a:extLst>
          </p:spPr>
        </p:pic>
        <p:grpSp>
          <p:nvGrpSpPr>
            <p:cNvPr id="117" name="Group 116"/>
            <p:cNvGrpSpPr/>
            <p:nvPr/>
          </p:nvGrpSpPr>
          <p:grpSpPr>
            <a:xfrm>
              <a:off x="1745850" y="3471298"/>
              <a:ext cx="1584950" cy="825765"/>
              <a:chOff x="1897721" y="3634129"/>
              <a:chExt cx="1554014" cy="809647"/>
            </a:xfrm>
          </p:grpSpPr>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32236" y="3634129"/>
                <a:ext cx="919499" cy="656188"/>
              </a:xfrm>
              <a:prstGeom prst="rect">
                <a:avLst/>
              </a:prstGeom>
            </p:spPr>
          </p:pic>
          <p:sp>
            <p:nvSpPr>
              <p:cNvPr id="53" name="TextBox 52"/>
              <p:cNvSpPr txBox="1"/>
              <p:nvPr/>
            </p:nvSpPr>
            <p:spPr>
              <a:xfrm>
                <a:off x="2234679" y="4262756"/>
                <a:ext cx="1055779" cy="181020"/>
              </a:xfrm>
              <a:prstGeom prst="rect">
                <a:avLst/>
              </a:prstGeom>
              <a:noFill/>
              <a:ln>
                <a:noFill/>
                <a:headEnd type="none" w="med" len="med"/>
                <a:tailEnd type="none" w="med" len="med"/>
              </a:ln>
            </p:spPr>
            <p:txBody>
              <a:bodyPr wrap="none" lIns="0" tIns="0" rIns="0" bIns="0" rtlCol="0">
                <a:spAutoFit/>
              </a:bodyPr>
              <a:lstStyle/>
              <a:p>
                <a:pPr defTabSz="914038">
                  <a:defRPr/>
                </a:pPr>
                <a:r>
                  <a:rPr lang="en-US" sz="1176" spc="-38" dirty="0">
                    <a:gradFill>
                      <a:gsLst>
                        <a:gs pos="0">
                          <a:srgbClr val="505050"/>
                        </a:gs>
                        <a:gs pos="100000">
                          <a:srgbClr val="505050"/>
                        </a:gs>
                      </a:gsLst>
                      <a:lin ang="5400000" scaled="1"/>
                    </a:gradFill>
                    <a:latin typeface="Segoe UI"/>
                    <a:ea typeface="Segoe UI" pitchFamily="34" charset="0"/>
                    <a:cs typeface="Segoe UI" pitchFamily="34" charset="0"/>
                  </a:rPr>
                  <a:t>Smart appliances</a:t>
                </a:r>
              </a:p>
            </p:txBody>
          </p:sp>
          <p:pic>
            <p:nvPicPr>
              <p:cNvPr id="64" name="Picture 63"/>
              <p:cNvPicPr>
                <a:picLocks noChangeAspect="1"/>
              </p:cNvPicPr>
              <p:nvPr/>
            </p:nvPicPr>
            <p:blipFill rotWithShape="1">
              <a:blip r:embed="rId11" cstate="print">
                <a:extLst>
                  <a:ext uri="{28A0092B-C50C-407E-A947-70E740481C1C}">
                    <a14:useLocalDpi xmlns:a14="http://schemas.microsoft.com/office/drawing/2010/main" val="0"/>
                  </a:ext>
                </a:extLst>
              </a:blip>
              <a:srcRect t="17489" b="18461"/>
              <a:stretch/>
            </p:blipFill>
            <p:spPr>
              <a:xfrm>
                <a:off x="2008076" y="3636974"/>
                <a:ext cx="457495" cy="307861"/>
              </a:xfrm>
              <a:prstGeom prst="rect">
                <a:avLst/>
              </a:prstGeom>
            </p:spPr>
          </p:pic>
          <p:pic>
            <p:nvPicPr>
              <p:cNvPr id="66" name="Picture 46" descr="Kitchen Thermometer Famil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97721" y="3975918"/>
                <a:ext cx="599595" cy="22700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1287" name="Group 11286"/>
          <p:cNvGrpSpPr/>
          <p:nvPr/>
        </p:nvGrpSpPr>
        <p:grpSpPr>
          <a:xfrm>
            <a:off x="7066341" y="2182375"/>
            <a:ext cx="950121" cy="721206"/>
            <a:chOff x="6554445" y="2304447"/>
            <a:chExt cx="969425" cy="735859"/>
          </a:xfrm>
        </p:grpSpPr>
        <p:pic>
          <p:nvPicPr>
            <p:cNvPr id="45" name="Picture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99281" y="2304447"/>
              <a:ext cx="850831" cy="321425"/>
            </a:xfrm>
            <a:prstGeom prst="rect">
              <a:avLst/>
            </a:prstGeom>
          </p:spPr>
        </p:pic>
        <p:sp>
          <p:nvSpPr>
            <p:cNvPr id="69" name="TextBox 68"/>
            <p:cNvSpPr txBox="1"/>
            <p:nvPr/>
          </p:nvSpPr>
          <p:spPr>
            <a:xfrm>
              <a:off x="6554445" y="2707907"/>
              <a:ext cx="969425" cy="332399"/>
            </a:xfrm>
            <a:prstGeom prst="rect">
              <a:avLst/>
            </a:prstGeom>
            <a:noFill/>
            <a:ln>
              <a:noFill/>
              <a:headEnd type="none" w="med" len="med"/>
              <a:tailEnd type="none" w="med" len="med"/>
            </a:ln>
          </p:spPr>
          <p:txBody>
            <a:bodyPr wrap="square" lIns="0" tIns="0" rIns="0" bIns="0" rtlCol="0">
              <a:spAutoFit/>
            </a:bodyPr>
            <a:lstStyle/>
            <a:p>
              <a:pPr algn="ctr" defTabSz="914038">
                <a:lnSpc>
                  <a:spcPct val="90000"/>
                </a:lnSpc>
                <a:defRPr/>
              </a:pPr>
              <a:r>
                <a:rPr lang="en-US" sz="1176" spc="-38" dirty="0">
                  <a:gradFill>
                    <a:gsLst>
                      <a:gs pos="0">
                        <a:srgbClr val="505050"/>
                      </a:gs>
                      <a:gs pos="100000">
                        <a:srgbClr val="505050"/>
                      </a:gs>
                    </a:gsLst>
                    <a:lin ang="5400000" scaled="1"/>
                  </a:gradFill>
                  <a:latin typeface="Segoe UI"/>
                  <a:ea typeface="Segoe UI" pitchFamily="34" charset="0"/>
                  <a:cs typeface="Segoe UI" pitchFamily="34" charset="0"/>
                </a:rPr>
                <a:t>Indoor </a:t>
              </a:r>
              <a:br>
                <a:rPr lang="en-US" sz="1176" spc="-38" dirty="0">
                  <a:gradFill>
                    <a:gsLst>
                      <a:gs pos="0">
                        <a:srgbClr val="505050"/>
                      </a:gs>
                      <a:gs pos="100000">
                        <a:srgbClr val="505050"/>
                      </a:gs>
                    </a:gsLst>
                    <a:lin ang="5400000" scaled="1"/>
                  </a:gradFill>
                  <a:latin typeface="Segoe UI"/>
                  <a:ea typeface="Segoe UI" pitchFamily="34" charset="0"/>
                  <a:cs typeface="Segoe UI" pitchFamily="34" charset="0"/>
                </a:rPr>
              </a:br>
              <a:r>
                <a:rPr lang="en-US" sz="1176" spc="-38" dirty="0">
                  <a:gradFill>
                    <a:gsLst>
                      <a:gs pos="0">
                        <a:srgbClr val="505050"/>
                      </a:gs>
                      <a:gs pos="100000">
                        <a:srgbClr val="505050"/>
                      </a:gs>
                    </a:gsLst>
                    <a:lin ang="5400000" scaled="1"/>
                  </a:gradFill>
                  <a:latin typeface="Segoe UI"/>
                  <a:ea typeface="Segoe UI" pitchFamily="34" charset="0"/>
                  <a:cs typeface="Segoe UI" pitchFamily="34" charset="0"/>
                </a:rPr>
                <a:t>navigation</a:t>
              </a:r>
            </a:p>
          </p:txBody>
        </p:sp>
      </p:grpSp>
      <p:grpSp>
        <p:nvGrpSpPr>
          <p:cNvPr id="80" name="Group 79"/>
          <p:cNvGrpSpPr/>
          <p:nvPr/>
        </p:nvGrpSpPr>
        <p:grpSpPr>
          <a:xfrm>
            <a:off x="3810452" y="835461"/>
            <a:ext cx="1537221" cy="885627"/>
            <a:chOff x="2949120" y="959884"/>
            <a:chExt cx="1537840" cy="885984"/>
          </a:xfrm>
        </p:grpSpPr>
        <p:pic>
          <p:nvPicPr>
            <p:cNvPr id="28" name="Picture 2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415653" y="1218843"/>
              <a:ext cx="412519" cy="432713"/>
            </a:xfrm>
            <a:prstGeom prst="rect">
              <a:avLst/>
            </a:prstGeom>
          </p:spPr>
        </p:pic>
        <p:pic>
          <p:nvPicPr>
            <p:cNvPr id="43" name="Picture 4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949120" y="1222214"/>
              <a:ext cx="457389" cy="457389"/>
            </a:xfrm>
            <a:prstGeom prst="rect">
              <a:avLst/>
            </a:prstGeom>
          </p:spPr>
        </p:pic>
        <p:sp>
          <p:nvSpPr>
            <p:cNvPr id="51" name="TextBox 50"/>
            <p:cNvSpPr txBox="1"/>
            <p:nvPr/>
          </p:nvSpPr>
          <p:spPr>
            <a:xfrm>
              <a:off x="3299182" y="1664806"/>
              <a:ext cx="1133521" cy="181062"/>
            </a:xfrm>
            <a:prstGeom prst="rect">
              <a:avLst/>
            </a:prstGeom>
            <a:noFill/>
            <a:ln>
              <a:noFill/>
              <a:headEnd type="none" w="med" len="med"/>
              <a:tailEnd type="none" w="med" len="med"/>
            </a:ln>
          </p:spPr>
          <p:txBody>
            <a:bodyPr wrap="none" lIns="0" tIns="0" rIns="0" bIns="0" rtlCol="0">
              <a:spAutoFit/>
            </a:bodyPr>
            <a:lstStyle/>
            <a:p>
              <a:pPr defTabSz="914038">
                <a:defRPr/>
              </a:pPr>
              <a:r>
                <a:rPr lang="en-US" sz="1176" spc="-38" dirty="0">
                  <a:gradFill>
                    <a:gsLst>
                      <a:gs pos="0">
                        <a:srgbClr val="505050"/>
                      </a:gs>
                      <a:gs pos="100000">
                        <a:srgbClr val="505050"/>
                      </a:gs>
                    </a:gsLst>
                    <a:lin ang="5400000" scaled="1"/>
                  </a:gradFill>
                  <a:latin typeface="Segoe UI"/>
                  <a:ea typeface="Segoe UI" pitchFamily="34" charset="0"/>
                  <a:cs typeface="Segoe UI" pitchFamily="34" charset="0"/>
                </a:rPr>
                <a:t>Health monitoring</a:t>
              </a:r>
            </a:p>
          </p:txBody>
        </p:sp>
        <p:pic>
          <p:nvPicPr>
            <p:cNvPr id="76" name="Picture 75"/>
            <p:cNvPicPr>
              <a:picLocks noChangeAspect="1"/>
            </p:cNvPicPr>
            <p:nvPr/>
          </p:nvPicPr>
          <p:blipFill rotWithShape="1">
            <a:blip r:embed="rId16" cstate="print">
              <a:extLst>
                <a:ext uri="{28A0092B-C50C-407E-A947-70E740481C1C}">
                  <a14:useLocalDpi xmlns:a14="http://schemas.microsoft.com/office/drawing/2010/main" val="0"/>
                </a:ext>
              </a:extLst>
            </a:blip>
            <a:srcRect l="24039" r="26312"/>
            <a:stretch/>
          </p:blipFill>
          <p:spPr>
            <a:xfrm>
              <a:off x="4184087" y="959884"/>
              <a:ext cx="302873" cy="716068"/>
            </a:xfrm>
            <a:prstGeom prst="rect">
              <a:avLst/>
            </a:prstGeom>
          </p:spPr>
        </p:pic>
        <p:pic>
          <p:nvPicPr>
            <p:cNvPr id="29" name="Picture 2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832777" y="1242384"/>
              <a:ext cx="426200" cy="426200"/>
            </a:xfrm>
            <a:prstGeom prst="rect">
              <a:avLst/>
            </a:prstGeom>
          </p:spPr>
        </p:pic>
      </p:grpSp>
      <p:grpSp>
        <p:nvGrpSpPr>
          <p:cNvPr id="11289" name="Group 11288"/>
          <p:cNvGrpSpPr/>
          <p:nvPr/>
        </p:nvGrpSpPr>
        <p:grpSpPr>
          <a:xfrm>
            <a:off x="5496664" y="1852500"/>
            <a:ext cx="1378242" cy="1051080"/>
            <a:chOff x="5271654" y="1796668"/>
            <a:chExt cx="1406245" cy="1072436"/>
          </a:xfrm>
        </p:grpSpPr>
        <p:pic>
          <p:nvPicPr>
            <p:cNvPr id="11266" name="Picture 2" descr="enlighted-gateway"/>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136479" y="1944525"/>
              <a:ext cx="541420" cy="92457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enlighted smart sensors"/>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621081" y="1796668"/>
              <a:ext cx="732631" cy="396164"/>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271654" y="2167613"/>
              <a:ext cx="957291" cy="526268"/>
            </a:xfrm>
            <a:prstGeom prst="rect">
              <a:avLst/>
            </a:prstGeom>
          </p:spPr>
        </p:pic>
        <p:sp>
          <p:nvSpPr>
            <p:cNvPr id="54" name="TextBox 53"/>
            <p:cNvSpPr txBox="1"/>
            <p:nvPr/>
          </p:nvSpPr>
          <p:spPr>
            <a:xfrm>
              <a:off x="5408993" y="2678459"/>
              <a:ext cx="894604" cy="184666"/>
            </a:xfrm>
            <a:prstGeom prst="rect">
              <a:avLst/>
            </a:prstGeom>
            <a:noFill/>
            <a:ln>
              <a:noFill/>
              <a:headEnd type="none" w="med" len="med"/>
              <a:tailEnd type="none" w="med" len="med"/>
            </a:ln>
          </p:spPr>
          <p:txBody>
            <a:bodyPr wrap="none" lIns="0" tIns="0" rIns="0" bIns="0" rtlCol="0">
              <a:spAutoFit/>
            </a:bodyPr>
            <a:lstStyle/>
            <a:p>
              <a:pPr defTabSz="914038">
                <a:defRPr/>
              </a:pPr>
              <a:r>
                <a:rPr lang="en-US" sz="1176" spc="-38" dirty="0">
                  <a:gradFill>
                    <a:gsLst>
                      <a:gs pos="0">
                        <a:srgbClr val="505050"/>
                      </a:gs>
                      <a:gs pos="100000">
                        <a:srgbClr val="505050"/>
                      </a:gs>
                    </a:gsLst>
                    <a:lin ang="5400000" scaled="1"/>
                  </a:gradFill>
                  <a:latin typeface="Segoe UI"/>
                  <a:ea typeface="Segoe UI" pitchFamily="34" charset="0"/>
                  <a:cs typeface="Segoe UI" pitchFamily="34" charset="0"/>
                </a:rPr>
                <a:t>Smart lighting</a:t>
              </a:r>
            </a:p>
          </p:txBody>
        </p:sp>
      </p:grpSp>
      <p:grpSp>
        <p:nvGrpSpPr>
          <p:cNvPr id="143" name="Group 142"/>
          <p:cNvGrpSpPr/>
          <p:nvPr/>
        </p:nvGrpSpPr>
        <p:grpSpPr>
          <a:xfrm>
            <a:off x="5643718" y="858482"/>
            <a:ext cx="932465" cy="862607"/>
            <a:chOff x="8929498" y="207486"/>
            <a:chExt cx="932841" cy="862954"/>
          </a:xfrm>
        </p:grpSpPr>
        <p:pic>
          <p:nvPicPr>
            <p:cNvPr id="38" name="Picture 6" descr="http://002mag.com/wordpress/wp-content/uploads/2012/11/Tagg-pet-tracker.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929498" y="465886"/>
              <a:ext cx="424037" cy="350479"/>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p:cNvSpPr txBox="1"/>
            <p:nvPr/>
          </p:nvSpPr>
          <p:spPr>
            <a:xfrm>
              <a:off x="8954938" y="889378"/>
              <a:ext cx="727705" cy="181062"/>
            </a:xfrm>
            <a:prstGeom prst="rect">
              <a:avLst/>
            </a:prstGeom>
            <a:noFill/>
            <a:ln>
              <a:noFill/>
              <a:headEnd type="none" w="med" len="med"/>
              <a:tailEnd type="none" w="med" len="med"/>
            </a:ln>
          </p:spPr>
          <p:txBody>
            <a:bodyPr wrap="none" lIns="0" tIns="0" rIns="0" bIns="0" rtlCol="0">
              <a:spAutoFit/>
            </a:bodyPr>
            <a:lstStyle/>
            <a:p>
              <a:pPr defTabSz="914038">
                <a:defRPr/>
              </a:pPr>
              <a:r>
                <a:rPr lang="en-US" sz="1176" spc="-38" dirty="0">
                  <a:gradFill>
                    <a:gsLst>
                      <a:gs pos="0">
                        <a:srgbClr val="505050"/>
                      </a:gs>
                      <a:gs pos="100000">
                        <a:srgbClr val="505050"/>
                      </a:gs>
                    </a:gsLst>
                    <a:lin ang="5400000" scaled="1"/>
                  </a:gradFill>
                  <a:latin typeface="Segoe UI"/>
                  <a:ea typeface="Segoe UI" pitchFamily="34" charset="0"/>
                  <a:cs typeface="Segoe UI" pitchFamily="34" charset="0"/>
                </a:rPr>
                <a:t>Pet tracking</a:t>
              </a:r>
            </a:p>
          </p:txBody>
        </p:sp>
        <p:pic>
          <p:nvPicPr>
            <p:cNvPr id="94" name="Picture 2" descr="http://www.whistle.com/wp-content/uploads/2014/02/whistle.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401988" y="279939"/>
              <a:ext cx="288832" cy="288832"/>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94"/>
            <p:cNvPicPr>
              <a:picLocks noChangeAspect="1"/>
            </p:cNvPicPr>
            <p:nvPr/>
          </p:nvPicPr>
          <p:blipFill rotWithShape="1">
            <a:blip r:embed="rId23" cstate="print">
              <a:extLst>
                <a:ext uri="{28A0092B-C50C-407E-A947-70E740481C1C}">
                  <a14:useLocalDpi xmlns:a14="http://schemas.microsoft.com/office/drawing/2010/main" val="0"/>
                </a:ext>
              </a:extLst>
            </a:blip>
            <a:srcRect t="49959"/>
            <a:stretch/>
          </p:blipFill>
          <p:spPr>
            <a:xfrm>
              <a:off x="9356834" y="617647"/>
              <a:ext cx="505505" cy="284577"/>
            </a:xfrm>
            <a:prstGeom prst="rect">
              <a:avLst/>
            </a:prstGeom>
          </p:spPr>
        </p:pic>
        <p:pic>
          <p:nvPicPr>
            <p:cNvPr id="96" name="Picture 12" descr="http://www.fitbark.com/dog-wireless-activity-tracker/wp-content/uploads/2013/11/FitBark-Activity-Monitor-300x191.png"/>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l="8104" r="13564"/>
            <a:stretch/>
          </p:blipFill>
          <p:spPr bwMode="auto">
            <a:xfrm>
              <a:off x="8935469" y="207486"/>
              <a:ext cx="312137" cy="2536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269" name="Group 11268"/>
          <p:cNvGrpSpPr/>
          <p:nvPr/>
        </p:nvGrpSpPr>
        <p:grpSpPr>
          <a:xfrm>
            <a:off x="7509892" y="4721889"/>
            <a:ext cx="1767534" cy="704729"/>
            <a:chOff x="6271027" y="4495379"/>
            <a:chExt cx="1803446" cy="719048"/>
          </a:xfrm>
        </p:grpSpPr>
        <p:pic>
          <p:nvPicPr>
            <p:cNvPr id="99" name="Picture 2" descr="https://kaptureaudio.com/img/product-feature.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997380" y="4495379"/>
              <a:ext cx="592938" cy="491152"/>
            </a:xfrm>
            <a:prstGeom prst="rect">
              <a:avLst/>
            </a:prstGeom>
            <a:noFill/>
            <a:extLst>
              <a:ext uri="{909E8E84-426E-40DD-AFC4-6F175D3DCCD1}">
                <a14:hiddenFill xmlns:a14="http://schemas.microsoft.com/office/drawing/2010/main">
                  <a:solidFill>
                    <a:srgbClr val="FFFFFF"/>
                  </a:solidFill>
                </a14:hiddenFill>
              </a:ext>
            </a:extLst>
          </p:spPr>
        </p:pic>
        <p:sp>
          <p:nvSpPr>
            <p:cNvPr id="100" name="TextBox 99"/>
            <p:cNvSpPr txBox="1"/>
            <p:nvPr/>
          </p:nvSpPr>
          <p:spPr>
            <a:xfrm>
              <a:off x="6271027" y="5048228"/>
              <a:ext cx="1803446" cy="166199"/>
            </a:xfrm>
            <a:prstGeom prst="rect">
              <a:avLst/>
            </a:prstGeom>
            <a:noFill/>
            <a:ln>
              <a:noFill/>
              <a:headEnd type="none" w="med" len="med"/>
              <a:tailEnd type="none" w="med" len="med"/>
            </a:ln>
          </p:spPr>
          <p:txBody>
            <a:bodyPr wrap="square" lIns="0" tIns="0" rIns="0" bIns="0" rtlCol="0">
              <a:spAutoFit/>
            </a:bodyPr>
            <a:lstStyle/>
            <a:p>
              <a:pPr algn="ctr" defTabSz="914038">
                <a:lnSpc>
                  <a:spcPct val="90000"/>
                </a:lnSpc>
                <a:defRPr/>
              </a:pPr>
              <a:r>
                <a:rPr lang="en-US" sz="1176" spc="-38" dirty="0">
                  <a:gradFill>
                    <a:gsLst>
                      <a:gs pos="0">
                        <a:srgbClr val="505050"/>
                      </a:gs>
                      <a:gs pos="100000">
                        <a:srgbClr val="505050"/>
                      </a:gs>
                    </a:gsLst>
                    <a:lin ang="5400000" scaled="1"/>
                  </a:gradFill>
                  <a:latin typeface="Segoe UI"/>
                  <a:ea typeface="Segoe UI" pitchFamily="34" charset="0"/>
                  <a:cs typeface="Segoe UI" pitchFamily="34" charset="0"/>
                </a:rPr>
                <a:t>Information capture</a:t>
              </a:r>
            </a:p>
          </p:txBody>
        </p:sp>
        <p:pic>
          <p:nvPicPr>
            <p:cNvPr id="101" name="Picture 8" descr="Narrative Clip, Orange"/>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6505203" y="4498689"/>
              <a:ext cx="716561" cy="5240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9" name="Group 118"/>
          <p:cNvGrpSpPr/>
          <p:nvPr/>
        </p:nvGrpSpPr>
        <p:grpSpPr>
          <a:xfrm>
            <a:off x="9881715" y="1724424"/>
            <a:ext cx="1199712" cy="1122241"/>
            <a:chOff x="9419830" y="2092834"/>
            <a:chExt cx="1200194" cy="1122692"/>
          </a:xfrm>
        </p:grpSpPr>
        <p:pic>
          <p:nvPicPr>
            <p:cNvPr id="39" name="Picture 2" descr="DriversPagemid"/>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9419830" y="2221025"/>
              <a:ext cx="565928" cy="567789"/>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p:cNvSpPr txBox="1"/>
            <p:nvPr/>
          </p:nvSpPr>
          <p:spPr>
            <a:xfrm>
              <a:off x="9483573" y="2889615"/>
              <a:ext cx="1025492" cy="325911"/>
            </a:xfrm>
            <a:prstGeom prst="rect">
              <a:avLst/>
            </a:prstGeom>
            <a:noFill/>
            <a:ln>
              <a:noFill/>
              <a:headEnd type="none" w="med" len="med"/>
              <a:tailEnd type="none" w="med" len="med"/>
            </a:ln>
          </p:spPr>
          <p:txBody>
            <a:bodyPr wrap="square" lIns="0" tIns="0" rIns="0" bIns="0" rtlCol="0">
              <a:spAutoFit/>
            </a:bodyPr>
            <a:lstStyle/>
            <a:p>
              <a:pPr algn="ctr" defTabSz="914038">
                <a:lnSpc>
                  <a:spcPct val="90000"/>
                </a:lnSpc>
                <a:defRPr/>
              </a:pPr>
              <a:r>
                <a:rPr lang="en-US" sz="1176" spc="-38" dirty="0">
                  <a:gradFill>
                    <a:gsLst>
                      <a:gs pos="0">
                        <a:srgbClr val="505050"/>
                      </a:gs>
                      <a:gs pos="100000">
                        <a:srgbClr val="505050"/>
                      </a:gs>
                    </a:gsLst>
                    <a:lin ang="5400000" scaled="1"/>
                  </a:gradFill>
                  <a:latin typeface="Segoe UI"/>
                  <a:ea typeface="Segoe UI" pitchFamily="34" charset="0"/>
                  <a:cs typeface="Segoe UI" pitchFamily="34" charset="0"/>
                </a:rPr>
                <a:t>Trip tracking and car health</a:t>
              </a:r>
            </a:p>
          </p:txBody>
        </p:sp>
        <p:pic>
          <p:nvPicPr>
            <p:cNvPr id="110" name="Picture 4" descr="OBDLink™ LX Bluetooth"/>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9989196" y="2092834"/>
              <a:ext cx="407521" cy="407521"/>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110"/>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9902098" y="2399264"/>
              <a:ext cx="717926" cy="511163"/>
            </a:xfrm>
            <a:prstGeom prst="rect">
              <a:avLst/>
            </a:prstGeom>
            <a:effectLst>
              <a:softEdge rad="127000"/>
            </a:effectLst>
          </p:spPr>
        </p:pic>
      </p:grpSp>
      <p:grpSp>
        <p:nvGrpSpPr>
          <p:cNvPr id="11267" name="Group 11266"/>
          <p:cNvGrpSpPr/>
          <p:nvPr/>
        </p:nvGrpSpPr>
        <p:grpSpPr>
          <a:xfrm>
            <a:off x="9900607" y="4785740"/>
            <a:ext cx="1580154" cy="640878"/>
            <a:chOff x="7903736" y="4560527"/>
            <a:chExt cx="1612259" cy="653899"/>
          </a:xfrm>
        </p:grpSpPr>
        <p:pic>
          <p:nvPicPr>
            <p:cNvPr id="40" name="Picture 39"/>
            <p:cNvPicPr>
              <a:picLocks noChangeAspect="1"/>
            </p:cNvPicPr>
            <p:nvPr/>
          </p:nvPicPr>
          <p:blipFill rotWithShape="1">
            <a:blip r:embed="rId30" cstate="print">
              <a:extLst>
                <a:ext uri="{28A0092B-C50C-407E-A947-70E740481C1C}">
                  <a14:useLocalDpi xmlns:a14="http://schemas.microsoft.com/office/drawing/2010/main" val="0"/>
                </a:ext>
              </a:extLst>
            </a:blip>
            <a:srcRect b="22294"/>
            <a:stretch/>
          </p:blipFill>
          <p:spPr>
            <a:xfrm>
              <a:off x="7903736" y="4687818"/>
              <a:ext cx="491805" cy="286625"/>
            </a:xfrm>
            <a:prstGeom prst="rect">
              <a:avLst/>
            </a:prstGeom>
          </p:spPr>
        </p:pic>
        <p:pic>
          <p:nvPicPr>
            <p:cNvPr id="102" name="Picture 4" descr="http://www.automatedhome.co.uk/wp-content/uploads/2014/05/reemo.jp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8793818" y="4706155"/>
              <a:ext cx="722177" cy="301869"/>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2"/>
            <p:cNvPicPr>
              <a:picLocks noChangeAspect="1"/>
            </p:cNvPicPr>
            <p:nvPr/>
          </p:nvPicPr>
          <p:blipFill rotWithShape="1">
            <a:blip r:embed="rId32" cstate="print">
              <a:extLst>
                <a:ext uri="{BEBA8EAE-BF5A-486C-A8C5-ECC9F3942E4B}">
                  <a14:imgProps xmlns:a14="http://schemas.microsoft.com/office/drawing/2010/main">
                    <a14:imgLayer r:embed="rId33">
                      <a14:imgEffect>
                        <a14:backgroundRemoval t="9503" b="85524" l="10000" r="90000"/>
                      </a14:imgEffect>
                    </a14:imgLayer>
                  </a14:imgProps>
                </a:ext>
                <a:ext uri="{28A0092B-C50C-407E-A947-70E740481C1C}">
                  <a14:useLocalDpi xmlns:a14="http://schemas.microsoft.com/office/drawing/2010/main" val="0"/>
                </a:ext>
              </a:extLst>
            </a:blip>
            <a:srcRect l="33305" r="32491" b="4974"/>
            <a:stretch/>
          </p:blipFill>
          <p:spPr>
            <a:xfrm>
              <a:off x="8385417" y="4560527"/>
              <a:ext cx="381064" cy="474046"/>
            </a:xfrm>
            <a:prstGeom prst="rect">
              <a:avLst/>
            </a:prstGeom>
          </p:spPr>
        </p:pic>
        <p:sp>
          <p:nvSpPr>
            <p:cNvPr id="115" name="TextBox 114"/>
            <p:cNvSpPr txBox="1"/>
            <p:nvPr/>
          </p:nvSpPr>
          <p:spPr>
            <a:xfrm>
              <a:off x="8344060" y="5048227"/>
              <a:ext cx="695307" cy="166199"/>
            </a:xfrm>
            <a:prstGeom prst="rect">
              <a:avLst/>
            </a:prstGeom>
            <a:noFill/>
            <a:ln>
              <a:noFill/>
              <a:headEnd type="none" w="med" len="med"/>
              <a:tailEnd type="none" w="med" len="med"/>
            </a:ln>
          </p:spPr>
          <p:txBody>
            <a:bodyPr wrap="square" lIns="0" tIns="0" rIns="0" bIns="0" rtlCol="0">
              <a:spAutoFit/>
            </a:bodyPr>
            <a:lstStyle/>
            <a:p>
              <a:pPr algn="ctr" defTabSz="914038">
                <a:lnSpc>
                  <a:spcPct val="90000"/>
                </a:lnSpc>
                <a:defRPr/>
              </a:pPr>
              <a:r>
                <a:rPr lang="en-US" sz="1176" spc="-38" dirty="0">
                  <a:gradFill>
                    <a:gsLst>
                      <a:gs pos="0">
                        <a:srgbClr val="505050"/>
                      </a:gs>
                      <a:gs pos="100000">
                        <a:srgbClr val="505050"/>
                      </a:gs>
                    </a:gsLst>
                    <a:lin ang="5400000" scaled="1"/>
                  </a:gradFill>
                  <a:latin typeface="Segoe UI"/>
                  <a:ea typeface="Segoe UI" pitchFamily="34" charset="0"/>
                  <a:cs typeface="Segoe UI" pitchFamily="34" charset="0"/>
                </a:rPr>
                <a:t>Control</a:t>
              </a:r>
            </a:p>
          </p:txBody>
        </p:sp>
      </p:grpSp>
      <p:grpSp>
        <p:nvGrpSpPr>
          <p:cNvPr id="150" name="Group 149"/>
          <p:cNvGrpSpPr/>
          <p:nvPr/>
        </p:nvGrpSpPr>
        <p:grpSpPr>
          <a:xfrm>
            <a:off x="1111773" y="1697609"/>
            <a:ext cx="1426103" cy="1205972"/>
            <a:chOff x="847196" y="1782271"/>
            <a:chExt cx="1426677" cy="1206458"/>
          </a:xfrm>
        </p:grpSpPr>
        <p:pic>
          <p:nvPicPr>
            <p:cNvPr id="36" name="Picture 35"/>
            <p:cNvPicPr>
              <a:picLocks noChangeAspect="1"/>
            </p:cNvPicPr>
            <p:nvPr/>
          </p:nvPicPr>
          <p:blipFill>
            <a:blip r:embed="rId34"/>
            <a:stretch>
              <a:fillRect/>
            </a:stretch>
          </p:blipFill>
          <p:spPr>
            <a:xfrm>
              <a:off x="1524656" y="1923844"/>
              <a:ext cx="489044" cy="428986"/>
            </a:xfrm>
            <a:prstGeom prst="rect">
              <a:avLst/>
            </a:prstGeom>
          </p:spPr>
        </p:pic>
        <p:sp>
          <p:nvSpPr>
            <p:cNvPr id="49" name="TextBox 48"/>
            <p:cNvSpPr txBox="1"/>
            <p:nvPr/>
          </p:nvSpPr>
          <p:spPr>
            <a:xfrm>
              <a:off x="1245746" y="2626606"/>
              <a:ext cx="933913" cy="362123"/>
            </a:xfrm>
            <a:prstGeom prst="rect">
              <a:avLst/>
            </a:prstGeom>
            <a:noFill/>
            <a:ln>
              <a:noFill/>
              <a:headEnd type="none" w="med" len="med"/>
              <a:tailEnd type="none" w="med" len="med"/>
            </a:ln>
          </p:spPr>
          <p:txBody>
            <a:bodyPr wrap="none" lIns="0" tIns="0" rIns="0" bIns="0" rtlCol="0">
              <a:spAutoFit/>
            </a:bodyPr>
            <a:lstStyle/>
            <a:p>
              <a:pPr algn="ctr" defTabSz="914038">
                <a:defRPr/>
              </a:pPr>
              <a:r>
                <a:rPr lang="en-US" sz="1176" spc="-38" dirty="0">
                  <a:gradFill>
                    <a:gsLst>
                      <a:gs pos="0">
                        <a:srgbClr val="505050"/>
                      </a:gs>
                      <a:gs pos="100000">
                        <a:srgbClr val="505050"/>
                      </a:gs>
                    </a:gsLst>
                    <a:lin ang="5400000" scaled="1"/>
                  </a:gradFill>
                  <a:latin typeface="Segoe UI"/>
                  <a:ea typeface="Segoe UI" pitchFamily="34" charset="0"/>
                  <a:cs typeface="Segoe UI" pitchFamily="34" charset="0"/>
                </a:rPr>
                <a:t>Child and elder</a:t>
              </a:r>
              <a:br>
                <a:rPr lang="en-US" sz="1176" spc="-38" dirty="0">
                  <a:gradFill>
                    <a:gsLst>
                      <a:gs pos="0">
                        <a:srgbClr val="505050"/>
                      </a:gs>
                      <a:gs pos="100000">
                        <a:srgbClr val="505050"/>
                      </a:gs>
                    </a:gsLst>
                    <a:lin ang="5400000" scaled="1"/>
                  </a:gradFill>
                  <a:latin typeface="Segoe UI"/>
                  <a:ea typeface="Segoe UI" pitchFamily="34" charset="0"/>
                  <a:cs typeface="Segoe UI" pitchFamily="34" charset="0"/>
                </a:rPr>
              </a:br>
              <a:r>
                <a:rPr lang="en-US" sz="1176" spc="-38" dirty="0">
                  <a:gradFill>
                    <a:gsLst>
                      <a:gs pos="0">
                        <a:srgbClr val="505050"/>
                      </a:gs>
                      <a:gs pos="100000">
                        <a:srgbClr val="505050"/>
                      </a:gs>
                    </a:gsLst>
                    <a:lin ang="5400000" scaled="1"/>
                  </a:gradFill>
                  <a:latin typeface="Segoe UI"/>
                  <a:ea typeface="Segoe UI" pitchFamily="34" charset="0"/>
                  <a:cs typeface="Segoe UI" pitchFamily="34" charset="0"/>
                </a:rPr>
                <a:t>monitoring</a:t>
              </a:r>
            </a:p>
          </p:txBody>
        </p:sp>
        <p:pic>
          <p:nvPicPr>
            <p:cNvPr id="123" name="Picture 4" descr="https://pbs.twimg.com/media/BkK0jtjCQAAk6Mk.png:large"/>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1137710" y="2199656"/>
              <a:ext cx="265602" cy="263265"/>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23"/>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847196" y="1782271"/>
              <a:ext cx="661810" cy="440823"/>
            </a:xfrm>
            <a:prstGeom prst="rect">
              <a:avLst/>
            </a:prstGeom>
          </p:spPr>
        </p:pic>
        <p:pic>
          <p:nvPicPr>
            <p:cNvPr id="125" name="Picture 124"/>
            <p:cNvPicPr>
              <a:picLocks noChangeAspect="1"/>
            </p:cNvPicPr>
            <p:nvPr/>
          </p:nvPicPr>
          <p:blipFill rotWithShape="1">
            <a:blip r:embed="rId37" cstate="print">
              <a:extLst>
                <a:ext uri="{28A0092B-C50C-407E-A947-70E740481C1C}">
                  <a14:useLocalDpi xmlns:a14="http://schemas.microsoft.com/office/drawing/2010/main" val="0"/>
                </a:ext>
              </a:extLst>
            </a:blip>
            <a:srcRect l="27850" t="7159" r="27007" b="11827"/>
            <a:stretch/>
          </p:blipFill>
          <p:spPr>
            <a:xfrm>
              <a:off x="1910486" y="1810443"/>
              <a:ext cx="225475" cy="228635"/>
            </a:xfrm>
            <a:prstGeom prst="ellipse">
              <a:avLst/>
            </a:prstGeom>
          </p:spPr>
        </p:pic>
        <p:pic>
          <p:nvPicPr>
            <p:cNvPr id="126" name="Picture 125"/>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1787823" y="2198600"/>
              <a:ext cx="486050" cy="398561"/>
            </a:xfrm>
            <a:prstGeom prst="rect">
              <a:avLst/>
            </a:prstGeom>
            <a:effectLst>
              <a:softEdge rad="63500"/>
            </a:effectLst>
          </p:spPr>
        </p:pic>
        <p:pic>
          <p:nvPicPr>
            <p:cNvPr id="131" name="Picture 130"/>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981789" y="2477451"/>
              <a:ext cx="220435" cy="342951"/>
            </a:xfrm>
            <a:prstGeom prst="rect">
              <a:avLst/>
            </a:prstGeom>
          </p:spPr>
        </p:pic>
      </p:grpSp>
      <p:grpSp>
        <p:nvGrpSpPr>
          <p:cNvPr id="149" name="Group 148"/>
          <p:cNvGrpSpPr/>
          <p:nvPr/>
        </p:nvGrpSpPr>
        <p:grpSpPr>
          <a:xfrm>
            <a:off x="2729312" y="1833153"/>
            <a:ext cx="2575916" cy="1070427"/>
            <a:chOff x="2292772" y="1933440"/>
            <a:chExt cx="2576953" cy="1070858"/>
          </a:xfrm>
        </p:grpSpPr>
        <p:sp>
          <p:nvSpPr>
            <p:cNvPr id="33" name="TextBox 32"/>
            <p:cNvSpPr txBox="1"/>
            <p:nvPr/>
          </p:nvSpPr>
          <p:spPr>
            <a:xfrm>
              <a:off x="3453201" y="2607761"/>
              <a:ext cx="665904" cy="362123"/>
            </a:xfrm>
            <a:prstGeom prst="rect">
              <a:avLst/>
            </a:prstGeom>
            <a:solidFill>
              <a:schemeClr val="bg1"/>
            </a:solidFill>
            <a:ln>
              <a:noFill/>
              <a:headEnd type="none" w="med" len="med"/>
              <a:tailEnd type="none" w="med" len="med"/>
            </a:ln>
          </p:spPr>
          <p:txBody>
            <a:bodyPr wrap="none" lIns="0" tIns="0" rIns="0" bIns="0" rtlCol="0">
              <a:spAutoFit/>
            </a:bodyPr>
            <a:lstStyle/>
            <a:p>
              <a:pPr algn="ctr" defTabSz="914038">
                <a:defRPr/>
              </a:pPr>
              <a:r>
                <a:rPr lang="en-US" sz="1176" spc="-38" dirty="0">
                  <a:gradFill>
                    <a:gsLst>
                      <a:gs pos="0">
                        <a:srgbClr val="505050"/>
                      </a:gs>
                      <a:gs pos="100000">
                        <a:srgbClr val="505050"/>
                      </a:gs>
                    </a:gsLst>
                    <a:lin ang="5400000" scaled="1"/>
                  </a:gradFill>
                  <a:latin typeface="Segoe UI"/>
                  <a:ea typeface="Segoe UI" pitchFamily="34" charset="0"/>
                  <a:cs typeface="Segoe UI" pitchFamily="34" charset="0"/>
                </a:rPr>
                <a:t>Sports </a:t>
              </a:r>
              <a:br>
                <a:rPr lang="en-US" sz="1176" spc="-38" dirty="0">
                  <a:gradFill>
                    <a:gsLst>
                      <a:gs pos="0">
                        <a:srgbClr val="505050"/>
                      </a:gs>
                      <a:gs pos="100000">
                        <a:srgbClr val="505050"/>
                      </a:gs>
                    </a:gsLst>
                    <a:lin ang="5400000" scaled="1"/>
                  </a:gradFill>
                  <a:latin typeface="Segoe UI"/>
                  <a:ea typeface="Segoe UI" pitchFamily="34" charset="0"/>
                  <a:cs typeface="Segoe UI" pitchFamily="34" charset="0"/>
                </a:rPr>
              </a:br>
              <a:r>
                <a:rPr lang="en-US" sz="1176" spc="-38" dirty="0">
                  <a:gradFill>
                    <a:gsLst>
                      <a:gs pos="0">
                        <a:srgbClr val="505050"/>
                      </a:gs>
                      <a:gs pos="100000">
                        <a:srgbClr val="505050"/>
                      </a:gs>
                    </a:gsLst>
                    <a:lin ang="5400000" scaled="1"/>
                  </a:gradFill>
                  <a:latin typeface="Segoe UI"/>
                  <a:ea typeface="Segoe UI" pitchFamily="34" charset="0"/>
                  <a:cs typeface="Segoe UI" pitchFamily="34" charset="0"/>
                </a:rPr>
                <a:t>and fitness</a:t>
              </a:r>
            </a:p>
          </p:txBody>
        </p:sp>
        <p:pic>
          <p:nvPicPr>
            <p:cNvPr id="35" name="Picture 34"/>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2745319" y="1998792"/>
              <a:ext cx="287320" cy="458875"/>
            </a:xfrm>
            <a:prstGeom prst="rect">
              <a:avLst/>
            </a:prstGeom>
          </p:spPr>
        </p:pic>
        <p:pic>
          <p:nvPicPr>
            <p:cNvPr id="41" name="Picture 40"/>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3032639" y="1999135"/>
              <a:ext cx="379599" cy="379599"/>
            </a:xfrm>
            <a:prstGeom prst="rect">
              <a:avLst/>
            </a:prstGeom>
          </p:spPr>
        </p:pic>
        <p:pic>
          <p:nvPicPr>
            <p:cNvPr id="42" name="Picture 41"/>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2292772" y="1960304"/>
              <a:ext cx="452547" cy="452547"/>
            </a:xfrm>
            <a:prstGeom prst="rect">
              <a:avLst/>
            </a:prstGeom>
          </p:spPr>
        </p:pic>
        <p:grpSp>
          <p:nvGrpSpPr>
            <p:cNvPr id="87" name="Group 86"/>
            <p:cNvGrpSpPr/>
            <p:nvPr/>
          </p:nvGrpSpPr>
          <p:grpSpPr>
            <a:xfrm>
              <a:off x="4093504" y="1981856"/>
              <a:ext cx="776221" cy="479674"/>
              <a:chOff x="671349" y="1186903"/>
              <a:chExt cx="2387471" cy="1475364"/>
            </a:xfrm>
          </p:grpSpPr>
          <p:pic>
            <p:nvPicPr>
              <p:cNvPr id="88" name="Picture 26" descr="http://www.zepp.com/wp-content/themes/zepplabs/_media/tennis_how_it_works_01.jpg"/>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671349" y="1186903"/>
                <a:ext cx="798979" cy="1475364"/>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8" descr="http://www.zepp.com/wp-content/themes/zepplabs/_media/tennis_how_it_works_02.jpg"/>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1843332" y="1203681"/>
                <a:ext cx="1215488" cy="1458586"/>
              </a:xfrm>
              <a:prstGeom prst="rect">
                <a:avLst/>
              </a:prstGeom>
              <a:noFill/>
              <a:extLst>
                <a:ext uri="{909E8E84-426E-40DD-AFC4-6F175D3DCCD1}">
                  <a14:hiddenFill xmlns:a14="http://schemas.microsoft.com/office/drawing/2010/main">
                    <a:solidFill>
                      <a:srgbClr val="FFFFFF"/>
                    </a:solidFill>
                  </a14:hiddenFill>
                </a:ext>
              </a:extLst>
            </p:spPr>
          </p:pic>
        </p:grpSp>
        <p:pic>
          <p:nvPicPr>
            <p:cNvPr id="90" name="Picture 89"/>
            <p:cNvPicPr>
              <a:picLocks noChangeAspect="1"/>
            </p:cNvPicPr>
            <p:nvPr/>
          </p:nvPicPr>
          <p:blipFill>
            <a:blip r:embed="rId45"/>
            <a:stretch>
              <a:fillRect/>
            </a:stretch>
          </p:blipFill>
          <p:spPr>
            <a:xfrm>
              <a:off x="3423744" y="1933440"/>
              <a:ext cx="654808" cy="506273"/>
            </a:xfrm>
            <a:prstGeom prst="rect">
              <a:avLst/>
            </a:prstGeom>
          </p:spPr>
        </p:pic>
        <p:pic>
          <p:nvPicPr>
            <p:cNvPr id="91" name="Picture 90"/>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2389354" y="2479446"/>
              <a:ext cx="605598" cy="524852"/>
            </a:xfrm>
            <a:prstGeom prst="rect">
              <a:avLst/>
            </a:prstGeom>
          </p:spPr>
        </p:pic>
        <p:pic>
          <p:nvPicPr>
            <p:cNvPr id="92" name="Picture 91"/>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4166266" y="2399629"/>
              <a:ext cx="580962" cy="580962"/>
            </a:xfrm>
            <a:prstGeom prst="rect">
              <a:avLst/>
            </a:prstGeom>
          </p:spPr>
        </p:pic>
        <p:pic>
          <p:nvPicPr>
            <p:cNvPr id="121" name="Picture 120"/>
            <p:cNvPicPr>
              <a:picLocks noChangeAspect="1"/>
            </p:cNvPicPr>
            <p:nvPr/>
          </p:nvPicPr>
          <p:blipFill>
            <a:blip r:embed="rId48"/>
            <a:stretch>
              <a:fillRect/>
            </a:stretch>
          </p:blipFill>
          <p:spPr>
            <a:xfrm>
              <a:off x="3001822" y="2499254"/>
              <a:ext cx="411792" cy="419385"/>
            </a:xfrm>
            <a:prstGeom prst="rect">
              <a:avLst/>
            </a:prstGeom>
          </p:spPr>
        </p:pic>
      </p:grpSp>
      <p:grpSp>
        <p:nvGrpSpPr>
          <p:cNvPr id="11273" name="Group 11272"/>
          <p:cNvGrpSpPr/>
          <p:nvPr/>
        </p:nvGrpSpPr>
        <p:grpSpPr>
          <a:xfrm>
            <a:off x="3137003" y="4566225"/>
            <a:ext cx="1499843" cy="860393"/>
            <a:chOff x="2990926" y="4347197"/>
            <a:chExt cx="1530317" cy="877874"/>
          </a:xfrm>
        </p:grpSpPr>
        <p:grpSp>
          <p:nvGrpSpPr>
            <p:cNvPr id="86" name="Group 85"/>
            <p:cNvGrpSpPr/>
            <p:nvPr/>
          </p:nvGrpSpPr>
          <p:grpSpPr>
            <a:xfrm>
              <a:off x="2990926" y="4387664"/>
              <a:ext cx="1510747" cy="837407"/>
              <a:chOff x="4081423" y="3807102"/>
              <a:chExt cx="1481259" cy="821062"/>
            </a:xfrm>
          </p:grpSpPr>
          <p:pic>
            <p:nvPicPr>
              <p:cNvPr id="3" name="Picture 2"/>
              <p:cNvPicPr>
                <a:picLocks noChangeAspect="1"/>
              </p:cNvPicPr>
              <p:nvPr/>
            </p:nvPicPr>
            <p:blipFill>
              <a:blip r:embed="rId49"/>
              <a:stretch>
                <a:fillRect/>
              </a:stretch>
            </p:blipFill>
            <p:spPr>
              <a:xfrm>
                <a:off x="4657385" y="3807102"/>
                <a:ext cx="390557" cy="386065"/>
              </a:xfrm>
              <a:prstGeom prst="ellipse">
                <a:avLst/>
              </a:prstGeom>
            </p:spPr>
          </p:pic>
          <p:sp>
            <p:nvSpPr>
              <p:cNvPr id="60" name="TextBox 59"/>
              <p:cNvSpPr txBox="1"/>
              <p:nvPr/>
            </p:nvSpPr>
            <p:spPr>
              <a:xfrm>
                <a:off x="4081423" y="4302253"/>
                <a:ext cx="1481259" cy="325911"/>
              </a:xfrm>
              <a:prstGeom prst="rect">
                <a:avLst/>
              </a:prstGeom>
              <a:noFill/>
              <a:ln>
                <a:noFill/>
                <a:headEnd type="none" w="med" len="med"/>
                <a:tailEnd type="none" w="med" len="med"/>
              </a:ln>
            </p:spPr>
            <p:txBody>
              <a:bodyPr wrap="square" lIns="0" tIns="0" rIns="0" bIns="0" rtlCol="0">
                <a:spAutoFit/>
              </a:bodyPr>
              <a:lstStyle/>
              <a:p>
                <a:pPr algn="ctr" defTabSz="914038">
                  <a:lnSpc>
                    <a:spcPct val="90000"/>
                  </a:lnSpc>
                  <a:defRPr/>
                </a:pPr>
                <a:r>
                  <a:rPr lang="en-US" sz="1176" spc="-38" dirty="0">
                    <a:gradFill>
                      <a:gsLst>
                        <a:gs pos="0">
                          <a:srgbClr val="505050"/>
                        </a:gs>
                        <a:gs pos="100000">
                          <a:srgbClr val="505050"/>
                        </a:gs>
                      </a:gsLst>
                      <a:lin ang="5400000" scaled="1"/>
                    </a:gradFill>
                    <a:latin typeface="Segoe UI"/>
                    <a:ea typeface="Segoe UI" pitchFamily="34" charset="0"/>
                    <a:cs typeface="Segoe UI" pitchFamily="34" charset="0"/>
                  </a:rPr>
                  <a:t>Air conditioning and temperature control</a:t>
                </a:r>
              </a:p>
            </p:txBody>
          </p:sp>
        </p:grpSp>
        <p:pic>
          <p:nvPicPr>
            <p:cNvPr id="140" name="Picture 16" descr="http://www.digitaltrends.com/wp-content/uploads/2014/06/honeywell-lyric.jpg"/>
            <p:cNvPicPr>
              <a:picLocks noChangeAspect="1" noChangeArrowheads="1"/>
            </p:cNvPicPr>
            <p:nvPr/>
          </p:nvPicPr>
          <p:blipFill rotWithShape="1">
            <a:blip r:embed="rId50" cstate="print">
              <a:extLst>
                <a:ext uri="{28A0092B-C50C-407E-A947-70E740481C1C}">
                  <a14:useLocalDpi xmlns:a14="http://schemas.microsoft.com/office/drawing/2010/main" val="0"/>
                </a:ext>
              </a:extLst>
            </a:blip>
            <a:srcRect l="16430" t="12460" r="22106" b="8235"/>
            <a:stretch/>
          </p:blipFill>
          <p:spPr bwMode="auto">
            <a:xfrm>
              <a:off x="3984767" y="4347197"/>
              <a:ext cx="536476" cy="490922"/>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4" descr="Heat It. Cool It. Set It. Forget It. | Keen Home"/>
            <p:cNvPicPr>
              <a:picLocks noChangeAspect="1" noChangeArrowheads="1"/>
            </p:cNvPicPr>
            <p:nvPr/>
          </p:nvPicPr>
          <p:blipFill>
            <a:blip r:embed="rId51" cstate="print">
              <a:extLst>
                <a:ext uri="{28A0092B-C50C-407E-A947-70E740481C1C}">
                  <a14:useLocalDpi xmlns:a14="http://schemas.microsoft.com/office/drawing/2010/main" val="0"/>
                </a:ext>
              </a:extLst>
            </a:blip>
            <a:srcRect/>
            <a:stretch>
              <a:fillRect/>
            </a:stretch>
          </p:blipFill>
          <p:spPr bwMode="auto">
            <a:xfrm>
              <a:off x="3036031" y="4584537"/>
              <a:ext cx="494026" cy="2432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5260027" y="4504502"/>
            <a:ext cx="1626686" cy="922116"/>
            <a:chOff x="4356635" y="4190162"/>
            <a:chExt cx="1627341" cy="922487"/>
          </a:xfrm>
        </p:grpSpPr>
        <p:pic>
          <p:nvPicPr>
            <p:cNvPr id="4" name="Picture 3"/>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rot="428855">
              <a:off x="4991850" y="4337775"/>
              <a:ext cx="700842" cy="595078"/>
            </a:xfrm>
            <a:prstGeom prst="rect">
              <a:avLst/>
            </a:prstGeom>
          </p:spPr>
        </p:pic>
        <p:sp>
          <p:nvSpPr>
            <p:cNvPr id="59" name="TextBox 58"/>
            <p:cNvSpPr txBox="1"/>
            <p:nvPr/>
          </p:nvSpPr>
          <p:spPr>
            <a:xfrm>
              <a:off x="4356635" y="4949694"/>
              <a:ext cx="1597001" cy="162955"/>
            </a:xfrm>
            <a:prstGeom prst="rect">
              <a:avLst/>
            </a:prstGeom>
            <a:noFill/>
            <a:ln>
              <a:noFill/>
              <a:headEnd type="none" w="med" len="med"/>
              <a:tailEnd type="none" w="med" len="med"/>
            </a:ln>
          </p:spPr>
          <p:txBody>
            <a:bodyPr wrap="square" lIns="0" tIns="0" rIns="0" bIns="0" rtlCol="0">
              <a:spAutoFit/>
            </a:bodyPr>
            <a:lstStyle/>
            <a:p>
              <a:pPr algn="ctr" defTabSz="914038">
                <a:lnSpc>
                  <a:spcPct val="90000"/>
                </a:lnSpc>
                <a:defRPr/>
              </a:pPr>
              <a:r>
                <a:rPr lang="en-US" sz="1176" spc="-38" dirty="0">
                  <a:gradFill>
                    <a:gsLst>
                      <a:gs pos="0">
                        <a:srgbClr val="505050"/>
                      </a:gs>
                      <a:gs pos="100000">
                        <a:srgbClr val="505050"/>
                      </a:gs>
                    </a:gsLst>
                    <a:lin ang="5400000" scaled="1"/>
                  </a:gradFill>
                  <a:latin typeface="Segoe UI"/>
                  <a:ea typeface="Segoe UI" pitchFamily="34" charset="0"/>
                  <a:cs typeface="Segoe UI" pitchFamily="34" charset="0"/>
                </a:rPr>
                <a:t>Environmental sensors</a:t>
              </a:r>
            </a:p>
          </p:txBody>
        </p:sp>
        <p:pic>
          <p:nvPicPr>
            <p:cNvPr id="84" name="Picture 83"/>
            <p:cNvPicPr>
              <a:picLocks noChangeAspect="1"/>
            </p:cNvPicPr>
            <p:nvPr/>
          </p:nvPicPr>
          <p:blipFill>
            <a:blip r:embed="rId53" cstate="print">
              <a:extLst>
                <a:ext uri="{28A0092B-C50C-407E-A947-70E740481C1C}">
                  <a14:useLocalDpi xmlns:a14="http://schemas.microsoft.com/office/drawing/2010/main" val="0"/>
                </a:ext>
              </a:extLst>
            </a:blip>
            <a:stretch>
              <a:fillRect/>
            </a:stretch>
          </p:blipFill>
          <p:spPr>
            <a:xfrm>
              <a:off x="4646841" y="4511811"/>
              <a:ext cx="470771" cy="362232"/>
            </a:xfrm>
            <a:prstGeom prst="rect">
              <a:avLst/>
            </a:prstGeom>
          </p:spPr>
        </p:pic>
        <p:pic>
          <p:nvPicPr>
            <p:cNvPr id="139" name="Picture 138"/>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5552042" y="4481552"/>
              <a:ext cx="431934" cy="397379"/>
            </a:xfrm>
            <a:prstGeom prst="rect">
              <a:avLst/>
            </a:prstGeom>
            <a:effectLst>
              <a:softEdge rad="31750"/>
            </a:effectLst>
          </p:spPr>
        </p:pic>
        <p:pic>
          <p:nvPicPr>
            <p:cNvPr id="142" name="Picture 141"/>
            <p:cNvPicPr>
              <a:picLocks noChangeAspect="1"/>
            </p:cNvPicPr>
            <p:nvPr/>
          </p:nvPicPr>
          <p:blipFill rotWithShape="1">
            <a:blip r:embed="rId55" cstate="print">
              <a:extLst>
                <a:ext uri="{BEBA8EAE-BF5A-486C-A8C5-ECC9F3942E4B}">
                  <a14:imgProps xmlns:a14="http://schemas.microsoft.com/office/drawing/2010/main">
                    <a14:imgLayer r:embed="rId56">
                      <a14:imgEffect>
                        <a14:backgroundRemoval t="9610" b="89610" l="39181" r="57895"/>
                      </a14:imgEffect>
                    </a14:imgLayer>
                  </a14:imgProps>
                </a:ext>
                <a:ext uri="{28A0092B-C50C-407E-A947-70E740481C1C}">
                  <a14:useLocalDpi xmlns:a14="http://schemas.microsoft.com/office/drawing/2010/main" val="0"/>
                </a:ext>
              </a:extLst>
            </a:blip>
            <a:srcRect l="36905" r="37352"/>
            <a:stretch/>
          </p:blipFill>
          <p:spPr>
            <a:xfrm>
              <a:off x="4394447" y="4190162"/>
              <a:ext cx="284086" cy="827653"/>
            </a:xfrm>
            <a:prstGeom prst="rect">
              <a:avLst/>
            </a:prstGeom>
          </p:spPr>
        </p:pic>
      </p:grpSp>
      <p:grpSp>
        <p:nvGrpSpPr>
          <p:cNvPr id="11285" name="Group 11284"/>
          <p:cNvGrpSpPr/>
          <p:nvPr/>
        </p:nvGrpSpPr>
        <p:grpSpPr>
          <a:xfrm>
            <a:off x="6872227" y="711212"/>
            <a:ext cx="1683196" cy="1009876"/>
            <a:chOff x="5749613" y="729418"/>
            <a:chExt cx="1717395" cy="1030394"/>
          </a:xfrm>
        </p:grpSpPr>
        <p:pic>
          <p:nvPicPr>
            <p:cNvPr id="31" name="Picture 4" descr="Spire science"/>
            <p:cNvPicPr>
              <a:picLocks noChangeAspect="1" noChangeArrowheads="1"/>
            </p:cNvPicPr>
            <p:nvPr/>
          </p:nvPicPr>
          <p:blipFill>
            <a:blip r:embed="rId57" cstate="print">
              <a:extLst>
                <a:ext uri="{28A0092B-C50C-407E-A947-70E740481C1C}">
                  <a14:useLocalDpi xmlns:a14="http://schemas.microsoft.com/office/drawing/2010/main" val="0"/>
                </a:ext>
              </a:extLst>
            </a:blip>
            <a:srcRect/>
            <a:stretch>
              <a:fillRect/>
            </a:stretch>
          </p:blipFill>
          <p:spPr bwMode="auto">
            <a:xfrm>
              <a:off x="6548909" y="1203491"/>
              <a:ext cx="496035" cy="36721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p:cNvPicPr>
            <p:nvPr/>
          </p:nvPicPr>
          <p:blipFill rotWithShape="1">
            <a:blip r:embed="rId58" cstate="print">
              <a:extLst>
                <a:ext uri="{28A0092B-C50C-407E-A947-70E740481C1C}">
                  <a14:useLocalDpi xmlns:a14="http://schemas.microsoft.com/office/drawing/2010/main" val="0"/>
                </a:ext>
              </a:extLst>
            </a:blip>
            <a:srcRect l="26021" t="6570" r="23115" b="12713"/>
            <a:stretch/>
          </p:blipFill>
          <p:spPr>
            <a:xfrm>
              <a:off x="6156142" y="1119839"/>
              <a:ext cx="356933" cy="413241"/>
            </a:xfrm>
            <a:prstGeom prst="rect">
              <a:avLst/>
            </a:prstGeom>
          </p:spPr>
        </p:pic>
        <p:sp>
          <p:nvSpPr>
            <p:cNvPr id="70" name="TextBox 69"/>
            <p:cNvSpPr txBox="1"/>
            <p:nvPr/>
          </p:nvSpPr>
          <p:spPr>
            <a:xfrm>
              <a:off x="5749613" y="1593613"/>
              <a:ext cx="1717395" cy="166199"/>
            </a:xfrm>
            <a:prstGeom prst="rect">
              <a:avLst/>
            </a:prstGeom>
            <a:noFill/>
            <a:ln>
              <a:noFill/>
              <a:headEnd type="none" w="med" len="med"/>
              <a:tailEnd type="none" w="med" len="med"/>
            </a:ln>
          </p:spPr>
          <p:txBody>
            <a:bodyPr wrap="square" lIns="0" tIns="0" rIns="0" bIns="0" rtlCol="0">
              <a:spAutoFit/>
            </a:bodyPr>
            <a:lstStyle/>
            <a:p>
              <a:pPr algn="ctr" defTabSz="914038">
                <a:lnSpc>
                  <a:spcPct val="90000"/>
                </a:lnSpc>
                <a:defRPr/>
              </a:pPr>
              <a:r>
                <a:rPr lang="en-US" sz="1176" spc="-38" dirty="0">
                  <a:gradFill>
                    <a:gsLst>
                      <a:gs pos="0">
                        <a:srgbClr val="505050"/>
                      </a:gs>
                      <a:gs pos="100000">
                        <a:srgbClr val="505050"/>
                      </a:gs>
                    </a:gsLst>
                    <a:lin ang="5400000" scaled="1"/>
                  </a:gradFill>
                  <a:latin typeface="Segoe UI"/>
                  <a:ea typeface="Segoe UI" pitchFamily="34" charset="0"/>
                  <a:cs typeface="Segoe UI" pitchFamily="34" charset="0"/>
                </a:rPr>
                <a:t>Behavior modification</a:t>
              </a:r>
            </a:p>
          </p:txBody>
        </p:sp>
        <p:pic>
          <p:nvPicPr>
            <p:cNvPr id="82" name="Picture 81"/>
            <p:cNvPicPr>
              <a:picLocks noChangeAspect="1"/>
            </p:cNvPicPr>
            <p:nvPr/>
          </p:nvPicPr>
          <p:blipFill rotWithShape="1">
            <a:blip r:embed="rId59" cstate="print">
              <a:extLst>
                <a:ext uri="{28A0092B-C50C-407E-A947-70E740481C1C}">
                  <a14:useLocalDpi xmlns:a14="http://schemas.microsoft.com/office/drawing/2010/main" val="0"/>
                </a:ext>
              </a:extLst>
            </a:blip>
            <a:srcRect l="33840" t="11073" r="38952" b="14883"/>
            <a:stretch/>
          </p:blipFill>
          <p:spPr>
            <a:xfrm>
              <a:off x="5844136" y="995708"/>
              <a:ext cx="261747" cy="539358"/>
            </a:xfrm>
            <a:prstGeom prst="rect">
              <a:avLst/>
            </a:prstGeom>
          </p:spPr>
        </p:pic>
        <p:pic>
          <p:nvPicPr>
            <p:cNvPr id="137" name="Picture 136"/>
            <p:cNvPicPr>
              <a:picLocks noChangeAspect="1"/>
            </p:cNvPicPr>
            <p:nvPr/>
          </p:nvPicPr>
          <p:blipFill>
            <a:blip r:embed="rId60" cstate="print">
              <a:extLst>
                <a:ext uri="{28A0092B-C50C-407E-A947-70E740481C1C}">
                  <a14:useLocalDpi xmlns:a14="http://schemas.microsoft.com/office/drawing/2010/main" val="0"/>
                </a:ext>
              </a:extLst>
            </a:blip>
            <a:stretch>
              <a:fillRect/>
            </a:stretch>
          </p:blipFill>
          <p:spPr>
            <a:xfrm>
              <a:off x="5984692" y="729418"/>
              <a:ext cx="489295" cy="272096"/>
            </a:xfrm>
            <a:prstGeom prst="rect">
              <a:avLst/>
            </a:prstGeom>
          </p:spPr>
        </p:pic>
        <p:pic>
          <p:nvPicPr>
            <p:cNvPr id="105" name="Picture 4" descr="http://darma.co/images/banner2s.png"/>
            <p:cNvPicPr>
              <a:picLocks noChangeAspect="1" noChangeArrowheads="1"/>
            </p:cNvPicPr>
            <p:nvPr/>
          </p:nvPicPr>
          <p:blipFill>
            <a:blip r:embed="rId61" cstate="print">
              <a:extLst>
                <a:ext uri="{28A0092B-C50C-407E-A947-70E740481C1C}">
                  <a14:useLocalDpi xmlns:a14="http://schemas.microsoft.com/office/drawing/2010/main" val="0"/>
                </a:ext>
              </a:extLst>
            </a:blip>
            <a:srcRect/>
            <a:stretch>
              <a:fillRect/>
            </a:stretch>
          </p:blipFill>
          <p:spPr bwMode="auto">
            <a:xfrm>
              <a:off x="6443186" y="772682"/>
              <a:ext cx="864160" cy="4725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372546" y="5545657"/>
            <a:ext cx="2368039" cy="855208"/>
            <a:chOff x="4608584" y="5347831"/>
            <a:chExt cx="2416152" cy="872584"/>
          </a:xfrm>
        </p:grpSpPr>
        <p:pic>
          <p:nvPicPr>
            <p:cNvPr id="22" name="Picture 21"/>
            <p:cNvPicPr>
              <a:picLocks noChangeAspect="1"/>
            </p:cNvPicPr>
            <p:nvPr/>
          </p:nvPicPr>
          <p:blipFill>
            <a:blip r:embed="rId62" cstate="print">
              <a:extLst>
                <a:ext uri="{28A0092B-C50C-407E-A947-70E740481C1C}">
                  <a14:useLocalDpi xmlns:a14="http://schemas.microsoft.com/office/drawing/2010/main" val="0"/>
                </a:ext>
              </a:extLst>
            </a:blip>
            <a:stretch>
              <a:fillRect/>
            </a:stretch>
          </p:blipFill>
          <p:spPr>
            <a:xfrm>
              <a:off x="4608584" y="5354960"/>
              <a:ext cx="839027" cy="858183"/>
            </a:xfrm>
            <a:prstGeom prst="rect">
              <a:avLst/>
            </a:prstGeom>
          </p:spPr>
        </p:pic>
        <p:pic>
          <p:nvPicPr>
            <p:cNvPr id="23" name="Picture 4" descr="http://www.parrot.com/flowerpower/medias/3d/03/4.png"/>
            <p:cNvPicPr>
              <a:picLocks noChangeAspect="1" noChangeArrowheads="1"/>
            </p:cNvPicPr>
            <p:nvPr/>
          </p:nvPicPr>
          <p:blipFill>
            <a:blip r:embed="rId63" cstate="print">
              <a:extLst>
                <a:ext uri="{28A0092B-C50C-407E-A947-70E740481C1C}">
                  <a14:useLocalDpi xmlns:a14="http://schemas.microsoft.com/office/drawing/2010/main" val="0"/>
                </a:ext>
              </a:extLst>
            </a:blip>
            <a:srcRect/>
            <a:stretch>
              <a:fillRect/>
            </a:stretch>
          </p:blipFill>
          <p:spPr bwMode="auto">
            <a:xfrm>
              <a:off x="5215119" y="5347831"/>
              <a:ext cx="465360" cy="695623"/>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p:cNvSpPr txBox="1"/>
            <p:nvPr/>
          </p:nvSpPr>
          <p:spPr>
            <a:xfrm>
              <a:off x="4991288" y="6054216"/>
              <a:ext cx="2006364" cy="166199"/>
            </a:xfrm>
            <a:prstGeom prst="rect">
              <a:avLst/>
            </a:prstGeom>
            <a:noFill/>
            <a:ln>
              <a:noFill/>
              <a:headEnd type="none" w="med" len="med"/>
              <a:tailEnd type="none" w="med" len="med"/>
            </a:ln>
          </p:spPr>
          <p:txBody>
            <a:bodyPr wrap="square" lIns="0" tIns="0" rIns="0" bIns="0" rtlCol="0">
              <a:spAutoFit/>
            </a:bodyPr>
            <a:lstStyle/>
            <a:p>
              <a:pPr algn="ctr" defTabSz="914038">
                <a:lnSpc>
                  <a:spcPct val="90000"/>
                </a:lnSpc>
                <a:defRPr/>
              </a:pPr>
              <a:r>
                <a:rPr lang="en-US" sz="1176" spc="-38" dirty="0">
                  <a:gradFill>
                    <a:gsLst>
                      <a:gs pos="0">
                        <a:srgbClr val="505050"/>
                      </a:gs>
                      <a:gs pos="100000">
                        <a:srgbClr val="505050"/>
                      </a:gs>
                    </a:gsLst>
                    <a:lin ang="5400000" scaled="1"/>
                  </a:gradFill>
                  <a:latin typeface="Segoe UI"/>
                  <a:ea typeface="Segoe UI" pitchFamily="34" charset="0"/>
                  <a:cs typeface="Segoe UI" pitchFamily="34" charset="0"/>
                </a:rPr>
                <a:t>Garden, lawn and plant care</a:t>
              </a:r>
            </a:p>
          </p:txBody>
        </p:sp>
        <p:pic>
          <p:nvPicPr>
            <p:cNvPr id="147" name="Picture 2" descr="http://industryedge.wpengine.netdna-cdn.com/wp-content/uploads/2014/02/Rachios-Iro-smart-sprinkler-controller.jpg"/>
            <p:cNvPicPr>
              <a:picLocks noChangeAspect="1" noChangeArrowheads="1"/>
            </p:cNvPicPr>
            <p:nvPr/>
          </p:nvPicPr>
          <p:blipFill>
            <a:blip r:embed="rId64" cstate="print">
              <a:extLst>
                <a:ext uri="{28A0092B-C50C-407E-A947-70E740481C1C}">
                  <a14:useLocalDpi xmlns:a14="http://schemas.microsoft.com/office/drawing/2010/main" val="0"/>
                </a:ext>
              </a:extLst>
            </a:blip>
            <a:srcRect/>
            <a:stretch>
              <a:fillRect/>
            </a:stretch>
          </p:blipFill>
          <p:spPr bwMode="auto">
            <a:xfrm>
              <a:off x="6185209" y="5478540"/>
              <a:ext cx="839527" cy="542620"/>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147"/>
            <p:cNvPicPr>
              <a:picLocks noChangeAspect="1"/>
            </p:cNvPicPr>
            <p:nvPr/>
          </p:nvPicPr>
          <p:blipFill rotWithShape="1">
            <a:blip r:embed="rId65"/>
            <a:srcRect r="22224"/>
            <a:stretch/>
          </p:blipFill>
          <p:spPr>
            <a:xfrm>
              <a:off x="5618669" y="5480699"/>
              <a:ext cx="609336" cy="522303"/>
            </a:xfrm>
            <a:prstGeom prst="rect">
              <a:avLst/>
            </a:prstGeom>
          </p:spPr>
        </p:pic>
      </p:grpSp>
      <p:grpSp>
        <p:nvGrpSpPr>
          <p:cNvPr id="11291" name="Group 11290"/>
          <p:cNvGrpSpPr/>
          <p:nvPr/>
        </p:nvGrpSpPr>
        <p:grpSpPr>
          <a:xfrm>
            <a:off x="3125343" y="3539300"/>
            <a:ext cx="1807023" cy="836455"/>
            <a:chOff x="3147693" y="3619230"/>
            <a:chExt cx="1843738" cy="853450"/>
          </a:xfrm>
        </p:grpSpPr>
        <p:grpSp>
          <p:nvGrpSpPr>
            <p:cNvPr id="85" name="Group 84"/>
            <p:cNvGrpSpPr/>
            <p:nvPr/>
          </p:nvGrpSpPr>
          <p:grpSpPr>
            <a:xfrm>
              <a:off x="3187985" y="3644925"/>
              <a:ext cx="1803446" cy="827755"/>
              <a:chOff x="2494814" y="4523940"/>
              <a:chExt cx="1768245" cy="811598"/>
            </a:xfrm>
          </p:grpSpPr>
          <p:pic>
            <p:nvPicPr>
              <p:cNvPr id="47" name="Picture 2" descr="https://images.indiegogo.com/file_attachments/409230/files/20140304034636-per1.jpg?1393933596"/>
              <p:cNvPicPr>
                <a:picLocks noChangeAspect="1" noChangeArrowheads="1"/>
              </p:cNvPicPr>
              <p:nvPr/>
            </p:nvPicPr>
            <p:blipFill rotWithShape="1">
              <a:blip r:embed="rId66" cstate="print">
                <a:extLst>
                  <a:ext uri="{28A0092B-C50C-407E-A947-70E740481C1C}">
                    <a14:useLocalDpi xmlns:a14="http://schemas.microsoft.com/office/drawing/2010/main" val="0"/>
                  </a:ext>
                </a:extLst>
              </a:blip>
              <a:srcRect l="5701" b="3428"/>
              <a:stretch/>
            </p:blipFill>
            <p:spPr bwMode="auto">
              <a:xfrm>
                <a:off x="3123109" y="4568691"/>
                <a:ext cx="425107" cy="19269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p:cNvPicPr>
                <a:picLocks noChangeAspect="1"/>
              </p:cNvPicPr>
              <p:nvPr/>
            </p:nvPicPr>
            <p:blipFill rotWithShape="1">
              <a:blip r:embed="rId67" cstate="print">
                <a:extLst>
                  <a:ext uri="{28A0092B-C50C-407E-A947-70E740481C1C}">
                    <a14:useLocalDpi xmlns:a14="http://schemas.microsoft.com/office/drawing/2010/main" val="0"/>
                  </a:ext>
                </a:extLst>
              </a:blip>
              <a:srcRect l="14435" t="17027" r="15670" b="16710"/>
              <a:stretch/>
            </p:blipFill>
            <p:spPr>
              <a:xfrm>
                <a:off x="2944441" y="4781619"/>
                <a:ext cx="741544" cy="347599"/>
              </a:xfrm>
              <a:prstGeom prst="rect">
                <a:avLst/>
              </a:prstGeom>
            </p:spPr>
          </p:pic>
          <p:sp>
            <p:nvSpPr>
              <p:cNvPr id="56" name="TextBox 55"/>
              <p:cNvSpPr txBox="1"/>
              <p:nvPr/>
            </p:nvSpPr>
            <p:spPr>
              <a:xfrm>
                <a:off x="2494814" y="5172583"/>
                <a:ext cx="1768245" cy="162955"/>
              </a:xfrm>
              <a:prstGeom prst="rect">
                <a:avLst/>
              </a:prstGeom>
              <a:noFill/>
              <a:ln>
                <a:noFill/>
                <a:headEnd type="none" w="med" len="med"/>
                <a:tailEnd type="none" w="med" len="med"/>
              </a:ln>
            </p:spPr>
            <p:txBody>
              <a:bodyPr wrap="square" lIns="0" tIns="0" rIns="0" bIns="0" rtlCol="0">
                <a:spAutoFit/>
              </a:bodyPr>
              <a:lstStyle/>
              <a:p>
                <a:pPr algn="ctr" defTabSz="914038">
                  <a:lnSpc>
                    <a:spcPct val="90000"/>
                  </a:lnSpc>
                  <a:defRPr/>
                </a:pPr>
                <a:r>
                  <a:rPr lang="en-US" sz="1176" spc="-38" dirty="0">
                    <a:gradFill>
                      <a:gsLst>
                        <a:gs pos="0">
                          <a:srgbClr val="505050"/>
                        </a:gs>
                        <a:gs pos="100000">
                          <a:srgbClr val="505050"/>
                        </a:gs>
                      </a:gsLst>
                      <a:lin ang="5400000" scaled="1"/>
                    </a:gradFill>
                    <a:latin typeface="Segoe UI"/>
                    <a:ea typeface="Segoe UI" pitchFamily="34" charset="0"/>
                    <a:cs typeface="Segoe UI" pitchFamily="34" charset="0"/>
                  </a:rPr>
                  <a:t>Food and nutrition tracking</a:t>
                </a:r>
              </a:p>
            </p:txBody>
          </p:sp>
          <p:pic>
            <p:nvPicPr>
              <p:cNvPr id="62" name="Picture 61"/>
              <p:cNvPicPr>
                <a:picLocks noChangeAspect="1"/>
              </p:cNvPicPr>
              <p:nvPr/>
            </p:nvPicPr>
            <p:blipFill>
              <a:blip r:embed="rId68" cstate="print">
                <a:extLst>
                  <a:ext uri="{28A0092B-C50C-407E-A947-70E740481C1C}">
                    <a14:useLocalDpi xmlns:a14="http://schemas.microsoft.com/office/drawing/2010/main" val="0"/>
                  </a:ext>
                </a:extLst>
              </a:blip>
              <a:stretch>
                <a:fillRect/>
              </a:stretch>
            </p:blipFill>
            <p:spPr>
              <a:xfrm>
                <a:off x="3660881" y="4826057"/>
                <a:ext cx="333625" cy="250219"/>
              </a:xfrm>
              <a:prstGeom prst="rect">
                <a:avLst/>
              </a:prstGeom>
            </p:spPr>
          </p:pic>
          <p:pic>
            <p:nvPicPr>
              <p:cNvPr id="67" name="Picture 66"/>
              <p:cNvPicPr>
                <a:picLocks noChangeAspect="1"/>
              </p:cNvPicPr>
              <p:nvPr/>
            </p:nvPicPr>
            <p:blipFill rotWithShape="1">
              <a:blip r:embed="rId69" cstate="print">
                <a:extLst>
                  <a:ext uri="{28A0092B-C50C-407E-A947-70E740481C1C}">
                    <a14:useLocalDpi xmlns:a14="http://schemas.microsoft.com/office/drawing/2010/main" val="0"/>
                  </a:ext>
                </a:extLst>
              </a:blip>
              <a:srcRect l="31336" r="29094"/>
              <a:stretch/>
            </p:blipFill>
            <p:spPr>
              <a:xfrm>
                <a:off x="2604709" y="4523940"/>
                <a:ext cx="462116" cy="653995"/>
              </a:xfrm>
              <a:prstGeom prst="rect">
                <a:avLst/>
              </a:prstGeom>
              <a:effectLst>
                <a:softEdge rad="63500"/>
              </a:effectLst>
            </p:spPr>
          </p:pic>
        </p:grpSp>
        <p:pic>
          <p:nvPicPr>
            <p:cNvPr id="152" name="Picture 151"/>
            <p:cNvPicPr>
              <a:picLocks noChangeAspect="1"/>
            </p:cNvPicPr>
            <p:nvPr/>
          </p:nvPicPr>
          <p:blipFill rotWithShape="1">
            <a:blip r:embed="rId70" cstate="print">
              <a:extLst>
                <a:ext uri="{28A0092B-C50C-407E-A947-70E740481C1C}">
                  <a14:useLocalDpi xmlns:a14="http://schemas.microsoft.com/office/drawing/2010/main" val="0"/>
                </a:ext>
              </a:extLst>
            </a:blip>
            <a:srcRect l="12768" r="59622"/>
            <a:stretch/>
          </p:blipFill>
          <p:spPr>
            <a:xfrm>
              <a:off x="3147693" y="3619230"/>
              <a:ext cx="207132" cy="609529"/>
            </a:xfrm>
            <a:prstGeom prst="rect">
              <a:avLst/>
            </a:prstGeom>
          </p:spPr>
        </p:pic>
      </p:grpSp>
      <p:grpSp>
        <p:nvGrpSpPr>
          <p:cNvPr id="9" name="Group 8"/>
          <p:cNvGrpSpPr/>
          <p:nvPr/>
        </p:nvGrpSpPr>
        <p:grpSpPr>
          <a:xfrm>
            <a:off x="8207897" y="1579259"/>
            <a:ext cx="1482381" cy="1487212"/>
            <a:chOff x="7800664" y="1490044"/>
            <a:chExt cx="1482978" cy="1487811"/>
          </a:xfrm>
        </p:grpSpPr>
        <p:pic>
          <p:nvPicPr>
            <p:cNvPr id="74" name="Picture 73"/>
            <p:cNvPicPr>
              <a:picLocks noChangeAspect="1"/>
            </p:cNvPicPr>
            <p:nvPr/>
          </p:nvPicPr>
          <p:blipFill>
            <a:blip r:embed="rId71" cstate="print">
              <a:extLst>
                <a:ext uri="{28A0092B-C50C-407E-A947-70E740481C1C}">
                  <a14:useLocalDpi xmlns:a14="http://schemas.microsoft.com/office/drawing/2010/main" val="0"/>
                </a:ext>
              </a:extLst>
            </a:blip>
            <a:stretch>
              <a:fillRect/>
            </a:stretch>
          </p:blipFill>
          <p:spPr>
            <a:xfrm>
              <a:off x="8543675" y="2247251"/>
              <a:ext cx="283342" cy="283342"/>
            </a:xfrm>
            <a:prstGeom prst="rect">
              <a:avLst/>
            </a:prstGeom>
          </p:spPr>
        </p:pic>
        <p:pic>
          <p:nvPicPr>
            <p:cNvPr id="154" name="Picture 153"/>
            <p:cNvPicPr>
              <a:picLocks noChangeAspect="1"/>
            </p:cNvPicPr>
            <p:nvPr/>
          </p:nvPicPr>
          <p:blipFill>
            <a:blip r:embed="rId72" cstate="print">
              <a:extLst>
                <a:ext uri="{28A0092B-C50C-407E-A947-70E740481C1C}">
                  <a14:useLocalDpi xmlns:a14="http://schemas.microsoft.com/office/drawing/2010/main" val="0"/>
                </a:ext>
              </a:extLst>
            </a:blip>
            <a:stretch>
              <a:fillRect/>
            </a:stretch>
          </p:blipFill>
          <p:spPr>
            <a:xfrm>
              <a:off x="7991052" y="2228317"/>
              <a:ext cx="507123" cy="324559"/>
            </a:xfrm>
            <a:prstGeom prst="rect">
              <a:avLst/>
            </a:prstGeom>
          </p:spPr>
        </p:pic>
        <p:pic>
          <p:nvPicPr>
            <p:cNvPr id="25" name="Picture 8" descr="Swarm Portal brings taste of iBeacon to mom-and-pop stores"/>
            <p:cNvPicPr>
              <a:picLocks noChangeAspect="1" noChangeArrowheads="1"/>
            </p:cNvPicPr>
            <p:nvPr/>
          </p:nvPicPr>
          <p:blipFill rotWithShape="1">
            <a:blip r:embed="rId73" cstate="print">
              <a:extLst>
                <a:ext uri="{28A0092B-C50C-407E-A947-70E740481C1C}">
                  <a14:useLocalDpi xmlns:a14="http://schemas.microsoft.com/office/drawing/2010/main" val="0"/>
                </a:ext>
              </a:extLst>
            </a:blip>
            <a:srcRect b="12657"/>
            <a:stretch/>
          </p:blipFill>
          <p:spPr bwMode="auto">
            <a:xfrm>
              <a:off x="7800664" y="2028006"/>
              <a:ext cx="376210" cy="23309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http://beekn.net/wp-content/uploads/2013/11/ibeacon-distance_v3.1.png"/>
            <p:cNvPicPr>
              <a:picLocks noChangeAspect="1" noChangeArrowheads="1"/>
            </p:cNvPicPr>
            <p:nvPr/>
          </p:nvPicPr>
          <p:blipFill>
            <a:blip r:embed="rId74" cstate="print">
              <a:extLst>
                <a:ext uri="{28A0092B-C50C-407E-A947-70E740481C1C}">
                  <a14:useLocalDpi xmlns:a14="http://schemas.microsoft.com/office/drawing/2010/main" val="0"/>
                </a:ext>
              </a:extLst>
            </a:blip>
            <a:srcRect/>
            <a:stretch>
              <a:fillRect/>
            </a:stretch>
          </p:blipFill>
          <p:spPr bwMode="auto">
            <a:xfrm>
              <a:off x="7990488" y="1490044"/>
              <a:ext cx="1057948" cy="1057948"/>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p:cNvSpPr txBox="1"/>
            <p:nvPr/>
          </p:nvSpPr>
          <p:spPr>
            <a:xfrm>
              <a:off x="7921265" y="2651944"/>
              <a:ext cx="1362377" cy="325911"/>
            </a:xfrm>
            <a:prstGeom prst="rect">
              <a:avLst/>
            </a:prstGeom>
            <a:noFill/>
            <a:ln>
              <a:noFill/>
              <a:headEnd type="none" w="med" len="med"/>
              <a:tailEnd type="none" w="med" len="med"/>
            </a:ln>
          </p:spPr>
          <p:txBody>
            <a:bodyPr wrap="square" lIns="0" tIns="0" rIns="0" bIns="0" rtlCol="0">
              <a:spAutoFit/>
            </a:bodyPr>
            <a:lstStyle/>
            <a:p>
              <a:pPr algn="ctr" defTabSz="914038">
                <a:lnSpc>
                  <a:spcPct val="90000"/>
                </a:lnSpc>
                <a:defRPr/>
              </a:pPr>
              <a:r>
                <a:rPr lang="en-US" sz="1176" spc="-38" dirty="0">
                  <a:gradFill>
                    <a:gsLst>
                      <a:gs pos="0">
                        <a:srgbClr val="505050"/>
                      </a:gs>
                      <a:gs pos="100000">
                        <a:srgbClr val="505050"/>
                      </a:gs>
                    </a:gsLst>
                    <a:lin ang="5400000" scaled="1"/>
                  </a:gradFill>
                  <a:latin typeface="Segoe UI"/>
                  <a:ea typeface="Segoe UI" pitchFamily="34" charset="0"/>
                  <a:cs typeface="Segoe UI" pitchFamily="34" charset="0"/>
                </a:rPr>
                <a:t>Beacons </a:t>
              </a:r>
              <a:br>
                <a:rPr lang="en-US" sz="1176" spc="-38" dirty="0">
                  <a:gradFill>
                    <a:gsLst>
                      <a:gs pos="0">
                        <a:srgbClr val="505050"/>
                      </a:gs>
                      <a:gs pos="100000">
                        <a:srgbClr val="505050"/>
                      </a:gs>
                    </a:gsLst>
                    <a:lin ang="5400000" scaled="1"/>
                  </a:gradFill>
                  <a:latin typeface="Segoe UI"/>
                  <a:ea typeface="Segoe UI" pitchFamily="34" charset="0"/>
                  <a:cs typeface="Segoe UI" pitchFamily="34" charset="0"/>
                </a:rPr>
              </a:br>
              <a:r>
                <a:rPr lang="en-US" sz="1176" spc="-38" dirty="0">
                  <a:gradFill>
                    <a:gsLst>
                      <a:gs pos="0">
                        <a:srgbClr val="505050"/>
                      </a:gs>
                      <a:gs pos="100000">
                        <a:srgbClr val="505050"/>
                      </a:gs>
                    </a:gsLst>
                    <a:lin ang="5400000" scaled="1"/>
                  </a:gradFill>
                  <a:latin typeface="Segoe UI"/>
                  <a:ea typeface="Segoe UI" pitchFamily="34" charset="0"/>
                  <a:cs typeface="Segoe UI" pitchFamily="34" charset="0"/>
                </a:rPr>
                <a:t>and proximity</a:t>
              </a:r>
            </a:p>
          </p:txBody>
        </p:sp>
        <p:pic>
          <p:nvPicPr>
            <p:cNvPr id="153" name="Picture 2" descr="http://kontakt.io/wp-content/uploads/2014/02/beacon1.jpg"/>
            <p:cNvPicPr>
              <a:picLocks noChangeAspect="1" noChangeArrowheads="1"/>
            </p:cNvPicPr>
            <p:nvPr/>
          </p:nvPicPr>
          <p:blipFill rotWithShape="1">
            <a:blip r:embed="rId75" cstate="print">
              <a:extLst>
                <a:ext uri="{28A0092B-C50C-407E-A947-70E740481C1C}">
                  <a14:useLocalDpi xmlns:a14="http://schemas.microsoft.com/office/drawing/2010/main" val="0"/>
                </a:ext>
              </a:extLst>
            </a:blip>
            <a:srcRect l="14448" r="28741"/>
            <a:stretch/>
          </p:blipFill>
          <p:spPr bwMode="auto">
            <a:xfrm>
              <a:off x="8844804" y="2194910"/>
              <a:ext cx="306912" cy="350047"/>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154"/>
            <p:cNvPicPr>
              <a:picLocks noChangeAspect="1"/>
            </p:cNvPicPr>
            <p:nvPr/>
          </p:nvPicPr>
          <p:blipFill>
            <a:blip r:embed="rId76" cstate="print">
              <a:extLst>
                <a:ext uri="{BEBA8EAE-BF5A-486C-A8C5-ECC9F3942E4B}">
                  <a14:imgProps xmlns:a14="http://schemas.microsoft.com/office/drawing/2010/main">
                    <a14:imgLayer r:embed="rId77">
                      <a14:imgEffect>
                        <a14:backgroundRemoval t="0" b="89908" l="9434" r="89937"/>
                      </a14:imgEffect>
                    </a14:imgLayer>
                  </a14:imgProps>
                </a:ext>
                <a:ext uri="{28A0092B-C50C-407E-A947-70E740481C1C}">
                  <a14:useLocalDpi xmlns:a14="http://schemas.microsoft.com/office/drawing/2010/main" val="0"/>
                </a:ext>
              </a:extLst>
            </a:blip>
            <a:stretch>
              <a:fillRect/>
            </a:stretch>
          </p:blipFill>
          <p:spPr>
            <a:xfrm>
              <a:off x="8852562" y="1773531"/>
              <a:ext cx="316369" cy="433765"/>
            </a:xfrm>
            <a:prstGeom prst="rect">
              <a:avLst/>
            </a:prstGeom>
          </p:spPr>
        </p:pic>
      </p:grpSp>
      <p:grpSp>
        <p:nvGrpSpPr>
          <p:cNvPr id="11264" name="Group 11263"/>
          <p:cNvGrpSpPr/>
          <p:nvPr/>
        </p:nvGrpSpPr>
        <p:grpSpPr>
          <a:xfrm>
            <a:off x="6943562" y="5551241"/>
            <a:ext cx="2465193" cy="849625"/>
            <a:chOff x="7221447" y="5354337"/>
            <a:chExt cx="2515280" cy="866887"/>
          </a:xfrm>
        </p:grpSpPr>
        <p:pic>
          <p:nvPicPr>
            <p:cNvPr id="107" name="Picture 106"/>
            <p:cNvPicPr>
              <a:picLocks noChangeAspect="1"/>
            </p:cNvPicPr>
            <p:nvPr/>
          </p:nvPicPr>
          <p:blipFill>
            <a:blip r:embed="rId78" cstate="print">
              <a:extLst>
                <a:ext uri="{28A0092B-C50C-407E-A947-70E740481C1C}">
                  <a14:useLocalDpi xmlns:a14="http://schemas.microsoft.com/office/drawing/2010/main" val="0"/>
                </a:ext>
              </a:extLst>
            </a:blip>
            <a:stretch>
              <a:fillRect/>
            </a:stretch>
          </p:blipFill>
          <p:spPr>
            <a:xfrm>
              <a:off x="7688636" y="5679013"/>
              <a:ext cx="398414" cy="393510"/>
            </a:xfrm>
            <a:prstGeom prst="rect">
              <a:avLst/>
            </a:prstGeom>
          </p:spPr>
        </p:pic>
        <p:sp>
          <p:nvSpPr>
            <p:cNvPr id="108" name="TextBox 107"/>
            <p:cNvSpPr txBox="1"/>
            <p:nvPr/>
          </p:nvSpPr>
          <p:spPr>
            <a:xfrm>
              <a:off x="7543786" y="6055025"/>
              <a:ext cx="1803446" cy="166199"/>
            </a:xfrm>
            <a:prstGeom prst="rect">
              <a:avLst/>
            </a:prstGeom>
            <a:noFill/>
            <a:ln>
              <a:noFill/>
              <a:headEnd type="none" w="med" len="med"/>
              <a:tailEnd type="none" w="med" len="med"/>
            </a:ln>
          </p:spPr>
          <p:txBody>
            <a:bodyPr wrap="square" lIns="0" tIns="0" rIns="0" bIns="0" rtlCol="0">
              <a:spAutoFit/>
            </a:bodyPr>
            <a:lstStyle/>
            <a:p>
              <a:pPr algn="ctr" defTabSz="914038">
                <a:lnSpc>
                  <a:spcPct val="90000"/>
                </a:lnSpc>
                <a:defRPr/>
              </a:pPr>
              <a:r>
                <a:rPr lang="en-US" sz="1176" spc="-38" dirty="0">
                  <a:gradFill>
                    <a:gsLst>
                      <a:gs pos="0">
                        <a:srgbClr val="505050"/>
                      </a:gs>
                      <a:gs pos="100000">
                        <a:srgbClr val="505050"/>
                      </a:gs>
                    </a:gsLst>
                    <a:lin ang="5400000" scaled="1"/>
                  </a:gradFill>
                  <a:latin typeface="Segoe UI"/>
                  <a:ea typeface="Segoe UI" pitchFamily="34" charset="0"/>
                  <a:cs typeface="Segoe UI" pitchFamily="34" charset="0"/>
                </a:rPr>
                <a:t>New devices and sensors</a:t>
              </a:r>
            </a:p>
          </p:txBody>
        </p:sp>
        <p:pic>
          <p:nvPicPr>
            <p:cNvPr id="109" name="Picture 108"/>
            <p:cNvPicPr>
              <a:picLocks noChangeAspect="1"/>
            </p:cNvPicPr>
            <p:nvPr/>
          </p:nvPicPr>
          <p:blipFill>
            <a:blip r:embed="rId79" cstate="print">
              <a:extLst>
                <a:ext uri="{28A0092B-C50C-407E-A947-70E740481C1C}">
                  <a14:useLocalDpi xmlns:a14="http://schemas.microsoft.com/office/drawing/2010/main" val="0"/>
                </a:ext>
              </a:extLst>
            </a:blip>
            <a:stretch>
              <a:fillRect/>
            </a:stretch>
          </p:blipFill>
          <p:spPr>
            <a:xfrm>
              <a:off x="7637697" y="5354337"/>
              <a:ext cx="432683" cy="346148"/>
            </a:xfrm>
            <a:prstGeom prst="rect">
              <a:avLst/>
            </a:prstGeom>
          </p:spPr>
        </p:pic>
        <p:pic>
          <p:nvPicPr>
            <p:cNvPr id="151" name="Picture 150"/>
            <p:cNvPicPr>
              <a:picLocks noChangeAspect="1"/>
            </p:cNvPicPr>
            <p:nvPr/>
          </p:nvPicPr>
          <p:blipFill>
            <a:blip r:embed="rId80" cstate="print">
              <a:extLst>
                <a:ext uri="{28A0092B-C50C-407E-A947-70E740481C1C}">
                  <a14:useLocalDpi xmlns:a14="http://schemas.microsoft.com/office/drawing/2010/main" val="0"/>
                </a:ext>
              </a:extLst>
            </a:blip>
            <a:stretch>
              <a:fillRect/>
            </a:stretch>
          </p:blipFill>
          <p:spPr>
            <a:xfrm>
              <a:off x="8101063" y="5588705"/>
              <a:ext cx="537312" cy="359999"/>
            </a:xfrm>
            <a:prstGeom prst="rect">
              <a:avLst/>
            </a:prstGeom>
          </p:spPr>
        </p:pic>
        <p:pic>
          <p:nvPicPr>
            <p:cNvPr id="156" name="Picture 155"/>
            <p:cNvPicPr>
              <a:picLocks noChangeAspect="1"/>
            </p:cNvPicPr>
            <p:nvPr/>
          </p:nvPicPr>
          <p:blipFill>
            <a:blip r:embed="rId81" cstate="print">
              <a:extLst>
                <a:ext uri="{28A0092B-C50C-407E-A947-70E740481C1C}">
                  <a14:useLocalDpi xmlns:a14="http://schemas.microsoft.com/office/drawing/2010/main" val="0"/>
                </a:ext>
              </a:extLst>
            </a:blip>
            <a:stretch>
              <a:fillRect/>
            </a:stretch>
          </p:blipFill>
          <p:spPr>
            <a:xfrm>
              <a:off x="8659926" y="5372601"/>
              <a:ext cx="1076801" cy="646081"/>
            </a:xfrm>
            <a:prstGeom prst="rect">
              <a:avLst/>
            </a:prstGeom>
          </p:spPr>
        </p:pic>
        <p:pic>
          <p:nvPicPr>
            <p:cNvPr id="157" name="Picture 156"/>
            <p:cNvPicPr>
              <a:picLocks noChangeAspect="1"/>
            </p:cNvPicPr>
            <p:nvPr/>
          </p:nvPicPr>
          <p:blipFill rotWithShape="1">
            <a:blip r:embed="rId82" cstate="print">
              <a:extLst>
                <a:ext uri="{28A0092B-C50C-407E-A947-70E740481C1C}">
                  <a14:useLocalDpi xmlns:a14="http://schemas.microsoft.com/office/drawing/2010/main" val="0"/>
                </a:ext>
              </a:extLst>
            </a:blip>
            <a:srcRect r="75357"/>
            <a:stretch/>
          </p:blipFill>
          <p:spPr>
            <a:xfrm>
              <a:off x="7221447" y="5502509"/>
              <a:ext cx="395527" cy="533559"/>
            </a:xfrm>
            <a:prstGeom prst="rect">
              <a:avLst/>
            </a:prstGeom>
          </p:spPr>
        </p:pic>
      </p:grpSp>
      <p:grpSp>
        <p:nvGrpSpPr>
          <p:cNvPr id="11290" name="Group 11289"/>
          <p:cNvGrpSpPr/>
          <p:nvPr/>
        </p:nvGrpSpPr>
        <p:grpSpPr>
          <a:xfrm>
            <a:off x="8851468" y="797293"/>
            <a:ext cx="2628666" cy="923795"/>
            <a:chOff x="7474120" y="810255"/>
            <a:chExt cx="2682075" cy="942564"/>
          </a:xfrm>
        </p:grpSpPr>
        <p:pic>
          <p:nvPicPr>
            <p:cNvPr id="26" name="Picture 8" descr="https://images.indiegogo.com/file_attachments/628101/files/20140605102856-suicidedoor3.png?1401989336"/>
            <p:cNvPicPr>
              <a:picLocks noChangeAspect="1" noChangeArrowheads="1"/>
            </p:cNvPicPr>
            <p:nvPr/>
          </p:nvPicPr>
          <p:blipFill rotWithShape="1">
            <a:blip r:embed="rId83" cstate="print">
              <a:extLst>
                <a:ext uri="{28A0092B-C50C-407E-A947-70E740481C1C}">
                  <a14:useLocalDpi xmlns:a14="http://schemas.microsoft.com/office/drawing/2010/main" val="0"/>
                </a:ext>
              </a:extLst>
            </a:blip>
            <a:srcRect t="23878" r="50375"/>
            <a:stretch/>
          </p:blipFill>
          <p:spPr bwMode="auto">
            <a:xfrm>
              <a:off x="8047378" y="1213451"/>
              <a:ext cx="387730" cy="297374"/>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2" descr="http://www.scosche.com/media/catalog/product/cache/1/image/fa2b5b80d1710c24fc26c58ffa4e7580/b/l/bleprox2_vert__2000x2000_72dpi_1_1.jpg"/>
            <p:cNvPicPr>
              <a:picLocks noChangeAspect="1" noChangeArrowheads="1"/>
            </p:cNvPicPr>
            <p:nvPr/>
          </p:nvPicPr>
          <p:blipFill rotWithShape="1">
            <a:blip r:embed="rId84" cstate="print">
              <a:extLst>
                <a:ext uri="{28A0092B-C50C-407E-A947-70E740481C1C}">
                  <a14:useLocalDpi xmlns:a14="http://schemas.microsoft.com/office/drawing/2010/main" val="0"/>
                </a:ext>
              </a:extLst>
            </a:blip>
            <a:srcRect l="27095" t="17342" r="27741" b="14810"/>
            <a:stretch/>
          </p:blipFill>
          <p:spPr bwMode="auto">
            <a:xfrm>
              <a:off x="9059341" y="1112991"/>
              <a:ext cx="255304" cy="383531"/>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128"/>
            <p:cNvPicPr>
              <a:picLocks noChangeAspect="1"/>
            </p:cNvPicPr>
            <p:nvPr/>
          </p:nvPicPr>
          <p:blipFill rotWithShape="1">
            <a:blip r:embed="rId85" cstate="print">
              <a:extLst>
                <a:ext uri="{28A0092B-C50C-407E-A947-70E740481C1C}">
                  <a14:useLocalDpi xmlns:a14="http://schemas.microsoft.com/office/drawing/2010/main" val="0"/>
                </a:ext>
              </a:extLst>
            </a:blip>
            <a:srcRect l="27131" r="27722"/>
            <a:stretch/>
          </p:blipFill>
          <p:spPr>
            <a:xfrm>
              <a:off x="9802296" y="1158406"/>
              <a:ext cx="353899" cy="408269"/>
            </a:xfrm>
            <a:prstGeom prst="rect">
              <a:avLst/>
            </a:prstGeom>
          </p:spPr>
        </p:pic>
        <p:pic>
          <p:nvPicPr>
            <p:cNvPr id="130" name="Picture 24" descr="http://max.macnn.com/article_images/1392808768-md-Nokia_Treasure_Tag_in_post.png"/>
            <p:cNvPicPr>
              <a:picLocks noChangeAspect="1" noChangeArrowheads="1"/>
            </p:cNvPicPr>
            <p:nvPr/>
          </p:nvPicPr>
          <p:blipFill>
            <a:blip r:embed="rId86" cstate="print">
              <a:extLst>
                <a:ext uri="{28A0092B-C50C-407E-A947-70E740481C1C}">
                  <a14:useLocalDpi xmlns:a14="http://schemas.microsoft.com/office/drawing/2010/main" val="0"/>
                </a:ext>
              </a:extLst>
            </a:blip>
            <a:srcRect/>
            <a:stretch>
              <a:fillRect/>
            </a:stretch>
          </p:blipFill>
          <p:spPr bwMode="auto">
            <a:xfrm>
              <a:off x="7569730" y="823623"/>
              <a:ext cx="709821" cy="374727"/>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16" descr="http://www.getfindster.com/wp-content/uploads/basestation21.jpg"/>
            <p:cNvPicPr>
              <a:picLocks noChangeAspect="1" noChangeArrowheads="1"/>
            </p:cNvPicPr>
            <p:nvPr/>
          </p:nvPicPr>
          <p:blipFill>
            <a:blip r:embed="rId87" cstate="print">
              <a:extLst>
                <a:ext uri="{28A0092B-C50C-407E-A947-70E740481C1C}">
                  <a14:useLocalDpi xmlns:a14="http://schemas.microsoft.com/office/drawing/2010/main" val="0"/>
                </a:ext>
              </a:extLst>
            </a:blip>
            <a:srcRect/>
            <a:stretch>
              <a:fillRect/>
            </a:stretch>
          </p:blipFill>
          <p:spPr bwMode="auto">
            <a:xfrm>
              <a:off x="7474120" y="1180130"/>
              <a:ext cx="490619" cy="317506"/>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32"/>
            <p:cNvPicPr>
              <a:picLocks noChangeAspect="1"/>
            </p:cNvPicPr>
            <p:nvPr/>
          </p:nvPicPr>
          <p:blipFill>
            <a:blip r:embed="rId88"/>
            <a:stretch>
              <a:fillRect/>
            </a:stretch>
          </p:blipFill>
          <p:spPr>
            <a:xfrm>
              <a:off x="8558564" y="915291"/>
              <a:ext cx="486502" cy="581935"/>
            </a:xfrm>
            <a:prstGeom prst="rect">
              <a:avLst/>
            </a:prstGeom>
          </p:spPr>
        </p:pic>
        <p:pic>
          <p:nvPicPr>
            <p:cNvPr id="127" name="Picture 6" descr="Bluetooth Dragon"/>
            <p:cNvPicPr>
              <a:picLocks noChangeAspect="1" noChangeArrowheads="1"/>
            </p:cNvPicPr>
            <p:nvPr/>
          </p:nvPicPr>
          <p:blipFill rotWithShape="1">
            <a:blip r:embed="rId89" cstate="print">
              <a:extLst>
                <a:ext uri="{28A0092B-C50C-407E-A947-70E740481C1C}">
                  <a14:useLocalDpi xmlns:a14="http://schemas.microsoft.com/office/drawing/2010/main" val="0"/>
                </a:ext>
              </a:extLst>
            </a:blip>
            <a:srcRect t="20074" b="17288"/>
            <a:stretch/>
          </p:blipFill>
          <p:spPr bwMode="auto">
            <a:xfrm>
              <a:off x="8213819" y="892380"/>
              <a:ext cx="404392" cy="253300"/>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133"/>
            <p:cNvPicPr>
              <a:picLocks noChangeAspect="1"/>
            </p:cNvPicPr>
            <p:nvPr/>
          </p:nvPicPr>
          <p:blipFill rotWithShape="1">
            <a:blip r:embed="rId90"/>
            <a:srcRect r="84774" b="10716"/>
            <a:stretch/>
          </p:blipFill>
          <p:spPr>
            <a:xfrm>
              <a:off x="9314644" y="810255"/>
              <a:ext cx="320161" cy="266656"/>
            </a:xfrm>
            <a:prstGeom prst="rect">
              <a:avLst/>
            </a:prstGeom>
            <a:noFill/>
            <a:ln>
              <a:noFill/>
            </a:ln>
          </p:spPr>
        </p:pic>
        <p:pic>
          <p:nvPicPr>
            <p:cNvPr id="135" name="Picture 134"/>
            <p:cNvPicPr>
              <a:picLocks noChangeAspect="1"/>
            </p:cNvPicPr>
            <p:nvPr/>
          </p:nvPicPr>
          <p:blipFill rotWithShape="1">
            <a:blip r:embed="rId91" cstate="print">
              <a:extLst>
                <a:ext uri="{BEBA8EAE-BF5A-486C-A8C5-ECC9F3942E4B}">
                  <a14:imgProps xmlns:a14="http://schemas.microsoft.com/office/drawing/2010/main">
                    <a14:imgLayer r:embed="rId92">
                      <a14:imgEffect>
                        <a14:backgroundRemoval t="14000" b="96000" l="20000" r="84000">
                          <a14:foregroundMark x1="34667" y1="35000" x2="30000" y2="38000"/>
                          <a14:foregroundMark x1="28667" y1="52000" x2="28000" y2="41000"/>
                          <a14:backgroundMark x1="37333" y1="48000" x2="37333" y2="48000"/>
                        </a14:backgroundRemoval>
                      </a14:imgEffect>
                    </a14:imgLayer>
                  </a14:imgProps>
                </a:ext>
                <a:ext uri="{28A0092B-C50C-407E-A947-70E740481C1C}">
                  <a14:useLocalDpi xmlns:a14="http://schemas.microsoft.com/office/drawing/2010/main" val="0"/>
                </a:ext>
              </a:extLst>
            </a:blip>
            <a:srcRect l="18806" t="13498" r="16060"/>
            <a:stretch/>
          </p:blipFill>
          <p:spPr>
            <a:xfrm>
              <a:off x="9363158" y="1158482"/>
              <a:ext cx="413589" cy="365824"/>
            </a:xfrm>
            <a:prstGeom prst="rect">
              <a:avLst/>
            </a:prstGeom>
          </p:spPr>
        </p:pic>
        <p:sp>
          <p:nvSpPr>
            <p:cNvPr id="81" name="TextBox 80"/>
            <p:cNvSpPr txBox="1"/>
            <p:nvPr/>
          </p:nvSpPr>
          <p:spPr>
            <a:xfrm>
              <a:off x="8655240" y="1586620"/>
              <a:ext cx="1282059" cy="166199"/>
            </a:xfrm>
            <a:prstGeom prst="rect">
              <a:avLst/>
            </a:prstGeom>
            <a:noFill/>
            <a:ln>
              <a:noFill/>
              <a:headEnd type="none" w="med" len="med"/>
              <a:tailEnd type="none" w="med" len="med"/>
            </a:ln>
          </p:spPr>
          <p:txBody>
            <a:bodyPr wrap="square" lIns="0" tIns="0" rIns="0" bIns="0" rtlCol="0">
              <a:spAutoFit/>
            </a:bodyPr>
            <a:lstStyle/>
            <a:p>
              <a:pPr algn="ctr" defTabSz="914038">
                <a:lnSpc>
                  <a:spcPct val="90000"/>
                </a:lnSpc>
                <a:defRPr/>
              </a:pPr>
              <a:r>
                <a:rPr lang="en-US" sz="1176" spc="-38" dirty="0">
                  <a:gradFill>
                    <a:gsLst>
                      <a:gs pos="0">
                        <a:srgbClr val="505050"/>
                      </a:gs>
                      <a:gs pos="100000">
                        <a:srgbClr val="505050"/>
                      </a:gs>
                    </a:gsLst>
                    <a:lin ang="5400000" scaled="1"/>
                  </a:gradFill>
                  <a:latin typeface="Segoe UI"/>
                  <a:ea typeface="Segoe UI" pitchFamily="34" charset="0"/>
                  <a:cs typeface="Segoe UI" pitchFamily="34" charset="0"/>
                </a:rPr>
                <a:t>Object tracking</a:t>
              </a:r>
            </a:p>
          </p:txBody>
        </p:sp>
      </p:grpSp>
      <p:grpSp>
        <p:nvGrpSpPr>
          <p:cNvPr id="11279" name="Group 11278"/>
          <p:cNvGrpSpPr/>
          <p:nvPr/>
        </p:nvGrpSpPr>
        <p:grpSpPr>
          <a:xfrm>
            <a:off x="5070182" y="3972228"/>
            <a:ext cx="841118" cy="497865"/>
            <a:chOff x="5857029" y="3812967"/>
            <a:chExt cx="858208" cy="507981"/>
          </a:xfrm>
        </p:grpSpPr>
        <p:sp>
          <p:nvSpPr>
            <p:cNvPr id="98" name="TextBox 97"/>
            <p:cNvSpPr txBox="1"/>
            <p:nvPr/>
          </p:nvSpPr>
          <p:spPr>
            <a:xfrm>
              <a:off x="5950400" y="4154749"/>
              <a:ext cx="764837" cy="166199"/>
            </a:xfrm>
            <a:prstGeom prst="rect">
              <a:avLst/>
            </a:prstGeom>
            <a:noFill/>
            <a:ln>
              <a:noFill/>
              <a:headEnd type="none" w="med" len="med"/>
              <a:tailEnd type="none" w="med" len="med"/>
            </a:ln>
          </p:spPr>
          <p:txBody>
            <a:bodyPr wrap="square" lIns="0" tIns="0" rIns="0" bIns="0" rtlCol="0">
              <a:spAutoFit/>
            </a:bodyPr>
            <a:lstStyle/>
            <a:p>
              <a:pPr algn="ctr" defTabSz="914038">
                <a:lnSpc>
                  <a:spcPct val="90000"/>
                </a:lnSpc>
                <a:defRPr/>
              </a:pPr>
              <a:r>
                <a:rPr lang="en-US" sz="1176" spc="-38" dirty="0">
                  <a:gradFill>
                    <a:gsLst>
                      <a:gs pos="0">
                        <a:srgbClr val="505050"/>
                      </a:gs>
                      <a:gs pos="100000">
                        <a:srgbClr val="505050"/>
                      </a:gs>
                    </a:gsLst>
                    <a:lin ang="5400000" scaled="1"/>
                  </a:gradFill>
                  <a:latin typeface="Segoe UI"/>
                  <a:ea typeface="Segoe UI" pitchFamily="34" charset="0"/>
                  <a:cs typeface="Segoe UI" pitchFamily="34" charset="0"/>
                </a:rPr>
                <a:t>Identity</a:t>
              </a:r>
            </a:p>
          </p:txBody>
        </p:sp>
        <p:pic>
          <p:nvPicPr>
            <p:cNvPr id="97" name="Picture 2" descr="Photo of Nymi in Use"/>
            <p:cNvPicPr>
              <a:picLocks noChangeAspect="1" noChangeArrowheads="1"/>
            </p:cNvPicPr>
            <p:nvPr/>
          </p:nvPicPr>
          <p:blipFill rotWithShape="1">
            <a:blip r:embed="rId93" cstate="print">
              <a:extLst>
                <a:ext uri="{28A0092B-C50C-407E-A947-70E740481C1C}">
                  <a14:useLocalDpi xmlns:a14="http://schemas.microsoft.com/office/drawing/2010/main" val="0"/>
                </a:ext>
              </a:extLst>
            </a:blip>
            <a:srcRect t="18645"/>
            <a:stretch/>
          </p:blipFill>
          <p:spPr bwMode="auto">
            <a:xfrm>
              <a:off x="5857029" y="3812967"/>
              <a:ext cx="851471" cy="3550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282" name="Group 11281"/>
          <p:cNvGrpSpPr/>
          <p:nvPr/>
        </p:nvGrpSpPr>
        <p:grpSpPr>
          <a:xfrm>
            <a:off x="7900987" y="3657560"/>
            <a:ext cx="1167097" cy="964540"/>
            <a:chOff x="8064522" y="3448408"/>
            <a:chExt cx="1190810" cy="984137"/>
          </a:xfrm>
        </p:grpSpPr>
        <p:pic>
          <p:nvPicPr>
            <p:cNvPr id="11270" name="Picture 6" descr="http://championvending.com/blog/wp-content/uploads/2013/06/40051diji_touch_4759-machine.jpg"/>
            <p:cNvPicPr>
              <a:picLocks noChangeAspect="1" noChangeArrowheads="1"/>
            </p:cNvPicPr>
            <p:nvPr/>
          </p:nvPicPr>
          <p:blipFill rotWithShape="1">
            <a:blip r:embed="rId94" cstate="print">
              <a:extLst>
                <a:ext uri="{28A0092B-C50C-407E-A947-70E740481C1C}">
                  <a14:useLocalDpi xmlns:a14="http://schemas.microsoft.com/office/drawing/2010/main" val="0"/>
                </a:ext>
              </a:extLst>
            </a:blip>
            <a:srcRect l="23699" t="14645" r="20974" b="20425"/>
            <a:stretch/>
          </p:blipFill>
          <p:spPr bwMode="auto">
            <a:xfrm>
              <a:off x="8451035" y="3448408"/>
              <a:ext cx="363158" cy="638376"/>
            </a:xfrm>
            <a:prstGeom prst="rect">
              <a:avLst/>
            </a:prstGeom>
            <a:noFill/>
            <a:extLst>
              <a:ext uri="{909E8E84-426E-40DD-AFC4-6F175D3DCCD1}">
                <a14:hiddenFill xmlns:a14="http://schemas.microsoft.com/office/drawing/2010/main">
                  <a:solidFill>
                    <a:srgbClr val="FFFFFF"/>
                  </a:solidFill>
                </a14:hiddenFill>
              </a:ext>
            </a:extLst>
          </p:spPr>
        </p:pic>
        <p:sp>
          <p:nvSpPr>
            <p:cNvPr id="146" name="TextBox 145"/>
            <p:cNvSpPr txBox="1"/>
            <p:nvPr/>
          </p:nvSpPr>
          <p:spPr>
            <a:xfrm>
              <a:off x="8064522" y="4100146"/>
              <a:ext cx="1190810" cy="332399"/>
            </a:xfrm>
            <a:prstGeom prst="rect">
              <a:avLst/>
            </a:prstGeom>
            <a:noFill/>
            <a:ln>
              <a:noFill/>
              <a:headEnd type="none" w="med" len="med"/>
              <a:tailEnd type="none" w="med" len="med"/>
            </a:ln>
          </p:spPr>
          <p:txBody>
            <a:bodyPr wrap="square" lIns="0" tIns="0" rIns="0" bIns="0" rtlCol="0">
              <a:spAutoFit/>
            </a:bodyPr>
            <a:lstStyle/>
            <a:p>
              <a:pPr algn="ctr" defTabSz="914038">
                <a:lnSpc>
                  <a:spcPct val="90000"/>
                </a:lnSpc>
                <a:defRPr/>
              </a:pPr>
              <a:r>
                <a:rPr lang="en-US" sz="1176" spc="-38" dirty="0">
                  <a:gradFill>
                    <a:gsLst>
                      <a:gs pos="0">
                        <a:srgbClr val="505050"/>
                      </a:gs>
                      <a:gs pos="100000">
                        <a:srgbClr val="505050"/>
                      </a:gs>
                    </a:gsLst>
                    <a:lin ang="5400000" scaled="1"/>
                  </a:gradFill>
                  <a:latin typeface="Segoe UI"/>
                  <a:ea typeface="Segoe UI" pitchFamily="34" charset="0"/>
                  <a:cs typeface="Segoe UI" pitchFamily="34" charset="0"/>
                </a:rPr>
                <a:t>Smart vending machines</a:t>
              </a:r>
            </a:p>
          </p:txBody>
        </p:sp>
      </p:grpSp>
      <p:grpSp>
        <p:nvGrpSpPr>
          <p:cNvPr id="11284" name="Group 11283"/>
          <p:cNvGrpSpPr/>
          <p:nvPr/>
        </p:nvGrpSpPr>
        <p:grpSpPr>
          <a:xfrm>
            <a:off x="1898837" y="721464"/>
            <a:ext cx="1615571" cy="999624"/>
            <a:chOff x="1276603" y="736335"/>
            <a:chExt cx="1648396" cy="1019934"/>
          </a:xfrm>
        </p:grpSpPr>
        <p:pic>
          <p:nvPicPr>
            <p:cNvPr id="116" name="Picture 12" descr="scale_render1.png"/>
            <p:cNvPicPr>
              <a:picLocks noChangeAspect="1" noChangeArrowheads="1"/>
            </p:cNvPicPr>
            <p:nvPr/>
          </p:nvPicPr>
          <p:blipFill rotWithShape="1">
            <a:blip r:embed="rId95" cstate="print">
              <a:extLst>
                <a:ext uri="{28A0092B-C50C-407E-A947-70E740481C1C}">
                  <a14:useLocalDpi xmlns:a14="http://schemas.microsoft.com/office/drawing/2010/main" val="0"/>
                </a:ext>
              </a:extLst>
            </a:blip>
            <a:srcRect r="63897"/>
            <a:stretch/>
          </p:blipFill>
          <p:spPr bwMode="auto">
            <a:xfrm>
              <a:off x="1976677" y="736335"/>
              <a:ext cx="425872" cy="833593"/>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p:cNvPicPr>
              <a:picLocks noChangeAspect="1"/>
            </p:cNvPicPr>
            <p:nvPr/>
          </p:nvPicPr>
          <p:blipFill rotWithShape="1">
            <a:blip r:embed="rId96" cstate="print">
              <a:extLst>
                <a:ext uri="{28A0092B-C50C-407E-A947-70E740481C1C}">
                  <a14:useLocalDpi xmlns:a14="http://schemas.microsoft.com/office/drawing/2010/main" val="0"/>
                </a:ext>
              </a:extLst>
            </a:blip>
            <a:srcRect t="26320" r="52890"/>
            <a:stretch/>
          </p:blipFill>
          <p:spPr>
            <a:xfrm>
              <a:off x="1657168" y="1106840"/>
              <a:ext cx="423537" cy="466343"/>
            </a:xfrm>
            <a:prstGeom prst="rect">
              <a:avLst/>
            </a:prstGeom>
          </p:spPr>
        </p:pic>
        <p:sp>
          <p:nvSpPr>
            <p:cNvPr id="72" name="TextBox 71"/>
            <p:cNvSpPr txBox="1"/>
            <p:nvPr/>
          </p:nvSpPr>
          <p:spPr>
            <a:xfrm>
              <a:off x="1311874" y="1571603"/>
              <a:ext cx="1407950" cy="184666"/>
            </a:xfrm>
            <a:prstGeom prst="rect">
              <a:avLst/>
            </a:prstGeom>
            <a:noFill/>
            <a:ln>
              <a:noFill/>
              <a:headEnd type="none" w="med" len="med"/>
              <a:tailEnd type="none" w="med" len="med"/>
            </a:ln>
          </p:spPr>
          <p:txBody>
            <a:bodyPr wrap="none" lIns="0" tIns="0" rIns="0" bIns="0" rtlCol="0">
              <a:spAutoFit/>
            </a:bodyPr>
            <a:lstStyle/>
            <a:p>
              <a:pPr defTabSz="914038">
                <a:defRPr/>
              </a:pPr>
              <a:r>
                <a:rPr lang="en-US" sz="1176" spc="-38" dirty="0">
                  <a:gradFill>
                    <a:gsLst>
                      <a:gs pos="0">
                        <a:srgbClr val="505050"/>
                      </a:gs>
                      <a:gs pos="100000">
                        <a:srgbClr val="505050"/>
                      </a:gs>
                    </a:gsLst>
                    <a:lin ang="5400000" scaled="1"/>
                  </a:gradFill>
                  <a:latin typeface="Segoe UI"/>
                  <a:ea typeface="Segoe UI" pitchFamily="34" charset="0"/>
                  <a:cs typeface="Segoe UI" pitchFamily="34" charset="0"/>
                </a:rPr>
                <a:t>Medication adherence</a:t>
              </a:r>
            </a:p>
          </p:txBody>
        </p:sp>
        <p:pic>
          <p:nvPicPr>
            <p:cNvPr id="118" name="Picture 2" descr="Main_page_photo"/>
            <p:cNvPicPr>
              <a:picLocks noChangeAspect="1" noChangeArrowheads="1"/>
            </p:cNvPicPr>
            <p:nvPr/>
          </p:nvPicPr>
          <p:blipFill rotWithShape="1">
            <a:blip r:embed="rId97" cstate="print">
              <a:extLst>
                <a:ext uri="{BEBA8EAE-BF5A-486C-A8C5-ECC9F3942E4B}">
                  <a14:imgProps xmlns:a14="http://schemas.microsoft.com/office/drawing/2010/main">
                    <a14:imgLayer r:embed="rId98">
                      <a14:imgEffect>
                        <a14:backgroundRemoval t="1720" b="89926" l="30950" r="72067">
                          <a14:foregroundMark x1="33855" y1="36364" x2="34302" y2="83047"/>
                          <a14:foregroundMark x1="45810" y1="8845" x2="56983" y2="9091"/>
                          <a14:backgroundMark x1="48715" y1="3440" x2="57542" y2="3440"/>
                          <a14:backgroundMark x1="60559" y1="35381" x2="64916" y2="50123"/>
                        </a14:backgroundRemoval>
                      </a14:imgEffect>
                    </a14:imgLayer>
                  </a14:imgProps>
                </a:ext>
                <a:ext uri="{28A0092B-C50C-407E-A947-70E740481C1C}">
                  <a14:useLocalDpi xmlns:a14="http://schemas.microsoft.com/office/drawing/2010/main" val="0"/>
                </a:ext>
              </a:extLst>
            </a:blip>
            <a:srcRect l="25926" r="22805"/>
            <a:stretch/>
          </p:blipFill>
          <p:spPr bwMode="auto">
            <a:xfrm>
              <a:off x="1276603" y="1093188"/>
              <a:ext cx="516068" cy="457740"/>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2" descr="asthmapolis propeller New Propeller Sensor for Metered Dose Inhalers Gets FDA Green Light"/>
            <p:cNvPicPr>
              <a:picLocks noChangeAspect="1" noChangeArrowheads="1"/>
            </p:cNvPicPr>
            <p:nvPr/>
          </p:nvPicPr>
          <p:blipFill>
            <a:blip r:embed="rId99" cstate="print">
              <a:extLst>
                <a:ext uri="{28A0092B-C50C-407E-A947-70E740481C1C}">
                  <a14:useLocalDpi xmlns:a14="http://schemas.microsoft.com/office/drawing/2010/main" val="0"/>
                </a:ext>
              </a:extLst>
            </a:blip>
            <a:srcRect/>
            <a:stretch>
              <a:fillRect/>
            </a:stretch>
          </p:blipFill>
          <p:spPr bwMode="auto">
            <a:xfrm>
              <a:off x="2409246" y="1026842"/>
              <a:ext cx="515753" cy="49426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283" name="Group 11282"/>
          <p:cNvGrpSpPr/>
          <p:nvPr/>
        </p:nvGrpSpPr>
        <p:grpSpPr>
          <a:xfrm>
            <a:off x="9120942" y="3707706"/>
            <a:ext cx="2320764" cy="820163"/>
            <a:chOff x="8986224" y="3526302"/>
            <a:chExt cx="2367917" cy="836827"/>
          </a:xfrm>
        </p:grpSpPr>
        <p:pic>
          <p:nvPicPr>
            <p:cNvPr id="112" name="Picture 111"/>
            <p:cNvPicPr>
              <a:picLocks noChangeAspect="1"/>
            </p:cNvPicPr>
            <p:nvPr/>
          </p:nvPicPr>
          <p:blipFill rotWithShape="1">
            <a:blip r:embed="rId100" cstate="print">
              <a:extLst>
                <a:ext uri="{28A0092B-C50C-407E-A947-70E740481C1C}">
                  <a14:useLocalDpi xmlns:a14="http://schemas.microsoft.com/office/drawing/2010/main" val="0"/>
                </a:ext>
              </a:extLst>
            </a:blip>
            <a:srcRect r="50114"/>
            <a:stretch/>
          </p:blipFill>
          <p:spPr>
            <a:xfrm>
              <a:off x="9328220" y="3533557"/>
              <a:ext cx="372206" cy="571241"/>
            </a:xfrm>
            <a:prstGeom prst="rect">
              <a:avLst/>
            </a:prstGeom>
          </p:spPr>
        </p:pic>
        <p:sp>
          <p:nvSpPr>
            <p:cNvPr id="113" name="TextBox 112"/>
            <p:cNvSpPr txBox="1"/>
            <p:nvPr/>
          </p:nvSpPr>
          <p:spPr>
            <a:xfrm>
              <a:off x="8986224" y="4196930"/>
              <a:ext cx="2367917" cy="166199"/>
            </a:xfrm>
            <a:prstGeom prst="rect">
              <a:avLst/>
            </a:prstGeom>
            <a:noFill/>
            <a:ln>
              <a:noFill/>
              <a:headEnd type="none" w="med" len="med"/>
              <a:tailEnd type="none" w="med" len="med"/>
            </a:ln>
          </p:spPr>
          <p:txBody>
            <a:bodyPr wrap="square" lIns="0" tIns="0" rIns="0" bIns="0" rtlCol="0">
              <a:spAutoFit/>
            </a:bodyPr>
            <a:lstStyle/>
            <a:p>
              <a:pPr algn="ctr" defTabSz="914038">
                <a:lnSpc>
                  <a:spcPct val="90000"/>
                </a:lnSpc>
                <a:defRPr/>
              </a:pPr>
              <a:r>
                <a:rPr lang="en-US" sz="1176" spc="-38" dirty="0">
                  <a:gradFill>
                    <a:gsLst>
                      <a:gs pos="0">
                        <a:srgbClr val="505050"/>
                      </a:gs>
                      <a:gs pos="100000">
                        <a:srgbClr val="505050"/>
                      </a:gs>
                    </a:gsLst>
                    <a:lin ang="5400000" scaled="1"/>
                  </a:gradFill>
                  <a:latin typeface="Segoe UI"/>
                  <a:ea typeface="Segoe UI" pitchFamily="34" charset="0"/>
                  <a:cs typeface="Segoe UI" pitchFamily="34" charset="0"/>
                </a:rPr>
                <a:t>Bike ride stats and protection</a:t>
              </a:r>
            </a:p>
          </p:txBody>
        </p:sp>
        <p:pic>
          <p:nvPicPr>
            <p:cNvPr id="114" name="Picture 113"/>
            <p:cNvPicPr>
              <a:picLocks noChangeAspect="1"/>
            </p:cNvPicPr>
            <p:nvPr/>
          </p:nvPicPr>
          <p:blipFill rotWithShape="1">
            <a:blip r:embed="rId101" cstate="print">
              <a:extLst>
                <a:ext uri="{28A0092B-C50C-407E-A947-70E740481C1C}">
                  <a14:useLocalDpi xmlns:a14="http://schemas.microsoft.com/office/drawing/2010/main" val="0"/>
                </a:ext>
              </a:extLst>
            </a:blip>
            <a:srcRect t="5522"/>
            <a:stretch/>
          </p:blipFill>
          <p:spPr>
            <a:xfrm>
              <a:off x="9599463" y="3578137"/>
              <a:ext cx="774958" cy="471913"/>
            </a:xfrm>
            <a:prstGeom prst="rect">
              <a:avLst/>
            </a:prstGeom>
          </p:spPr>
        </p:pic>
        <p:pic>
          <p:nvPicPr>
            <p:cNvPr id="11280" name="Picture 16" descr="http://www.hopetv.org/wp-content/uploads/2013/03/roku.jpg"/>
            <p:cNvPicPr>
              <a:picLocks noChangeAspect="1" noChangeArrowheads="1"/>
            </p:cNvPicPr>
            <p:nvPr/>
          </p:nvPicPr>
          <p:blipFill>
            <a:blip r:embed="rId102" cstate="print">
              <a:extLst>
                <a:ext uri="{28A0092B-C50C-407E-A947-70E740481C1C}">
                  <a14:useLocalDpi xmlns:a14="http://schemas.microsoft.com/office/drawing/2010/main" val="0"/>
                </a:ext>
              </a:extLst>
            </a:blip>
            <a:srcRect/>
            <a:stretch>
              <a:fillRect/>
            </a:stretch>
          </p:blipFill>
          <p:spPr bwMode="auto">
            <a:xfrm>
              <a:off x="10360392" y="3867756"/>
              <a:ext cx="404506" cy="22382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103"/>
            <a:stretch>
              <a:fillRect/>
            </a:stretch>
          </p:blipFill>
          <p:spPr>
            <a:xfrm>
              <a:off x="10368340" y="3526302"/>
              <a:ext cx="382952" cy="290058"/>
            </a:xfrm>
            <a:prstGeom prst="rect">
              <a:avLst/>
            </a:prstGeom>
          </p:spPr>
        </p:pic>
      </p:grpSp>
      <p:grpSp>
        <p:nvGrpSpPr>
          <p:cNvPr id="11265" name="Group 11264"/>
          <p:cNvGrpSpPr/>
          <p:nvPr/>
        </p:nvGrpSpPr>
        <p:grpSpPr>
          <a:xfrm>
            <a:off x="9611731" y="5571837"/>
            <a:ext cx="2089594" cy="829029"/>
            <a:chOff x="9760366" y="4441211"/>
            <a:chExt cx="2132050" cy="845873"/>
          </a:xfrm>
        </p:grpSpPr>
        <p:pic>
          <p:nvPicPr>
            <p:cNvPr id="11278" name="Picture 14" descr="http://static.trustedreviews.com/94/0000235e9/283d/sonosfamily.jpg"/>
            <p:cNvPicPr>
              <a:picLocks noChangeAspect="1" noChangeArrowheads="1"/>
            </p:cNvPicPr>
            <p:nvPr/>
          </p:nvPicPr>
          <p:blipFill>
            <a:blip r:embed="rId104" cstate="print">
              <a:extLst>
                <a:ext uri="{28A0092B-C50C-407E-A947-70E740481C1C}">
                  <a14:useLocalDpi xmlns:a14="http://schemas.microsoft.com/office/drawing/2010/main" val="0"/>
                </a:ext>
              </a:extLst>
            </a:blip>
            <a:srcRect/>
            <a:stretch>
              <a:fillRect/>
            </a:stretch>
          </p:blipFill>
          <p:spPr bwMode="auto">
            <a:xfrm>
              <a:off x="9802802" y="4441211"/>
              <a:ext cx="1184138" cy="663118"/>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http://createdigitalmotion.com/files/2013/06/kinectone.jpg"/>
            <p:cNvPicPr>
              <a:picLocks noChangeAspect="1" noChangeArrowheads="1"/>
            </p:cNvPicPr>
            <p:nvPr/>
          </p:nvPicPr>
          <p:blipFill>
            <a:blip r:embed="rId105" cstate="print">
              <a:extLst>
                <a:ext uri="{28A0092B-C50C-407E-A947-70E740481C1C}">
                  <a14:useLocalDpi xmlns:a14="http://schemas.microsoft.com/office/drawing/2010/main" val="0"/>
                </a:ext>
              </a:extLst>
            </a:blip>
            <a:srcRect/>
            <a:stretch>
              <a:fillRect/>
            </a:stretch>
          </p:blipFill>
          <p:spPr bwMode="auto">
            <a:xfrm>
              <a:off x="10885054" y="4495379"/>
              <a:ext cx="648510" cy="364786"/>
            </a:xfrm>
            <a:prstGeom prst="rect">
              <a:avLst/>
            </a:prstGeom>
            <a:noFill/>
            <a:extLst>
              <a:ext uri="{909E8E84-426E-40DD-AFC4-6F175D3DCCD1}">
                <a14:hiddenFill xmlns:a14="http://schemas.microsoft.com/office/drawing/2010/main">
                  <a:solidFill>
                    <a:srgbClr val="FFFFFF"/>
                  </a:solidFill>
                </a14:hiddenFill>
              </a:ext>
            </a:extLst>
          </p:spPr>
        </p:pic>
        <p:sp>
          <p:nvSpPr>
            <p:cNvPr id="160" name="TextBox 159"/>
            <p:cNvSpPr txBox="1"/>
            <p:nvPr/>
          </p:nvSpPr>
          <p:spPr>
            <a:xfrm>
              <a:off x="9760366" y="5120885"/>
              <a:ext cx="2037955" cy="166199"/>
            </a:xfrm>
            <a:prstGeom prst="rect">
              <a:avLst/>
            </a:prstGeom>
            <a:noFill/>
            <a:ln>
              <a:noFill/>
              <a:headEnd type="none" w="med" len="med"/>
              <a:tailEnd type="none" w="med" len="med"/>
            </a:ln>
          </p:spPr>
          <p:txBody>
            <a:bodyPr wrap="square" lIns="0" tIns="0" rIns="0" bIns="0" rtlCol="0">
              <a:spAutoFit/>
            </a:bodyPr>
            <a:lstStyle/>
            <a:p>
              <a:pPr algn="ctr" defTabSz="914038">
                <a:lnSpc>
                  <a:spcPct val="90000"/>
                </a:lnSpc>
                <a:defRPr/>
              </a:pPr>
              <a:r>
                <a:rPr lang="en-US" sz="1176" spc="-38" dirty="0">
                  <a:gradFill>
                    <a:gsLst>
                      <a:gs pos="0">
                        <a:srgbClr val="505050"/>
                      </a:gs>
                      <a:gs pos="100000">
                        <a:srgbClr val="505050"/>
                      </a:gs>
                    </a:gsLst>
                    <a:lin ang="5400000" scaled="1"/>
                  </a:gradFill>
                  <a:latin typeface="Segoe UI"/>
                  <a:ea typeface="Segoe UI" pitchFamily="34" charset="0"/>
                  <a:cs typeface="Segoe UI" pitchFamily="34" charset="0"/>
                </a:rPr>
                <a:t>Entertainment systems</a:t>
              </a:r>
            </a:p>
          </p:txBody>
        </p:sp>
        <p:pic>
          <p:nvPicPr>
            <p:cNvPr id="11286" name="Picture 22" descr="http://cdn2-b.examiner.com/sites/default/files/styles/image_content_width/hash/ee/0b/ee0beb7ee25836dbd6827ba41877e85f.png?itok=nKMkm0Ch"/>
            <p:cNvPicPr>
              <a:picLocks noChangeAspect="1" noChangeArrowheads="1"/>
            </p:cNvPicPr>
            <p:nvPr/>
          </p:nvPicPr>
          <p:blipFill rotWithShape="1">
            <a:blip r:embed="rId106" cstate="print">
              <a:extLst>
                <a:ext uri="{28A0092B-C50C-407E-A947-70E740481C1C}">
                  <a14:useLocalDpi xmlns:a14="http://schemas.microsoft.com/office/drawing/2010/main" val="0"/>
                </a:ext>
              </a:extLst>
            </a:blip>
            <a:srcRect l="13130" t="36283" r="13903" b="41881"/>
            <a:stretch/>
          </p:blipFill>
          <p:spPr bwMode="auto">
            <a:xfrm>
              <a:off x="11115760" y="4908053"/>
              <a:ext cx="776656" cy="169829"/>
            </a:xfrm>
            <a:prstGeom prst="rect">
              <a:avLst/>
            </a:prstGeom>
            <a:noFill/>
            <a:extLst>
              <a:ext uri="{909E8E84-426E-40DD-AFC4-6F175D3DCCD1}">
                <a14:hiddenFill xmlns:a14="http://schemas.microsoft.com/office/drawing/2010/main">
                  <a:solidFill>
                    <a:srgbClr val="FFFFFF"/>
                  </a:solidFill>
                </a14:hiddenFill>
              </a:ext>
            </a:extLst>
          </p:spPr>
        </p:pic>
        <p:pic>
          <p:nvPicPr>
            <p:cNvPr id="11288" name="Picture 24" descr="http://media.edge-online.com/wp-content/uploads/edgeonline/2013/05/Xbox-One-pad-1.jpg"/>
            <p:cNvPicPr>
              <a:picLocks noChangeAspect="1" noChangeArrowheads="1"/>
            </p:cNvPicPr>
            <p:nvPr/>
          </p:nvPicPr>
          <p:blipFill rotWithShape="1">
            <a:blip r:embed="rId107" cstate="print">
              <a:extLst>
                <a:ext uri="{28A0092B-C50C-407E-A947-70E740481C1C}">
                  <a14:useLocalDpi xmlns:a14="http://schemas.microsoft.com/office/drawing/2010/main" val="0"/>
                </a:ext>
              </a:extLst>
            </a:blip>
            <a:srcRect l="17335" t="1907" r="16097"/>
            <a:stretch/>
          </p:blipFill>
          <p:spPr bwMode="auto">
            <a:xfrm>
              <a:off x="11563165" y="4520517"/>
              <a:ext cx="329251" cy="2729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281" name="Group 11280"/>
          <p:cNvGrpSpPr/>
          <p:nvPr/>
        </p:nvGrpSpPr>
        <p:grpSpPr>
          <a:xfrm>
            <a:off x="6527100" y="3614895"/>
            <a:ext cx="979789" cy="889607"/>
            <a:chOff x="6987973" y="3537607"/>
            <a:chExt cx="999696" cy="907682"/>
          </a:xfrm>
        </p:grpSpPr>
        <p:sp>
          <p:nvSpPr>
            <p:cNvPr id="158" name="TextBox 157"/>
            <p:cNvSpPr txBox="1"/>
            <p:nvPr/>
          </p:nvSpPr>
          <p:spPr>
            <a:xfrm>
              <a:off x="7117271" y="4112890"/>
              <a:ext cx="813340" cy="332399"/>
            </a:xfrm>
            <a:prstGeom prst="rect">
              <a:avLst/>
            </a:prstGeom>
            <a:noFill/>
            <a:ln>
              <a:noFill/>
              <a:headEnd type="none" w="med" len="med"/>
              <a:tailEnd type="none" w="med" len="med"/>
            </a:ln>
          </p:spPr>
          <p:txBody>
            <a:bodyPr wrap="square" lIns="0" tIns="0" rIns="0" bIns="0" rtlCol="0">
              <a:spAutoFit/>
            </a:bodyPr>
            <a:lstStyle/>
            <a:p>
              <a:pPr algn="ctr" defTabSz="914038">
                <a:lnSpc>
                  <a:spcPct val="90000"/>
                </a:lnSpc>
                <a:defRPr/>
              </a:pPr>
              <a:r>
                <a:rPr lang="en-US" sz="1176" spc="-38" dirty="0">
                  <a:gradFill>
                    <a:gsLst>
                      <a:gs pos="0">
                        <a:srgbClr val="505050"/>
                      </a:gs>
                      <a:gs pos="100000">
                        <a:srgbClr val="505050"/>
                      </a:gs>
                    </a:gsLst>
                    <a:lin ang="5400000" scaled="1"/>
                  </a:gradFill>
                  <a:latin typeface="Segoe UI"/>
                  <a:ea typeface="Segoe UI" pitchFamily="34" charset="0"/>
                  <a:cs typeface="Segoe UI" pitchFamily="34" charset="0"/>
                </a:rPr>
                <a:t>Office equipment</a:t>
              </a:r>
            </a:p>
          </p:txBody>
        </p:sp>
        <p:pic>
          <p:nvPicPr>
            <p:cNvPr id="11274" name="Picture 10" descr="http://tabletmonkeys.com/images/2014/05/Microsoft-Surface-Pro-3.jpg"/>
            <p:cNvPicPr>
              <a:picLocks noChangeAspect="1" noChangeArrowheads="1"/>
            </p:cNvPicPr>
            <p:nvPr/>
          </p:nvPicPr>
          <p:blipFill>
            <a:blip r:embed="rId108" cstate="print">
              <a:extLst>
                <a:ext uri="{28A0092B-C50C-407E-A947-70E740481C1C}">
                  <a14:useLocalDpi xmlns:a14="http://schemas.microsoft.com/office/drawing/2010/main" val="0"/>
                </a:ext>
              </a:extLst>
            </a:blip>
            <a:srcRect/>
            <a:stretch>
              <a:fillRect/>
            </a:stretch>
          </p:blipFill>
          <p:spPr bwMode="auto">
            <a:xfrm>
              <a:off x="6987973" y="3724909"/>
              <a:ext cx="514947" cy="361105"/>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http://www.mfpdirect.co.uk/communities/5/004/006/272/915/images/4535223834_451x384.jpg"/>
            <p:cNvPicPr>
              <a:picLocks noChangeAspect="1" noChangeArrowheads="1"/>
            </p:cNvPicPr>
            <p:nvPr/>
          </p:nvPicPr>
          <p:blipFill rotWithShape="1">
            <a:blip r:embed="rId109" cstate="print">
              <a:extLst>
                <a:ext uri="{28A0092B-C50C-407E-A947-70E740481C1C}">
                  <a14:useLocalDpi xmlns:a14="http://schemas.microsoft.com/office/drawing/2010/main" val="0"/>
                </a:ext>
              </a:extLst>
            </a:blip>
            <a:srcRect l="23107" r="17971"/>
            <a:stretch/>
          </p:blipFill>
          <p:spPr bwMode="auto">
            <a:xfrm>
              <a:off x="7595795" y="3537607"/>
              <a:ext cx="391874" cy="566267"/>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Title 20"/>
          <p:cNvSpPr>
            <a:spLocks noGrp="1"/>
          </p:cNvSpPr>
          <p:nvPr>
            <p:ph type="title" idx="4294967295"/>
          </p:nvPr>
        </p:nvSpPr>
        <p:spPr>
          <a:xfrm>
            <a:off x="0" y="174625"/>
            <a:ext cx="11045825" cy="993775"/>
          </a:xfrm>
        </p:spPr>
        <p:txBody>
          <a:bodyPr/>
          <a:lstStyle/>
          <a:p>
            <a:r>
              <a:rPr lang="en-US" dirty="0" smtClean="0"/>
              <a:t>IoT 2015</a:t>
            </a:r>
            <a:endParaRPr lang="en-US" dirty="0"/>
          </a:p>
        </p:txBody>
      </p:sp>
      <p:grpSp>
        <p:nvGrpSpPr>
          <p:cNvPr id="225" name="Group 224"/>
          <p:cNvGrpSpPr/>
          <p:nvPr/>
        </p:nvGrpSpPr>
        <p:grpSpPr>
          <a:xfrm>
            <a:off x="663458" y="3151967"/>
            <a:ext cx="514999" cy="471434"/>
            <a:chOff x="673893" y="3298825"/>
            <a:chExt cx="525463" cy="481012"/>
          </a:xfrm>
        </p:grpSpPr>
        <p:sp>
          <p:nvSpPr>
            <p:cNvPr id="226" name="Freeform 86"/>
            <p:cNvSpPr>
              <a:spLocks/>
            </p:cNvSpPr>
            <p:nvPr/>
          </p:nvSpPr>
          <p:spPr bwMode="auto">
            <a:xfrm>
              <a:off x="673893" y="3298825"/>
              <a:ext cx="525463" cy="244475"/>
            </a:xfrm>
            <a:custGeom>
              <a:avLst/>
              <a:gdLst>
                <a:gd name="T0" fmla="*/ 215 w 217"/>
                <a:gd name="T1" fmla="*/ 74 h 101"/>
                <a:gd name="T2" fmla="*/ 110 w 217"/>
                <a:gd name="T3" fmla="*/ 0 h 101"/>
                <a:gd name="T4" fmla="*/ 106 w 217"/>
                <a:gd name="T5" fmla="*/ 0 h 101"/>
                <a:gd name="T6" fmla="*/ 1 w 217"/>
                <a:gd name="T7" fmla="*/ 74 h 101"/>
                <a:gd name="T8" fmla="*/ 0 w 217"/>
                <a:gd name="T9" fmla="*/ 76 h 101"/>
                <a:gd name="T10" fmla="*/ 0 w 217"/>
                <a:gd name="T11" fmla="*/ 79 h 101"/>
                <a:gd name="T12" fmla="*/ 15 w 217"/>
                <a:gd name="T13" fmla="*/ 99 h 101"/>
                <a:gd name="T14" fmla="*/ 17 w 217"/>
                <a:gd name="T15" fmla="*/ 100 h 101"/>
                <a:gd name="T16" fmla="*/ 19 w 217"/>
                <a:gd name="T17" fmla="*/ 100 h 101"/>
                <a:gd name="T18" fmla="*/ 108 w 217"/>
                <a:gd name="T19" fmla="*/ 37 h 101"/>
                <a:gd name="T20" fmla="*/ 197 w 217"/>
                <a:gd name="T21" fmla="*/ 100 h 101"/>
                <a:gd name="T22" fmla="*/ 202 w 217"/>
                <a:gd name="T23" fmla="*/ 99 h 101"/>
                <a:gd name="T24" fmla="*/ 216 w 217"/>
                <a:gd name="T25" fmla="*/ 79 h 101"/>
                <a:gd name="T26" fmla="*/ 216 w 217"/>
                <a:gd name="T27" fmla="*/ 76 h 101"/>
                <a:gd name="T28" fmla="*/ 215 w 217"/>
                <a:gd name="T29" fmla="*/ 7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7" h="101">
                  <a:moveTo>
                    <a:pt x="215" y="74"/>
                  </a:moveTo>
                  <a:cubicBezTo>
                    <a:pt x="110" y="0"/>
                    <a:pt x="110" y="0"/>
                    <a:pt x="110" y="0"/>
                  </a:cubicBezTo>
                  <a:cubicBezTo>
                    <a:pt x="109" y="0"/>
                    <a:pt x="107" y="0"/>
                    <a:pt x="106" y="0"/>
                  </a:cubicBezTo>
                  <a:cubicBezTo>
                    <a:pt x="1" y="74"/>
                    <a:pt x="1" y="74"/>
                    <a:pt x="1" y="74"/>
                  </a:cubicBezTo>
                  <a:cubicBezTo>
                    <a:pt x="0" y="75"/>
                    <a:pt x="0" y="75"/>
                    <a:pt x="0" y="76"/>
                  </a:cubicBezTo>
                  <a:cubicBezTo>
                    <a:pt x="0" y="77"/>
                    <a:pt x="0" y="78"/>
                    <a:pt x="0" y="79"/>
                  </a:cubicBezTo>
                  <a:cubicBezTo>
                    <a:pt x="15" y="99"/>
                    <a:pt x="15" y="99"/>
                    <a:pt x="15" y="99"/>
                  </a:cubicBezTo>
                  <a:cubicBezTo>
                    <a:pt x="15" y="100"/>
                    <a:pt x="16" y="100"/>
                    <a:pt x="17" y="100"/>
                  </a:cubicBezTo>
                  <a:cubicBezTo>
                    <a:pt x="18" y="100"/>
                    <a:pt x="19" y="100"/>
                    <a:pt x="19" y="100"/>
                  </a:cubicBezTo>
                  <a:cubicBezTo>
                    <a:pt x="108" y="37"/>
                    <a:pt x="108" y="37"/>
                    <a:pt x="108" y="37"/>
                  </a:cubicBezTo>
                  <a:cubicBezTo>
                    <a:pt x="197" y="100"/>
                    <a:pt x="197" y="100"/>
                    <a:pt x="197" y="100"/>
                  </a:cubicBezTo>
                  <a:cubicBezTo>
                    <a:pt x="199" y="101"/>
                    <a:pt x="201" y="100"/>
                    <a:pt x="202" y="99"/>
                  </a:cubicBezTo>
                  <a:cubicBezTo>
                    <a:pt x="216" y="79"/>
                    <a:pt x="216" y="79"/>
                    <a:pt x="216" y="79"/>
                  </a:cubicBezTo>
                  <a:cubicBezTo>
                    <a:pt x="216" y="78"/>
                    <a:pt x="217" y="77"/>
                    <a:pt x="216" y="76"/>
                  </a:cubicBezTo>
                  <a:cubicBezTo>
                    <a:pt x="216" y="75"/>
                    <a:pt x="216" y="75"/>
                    <a:pt x="215" y="74"/>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227" name="Freeform 87"/>
            <p:cNvSpPr>
              <a:spLocks/>
            </p:cNvSpPr>
            <p:nvPr/>
          </p:nvSpPr>
          <p:spPr bwMode="auto">
            <a:xfrm>
              <a:off x="734218" y="3422650"/>
              <a:ext cx="400050" cy="357187"/>
            </a:xfrm>
            <a:custGeom>
              <a:avLst/>
              <a:gdLst>
                <a:gd name="T0" fmla="*/ 164 w 165"/>
                <a:gd name="T1" fmla="*/ 56 h 147"/>
                <a:gd name="T2" fmla="*/ 85 w 165"/>
                <a:gd name="T3" fmla="*/ 0 h 147"/>
                <a:gd name="T4" fmla="*/ 81 w 165"/>
                <a:gd name="T5" fmla="*/ 0 h 147"/>
                <a:gd name="T6" fmla="*/ 2 w 165"/>
                <a:gd name="T7" fmla="*/ 56 h 147"/>
                <a:gd name="T8" fmla="*/ 0 w 165"/>
                <a:gd name="T9" fmla="*/ 59 h 147"/>
                <a:gd name="T10" fmla="*/ 0 w 165"/>
                <a:gd name="T11" fmla="*/ 144 h 147"/>
                <a:gd name="T12" fmla="*/ 4 w 165"/>
                <a:gd name="T13" fmla="*/ 147 h 147"/>
                <a:gd name="T14" fmla="*/ 59 w 165"/>
                <a:gd name="T15" fmla="*/ 147 h 147"/>
                <a:gd name="T16" fmla="*/ 62 w 165"/>
                <a:gd name="T17" fmla="*/ 144 h 147"/>
                <a:gd name="T18" fmla="*/ 62 w 165"/>
                <a:gd name="T19" fmla="*/ 70 h 147"/>
                <a:gd name="T20" fmla="*/ 104 w 165"/>
                <a:gd name="T21" fmla="*/ 70 h 147"/>
                <a:gd name="T22" fmla="*/ 104 w 165"/>
                <a:gd name="T23" fmla="*/ 144 h 147"/>
                <a:gd name="T24" fmla="*/ 107 w 165"/>
                <a:gd name="T25" fmla="*/ 147 h 147"/>
                <a:gd name="T26" fmla="*/ 162 w 165"/>
                <a:gd name="T27" fmla="*/ 147 h 147"/>
                <a:gd name="T28" fmla="*/ 165 w 165"/>
                <a:gd name="T29" fmla="*/ 144 h 147"/>
                <a:gd name="T30" fmla="*/ 165 w 165"/>
                <a:gd name="T31" fmla="*/ 58 h 147"/>
                <a:gd name="T32" fmla="*/ 164 w 165"/>
                <a:gd name="T33" fmla="*/ 5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5" h="147">
                  <a:moveTo>
                    <a:pt x="164" y="56"/>
                  </a:moveTo>
                  <a:cubicBezTo>
                    <a:pt x="85" y="0"/>
                    <a:pt x="85" y="0"/>
                    <a:pt x="85" y="0"/>
                  </a:cubicBezTo>
                  <a:cubicBezTo>
                    <a:pt x="84" y="0"/>
                    <a:pt x="82" y="0"/>
                    <a:pt x="81" y="0"/>
                  </a:cubicBezTo>
                  <a:cubicBezTo>
                    <a:pt x="2" y="56"/>
                    <a:pt x="2" y="56"/>
                    <a:pt x="2" y="56"/>
                  </a:cubicBezTo>
                  <a:cubicBezTo>
                    <a:pt x="1" y="57"/>
                    <a:pt x="0" y="58"/>
                    <a:pt x="0" y="59"/>
                  </a:cubicBezTo>
                  <a:cubicBezTo>
                    <a:pt x="0" y="144"/>
                    <a:pt x="0" y="144"/>
                    <a:pt x="0" y="144"/>
                  </a:cubicBezTo>
                  <a:cubicBezTo>
                    <a:pt x="0" y="146"/>
                    <a:pt x="2" y="147"/>
                    <a:pt x="4" y="147"/>
                  </a:cubicBezTo>
                  <a:cubicBezTo>
                    <a:pt x="59" y="147"/>
                    <a:pt x="59" y="147"/>
                    <a:pt x="59" y="147"/>
                  </a:cubicBezTo>
                  <a:cubicBezTo>
                    <a:pt x="61" y="147"/>
                    <a:pt x="62" y="146"/>
                    <a:pt x="62" y="144"/>
                  </a:cubicBezTo>
                  <a:cubicBezTo>
                    <a:pt x="62" y="70"/>
                    <a:pt x="62" y="70"/>
                    <a:pt x="62" y="70"/>
                  </a:cubicBezTo>
                  <a:cubicBezTo>
                    <a:pt x="104" y="70"/>
                    <a:pt x="104" y="70"/>
                    <a:pt x="104" y="70"/>
                  </a:cubicBezTo>
                  <a:cubicBezTo>
                    <a:pt x="104" y="144"/>
                    <a:pt x="104" y="144"/>
                    <a:pt x="104" y="144"/>
                  </a:cubicBezTo>
                  <a:cubicBezTo>
                    <a:pt x="104" y="146"/>
                    <a:pt x="105" y="147"/>
                    <a:pt x="107" y="147"/>
                  </a:cubicBezTo>
                  <a:cubicBezTo>
                    <a:pt x="162" y="147"/>
                    <a:pt x="162" y="147"/>
                    <a:pt x="162" y="147"/>
                  </a:cubicBezTo>
                  <a:cubicBezTo>
                    <a:pt x="164" y="147"/>
                    <a:pt x="165" y="146"/>
                    <a:pt x="165" y="144"/>
                  </a:cubicBezTo>
                  <a:cubicBezTo>
                    <a:pt x="165" y="58"/>
                    <a:pt x="165" y="58"/>
                    <a:pt x="165" y="58"/>
                  </a:cubicBezTo>
                  <a:cubicBezTo>
                    <a:pt x="165" y="57"/>
                    <a:pt x="165" y="56"/>
                    <a:pt x="164" y="56"/>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228" name="Freeform 88"/>
            <p:cNvSpPr>
              <a:spLocks/>
            </p:cNvSpPr>
            <p:nvPr/>
          </p:nvSpPr>
          <p:spPr bwMode="auto">
            <a:xfrm>
              <a:off x="1058068" y="3298825"/>
              <a:ext cx="76200" cy="104775"/>
            </a:xfrm>
            <a:custGeom>
              <a:avLst/>
              <a:gdLst>
                <a:gd name="T0" fmla="*/ 1 w 31"/>
                <a:gd name="T1" fmla="*/ 25 h 43"/>
                <a:gd name="T2" fmla="*/ 26 w 31"/>
                <a:gd name="T3" fmla="*/ 42 h 43"/>
                <a:gd name="T4" fmla="*/ 28 w 31"/>
                <a:gd name="T5" fmla="*/ 43 h 43"/>
                <a:gd name="T6" fmla="*/ 29 w 31"/>
                <a:gd name="T7" fmla="*/ 42 h 43"/>
                <a:gd name="T8" fmla="*/ 31 w 31"/>
                <a:gd name="T9" fmla="*/ 39 h 43"/>
                <a:gd name="T10" fmla="*/ 31 w 31"/>
                <a:gd name="T11" fmla="*/ 3 h 43"/>
                <a:gd name="T12" fmla="*/ 28 w 31"/>
                <a:gd name="T13" fmla="*/ 0 h 43"/>
                <a:gd name="T14" fmla="*/ 3 w 31"/>
                <a:gd name="T15" fmla="*/ 0 h 43"/>
                <a:gd name="T16" fmla="*/ 0 w 31"/>
                <a:gd name="T17" fmla="*/ 3 h 43"/>
                <a:gd name="T18" fmla="*/ 0 w 31"/>
                <a:gd name="T19" fmla="*/ 22 h 43"/>
                <a:gd name="T20" fmla="*/ 1 w 31"/>
                <a:gd name="T21" fmla="*/ 2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43">
                  <a:moveTo>
                    <a:pt x="1" y="25"/>
                  </a:moveTo>
                  <a:cubicBezTo>
                    <a:pt x="26" y="42"/>
                    <a:pt x="26" y="42"/>
                    <a:pt x="26" y="42"/>
                  </a:cubicBezTo>
                  <a:cubicBezTo>
                    <a:pt x="27" y="42"/>
                    <a:pt x="27" y="43"/>
                    <a:pt x="28" y="43"/>
                  </a:cubicBezTo>
                  <a:cubicBezTo>
                    <a:pt x="28" y="43"/>
                    <a:pt x="29" y="42"/>
                    <a:pt x="29" y="42"/>
                  </a:cubicBezTo>
                  <a:cubicBezTo>
                    <a:pt x="30" y="42"/>
                    <a:pt x="31" y="40"/>
                    <a:pt x="31" y="39"/>
                  </a:cubicBezTo>
                  <a:cubicBezTo>
                    <a:pt x="31" y="3"/>
                    <a:pt x="31" y="3"/>
                    <a:pt x="31" y="3"/>
                  </a:cubicBezTo>
                  <a:cubicBezTo>
                    <a:pt x="31" y="1"/>
                    <a:pt x="30" y="0"/>
                    <a:pt x="28" y="0"/>
                  </a:cubicBezTo>
                  <a:cubicBezTo>
                    <a:pt x="3" y="0"/>
                    <a:pt x="3" y="0"/>
                    <a:pt x="3" y="0"/>
                  </a:cubicBezTo>
                  <a:cubicBezTo>
                    <a:pt x="1" y="0"/>
                    <a:pt x="0" y="1"/>
                    <a:pt x="0" y="3"/>
                  </a:cubicBezTo>
                  <a:cubicBezTo>
                    <a:pt x="0" y="22"/>
                    <a:pt x="0" y="22"/>
                    <a:pt x="0" y="22"/>
                  </a:cubicBezTo>
                  <a:cubicBezTo>
                    <a:pt x="0" y="23"/>
                    <a:pt x="0" y="24"/>
                    <a:pt x="1" y="25"/>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grpSp>
      <p:grpSp>
        <p:nvGrpSpPr>
          <p:cNvPr id="229" name="Group 228"/>
          <p:cNvGrpSpPr/>
          <p:nvPr/>
        </p:nvGrpSpPr>
        <p:grpSpPr>
          <a:xfrm>
            <a:off x="11022542" y="3151967"/>
            <a:ext cx="514999" cy="471434"/>
            <a:chOff x="11237118" y="3298825"/>
            <a:chExt cx="525463" cy="481012"/>
          </a:xfrm>
        </p:grpSpPr>
        <p:sp>
          <p:nvSpPr>
            <p:cNvPr id="230" name="Freeform 89"/>
            <p:cNvSpPr>
              <a:spLocks/>
            </p:cNvSpPr>
            <p:nvPr/>
          </p:nvSpPr>
          <p:spPr bwMode="auto">
            <a:xfrm>
              <a:off x="11237118" y="3298825"/>
              <a:ext cx="525463" cy="244475"/>
            </a:xfrm>
            <a:custGeom>
              <a:avLst/>
              <a:gdLst>
                <a:gd name="T0" fmla="*/ 216 w 217"/>
                <a:gd name="T1" fmla="*/ 74 h 101"/>
                <a:gd name="T2" fmla="*/ 111 w 217"/>
                <a:gd name="T3" fmla="*/ 0 h 101"/>
                <a:gd name="T4" fmla="*/ 107 w 217"/>
                <a:gd name="T5" fmla="*/ 0 h 101"/>
                <a:gd name="T6" fmla="*/ 2 w 217"/>
                <a:gd name="T7" fmla="*/ 74 h 101"/>
                <a:gd name="T8" fmla="*/ 0 w 217"/>
                <a:gd name="T9" fmla="*/ 76 h 101"/>
                <a:gd name="T10" fmla="*/ 1 w 217"/>
                <a:gd name="T11" fmla="*/ 79 h 101"/>
                <a:gd name="T12" fmla="*/ 15 w 217"/>
                <a:gd name="T13" fmla="*/ 99 h 101"/>
                <a:gd name="T14" fmla="*/ 18 w 217"/>
                <a:gd name="T15" fmla="*/ 100 h 101"/>
                <a:gd name="T16" fmla="*/ 20 w 217"/>
                <a:gd name="T17" fmla="*/ 100 h 101"/>
                <a:gd name="T18" fmla="*/ 109 w 217"/>
                <a:gd name="T19" fmla="*/ 37 h 101"/>
                <a:gd name="T20" fmla="*/ 198 w 217"/>
                <a:gd name="T21" fmla="*/ 100 h 101"/>
                <a:gd name="T22" fmla="*/ 202 w 217"/>
                <a:gd name="T23" fmla="*/ 99 h 101"/>
                <a:gd name="T24" fmla="*/ 217 w 217"/>
                <a:gd name="T25" fmla="*/ 79 h 101"/>
                <a:gd name="T26" fmla="*/ 217 w 217"/>
                <a:gd name="T27" fmla="*/ 76 h 101"/>
                <a:gd name="T28" fmla="*/ 216 w 217"/>
                <a:gd name="T29" fmla="*/ 7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7" h="101">
                  <a:moveTo>
                    <a:pt x="216" y="74"/>
                  </a:moveTo>
                  <a:cubicBezTo>
                    <a:pt x="111" y="0"/>
                    <a:pt x="111" y="0"/>
                    <a:pt x="111" y="0"/>
                  </a:cubicBezTo>
                  <a:cubicBezTo>
                    <a:pt x="109" y="0"/>
                    <a:pt x="108" y="0"/>
                    <a:pt x="107" y="0"/>
                  </a:cubicBezTo>
                  <a:cubicBezTo>
                    <a:pt x="2" y="74"/>
                    <a:pt x="2" y="74"/>
                    <a:pt x="2" y="74"/>
                  </a:cubicBezTo>
                  <a:cubicBezTo>
                    <a:pt x="1" y="75"/>
                    <a:pt x="1" y="75"/>
                    <a:pt x="0" y="76"/>
                  </a:cubicBezTo>
                  <a:cubicBezTo>
                    <a:pt x="0" y="77"/>
                    <a:pt x="0" y="78"/>
                    <a:pt x="1" y="79"/>
                  </a:cubicBezTo>
                  <a:cubicBezTo>
                    <a:pt x="15" y="99"/>
                    <a:pt x="15" y="99"/>
                    <a:pt x="15" y="99"/>
                  </a:cubicBezTo>
                  <a:cubicBezTo>
                    <a:pt x="16" y="100"/>
                    <a:pt x="17" y="100"/>
                    <a:pt x="18" y="100"/>
                  </a:cubicBezTo>
                  <a:cubicBezTo>
                    <a:pt x="19" y="100"/>
                    <a:pt x="19" y="100"/>
                    <a:pt x="20" y="100"/>
                  </a:cubicBezTo>
                  <a:cubicBezTo>
                    <a:pt x="109" y="37"/>
                    <a:pt x="109" y="37"/>
                    <a:pt x="109" y="37"/>
                  </a:cubicBezTo>
                  <a:cubicBezTo>
                    <a:pt x="198" y="100"/>
                    <a:pt x="198" y="100"/>
                    <a:pt x="198" y="100"/>
                  </a:cubicBezTo>
                  <a:cubicBezTo>
                    <a:pt x="199" y="101"/>
                    <a:pt x="201" y="100"/>
                    <a:pt x="202" y="99"/>
                  </a:cubicBezTo>
                  <a:cubicBezTo>
                    <a:pt x="217" y="79"/>
                    <a:pt x="217" y="79"/>
                    <a:pt x="217" y="79"/>
                  </a:cubicBezTo>
                  <a:cubicBezTo>
                    <a:pt x="217" y="78"/>
                    <a:pt x="217" y="77"/>
                    <a:pt x="217" y="76"/>
                  </a:cubicBezTo>
                  <a:cubicBezTo>
                    <a:pt x="217" y="75"/>
                    <a:pt x="216" y="75"/>
                    <a:pt x="216" y="74"/>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231" name="Freeform 90"/>
            <p:cNvSpPr>
              <a:spLocks/>
            </p:cNvSpPr>
            <p:nvPr/>
          </p:nvSpPr>
          <p:spPr bwMode="auto">
            <a:xfrm>
              <a:off x="11300618" y="3422650"/>
              <a:ext cx="398463" cy="357187"/>
            </a:xfrm>
            <a:custGeom>
              <a:avLst/>
              <a:gdLst>
                <a:gd name="T0" fmla="*/ 164 w 165"/>
                <a:gd name="T1" fmla="*/ 56 h 147"/>
                <a:gd name="T2" fmla="*/ 85 w 165"/>
                <a:gd name="T3" fmla="*/ 0 h 147"/>
                <a:gd name="T4" fmla="*/ 81 w 165"/>
                <a:gd name="T5" fmla="*/ 0 h 147"/>
                <a:gd name="T6" fmla="*/ 1 w 165"/>
                <a:gd name="T7" fmla="*/ 56 h 147"/>
                <a:gd name="T8" fmla="*/ 0 w 165"/>
                <a:gd name="T9" fmla="*/ 59 h 147"/>
                <a:gd name="T10" fmla="*/ 0 w 165"/>
                <a:gd name="T11" fmla="*/ 144 h 147"/>
                <a:gd name="T12" fmla="*/ 3 w 165"/>
                <a:gd name="T13" fmla="*/ 147 h 147"/>
                <a:gd name="T14" fmla="*/ 59 w 165"/>
                <a:gd name="T15" fmla="*/ 147 h 147"/>
                <a:gd name="T16" fmla="*/ 62 w 165"/>
                <a:gd name="T17" fmla="*/ 144 h 147"/>
                <a:gd name="T18" fmla="*/ 62 w 165"/>
                <a:gd name="T19" fmla="*/ 70 h 147"/>
                <a:gd name="T20" fmla="*/ 104 w 165"/>
                <a:gd name="T21" fmla="*/ 70 h 147"/>
                <a:gd name="T22" fmla="*/ 104 w 165"/>
                <a:gd name="T23" fmla="*/ 144 h 147"/>
                <a:gd name="T24" fmla="*/ 107 w 165"/>
                <a:gd name="T25" fmla="*/ 147 h 147"/>
                <a:gd name="T26" fmla="*/ 162 w 165"/>
                <a:gd name="T27" fmla="*/ 147 h 147"/>
                <a:gd name="T28" fmla="*/ 165 w 165"/>
                <a:gd name="T29" fmla="*/ 144 h 147"/>
                <a:gd name="T30" fmla="*/ 165 w 165"/>
                <a:gd name="T31" fmla="*/ 58 h 147"/>
                <a:gd name="T32" fmla="*/ 164 w 165"/>
                <a:gd name="T33" fmla="*/ 5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5" h="147">
                  <a:moveTo>
                    <a:pt x="164" y="56"/>
                  </a:moveTo>
                  <a:cubicBezTo>
                    <a:pt x="85" y="0"/>
                    <a:pt x="85" y="0"/>
                    <a:pt x="85" y="0"/>
                  </a:cubicBezTo>
                  <a:cubicBezTo>
                    <a:pt x="83" y="0"/>
                    <a:pt x="82" y="0"/>
                    <a:pt x="81" y="0"/>
                  </a:cubicBezTo>
                  <a:cubicBezTo>
                    <a:pt x="1" y="56"/>
                    <a:pt x="1" y="56"/>
                    <a:pt x="1" y="56"/>
                  </a:cubicBezTo>
                  <a:cubicBezTo>
                    <a:pt x="1" y="57"/>
                    <a:pt x="0" y="58"/>
                    <a:pt x="0" y="59"/>
                  </a:cubicBezTo>
                  <a:cubicBezTo>
                    <a:pt x="0" y="144"/>
                    <a:pt x="0" y="144"/>
                    <a:pt x="0" y="144"/>
                  </a:cubicBezTo>
                  <a:cubicBezTo>
                    <a:pt x="0" y="146"/>
                    <a:pt x="1" y="147"/>
                    <a:pt x="3" y="147"/>
                  </a:cubicBezTo>
                  <a:cubicBezTo>
                    <a:pt x="59" y="147"/>
                    <a:pt x="59" y="147"/>
                    <a:pt x="59" y="147"/>
                  </a:cubicBezTo>
                  <a:cubicBezTo>
                    <a:pt x="60" y="147"/>
                    <a:pt x="62" y="146"/>
                    <a:pt x="62" y="144"/>
                  </a:cubicBezTo>
                  <a:cubicBezTo>
                    <a:pt x="62" y="70"/>
                    <a:pt x="62" y="70"/>
                    <a:pt x="62" y="70"/>
                  </a:cubicBezTo>
                  <a:cubicBezTo>
                    <a:pt x="104" y="70"/>
                    <a:pt x="104" y="70"/>
                    <a:pt x="104" y="70"/>
                  </a:cubicBezTo>
                  <a:cubicBezTo>
                    <a:pt x="104" y="144"/>
                    <a:pt x="104" y="144"/>
                    <a:pt x="104" y="144"/>
                  </a:cubicBezTo>
                  <a:cubicBezTo>
                    <a:pt x="104" y="146"/>
                    <a:pt x="105" y="147"/>
                    <a:pt x="107" y="147"/>
                  </a:cubicBezTo>
                  <a:cubicBezTo>
                    <a:pt x="162" y="147"/>
                    <a:pt x="162" y="147"/>
                    <a:pt x="162" y="147"/>
                  </a:cubicBezTo>
                  <a:cubicBezTo>
                    <a:pt x="164" y="147"/>
                    <a:pt x="165" y="146"/>
                    <a:pt x="165" y="144"/>
                  </a:cubicBezTo>
                  <a:cubicBezTo>
                    <a:pt x="165" y="58"/>
                    <a:pt x="165" y="58"/>
                    <a:pt x="165" y="58"/>
                  </a:cubicBezTo>
                  <a:cubicBezTo>
                    <a:pt x="165" y="57"/>
                    <a:pt x="164" y="56"/>
                    <a:pt x="164" y="56"/>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232" name="Freeform 91"/>
            <p:cNvSpPr>
              <a:spLocks/>
            </p:cNvSpPr>
            <p:nvPr/>
          </p:nvSpPr>
          <p:spPr bwMode="auto">
            <a:xfrm>
              <a:off x="11624468" y="3298825"/>
              <a:ext cx="74613" cy="104775"/>
            </a:xfrm>
            <a:custGeom>
              <a:avLst/>
              <a:gdLst>
                <a:gd name="T0" fmla="*/ 1 w 31"/>
                <a:gd name="T1" fmla="*/ 25 h 43"/>
                <a:gd name="T2" fmla="*/ 26 w 31"/>
                <a:gd name="T3" fmla="*/ 42 h 43"/>
                <a:gd name="T4" fmla="*/ 28 w 31"/>
                <a:gd name="T5" fmla="*/ 43 h 43"/>
                <a:gd name="T6" fmla="*/ 29 w 31"/>
                <a:gd name="T7" fmla="*/ 42 h 43"/>
                <a:gd name="T8" fmla="*/ 31 w 31"/>
                <a:gd name="T9" fmla="*/ 39 h 43"/>
                <a:gd name="T10" fmla="*/ 31 w 31"/>
                <a:gd name="T11" fmla="*/ 3 h 43"/>
                <a:gd name="T12" fmla="*/ 28 w 31"/>
                <a:gd name="T13" fmla="*/ 0 h 43"/>
                <a:gd name="T14" fmla="*/ 3 w 31"/>
                <a:gd name="T15" fmla="*/ 0 h 43"/>
                <a:gd name="T16" fmla="*/ 0 w 31"/>
                <a:gd name="T17" fmla="*/ 3 h 43"/>
                <a:gd name="T18" fmla="*/ 0 w 31"/>
                <a:gd name="T19" fmla="*/ 22 h 43"/>
                <a:gd name="T20" fmla="*/ 1 w 31"/>
                <a:gd name="T21" fmla="*/ 2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43">
                  <a:moveTo>
                    <a:pt x="1" y="25"/>
                  </a:moveTo>
                  <a:cubicBezTo>
                    <a:pt x="26" y="42"/>
                    <a:pt x="26" y="42"/>
                    <a:pt x="26" y="42"/>
                  </a:cubicBezTo>
                  <a:cubicBezTo>
                    <a:pt x="26" y="42"/>
                    <a:pt x="27" y="43"/>
                    <a:pt x="28" y="43"/>
                  </a:cubicBezTo>
                  <a:cubicBezTo>
                    <a:pt x="28" y="43"/>
                    <a:pt x="29" y="42"/>
                    <a:pt x="29" y="42"/>
                  </a:cubicBezTo>
                  <a:cubicBezTo>
                    <a:pt x="30" y="42"/>
                    <a:pt x="31" y="40"/>
                    <a:pt x="31" y="39"/>
                  </a:cubicBezTo>
                  <a:cubicBezTo>
                    <a:pt x="31" y="3"/>
                    <a:pt x="31" y="3"/>
                    <a:pt x="31" y="3"/>
                  </a:cubicBezTo>
                  <a:cubicBezTo>
                    <a:pt x="31" y="1"/>
                    <a:pt x="29" y="0"/>
                    <a:pt x="28" y="0"/>
                  </a:cubicBezTo>
                  <a:cubicBezTo>
                    <a:pt x="3" y="0"/>
                    <a:pt x="3" y="0"/>
                    <a:pt x="3" y="0"/>
                  </a:cubicBezTo>
                  <a:cubicBezTo>
                    <a:pt x="1" y="0"/>
                    <a:pt x="0" y="1"/>
                    <a:pt x="0" y="3"/>
                  </a:cubicBezTo>
                  <a:cubicBezTo>
                    <a:pt x="0" y="22"/>
                    <a:pt x="0" y="22"/>
                    <a:pt x="0" y="22"/>
                  </a:cubicBezTo>
                  <a:cubicBezTo>
                    <a:pt x="0" y="23"/>
                    <a:pt x="0" y="24"/>
                    <a:pt x="1" y="25"/>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grpSp>
      <p:sp>
        <p:nvSpPr>
          <p:cNvPr id="233" name="Freeform 92"/>
          <p:cNvSpPr>
            <a:spLocks noEditPoints="1"/>
          </p:cNvSpPr>
          <p:nvPr/>
        </p:nvSpPr>
        <p:spPr bwMode="auto">
          <a:xfrm>
            <a:off x="5908189" y="3088177"/>
            <a:ext cx="357854" cy="539893"/>
          </a:xfrm>
          <a:custGeom>
            <a:avLst/>
            <a:gdLst>
              <a:gd name="T0" fmla="*/ 0 w 230"/>
              <a:gd name="T1" fmla="*/ 0 h 347"/>
              <a:gd name="T2" fmla="*/ 0 w 230"/>
              <a:gd name="T3" fmla="*/ 347 h 347"/>
              <a:gd name="T4" fmla="*/ 93 w 230"/>
              <a:gd name="T5" fmla="*/ 347 h 347"/>
              <a:gd name="T6" fmla="*/ 93 w 230"/>
              <a:gd name="T7" fmla="*/ 276 h 347"/>
              <a:gd name="T8" fmla="*/ 138 w 230"/>
              <a:gd name="T9" fmla="*/ 276 h 347"/>
              <a:gd name="T10" fmla="*/ 138 w 230"/>
              <a:gd name="T11" fmla="*/ 347 h 347"/>
              <a:gd name="T12" fmla="*/ 230 w 230"/>
              <a:gd name="T13" fmla="*/ 347 h 347"/>
              <a:gd name="T14" fmla="*/ 230 w 230"/>
              <a:gd name="T15" fmla="*/ 0 h 347"/>
              <a:gd name="T16" fmla="*/ 0 w 230"/>
              <a:gd name="T17" fmla="*/ 0 h 347"/>
              <a:gd name="T18" fmla="*/ 70 w 230"/>
              <a:gd name="T19" fmla="*/ 220 h 347"/>
              <a:gd name="T20" fmla="*/ 23 w 230"/>
              <a:gd name="T21" fmla="*/ 220 h 347"/>
              <a:gd name="T22" fmla="*/ 23 w 230"/>
              <a:gd name="T23" fmla="*/ 150 h 347"/>
              <a:gd name="T24" fmla="*/ 70 w 230"/>
              <a:gd name="T25" fmla="*/ 150 h 347"/>
              <a:gd name="T26" fmla="*/ 70 w 230"/>
              <a:gd name="T27" fmla="*/ 220 h 347"/>
              <a:gd name="T28" fmla="*/ 70 w 230"/>
              <a:gd name="T29" fmla="*/ 104 h 347"/>
              <a:gd name="T30" fmla="*/ 23 w 230"/>
              <a:gd name="T31" fmla="*/ 104 h 347"/>
              <a:gd name="T32" fmla="*/ 23 w 230"/>
              <a:gd name="T33" fmla="*/ 35 h 347"/>
              <a:gd name="T34" fmla="*/ 70 w 230"/>
              <a:gd name="T35" fmla="*/ 35 h 347"/>
              <a:gd name="T36" fmla="*/ 70 w 230"/>
              <a:gd name="T37" fmla="*/ 104 h 347"/>
              <a:gd name="T38" fmla="*/ 138 w 230"/>
              <a:gd name="T39" fmla="*/ 220 h 347"/>
              <a:gd name="T40" fmla="*/ 93 w 230"/>
              <a:gd name="T41" fmla="*/ 220 h 347"/>
              <a:gd name="T42" fmla="*/ 93 w 230"/>
              <a:gd name="T43" fmla="*/ 150 h 347"/>
              <a:gd name="T44" fmla="*/ 138 w 230"/>
              <a:gd name="T45" fmla="*/ 150 h 347"/>
              <a:gd name="T46" fmla="*/ 138 w 230"/>
              <a:gd name="T47" fmla="*/ 220 h 347"/>
              <a:gd name="T48" fmla="*/ 138 w 230"/>
              <a:gd name="T49" fmla="*/ 104 h 347"/>
              <a:gd name="T50" fmla="*/ 93 w 230"/>
              <a:gd name="T51" fmla="*/ 104 h 347"/>
              <a:gd name="T52" fmla="*/ 93 w 230"/>
              <a:gd name="T53" fmla="*/ 35 h 347"/>
              <a:gd name="T54" fmla="*/ 138 w 230"/>
              <a:gd name="T55" fmla="*/ 35 h 347"/>
              <a:gd name="T56" fmla="*/ 138 w 230"/>
              <a:gd name="T57" fmla="*/ 104 h 347"/>
              <a:gd name="T58" fmla="*/ 207 w 230"/>
              <a:gd name="T59" fmla="*/ 220 h 347"/>
              <a:gd name="T60" fmla="*/ 161 w 230"/>
              <a:gd name="T61" fmla="*/ 220 h 347"/>
              <a:gd name="T62" fmla="*/ 161 w 230"/>
              <a:gd name="T63" fmla="*/ 150 h 347"/>
              <a:gd name="T64" fmla="*/ 207 w 230"/>
              <a:gd name="T65" fmla="*/ 150 h 347"/>
              <a:gd name="T66" fmla="*/ 207 w 230"/>
              <a:gd name="T67" fmla="*/ 220 h 347"/>
              <a:gd name="T68" fmla="*/ 207 w 230"/>
              <a:gd name="T69" fmla="*/ 104 h 347"/>
              <a:gd name="T70" fmla="*/ 161 w 230"/>
              <a:gd name="T71" fmla="*/ 104 h 347"/>
              <a:gd name="T72" fmla="*/ 161 w 230"/>
              <a:gd name="T73" fmla="*/ 35 h 347"/>
              <a:gd name="T74" fmla="*/ 207 w 230"/>
              <a:gd name="T75" fmla="*/ 35 h 347"/>
              <a:gd name="T76" fmla="*/ 207 w 230"/>
              <a:gd name="T77" fmla="*/ 104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0" h="347">
                <a:moveTo>
                  <a:pt x="0" y="0"/>
                </a:moveTo>
                <a:lnTo>
                  <a:pt x="0" y="347"/>
                </a:lnTo>
                <a:lnTo>
                  <a:pt x="93" y="347"/>
                </a:lnTo>
                <a:lnTo>
                  <a:pt x="93" y="276"/>
                </a:lnTo>
                <a:lnTo>
                  <a:pt x="138" y="276"/>
                </a:lnTo>
                <a:lnTo>
                  <a:pt x="138" y="347"/>
                </a:lnTo>
                <a:lnTo>
                  <a:pt x="230" y="347"/>
                </a:lnTo>
                <a:lnTo>
                  <a:pt x="230" y="0"/>
                </a:lnTo>
                <a:lnTo>
                  <a:pt x="0" y="0"/>
                </a:lnTo>
                <a:close/>
                <a:moveTo>
                  <a:pt x="70" y="220"/>
                </a:moveTo>
                <a:lnTo>
                  <a:pt x="23" y="220"/>
                </a:lnTo>
                <a:lnTo>
                  <a:pt x="23" y="150"/>
                </a:lnTo>
                <a:lnTo>
                  <a:pt x="70" y="150"/>
                </a:lnTo>
                <a:lnTo>
                  <a:pt x="70" y="220"/>
                </a:lnTo>
                <a:close/>
                <a:moveTo>
                  <a:pt x="70" y="104"/>
                </a:moveTo>
                <a:lnTo>
                  <a:pt x="23" y="104"/>
                </a:lnTo>
                <a:lnTo>
                  <a:pt x="23" y="35"/>
                </a:lnTo>
                <a:lnTo>
                  <a:pt x="70" y="35"/>
                </a:lnTo>
                <a:lnTo>
                  <a:pt x="70" y="104"/>
                </a:lnTo>
                <a:close/>
                <a:moveTo>
                  <a:pt x="138" y="220"/>
                </a:moveTo>
                <a:lnTo>
                  <a:pt x="93" y="220"/>
                </a:lnTo>
                <a:lnTo>
                  <a:pt x="93" y="150"/>
                </a:lnTo>
                <a:lnTo>
                  <a:pt x="138" y="150"/>
                </a:lnTo>
                <a:lnTo>
                  <a:pt x="138" y="220"/>
                </a:lnTo>
                <a:close/>
                <a:moveTo>
                  <a:pt x="138" y="104"/>
                </a:moveTo>
                <a:lnTo>
                  <a:pt x="93" y="104"/>
                </a:lnTo>
                <a:lnTo>
                  <a:pt x="93" y="35"/>
                </a:lnTo>
                <a:lnTo>
                  <a:pt x="138" y="35"/>
                </a:lnTo>
                <a:lnTo>
                  <a:pt x="138" y="104"/>
                </a:lnTo>
                <a:close/>
                <a:moveTo>
                  <a:pt x="207" y="220"/>
                </a:moveTo>
                <a:lnTo>
                  <a:pt x="161" y="220"/>
                </a:lnTo>
                <a:lnTo>
                  <a:pt x="161" y="150"/>
                </a:lnTo>
                <a:lnTo>
                  <a:pt x="207" y="150"/>
                </a:lnTo>
                <a:lnTo>
                  <a:pt x="207" y="220"/>
                </a:lnTo>
                <a:close/>
                <a:moveTo>
                  <a:pt x="207" y="104"/>
                </a:moveTo>
                <a:lnTo>
                  <a:pt x="161" y="104"/>
                </a:lnTo>
                <a:lnTo>
                  <a:pt x="161" y="35"/>
                </a:lnTo>
                <a:lnTo>
                  <a:pt x="207" y="35"/>
                </a:lnTo>
                <a:lnTo>
                  <a:pt x="207" y="104"/>
                </a:lnTo>
                <a:close/>
              </a:path>
            </a:pathLst>
          </a:custGeom>
          <a:solidFill>
            <a:srgbClr val="5D5D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234" name="Rectangle 93"/>
          <p:cNvSpPr>
            <a:spLocks noChangeArrowheads="1"/>
          </p:cNvSpPr>
          <p:nvPr/>
        </p:nvSpPr>
        <p:spPr bwMode="auto">
          <a:xfrm>
            <a:off x="1290609" y="3358901"/>
            <a:ext cx="4420278" cy="48232"/>
          </a:xfrm>
          <a:prstGeom prst="rect">
            <a:avLst/>
          </a:prstGeom>
          <a:solidFill>
            <a:schemeClr val="accent1"/>
          </a:solidFill>
          <a:ln>
            <a:noFill/>
          </a:ln>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235" name="Rectangle 94"/>
          <p:cNvSpPr>
            <a:spLocks noChangeArrowheads="1"/>
          </p:cNvSpPr>
          <p:nvPr/>
        </p:nvSpPr>
        <p:spPr bwMode="auto">
          <a:xfrm>
            <a:off x="6468603" y="3358901"/>
            <a:ext cx="4420278" cy="48232"/>
          </a:xfrm>
          <a:prstGeom prst="rect">
            <a:avLst/>
          </a:prstGeom>
          <a:solidFill>
            <a:schemeClr val="accent1"/>
          </a:solidFill>
          <a:ln>
            <a:noFill/>
          </a:ln>
        </p:spPr>
        <p:txBody>
          <a:bodyPr vert="horz" wrap="square" lIns="89619" tIns="44810" rIns="89619" bIns="44810" numCol="1" anchor="t" anchorCtr="0" compatLnSpc="1">
            <a:prstTxWarp prst="textNoShape">
              <a:avLst/>
            </a:prstTxWarp>
          </a:bodyPr>
          <a:lstStyle/>
          <a:p>
            <a:pPr defTabSz="914180">
              <a:defRPr/>
            </a:pPr>
            <a:endParaRPr lang="en-US" sz="1764">
              <a:solidFill>
                <a:srgbClr val="505050"/>
              </a:solidFill>
              <a:latin typeface="Segoe UI"/>
            </a:endParaRPr>
          </a:p>
        </p:txBody>
      </p:sp>
      <p:sp>
        <p:nvSpPr>
          <p:cNvPr id="236" name="TextBox 235"/>
          <p:cNvSpPr txBox="1"/>
          <p:nvPr/>
        </p:nvSpPr>
        <p:spPr>
          <a:xfrm>
            <a:off x="665247" y="3648809"/>
            <a:ext cx="511419" cy="211154"/>
          </a:xfrm>
          <a:prstGeom prst="rect">
            <a:avLst/>
          </a:prstGeom>
          <a:noFill/>
          <a:ln>
            <a:noFill/>
            <a:headEnd type="none" w="med" len="med"/>
            <a:tailEnd type="none" w="med" len="med"/>
          </a:ln>
        </p:spPr>
        <p:txBody>
          <a:bodyPr wrap="none" lIns="0" tIns="0" rIns="0" bIns="0" rtlCol="0">
            <a:spAutoFit/>
          </a:bodyPr>
          <a:lstStyle/>
          <a:p>
            <a:pPr defTabSz="914038">
              <a:defRPr/>
            </a:pPr>
            <a:r>
              <a:rPr lang="en-US" sz="1372" b="1" spc="-38" dirty="0">
                <a:gradFill>
                  <a:gsLst>
                    <a:gs pos="0">
                      <a:srgbClr val="505050"/>
                    </a:gs>
                    <a:gs pos="100000">
                      <a:srgbClr val="505050"/>
                    </a:gs>
                  </a:gsLst>
                  <a:lin ang="5400000" scaled="1"/>
                </a:gradFill>
                <a:latin typeface="Segoe UI"/>
                <a:ea typeface="Segoe UI" pitchFamily="34" charset="0"/>
                <a:cs typeface="Segoe UI" pitchFamily="34" charset="0"/>
              </a:rPr>
              <a:t>HOME</a:t>
            </a:r>
          </a:p>
        </p:txBody>
      </p:sp>
      <p:sp>
        <p:nvSpPr>
          <p:cNvPr id="237" name="TextBox 236"/>
          <p:cNvSpPr txBox="1"/>
          <p:nvPr/>
        </p:nvSpPr>
        <p:spPr>
          <a:xfrm>
            <a:off x="11036123" y="3648809"/>
            <a:ext cx="511419" cy="211154"/>
          </a:xfrm>
          <a:prstGeom prst="rect">
            <a:avLst/>
          </a:prstGeom>
          <a:noFill/>
          <a:ln>
            <a:noFill/>
            <a:headEnd type="none" w="med" len="med"/>
            <a:tailEnd type="none" w="med" len="med"/>
          </a:ln>
        </p:spPr>
        <p:txBody>
          <a:bodyPr wrap="none" lIns="0" tIns="0" rIns="0" bIns="0" rtlCol="0">
            <a:spAutoFit/>
          </a:bodyPr>
          <a:lstStyle/>
          <a:p>
            <a:pPr defTabSz="914038">
              <a:defRPr/>
            </a:pPr>
            <a:r>
              <a:rPr lang="en-US" sz="1372" b="1" spc="-38" dirty="0">
                <a:gradFill>
                  <a:gsLst>
                    <a:gs pos="0">
                      <a:srgbClr val="505050"/>
                    </a:gs>
                    <a:gs pos="100000">
                      <a:srgbClr val="505050"/>
                    </a:gs>
                  </a:gsLst>
                  <a:lin ang="5400000" scaled="1"/>
                </a:gradFill>
                <a:latin typeface="Segoe UI"/>
                <a:ea typeface="Segoe UI" pitchFamily="34" charset="0"/>
                <a:cs typeface="Segoe UI" pitchFamily="34" charset="0"/>
              </a:rPr>
              <a:t>HOME</a:t>
            </a:r>
          </a:p>
        </p:txBody>
      </p:sp>
      <p:sp>
        <p:nvSpPr>
          <p:cNvPr id="238" name="TextBox 237"/>
          <p:cNvSpPr txBox="1"/>
          <p:nvPr/>
        </p:nvSpPr>
        <p:spPr>
          <a:xfrm>
            <a:off x="5575162" y="3648809"/>
            <a:ext cx="1023906" cy="211154"/>
          </a:xfrm>
          <a:prstGeom prst="rect">
            <a:avLst/>
          </a:prstGeom>
          <a:noFill/>
          <a:ln>
            <a:noFill/>
            <a:headEnd type="none" w="med" len="med"/>
            <a:tailEnd type="none" w="med" len="med"/>
          </a:ln>
        </p:spPr>
        <p:txBody>
          <a:bodyPr wrap="none" lIns="0" tIns="0" rIns="0" bIns="0" rtlCol="0">
            <a:spAutoFit/>
          </a:bodyPr>
          <a:lstStyle/>
          <a:p>
            <a:pPr defTabSz="914038">
              <a:defRPr/>
            </a:pPr>
            <a:r>
              <a:rPr lang="en-US" sz="1372" b="1" spc="-38" dirty="0">
                <a:gradFill>
                  <a:gsLst>
                    <a:gs pos="0">
                      <a:srgbClr val="505050"/>
                    </a:gs>
                    <a:gs pos="100000">
                      <a:srgbClr val="505050"/>
                    </a:gs>
                  </a:gsLst>
                  <a:lin ang="5400000" scaled="1"/>
                </a:gradFill>
                <a:latin typeface="Segoe UI"/>
                <a:ea typeface="Segoe UI" pitchFamily="34" charset="0"/>
                <a:cs typeface="Segoe UI" pitchFamily="34" charset="0"/>
              </a:rPr>
              <a:t>WORKPLACE</a:t>
            </a:r>
          </a:p>
        </p:txBody>
      </p:sp>
    </p:spTree>
    <p:extLst>
      <p:ext uri="{BB962C8B-B14F-4D97-AF65-F5344CB8AC3E}">
        <p14:creationId xmlns:p14="http://schemas.microsoft.com/office/powerpoint/2010/main" val="2194626807"/>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6575" y="288925"/>
            <a:ext cx="11652250" cy="900113"/>
          </a:xfrm>
          <a:prstGeom prst="rect">
            <a:avLst/>
          </a:prstGeom>
        </p:spPr>
        <p:txBody>
          <a:bodyPr>
            <a:normAutofit/>
          </a:bodyPr>
          <a:lstStyle/>
          <a:p>
            <a:r>
              <a:rPr lang="en-US" sz="4400" dirty="0" smtClean="0">
                <a:solidFill>
                  <a:schemeClr val="bg1"/>
                </a:solidFill>
              </a:rPr>
              <a:t>Internet of Things</a:t>
            </a:r>
            <a:endParaRPr lang="en-US" sz="4400" dirty="0">
              <a:solidFill>
                <a:schemeClr val="bg1"/>
              </a:solidFill>
            </a:endParaRPr>
          </a:p>
        </p:txBody>
      </p:sp>
      <p:sp>
        <p:nvSpPr>
          <p:cNvPr id="20" name="Text Placeholder 1"/>
          <p:cNvSpPr txBox="1">
            <a:spLocks/>
          </p:cNvSpPr>
          <p:nvPr/>
        </p:nvSpPr>
        <p:spPr>
          <a:xfrm>
            <a:off x="268857" y="4184412"/>
            <a:ext cx="6813838" cy="2341600"/>
          </a:xfrm>
          <a:prstGeom prst="rect">
            <a:avLst/>
          </a:prstGeom>
        </p:spPr>
        <p:txBody>
          <a:bodyPr vert="horz" wrap="square" lIns="143407" tIns="89629" rIns="143407" bIns="89629" rtlCol="0">
            <a:spAutoFit/>
          </a:bodyPr>
          <a:lstStyle>
            <a:lvl1pPr marL="336111" marR="0" indent="-336111" algn="l" defTabSz="914274" rtl="0" eaLnBrk="1" fontAlgn="auto" latinLnBrk="0" hangingPunct="1">
              <a:lnSpc>
                <a:spcPct val="90000"/>
              </a:lnSpc>
              <a:spcBef>
                <a:spcPct val="20000"/>
              </a:spcBef>
              <a:spcAft>
                <a:spcPts val="0"/>
              </a:spcAft>
              <a:buClrTx/>
              <a:buSzPct val="90000"/>
              <a:buFont typeface="Arial" pitchFamily="34" charset="0"/>
              <a:buChar char="•"/>
              <a:tabLst/>
              <a:defRPr sz="3900" kern="1200" spc="0" baseline="0">
                <a:gradFill>
                  <a:gsLst>
                    <a:gs pos="1250">
                      <a:schemeClr val="tx1"/>
                    </a:gs>
                    <a:gs pos="100000">
                      <a:schemeClr val="tx1"/>
                    </a:gs>
                  </a:gsLst>
                  <a:lin ang="5400000" scaled="0"/>
                </a:gradFill>
                <a:latin typeface="+mj-lt"/>
                <a:ea typeface="+mn-ea"/>
                <a:cs typeface="+mn-cs"/>
              </a:defRPr>
            </a:lvl1pPr>
            <a:lvl2pPr marL="572633" marR="0" indent="-236522" algn="l" defTabSz="914274"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84258" marR="0" indent="-224074" algn="l" defTabSz="914274"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08332" marR="0" indent="-224074" algn="l" defTabSz="914274"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32405" marR="0" indent="-224074" algn="l" defTabSz="914274"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14252"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0"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27"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65"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600" dirty="0">
                <a:solidFill>
                  <a:schemeClr val="bg1"/>
                </a:solidFill>
              </a:rPr>
              <a:t>With Microsoft Azure </a:t>
            </a:r>
            <a:r>
              <a:rPr lang="en-US" sz="2600" dirty="0" err="1">
                <a:solidFill>
                  <a:schemeClr val="bg1"/>
                </a:solidFill>
              </a:rPr>
              <a:t>IoT</a:t>
            </a:r>
            <a:r>
              <a:rPr lang="en-US" sz="2600" dirty="0">
                <a:solidFill>
                  <a:schemeClr val="bg1"/>
                </a:solidFill>
              </a:rPr>
              <a:t> services, you can monitor assets to improve efficiencies, drive operational performance to enable innovation, and leverage advance data analytics to transform your company with new business models and revenue streams.</a:t>
            </a:r>
            <a:endParaRPr lang="en-US" sz="2600" dirty="0" smtClean="0">
              <a:solidFill>
                <a:schemeClr val="bg1"/>
              </a:solidFill>
            </a:endParaRPr>
          </a:p>
        </p:txBody>
      </p:sp>
      <p:grpSp>
        <p:nvGrpSpPr>
          <p:cNvPr id="3" name="Group 2"/>
          <p:cNvGrpSpPr/>
          <p:nvPr/>
        </p:nvGrpSpPr>
        <p:grpSpPr>
          <a:xfrm>
            <a:off x="7618412" y="533400"/>
            <a:ext cx="4928126" cy="5471178"/>
            <a:chOff x="7643286" y="73759"/>
            <a:chExt cx="4928126" cy="5471178"/>
          </a:xfrm>
        </p:grpSpPr>
        <p:sp>
          <p:nvSpPr>
            <p:cNvPr id="4" name="Rectangle 3"/>
            <p:cNvSpPr/>
            <p:nvPr/>
          </p:nvSpPr>
          <p:spPr>
            <a:xfrm>
              <a:off x="7770812" y="73759"/>
              <a:ext cx="4800600" cy="5471178"/>
            </a:xfrm>
            <a:prstGeom prst="rect">
              <a:avLst/>
            </a:prstGeom>
          </p:spPr>
          <p:txBody>
            <a:bodyPr wrap="square">
              <a:spAutoFit/>
            </a:bodyPr>
            <a:lstStyle/>
            <a:p>
              <a:pPr lvl="1">
                <a:lnSpc>
                  <a:spcPct val="250000"/>
                </a:lnSpc>
              </a:pPr>
              <a:r>
                <a:rPr lang="en-US" sz="2400" dirty="0">
                  <a:solidFill>
                    <a:schemeClr val="bg1"/>
                  </a:solidFill>
                </a:rPr>
                <a:t>Event Hubs</a:t>
              </a:r>
            </a:p>
            <a:p>
              <a:pPr lvl="1">
                <a:lnSpc>
                  <a:spcPct val="250000"/>
                </a:lnSpc>
              </a:pPr>
              <a:r>
                <a:rPr lang="en-US" sz="2400" dirty="0" smtClean="0">
                  <a:solidFill>
                    <a:schemeClr val="bg1"/>
                  </a:solidFill>
                </a:rPr>
                <a:t>Notification </a:t>
              </a:r>
              <a:r>
                <a:rPr lang="en-US" sz="2400" dirty="0">
                  <a:solidFill>
                    <a:schemeClr val="bg1"/>
                  </a:solidFill>
                </a:rPr>
                <a:t>Hubs</a:t>
              </a:r>
            </a:p>
            <a:p>
              <a:pPr lvl="1">
                <a:lnSpc>
                  <a:spcPct val="250000"/>
                </a:lnSpc>
              </a:pPr>
              <a:r>
                <a:rPr lang="en-US" sz="2400" dirty="0">
                  <a:solidFill>
                    <a:schemeClr val="bg1"/>
                  </a:solidFill>
                </a:rPr>
                <a:t>Stream Analytics</a:t>
              </a:r>
            </a:p>
            <a:p>
              <a:pPr lvl="1">
                <a:lnSpc>
                  <a:spcPct val="250000"/>
                </a:lnSpc>
              </a:pPr>
              <a:r>
                <a:rPr lang="en-US" sz="2400" dirty="0">
                  <a:solidFill>
                    <a:schemeClr val="bg1"/>
                  </a:solidFill>
                </a:rPr>
                <a:t>Machine Learning</a:t>
              </a:r>
            </a:p>
            <a:p>
              <a:pPr lvl="1">
                <a:lnSpc>
                  <a:spcPct val="250000"/>
                </a:lnSpc>
              </a:pPr>
              <a:r>
                <a:rPr lang="en-US" sz="2400" dirty="0" err="1">
                  <a:solidFill>
                    <a:schemeClr val="bg1"/>
                  </a:solidFill>
                </a:rPr>
                <a:t>HDInsight</a:t>
              </a:r>
              <a:endParaRPr lang="en-US" sz="2400" dirty="0">
                <a:solidFill>
                  <a:schemeClr val="bg1"/>
                </a:solidFill>
              </a:endParaRPr>
            </a:p>
            <a:p>
              <a:pPr lvl="1">
                <a:lnSpc>
                  <a:spcPct val="250000"/>
                </a:lnSpc>
              </a:pPr>
              <a:r>
                <a:rPr lang="en-US" sz="2400" dirty="0" smtClean="0">
                  <a:solidFill>
                    <a:schemeClr val="bg1"/>
                  </a:solidFill>
                </a:rPr>
                <a:t>Power </a:t>
              </a:r>
              <a:r>
                <a:rPr lang="en-US" sz="2400" dirty="0">
                  <a:solidFill>
                    <a:schemeClr val="bg1"/>
                  </a:solidFill>
                </a:rPr>
                <a:t>BI for Office 365 </a:t>
              </a:r>
            </a:p>
          </p:txBody>
        </p:sp>
        <p:pic>
          <p:nvPicPr>
            <p:cNvPr id="5" name="Picture 4"/>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flipH="1">
              <a:off x="7643286" y="457200"/>
              <a:ext cx="457200" cy="457200"/>
            </a:xfrm>
            <a:prstGeom prst="rect">
              <a:avLst/>
            </a:prstGeom>
            <a:solidFill>
              <a:srgbClr val="1D4380"/>
            </a:solidFill>
          </p:spPr>
        </p:pic>
        <p:pic>
          <p:nvPicPr>
            <p:cNvPr id="6" name="Picture 5"/>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7643286" y="1371600"/>
              <a:ext cx="457200" cy="457200"/>
            </a:xfrm>
            <a:prstGeom prst="rect">
              <a:avLst/>
            </a:prstGeom>
            <a:solidFill>
              <a:srgbClr val="1D4380"/>
            </a:solidFill>
          </p:spPr>
        </p:pic>
        <p:pic>
          <p:nvPicPr>
            <p:cNvPr id="7" name="Picture 6"/>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7643286" y="2286000"/>
              <a:ext cx="457200" cy="457200"/>
            </a:xfrm>
            <a:prstGeom prst="rect">
              <a:avLst/>
            </a:prstGeom>
            <a:solidFill>
              <a:srgbClr val="1D4380"/>
            </a:solidFill>
          </p:spPr>
        </p:pic>
        <p:pic>
          <p:nvPicPr>
            <p:cNvPr id="10" name="Picture 9"/>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7643286" y="3200400"/>
              <a:ext cx="457200" cy="457200"/>
            </a:xfrm>
            <a:prstGeom prst="rect">
              <a:avLst/>
            </a:prstGeom>
            <a:solidFill>
              <a:srgbClr val="1D4380"/>
            </a:solidFill>
          </p:spPr>
        </p:pic>
        <p:pic>
          <p:nvPicPr>
            <p:cNvPr id="11" name="Picture 10"/>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7643286" y="4114800"/>
              <a:ext cx="457200" cy="457200"/>
            </a:xfrm>
            <a:prstGeom prst="rect">
              <a:avLst/>
            </a:prstGeom>
            <a:solidFill>
              <a:srgbClr val="1D4380"/>
            </a:solidFill>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3286" y="5029200"/>
              <a:ext cx="457200" cy="457200"/>
            </a:xfrm>
            <a:prstGeom prst="rect">
              <a:avLst/>
            </a:prstGeom>
          </p:spPr>
        </p:pic>
      </p:grpSp>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08876" y="1333077"/>
            <a:ext cx="3733800" cy="2667000"/>
          </a:xfrm>
          <a:prstGeom prst="rect">
            <a:avLst/>
          </a:prstGeom>
        </p:spPr>
      </p:pic>
    </p:spTree>
    <p:extLst>
      <p:ext uri="{BB962C8B-B14F-4D97-AF65-F5344CB8AC3E}">
        <p14:creationId xmlns:p14="http://schemas.microsoft.com/office/powerpoint/2010/main" val="2467174162"/>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474681314"/>
              </p:ext>
            </p:extLst>
          </p:nvPr>
        </p:nvGraphicFramePr>
        <p:xfrm>
          <a:off x="1674810" y="1142998"/>
          <a:ext cx="9372601" cy="5223897"/>
        </p:xfrm>
        <a:graphic>
          <a:graphicData uri="http://schemas.openxmlformats.org/drawingml/2006/table">
            <a:tbl>
              <a:tblPr>
                <a:tableStyleId>{0505E3EF-67EA-436B-97B2-0124C06EBD24}</a:tableStyleId>
              </a:tblPr>
              <a:tblGrid>
                <a:gridCol w="2590564">
                  <a:extLst>
                    <a:ext uri="{9D8B030D-6E8A-4147-A177-3AD203B41FA5}">
                      <a16:colId xmlns:a16="http://schemas.microsoft.com/office/drawing/2014/main" val="1152735761"/>
                    </a:ext>
                  </a:extLst>
                </a:gridCol>
                <a:gridCol w="3696647">
                  <a:extLst>
                    <a:ext uri="{9D8B030D-6E8A-4147-A177-3AD203B41FA5}">
                      <a16:colId xmlns:a16="http://schemas.microsoft.com/office/drawing/2014/main" val="283308773"/>
                    </a:ext>
                  </a:extLst>
                </a:gridCol>
                <a:gridCol w="3085390">
                  <a:extLst>
                    <a:ext uri="{9D8B030D-6E8A-4147-A177-3AD203B41FA5}">
                      <a16:colId xmlns:a16="http://schemas.microsoft.com/office/drawing/2014/main" val="1469279808"/>
                    </a:ext>
                  </a:extLst>
                </a:gridCol>
              </a:tblGrid>
              <a:tr h="359856">
                <a:tc gridSpan="2">
                  <a:txBody>
                    <a:bodyPr/>
                    <a:lstStyle/>
                    <a:p>
                      <a:pPr algn="l" fontAlgn="b"/>
                      <a:r>
                        <a:rPr lang="en-US" sz="2000" b="1" u="none" strike="noStrike" kern="1200" dirty="0">
                          <a:solidFill>
                            <a:schemeClr val="dk1"/>
                          </a:solidFill>
                          <a:effectLst/>
                          <a:latin typeface="+mn-lt"/>
                          <a:ea typeface="+mn-ea"/>
                          <a:cs typeface="+mn-cs"/>
                        </a:rPr>
                        <a:t>Subject to change without notice :)</a:t>
                      </a:r>
                    </a:p>
                  </a:txBody>
                  <a:tcPr marL="7620" marR="7620" marT="7620" marB="0" anchor="b"/>
                </a:tc>
                <a:tc hMerge="1">
                  <a:txBody>
                    <a:bodyPr/>
                    <a:lstStyle/>
                    <a:p>
                      <a:endParaRPr lang="en-US"/>
                    </a:p>
                  </a:txBody>
                  <a:tcPr/>
                </a:tc>
                <a:tc>
                  <a:txBody>
                    <a:bodyPr/>
                    <a:lstStyle/>
                    <a:p>
                      <a:pPr algn="l" fontAlgn="b"/>
                      <a:endParaRPr lang="en-US" sz="2000" u="none" strike="noStrike" kern="1200" dirty="0">
                        <a:solidFill>
                          <a:schemeClr val="dk1"/>
                        </a:solidFill>
                        <a:effectLst/>
                        <a:latin typeface="+mn-lt"/>
                        <a:ea typeface="+mn-ea"/>
                        <a:cs typeface="+mn-cs"/>
                      </a:endParaRPr>
                    </a:p>
                  </a:txBody>
                  <a:tcPr marL="7620" marR="7620" marT="7620" marB="0" anchor="b"/>
                </a:tc>
                <a:extLst>
                  <a:ext uri="{0D108BD9-81ED-4DB2-BD59-A6C34878D82A}">
                    <a16:rowId xmlns:a16="http://schemas.microsoft.com/office/drawing/2014/main" val="3311437058"/>
                  </a:ext>
                </a:extLst>
              </a:tr>
              <a:tr h="554547">
                <a:tc>
                  <a:txBody>
                    <a:bodyPr/>
                    <a:lstStyle/>
                    <a:p>
                      <a:pPr algn="ctr" fontAlgn="ctr"/>
                      <a:r>
                        <a:rPr lang="en-US" sz="2000" u="none" strike="noStrike" kern="1200">
                          <a:solidFill>
                            <a:schemeClr val="dk1"/>
                          </a:solidFill>
                          <a:effectLst/>
                          <a:latin typeface="+mn-lt"/>
                          <a:ea typeface="+mn-ea"/>
                          <a:cs typeface="+mn-cs"/>
                        </a:rPr>
                        <a:t>Time</a:t>
                      </a:r>
                    </a:p>
                  </a:txBody>
                  <a:tcPr marL="7620" marR="7620" marT="7620" marB="0" anchor="ctr"/>
                </a:tc>
                <a:tc>
                  <a:txBody>
                    <a:bodyPr/>
                    <a:lstStyle/>
                    <a:p>
                      <a:pPr algn="ctr" fontAlgn="ctr"/>
                      <a:r>
                        <a:rPr lang="en-US" sz="2000" u="none" strike="noStrike" kern="1200">
                          <a:solidFill>
                            <a:schemeClr val="dk1"/>
                          </a:solidFill>
                          <a:effectLst/>
                          <a:latin typeface="+mn-lt"/>
                          <a:ea typeface="+mn-ea"/>
                          <a:cs typeface="+mn-cs"/>
                        </a:rPr>
                        <a:t>Session</a:t>
                      </a:r>
                    </a:p>
                  </a:txBody>
                  <a:tcPr marL="7620" marR="7620" marT="7620" marB="0" anchor="ctr"/>
                </a:tc>
                <a:tc>
                  <a:txBody>
                    <a:bodyPr/>
                    <a:lstStyle/>
                    <a:p>
                      <a:pPr algn="ctr" fontAlgn="ctr"/>
                      <a:r>
                        <a:rPr lang="en-US" sz="2000" u="none" strike="noStrike" kern="1200" dirty="0">
                          <a:solidFill>
                            <a:schemeClr val="dk1"/>
                          </a:solidFill>
                          <a:effectLst/>
                          <a:latin typeface="+mn-lt"/>
                          <a:ea typeface="+mn-ea"/>
                          <a:cs typeface="+mn-cs"/>
                        </a:rPr>
                        <a:t>Leader</a:t>
                      </a:r>
                    </a:p>
                  </a:txBody>
                  <a:tcPr marL="7620" marR="7620" marT="7620" marB="0" anchor="ctr"/>
                </a:tc>
                <a:extLst>
                  <a:ext uri="{0D108BD9-81ED-4DB2-BD59-A6C34878D82A}">
                    <a16:rowId xmlns:a16="http://schemas.microsoft.com/office/drawing/2014/main" val="2117856091"/>
                  </a:ext>
                </a:extLst>
              </a:tr>
              <a:tr h="710934">
                <a:tc>
                  <a:txBody>
                    <a:bodyPr/>
                    <a:lstStyle/>
                    <a:p>
                      <a:pPr algn="l" fontAlgn="ctr"/>
                      <a:r>
                        <a:rPr lang="en-US" sz="2000" u="none" strike="noStrike" kern="1200" dirty="0">
                          <a:solidFill>
                            <a:schemeClr val="dk1"/>
                          </a:solidFill>
                          <a:effectLst/>
                          <a:latin typeface="+mn-lt"/>
                          <a:ea typeface="+mn-ea"/>
                          <a:cs typeface="+mn-cs"/>
                        </a:rPr>
                        <a:t>08:30 – 09:00</a:t>
                      </a:r>
                    </a:p>
                  </a:txBody>
                  <a:tcPr marL="7620" marR="7620" marT="7620" marB="0" anchor="ctr"/>
                </a:tc>
                <a:tc>
                  <a:txBody>
                    <a:bodyPr/>
                    <a:lstStyle/>
                    <a:p>
                      <a:pPr algn="l" fontAlgn="ctr"/>
                      <a:r>
                        <a:rPr lang="en-US" sz="2000" u="none" strike="noStrike" kern="1200" dirty="0">
                          <a:solidFill>
                            <a:schemeClr val="dk1"/>
                          </a:solidFill>
                          <a:effectLst/>
                          <a:latin typeface="+mn-lt"/>
                          <a:ea typeface="+mn-ea"/>
                          <a:cs typeface="+mn-cs"/>
                        </a:rPr>
                        <a:t>Registration &amp; Breakfast</a:t>
                      </a:r>
                    </a:p>
                  </a:txBody>
                  <a:tcPr marL="7620" marR="7620" marT="7620" marB="0" anchor="ctr"/>
                </a:tc>
                <a:tc>
                  <a:txBody>
                    <a:bodyPr/>
                    <a:lstStyle/>
                    <a:p>
                      <a:pPr algn="l" fontAlgn="ctr"/>
                      <a:r>
                        <a:rPr lang="en-US" sz="2000" u="none" strike="noStrike" kern="1200" dirty="0">
                          <a:solidFill>
                            <a:schemeClr val="dk1"/>
                          </a:solidFill>
                          <a:effectLst/>
                          <a:latin typeface="+mn-lt"/>
                          <a:ea typeface="+mn-ea"/>
                          <a:cs typeface="+mn-cs"/>
                        </a:rPr>
                        <a:t>Maria</a:t>
                      </a:r>
                    </a:p>
                  </a:txBody>
                  <a:tcPr marL="7620" marR="7620" marT="7620" marB="0" anchor="ctr"/>
                </a:tc>
                <a:extLst>
                  <a:ext uri="{0D108BD9-81ED-4DB2-BD59-A6C34878D82A}">
                    <a16:rowId xmlns:a16="http://schemas.microsoft.com/office/drawing/2014/main" val="3778513453"/>
                  </a:ext>
                </a:extLst>
              </a:tr>
              <a:tr h="359856">
                <a:tc>
                  <a:txBody>
                    <a:bodyPr/>
                    <a:lstStyle/>
                    <a:p>
                      <a:pPr algn="l" fontAlgn="ctr"/>
                      <a:r>
                        <a:rPr lang="en-US" sz="2000" u="none" strike="noStrike" kern="1200">
                          <a:solidFill>
                            <a:schemeClr val="dk1"/>
                          </a:solidFill>
                          <a:effectLst/>
                          <a:latin typeface="+mn-lt"/>
                          <a:ea typeface="+mn-ea"/>
                          <a:cs typeface="+mn-cs"/>
                        </a:rPr>
                        <a:t>09:00 – 10:00</a:t>
                      </a:r>
                    </a:p>
                  </a:txBody>
                  <a:tcPr marL="7620" marR="7620" marT="7620" marB="0" anchor="ctr"/>
                </a:tc>
                <a:tc>
                  <a:txBody>
                    <a:bodyPr/>
                    <a:lstStyle/>
                    <a:p>
                      <a:pPr algn="l" fontAlgn="ctr"/>
                      <a:r>
                        <a:rPr lang="en-US" sz="2000" u="none" strike="noStrike" kern="1200" dirty="0" smtClean="0">
                          <a:solidFill>
                            <a:schemeClr val="dk1"/>
                          </a:solidFill>
                          <a:effectLst/>
                          <a:latin typeface="+mn-lt"/>
                          <a:ea typeface="+mn-ea"/>
                          <a:cs typeface="+mn-cs"/>
                        </a:rPr>
                        <a:t>Keynote: Getting to Know Azure</a:t>
                      </a:r>
                      <a:endParaRPr lang="en-US" sz="2000" u="none" strike="noStrike" kern="1200" dirty="0">
                        <a:solidFill>
                          <a:schemeClr val="dk1"/>
                        </a:solidFill>
                        <a:effectLst/>
                        <a:latin typeface="+mn-lt"/>
                        <a:ea typeface="+mn-ea"/>
                        <a:cs typeface="+mn-cs"/>
                      </a:endParaRPr>
                    </a:p>
                  </a:txBody>
                  <a:tcPr marL="7620" marR="7620" marT="7620" marB="0" anchor="ctr"/>
                </a:tc>
                <a:tc>
                  <a:txBody>
                    <a:bodyPr/>
                    <a:lstStyle/>
                    <a:p>
                      <a:pPr algn="l" fontAlgn="ctr"/>
                      <a:r>
                        <a:rPr lang="en-US" sz="2000" u="none" strike="noStrike" kern="1200" dirty="0">
                          <a:solidFill>
                            <a:schemeClr val="dk1"/>
                          </a:solidFill>
                          <a:effectLst/>
                          <a:latin typeface="+mn-lt"/>
                          <a:ea typeface="+mn-ea"/>
                          <a:cs typeface="+mn-cs"/>
                        </a:rPr>
                        <a:t>Dan &amp; Maria</a:t>
                      </a:r>
                    </a:p>
                  </a:txBody>
                  <a:tcPr marL="7620" marR="7620" marT="7620" marB="0" anchor="ctr"/>
                </a:tc>
                <a:extLst>
                  <a:ext uri="{0D108BD9-81ED-4DB2-BD59-A6C34878D82A}">
                    <a16:rowId xmlns:a16="http://schemas.microsoft.com/office/drawing/2014/main" val="1031351647"/>
                  </a:ext>
                </a:extLst>
              </a:tr>
              <a:tr h="359856">
                <a:tc>
                  <a:txBody>
                    <a:bodyPr/>
                    <a:lstStyle/>
                    <a:p>
                      <a:pPr algn="l" fontAlgn="ctr"/>
                      <a:r>
                        <a:rPr lang="en-US" sz="2000" u="none" strike="noStrike" kern="1200" dirty="0">
                          <a:solidFill>
                            <a:schemeClr val="dk1"/>
                          </a:solidFill>
                          <a:effectLst/>
                          <a:latin typeface="+mn-lt"/>
                          <a:ea typeface="+mn-ea"/>
                          <a:cs typeface="+mn-cs"/>
                        </a:rPr>
                        <a:t>10:00 – 10:15</a:t>
                      </a:r>
                    </a:p>
                  </a:txBody>
                  <a:tcPr marL="7620" marR="7620" marT="7620" marB="0" anchor="ctr">
                    <a:solidFill>
                      <a:schemeClr val="bg1">
                        <a:lumMod val="75000"/>
                      </a:schemeClr>
                    </a:solidFill>
                  </a:tcPr>
                </a:tc>
                <a:tc>
                  <a:txBody>
                    <a:bodyPr/>
                    <a:lstStyle/>
                    <a:p>
                      <a:pPr algn="l" fontAlgn="ctr"/>
                      <a:r>
                        <a:rPr lang="en-US" sz="2000" u="none" strike="noStrike" kern="1200" dirty="0">
                          <a:solidFill>
                            <a:schemeClr val="dk1"/>
                          </a:solidFill>
                          <a:effectLst/>
                          <a:latin typeface="+mn-lt"/>
                          <a:ea typeface="+mn-ea"/>
                          <a:cs typeface="+mn-cs"/>
                        </a:rPr>
                        <a:t>BREAK &amp; Lab</a:t>
                      </a:r>
                    </a:p>
                  </a:txBody>
                  <a:tcPr marL="7620" marR="7620" marT="7620" marB="0" anchor="ctr">
                    <a:solidFill>
                      <a:schemeClr val="bg1">
                        <a:lumMod val="75000"/>
                      </a:schemeClr>
                    </a:solidFill>
                  </a:tcPr>
                </a:tc>
                <a:tc>
                  <a:txBody>
                    <a:bodyPr/>
                    <a:lstStyle/>
                    <a:p>
                      <a:pPr algn="l" fontAlgn="ctr"/>
                      <a:r>
                        <a:rPr lang="en-US" sz="2000" u="none" strike="noStrike" kern="1200" dirty="0" smtClean="0">
                          <a:solidFill>
                            <a:schemeClr val="dk1"/>
                          </a:solidFill>
                          <a:effectLst/>
                          <a:latin typeface="+mn-lt"/>
                          <a:ea typeface="+mn-ea"/>
                          <a:cs typeface="+mn-cs"/>
                        </a:rPr>
                        <a:t>All</a:t>
                      </a:r>
                      <a:endParaRPr lang="en-US" sz="2000" u="none" strike="noStrike" kern="1200" dirty="0">
                        <a:solidFill>
                          <a:schemeClr val="dk1"/>
                        </a:solidFill>
                        <a:effectLst/>
                        <a:latin typeface="+mn-lt"/>
                        <a:ea typeface="+mn-ea"/>
                        <a:cs typeface="+mn-cs"/>
                      </a:endParaRPr>
                    </a:p>
                  </a:txBody>
                  <a:tcPr marL="7620" marR="7620" marT="7620" marB="0" anchor="ctr">
                    <a:solidFill>
                      <a:schemeClr val="bg1">
                        <a:lumMod val="75000"/>
                      </a:schemeClr>
                    </a:solidFill>
                  </a:tcPr>
                </a:tc>
                <a:extLst>
                  <a:ext uri="{0D108BD9-81ED-4DB2-BD59-A6C34878D82A}">
                    <a16:rowId xmlns:a16="http://schemas.microsoft.com/office/drawing/2014/main" val="768053750"/>
                  </a:ext>
                </a:extLst>
              </a:tr>
              <a:tr h="359856">
                <a:tc>
                  <a:txBody>
                    <a:bodyPr/>
                    <a:lstStyle/>
                    <a:p>
                      <a:pPr algn="l" fontAlgn="ctr"/>
                      <a:r>
                        <a:rPr lang="en-US" sz="2000" u="none" strike="noStrike" kern="1200" dirty="0">
                          <a:solidFill>
                            <a:schemeClr val="dk1"/>
                          </a:solidFill>
                          <a:effectLst/>
                          <a:latin typeface="+mn-lt"/>
                          <a:ea typeface="+mn-ea"/>
                          <a:cs typeface="+mn-cs"/>
                        </a:rPr>
                        <a:t>10:15 – 11:00</a:t>
                      </a:r>
                    </a:p>
                  </a:txBody>
                  <a:tcPr marL="7620" marR="7620" marT="7620" marB="0" anchor="ctr"/>
                </a:tc>
                <a:tc>
                  <a:txBody>
                    <a:bodyPr/>
                    <a:lstStyle/>
                    <a:p>
                      <a:pPr algn="l" fontAlgn="ctr"/>
                      <a:r>
                        <a:rPr lang="en-US" sz="2000" u="none" strike="noStrike" kern="1200">
                          <a:solidFill>
                            <a:schemeClr val="dk1"/>
                          </a:solidFill>
                          <a:effectLst/>
                          <a:latin typeface="+mn-lt"/>
                          <a:ea typeface="+mn-ea"/>
                          <a:cs typeface="+mn-cs"/>
                        </a:rPr>
                        <a:t>App Service</a:t>
                      </a:r>
                    </a:p>
                  </a:txBody>
                  <a:tcPr marL="7620" marR="7620" marT="7620" marB="0" anchor="ctr"/>
                </a:tc>
                <a:tc>
                  <a:txBody>
                    <a:bodyPr/>
                    <a:lstStyle/>
                    <a:p>
                      <a:pPr algn="l" fontAlgn="ctr"/>
                      <a:r>
                        <a:rPr lang="en-US" sz="2000" u="none" strike="noStrike" kern="1200" dirty="0">
                          <a:solidFill>
                            <a:schemeClr val="dk1"/>
                          </a:solidFill>
                          <a:effectLst/>
                          <a:latin typeface="+mn-lt"/>
                          <a:ea typeface="+mn-ea"/>
                          <a:cs typeface="+mn-cs"/>
                        </a:rPr>
                        <a:t>Jason</a:t>
                      </a:r>
                    </a:p>
                  </a:txBody>
                  <a:tcPr marL="7620" marR="7620" marT="7620" marB="0" anchor="ctr"/>
                </a:tc>
                <a:extLst>
                  <a:ext uri="{0D108BD9-81ED-4DB2-BD59-A6C34878D82A}">
                    <a16:rowId xmlns:a16="http://schemas.microsoft.com/office/drawing/2014/main" val="4107066774"/>
                  </a:ext>
                </a:extLst>
              </a:tr>
              <a:tr h="359856">
                <a:tc>
                  <a:txBody>
                    <a:bodyPr/>
                    <a:lstStyle/>
                    <a:p>
                      <a:pPr algn="l" fontAlgn="ctr"/>
                      <a:r>
                        <a:rPr lang="en-US" sz="2000" u="none" strike="noStrike" kern="1200">
                          <a:solidFill>
                            <a:schemeClr val="dk1"/>
                          </a:solidFill>
                          <a:effectLst/>
                          <a:latin typeface="+mn-lt"/>
                          <a:ea typeface="+mn-ea"/>
                          <a:cs typeface="+mn-cs"/>
                        </a:rPr>
                        <a:t>11:00-11:45</a:t>
                      </a:r>
                    </a:p>
                  </a:txBody>
                  <a:tcPr marL="7620" marR="7620" marT="7620" marB="0" anchor="ctr"/>
                </a:tc>
                <a:tc>
                  <a:txBody>
                    <a:bodyPr/>
                    <a:lstStyle/>
                    <a:p>
                      <a:pPr algn="l" fontAlgn="ctr"/>
                      <a:r>
                        <a:rPr lang="en-US" sz="2000" u="none" strike="noStrike" kern="1200" dirty="0">
                          <a:solidFill>
                            <a:schemeClr val="dk1"/>
                          </a:solidFill>
                          <a:effectLst/>
                          <a:latin typeface="+mn-lt"/>
                          <a:ea typeface="+mn-ea"/>
                          <a:cs typeface="+mn-cs"/>
                        </a:rPr>
                        <a:t>Identity and Access</a:t>
                      </a:r>
                    </a:p>
                  </a:txBody>
                  <a:tcPr marL="7620" marR="7620" marT="7620" marB="0" anchor="ctr"/>
                </a:tc>
                <a:tc>
                  <a:txBody>
                    <a:bodyPr/>
                    <a:lstStyle/>
                    <a:p>
                      <a:pPr algn="l" fontAlgn="ctr"/>
                      <a:r>
                        <a:rPr lang="en-US" sz="2000" u="none" strike="noStrike" kern="1200" dirty="0" smtClean="0">
                          <a:solidFill>
                            <a:schemeClr val="dk1"/>
                          </a:solidFill>
                          <a:effectLst/>
                          <a:latin typeface="+mn-lt"/>
                          <a:ea typeface="+mn-ea"/>
                          <a:cs typeface="+mn-cs"/>
                        </a:rPr>
                        <a:t>Maria</a:t>
                      </a:r>
                      <a:endParaRPr lang="en-US" sz="2000" u="none" strike="noStrike" kern="1200" dirty="0">
                        <a:solidFill>
                          <a:schemeClr val="dk1"/>
                        </a:solidFill>
                        <a:effectLst/>
                        <a:latin typeface="+mn-lt"/>
                        <a:ea typeface="+mn-ea"/>
                        <a:cs typeface="+mn-cs"/>
                      </a:endParaRPr>
                    </a:p>
                  </a:txBody>
                  <a:tcPr marL="7620" marR="7620" marT="7620" marB="0" anchor="ctr"/>
                </a:tc>
                <a:extLst>
                  <a:ext uri="{0D108BD9-81ED-4DB2-BD59-A6C34878D82A}">
                    <a16:rowId xmlns:a16="http://schemas.microsoft.com/office/drawing/2014/main" val="301517576"/>
                  </a:ext>
                </a:extLst>
              </a:tr>
              <a:tr h="359856">
                <a:tc>
                  <a:txBody>
                    <a:bodyPr/>
                    <a:lstStyle/>
                    <a:p>
                      <a:pPr algn="l" fontAlgn="ctr"/>
                      <a:r>
                        <a:rPr lang="en-US" sz="2000" u="none" strike="noStrike" kern="1200" dirty="0">
                          <a:solidFill>
                            <a:schemeClr val="dk1"/>
                          </a:solidFill>
                          <a:effectLst/>
                          <a:latin typeface="+mn-lt"/>
                          <a:ea typeface="+mn-ea"/>
                          <a:cs typeface="+mn-cs"/>
                        </a:rPr>
                        <a:t>11:45 – 13:30</a:t>
                      </a:r>
                    </a:p>
                  </a:txBody>
                  <a:tcPr marL="7620" marR="7620" marT="7620" marB="0" anchor="ctr">
                    <a:solidFill>
                      <a:schemeClr val="bg1">
                        <a:lumMod val="75000"/>
                      </a:schemeClr>
                    </a:solidFill>
                  </a:tcPr>
                </a:tc>
                <a:tc>
                  <a:txBody>
                    <a:bodyPr/>
                    <a:lstStyle/>
                    <a:p>
                      <a:pPr algn="l" fontAlgn="ctr"/>
                      <a:r>
                        <a:rPr lang="en-US" sz="2000" u="none" strike="noStrike" kern="1200" dirty="0">
                          <a:solidFill>
                            <a:schemeClr val="dk1"/>
                          </a:solidFill>
                          <a:effectLst/>
                          <a:latin typeface="+mn-lt"/>
                          <a:ea typeface="+mn-ea"/>
                          <a:cs typeface="+mn-cs"/>
                        </a:rPr>
                        <a:t>Lunch &amp; </a:t>
                      </a:r>
                      <a:r>
                        <a:rPr lang="en-US" sz="2000" u="none" strike="noStrike" kern="1200" dirty="0" smtClean="0">
                          <a:solidFill>
                            <a:schemeClr val="dk1"/>
                          </a:solidFill>
                          <a:effectLst/>
                          <a:latin typeface="+mn-lt"/>
                          <a:ea typeface="+mn-ea"/>
                          <a:cs typeface="+mn-cs"/>
                        </a:rPr>
                        <a:t>Labs</a:t>
                      </a:r>
                      <a:endParaRPr lang="en-US" sz="2000" u="none" strike="noStrike" kern="1200" dirty="0">
                        <a:solidFill>
                          <a:schemeClr val="dk1"/>
                        </a:solidFill>
                        <a:effectLst/>
                        <a:latin typeface="+mn-lt"/>
                        <a:ea typeface="+mn-ea"/>
                        <a:cs typeface="+mn-cs"/>
                      </a:endParaRPr>
                    </a:p>
                  </a:txBody>
                  <a:tcPr marL="7620" marR="7620" marT="7620" marB="0" anchor="ctr">
                    <a:solidFill>
                      <a:schemeClr val="bg1">
                        <a:lumMod val="75000"/>
                      </a:schemeClr>
                    </a:solidFill>
                  </a:tcPr>
                </a:tc>
                <a:tc>
                  <a:txBody>
                    <a:bodyPr/>
                    <a:lstStyle/>
                    <a:p>
                      <a:pPr algn="l" fontAlgn="ctr"/>
                      <a:r>
                        <a:rPr lang="en-US" sz="2000" u="none" strike="noStrike" kern="1200" dirty="0" smtClean="0">
                          <a:solidFill>
                            <a:schemeClr val="dk1"/>
                          </a:solidFill>
                          <a:effectLst/>
                          <a:latin typeface="+mn-lt"/>
                          <a:ea typeface="+mn-ea"/>
                          <a:cs typeface="+mn-cs"/>
                        </a:rPr>
                        <a:t>All</a:t>
                      </a:r>
                      <a:r>
                        <a:rPr lang="en-US" sz="2000" u="none" strike="noStrike" kern="1200" dirty="0">
                          <a:solidFill>
                            <a:schemeClr val="dk1"/>
                          </a:solidFill>
                          <a:effectLst/>
                          <a:latin typeface="+mn-lt"/>
                          <a:ea typeface="+mn-ea"/>
                          <a:cs typeface="+mn-cs"/>
                        </a:rPr>
                        <a:t> </a:t>
                      </a:r>
                    </a:p>
                  </a:txBody>
                  <a:tcPr marL="7620" marR="7620" marT="7620" marB="0" anchor="ctr">
                    <a:solidFill>
                      <a:schemeClr val="bg1">
                        <a:lumMod val="75000"/>
                      </a:schemeClr>
                    </a:solidFill>
                  </a:tcPr>
                </a:tc>
                <a:extLst>
                  <a:ext uri="{0D108BD9-81ED-4DB2-BD59-A6C34878D82A}">
                    <a16:rowId xmlns:a16="http://schemas.microsoft.com/office/drawing/2014/main" val="2661707147"/>
                  </a:ext>
                </a:extLst>
              </a:tr>
              <a:tr h="359856">
                <a:tc>
                  <a:txBody>
                    <a:bodyPr/>
                    <a:lstStyle/>
                    <a:p>
                      <a:pPr algn="l" fontAlgn="ctr"/>
                      <a:r>
                        <a:rPr lang="en-US" sz="2000" u="none" strike="noStrike" kern="1200">
                          <a:solidFill>
                            <a:schemeClr val="dk1"/>
                          </a:solidFill>
                          <a:effectLst/>
                          <a:latin typeface="+mn-lt"/>
                          <a:ea typeface="+mn-ea"/>
                          <a:cs typeface="+mn-cs"/>
                        </a:rPr>
                        <a:t>13:30 – 14:15</a:t>
                      </a:r>
                    </a:p>
                  </a:txBody>
                  <a:tcPr marL="7620" marR="7620" marT="7620" marB="0" anchor="ctr"/>
                </a:tc>
                <a:tc>
                  <a:txBody>
                    <a:bodyPr/>
                    <a:lstStyle/>
                    <a:p>
                      <a:pPr algn="l" fontAlgn="ctr"/>
                      <a:r>
                        <a:rPr lang="en-US" sz="2000" u="none" strike="noStrike" kern="1200" dirty="0">
                          <a:solidFill>
                            <a:schemeClr val="dk1"/>
                          </a:solidFill>
                          <a:effectLst/>
                          <a:latin typeface="+mn-lt"/>
                          <a:ea typeface="+mn-ea"/>
                          <a:cs typeface="+mn-cs"/>
                        </a:rPr>
                        <a:t>IaaS</a:t>
                      </a:r>
                    </a:p>
                  </a:txBody>
                  <a:tcPr marL="7620" marR="7620" marT="7620" marB="0" anchor="ctr"/>
                </a:tc>
                <a:tc>
                  <a:txBody>
                    <a:bodyPr/>
                    <a:lstStyle/>
                    <a:p>
                      <a:pPr algn="l" fontAlgn="ctr"/>
                      <a:r>
                        <a:rPr lang="en-US" sz="2000" u="none" strike="noStrike" kern="1200" dirty="0">
                          <a:solidFill>
                            <a:schemeClr val="dk1"/>
                          </a:solidFill>
                          <a:effectLst/>
                          <a:latin typeface="+mn-lt"/>
                          <a:ea typeface="+mn-ea"/>
                          <a:cs typeface="+mn-cs"/>
                        </a:rPr>
                        <a:t>Dan</a:t>
                      </a:r>
                    </a:p>
                  </a:txBody>
                  <a:tcPr marL="7620" marR="7620" marT="7620" marB="0" anchor="ctr"/>
                </a:tc>
                <a:extLst>
                  <a:ext uri="{0D108BD9-81ED-4DB2-BD59-A6C34878D82A}">
                    <a16:rowId xmlns:a16="http://schemas.microsoft.com/office/drawing/2014/main" val="2097539517"/>
                  </a:ext>
                </a:extLst>
              </a:tr>
              <a:tr h="359856">
                <a:tc>
                  <a:txBody>
                    <a:bodyPr/>
                    <a:lstStyle/>
                    <a:p>
                      <a:pPr algn="l" fontAlgn="ctr"/>
                      <a:r>
                        <a:rPr lang="en-US" sz="2000" u="none" strike="noStrike" kern="1200">
                          <a:solidFill>
                            <a:schemeClr val="dk1"/>
                          </a:solidFill>
                          <a:effectLst/>
                          <a:latin typeface="+mn-lt"/>
                          <a:ea typeface="+mn-ea"/>
                          <a:cs typeface="+mn-cs"/>
                        </a:rPr>
                        <a:t>14:15 – 15:00</a:t>
                      </a:r>
                    </a:p>
                  </a:txBody>
                  <a:tcPr marL="7620" marR="7620" marT="7620" marB="0" anchor="ctr"/>
                </a:tc>
                <a:tc>
                  <a:txBody>
                    <a:bodyPr/>
                    <a:lstStyle/>
                    <a:p>
                      <a:pPr algn="l" fontAlgn="ctr"/>
                      <a:r>
                        <a:rPr lang="en-US" sz="2000" u="none" strike="noStrike" kern="1200" dirty="0" smtClean="0">
                          <a:solidFill>
                            <a:schemeClr val="dk1"/>
                          </a:solidFill>
                          <a:effectLst/>
                          <a:latin typeface="+mn-lt"/>
                          <a:ea typeface="+mn-ea"/>
                          <a:cs typeface="+mn-cs"/>
                        </a:rPr>
                        <a:t>Data</a:t>
                      </a:r>
                      <a:r>
                        <a:rPr lang="en-US" sz="2000" u="none" strike="noStrike" kern="1200" baseline="0" dirty="0" smtClean="0">
                          <a:solidFill>
                            <a:schemeClr val="dk1"/>
                          </a:solidFill>
                          <a:effectLst/>
                          <a:latin typeface="+mn-lt"/>
                          <a:ea typeface="+mn-ea"/>
                          <a:cs typeface="+mn-cs"/>
                        </a:rPr>
                        <a:t> Services</a:t>
                      </a:r>
                      <a:endParaRPr lang="en-US" sz="2000" u="none" strike="noStrike" kern="1200" dirty="0">
                        <a:solidFill>
                          <a:schemeClr val="dk1"/>
                        </a:solidFill>
                        <a:effectLst/>
                        <a:latin typeface="+mn-lt"/>
                        <a:ea typeface="+mn-ea"/>
                        <a:cs typeface="+mn-cs"/>
                      </a:endParaRPr>
                    </a:p>
                  </a:txBody>
                  <a:tcPr marL="7620" marR="7620" marT="7620" marB="0" anchor="ctr"/>
                </a:tc>
                <a:tc>
                  <a:txBody>
                    <a:bodyPr/>
                    <a:lstStyle/>
                    <a:p>
                      <a:pPr algn="l" fontAlgn="ctr"/>
                      <a:r>
                        <a:rPr lang="en-US" sz="2000" u="none" strike="noStrike" kern="1200" dirty="0">
                          <a:solidFill>
                            <a:schemeClr val="dk1"/>
                          </a:solidFill>
                          <a:effectLst/>
                          <a:latin typeface="+mn-lt"/>
                          <a:ea typeface="+mn-ea"/>
                          <a:cs typeface="+mn-cs"/>
                        </a:rPr>
                        <a:t>Ashish</a:t>
                      </a:r>
                    </a:p>
                  </a:txBody>
                  <a:tcPr marL="7620" marR="7620" marT="7620" marB="0" anchor="ctr"/>
                </a:tc>
                <a:extLst>
                  <a:ext uri="{0D108BD9-81ED-4DB2-BD59-A6C34878D82A}">
                    <a16:rowId xmlns:a16="http://schemas.microsoft.com/office/drawing/2014/main" val="2538018899"/>
                  </a:ext>
                </a:extLst>
              </a:tr>
              <a:tr h="359856">
                <a:tc>
                  <a:txBody>
                    <a:bodyPr/>
                    <a:lstStyle/>
                    <a:p>
                      <a:pPr marL="0" algn="l" defTabSz="914180" rtl="0" eaLnBrk="1" fontAlgn="ctr" latinLnBrk="0" hangingPunct="1"/>
                      <a:r>
                        <a:rPr lang="en-US" sz="2000" u="none" strike="noStrike" kern="1200">
                          <a:solidFill>
                            <a:schemeClr val="dk1"/>
                          </a:solidFill>
                          <a:effectLst/>
                          <a:latin typeface="+mn-lt"/>
                          <a:ea typeface="+mn-ea"/>
                          <a:cs typeface="+mn-cs"/>
                        </a:rPr>
                        <a:t>15:00 – 15:15</a:t>
                      </a:r>
                    </a:p>
                  </a:txBody>
                  <a:tcPr marL="7620" marR="7620" marT="7620" marB="0" anchor="ctr">
                    <a:solidFill>
                      <a:schemeClr val="bg1">
                        <a:lumMod val="75000"/>
                      </a:schemeClr>
                    </a:solidFill>
                  </a:tcPr>
                </a:tc>
                <a:tc>
                  <a:txBody>
                    <a:bodyPr/>
                    <a:lstStyle/>
                    <a:p>
                      <a:pPr marL="0" algn="l" defTabSz="914180" rtl="0" eaLnBrk="1" fontAlgn="ctr" latinLnBrk="0" hangingPunct="1"/>
                      <a:r>
                        <a:rPr lang="en-US" sz="2000" u="none" strike="noStrike" kern="1200" dirty="0">
                          <a:solidFill>
                            <a:schemeClr val="dk1"/>
                          </a:solidFill>
                          <a:effectLst/>
                          <a:latin typeface="+mn-lt"/>
                          <a:ea typeface="+mn-ea"/>
                          <a:cs typeface="+mn-cs"/>
                        </a:rPr>
                        <a:t>BREAK &amp; Lab</a:t>
                      </a:r>
                    </a:p>
                  </a:txBody>
                  <a:tcPr marL="7620" marR="7620" marT="7620" marB="0" anchor="ctr">
                    <a:solidFill>
                      <a:schemeClr val="bg1">
                        <a:lumMod val="75000"/>
                      </a:schemeClr>
                    </a:solidFill>
                  </a:tcPr>
                </a:tc>
                <a:tc>
                  <a:txBody>
                    <a:bodyPr/>
                    <a:lstStyle/>
                    <a:p>
                      <a:pPr marL="0" algn="l" defTabSz="914180" rtl="0" eaLnBrk="1" fontAlgn="ctr" latinLnBrk="0" hangingPunct="1"/>
                      <a:r>
                        <a:rPr lang="en-US" sz="2000" u="none" strike="noStrike" kern="1200" dirty="0" smtClean="0">
                          <a:solidFill>
                            <a:schemeClr val="dk1"/>
                          </a:solidFill>
                          <a:effectLst/>
                          <a:latin typeface="+mn-lt"/>
                          <a:ea typeface="+mn-ea"/>
                          <a:cs typeface="+mn-cs"/>
                        </a:rPr>
                        <a:t>All</a:t>
                      </a:r>
                      <a:endParaRPr lang="en-US" sz="2000" u="none" strike="noStrike" kern="1200" dirty="0">
                        <a:solidFill>
                          <a:schemeClr val="dk1"/>
                        </a:solidFill>
                        <a:effectLst/>
                        <a:latin typeface="+mn-lt"/>
                        <a:ea typeface="+mn-ea"/>
                        <a:cs typeface="+mn-cs"/>
                      </a:endParaRPr>
                    </a:p>
                  </a:txBody>
                  <a:tcPr marL="7620" marR="7620" marT="7620" marB="0" anchor="ctr">
                    <a:solidFill>
                      <a:schemeClr val="bg1">
                        <a:lumMod val="75000"/>
                      </a:schemeClr>
                    </a:solidFill>
                  </a:tcPr>
                </a:tc>
                <a:extLst>
                  <a:ext uri="{0D108BD9-81ED-4DB2-BD59-A6C34878D82A}">
                    <a16:rowId xmlns:a16="http://schemas.microsoft.com/office/drawing/2014/main" val="1496558887"/>
                  </a:ext>
                </a:extLst>
              </a:tr>
              <a:tr h="359856">
                <a:tc>
                  <a:txBody>
                    <a:bodyPr/>
                    <a:lstStyle/>
                    <a:p>
                      <a:pPr algn="l" fontAlgn="ctr"/>
                      <a:r>
                        <a:rPr lang="en-US" sz="2000" u="none" strike="noStrike" kern="1200">
                          <a:solidFill>
                            <a:schemeClr val="dk1"/>
                          </a:solidFill>
                          <a:effectLst/>
                          <a:latin typeface="+mn-lt"/>
                          <a:ea typeface="+mn-ea"/>
                          <a:cs typeface="+mn-cs"/>
                        </a:rPr>
                        <a:t>15:15 – 16:45</a:t>
                      </a:r>
                    </a:p>
                  </a:txBody>
                  <a:tcPr marL="7620" marR="7620" marT="7620" marB="0" anchor="ctr"/>
                </a:tc>
                <a:tc>
                  <a:txBody>
                    <a:bodyPr/>
                    <a:lstStyle/>
                    <a:p>
                      <a:pPr algn="l" fontAlgn="ctr"/>
                      <a:r>
                        <a:rPr lang="en-US" sz="2000" u="none" strike="noStrike" kern="1200" dirty="0" smtClean="0">
                          <a:solidFill>
                            <a:schemeClr val="dk1"/>
                          </a:solidFill>
                          <a:effectLst/>
                          <a:latin typeface="+mn-lt"/>
                          <a:ea typeface="+mn-ea"/>
                          <a:cs typeface="+mn-cs"/>
                        </a:rPr>
                        <a:t>Hands on Labs</a:t>
                      </a:r>
                      <a:endParaRPr lang="en-US" sz="2000" u="none" strike="noStrike" kern="1200" dirty="0">
                        <a:solidFill>
                          <a:schemeClr val="dk1"/>
                        </a:solidFill>
                        <a:effectLst/>
                        <a:latin typeface="+mn-lt"/>
                        <a:ea typeface="+mn-ea"/>
                        <a:cs typeface="+mn-cs"/>
                      </a:endParaRPr>
                    </a:p>
                  </a:txBody>
                  <a:tcPr marL="7620" marR="7620" marT="7620" marB="0" anchor="ctr"/>
                </a:tc>
                <a:tc>
                  <a:txBody>
                    <a:bodyPr/>
                    <a:lstStyle/>
                    <a:p>
                      <a:pPr algn="l" fontAlgn="ctr"/>
                      <a:r>
                        <a:rPr lang="en-US" sz="2000" u="none" strike="noStrike" kern="1200" dirty="0" smtClean="0">
                          <a:solidFill>
                            <a:schemeClr val="dk1"/>
                          </a:solidFill>
                          <a:effectLst/>
                          <a:latin typeface="+mn-lt"/>
                          <a:ea typeface="+mn-ea"/>
                          <a:cs typeface="+mn-cs"/>
                        </a:rPr>
                        <a:t>All</a:t>
                      </a:r>
                      <a:endParaRPr lang="en-US" sz="2000" u="none" strike="noStrike" kern="1200" dirty="0">
                        <a:solidFill>
                          <a:schemeClr val="dk1"/>
                        </a:solidFill>
                        <a:effectLst/>
                        <a:latin typeface="+mn-lt"/>
                        <a:ea typeface="+mn-ea"/>
                        <a:cs typeface="+mn-cs"/>
                      </a:endParaRPr>
                    </a:p>
                  </a:txBody>
                  <a:tcPr marL="7620" marR="7620" marT="7620" marB="0" anchor="ctr"/>
                </a:tc>
                <a:extLst>
                  <a:ext uri="{0D108BD9-81ED-4DB2-BD59-A6C34878D82A}">
                    <a16:rowId xmlns:a16="http://schemas.microsoft.com/office/drawing/2014/main" val="3192113287"/>
                  </a:ext>
                </a:extLst>
              </a:tr>
              <a:tr h="359856">
                <a:tc>
                  <a:txBody>
                    <a:bodyPr/>
                    <a:lstStyle/>
                    <a:p>
                      <a:pPr algn="l" fontAlgn="ctr"/>
                      <a:r>
                        <a:rPr lang="en-US" sz="2000" u="none" strike="noStrike" kern="1200">
                          <a:solidFill>
                            <a:schemeClr val="dk1"/>
                          </a:solidFill>
                          <a:effectLst/>
                          <a:latin typeface="+mn-lt"/>
                          <a:ea typeface="+mn-ea"/>
                          <a:cs typeface="+mn-cs"/>
                        </a:rPr>
                        <a:t>16:45 – 17:00</a:t>
                      </a:r>
                    </a:p>
                  </a:txBody>
                  <a:tcPr marL="7620" marR="7620" marT="7620" marB="0" anchor="ctr"/>
                </a:tc>
                <a:tc>
                  <a:txBody>
                    <a:bodyPr/>
                    <a:lstStyle/>
                    <a:p>
                      <a:pPr algn="l" fontAlgn="ctr"/>
                      <a:r>
                        <a:rPr lang="en-US" sz="2000" u="none" strike="noStrike" kern="1200" dirty="0">
                          <a:solidFill>
                            <a:schemeClr val="dk1"/>
                          </a:solidFill>
                          <a:effectLst/>
                          <a:latin typeface="+mn-lt"/>
                          <a:ea typeface="+mn-ea"/>
                          <a:cs typeface="+mn-cs"/>
                        </a:rPr>
                        <a:t>Wrap up, </a:t>
                      </a:r>
                      <a:r>
                        <a:rPr lang="en-US" sz="2000" u="none" strike="noStrike" kern="1200" dirty="0" err="1">
                          <a:solidFill>
                            <a:schemeClr val="dk1"/>
                          </a:solidFill>
                          <a:effectLst/>
                          <a:latin typeface="+mn-lt"/>
                          <a:ea typeface="+mn-ea"/>
                          <a:cs typeface="+mn-cs"/>
                        </a:rPr>
                        <a:t>Eval</a:t>
                      </a:r>
                      <a:r>
                        <a:rPr lang="en-US" sz="2000" u="none" strike="noStrike" kern="1200" dirty="0">
                          <a:solidFill>
                            <a:schemeClr val="dk1"/>
                          </a:solidFill>
                          <a:effectLst/>
                          <a:latin typeface="+mn-lt"/>
                          <a:ea typeface="+mn-ea"/>
                          <a:cs typeface="+mn-cs"/>
                        </a:rPr>
                        <a:t> &amp; Prizes</a:t>
                      </a:r>
                    </a:p>
                  </a:txBody>
                  <a:tcPr marL="7620" marR="7620" marT="7620" marB="0" anchor="ctr"/>
                </a:tc>
                <a:tc>
                  <a:txBody>
                    <a:bodyPr/>
                    <a:lstStyle/>
                    <a:p>
                      <a:pPr algn="l" fontAlgn="ctr"/>
                      <a:r>
                        <a:rPr lang="en-US" sz="2000" u="none" strike="noStrike" kern="1200" dirty="0">
                          <a:solidFill>
                            <a:schemeClr val="dk1"/>
                          </a:solidFill>
                          <a:effectLst/>
                          <a:latin typeface="+mn-lt"/>
                          <a:ea typeface="+mn-ea"/>
                          <a:cs typeface="+mn-cs"/>
                        </a:rPr>
                        <a:t>Maria</a:t>
                      </a:r>
                    </a:p>
                  </a:txBody>
                  <a:tcPr marL="7620" marR="7620" marT="7620" marB="0" anchor="ctr"/>
                </a:tc>
                <a:extLst>
                  <a:ext uri="{0D108BD9-81ED-4DB2-BD59-A6C34878D82A}">
                    <a16:rowId xmlns:a16="http://schemas.microsoft.com/office/drawing/2014/main" val="2299157638"/>
                  </a:ext>
                </a:extLst>
              </a:tr>
            </a:tbl>
          </a:graphicData>
        </a:graphic>
      </p:graphicFrame>
      <p:sp>
        <p:nvSpPr>
          <p:cNvPr id="5" name="Title 4"/>
          <p:cNvSpPr>
            <a:spLocks noGrp="1"/>
          </p:cNvSpPr>
          <p:nvPr>
            <p:ph type="title"/>
          </p:nvPr>
        </p:nvSpPr>
        <p:spPr>
          <a:xfrm>
            <a:off x="1976189" y="225423"/>
            <a:ext cx="8769842" cy="917575"/>
          </a:xfrm>
        </p:spPr>
        <p:txBody>
          <a:bodyPr/>
          <a:lstStyle/>
          <a:p>
            <a:r>
              <a:rPr lang="en-US" dirty="0" smtClean="0"/>
              <a:t>Agenda /  Timeline</a:t>
            </a:r>
            <a:endParaRPr lang="en-US" dirty="0"/>
          </a:p>
        </p:txBody>
      </p:sp>
    </p:spTree>
    <p:extLst>
      <p:ext uri="{BB962C8B-B14F-4D97-AF65-F5344CB8AC3E}">
        <p14:creationId xmlns:p14="http://schemas.microsoft.com/office/powerpoint/2010/main" val="2744902468"/>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Freeform 116"/>
          <p:cNvSpPr/>
          <p:nvPr/>
        </p:nvSpPr>
        <p:spPr bwMode="auto">
          <a:xfrm rot="10800000">
            <a:off x="-77788" y="-12727"/>
            <a:ext cx="12266613" cy="4631828"/>
          </a:xfrm>
          <a:custGeom>
            <a:avLst/>
            <a:gdLst>
              <a:gd name="connsiteX0" fmla="*/ 6344670 w 17221200"/>
              <a:gd name="connsiteY0" fmla="*/ 0 h 6502662"/>
              <a:gd name="connsiteX1" fmla="*/ 8044445 w 17221200"/>
              <a:gd name="connsiteY1" fmla="*/ 1250537 h 6502662"/>
              <a:gd name="connsiteX2" fmla="*/ 8067523 w 17221200"/>
              <a:gd name="connsiteY2" fmla="*/ 1340287 h 6502662"/>
              <a:gd name="connsiteX3" fmla="*/ 8085624 w 17221200"/>
              <a:gd name="connsiteY3" fmla="*/ 1331634 h 6502662"/>
              <a:gd name="connsiteX4" fmla="*/ 9129300 w 17221200"/>
              <a:gd name="connsiteY4" fmla="*/ 1117600 h 6502662"/>
              <a:gd name="connsiteX5" fmla="*/ 9399558 w 17221200"/>
              <a:gd name="connsiteY5" fmla="*/ 1131247 h 6502662"/>
              <a:gd name="connsiteX6" fmla="*/ 9457105 w 17221200"/>
              <a:gd name="connsiteY6" fmla="*/ 1140030 h 6502662"/>
              <a:gd name="connsiteX7" fmla="*/ 9479224 w 17221200"/>
              <a:gd name="connsiteY7" fmla="*/ 1068773 h 6502662"/>
              <a:gd name="connsiteX8" fmla="*/ 10173771 w 17221200"/>
              <a:gd name="connsiteY8" fmla="*/ 608396 h 6502662"/>
              <a:gd name="connsiteX9" fmla="*/ 10706776 w 17221200"/>
              <a:gd name="connsiteY9" fmla="*/ 829174 h 6502662"/>
              <a:gd name="connsiteX10" fmla="*/ 10718548 w 17221200"/>
              <a:gd name="connsiteY10" fmla="*/ 843442 h 6502662"/>
              <a:gd name="connsiteX11" fmla="*/ 10806869 w 17221200"/>
              <a:gd name="connsiteY11" fmla="*/ 767854 h 6502662"/>
              <a:gd name="connsiteX12" fmla="*/ 12463627 w 17221200"/>
              <a:gd name="connsiteY12" fmla="*/ 184318 h 6502662"/>
              <a:gd name="connsiteX13" fmla="*/ 14503294 w 17221200"/>
              <a:gd name="connsiteY13" fmla="*/ 1146219 h 6502662"/>
              <a:gd name="connsiteX14" fmla="*/ 14639898 w 17221200"/>
              <a:gd name="connsiteY14" fmla="*/ 1328897 h 6502662"/>
              <a:gd name="connsiteX15" fmla="*/ 14695193 w 17221200"/>
              <a:gd name="connsiteY15" fmla="*/ 1302259 h 6502662"/>
              <a:gd name="connsiteX16" fmla="*/ 15396527 w 17221200"/>
              <a:gd name="connsiteY16" fmla="*/ 1160666 h 6502662"/>
              <a:gd name="connsiteX17" fmla="*/ 17161700 w 17221200"/>
              <a:gd name="connsiteY17" fmla="*/ 2599325 h 6502662"/>
              <a:gd name="connsiteX18" fmla="*/ 17183068 w 17221200"/>
              <a:gd name="connsiteY18" fmla="*/ 2811291 h 6502662"/>
              <a:gd name="connsiteX19" fmla="*/ 17198306 w 17221200"/>
              <a:gd name="connsiteY19" fmla="*/ 2811291 h 6502662"/>
              <a:gd name="connsiteX20" fmla="*/ 17198306 w 17221200"/>
              <a:gd name="connsiteY20" fmla="*/ 2962446 h 6502662"/>
              <a:gd name="connsiteX21" fmla="*/ 17198306 w 17221200"/>
              <a:gd name="connsiteY21" fmla="*/ 4046706 h 6502662"/>
              <a:gd name="connsiteX22" fmla="*/ 17221200 w 17221200"/>
              <a:gd name="connsiteY22" fmla="*/ 4046706 h 6502662"/>
              <a:gd name="connsiteX23" fmla="*/ 17221200 w 17221200"/>
              <a:gd name="connsiteY23" fmla="*/ 6502662 h 6502662"/>
              <a:gd name="connsiteX24" fmla="*/ 17198306 w 17221200"/>
              <a:gd name="connsiteY24" fmla="*/ 6502662 h 6502662"/>
              <a:gd name="connsiteX25" fmla="*/ 11368772 w 17221200"/>
              <a:gd name="connsiteY25" fmla="*/ 6502662 h 6502662"/>
              <a:gd name="connsiteX26" fmla="*/ 1 w 17221200"/>
              <a:gd name="connsiteY26" fmla="*/ 6502662 h 6502662"/>
              <a:gd name="connsiteX27" fmla="*/ 1 w 17221200"/>
              <a:gd name="connsiteY27" fmla="*/ 4085110 h 6502662"/>
              <a:gd name="connsiteX28" fmla="*/ 0 w 17221200"/>
              <a:gd name="connsiteY28" fmla="*/ 4085107 h 6502662"/>
              <a:gd name="connsiteX29" fmla="*/ 1 w 17221200"/>
              <a:gd name="connsiteY29" fmla="*/ 4085105 h 6502662"/>
              <a:gd name="connsiteX30" fmla="*/ 1 w 17221200"/>
              <a:gd name="connsiteY30" fmla="*/ 4046706 h 6502662"/>
              <a:gd name="connsiteX31" fmla="*/ 3872 w 17221200"/>
              <a:gd name="connsiteY31" fmla="*/ 4046706 h 6502662"/>
              <a:gd name="connsiteX32" fmla="*/ 30079 w 17221200"/>
              <a:gd name="connsiteY32" fmla="*/ 3786736 h 6502662"/>
              <a:gd name="connsiteX33" fmla="*/ 1480493 w 17221200"/>
              <a:gd name="connsiteY33" fmla="*/ 2604614 h 6502662"/>
              <a:gd name="connsiteX34" fmla="*/ 1631865 w 17221200"/>
              <a:gd name="connsiteY34" fmla="*/ 2612258 h 6502662"/>
              <a:gd name="connsiteX35" fmla="*/ 1676770 w 17221200"/>
              <a:gd name="connsiteY35" fmla="*/ 2619111 h 6502662"/>
              <a:gd name="connsiteX36" fmla="*/ 1714754 w 17221200"/>
              <a:gd name="connsiteY36" fmla="*/ 2540261 h 6502662"/>
              <a:gd name="connsiteX37" fmla="*/ 4032720 w 17221200"/>
              <a:gd name="connsiteY37" fmla="*/ 1160665 h 6502662"/>
              <a:gd name="connsiteX38" fmla="*/ 4466836 w 17221200"/>
              <a:gd name="connsiteY38" fmla="*/ 1196240 h 6502662"/>
              <a:gd name="connsiteX39" fmla="*/ 4650778 w 17221200"/>
              <a:gd name="connsiteY39" fmla="*/ 1234460 h 6502662"/>
              <a:gd name="connsiteX40" fmla="*/ 4704742 w 17221200"/>
              <a:gd name="connsiteY40" fmla="*/ 1087017 h 6502662"/>
              <a:gd name="connsiteX41" fmla="*/ 6344670 w 17221200"/>
              <a:gd name="connsiteY41" fmla="*/ 0 h 650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7221200" h="6502662">
                <a:moveTo>
                  <a:pt x="6344670" y="0"/>
                </a:moveTo>
                <a:cubicBezTo>
                  <a:pt x="7143317" y="0"/>
                  <a:pt x="7819103" y="526039"/>
                  <a:pt x="8044445" y="1250537"/>
                </a:cubicBezTo>
                <a:lnTo>
                  <a:pt x="8067523" y="1340287"/>
                </a:lnTo>
                <a:lnTo>
                  <a:pt x="8085624" y="1331634"/>
                </a:lnTo>
                <a:cubicBezTo>
                  <a:pt x="8405799" y="1193894"/>
                  <a:pt x="8758640" y="1117600"/>
                  <a:pt x="9129300" y="1117600"/>
                </a:cubicBezTo>
                <a:cubicBezTo>
                  <a:pt x="9220540" y="1117600"/>
                  <a:pt x="9310699" y="1122223"/>
                  <a:pt x="9399558" y="1131247"/>
                </a:cubicBezTo>
                <a:lnTo>
                  <a:pt x="9457105" y="1140030"/>
                </a:lnTo>
                <a:lnTo>
                  <a:pt x="9479224" y="1068773"/>
                </a:lnTo>
                <a:cubicBezTo>
                  <a:pt x="9593655" y="798229"/>
                  <a:pt x="9861544" y="608396"/>
                  <a:pt x="10173771" y="608396"/>
                </a:cubicBezTo>
                <a:cubicBezTo>
                  <a:pt x="10381922" y="608396"/>
                  <a:pt x="10570368" y="692766"/>
                  <a:pt x="10706776" y="829174"/>
                </a:cubicBezTo>
                <a:lnTo>
                  <a:pt x="10718548" y="843442"/>
                </a:lnTo>
                <a:lnTo>
                  <a:pt x="10806869" y="767854"/>
                </a:lnTo>
                <a:cubicBezTo>
                  <a:pt x="11260117" y="402816"/>
                  <a:pt x="11836355" y="184318"/>
                  <a:pt x="12463627" y="184318"/>
                </a:cubicBezTo>
                <a:cubicBezTo>
                  <a:pt x="13284783" y="184318"/>
                  <a:pt x="14018482" y="558762"/>
                  <a:pt x="14503294" y="1146219"/>
                </a:cubicBezTo>
                <a:lnTo>
                  <a:pt x="14639898" y="1328897"/>
                </a:lnTo>
                <a:lnTo>
                  <a:pt x="14695193" y="1302259"/>
                </a:lnTo>
                <a:cubicBezTo>
                  <a:pt x="14910755" y="1211084"/>
                  <a:pt x="15147753" y="1160666"/>
                  <a:pt x="15396527" y="1160666"/>
                </a:cubicBezTo>
                <a:cubicBezTo>
                  <a:pt x="16267235" y="1160666"/>
                  <a:pt x="16993691" y="1778284"/>
                  <a:pt x="17161700" y="2599325"/>
                </a:cubicBezTo>
                <a:lnTo>
                  <a:pt x="17183068" y="2811291"/>
                </a:lnTo>
                <a:lnTo>
                  <a:pt x="17198306" y="2811291"/>
                </a:lnTo>
                <a:lnTo>
                  <a:pt x="17198306" y="2962446"/>
                </a:lnTo>
                <a:lnTo>
                  <a:pt x="17198306" y="4046706"/>
                </a:lnTo>
                <a:lnTo>
                  <a:pt x="17221200" y="4046706"/>
                </a:lnTo>
                <a:lnTo>
                  <a:pt x="17221200" y="6502662"/>
                </a:lnTo>
                <a:lnTo>
                  <a:pt x="17198306" y="6502662"/>
                </a:lnTo>
                <a:lnTo>
                  <a:pt x="11368772" y="6502662"/>
                </a:lnTo>
                <a:lnTo>
                  <a:pt x="1" y="6502662"/>
                </a:lnTo>
                <a:lnTo>
                  <a:pt x="1" y="4085110"/>
                </a:lnTo>
                <a:lnTo>
                  <a:pt x="0" y="4085107"/>
                </a:lnTo>
                <a:lnTo>
                  <a:pt x="1" y="4085105"/>
                </a:lnTo>
                <a:lnTo>
                  <a:pt x="1" y="4046706"/>
                </a:lnTo>
                <a:lnTo>
                  <a:pt x="3872" y="4046706"/>
                </a:lnTo>
                <a:lnTo>
                  <a:pt x="30079" y="3786736"/>
                </a:lnTo>
                <a:cubicBezTo>
                  <a:pt x="168129" y="3112100"/>
                  <a:pt x="765046" y="2604614"/>
                  <a:pt x="1480493" y="2604614"/>
                </a:cubicBezTo>
                <a:cubicBezTo>
                  <a:pt x="1531597" y="2604614"/>
                  <a:pt x="1582095" y="2607203"/>
                  <a:pt x="1631865" y="2612258"/>
                </a:cubicBezTo>
                <a:lnTo>
                  <a:pt x="1676770" y="2619111"/>
                </a:lnTo>
                <a:lnTo>
                  <a:pt x="1714754" y="2540261"/>
                </a:lnTo>
                <a:cubicBezTo>
                  <a:pt x="2161155" y="1718512"/>
                  <a:pt x="3031791" y="1160665"/>
                  <a:pt x="4032720" y="1160665"/>
                </a:cubicBezTo>
                <a:cubicBezTo>
                  <a:pt x="4180584" y="1160665"/>
                  <a:pt x="4325605" y="1172839"/>
                  <a:pt x="4466836" y="1196240"/>
                </a:cubicBezTo>
                <a:lnTo>
                  <a:pt x="4650778" y="1234460"/>
                </a:lnTo>
                <a:lnTo>
                  <a:pt x="4704742" y="1087017"/>
                </a:lnTo>
                <a:cubicBezTo>
                  <a:pt x="4974929" y="448223"/>
                  <a:pt x="5607455" y="0"/>
                  <a:pt x="6344670" y="0"/>
                </a:cubicBezTo>
                <a:close/>
              </a:path>
            </a:pathLst>
          </a:custGeom>
          <a:solidFill>
            <a:schemeClr val="tx2">
              <a:lumMod val="20000"/>
              <a:lumOff val="80000"/>
              <a:alpha val="50196"/>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6" name="Freeform 115"/>
          <p:cNvSpPr/>
          <p:nvPr/>
        </p:nvSpPr>
        <p:spPr>
          <a:xfrm>
            <a:off x="1877537" y="0"/>
            <a:ext cx="10311288" cy="6858000"/>
          </a:xfrm>
          <a:custGeom>
            <a:avLst/>
            <a:gdLst>
              <a:gd name="connsiteX0" fmla="*/ 973043 w 10311288"/>
              <a:gd name="connsiteY0" fmla="*/ 0 h 6858000"/>
              <a:gd name="connsiteX1" fmla="*/ 10311288 w 10311288"/>
              <a:gd name="connsiteY1" fmla="*/ 0 h 6858000"/>
              <a:gd name="connsiteX2" fmla="*/ 10311288 w 10311288"/>
              <a:gd name="connsiteY2" fmla="*/ 6858000 h 6858000"/>
              <a:gd name="connsiteX3" fmla="*/ 3317772 w 10311288"/>
              <a:gd name="connsiteY3" fmla="*/ 6858000 h 6858000"/>
              <a:gd name="connsiteX4" fmla="*/ 3178913 w 10311288"/>
              <a:gd name="connsiteY4" fmla="*/ 6722414 h 6858000"/>
              <a:gd name="connsiteX5" fmla="*/ 2565597 w 10311288"/>
              <a:gd name="connsiteY5" fmla="*/ 5788856 h 6858000"/>
              <a:gd name="connsiteX6" fmla="*/ 2463322 w 10311288"/>
              <a:gd name="connsiteY6" fmla="*/ 5509419 h 6858000"/>
              <a:gd name="connsiteX7" fmla="*/ 2267177 w 10311288"/>
              <a:gd name="connsiteY7" fmla="*/ 5479484 h 6858000"/>
              <a:gd name="connsiteX8" fmla="*/ 376190 w 10311288"/>
              <a:gd name="connsiteY8" fmla="*/ 4111092 h 6858000"/>
              <a:gd name="connsiteX9" fmla="*/ 267441 w 10311288"/>
              <a:gd name="connsiteY9" fmla="*/ 3901877 h 6858000"/>
              <a:gd name="connsiteX10" fmla="*/ 265228 w 10311288"/>
              <a:gd name="connsiteY10" fmla="*/ 3897620 h 6858000"/>
              <a:gd name="connsiteX11" fmla="*/ 0 w 10311288"/>
              <a:gd name="connsiteY11" fmla="*/ 2697751 h 6858000"/>
              <a:gd name="connsiteX12" fmla="*/ 223135 w 10311288"/>
              <a:gd name="connsiteY12" fmla="*/ 1592521 h 6858000"/>
              <a:gd name="connsiteX13" fmla="*/ 267441 w 10311288"/>
              <a:gd name="connsiteY13" fmla="*/ 1500548 h 6858000"/>
              <a:gd name="connsiteX14" fmla="*/ 342702 w 10311288"/>
              <a:gd name="connsiteY14" fmla="*/ 1344315 h 6858000"/>
              <a:gd name="connsiteX15" fmla="*/ 831647 w 10311288"/>
              <a:gd name="connsiteY15" fmla="*/ 689977 h 6858000"/>
              <a:gd name="connsiteX16" fmla="*/ 925937 w 10311288"/>
              <a:gd name="connsiteY16" fmla="*/ 604281 h 6858000"/>
              <a:gd name="connsiteX17" fmla="*/ 920876 w 10311288"/>
              <a:gd name="connsiteY17" fmla="*/ 504061 h 6858000"/>
              <a:gd name="connsiteX18" fmla="*/ 970816 w 10311288"/>
              <a:gd name="connsiteY18" fmla="*/ 865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311288" h="6858000">
                <a:moveTo>
                  <a:pt x="973043" y="0"/>
                </a:moveTo>
                <a:lnTo>
                  <a:pt x="10311288" y="0"/>
                </a:lnTo>
                <a:lnTo>
                  <a:pt x="10311288" y="6858000"/>
                </a:lnTo>
                <a:lnTo>
                  <a:pt x="3317772" y="6858000"/>
                </a:lnTo>
                <a:lnTo>
                  <a:pt x="3178913" y="6722414"/>
                </a:lnTo>
                <a:cubicBezTo>
                  <a:pt x="2921894" y="6452836"/>
                  <a:pt x="2712883" y="6137078"/>
                  <a:pt x="2565597" y="5788856"/>
                </a:cubicBezTo>
                <a:lnTo>
                  <a:pt x="2463322" y="5509419"/>
                </a:lnTo>
                <a:lnTo>
                  <a:pt x="2267177" y="5479484"/>
                </a:lnTo>
                <a:cubicBezTo>
                  <a:pt x="1458505" y="5314005"/>
                  <a:pt x="775057" y="4804755"/>
                  <a:pt x="376190" y="4111092"/>
                </a:cubicBezTo>
                <a:lnTo>
                  <a:pt x="267441" y="3901877"/>
                </a:lnTo>
                <a:lnTo>
                  <a:pt x="265228" y="3897620"/>
                </a:lnTo>
                <a:cubicBezTo>
                  <a:pt x="95049" y="3533143"/>
                  <a:pt x="0" y="3126547"/>
                  <a:pt x="0" y="2697751"/>
                </a:cubicBezTo>
                <a:cubicBezTo>
                  <a:pt x="0" y="2305709"/>
                  <a:pt x="79453" y="1932224"/>
                  <a:pt x="223135" y="1592521"/>
                </a:cubicBezTo>
                <a:lnTo>
                  <a:pt x="267441" y="1500548"/>
                </a:lnTo>
                <a:lnTo>
                  <a:pt x="342702" y="1344315"/>
                </a:lnTo>
                <a:cubicBezTo>
                  <a:pt x="473837" y="1102919"/>
                  <a:pt x="638959" y="882665"/>
                  <a:pt x="831647" y="689977"/>
                </a:cubicBezTo>
                <a:lnTo>
                  <a:pt x="925937" y="604281"/>
                </a:lnTo>
                <a:lnTo>
                  <a:pt x="920876" y="504061"/>
                </a:lnTo>
                <a:cubicBezTo>
                  <a:pt x="920876" y="334361"/>
                  <a:pt x="938071" y="168678"/>
                  <a:pt x="970816" y="8659"/>
                </a:cubicBez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r>
              <a:rPr lang="en-US" sz="1200" dirty="0" smtClean="0"/>
              <a:t> </a:t>
            </a:r>
          </a:p>
        </p:txBody>
      </p:sp>
      <p:sp>
        <p:nvSpPr>
          <p:cNvPr id="54" name="Title 1"/>
          <p:cNvSpPr>
            <a:spLocks noGrp="1"/>
          </p:cNvSpPr>
          <p:nvPr>
            <p:ph type="title" idx="4294967295"/>
          </p:nvPr>
        </p:nvSpPr>
        <p:spPr>
          <a:xfrm>
            <a:off x="0" y="239713"/>
            <a:ext cx="6180138" cy="831850"/>
          </a:xfrm>
          <a:prstGeom prst="rect">
            <a:avLst/>
          </a:prstGeom>
        </p:spPr>
        <p:txBody>
          <a:bodyPr>
            <a:noAutofit/>
          </a:bodyPr>
          <a:lstStyle/>
          <a:p>
            <a:r>
              <a:rPr lang="en-US" dirty="0"/>
              <a:t>Hybrid consistency</a:t>
            </a:r>
          </a:p>
        </p:txBody>
      </p:sp>
      <p:grpSp>
        <p:nvGrpSpPr>
          <p:cNvPr id="7" name="Group 6"/>
          <p:cNvGrpSpPr/>
          <p:nvPr/>
        </p:nvGrpSpPr>
        <p:grpSpPr>
          <a:xfrm>
            <a:off x="6018212" y="838200"/>
            <a:ext cx="5218780" cy="5218780"/>
            <a:chOff x="6018212" y="838200"/>
            <a:chExt cx="5218780" cy="5218780"/>
          </a:xfrm>
        </p:grpSpPr>
        <p:sp>
          <p:nvSpPr>
            <p:cNvPr id="94" name="Oval 5"/>
            <p:cNvSpPr>
              <a:spLocks noChangeArrowheads="1"/>
            </p:cNvSpPr>
            <p:nvPr/>
          </p:nvSpPr>
          <p:spPr bwMode="auto">
            <a:xfrm>
              <a:off x="6018212" y="838200"/>
              <a:ext cx="5218780" cy="5218780"/>
            </a:xfrm>
            <a:prstGeom prst="ellipse">
              <a:avLst/>
            </a:prstGeom>
            <a:noFill/>
            <a:ln w="1285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6"/>
            <p:cNvSpPr>
              <a:spLocks/>
            </p:cNvSpPr>
            <p:nvPr/>
          </p:nvSpPr>
          <p:spPr bwMode="auto">
            <a:xfrm>
              <a:off x="7388967" y="2240151"/>
              <a:ext cx="2523145" cy="1337726"/>
            </a:xfrm>
            <a:custGeom>
              <a:avLst/>
              <a:gdLst>
                <a:gd name="T0" fmla="*/ 1307 w 1369"/>
                <a:gd name="T1" fmla="*/ 597 h 726"/>
                <a:gd name="T2" fmla="*/ 648 w 1369"/>
                <a:gd name="T3" fmla="*/ 0 h 726"/>
                <a:gd name="T4" fmla="*/ 0 w 1369"/>
                <a:gd name="T5" fmla="*/ 530 h 726"/>
                <a:gd name="T6" fmla="*/ 96 w 1369"/>
                <a:gd name="T7" fmla="*/ 530 h 726"/>
                <a:gd name="T8" fmla="*/ 648 w 1369"/>
                <a:gd name="T9" fmla="*/ 94 h 726"/>
                <a:gd name="T10" fmla="*/ 1213 w 1369"/>
                <a:gd name="T11" fmla="*/ 597 h 726"/>
                <a:gd name="T12" fmla="*/ 1158 w 1369"/>
                <a:gd name="T13" fmla="*/ 597 h 726"/>
                <a:gd name="T14" fmla="*/ 1167 w 1369"/>
                <a:gd name="T15" fmla="*/ 608 h 726"/>
                <a:gd name="T16" fmla="*/ 1217 w 1369"/>
                <a:gd name="T17" fmla="*/ 669 h 726"/>
                <a:gd name="T18" fmla="*/ 1263 w 1369"/>
                <a:gd name="T19" fmla="*/ 726 h 726"/>
                <a:gd name="T20" fmla="*/ 1310 w 1369"/>
                <a:gd name="T21" fmla="*/ 669 h 726"/>
                <a:gd name="T22" fmla="*/ 1360 w 1369"/>
                <a:gd name="T23" fmla="*/ 608 h 726"/>
                <a:gd name="T24" fmla="*/ 1369 w 1369"/>
                <a:gd name="T25" fmla="*/ 597 h 726"/>
                <a:gd name="T26" fmla="*/ 1307 w 1369"/>
                <a:gd name="T27" fmla="*/ 597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9" h="726">
                  <a:moveTo>
                    <a:pt x="1307" y="597"/>
                  </a:moveTo>
                  <a:cubicBezTo>
                    <a:pt x="1274" y="263"/>
                    <a:pt x="992" y="0"/>
                    <a:pt x="648" y="0"/>
                  </a:cubicBezTo>
                  <a:cubicBezTo>
                    <a:pt x="329" y="0"/>
                    <a:pt x="61" y="228"/>
                    <a:pt x="0" y="530"/>
                  </a:cubicBezTo>
                  <a:cubicBezTo>
                    <a:pt x="96" y="530"/>
                    <a:pt x="96" y="530"/>
                    <a:pt x="96" y="530"/>
                  </a:cubicBezTo>
                  <a:cubicBezTo>
                    <a:pt x="155" y="280"/>
                    <a:pt x="380" y="94"/>
                    <a:pt x="648" y="94"/>
                  </a:cubicBezTo>
                  <a:cubicBezTo>
                    <a:pt x="940" y="94"/>
                    <a:pt x="1181" y="314"/>
                    <a:pt x="1213" y="597"/>
                  </a:cubicBezTo>
                  <a:cubicBezTo>
                    <a:pt x="1158" y="597"/>
                    <a:pt x="1158" y="597"/>
                    <a:pt x="1158" y="597"/>
                  </a:cubicBezTo>
                  <a:cubicBezTo>
                    <a:pt x="1167" y="608"/>
                    <a:pt x="1167" y="608"/>
                    <a:pt x="1167" y="608"/>
                  </a:cubicBezTo>
                  <a:cubicBezTo>
                    <a:pt x="1217" y="669"/>
                    <a:pt x="1217" y="669"/>
                    <a:pt x="1217" y="669"/>
                  </a:cubicBezTo>
                  <a:cubicBezTo>
                    <a:pt x="1263" y="726"/>
                    <a:pt x="1263" y="726"/>
                    <a:pt x="1263" y="726"/>
                  </a:cubicBezTo>
                  <a:cubicBezTo>
                    <a:pt x="1310" y="669"/>
                    <a:pt x="1310" y="669"/>
                    <a:pt x="1310" y="669"/>
                  </a:cubicBezTo>
                  <a:cubicBezTo>
                    <a:pt x="1360" y="608"/>
                    <a:pt x="1360" y="608"/>
                    <a:pt x="1360" y="608"/>
                  </a:cubicBezTo>
                  <a:cubicBezTo>
                    <a:pt x="1369" y="597"/>
                    <a:pt x="1369" y="597"/>
                    <a:pt x="1369" y="597"/>
                  </a:cubicBezTo>
                  <a:lnTo>
                    <a:pt x="1307" y="5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7"/>
            <p:cNvSpPr>
              <a:spLocks/>
            </p:cNvSpPr>
            <p:nvPr/>
          </p:nvSpPr>
          <p:spPr bwMode="auto">
            <a:xfrm>
              <a:off x="7262352" y="3341159"/>
              <a:ext cx="2517639" cy="1339560"/>
            </a:xfrm>
            <a:custGeom>
              <a:avLst/>
              <a:gdLst>
                <a:gd name="T0" fmla="*/ 1271 w 1366"/>
                <a:gd name="T1" fmla="*/ 194 h 727"/>
                <a:gd name="T2" fmla="*/ 717 w 1366"/>
                <a:gd name="T3" fmla="*/ 633 h 727"/>
                <a:gd name="T4" fmla="*/ 153 w 1366"/>
                <a:gd name="T5" fmla="*/ 129 h 727"/>
                <a:gd name="T6" fmla="*/ 211 w 1366"/>
                <a:gd name="T7" fmla="*/ 129 h 727"/>
                <a:gd name="T8" fmla="*/ 201 w 1366"/>
                <a:gd name="T9" fmla="*/ 117 h 727"/>
                <a:gd name="T10" fmla="*/ 149 w 1366"/>
                <a:gd name="T11" fmla="*/ 54 h 727"/>
                <a:gd name="T12" fmla="*/ 105 w 1366"/>
                <a:gd name="T13" fmla="*/ 0 h 727"/>
                <a:gd name="T14" fmla="*/ 56 w 1366"/>
                <a:gd name="T15" fmla="*/ 61 h 727"/>
                <a:gd name="T16" fmla="*/ 10 w 1366"/>
                <a:gd name="T17" fmla="*/ 117 h 727"/>
                <a:gd name="T18" fmla="*/ 0 w 1366"/>
                <a:gd name="T19" fmla="*/ 129 h 727"/>
                <a:gd name="T20" fmla="*/ 59 w 1366"/>
                <a:gd name="T21" fmla="*/ 129 h 727"/>
                <a:gd name="T22" fmla="*/ 717 w 1366"/>
                <a:gd name="T23" fmla="*/ 727 h 727"/>
                <a:gd name="T24" fmla="*/ 1366 w 1366"/>
                <a:gd name="T25" fmla="*/ 194 h 727"/>
                <a:gd name="T26" fmla="*/ 1271 w 1366"/>
                <a:gd name="T27" fmla="*/ 194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6" h="727">
                  <a:moveTo>
                    <a:pt x="1271" y="194"/>
                  </a:moveTo>
                  <a:cubicBezTo>
                    <a:pt x="1212" y="446"/>
                    <a:pt x="986" y="633"/>
                    <a:pt x="717" y="633"/>
                  </a:cubicBezTo>
                  <a:cubicBezTo>
                    <a:pt x="426" y="633"/>
                    <a:pt x="185" y="413"/>
                    <a:pt x="153" y="129"/>
                  </a:cubicBezTo>
                  <a:cubicBezTo>
                    <a:pt x="211" y="129"/>
                    <a:pt x="211" y="129"/>
                    <a:pt x="211" y="129"/>
                  </a:cubicBezTo>
                  <a:cubicBezTo>
                    <a:pt x="201" y="117"/>
                    <a:pt x="201" y="117"/>
                    <a:pt x="201" y="117"/>
                  </a:cubicBezTo>
                  <a:cubicBezTo>
                    <a:pt x="149" y="54"/>
                    <a:pt x="149" y="54"/>
                    <a:pt x="149" y="54"/>
                  </a:cubicBezTo>
                  <a:cubicBezTo>
                    <a:pt x="105" y="0"/>
                    <a:pt x="105" y="0"/>
                    <a:pt x="105" y="0"/>
                  </a:cubicBezTo>
                  <a:cubicBezTo>
                    <a:pt x="56" y="61"/>
                    <a:pt x="56" y="61"/>
                    <a:pt x="56" y="61"/>
                  </a:cubicBezTo>
                  <a:cubicBezTo>
                    <a:pt x="10" y="117"/>
                    <a:pt x="10" y="117"/>
                    <a:pt x="10" y="117"/>
                  </a:cubicBezTo>
                  <a:cubicBezTo>
                    <a:pt x="0" y="129"/>
                    <a:pt x="0" y="129"/>
                    <a:pt x="0" y="129"/>
                  </a:cubicBezTo>
                  <a:cubicBezTo>
                    <a:pt x="59" y="129"/>
                    <a:pt x="59" y="129"/>
                    <a:pt x="59" y="129"/>
                  </a:cubicBezTo>
                  <a:cubicBezTo>
                    <a:pt x="92" y="464"/>
                    <a:pt x="374" y="727"/>
                    <a:pt x="717" y="727"/>
                  </a:cubicBezTo>
                  <a:cubicBezTo>
                    <a:pt x="1038" y="727"/>
                    <a:pt x="1306" y="497"/>
                    <a:pt x="1366" y="194"/>
                  </a:cubicBezTo>
                  <a:lnTo>
                    <a:pt x="1271" y="19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Oval 8"/>
            <p:cNvSpPr>
              <a:spLocks noChangeArrowheads="1"/>
            </p:cNvSpPr>
            <p:nvPr/>
          </p:nvSpPr>
          <p:spPr bwMode="auto">
            <a:xfrm>
              <a:off x="8570716" y="4743110"/>
              <a:ext cx="115606" cy="117441"/>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Oval 9"/>
            <p:cNvSpPr>
              <a:spLocks noChangeArrowheads="1"/>
            </p:cNvSpPr>
            <p:nvPr/>
          </p:nvSpPr>
          <p:spPr bwMode="auto">
            <a:xfrm>
              <a:off x="8570716" y="4941291"/>
              <a:ext cx="115606" cy="119276"/>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Oval 10"/>
            <p:cNvSpPr>
              <a:spLocks noChangeArrowheads="1"/>
            </p:cNvSpPr>
            <p:nvPr/>
          </p:nvSpPr>
          <p:spPr bwMode="auto">
            <a:xfrm>
              <a:off x="8570716" y="5141307"/>
              <a:ext cx="115606" cy="117441"/>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Oval 11"/>
            <p:cNvSpPr>
              <a:spLocks noChangeArrowheads="1"/>
            </p:cNvSpPr>
            <p:nvPr/>
          </p:nvSpPr>
          <p:spPr bwMode="auto">
            <a:xfrm>
              <a:off x="8570716" y="5341325"/>
              <a:ext cx="115606" cy="117441"/>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Oval 12"/>
            <p:cNvSpPr>
              <a:spLocks noChangeArrowheads="1"/>
            </p:cNvSpPr>
            <p:nvPr/>
          </p:nvSpPr>
          <p:spPr bwMode="auto">
            <a:xfrm>
              <a:off x="8570716" y="5541340"/>
              <a:ext cx="115606" cy="115606"/>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Oval 13"/>
            <p:cNvSpPr>
              <a:spLocks noChangeArrowheads="1"/>
            </p:cNvSpPr>
            <p:nvPr/>
          </p:nvSpPr>
          <p:spPr bwMode="auto">
            <a:xfrm>
              <a:off x="8570716" y="5739522"/>
              <a:ext cx="115606" cy="115606"/>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14"/>
            <p:cNvSpPr>
              <a:spLocks/>
            </p:cNvSpPr>
            <p:nvPr/>
          </p:nvSpPr>
          <p:spPr bwMode="auto">
            <a:xfrm>
              <a:off x="7377957" y="2722759"/>
              <a:ext cx="133957" cy="135791"/>
            </a:xfrm>
            <a:custGeom>
              <a:avLst/>
              <a:gdLst>
                <a:gd name="T0" fmla="*/ 51 w 72"/>
                <a:gd name="T1" fmla="*/ 8 h 73"/>
                <a:gd name="T2" fmla="*/ 64 w 72"/>
                <a:gd name="T3" fmla="*/ 52 h 73"/>
                <a:gd name="T4" fmla="*/ 20 w 72"/>
                <a:gd name="T5" fmla="*/ 64 h 73"/>
                <a:gd name="T6" fmla="*/ 8 w 72"/>
                <a:gd name="T7" fmla="*/ 21 h 73"/>
                <a:gd name="T8" fmla="*/ 51 w 72"/>
                <a:gd name="T9" fmla="*/ 8 h 73"/>
              </a:gdLst>
              <a:ahLst/>
              <a:cxnLst>
                <a:cxn ang="0">
                  <a:pos x="T0" y="T1"/>
                </a:cxn>
                <a:cxn ang="0">
                  <a:pos x="T2" y="T3"/>
                </a:cxn>
                <a:cxn ang="0">
                  <a:pos x="T4" y="T5"/>
                </a:cxn>
                <a:cxn ang="0">
                  <a:pos x="T6" y="T7"/>
                </a:cxn>
                <a:cxn ang="0">
                  <a:pos x="T8" y="T9"/>
                </a:cxn>
              </a:cxnLst>
              <a:rect l="0" t="0" r="r" b="b"/>
              <a:pathLst>
                <a:path w="72" h="73">
                  <a:moveTo>
                    <a:pt x="51" y="8"/>
                  </a:moveTo>
                  <a:cubicBezTo>
                    <a:pt x="67" y="17"/>
                    <a:pt x="72" y="36"/>
                    <a:pt x="64" y="52"/>
                  </a:cubicBezTo>
                  <a:cubicBezTo>
                    <a:pt x="55" y="67"/>
                    <a:pt x="36" y="73"/>
                    <a:pt x="20" y="64"/>
                  </a:cubicBezTo>
                  <a:cubicBezTo>
                    <a:pt x="5" y="55"/>
                    <a:pt x="0" y="36"/>
                    <a:pt x="8" y="21"/>
                  </a:cubicBezTo>
                  <a:cubicBezTo>
                    <a:pt x="17" y="5"/>
                    <a:pt x="36" y="0"/>
                    <a:pt x="51"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15"/>
            <p:cNvSpPr>
              <a:spLocks/>
            </p:cNvSpPr>
            <p:nvPr/>
          </p:nvSpPr>
          <p:spPr bwMode="auto">
            <a:xfrm>
              <a:off x="7203631" y="2625504"/>
              <a:ext cx="133957" cy="133957"/>
            </a:xfrm>
            <a:custGeom>
              <a:avLst/>
              <a:gdLst>
                <a:gd name="T0" fmla="*/ 52 w 73"/>
                <a:gd name="T1" fmla="*/ 9 h 73"/>
                <a:gd name="T2" fmla="*/ 64 w 73"/>
                <a:gd name="T3" fmla="*/ 52 h 73"/>
                <a:gd name="T4" fmla="*/ 21 w 73"/>
                <a:gd name="T5" fmla="*/ 65 h 73"/>
                <a:gd name="T6" fmla="*/ 9 w 73"/>
                <a:gd name="T7" fmla="*/ 21 h 73"/>
                <a:gd name="T8" fmla="*/ 52 w 73"/>
                <a:gd name="T9" fmla="*/ 9 h 73"/>
              </a:gdLst>
              <a:ahLst/>
              <a:cxnLst>
                <a:cxn ang="0">
                  <a:pos x="T0" y="T1"/>
                </a:cxn>
                <a:cxn ang="0">
                  <a:pos x="T2" y="T3"/>
                </a:cxn>
                <a:cxn ang="0">
                  <a:pos x="T4" y="T5"/>
                </a:cxn>
                <a:cxn ang="0">
                  <a:pos x="T6" y="T7"/>
                </a:cxn>
                <a:cxn ang="0">
                  <a:pos x="T8" y="T9"/>
                </a:cxn>
              </a:cxnLst>
              <a:rect l="0" t="0" r="r" b="b"/>
              <a:pathLst>
                <a:path w="73" h="73">
                  <a:moveTo>
                    <a:pt x="52" y="9"/>
                  </a:moveTo>
                  <a:cubicBezTo>
                    <a:pt x="67" y="17"/>
                    <a:pt x="73" y="37"/>
                    <a:pt x="64" y="52"/>
                  </a:cubicBezTo>
                  <a:cubicBezTo>
                    <a:pt x="56" y="67"/>
                    <a:pt x="36" y="73"/>
                    <a:pt x="21" y="65"/>
                  </a:cubicBezTo>
                  <a:cubicBezTo>
                    <a:pt x="6" y="56"/>
                    <a:pt x="0" y="37"/>
                    <a:pt x="9" y="21"/>
                  </a:cubicBezTo>
                  <a:cubicBezTo>
                    <a:pt x="17" y="6"/>
                    <a:pt x="36" y="0"/>
                    <a:pt x="52" y="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16"/>
            <p:cNvSpPr>
              <a:spLocks/>
            </p:cNvSpPr>
            <p:nvPr/>
          </p:nvSpPr>
          <p:spPr bwMode="auto">
            <a:xfrm>
              <a:off x="7029304" y="2530083"/>
              <a:ext cx="133957" cy="133957"/>
            </a:xfrm>
            <a:custGeom>
              <a:avLst/>
              <a:gdLst>
                <a:gd name="T0" fmla="*/ 52 w 73"/>
                <a:gd name="T1" fmla="*/ 8 h 73"/>
                <a:gd name="T2" fmla="*/ 65 w 73"/>
                <a:gd name="T3" fmla="*/ 52 h 73"/>
                <a:gd name="T4" fmla="*/ 21 w 73"/>
                <a:gd name="T5" fmla="*/ 64 h 73"/>
                <a:gd name="T6" fmla="*/ 9 w 73"/>
                <a:gd name="T7" fmla="*/ 21 h 73"/>
                <a:gd name="T8" fmla="*/ 52 w 73"/>
                <a:gd name="T9" fmla="*/ 8 h 73"/>
              </a:gdLst>
              <a:ahLst/>
              <a:cxnLst>
                <a:cxn ang="0">
                  <a:pos x="T0" y="T1"/>
                </a:cxn>
                <a:cxn ang="0">
                  <a:pos x="T2" y="T3"/>
                </a:cxn>
                <a:cxn ang="0">
                  <a:pos x="T4" y="T5"/>
                </a:cxn>
                <a:cxn ang="0">
                  <a:pos x="T6" y="T7"/>
                </a:cxn>
                <a:cxn ang="0">
                  <a:pos x="T8" y="T9"/>
                </a:cxn>
              </a:cxnLst>
              <a:rect l="0" t="0" r="r" b="b"/>
              <a:pathLst>
                <a:path w="73" h="73">
                  <a:moveTo>
                    <a:pt x="52" y="8"/>
                  </a:moveTo>
                  <a:cubicBezTo>
                    <a:pt x="68" y="17"/>
                    <a:pt x="73" y="36"/>
                    <a:pt x="65" y="52"/>
                  </a:cubicBezTo>
                  <a:cubicBezTo>
                    <a:pt x="56" y="67"/>
                    <a:pt x="37" y="73"/>
                    <a:pt x="21" y="64"/>
                  </a:cubicBezTo>
                  <a:cubicBezTo>
                    <a:pt x="6" y="55"/>
                    <a:pt x="0" y="36"/>
                    <a:pt x="9" y="21"/>
                  </a:cubicBezTo>
                  <a:cubicBezTo>
                    <a:pt x="18" y="5"/>
                    <a:pt x="37" y="0"/>
                    <a:pt x="52"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17"/>
            <p:cNvSpPr>
              <a:spLocks/>
            </p:cNvSpPr>
            <p:nvPr/>
          </p:nvSpPr>
          <p:spPr bwMode="auto">
            <a:xfrm>
              <a:off x="6854978" y="2432827"/>
              <a:ext cx="133957" cy="133957"/>
            </a:xfrm>
            <a:custGeom>
              <a:avLst/>
              <a:gdLst>
                <a:gd name="T0" fmla="*/ 52 w 73"/>
                <a:gd name="T1" fmla="*/ 9 h 73"/>
                <a:gd name="T2" fmla="*/ 64 w 73"/>
                <a:gd name="T3" fmla="*/ 52 h 73"/>
                <a:gd name="T4" fmla="*/ 21 w 73"/>
                <a:gd name="T5" fmla="*/ 64 h 73"/>
                <a:gd name="T6" fmla="*/ 8 w 73"/>
                <a:gd name="T7" fmla="*/ 21 h 73"/>
                <a:gd name="T8" fmla="*/ 52 w 73"/>
                <a:gd name="T9" fmla="*/ 9 h 73"/>
              </a:gdLst>
              <a:ahLst/>
              <a:cxnLst>
                <a:cxn ang="0">
                  <a:pos x="T0" y="T1"/>
                </a:cxn>
                <a:cxn ang="0">
                  <a:pos x="T2" y="T3"/>
                </a:cxn>
                <a:cxn ang="0">
                  <a:pos x="T4" y="T5"/>
                </a:cxn>
                <a:cxn ang="0">
                  <a:pos x="T6" y="T7"/>
                </a:cxn>
                <a:cxn ang="0">
                  <a:pos x="T8" y="T9"/>
                </a:cxn>
              </a:cxnLst>
              <a:rect l="0" t="0" r="r" b="b"/>
              <a:pathLst>
                <a:path w="73" h="73">
                  <a:moveTo>
                    <a:pt x="52" y="9"/>
                  </a:moveTo>
                  <a:cubicBezTo>
                    <a:pt x="67" y="17"/>
                    <a:pt x="73" y="37"/>
                    <a:pt x="64" y="52"/>
                  </a:cubicBezTo>
                  <a:cubicBezTo>
                    <a:pt x="55" y="67"/>
                    <a:pt x="36" y="73"/>
                    <a:pt x="21" y="64"/>
                  </a:cubicBezTo>
                  <a:cubicBezTo>
                    <a:pt x="5" y="56"/>
                    <a:pt x="0" y="37"/>
                    <a:pt x="8" y="21"/>
                  </a:cubicBezTo>
                  <a:cubicBezTo>
                    <a:pt x="17" y="6"/>
                    <a:pt x="36" y="0"/>
                    <a:pt x="52" y="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18"/>
            <p:cNvSpPr>
              <a:spLocks/>
            </p:cNvSpPr>
            <p:nvPr/>
          </p:nvSpPr>
          <p:spPr bwMode="auto">
            <a:xfrm>
              <a:off x="6680651" y="2337406"/>
              <a:ext cx="133957" cy="132121"/>
            </a:xfrm>
            <a:custGeom>
              <a:avLst/>
              <a:gdLst>
                <a:gd name="T0" fmla="*/ 52 w 73"/>
                <a:gd name="T1" fmla="*/ 8 h 72"/>
                <a:gd name="T2" fmla="*/ 64 w 73"/>
                <a:gd name="T3" fmla="*/ 52 h 72"/>
                <a:gd name="T4" fmla="*/ 21 w 73"/>
                <a:gd name="T5" fmla="*/ 64 h 72"/>
                <a:gd name="T6" fmla="*/ 9 w 73"/>
                <a:gd name="T7" fmla="*/ 21 h 72"/>
                <a:gd name="T8" fmla="*/ 52 w 73"/>
                <a:gd name="T9" fmla="*/ 8 h 72"/>
              </a:gdLst>
              <a:ahLst/>
              <a:cxnLst>
                <a:cxn ang="0">
                  <a:pos x="T0" y="T1"/>
                </a:cxn>
                <a:cxn ang="0">
                  <a:pos x="T2" y="T3"/>
                </a:cxn>
                <a:cxn ang="0">
                  <a:pos x="T4" y="T5"/>
                </a:cxn>
                <a:cxn ang="0">
                  <a:pos x="T6" y="T7"/>
                </a:cxn>
                <a:cxn ang="0">
                  <a:pos x="T8" y="T9"/>
                </a:cxn>
              </a:cxnLst>
              <a:rect l="0" t="0" r="r" b="b"/>
              <a:pathLst>
                <a:path w="73" h="72">
                  <a:moveTo>
                    <a:pt x="52" y="8"/>
                  </a:moveTo>
                  <a:cubicBezTo>
                    <a:pt x="67" y="17"/>
                    <a:pt x="73" y="36"/>
                    <a:pt x="64" y="52"/>
                  </a:cubicBezTo>
                  <a:cubicBezTo>
                    <a:pt x="56" y="67"/>
                    <a:pt x="37" y="72"/>
                    <a:pt x="21" y="64"/>
                  </a:cubicBezTo>
                  <a:cubicBezTo>
                    <a:pt x="6" y="55"/>
                    <a:pt x="0" y="36"/>
                    <a:pt x="9" y="21"/>
                  </a:cubicBezTo>
                  <a:cubicBezTo>
                    <a:pt x="17" y="5"/>
                    <a:pt x="37" y="0"/>
                    <a:pt x="52"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19"/>
            <p:cNvSpPr>
              <a:spLocks/>
            </p:cNvSpPr>
            <p:nvPr/>
          </p:nvSpPr>
          <p:spPr bwMode="auto">
            <a:xfrm>
              <a:off x="6506326" y="2238315"/>
              <a:ext cx="133957" cy="135791"/>
            </a:xfrm>
            <a:custGeom>
              <a:avLst/>
              <a:gdLst>
                <a:gd name="T0" fmla="*/ 52 w 72"/>
                <a:gd name="T1" fmla="*/ 9 h 73"/>
                <a:gd name="T2" fmla="*/ 64 w 72"/>
                <a:gd name="T3" fmla="*/ 52 h 73"/>
                <a:gd name="T4" fmla="*/ 21 w 72"/>
                <a:gd name="T5" fmla="*/ 64 h 73"/>
                <a:gd name="T6" fmla="*/ 8 w 72"/>
                <a:gd name="T7" fmla="*/ 21 h 73"/>
                <a:gd name="T8" fmla="*/ 52 w 72"/>
                <a:gd name="T9" fmla="*/ 9 h 73"/>
              </a:gdLst>
              <a:ahLst/>
              <a:cxnLst>
                <a:cxn ang="0">
                  <a:pos x="T0" y="T1"/>
                </a:cxn>
                <a:cxn ang="0">
                  <a:pos x="T2" y="T3"/>
                </a:cxn>
                <a:cxn ang="0">
                  <a:pos x="T4" y="T5"/>
                </a:cxn>
                <a:cxn ang="0">
                  <a:pos x="T6" y="T7"/>
                </a:cxn>
                <a:cxn ang="0">
                  <a:pos x="T8" y="T9"/>
                </a:cxn>
              </a:cxnLst>
              <a:rect l="0" t="0" r="r" b="b"/>
              <a:pathLst>
                <a:path w="72" h="73">
                  <a:moveTo>
                    <a:pt x="52" y="9"/>
                  </a:moveTo>
                  <a:cubicBezTo>
                    <a:pt x="67" y="17"/>
                    <a:pt x="72" y="37"/>
                    <a:pt x="64" y="52"/>
                  </a:cubicBezTo>
                  <a:cubicBezTo>
                    <a:pt x="55" y="67"/>
                    <a:pt x="36" y="73"/>
                    <a:pt x="21" y="64"/>
                  </a:cubicBezTo>
                  <a:cubicBezTo>
                    <a:pt x="5" y="56"/>
                    <a:pt x="0" y="37"/>
                    <a:pt x="8" y="21"/>
                  </a:cubicBezTo>
                  <a:cubicBezTo>
                    <a:pt x="17" y="6"/>
                    <a:pt x="36" y="0"/>
                    <a:pt x="52" y="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20"/>
            <p:cNvSpPr>
              <a:spLocks/>
            </p:cNvSpPr>
            <p:nvPr/>
          </p:nvSpPr>
          <p:spPr bwMode="auto">
            <a:xfrm>
              <a:off x="9745125" y="2722759"/>
              <a:ext cx="133957" cy="135791"/>
            </a:xfrm>
            <a:custGeom>
              <a:avLst/>
              <a:gdLst>
                <a:gd name="T0" fmla="*/ 21 w 73"/>
                <a:gd name="T1" fmla="*/ 8 h 73"/>
                <a:gd name="T2" fmla="*/ 9 w 73"/>
                <a:gd name="T3" fmla="*/ 52 h 73"/>
                <a:gd name="T4" fmla="*/ 52 w 73"/>
                <a:gd name="T5" fmla="*/ 64 h 73"/>
                <a:gd name="T6" fmla="*/ 65 w 73"/>
                <a:gd name="T7" fmla="*/ 21 h 73"/>
                <a:gd name="T8" fmla="*/ 21 w 73"/>
                <a:gd name="T9" fmla="*/ 8 h 73"/>
              </a:gdLst>
              <a:ahLst/>
              <a:cxnLst>
                <a:cxn ang="0">
                  <a:pos x="T0" y="T1"/>
                </a:cxn>
                <a:cxn ang="0">
                  <a:pos x="T2" y="T3"/>
                </a:cxn>
                <a:cxn ang="0">
                  <a:pos x="T4" y="T5"/>
                </a:cxn>
                <a:cxn ang="0">
                  <a:pos x="T6" y="T7"/>
                </a:cxn>
                <a:cxn ang="0">
                  <a:pos x="T8" y="T9"/>
                </a:cxn>
              </a:cxnLst>
              <a:rect l="0" t="0" r="r" b="b"/>
              <a:pathLst>
                <a:path w="73" h="73">
                  <a:moveTo>
                    <a:pt x="21" y="8"/>
                  </a:moveTo>
                  <a:cubicBezTo>
                    <a:pt x="6" y="17"/>
                    <a:pt x="0" y="36"/>
                    <a:pt x="9" y="52"/>
                  </a:cubicBezTo>
                  <a:cubicBezTo>
                    <a:pt x="18" y="67"/>
                    <a:pt x="37" y="73"/>
                    <a:pt x="52" y="64"/>
                  </a:cubicBezTo>
                  <a:cubicBezTo>
                    <a:pt x="68" y="55"/>
                    <a:pt x="73" y="36"/>
                    <a:pt x="65" y="21"/>
                  </a:cubicBezTo>
                  <a:cubicBezTo>
                    <a:pt x="56" y="5"/>
                    <a:pt x="37" y="0"/>
                    <a:pt x="21"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21"/>
            <p:cNvSpPr>
              <a:spLocks/>
            </p:cNvSpPr>
            <p:nvPr/>
          </p:nvSpPr>
          <p:spPr bwMode="auto">
            <a:xfrm>
              <a:off x="9919452" y="2625504"/>
              <a:ext cx="133957" cy="133957"/>
            </a:xfrm>
            <a:custGeom>
              <a:avLst/>
              <a:gdLst>
                <a:gd name="T0" fmla="*/ 21 w 73"/>
                <a:gd name="T1" fmla="*/ 9 h 73"/>
                <a:gd name="T2" fmla="*/ 9 w 73"/>
                <a:gd name="T3" fmla="*/ 52 h 73"/>
                <a:gd name="T4" fmla="*/ 52 w 73"/>
                <a:gd name="T5" fmla="*/ 65 h 73"/>
                <a:gd name="T6" fmla="*/ 64 w 73"/>
                <a:gd name="T7" fmla="*/ 21 h 73"/>
                <a:gd name="T8" fmla="*/ 21 w 73"/>
                <a:gd name="T9" fmla="*/ 9 h 73"/>
              </a:gdLst>
              <a:ahLst/>
              <a:cxnLst>
                <a:cxn ang="0">
                  <a:pos x="T0" y="T1"/>
                </a:cxn>
                <a:cxn ang="0">
                  <a:pos x="T2" y="T3"/>
                </a:cxn>
                <a:cxn ang="0">
                  <a:pos x="T4" y="T5"/>
                </a:cxn>
                <a:cxn ang="0">
                  <a:pos x="T6" y="T7"/>
                </a:cxn>
                <a:cxn ang="0">
                  <a:pos x="T8" y="T9"/>
                </a:cxn>
              </a:cxnLst>
              <a:rect l="0" t="0" r="r" b="b"/>
              <a:pathLst>
                <a:path w="73" h="73">
                  <a:moveTo>
                    <a:pt x="21" y="9"/>
                  </a:moveTo>
                  <a:cubicBezTo>
                    <a:pt x="6" y="17"/>
                    <a:pt x="0" y="37"/>
                    <a:pt x="9" y="52"/>
                  </a:cubicBezTo>
                  <a:cubicBezTo>
                    <a:pt x="17" y="67"/>
                    <a:pt x="36" y="73"/>
                    <a:pt x="52" y="65"/>
                  </a:cubicBezTo>
                  <a:cubicBezTo>
                    <a:pt x="67" y="56"/>
                    <a:pt x="73" y="37"/>
                    <a:pt x="64" y="21"/>
                  </a:cubicBezTo>
                  <a:cubicBezTo>
                    <a:pt x="56" y="6"/>
                    <a:pt x="36" y="0"/>
                    <a:pt x="21" y="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22"/>
            <p:cNvSpPr>
              <a:spLocks/>
            </p:cNvSpPr>
            <p:nvPr/>
          </p:nvSpPr>
          <p:spPr bwMode="auto">
            <a:xfrm>
              <a:off x="10093778" y="2530083"/>
              <a:ext cx="133957" cy="133957"/>
            </a:xfrm>
            <a:custGeom>
              <a:avLst/>
              <a:gdLst>
                <a:gd name="T0" fmla="*/ 20 w 72"/>
                <a:gd name="T1" fmla="*/ 8 h 73"/>
                <a:gd name="T2" fmla="*/ 8 w 72"/>
                <a:gd name="T3" fmla="*/ 52 h 73"/>
                <a:gd name="T4" fmla="*/ 51 w 72"/>
                <a:gd name="T5" fmla="*/ 64 h 73"/>
                <a:gd name="T6" fmla="*/ 64 w 72"/>
                <a:gd name="T7" fmla="*/ 21 h 73"/>
                <a:gd name="T8" fmla="*/ 20 w 72"/>
                <a:gd name="T9" fmla="*/ 8 h 73"/>
              </a:gdLst>
              <a:ahLst/>
              <a:cxnLst>
                <a:cxn ang="0">
                  <a:pos x="T0" y="T1"/>
                </a:cxn>
                <a:cxn ang="0">
                  <a:pos x="T2" y="T3"/>
                </a:cxn>
                <a:cxn ang="0">
                  <a:pos x="T4" y="T5"/>
                </a:cxn>
                <a:cxn ang="0">
                  <a:pos x="T6" y="T7"/>
                </a:cxn>
                <a:cxn ang="0">
                  <a:pos x="T8" y="T9"/>
                </a:cxn>
              </a:cxnLst>
              <a:rect l="0" t="0" r="r" b="b"/>
              <a:pathLst>
                <a:path w="72" h="73">
                  <a:moveTo>
                    <a:pt x="20" y="8"/>
                  </a:moveTo>
                  <a:cubicBezTo>
                    <a:pt x="5" y="17"/>
                    <a:pt x="0" y="36"/>
                    <a:pt x="8" y="52"/>
                  </a:cubicBezTo>
                  <a:cubicBezTo>
                    <a:pt x="17" y="67"/>
                    <a:pt x="36" y="73"/>
                    <a:pt x="51" y="64"/>
                  </a:cubicBezTo>
                  <a:cubicBezTo>
                    <a:pt x="67" y="55"/>
                    <a:pt x="72" y="36"/>
                    <a:pt x="64" y="21"/>
                  </a:cubicBezTo>
                  <a:cubicBezTo>
                    <a:pt x="55" y="5"/>
                    <a:pt x="36" y="0"/>
                    <a:pt x="20"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23"/>
            <p:cNvSpPr>
              <a:spLocks/>
            </p:cNvSpPr>
            <p:nvPr/>
          </p:nvSpPr>
          <p:spPr bwMode="auto">
            <a:xfrm>
              <a:off x="10268105" y="2432827"/>
              <a:ext cx="133957" cy="133957"/>
            </a:xfrm>
            <a:custGeom>
              <a:avLst/>
              <a:gdLst>
                <a:gd name="T0" fmla="*/ 21 w 73"/>
                <a:gd name="T1" fmla="*/ 9 h 73"/>
                <a:gd name="T2" fmla="*/ 9 w 73"/>
                <a:gd name="T3" fmla="*/ 52 h 73"/>
                <a:gd name="T4" fmla="*/ 52 w 73"/>
                <a:gd name="T5" fmla="*/ 64 h 73"/>
                <a:gd name="T6" fmla="*/ 64 w 73"/>
                <a:gd name="T7" fmla="*/ 21 h 73"/>
                <a:gd name="T8" fmla="*/ 21 w 73"/>
                <a:gd name="T9" fmla="*/ 9 h 73"/>
              </a:gdLst>
              <a:ahLst/>
              <a:cxnLst>
                <a:cxn ang="0">
                  <a:pos x="T0" y="T1"/>
                </a:cxn>
                <a:cxn ang="0">
                  <a:pos x="T2" y="T3"/>
                </a:cxn>
                <a:cxn ang="0">
                  <a:pos x="T4" y="T5"/>
                </a:cxn>
                <a:cxn ang="0">
                  <a:pos x="T6" y="T7"/>
                </a:cxn>
                <a:cxn ang="0">
                  <a:pos x="T8" y="T9"/>
                </a:cxn>
              </a:cxnLst>
              <a:rect l="0" t="0" r="r" b="b"/>
              <a:pathLst>
                <a:path w="73" h="73">
                  <a:moveTo>
                    <a:pt x="21" y="9"/>
                  </a:moveTo>
                  <a:cubicBezTo>
                    <a:pt x="6" y="17"/>
                    <a:pt x="0" y="37"/>
                    <a:pt x="9" y="52"/>
                  </a:cubicBezTo>
                  <a:cubicBezTo>
                    <a:pt x="17" y="67"/>
                    <a:pt x="37" y="73"/>
                    <a:pt x="52" y="64"/>
                  </a:cubicBezTo>
                  <a:cubicBezTo>
                    <a:pt x="67" y="56"/>
                    <a:pt x="73" y="37"/>
                    <a:pt x="64" y="21"/>
                  </a:cubicBezTo>
                  <a:cubicBezTo>
                    <a:pt x="56" y="6"/>
                    <a:pt x="36" y="0"/>
                    <a:pt x="21" y="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24"/>
            <p:cNvSpPr>
              <a:spLocks/>
            </p:cNvSpPr>
            <p:nvPr/>
          </p:nvSpPr>
          <p:spPr bwMode="auto">
            <a:xfrm>
              <a:off x="10442430" y="2337406"/>
              <a:ext cx="132121" cy="132121"/>
            </a:xfrm>
            <a:custGeom>
              <a:avLst/>
              <a:gdLst>
                <a:gd name="T0" fmla="*/ 21 w 72"/>
                <a:gd name="T1" fmla="*/ 8 h 72"/>
                <a:gd name="T2" fmla="*/ 8 w 72"/>
                <a:gd name="T3" fmla="*/ 52 h 72"/>
                <a:gd name="T4" fmla="*/ 51 w 72"/>
                <a:gd name="T5" fmla="*/ 64 h 72"/>
                <a:gd name="T6" fmla="*/ 64 w 72"/>
                <a:gd name="T7" fmla="*/ 21 h 72"/>
                <a:gd name="T8" fmla="*/ 21 w 72"/>
                <a:gd name="T9" fmla="*/ 8 h 72"/>
              </a:gdLst>
              <a:ahLst/>
              <a:cxnLst>
                <a:cxn ang="0">
                  <a:pos x="T0" y="T1"/>
                </a:cxn>
                <a:cxn ang="0">
                  <a:pos x="T2" y="T3"/>
                </a:cxn>
                <a:cxn ang="0">
                  <a:pos x="T4" y="T5"/>
                </a:cxn>
                <a:cxn ang="0">
                  <a:pos x="T6" y="T7"/>
                </a:cxn>
                <a:cxn ang="0">
                  <a:pos x="T8" y="T9"/>
                </a:cxn>
              </a:cxnLst>
              <a:rect l="0" t="0" r="r" b="b"/>
              <a:pathLst>
                <a:path w="72" h="72">
                  <a:moveTo>
                    <a:pt x="21" y="8"/>
                  </a:moveTo>
                  <a:cubicBezTo>
                    <a:pt x="5" y="17"/>
                    <a:pt x="0" y="36"/>
                    <a:pt x="8" y="52"/>
                  </a:cubicBezTo>
                  <a:cubicBezTo>
                    <a:pt x="17" y="67"/>
                    <a:pt x="36" y="72"/>
                    <a:pt x="51" y="64"/>
                  </a:cubicBezTo>
                  <a:cubicBezTo>
                    <a:pt x="67" y="55"/>
                    <a:pt x="72" y="36"/>
                    <a:pt x="64" y="21"/>
                  </a:cubicBezTo>
                  <a:cubicBezTo>
                    <a:pt x="55" y="5"/>
                    <a:pt x="36" y="0"/>
                    <a:pt x="21"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25"/>
            <p:cNvSpPr>
              <a:spLocks/>
            </p:cNvSpPr>
            <p:nvPr/>
          </p:nvSpPr>
          <p:spPr bwMode="auto">
            <a:xfrm>
              <a:off x="10616757" y="2238315"/>
              <a:ext cx="133957" cy="135791"/>
            </a:xfrm>
            <a:custGeom>
              <a:avLst/>
              <a:gdLst>
                <a:gd name="T0" fmla="*/ 21 w 73"/>
                <a:gd name="T1" fmla="*/ 9 h 73"/>
                <a:gd name="T2" fmla="*/ 9 w 73"/>
                <a:gd name="T3" fmla="*/ 52 h 73"/>
                <a:gd name="T4" fmla="*/ 52 w 73"/>
                <a:gd name="T5" fmla="*/ 64 h 73"/>
                <a:gd name="T6" fmla="*/ 64 w 73"/>
                <a:gd name="T7" fmla="*/ 21 h 73"/>
                <a:gd name="T8" fmla="*/ 21 w 73"/>
                <a:gd name="T9" fmla="*/ 9 h 73"/>
              </a:gdLst>
              <a:ahLst/>
              <a:cxnLst>
                <a:cxn ang="0">
                  <a:pos x="T0" y="T1"/>
                </a:cxn>
                <a:cxn ang="0">
                  <a:pos x="T2" y="T3"/>
                </a:cxn>
                <a:cxn ang="0">
                  <a:pos x="T4" y="T5"/>
                </a:cxn>
                <a:cxn ang="0">
                  <a:pos x="T6" y="T7"/>
                </a:cxn>
                <a:cxn ang="0">
                  <a:pos x="T8" y="T9"/>
                </a:cxn>
              </a:cxnLst>
              <a:rect l="0" t="0" r="r" b="b"/>
              <a:pathLst>
                <a:path w="73" h="73">
                  <a:moveTo>
                    <a:pt x="21" y="9"/>
                  </a:moveTo>
                  <a:cubicBezTo>
                    <a:pt x="6" y="17"/>
                    <a:pt x="0" y="37"/>
                    <a:pt x="9" y="52"/>
                  </a:cubicBezTo>
                  <a:cubicBezTo>
                    <a:pt x="17" y="67"/>
                    <a:pt x="37" y="73"/>
                    <a:pt x="52" y="64"/>
                  </a:cubicBezTo>
                  <a:cubicBezTo>
                    <a:pt x="67" y="56"/>
                    <a:pt x="73" y="37"/>
                    <a:pt x="64" y="21"/>
                  </a:cubicBezTo>
                  <a:cubicBezTo>
                    <a:pt x="56" y="6"/>
                    <a:pt x="36" y="0"/>
                    <a:pt x="21" y="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TextBox 89"/>
            <p:cNvSpPr txBox="1"/>
            <p:nvPr/>
          </p:nvSpPr>
          <p:spPr>
            <a:xfrm>
              <a:off x="7786649" y="1366503"/>
              <a:ext cx="1710025" cy="380631"/>
            </a:xfrm>
            <a:prstGeom prst="rect">
              <a:avLst/>
            </a:prstGeom>
            <a:noFill/>
          </p:spPr>
          <p:txBody>
            <a:bodyPr vert="horz" wrap="square" lIns="91440" tIns="91440" rIns="91440" bIns="91440" rtlCol="0" anchor="t">
              <a:noAutofit/>
            </a:bodyPr>
            <a:lstStyle/>
            <a:p>
              <a:pPr algn="ctr"/>
              <a:r>
                <a:rPr lang="en-US" sz="1600" b="1" dirty="0" smtClean="0">
                  <a:solidFill>
                    <a:schemeClr val="bg1"/>
                  </a:solidFill>
                  <a:latin typeface="Segoe UI" pitchFamily="34" charset="0"/>
                  <a:ea typeface="Segoe UI" pitchFamily="34" charset="0"/>
                  <a:cs typeface="Segoe UI" pitchFamily="34" charset="0"/>
                </a:rPr>
                <a:t>CUSTOMER DATACENTER</a:t>
              </a:r>
            </a:p>
          </p:txBody>
        </p:sp>
        <p:sp>
          <p:nvSpPr>
            <p:cNvPr id="91" name="TextBox 90"/>
            <p:cNvSpPr txBox="1"/>
            <p:nvPr/>
          </p:nvSpPr>
          <p:spPr>
            <a:xfrm>
              <a:off x="9115674" y="4414872"/>
              <a:ext cx="1710025" cy="380631"/>
            </a:xfrm>
            <a:prstGeom prst="rect">
              <a:avLst/>
            </a:prstGeom>
            <a:noFill/>
          </p:spPr>
          <p:txBody>
            <a:bodyPr vert="horz" wrap="square" lIns="91440" tIns="91440" rIns="91440" bIns="91440" rtlCol="0" anchor="t">
              <a:noAutofit/>
            </a:bodyPr>
            <a:lstStyle/>
            <a:p>
              <a:pPr algn="ctr"/>
              <a:r>
                <a:rPr lang="en-US" sz="1600" b="1" dirty="0" smtClean="0">
                  <a:solidFill>
                    <a:schemeClr val="bg1"/>
                  </a:solidFill>
                  <a:latin typeface="Segoe UI" pitchFamily="34" charset="0"/>
                  <a:ea typeface="Segoe UI" pitchFamily="34" charset="0"/>
                  <a:cs typeface="Segoe UI" pitchFamily="34" charset="0"/>
                </a:rPr>
                <a:t>SERVICE PROVIDER</a:t>
              </a:r>
            </a:p>
          </p:txBody>
        </p:sp>
        <p:sp>
          <p:nvSpPr>
            <p:cNvPr id="92" name="TextBox 91"/>
            <p:cNvSpPr txBox="1"/>
            <p:nvPr/>
          </p:nvSpPr>
          <p:spPr>
            <a:xfrm>
              <a:off x="6338849" y="4414872"/>
              <a:ext cx="1710025" cy="380631"/>
            </a:xfrm>
            <a:prstGeom prst="rect">
              <a:avLst/>
            </a:prstGeom>
            <a:noFill/>
          </p:spPr>
          <p:txBody>
            <a:bodyPr vert="horz" wrap="square" lIns="91440" tIns="91440" rIns="91440" bIns="91440" rtlCol="0" anchor="t">
              <a:noAutofit/>
            </a:bodyPr>
            <a:lstStyle/>
            <a:p>
              <a:pPr algn="ctr"/>
              <a:r>
                <a:rPr lang="en-US" sz="1600" b="1" dirty="0" smtClean="0">
                  <a:solidFill>
                    <a:schemeClr val="bg1"/>
                  </a:solidFill>
                  <a:latin typeface="Segoe UI" pitchFamily="34" charset="0"/>
                  <a:ea typeface="Segoe UI" pitchFamily="34" charset="0"/>
                  <a:cs typeface="Segoe UI" pitchFamily="34" charset="0"/>
                </a:rPr>
                <a:t>MICROSOFT</a:t>
              </a:r>
              <a:br>
                <a:rPr lang="en-US" sz="1600" b="1" dirty="0" smtClean="0">
                  <a:solidFill>
                    <a:schemeClr val="bg1"/>
                  </a:solidFill>
                  <a:latin typeface="Segoe UI" pitchFamily="34" charset="0"/>
                  <a:ea typeface="Segoe UI" pitchFamily="34" charset="0"/>
                  <a:cs typeface="Segoe UI" pitchFamily="34" charset="0"/>
                </a:rPr>
              </a:br>
              <a:r>
                <a:rPr lang="en-US" sz="1600" b="1" dirty="0" smtClean="0">
                  <a:solidFill>
                    <a:schemeClr val="bg1"/>
                  </a:solidFill>
                  <a:latin typeface="Segoe UI" pitchFamily="34" charset="0"/>
                  <a:ea typeface="Segoe UI" pitchFamily="34" charset="0"/>
                  <a:cs typeface="Segoe UI" pitchFamily="34" charset="0"/>
                </a:rPr>
                <a:t>AZURE</a:t>
              </a:r>
            </a:p>
          </p:txBody>
        </p:sp>
        <p:sp>
          <p:nvSpPr>
            <p:cNvPr id="93" name="TextBox 92"/>
            <p:cNvSpPr txBox="1"/>
            <p:nvPr/>
          </p:nvSpPr>
          <p:spPr>
            <a:xfrm>
              <a:off x="7786649" y="3131135"/>
              <a:ext cx="1710025" cy="380631"/>
            </a:xfrm>
            <a:prstGeom prst="rect">
              <a:avLst/>
            </a:prstGeom>
            <a:noFill/>
          </p:spPr>
          <p:txBody>
            <a:bodyPr vert="horz" wrap="square" lIns="91440" tIns="91440" rIns="91440" bIns="91440" rtlCol="0" anchor="t">
              <a:noAutofit/>
            </a:bodyPr>
            <a:lstStyle/>
            <a:p>
              <a:pPr algn="ctr"/>
              <a:r>
                <a:rPr lang="en-US" sz="1600" b="1" dirty="0" smtClean="0">
                  <a:solidFill>
                    <a:schemeClr val="bg1"/>
                  </a:solidFill>
                  <a:latin typeface="Segoe UI" pitchFamily="34" charset="0"/>
                  <a:ea typeface="Segoe UI" pitchFamily="34" charset="0"/>
                  <a:cs typeface="Segoe UI" pitchFamily="34" charset="0"/>
                </a:rPr>
                <a:t>CONSISTENT</a:t>
              </a:r>
              <a:br>
                <a:rPr lang="en-US" sz="1600" b="1" dirty="0" smtClean="0">
                  <a:solidFill>
                    <a:schemeClr val="bg1"/>
                  </a:solidFill>
                  <a:latin typeface="Segoe UI" pitchFamily="34" charset="0"/>
                  <a:ea typeface="Segoe UI" pitchFamily="34" charset="0"/>
                  <a:cs typeface="Segoe UI" pitchFamily="34" charset="0"/>
                </a:rPr>
              </a:br>
              <a:r>
                <a:rPr lang="en-US" sz="1600" b="1" dirty="0" smtClean="0">
                  <a:solidFill>
                    <a:schemeClr val="bg1"/>
                  </a:solidFill>
                  <a:latin typeface="Segoe UI" pitchFamily="34" charset="0"/>
                  <a:ea typeface="Segoe UI" pitchFamily="34" charset="0"/>
                  <a:cs typeface="Segoe UI" pitchFamily="34" charset="0"/>
                </a:rPr>
                <a:t>PLATFORM</a:t>
              </a:r>
            </a:p>
          </p:txBody>
        </p:sp>
      </p:grpSp>
      <p:grpSp>
        <p:nvGrpSpPr>
          <p:cNvPr id="6" name="Group 5"/>
          <p:cNvGrpSpPr/>
          <p:nvPr/>
        </p:nvGrpSpPr>
        <p:grpSpPr>
          <a:xfrm>
            <a:off x="329226" y="1167737"/>
            <a:ext cx="6179896" cy="5475555"/>
            <a:chOff x="329226" y="1167737"/>
            <a:chExt cx="6179896" cy="5475555"/>
          </a:xfrm>
        </p:grpSpPr>
        <p:grpSp>
          <p:nvGrpSpPr>
            <p:cNvPr id="3" name="Group 2"/>
            <p:cNvGrpSpPr/>
            <p:nvPr/>
          </p:nvGrpSpPr>
          <p:grpSpPr>
            <a:xfrm>
              <a:off x="329226" y="1440162"/>
              <a:ext cx="6179896" cy="5203130"/>
              <a:chOff x="5748299" y="1253032"/>
              <a:chExt cx="6179896" cy="520313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912637" y="1253032"/>
                <a:ext cx="4569666" cy="3053862"/>
              </a:xfrm>
              <a:prstGeom prst="rect">
                <a:avLst/>
              </a:prstGeom>
            </p:spPr>
          </p:pic>
          <p:pic>
            <p:nvPicPr>
              <p:cNvPr id="5" name="Picture 4"/>
              <p:cNvPicPr>
                <a:picLocks noChangeAspect="1"/>
              </p:cNvPicPr>
              <p:nvPr/>
            </p:nvPicPr>
            <p:blipFill rotWithShape="1">
              <a:blip r:embed="rId4"/>
              <a:srcRect r="93567"/>
              <a:stretch/>
            </p:blipFill>
            <p:spPr>
              <a:xfrm>
                <a:off x="5912637" y="1253240"/>
                <a:ext cx="296097" cy="3055430"/>
              </a:xfrm>
              <a:prstGeom prst="rect">
                <a:avLst/>
              </a:prstGeom>
            </p:spPr>
          </p:pic>
          <p:sp>
            <p:nvSpPr>
              <p:cNvPr id="81" name="Title 1"/>
              <p:cNvSpPr txBox="1">
                <a:spLocks/>
              </p:cNvSpPr>
              <p:nvPr/>
            </p:nvSpPr>
            <p:spPr>
              <a:xfrm>
                <a:off x="5748299" y="4572000"/>
                <a:ext cx="6179896" cy="1884162"/>
              </a:xfrm>
              <a:prstGeom prst="rect">
                <a:avLst/>
              </a:prstGeom>
              <a:noFill/>
            </p:spPr>
            <p:txBody>
              <a:bodyPr vert="horz" lIns="143407" tIns="89629" rIns="143407" bIns="89629" rtlCol="0" anchor="t" anchorCtr="0">
                <a:noAutofit/>
              </a:bodyPr>
              <a:lstStyle>
                <a:lvl1pPr marL="0" algn="l" defTabSz="1088105" rtl="0" eaLnBrk="1" latinLnBrk="0" hangingPunct="1">
                  <a:lnSpc>
                    <a:spcPct val="90000"/>
                  </a:lnSpc>
                  <a:spcBef>
                    <a:spcPct val="0"/>
                  </a:spcBef>
                  <a:buNone/>
                  <a:defRPr lang="en-US" sz="4000" kern="1200" spc="-98" baseline="0">
                    <a:gradFill>
                      <a:gsLst>
                        <a:gs pos="3333">
                          <a:schemeClr val="tx1"/>
                        </a:gs>
                        <a:gs pos="39000">
                          <a:schemeClr val="tx1"/>
                        </a:gs>
                      </a:gsLst>
                      <a:lin ang="5400000" scaled="0"/>
                    </a:gradFill>
                    <a:latin typeface="Segoe UI Light" pitchFamily="34" charset="0"/>
                    <a:ea typeface="Segoe UI" pitchFamily="34" charset="0"/>
                    <a:cs typeface="Segoe UI" pitchFamily="34" charset="0"/>
                  </a:defRPr>
                </a:lvl1pPr>
              </a:lstStyle>
              <a:p>
                <a:pPr>
                  <a:lnSpc>
                    <a:spcPct val="100000"/>
                  </a:lnSpc>
                  <a:buClr>
                    <a:srgbClr val="00B0F0"/>
                  </a:buClr>
                </a:pPr>
                <a:r>
                  <a:rPr lang="en-US" sz="2800" dirty="0" smtClean="0">
                    <a:solidFill>
                      <a:schemeClr val="bg1"/>
                    </a:solidFill>
                  </a:rPr>
                  <a:t>Common OS and Hypervisor</a:t>
                </a:r>
              </a:p>
              <a:p>
                <a:pPr>
                  <a:lnSpc>
                    <a:spcPct val="100000"/>
                  </a:lnSpc>
                  <a:buClr>
                    <a:srgbClr val="00B0F0"/>
                  </a:buClr>
                </a:pPr>
                <a:r>
                  <a:rPr lang="en-US" sz="2800" dirty="0" smtClean="0">
                    <a:solidFill>
                      <a:schemeClr val="bg1"/>
                    </a:solidFill>
                  </a:rPr>
                  <a:t>Common management API/UX</a:t>
                </a:r>
              </a:p>
              <a:p>
                <a:pPr>
                  <a:lnSpc>
                    <a:spcPct val="100000"/>
                  </a:lnSpc>
                  <a:buClr>
                    <a:srgbClr val="00B0F0"/>
                  </a:buClr>
                </a:pPr>
                <a:r>
                  <a:rPr lang="en-US" sz="2800" dirty="0" smtClean="0">
                    <a:solidFill>
                      <a:schemeClr val="bg1"/>
                    </a:solidFill>
                  </a:rPr>
                  <a:t>Common programming model</a:t>
                </a:r>
              </a:p>
            </p:txBody>
          </p:sp>
        </p:grpSp>
        <p:pic>
          <p:nvPicPr>
            <p:cNvPr id="4" name="Picture 3"/>
            <p:cNvPicPr>
              <a:picLocks noChangeAspect="1"/>
            </p:cNvPicPr>
            <p:nvPr/>
          </p:nvPicPr>
          <p:blipFill>
            <a:blip r:embed="rId5"/>
            <a:stretch>
              <a:fillRect/>
            </a:stretch>
          </p:blipFill>
          <p:spPr>
            <a:xfrm>
              <a:off x="493564" y="1167737"/>
              <a:ext cx="4577897" cy="278866"/>
            </a:xfrm>
            <a:prstGeom prst="rect">
              <a:avLst/>
            </a:prstGeom>
          </p:spPr>
        </p:pic>
      </p:grpSp>
    </p:spTree>
    <p:extLst>
      <p:ext uri="{BB962C8B-B14F-4D97-AF65-F5344CB8AC3E}">
        <p14:creationId xmlns:p14="http://schemas.microsoft.com/office/powerpoint/2010/main" val="2747521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2173182" y="4724400"/>
            <a:ext cx="7426430" cy="2133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pic>
        <p:nvPicPr>
          <p:cNvPr id="45" name="Picture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8233" y="228600"/>
            <a:ext cx="3918179" cy="2000552"/>
          </a:xfrm>
          <a:prstGeom prst="rect">
            <a:avLst/>
          </a:prstGeom>
        </p:spPr>
      </p:pic>
      <p:sp>
        <p:nvSpPr>
          <p:cNvPr id="2" name="Title 1"/>
          <p:cNvSpPr>
            <a:spLocks noGrp="1"/>
          </p:cNvSpPr>
          <p:nvPr>
            <p:ph type="title" idx="4294967295"/>
          </p:nvPr>
        </p:nvSpPr>
        <p:spPr>
          <a:xfrm>
            <a:off x="0" y="1017588"/>
            <a:ext cx="6180138" cy="1458912"/>
          </a:xfrm>
          <a:prstGeom prst="rect">
            <a:avLst/>
          </a:prstGeom>
        </p:spPr>
        <p:txBody>
          <a:bodyPr>
            <a:noAutofit/>
          </a:bodyPr>
          <a:lstStyle/>
          <a:p>
            <a:r>
              <a:rPr lang="en-US" sz="4000" dirty="0" smtClean="0"/>
              <a:t>Connect every on-premises server to </a:t>
            </a:r>
            <a:r>
              <a:rPr lang="en-US" sz="4000" dirty="0"/>
              <a:t>the </a:t>
            </a:r>
            <a:r>
              <a:rPr lang="en-US" sz="4000" dirty="0" smtClean="0"/>
              <a:t>cloud</a:t>
            </a:r>
            <a:endParaRPr lang="en-US" sz="4000" dirty="0"/>
          </a:p>
        </p:txBody>
      </p:sp>
      <p:sp>
        <p:nvSpPr>
          <p:cNvPr id="3" name="Down Arrow 2"/>
          <p:cNvSpPr/>
          <p:nvPr/>
        </p:nvSpPr>
        <p:spPr>
          <a:xfrm rot="10800000">
            <a:off x="8004846" y="1557755"/>
            <a:ext cx="1005990" cy="3166645"/>
          </a:xfrm>
          <a:prstGeom prst="down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050" dirty="0" err="1" smtClean="0"/>
          </a:p>
        </p:txBody>
      </p:sp>
      <p:sp>
        <p:nvSpPr>
          <p:cNvPr id="47" name="TextBox 46"/>
          <p:cNvSpPr txBox="1"/>
          <p:nvPr/>
        </p:nvSpPr>
        <p:spPr>
          <a:xfrm>
            <a:off x="9006353" y="2421622"/>
            <a:ext cx="2669262" cy="2150378"/>
          </a:xfrm>
          <a:prstGeom prst="rect">
            <a:avLst/>
          </a:prstGeom>
        </p:spPr>
        <p:txBody>
          <a:bodyPr vert="horz" wrap="square" lIns="91440" tIns="91440" rIns="91440" bIns="91440" rtlCol="0" anchor="t">
            <a:noAutofit/>
          </a:bodyPr>
          <a:lstStyle/>
          <a:p>
            <a:pPr>
              <a:lnSpc>
                <a:spcPts val="1900"/>
              </a:lnSpc>
            </a:pPr>
            <a:r>
              <a:rPr lang="en-US" sz="1400" b="1" dirty="0" err="1" smtClean="0">
                <a:ea typeface="Segoe UI" pitchFamily="34" charset="0"/>
                <a:cs typeface="Segoe UI" pitchFamily="34" charset="0"/>
              </a:rPr>
              <a:t>StorSimple</a:t>
            </a:r>
            <a:endParaRPr lang="en-US" sz="1400" b="1" dirty="0" smtClean="0">
              <a:ea typeface="Segoe UI" pitchFamily="34" charset="0"/>
              <a:cs typeface="Segoe UI" pitchFamily="34" charset="0"/>
            </a:endParaRPr>
          </a:p>
          <a:p>
            <a:pPr>
              <a:lnSpc>
                <a:spcPts val="1900"/>
              </a:lnSpc>
            </a:pPr>
            <a:r>
              <a:rPr lang="en-US" sz="1400" b="1" dirty="0" smtClean="0">
                <a:ea typeface="Segoe UI" pitchFamily="34" charset="0"/>
                <a:cs typeface="Segoe UI" pitchFamily="34" charset="0"/>
              </a:rPr>
              <a:t>Backup</a:t>
            </a:r>
          </a:p>
          <a:p>
            <a:pPr>
              <a:lnSpc>
                <a:spcPts val="1900"/>
              </a:lnSpc>
            </a:pPr>
            <a:r>
              <a:rPr lang="en-US" sz="1400" b="1" dirty="0" smtClean="0">
                <a:ea typeface="Segoe UI" pitchFamily="34" charset="0"/>
                <a:cs typeface="Segoe UI" pitchFamily="34" charset="0"/>
              </a:rPr>
              <a:t>Hyper-V Disaster Recovery</a:t>
            </a:r>
          </a:p>
          <a:p>
            <a:pPr>
              <a:lnSpc>
                <a:spcPts val="1900"/>
              </a:lnSpc>
            </a:pPr>
            <a:r>
              <a:rPr lang="en-US" sz="1400" b="1" dirty="0" smtClean="0">
                <a:ea typeface="Segoe UI" pitchFamily="34" charset="0"/>
                <a:cs typeface="Segoe UI" pitchFamily="34" charset="0"/>
              </a:rPr>
              <a:t>VMWare Disaster Recovery</a:t>
            </a:r>
          </a:p>
          <a:p>
            <a:pPr>
              <a:lnSpc>
                <a:spcPts val="1900"/>
              </a:lnSpc>
            </a:pPr>
            <a:r>
              <a:rPr lang="en-US" sz="1400" b="1" dirty="0" smtClean="0">
                <a:ea typeface="Segoe UI" pitchFamily="34" charset="0"/>
                <a:cs typeface="Segoe UI" pitchFamily="34" charset="0"/>
              </a:rPr>
              <a:t>SQL Server Always On</a:t>
            </a:r>
          </a:p>
          <a:p>
            <a:pPr>
              <a:lnSpc>
                <a:spcPts val="1900"/>
              </a:lnSpc>
            </a:pPr>
            <a:r>
              <a:rPr lang="en-US" sz="1400" b="1" dirty="0" smtClean="0">
                <a:ea typeface="Segoe UI" pitchFamily="34" charset="0"/>
                <a:cs typeface="Segoe UI" pitchFamily="34" charset="0"/>
              </a:rPr>
              <a:t>Active Directory</a:t>
            </a:r>
          </a:p>
          <a:p>
            <a:pPr>
              <a:lnSpc>
                <a:spcPts val="1900"/>
              </a:lnSpc>
            </a:pPr>
            <a:r>
              <a:rPr lang="en-US" sz="1400" b="1" dirty="0" smtClean="0">
                <a:ea typeface="Segoe UI" pitchFamily="34" charset="0"/>
                <a:cs typeface="Segoe UI" pitchFamily="34" charset="0"/>
              </a:rPr>
              <a:t>Orchestration as a Service</a:t>
            </a:r>
          </a:p>
          <a:p>
            <a:pPr>
              <a:lnSpc>
                <a:spcPts val="1900"/>
              </a:lnSpc>
            </a:pPr>
            <a:r>
              <a:rPr lang="en-US" sz="1400" b="1" dirty="0" err="1" smtClean="0">
                <a:ea typeface="Segoe UI" pitchFamily="34" charset="0"/>
                <a:cs typeface="Segoe UI" pitchFamily="34" charset="0"/>
              </a:rPr>
              <a:t>ExpressRoute</a:t>
            </a:r>
            <a:r>
              <a:rPr lang="en-US" sz="1400" b="1" dirty="0" smtClean="0">
                <a:ea typeface="Segoe UI" pitchFamily="34" charset="0"/>
                <a:cs typeface="Segoe UI" pitchFamily="34" charset="0"/>
              </a:rPr>
              <a:t> Networking</a:t>
            </a:r>
          </a:p>
        </p:txBody>
      </p:sp>
      <p:sp>
        <p:nvSpPr>
          <p:cNvPr id="48" name="Title 1"/>
          <p:cNvSpPr txBox="1">
            <a:spLocks/>
          </p:cNvSpPr>
          <p:nvPr/>
        </p:nvSpPr>
        <p:spPr>
          <a:xfrm>
            <a:off x="7770812" y="990600"/>
            <a:ext cx="1447800" cy="685800"/>
          </a:xfrm>
          <a:prstGeom prst="rect">
            <a:avLst/>
          </a:prstGeom>
          <a:noFill/>
        </p:spPr>
        <p:txBody>
          <a:bodyPr vert="horz" lIns="143407" tIns="89629" rIns="143407" bIns="89629" rtlCol="0" anchor="t" anchorCtr="0">
            <a:normAutofit fontScale="97500" lnSpcReduction="10000"/>
          </a:bodyPr>
          <a:lstStyle>
            <a:lvl1pPr marL="0" algn="l" defTabSz="1088105" rtl="0" eaLnBrk="1" latinLnBrk="0" hangingPunct="1">
              <a:lnSpc>
                <a:spcPct val="90000"/>
              </a:lnSpc>
              <a:spcBef>
                <a:spcPct val="0"/>
              </a:spcBef>
              <a:buNone/>
              <a:defRPr lang="en-US" sz="4000" kern="1200" spc="-98" baseline="0">
                <a:gradFill>
                  <a:gsLst>
                    <a:gs pos="3333">
                      <a:schemeClr val="tx1"/>
                    </a:gs>
                    <a:gs pos="39000">
                      <a:schemeClr val="tx1"/>
                    </a:gs>
                  </a:gsLst>
                  <a:lin ang="5400000" scaled="0"/>
                </a:gradFill>
                <a:latin typeface="Segoe UI Light" pitchFamily="34" charset="0"/>
                <a:ea typeface="Segoe UI" pitchFamily="34" charset="0"/>
                <a:cs typeface="Segoe UI" pitchFamily="34" charset="0"/>
              </a:defRPr>
            </a:lvl1pPr>
          </a:lstStyle>
          <a:p>
            <a:r>
              <a:rPr lang="en-US" dirty="0" smtClean="0">
                <a:solidFill>
                  <a:srgbClr val="003476"/>
                </a:solidFill>
              </a:rPr>
              <a:t>Azure</a:t>
            </a:r>
            <a:endParaRPr lang="en-US" dirty="0">
              <a:solidFill>
                <a:srgbClr val="003476"/>
              </a:solidFill>
            </a:endParaRPr>
          </a:p>
        </p:txBody>
      </p:sp>
      <p:grpSp>
        <p:nvGrpSpPr>
          <p:cNvPr id="8" name="Group 7"/>
          <p:cNvGrpSpPr/>
          <p:nvPr/>
        </p:nvGrpSpPr>
        <p:grpSpPr>
          <a:xfrm>
            <a:off x="2817812" y="4938904"/>
            <a:ext cx="6629402" cy="1794179"/>
            <a:chOff x="2817811" y="4876802"/>
            <a:chExt cx="6858877" cy="1856285"/>
          </a:xfrm>
        </p:grpSpPr>
        <p:pic>
          <p:nvPicPr>
            <p:cNvPr id="7" name="Picture 6"/>
            <p:cNvPicPr>
              <a:picLocks noChangeAspect="1"/>
            </p:cNvPicPr>
            <p:nvPr/>
          </p:nvPicPr>
          <p:blipFill>
            <a:blip r:embed="rId4"/>
            <a:stretch>
              <a:fillRect/>
            </a:stretch>
          </p:blipFill>
          <p:spPr>
            <a:xfrm>
              <a:off x="2817811" y="4876802"/>
              <a:ext cx="2227500" cy="573750"/>
            </a:xfrm>
            <a:prstGeom prst="rect">
              <a:avLst/>
            </a:prstGeom>
          </p:spPr>
        </p:pic>
        <p:pic>
          <p:nvPicPr>
            <p:cNvPr id="16" name="Picture 15"/>
            <p:cNvPicPr>
              <a:picLocks noChangeAspect="1"/>
            </p:cNvPicPr>
            <p:nvPr/>
          </p:nvPicPr>
          <p:blipFill>
            <a:blip r:embed="rId4"/>
            <a:stretch>
              <a:fillRect/>
            </a:stretch>
          </p:blipFill>
          <p:spPr>
            <a:xfrm>
              <a:off x="2817811" y="5518069"/>
              <a:ext cx="2227500" cy="573750"/>
            </a:xfrm>
            <a:prstGeom prst="rect">
              <a:avLst/>
            </a:prstGeom>
          </p:spPr>
        </p:pic>
        <p:pic>
          <p:nvPicPr>
            <p:cNvPr id="17" name="Picture 16"/>
            <p:cNvPicPr>
              <a:picLocks noChangeAspect="1"/>
            </p:cNvPicPr>
            <p:nvPr/>
          </p:nvPicPr>
          <p:blipFill>
            <a:blip r:embed="rId4"/>
            <a:stretch>
              <a:fillRect/>
            </a:stretch>
          </p:blipFill>
          <p:spPr>
            <a:xfrm>
              <a:off x="2817811" y="6159337"/>
              <a:ext cx="2227500" cy="573750"/>
            </a:xfrm>
            <a:prstGeom prst="rect">
              <a:avLst/>
            </a:prstGeom>
          </p:spPr>
        </p:pic>
        <p:pic>
          <p:nvPicPr>
            <p:cNvPr id="18" name="Picture 17"/>
            <p:cNvPicPr>
              <a:picLocks noChangeAspect="1"/>
            </p:cNvPicPr>
            <p:nvPr/>
          </p:nvPicPr>
          <p:blipFill>
            <a:blip r:embed="rId4"/>
            <a:stretch>
              <a:fillRect/>
            </a:stretch>
          </p:blipFill>
          <p:spPr>
            <a:xfrm>
              <a:off x="5133499" y="4876802"/>
              <a:ext cx="2227500" cy="573750"/>
            </a:xfrm>
            <a:prstGeom prst="rect">
              <a:avLst/>
            </a:prstGeom>
          </p:spPr>
        </p:pic>
        <p:pic>
          <p:nvPicPr>
            <p:cNvPr id="19" name="Picture 18"/>
            <p:cNvPicPr>
              <a:picLocks noChangeAspect="1"/>
            </p:cNvPicPr>
            <p:nvPr/>
          </p:nvPicPr>
          <p:blipFill>
            <a:blip r:embed="rId4"/>
            <a:stretch>
              <a:fillRect/>
            </a:stretch>
          </p:blipFill>
          <p:spPr>
            <a:xfrm>
              <a:off x="5133499" y="5518069"/>
              <a:ext cx="2227500" cy="573750"/>
            </a:xfrm>
            <a:prstGeom prst="rect">
              <a:avLst/>
            </a:prstGeom>
          </p:spPr>
        </p:pic>
        <p:pic>
          <p:nvPicPr>
            <p:cNvPr id="20" name="Picture 19"/>
            <p:cNvPicPr>
              <a:picLocks noChangeAspect="1"/>
            </p:cNvPicPr>
            <p:nvPr/>
          </p:nvPicPr>
          <p:blipFill>
            <a:blip r:embed="rId4"/>
            <a:stretch>
              <a:fillRect/>
            </a:stretch>
          </p:blipFill>
          <p:spPr>
            <a:xfrm>
              <a:off x="5133500" y="6159337"/>
              <a:ext cx="2227500" cy="573750"/>
            </a:xfrm>
            <a:prstGeom prst="rect">
              <a:avLst/>
            </a:prstGeom>
          </p:spPr>
        </p:pic>
        <p:pic>
          <p:nvPicPr>
            <p:cNvPr id="21" name="Picture 20"/>
            <p:cNvPicPr>
              <a:picLocks noChangeAspect="1"/>
            </p:cNvPicPr>
            <p:nvPr/>
          </p:nvPicPr>
          <p:blipFill>
            <a:blip r:embed="rId4"/>
            <a:stretch>
              <a:fillRect/>
            </a:stretch>
          </p:blipFill>
          <p:spPr>
            <a:xfrm>
              <a:off x="7449187" y="4876802"/>
              <a:ext cx="2227500" cy="573750"/>
            </a:xfrm>
            <a:prstGeom prst="rect">
              <a:avLst/>
            </a:prstGeom>
          </p:spPr>
        </p:pic>
        <p:pic>
          <p:nvPicPr>
            <p:cNvPr id="22" name="Picture 21"/>
            <p:cNvPicPr>
              <a:picLocks noChangeAspect="1"/>
            </p:cNvPicPr>
            <p:nvPr/>
          </p:nvPicPr>
          <p:blipFill>
            <a:blip r:embed="rId4"/>
            <a:stretch>
              <a:fillRect/>
            </a:stretch>
          </p:blipFill>
          <p:spPr>
            <a:xfrm>
              <a:off x="7449187" y="5518069"/>
              <a:ext cx="2227500" cy="573750"/>
            </a:xfrm>
            <a:prstGeom prst="rect">
              <a:avLst/>
            </a:prstGeom>
          </p:spPr>
        </p:pic>
        <p:pic>
          <p:nvPicPr>
            <p:cNvPr id="23" name="Picture 22"/>
            <p:cNvPicPr>
              <a:picLocks noChangeAspect="1"/>
            </p:cNvPicPr>
            <p:nvPr/>
          </p:nvPicPr>
          <p:blipFill>
            <a:blip r:embed="rId4"/>
            <a:stretch>
              <a:fillRect/>
            </a:stretch>
          </p:blipFill>
          <p:spPr>
            <a:xfrm>
              <a:off x="7449188" y="6159337"/>
              <a:ext cx="2227500" cy="573750"/>
            </a:xfrm>
            <a:prstGeom prst="rect">
              <a:avLst/>
            </a:prstGeom>
          </p:spPr>
        </p:pic>
      </p:grpSp>
      <p:pic>
        <p:nvPicPr>
          <p:cNvPr id="25" name="Picture 24"/>
          <p:cNvPicPr>
            <a:picLocks noChangeAspect="1"/>
          </p:cNvPicPr>
          <p:nvPr/>
        </p:nvPicPr>
        <p:blipFill>
          <a:blip r:embed="rId5"/>
          <a:stretch>
            <a:fillRect/>
          </a:stretch>
        </p:blipFill>
        <p:spPr>
          <a:xfrm>
            <a:off x="117409" y="2714936"/>
            <a:ext cx="2533244" cy="4200963"/>
          </a:xfrm>
          <a:prstGeom prst="rect">
            <a:avLst/>
          </a:prstGeom>
        </p:spPr>
      </p:pic>
      <p:sp>
        <p:nvSpPr>
          <p:cNvPr id="26" name="Title 1"/>
          <p:cNvSpPr txBox="1">
            <a:spLocks/>
          </p:cNvSpPr>
          <p:nvPr/>
        </p:nvSpPr>
        <p:spPr>
          <a:xfrm>
            <a:off x="2680370" y="4114801"/>
            <a:ext cx="6179896" cy="609600"/>
          </a:xfrm>
          <a:prstGeom prst="rect">
            <a:avLst/>
          </a:prstGeom>
          <a:noFill/>
        </p:spPr>
        <p:txBody>
          <a:bodyPr vert="horz" lIns="143407" tIns="89629" rIns="143407" bIns="89629" rtlCol="0" anchor="t" anchorCtr="0">
            <a:noAutofit/>
          </a:bodyPr>
          <a:lstStyle>
            <a:lvl1pPr marL="0" algn="l" defTabSz="1088105" rtl="0" eaLnBrk="1" latinLnBrk="0" hangingPunct="1">
              <a:lnSpc>
                <a:spcPct val="90000"/>
              </a:lnSpc>
              <a:spcBef>
                <a:spcPct val="0"/>
              </a:spcBef>
              <a:buNone/>
              <a:defRPr lang="en-US" sz="4000" kern="1200" spc="-98" baseline="0">
                <a:solidFill>
                  <a:srgbClr val="00B0F0"/>
                </a:solidFill>
                <a:latin typeface="Segoe UI Light" pitchFamily="34" charset="0"/>
                <a:ea typeface="Segoe UI" pitchFamily="34" charset="0"/>
                <a:cs typeface="Segoe UI" pitchFamily="34" charset="0"/>
              </a:defRPr>
            </a:lvl1pPr>
          </a:lstStyle>
          <a:p>
            <a:r>
              <a:rPr lang="en-US" sz="2800" dirty="0" smtClean="0">
                <a:solidFill>
                  <a:schemeClr val="tx1"/>
                </a:solidFill>
              </a:rPr>
              <a:t>On-Premises Datacenter</a:t>
            </a:r>
            <a:endParaRPr lang="en-US" sz="2800" dirty="0">
              <a:solidFill>
                <a:schemeClr val="tx1"/>
              </a:solidFill>
            </a:endParaRPr>
          </a:p>
        </p:txBody>
      </p:sp>
    </p:spTree>
    <p:extLst>
      <p:ext uri="{BB962C8B-B14F-4D97-AF65-F5344CB8AC3E}">
        <p14:creationId xmlns:p14="http://schemas.microsoft.com/office/powerpoint/2010/main" val="290720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500"/>
                                        <p:tgtEl>
                                          <p:spTgt spid="48"/>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250"/>
                                        <p:tgtEl>
                                          <p:spTgt spid="50"/>
                                        </p:tgtEl>
                                      </p:cBhvr>
                                    </p:animEffect>
                                  </p:childTnLst>
                                </p:cTn>
                              </p:par>
                            </p:childTnLst>
                          </p:cTn>
                        </p:par>
                        <p:par>
                          <p:cTn id="28" fill="hold">
                            <p:stCondLst>
                              <p:cond delay="2750"/>
                            </p:stCondLst>
                            <p:childTnLst>
                              <p:par>
                                <p:cTn id="29" presetID="42" presetClass="entr" presetSubtype="0"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par>
                          <p:cTn id="34" fill="hold">
                            <p:stCondLst>
                              <p:cond delay="3750"/>
                            </p:stCondLst>
                            <p:childTnLst>
                              <p:par>
                                <p:cTn id="35" presetID="10" presetClass="entr" presetSubtype="0" fill="hold" grpId="0" nodeType="after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500"/>
                                        <p:tgtEl>
                                          <p:spTgt spid="47"/>
                                        </p:tgtEl>
                                      </p:cBhvr>
                                    </p:animEffect>
                                  </p:childTnLst>
                                </p:cTn>
                              </p:par>
                            </p:childTnLst>
                          </p:cTn>
                        </p:par>
                        <p:par>
                          <p:cTn id="38" fill="hold">
                            <p:stCondLst>
                              <p:cond delay="4250"/>
                            </p:stCondLst>
                            <p:childTnLst>
                              <p:par>
                                <p:cTn id="39" presetID="10" presetClass="entr" presetSubtype="0" fill="hold" grpId="0" nodeType="after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2" grpId="0"/>
      <p:bldP spid="3" grpId="0" animBg="1"/>
      <p:bldP spid="47" grpId="0"/>
      <p:bldP spid="48"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Freeform 114"/>
          <p:cNvSpPr/>
          <p:nvPr/>
        </p:nvSpPr>
        <p:spPr bwMode="auto">
          <a:xfrm>
            <a:off x="0" y="1733007"/>
            <a:ext cx="12516832" cy="4726310"/>
          </a:xfrm>
          <a:custGeom>
            <a:avLst/>
            <a:gdLst>
              <a:gd name="connsiteX0" fmla="*/ 6344670 w 17221200"/>
              <a:gd name="connsiteY0" fmla="*/ 0 h 6502662"/>
              <a:gd name="connsiteX1" fmla="*/ 8044445 w 17221200"/>
              <a:gd name="connsiteY1" fmla="*/ 1250537 h 6502662"/>
              <a:gd name="connsiteX2" fmla="*/ 8067523 w 17221200"/>
              <a:gd name="connsiteY2" fmla="*/ 1340287 h 6502662"/>
              <a:gd name="connsiteX3" fmla="*/ 8085624 w 17221200"/>
              <a:gd name="connsiteY3" fmla="*/ 1331634 h 6502662"/>
              <a:gd name="connsiteX4" fmla="*/ 9129300 w 17221200"/>
              <a:gd name="connsiteY4" fmla="*/ 1117600 h 6502662"/>
              <a:gd name="connsiteX5" fmla="*/ 9399558 w 17221200"/>
              <a:gd name="connsiteY5" fmla="*/ 1131247 h 6502662"/>
              <a:gd name="connsiteX6" fmla="*/ 9457105 w 17221200"/>
              <a:gd name="connsiteY6" fmla="*/ 1140030 h 6502662"/>
              <a:gd name="connsiteX7" fmla="*/ 9479224 w 17221200"/>
              <a:gd name="connsiteY7" fmla="*/ 1068773 h 6502662"/>
              <a:gd name="connsiteX8" fmla="*/ 10173771 w 17221200"/>
              <a:gd name="connsiteY8" fmla="*/ 608396 h 6502662"/>
              <a:gd name="connsiteX9" fmla="*/ 10706776 w 17221200"/>
              <a:gd name="connsiteY9" fmla="*/ 829174 h 6502662"/>
              <a:gd name="connsiteX10" fmla="*/ 10718548 w 17221200"/>
              <a:gd name="connsiteY10" fmla="*/ 843442 h 6502662"/>
              <a:gd name="connsiteX11" fmla="*/ 10806869 w 17221200"/>
              <a:gd name="connsiteY11" fmla="*/ 767854 h 6502662"/>
              <a:gd name="connsiteX12" fmla="*/ 12463627 w 17221200"/>
              <a:gd name="connsiteY12" fmla="*/ 184318 h 6502662"/>
              <a:gd name="connsiteX13" fmla="*/ 14503294 w 17221200"/>
              <a:gd name="connsiteY13" fmla="*/ 1146219 h 6502662"/>
              <a:gd name="connsiteX14" fmla="*/ 14639898 w 17221200"/>
              <a:gd name="connsiteY14" fmla="*/ 1328897 h 6502662"/>
              <a:gd name="connsiteX15" fmla="*/ 14695193 w 17221200"/>
              <a:gd name="connsiteY15" fmla="*/ 1302259 h 6502662"/>
              <a:gd name="connsiteX16" fmla="*/ 15396527 w 17221200"/>
              <a:gd name="connsiteY16" fmla="*/ 1160666 h 6502662"/>
              <a:gd name="connsiteX17" fmla="*/ 17161700 w 17221200"/>
              <a:gd name="connsiteY17" fmla="*/ 2599325 h 6502662"/>
              <a:gd name="connsiteX18" fmla="*/ 17183068 w 17221200"/>
              <a:gd name="connsiteY18" fmla="*/ 2811291 h 6502662"/>
              <a:gd name="connsiteX19" fmla="*/ 17198306 w 17221200"/>
              <a:gd name="connsiteY19" fmla="*/ 2811291 h 6502662"/>
              <a:gd name="connsiteX20" fmla="*/ 17198306 w 17221200"/>
              <a:gd name="connsiteY20" fmla="*/ 2962446 h 6502662"/>
              <a:gd name="connsiteX21" fmla="*/ 17198306 w 17221200"/>
              <a:gd name="connsiteY21" fmla="*/ 4046706 h 6502662"/>
              <a:gd name="connsiteX22" fmla="*/ 17221200 w 17221200"/>
              <a:gd name="connsiteY22" fmla="*/ 4046706 h 6502662"/>
              <a:gd name="connsiteX23" fmla="*/ 17221200 w 17221200"/>
              <a:gd name="connsiteY23" fmla="*/ 6502662 h 6502662"/>
              <a:gd name="connsiteX24" fmla="*/ 17198306 w 17221200"/>
              <a:gd name="connsiteY24" fmla="*/ 6502662 h 6502662"/>
              <a:gd name="connsiteX25" fmla="*/ 11368772 w 17221200"/>
              <a:gd name="connsiteY25" fmla="*/ 6502662 h 6502662"/>
              <a:gd name="connsiteX26" fmla="*/ 1 w 17221200"/>
              <a:gd name="connsiteY26" fmla="*/ 6502662 h 6502662"/>
              <a:gd name="connsiteX27" fmla="*/ 1 w 17221200"/>
              <a:gd name="connsiteY27" fmla="*/ 4085110 h 6502662"/>
              <a:gd name="connsiteX28" fmla="*/ 0 w 17221200"/>
              <a:gd name="connsiteY28" fmla="*/ 4085107 h 6502662"/>
              <a:gd name="connsiteX29" fmla="*/ 1 w 17221200"/>
              <a:gd name="connsiteY29" fmla="*/ 4085105 h 6502662"/>
              <a:gd name="connsiteX30" fmla="*/ 1 w 17221200"/>
              <a:gd name="connsiteY30" fmla="*/ 4046706 h 6502662"/>
              <a:gd name="connsiteX31" fmla="*/ 3872 w 17221200"/>
              <a:gd name="connsiteY31" fmla="*/ 4046706 h 6502662"/>
              <a:gd name="connsiteX32" fmla="*/ 30079 w 17221200"/>
              <a:gd name="connsiteY32" fmla="*/ 3786736 h 6502662"/>
              <a:gd name="connsiteX33" fmla="*/ 1480493 w 17221200"/>
              <a:gd name="connsiteY33" fmla="*/ 2604614 h 6502662"/>
              <a:gd name="connsiteX34" fmla="*/ 1631865 w 17221200"/>
              <a:gd name="connsiteY34" fmla="*/ 2612258 h 6502662"/>
              <a:gd name="connsiteX35" fmla="*/ 1676770 w 17221200"/>
              <a:gd name="connsiteY35" fmla="*/ 2619111 h 6502662"/>
              <a:gd name="connsiteX36" fmla="*/ 1714754 w 17221200"/>
              <a:gd name="connsiteY36" fmla="*/ 2540261 h 6502662"/>
              <a:gd name="connsiteX37" fmla="*/ 4032720 w 17221200"/>
              <a:gd name="connsiteY37" fmla="*/ 1160665 h 6502662"/>
              <a:gd name="connsiteX38" fmla="*/ 4466836 w 17221200"/>
              <a:gd name="connsiteY38" fmla="*/ 1196240 h 6502662"/>
              <a:gd name="connsiteX39" fmla="*/ 4650778 w 17221200"/>
              <a:gd name="connsiteY39" fmla="*/ 1234460 h 6502662"/>
              <a:gd name="connsiteX40" fmla="*/ 4704742 w 17221200"/>
              <a:gd name="connsiteY40" fmla="*/ 1087017 h 6502662"/>
              <a:gd name="connsiteX41" fmla="*/ 6344670 w 17221200"/>
              <a:gd name="connsiteY41" fmla="*/ 0 h 650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7221200" h="6502662">
                <a:moveTo>
                  <a:pt x="6344670" y="0"/>
                </a:moveTo>
                <a:cubicBezTo>
                  <a:pt x="7143317" y="0"/>
                  <a:pt x="7819103" y="526039"/>
                  <a:pt x="8044445" y="1250537"/>
                </a:cubicBezTo>
                <a:lnTo>
                  <a:pt x="8067523" y="1340287"/>
                </a:lnTo>
                <a:lnTo>
                  <a:pt x="8085624" y="1331634"/>
                </a:lnTo>
                <a:cubicBezTo>
                  <a:pt x="8405799" y="1193894"/>
                  <a:pt x="8758640" y="1117600"/>
                  <a:pt x="9129300" y="1117600"/>
                </a:cubicBezTo>
                <a:cubicBezTo>
                  <a:pt x="9220540" y="1117600"/>
                  <a:pt x="9310699" y="1122223"/>
                  <a:pt x="9399558" y="1131247"/>
                </a:cubicBezTo>
                <a:lnTo>
                  <a:pt x="9457105" y="1140030"/>
                </a:lnTo>
                <a:lnTo>
                  <a:pt x="9479224" y="1068773"/>
                </a:lnTo>
                <a:cubicBezTo>
                  <a:pt x="9593655" y="798229"/>
                  <a:pt x="9861544" y="608396"/>
                  <a:pt x="10173771" y="608396"/>
                </a:cubicBezTo>
                <a:cubicBezTo>
                  <a:pt x="10381922" y="608396"/>
                  <a:pt x="10570368" y="692766"/>
                  <a:pt x="10706776" y="829174"/>
                </a:cubicBezTo>
                <a:lnTo>
                  <a:pt x="10718548" y="843442"/>
                </a:lnTo>
                <a:lnTo>
                  <a:pt x="10806869" y="767854"/>
                </a:lnTo>
                <a:cubicBezTo>
                  <a:pt x="11260117" y="402816"/>
                  <a:pt x="11836355" y="184318"/>
                  <a:pt x="12463627" y="184318"/>
                </a:cubicBezTo>
                <a:cubicBezTo>
                  <a:pt x="13284783" y="184318"/>
                  <a:pt x="14018482" y="558762"/>
                  <a:pt x="14503294" y="1146219"/>
                </a:cubicBezTo>
                <a:lnTo>
                  <a:pt x="14639898" y="1328897"/>
                </a:lnTo>
                <a:lnTo>
                  <a:pt x="14695193" y="1302259"/>
                </a:lnTo>
                <a:cubicBezTo>
                  <a:pt x="14910755" y="1211084"/>
                  <a:pt x="15147753" y="1160666"/>
                  <a:pt x="15396527" y="1160666"/>
                </a:cubicBezTo>
                <a:cubicBezTo>
                  <a:pt x="16267235" y="1160666"/>
                  <a:pt x="16993691" y="1778284"/>
                  <a:pt x="17161700" y="2599325"/>
                </a:cubicBezTo>
                <a:lnTo>
                  <a:pt x="17183068" y="2811291"/>
                </a:lnTo>
                <a:lnTo>
                  <a:pt x="17198306" y="2811291"/>
                </a:lnTo>
                <a:lnTo>
                  <a:pt x="17198306" y="2962446"/>
                </a:lnTo>
                <a:lnTo>
                  <a:pt x="17198306" y="4046706"/>
                </a:lnTo>
                <a:lnTo>
                  <a:pt x="17221200" y="4046706"/>
                </a:lnTo>
                <a:lnTo>
                  <a:pt x="17221200" y="6502662"/>
                </a:lnTo>
                <a:lnTo>
                  <a:pt x="17198306" y="6502662"/>
                </a:lnTo>
                <a:lnTo>
                  <a:pt x="11368772" y="6502662"/>
                </a:lnTo>
                <a:lnTo>
                  <a:pt x="1" y="6502662"/>
                </a:lnTo>
                <a:lnTo>
                  <a:pt x="1" y="4085110"/>
                </a:lnTo>
                <a:lnTo>
                  <a:pt x="0" y="4085107"/>
                </a:lnTo>
                <a:lnTo>
                  <a:pt x="1" y="4085105"/>
                </a:lnTo>
                <a:lnTo>
                  <a:pt x="1" y="4046706"/>
                </a:lnTo>
                <a:lnTo>
                  <a:pt x="3872" y="4046706"/>
                </a:lnTo>
                <a:lnTo>
                  <a:pt x="30079" y="3786736"/>
                </a:lnTo>
                <a:cubicBezTo>
                  <a:pt x="168129" y="3112100"/>
                  <a:pt x="765046" y="2604614"/>
                  <a:pt x="1480493" y="2604614"/>
                </a:cubicBezTo>
                <a:cubicBezTo>
                  <a:pt x="1531597" y="2604614"/>
                  <a:pt x="1582095" y="2607203"/>
                  <a:pt x="1631865" y="2612258"/>
                </a:cubicBezTo>
                <a:lnTo>
                  <a:pt x="1676770" y="2619111"/>
                </a:lnTo>
                <a:lnTo>
                  <a:pt x="1714754" y="2540261"/>
                </a:lnTo>
                <a:cubicBezTo>
                  <a:pt x="2161155" y="1718512"/>
                  <a:pt x="3031791" y="1160665"/>
                  <a:pt x="4032720" y="1160665"/>
                </a:cubicBezTo>
                <a:cubicBezTo>
                  <a:pt x="4180584" y="1160665"/>
                  <a:pt x="4325605" y="1172839"/>
                  <a:pt x="4466836" y="1196240"/>
                </a:cubicBezTo>
                <a:lnTo>
                  <a:pt x="4650778" y="1234460"/>
                </a:lnTo>
                <a:lnTo>
                  <a:pt x="4704742" y="1087017"/>
                </a:lnTo>
                <a:cubicBezTo>
                  <a:pt x="4974929" y="448223"/>
                  <a:pt x="5607455" y="0"/>
                  <a:pt x="6344670" y="0"/>
                </a:cubicBezTo>
                <a:close/>
              </a:path>
            </a:pathLst>
          </a:custGeom>
          <a:solidFill>
            <a:schemeClr val="tx2">
              <a:lumMod val="20000"/>
              <a:lumOff val="80000"/>
              <a:alpha val="50196"/>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02" name="Freeform 101"/>
          <p:cNvSpPr/>
          <p:nvPr/>
        </p:nvSpPr>
        <p:spPr bwMode="auto">
          <a:xfrm>
            <a:off x="0" y="1600200"/>
            <a:ext cx="12516832" cy="6635468"/>
          </a:xfrm>
          <a:custGeom>
            <a:avLst/>
            <a:gdLst>
              <a:gd name="connsiteX0" fmla="*/ 5530285 w 12188825"/>
              <a:gd name="connsiteY0" fmla="*/ 0 h 6461584"/>
              <a:gd name="connsiteX1" fmla="*/ 7646699 w 12188825"/>
              <a:gd name="connsiteY1" fmla="*/ 876648 h 6461584"/>
              <a:gd name="connsiteX2" fmla="*/ 7748409 w 12188825"/>
              <a:gd name="connsiteY2" fmla="*/ 988557 h 6461584"/>
              <a:gd name="connsiteX3" fmla="*/ 7768773 w 12188825"/>
              <a:gd name="connsiteY3" fmla="*/ 955036 h 6461584"/>
              <a:gd name="connsiteX4" fmla="*/ 9111006 w 12188825"/>
              <a:gd name="connsiteY4" fmla="*/ 241376 h 6461584"/>
              <a:gd name="connsiteX5" fmla="*/ 10721327 w 12188825"/>
              <a:gd name="connsiteY5" fmla="*/ 1694554 h 6461584"/>
              <a:gd name="connsiteX6" fmla="*/ 10724292 w 12188825"/>
              <a:gd name="connsiteY6" fmla="*/ 1753280 h 6461584"/>
              <a:gd name="connsiteX7" fmla="*/ 10848489 w 12188825"/>
              <a:gd name="connsiteY7" fmla="*/ 1737499 h 6461584"/>
              <a:gd name="connsiteX8" fmla="*/ 11212985 w 12188825"/>
              <a:gd name="connsiteY8" fmla="*/ 1719093 h 6461584"/>
              <a:gd name="connsiteX9" fmla="*/ 12103923 w 12188825"/>
              <a:gd name="connsiteY9" fmla="*/ 1831327 h 6461584"/>
              <a:gd name="connsiteX10" fmla="*/ 12188825 w 12188825"/>
              <a:gd name="connsiteY10" fmla="*/ 1855437 h 6461584"/>
              <a:gd name="connsiteX11" fmla="*/ 12188825 w 12188825"/>
              <a:gd name="connsiteY11" fmla="*/ 6461584 h 6461584"/>
              <a:gd name="connsiteX12" fmla="*/ 0 w 12188825"/>
              <a:gd name="connsiteY12" fmla="*/ 6461584 h 6461584"/>
              <a:gd name="connsiteX13" fmla="*/ 0 w 12188825"/>
              <a:gd name="connsiteY13" fmla="*/ 5963537 h 6461584"/>
              <a:gd name="connsiteX14" fmla="*/ 0 w 12188825"/>
              <a:gd name="connsiteY14" fmla="*/ 3291371 h 6461584"/>
              <a:gd name="connsiteX15" fmla="*/ 40110 w 12188825"/>
              <a:gd name="connsiteY15" fmla="*/ 3237732 h 6461584"/>
              <a:gd name="connsiteX16" fmla="*/ 1725990 w 12188825"/>
              <a:gd name="connsiteY16" fmla="*/ 2442676 h 6461584"/>
              <a:gd name="connsiteX17" fmla="*/ 2375676 w 12188825"/>
              <a:gd name="connsiteY17" fmla="*/ 2540900 h 6461584"/>
              <a:gd name="connsiteX18" fmla="*/ 2564435 w 12188825"/>
              <a:gd name="connsiteY18" fmla="*/ 2609986 h 6461584"/>
              <a:gd name="connsiteX19" fmla="*/ 2598030 w 12188825"/>
              <a:gd name="connsiteY19" fmla="*/ 2389857 h 6461584"/>
              <a:gd name="connsiteX20" fmla="*/ 5530285 w 12188825"/>
              <a:gd name="connsiteY20" fmla="*/ 0 h 646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88825" h="6461584">
                <a:moveTo>
                  <a:pt x="5530285" y="0"/>
                </a:moveTo>
                <a:cubicBezTo>
                  <a:pt x="6356796" y="0"/>
                  <a:pt x="7105062" y="335010"/>
                  <a:pt x="7646699" y="876648"/>
                </a:cubicBezTo>
                <a:lnTo>
                  <a:pt x="7748409" y="988557"/>
                </a:lnTo>
                <a:lnTo>
                  <a:pt x="7768773" y="955036"/>
                </a:lnTo>
                <a:cubicBezTo>
                  <a:pt x="8059661" y="524465"/>
                  <a:pt x="8552274" y="241376"/>
                  <a:pt x="9111006" y="241376"/>
                </a:cubicBezTo>
                <a:cubicBezTo>
                  <a:pt x="9949104" y="241376"/>
                  <a:pt x="10638434" y="878326"/>
                  <a:pt x="10721327" y="1694554"/>
                </a:cubicBezTo>
                <a:lnTo>
                  <a:pt x="10724292" y="1753280"/>
                </a:lnTo>
                <a:lnTo>
                  <a:pt x="10848489" y="1737499"/>
                </a:lnTo>
                <a:cubicBezTo>
                  <a:pt x="10968332" y="1725328"/>
                  <a:pt x="11089931" y="1719093"/>
                  <a:pt x="11212985" y="1719093"/>
                </a:cubicBezTo>
                <a:cubicBezTo>
                  <a:pt x="11520621" y="1719093"/>
                  <a:pt x="11819156" y="1758060"/>
                  <a:pt x="12103923" y="1831327"/>
                </a:cubicBezTo>
                <a:lnTo>
                  <a:pt x="12188825" y="1855437"/>
                </a:lnTo>
                <a:lnTo>
                  <a:pt x="12188825" y="6461584"/>
                </a:lnTo>
                <a:lnTo>
                  <a:pt x="0" y="6461584"/>
                </a:lnTo>
                <a:lnTo>
                  <a:pt x="0" y="5963537"/>
                </a:lnTo>
                <a:lnTo>
                  <a:pt x="0" y="3291371"/>
                </a:lnTo>
                <a:lnTo>
                  <a:pt x="40110" y="3237732"/>
                </a:lnTo>
                <a:cubicBezTo>
                  <a:pt x="440830" y="2752172"/>
                  <a:pt x="1047267" y="2442676"/>
                  <a:pt x="1725990" y="2442676"/>
                </a:cubicBezTo>
                <a:cubicBezTo>
                  <a:pt x="1952231" y="2442676"/>
                  <a:pt x="2170440" y="2477065"/>
                  <a:pt x="2375676" y="2540900"/>
                </a:cubicBezTo>
                <a:lnTo>
                  <a:pt x="2564435" y="2609986"/>
                </a:lnTo>
                <a:lnTo>
                  <a:pt x="2598030" y="2389857"/>
                </a:lnTo>
                <a:cubicBezTo>
                  <a:pt x="2877122" y="1025969"/>
                  <a:pt x="4083890" y="0"/>
                  <a:pt x="5530285"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03" name="Group 102"/>
          <p:cNvGrpSpPr/>
          <p:nvPr/>
        </p:nvGrpSpPr>
        <p:grpSpPr>
          <a:xfrm>
            <a:off x="350938" y="2035926"/>
            <a:ext cx="11668151" cy="4619303"/>
            <a:chOff x="1413630" y="2465975"/>
            <a:chExt cx="10262677" cy="406289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2633252" y="5745421"/>
              <a:ext cx="742759" cy="24132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9391" y="6186926"/>
              <a:ext cx="576066" cy="236753"/>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382307" y="5786856"/>
              <a:ext cx="950666" cy="239085"/>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10895425" y="4950541"/>
              <a:ext cx="317992" cy="181523"/>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9615287" y="2673378"/>
              <a:ext cx="304348" cy="360860"/>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1413630" y="5802993"/>
              <a:ext cx="449307" cy="185946"/>
            </a:xfrm>
            <a:prstGeom prst="rect">
              <a:avLst/>
            </a:prstGeom>
          </p:spPr>
        </p:pic>
        <p:pic>
          <p:nvPicPr>
            <p:cNvPr id="9" name="Picture 8"/>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9582718" y="4917035"/>
              <a:ext cx="890413" cy="193080"/>
            </a:xfrm>
            <a:prstGeom prst="rect">
              <a:avLst/>
            </a:prstGeom>
          </p:spPr>
        </p:pic>
        <p:pic>
          <p:nvPicPr>
            <p:cNvPr id="10" name="Picture 9"/>
            <p:cNvPicPr>
              <a:picLocks noChangeAspect="1"/>
            </p:cNvPicPr>
            <p:nvPr/>
          </p:nvPicPr>
          <p:blipFill rotWithShape="1">
            <a:blip r:embed="rId9" cstate="print">
              <a:extLst>
                <a:ext uri="{28A0092B-C50C-407E-A947-70E740481C1C}">
                  <a14:useLocalDpi xmlns:a14="http://schemas.microsoft.com/office/drawing/2010/main" val="0"/>
                </a:ext>
              </a:extLst>
            </a:blip>
            <a:srcRect l="8345" t="16528" r="9409" b="18180"/>
            <a:stretch/>
          </p:blipFill>
          <p:spPr>
            <a:xfrm>
              <a:off x="9469712" y="3641055"/>
              <a:ext cx="625645" cy="219382"/>
            </a:xfrm>
            <a:prstGeom prst="rect">
              <a:avLst/>
            </a:prstGeom>
          </p:spPr>
        </p:pic>
        <p:pic>
          <p:nvPicPr>
            <p:cNvPr id="11" name="Picture 10"/>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7691996" y="6212087"/>
              <a:ext cx="342180" cy="316778"/>
            </a:xfrm>
            <a:prstGeom prst="rect">
              <a:avLst/>
            </a:prstGeom>
          </p:spPr>
        </p:pic>
        <p:pic>
          <p:nvPicPr>
            <p:cNvPr id="12" name="Picture 11"/>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11380210" y="5644359"/>
              <a:ext cx="296097" cy="346413"/>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21831" y="4114431"/>
              <a:ext cx="1036125" cy="159377"/>
            </a:xfrm>
            <a:prstGeom prst="rect">
              <a:avLst/>
            </a:prstGeom>
          </p:spPr>
        </p:pic>
        <p:pic>
          <p:nvPicPr>
            <p:cNvPr id="14" name="Picture 13"/>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1552944" y="6149507"/>
              <a:ext cx="668105" cy="199806"/>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28236" y="4981670"/>
              <a:ext cx="406658" cy="256889"/>
            </a:xfrm>
            <a:prstGeom prst="rect">
              <a:avLst/>
            </a:prstGeom>
          </p:spPr>
        </p:pic>
        <p:sp>
          <p:nvSpPr>
            <p:cNvPr id="16" name="Freeform 5"/>
            <p:cNvSpPr>
              <a:spLocks noChangeAspect="1" noEditPoints="1"/>
            </p:cNvSpPr>
            <p:nvPr/>
          </p:nvSpPr>
          <p:spPr bwMode="auto">
            <a:xfrm>
              <a:off x="5697628" y="2465975"/>
              <a:ext cx="458094" cy="214998"/>
            </a:xfrm>
            <a:custGeom>
              <a:avLst/>
              <a:gdLst>
                <a:gd name="T0" fmla="*/ 274 w 620"/>
                <a:gd name="T1" fmla="*/ 60 h 302"/>
                <a:gd name="T2" fmla="*/ 318 w 620"/>
                <a:gd name="T3" fmla="*/ 40 h 302"/>
                <a:gd name="T4" fmla="*/ 261 w 620"/>
                <a:gd name="T5" fmla="*/ 39 h 302"/>
                <a:gd name="T6" fmla="*/ 291 w 620"/>
                <a:gd name="T7" fmla="*/ 0 h 302"/>
                <a:gd name="T8" fmla="*/ 291 w 620"/>
                <a:gd name="T9" fmla="*/ 78 h 302"/>
                <a:gd name="T10" fmla="*/ 251 w 620"/>
                <a:gd name="T11" fmla="*/ 52 h 302"/>
                <a:gd name="T12" fmla="*/ 217 w 620"/>
                <a:gd name="T13" fmla="*/ 66 h 302"/>
                <a:gd name="T14" fmla="*/ 246 w 620"/>
                <a:gd name="T15" fmla="*/ 83 h 302"/>
                <a:gd name="T16" fmla="*/ 261 w 620"/>
                <a:gd name="T17" fmla="*/ 86 h 302"/>
                <a:gd name="T18" fmla="*/ 205 w 620"/>
                <a:gd name="T19" fmla="*/ 66 h 302"/>
                <a:gd name="T20" fmla="*/ 256 w 620"/>
                <a:gd name="T21" fmla="*/ 41 h 302"/>
                <a:gd name="T22" fmla="*/ 9 w 620"/>
                <a:gd name="T23" fmla="*/ 121 h 302"/>
                <a:gd name="T24" fmla="*/ 1 w 620"/>
                <a:gd name="T25" fmla="*/ 247 h 302"/>
                <a:gd name="T26" fmla="*/ 33 w 620"/>
                <a:gd name="T27" fmla="*/ 233 h 302"/>
                <a:gd name="T28" fmla="*/ 64 w 620"/>
                <a:gd name="T29" fmla="*/ 177 h 302"/>
                <a:gd name="T30" fmla="*/ 76 w 620"/>
                <a:gd name="T31" fmla="*/ 162 h 302"/>
                <a:gd name="T32" fmla="*/ 33 w 620"/>
                <a:gd name="T33" fmla="*/ 120 h 302"/>
                <a:gd name="T34" fmla="*/ 86 w 620"/>
                <a:gd name="T35" fmla="*/ 130 h 302"/>
                <a:gd name="T36" fmla="*/ 0 w 620"/>
                <a:gd name="T37" fmla="*/ 106 h 302"/>
                <a:gd name="T38" fmla="*/ 226 w 620"/>
                <a:gd name="T39" fmla="*/ 118 h 302"/>
                <a:gd name="T40" fmla="*/ 204 w 620"/>
                <a:gd name="T41" fmla="*/ 302 h 302"/>
                <a:gd name="T42" fmla="*/ 251 w 620"/>
                <a:gd name="T43" fmla="*/ 118 h 302"/>
                <a:gd name="T44" fmla="*/ 217 w 620"/>
                <a:gd name="T45" fmla="*/ 106 h 302"/>
                <a:gd name="T46" fmla="*/ 276 w 620"/>
                <a:gd name="T47" fmla="*/ 118 h 302"/>
                <a:gd name="T48" fmla="*/ 267 w 620"/>
                <a:gd name="T49" fmla="*/ 247 h 302"/>
                <a:gd name="T50" fmla="*/ 301 w 620"/>
                <a:gd name="T51" fmla="*/ 233 h 302"/>
                <a:gd name="T52" fmla="*/ 311 w 620"/>
                <a:gd name="T53" fmla="*/ 106 h 302"/>
                <a:gd name="T54" fmla="*/ 319 w 620"/>
                <a:gd name="T55" fmla="*/ 106 h 302"/>
                <a:gd name="T56" fmla="*/ 328 w 620"/>
                <a:gd name="T57" fmla="*/ 121 h 302"/>
                <a:gd name="T58" fmla="*/ 352 w 620"/>
                <a:gd name="T59" fmla="*/ 233 h 302"/>
                <a:gd name="T60" fmla="*/ 386 w 620"/>
                <a:gd name="T61" fmla="*/ 247 h 302"/>
                <a:gd name="T62" fmla="*/ 376 w 620"/>
                <a:gd name="T63" fmla="*/ 121 h 302"/>
                <a:gd name="T64" fmla="*/ 408 w 620"/>
                <a:gd name="T65" fmla="*/ 131 h 302"/>
                <a:gd name="T66" fmla="*/ 319 w 620"/>
                <a:gd name="T67" fmla="*/ 106 h 302"/>
                <a:gd name="T68" fmla="*/ 587 w 620"/>
                <a:gd name="T69" fmla="*/ 118 h 302"/>
                <a:gd name="T70" fmla="*/ 563 w 620"/>
                <a:gd name="T71" fmla="*/ 234 h 302"/>
                <a:gd name="T72" fmla="*/ 536 w 620"/>
                <a:gd name="T73" fmla="*/ 118 h 302"/>
                <a:gd name="T74" fmla="*/ 502 w 620"/>
                <a:gd name="T75" fmla="*/ 106 h 302"/>
                <a:gd name="T76" fmla="*/ 512 w 620"/>
                <a:gd name="T77" fmla="*/ 204 h 302"/>
                <a:gd name="T78" fmla="*/ 611 w 620"/>
                <a:gd name="T79" fmla="*/ 204 h 302"/>
                <a:gd name="T80" fmla="*/ 620 w 620"/>
                <a:gd name="T81" fmla="*/ 106 h 302"/>
                <a:gd name="T82" fmla="*/ 166 w 620"/>
                <a:gd name="T83" fmla="*/ 106 h 302"/>
                <a:gd name="T84" fmla="*/ 175 w 620"/>
                <a:gd name="T85" fmla="*/ 203 h 302"/>
                <a:gd name="T86" fmla="*/ 124 w 620"/>
                <a:gd name="T87" fmla="*/ 203 h 302"/>
                <a:gd name="T88" fmla="*/ 134 w 620"/>
                <a:gd name="T89" fmla="*/ 106 h 302"/>
                <a:gd name="T90" fmla="*/ 99 w 620"/>
                <a:gd name="T91" fmla="*/ 118 h 302"/>
                <a:gd name="T92" fmla="*/ 150 w 620"/>
                <a:gd name="T93" fmla="*/ 249 h 302"/>
                <a:gd name="T94" fmla="*/ 200 w 620"/>
                <a:gd name="T95" fmla="*/ 118 h 302"/>
                <a:gd name="T96" fmla="*/ 166 w 620"/>
                <a:gd name="T97" fmla="*/ 106 h 302"/>
                <a:gd name="T98" fmla="*/ 489 w 620"/>
                <a:gd name="T99" fmla="*/ 107 h 302"/>
                <a:gd name="T100" fmla="*/ 414 w 620"/>
                <a:gd name="T101" fmla="*/ 142 h 302"/>
                <a:gd name="T102" fmla="*/ 447 w 620"/>
                <a:gd name="T103" fmla="*/ 234 h 302"/>
                <a:gd name="T104" fmla="*/ 420 w 620"/>
                <a:gd name="T105" fmla="*/ 246 h 302"/>
                <a:gd name="T106" fmla="*/ 502 w 620"/>
                <a:gd name="T107" fmla="*/ 208 h 302"/>
                <a:gd name="T108" fmla="*/ 438 w 620"/>
                <a:gd name="T109" fmla="*/ 139 h 302"/>
                <a:gd name="T110" fmla="*/ 489 w 620"/>
                <a:gd name="T111" fmla="*/ 128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20" h="302">
                  <a:moveTo>
                    <a:pt x="256" y="41"/>
                  </a:moveTo>
                  <a:cubicBezTo>
                    <a:pt x="262" y="46"/>
                    <a:pt x="268" y="55"/>
                    <a:pt x="274" y="60"/>
                  </a:cubicBezTo>
                  <a:cubicBezTo>
                    <a:pt x="279" y="64"/>
                    <a:pt x="285" y="66"/>
                    <a:pt x="291" y="66"/>
                  </a:cubicBezTo>
                  <a:cubicBezTo>
                    <a:pt x="306" y="66"/>
                    <a:pt x="318" y="54"/>
                    <a:pt x="318" y="40"/>
                  </a:cubicBezTo>
                  <a:cubicBezTo>
                    <a:pt x="318" y="25"/>
                    <a:pt x="306" y="13"/>
                    <a:pt x="291" y="13"/>
                  </a:cubicBezTo>
                  <a:cubicBezTo>
                    <a:pt x="276" y="13"/>
                    <a:pt x="266" y="24"/>
                    <a:pt x="261" y="39"/>
                  </a:cubicBezTo>
                  <a:cubicBezTo>
                    <a:pt x="261" y="16"/>
                    <a:pt x="261" y="16"/>
                    <a:pt x="261" y="16"/>
                  </a:cubicBezTo>
                  <a:cubicBezTo>
                    <a:pt x="268" y="7"/>
                    <a:pt x="279" y="0"/>
                    <a:pt x="291" y="0"/>
                  </a:cubicBezTo>
                  <a:cubicBezTo>
                    <a:pt x="313" y="0"/>
                    <a:pt x="330" y="18"/>
                    <a:pt x="330" y="40"/>
                  </a:cubicBezTo>
                  <a:cubicBezTo>
                    <a:pt x="330" y="61"/>
                    <a:pt x="313" y="79"/>
                    <a:pt x="291" y="78"/>
                  </a:cubicBezTo>
                  <a:cubicBezTo>
                    <a:pt x="280" y="78"/>
                    <a:pt x="270" y="74"/>
                    <a:pt x="263" y="66"/>
                  </a:cubicBezTo>
                  <a:cubicBezTo>
                    <a:pt x="260" y="63"/>
                    <a:pt x="254" y="55"/>
                    <a:pt x="251" y="52"/>
                  </a:cubicBezTo>
                  <a:cubicBezTo>
                    <a:pt x="247" y="48"/>
                    <a:pt x="242" y="46"/>
                    <a:pt x="237" y="46"/>
                  </a:cubicBezTo>
                  <a:cubicBezTo>
                    <a:pt x="225" y="46"/>
                    <a:pt x="217" y="56"/>
                    <a:pt x="217" y="66"/>
                  </a:cubicBezTo>
                  <a:cubicBezTo>
                    <a:pt x="217" y="77"/>
                    <a:pt x="226" y="85"/>
                    <a:pt x="237" y="85"/>
                  </a:cubicBezTo>
                  <a:cubicBezTo>
                    <a:pt x="240" y="85"/>
                    <a:pt x="243" y="85"/>
                    <a:pt x="246" y="83"/>
                  </a:cubicBezTo>
                  <a:cubicBezTo>
                    <a:pt x="251" y="81"/>
                    <a:pt x="258" y="74"/>
                    <a:pt x="261" y="69"/>
                  </a:cubicBezTo>
                  <a:cubicBezTo>
                    <a:pt x="261" y="86"/>
                    <a:pt x="261" y="86"/>
                    <a:pt x="261" y="86"/>
                  </a:cubicBezTo>
                  <a:cubicBezTo>
                    <a:pt x="255" y="93"/>
                    <a:pt x="246" y="97"/>
                    <a:pt x="237" y="97"/>
                  </a:cubicBezTo>
                  <a:cubicBezTo>
                    <a:pt x="219" y="97"/>
                    <a:pt x="205" y="83"/>
                    <a:pt x="205" y="66"/>
                  </a:cubicBezTo>
                  <a:cubicBezTo>
                    <a:pt x="205" y="48"/>
                    <a:pt x="219" y="34"/>
                    <a:pt x="237" y="34"/>
                  </a:cubicBezTo>
                  <a:cubicBezTo>
                    <a:pt x="244" y="34"/>
                    <a:pt x="251" y="37"/>
                    <a:pt x="256" y="41"/>
                  </a:cubicBezTo>
                  <a:moveTo>
                    <a:pt x="0" y="106"/>
                  </a:moveTo>
                  <a:cubicBezTo>
                    <a:pt x="0" y="106"/>
                    <a:pt x="9" y="111"/>
                    <a:pt x="9" y="121"/>
                  </a:cubicBezTo>
                  <a:cubicBezTo>
                    <a:pt x="9" y="233"/>
                    <a:pt x="9" y="233"/>
                    <a:pt x="9" y="233"/>
                  </a:cubicBezTo>
                  <a:cubicBezTo>
                    <a:pt x="9" y="242"/>
                    <a:pt x="1" y="247"/>
                    <a:pt x="1" y="247"/>
                  </a:cubicBezTo>
                  <a:cubicBezTo>
                    <a:pt x="42" y="247"/>
                    <a:pt x="42" y="247"/>
                    <a:pt x="42" y="247"/>
                  </a:cubicBezTo>
                  <a:cubicBezTo>
                    <a:pt x="42" y="247"/>
                    <a:pt x="33" y="242"/>
                    <a:pt x="33" y="233"/>
                  </a:cubicBezTo>
                  <a:cubicBezTo>
                    <a:pt x="33" y="177"/>
                    <a:pt x="33" y="177"/>
                    <a:pt x="33" y="177"/>
                  </a:cubicBezTo>
                  <a:cubicBezTo>
                    <a:pt x="64" y="177"/>
                    <a:pt x="64" y="177"/>
                    <a:pt x="64" y="177"/>
                  </a:cubicBezTo>
                  <a:cubicBezTo>
                    <a:pt x="74" y="177"/>
                    <a:pt x="76" y="184"/>
                    <a:pt x="76" y="184"/>
                  </a:cubicBezTo>
                  <a:cubicBezTo>
                    <a:pt x="76" y="162"/>
                    <a:pt x="76" y="162"/>
                    <a:pt x="76" y="162"/>
                  </a:cubicBezTo>
                  <a:cubicBezTo>
                    <a:pt x="33" y="162"/>
                    <a:pt x="33" y="162"/>
                    <a:pt x="33" y="162"/>
                  </a:cubicBezTo>
                  <a:cubicBezTo>
                    <a:pt x="33" y="120"/>
                    <a:pt x="33" y="120"/>
                    <a:pt x="33" y="120"/>
                  </a:cubicBezTo>
                  <a:cubicBezTo>
                    <a:pt x="72" y="120"/>
                    <a:pt x="72" y="120"/>
                    <a:pt x="72" y="120"/>
                  </a:cubicBezTo>
                  <a:cubicBezTo>
                    <a:pt x="82" y="120"/>
                    <a:pt x="86" y="130"/>
                    <a:pt x="86" y="130"/>
                  </a:cubicBezTo>
                  <a:cubicBezTo>
                    <a:pt x="86" y="106"/>
                    <a:pt x="86" y="106"/>
                    <a:pt x="86" y="106"/>
                  </a:cubicBezTo>
                  <a:cubicBezTo>
                    <a:pt x="0" y="106"/>
                    <a:pt x="0" y="106"/>
                    <a:pt x="0" y="106"/>
                  </a:cubicBezTo>
                  <a:moveTo>
                    <a:pt x="217" y="106"/>
                  </a:moveTo>
                  <a:cubicBezTo>
                    <a:pt x="217" y="106"/>
                    <a:pt x="226" y="111"/>
                    <a:pt x="226" y="118"/>
                  </a:cubicBezTo>
                  <a:cubicBezTo>
                    <a:pt x="226" y="250"/>
                    <a:pt x="226" y="250"/>
                    <a:pt x="226" y="250"/>
                  </a:cubicBezTo>
                  <a:cubicBezTo>
                    <a:pt x="226" y="284"/>
                    <a:pt x="207" y="300"/>
                    <a:pt x="204" y="302"/>
                  </a:cubicBezTo>
                  <a:cubicBezTo>
                    <a:pt x="206" y="302"/>
                    <a:pt x="251" y="295"/>
                    <a:pt x="251" y="250"/>
                  </a:cubicBezTo>
                  <a:cubicBezTo>
                    <a:pt x="251" y="118"/>
                    <a:pt x="251" y="118"/>
                    <a:pt x="251" y="118"/>
                  </a:cubicBezTo>
                  <a:cubicBezTo>
                    <a:pt x="251" y="111"/>
                    <a:pt x="261" y="106"/>
                    <a:pt x="261" y="106"/>
                  </a:cubicBezTo>
                  <a:cubicBezTo>
                    <a:pt x="217" y="106"/>
                    <a:pt x="217" y="106"/>
                    <a:pt x="217" y="106"/>
                  </a:cubicBezTo>
                  <a:moveTo>
                    <a:pt x="267" y="106"/>
                  </a:moveTo>
                  <a:cubicBezTo>
                    <a:pt x="267" y="106"/>
                    <a:pt x="276" y="111"/>
                    <a:pt x="276" y="118"/>
                  </a:cubicBezTo>
                  <a:cubicBezTo>
                    <a:pt x="276" y="233"/>
                    <a:pt x="276" y="233"/>
                    <a:pt x="276" y="233"/>
                  </a:cubicBezTo>
                  <a:cubicBezTo>
                    <a:pt x="276" y="242"/>
                    <a:pt x="267" y="247"/>
                    <a:pt x="267" y="247"/>
                  </a:cubicBezTo>
                  <a:cubicBezTo>
                    <a:pt x="311" y="247"/>
                    <a:pt x="311" y="247"/>
                    <a:pt x="311" y="247"/>
                  </a:cubicBezTo>
                  <a:cubicBezTo>
                    <a:pt x="311" y="247"/>
                    <a:pt x="301" y="242"/>
                    <a:pt x="301" y="233"/>
                  </a:cubicBezTo>
                  <a:cubicBezTo>
                    <a:pt x="301" y="118"/>
                    <a:pt x="301" y="118"/>
                    <a:pt x="301" y="118"/>
                  </a:cubicBezTo>
                  <a:cubicBezTo>
                    <a:pt x="301" y="111"/>
                    <a:pt x="311" y="106"/>
                    <a:pt x="311" y="106"/>
                  </a:cubicBezTo>
                  <a:cubicBezTo>
                    <a:pt x="267" y="106"/>
                    <a:pt x="267" y="106"/>
                    <a:pt x="267" y="106"/>
                  </a:cubicBezTo>
                  <a:moveTo>
                    <a:pt x="319" y="106"/>
                  </a:moveTo>
                  <a:cubicBezTo>
                    <a:pt x="311" y="134"/>
                    <a:pt x="311" y="134"/>
                    <a:pt x="311" y="134"/>
                  </a:cubicBezTo>
                  <a:cubicBezTo>
                    <a:pt x="311" y="134"/>
                    <a:pt x="321" y="121"/>
                    <a:pt x="328" y="121"/>
                  </a:cubicBezTo>
                  <a:cubicBezTo>
                    <a:pt x="352" y="121"/>
                    <a:pt x="352" y="121"/>
                    <a:pt x="352" y="121"/>
                  </a:cubicBezTo>
                  <a:cubicBezTo>
                    <a:pt x="352" y="233"/>
                    <a:pt x="352" y="233"/>
                    <a:pt x="352" y="233"/>
                  </a:cubicBezTo>
                  <a:cubicBezTo>
                    <a:pt x="352" y="241"/>
                    <a:pt x="343" y="247"/>
                    <a:pt x="343" y="247"/>
                  </a:cubicBezTo>
                  <a:cubicBezTo>
                    <a:pt x="386" y="247"/>
                    <a:pt x="386" y="247"/>
                    <a:pt x="386" y="247"/>
                  </a:cubicBezTo>
                  <a:cubicBezTo>
                    <a:pt x="386" y="247"/>
                    <a:pt x="376" y="240"/>
                    <a:pt x="376" y="233"/>
                  </a:cubicBezTo>
                  <a:cubicBezTo>
                    <a:pt x="376" y="121"/>
                    <a:pt x="376" y="121"/>
                    <a:pt x="376" y="121"/>
                  </a:cubicBezTo>
                  <a:cubicBezTo>
                    <a:pt x="396" y="121"/>
                    <a:pt x="396" y="121"/>
                    <a:pt x="396" y="121"/>
                  </a:cubicBezTo>
                  <a:cubicBezTo>
                    <a:pt x="406" y="121"/>
                    <a:pt x="408" y="131"/>
                    <a:pt x="408" y="131"/>
                  </a:cubicBezTo>
                  <a:cubicBezTo>
                    <a:pt x="416" y="106"/>
                    <a:pt x="416" y="106"/>
                    <a:pt x="416" y="106"/>
                  </a:cubicBezTo>
                  <a:cubicBezTo>
                    <a:pt x="319" y="106"/>
                    <a:pt x="319" y="106"/>
                    <a:pt x="319" y="106"/>
                  </a:cubicBezTo>
                  <a:moveTo>
                    <a:pt x="578" y="106"/>
                  </a:moveTo>
                  <a:cubicBezTo>
                    <a:pt x="578" y="106"/>
                    <a:pt x="587" y="111"/>
                    <a:pt x="587" y="118"/>
                  </a:cubicBezTo>
                  <a:cubicBezTo>
                    <a:pt x="587" y="204"/>
                    <a:pt x="587" y="204"/>
                    <a:pt x="587" y="204"/>
                  </a:cubicBezTo>
                  <a:cubicBezTo>
                    <a:pt x="587" y="221"/>
                    <a:pt x="577" y="234"/>
                    <a:pt x="563" y="234"/>
                  </a:cubicBezTo>
                  <a:cubicBezTo>
                    <a:pt x="548" y="234"/>
                    <a:pt x="536" y="222"/>
                    <a:pt x="536" y="204"/>
                  </a:cubicBezTo>
                  <a:cubicBezTo>
                    <a:pt x="536" y="118"/>
                    <a:pt x="536" y="118"/>
                    <a:pt x="536" y="118"/>
                  </a:cubicBezTo>
                  <a:cubicBezTo>
                    <a:pt x="536" y="111"/>
                    <a:pt x="546" y="106"/>
                    <a:pt x="546" y="106"/>
                  </a:cubicBezTo>
                  <a:cubicBezTo>
                    <a:pt x="502" y="106"/>
                    <a:pt x="502" y="106"/>
                    <a:pt x="502" y="106"/>
                  </a:cubicBezTo>
                  <a:cubicBezTo>
                    <a:pt x="502" y="106"/>
                    <a:pt x="512" y="111"/>
                    <a:pt x="512" y="118"/>
                  </a:cubicBezTo>
                  <a:cubicBezTo>
                    <a:pt x="512" y="204"/>
                    <a:pt x="512" y="204"/>
                    <a:pt x="512" y="204"/>
                  </a:cubicBezTo>
                  <a:cubicBezTo>
                    <a:pt x="512" y="238"/>
                    <a:pt x="543" y="249"/>
                    <a:pt x="563" y="249"/>
                  </a:cubicBezTo>
                  <a:cubicBezTo>
                    <a:pt x="582" y="249"/>
                    <a:pt x="611" y="238"/>
                    <a:pt x="611" y="204"/>
                  </a:cubicBezTo>
                  <a:cubicBezTo>
                    <a:pt x="611" y="118"/>
                    <a:pt x="611" y="118"/>
                    <a:pt x="611" y="118"/>
                  </a:cubicBezTo>
                  <a:cubicBezTo>
                    <a:pt x="611" y="111"/>
                    <a:pt x="620" y="106"/>
                    <a:pt x="620" y="106"/>
                  </a:cubicBezTo>
                  <a:cubicBezTo>
                    <a:pt x="578" y="106"/>
                    <a:pt x="578" y="106"/>
                    <a:pt x="578" y="106"/>
                  </a:cubicBezTo>
                  <a:moveTo>
                    <a:pt x="166" y="106"/>
                  </a:moveTo>
                  <a:cubicBezTo>
                    <a:pt x="166" y="106"/>
                    <a:pt x="175" y="111"/>
                    <a:pt x="175" y="118"/>
                  </a:cubicBezTo>
                  <a:cubicBezTo>
                    <a:pt x="175" y="203"/>
                    <a:pt x="175" y="203"/>
                    <a:pt x="175" y="203"/>
                  </a:cubicBezTo>
                  <a:cubicBezTo>
                    <a:pt x="175" y="221"/>
                    <a:pt x="164" y="234"/>
                    <a:pt x="150" y="234"/>
                  </a:cubicBezTo>
                  <a:cubicBezTo>
                    <a:pt x="136" y="234"/>
                    <a:pt x="124" y="221"/>
                    <a:pt x="124" y="203"/>
                  </a:cubicBezTo>
                  <a:cubicBezTo>
                    <a:pt x="124" y="118"/>
                    <a:pt x="124" y="118"/>
                    <a:pt x="124" y="118"/>
                  </a:cubicBezTo>
                  <a:cubicBezTo>
                    <a:pt x="124" y="111"/>
                    <a:pt x="134" y="106"/>
                    <a:pt x="134" y="106"/>
                  </a:cubicBezTo>
                  <a:cubicBezTo>
                    <a:pt x="90" y="106"/>
                    <a:pt x="90" y="106"/>
                    <a:pt x="90" y="106"/>
                  </a:cubicBezTo>
                  <a:cubicBezTo>
                    <a:pt x="90" y="106"/>
                    <a:pt x="99" y="111"/>
                    <a:pt x="99" y="118"/>
                  </a:cubicBezTo>
                  <a:cubicBezTo>
                    <a:pt x="99" y="203"/>
                    <a:pt x="99" y="203"/>
                    <a:pt x="99" y="203"/>
                  </a:cubicBezTo>
                  <a:cubicBezTo>
                    <a:pt x="99" y="238"/>
                    <a:pt x="130" y="249"/>
                    <a:pt x="150" y="249"/>
                  </a:cubicBezTo>
                  <a:cubicBezTo>
                    <a:pt x="170" y="249"/>
                    <a:pt x="200" y="238"/>
                    <a:pt x="200" y="203"/>
                  </a:cubicBezTo>
                  <a:cubicBezTo>
                    <a:pt x="200" y="203"/>
                    <a:pt x="200" y="118"/>
                    <a:pt x="200" y="118"/>
                  </a:cubicBezTo>
                  <a:cubicBezTo>
                    <a:pt x="200" y="111"/>
                    <a:pt x="209" y="106"/>
                    <a:pt x="209" y="106"/>
                  </a:cubicBezTo>
                  <a:cubicBezTo>
                    <a:pt x="166" y="106"/>
                    <a:pt x="166" y="106"/>
                    <a:pt x="166" y="106"/>
                  </a:cubicBezTo>
                  <a:moveTo>
                    <a:pt x="489" y="128"/>
                  </a:moveTo>
                  <a:cubicBezTo>
                    <a:pt x="489" y="107"/>
                    <a:pt x="489" y="107"/>
                    <a:pt x="489" y="107"/>
                  </a:cubicBezTo>
                  <a:cubicBezTo>
                    <a:pt x="489" y="107"/>
                    <a:pt x="476" y="103"/>
                    <a:pt x="463" y="103"/>
                  </a:cubicBezTo>
                  <a:cubicBezTo>
                    <a:pt x="425" y="103"/>
                    <a:pt x="414" y="126"/>
                    <a:pt x="414" y="142"/>
                  </a:cubicBezTo>
                  <a:cubicBezTo>
                    <a:pt x="414" y="188"/>
                    <a:pt x="478" y="183"/>
                    <a:pt x="478" y="211"/>
                  </a:cubicBezTo>
                  <a:cubicBezTo>
                    <a:pt x="478" y="225"/>
                    <a:pt x="461" y="234"/>
                    <a:pt x="447" y="234"/>
                  </a:cubicBezTo>
                  <a:cubicBezTo>
                    <a:pt x="433" y="234"/>
                    <a:pt x="419" y="226"/>
                    <a:pt x="412" y="219"/>
                  </a:cubicBezTo>
                  <a:cubicBezTo>
                    <a:pt x="420" y="246"/>
                    <a:pt x="420" y="246"/>
                    <a:pt x="420" y="246"/>
                  </a:cubicBezTo>
                  <a:cubicBezTo>
                    <a:pt x="420" y="246"/>
                    <a:pt x="435" y="249"/>
                    <a:pt x="446" y="249"/>
                  </a:cubicBezTo>
                  <a:cubicBezTo>
                    <a:pt x="482" y="249"/>
                    <a:pt x="502" y="230"/>
                    <a:pt x="502" y="208"/>
                  </a:cubicBezTo>
                  <a:cubicBezTo>
                    <a:pt x="502" y="183"/>
                    <a:pt x="480" y="173"/>
                    <a:pt x="464" y="165"/>
                  </a:cubicBezTo>
                  <a:cubicBezTo>
                    <a:pt x="449" y="158"/>
                    <a:pt x="438" y="153"/>
                    <a:pt x="438" y="139"/>
                  </a:cubicBezTo>
                  <a:cubicBezTo>
                    <a:pt x="438" y="127"/>
                    <a:pt x="448" y="118"/>
                    <a:pt x="466" y="118"/>
                  </a:cubicBezTo>
                  <a:cubicBezTo>
                    <a:pt x="483" y="118"/>
                    <a:pt x="489" y="128"/>
                    <a:pt x="489" y="128"/>
                  </a:cubicBezTo>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09" rIns="89619" bIns="44809" numCol="1" anchor="t" anchorCtr="0" compatLnSpc="1">
              <a:prstTxWarp prst="textNoShape">
                <a:avLst/>
              </a:prstTxWarp>
            </a:bodyPr>
            <a:lstStyle/>
            <a:p>
              <a:pPr defTabSz="914093"/>
              <a:endParaRPr lang="en-US" sz="1764">
                <a:solidFill>
                  <a:srgbClr val="68217A"/>
                </a:solidFill>
              </a:endParaRPr>
            </a:p>
          </p:txBody>
        </p:sp>
        <p:pic>
          <p:nvPicPr>
            <p:cNvPr id="18" name="Picture 17"/>
            <p:cNvPicPr>
              <a:picLocks noChangeAspect="1"/>
            </p:cNvPicPr>
            <p:nvPr/>
          </p:nvPicPr>
          <p:blipFill rotWithShape="1">
            <a:blip r:embed="rId15" cstate="screen">
              <a:extLst>
                <a:ext uri="{28A0092B-C50C-407E-A947-70E740481C1C}">
                  <a14:useLocalDpi xmlns:a14="http://schemas.microsoft.com/office/drawing/2010/main" val="0"/>
                </a:ext>
              </a:extLst>
            </a:blip>
            <a:srcRect/>
            <a:stretch/>
          </p:blipFill>
          <p:spPr>
            <a:xfrm>
              <a:off x="10633777" y="4610883"/>
              <a:ext cx="667550" cy="150144"/>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300878" y="5151438"/>
              <a:ext cx="329653" cy="315657"/>
            </a:xfrm>
            <a:prstGeom prst="rect">
              <a:avLst/>
            </a:prstGeom>
          </p:spPr>
        </p:pic>
        <p:pic>
          <p:nvPicPr>
            <p:cNvPr id="20" name="Picture 19"/>
            <p:cNvPicPr>
              <a:picLocks noChangeAspect="1"/>
            </p:cNvPicPr>
            <p:nvPr/>
          </p:nvPicPr>
          <p:blipFill>
            <a:blip r:embed="rId17"/>
            <a:stretch>
              <a:fillRect/>
            </a:stretch>
          </p:blipFill>
          <p:spPr>
            <a:xfrm>
              <a:off x="1953112" y="5708487"/>
              <a:ext cx="348614" cy="213640"/>
            </a:xfrm>
            <a:prstGeom prst="rect">
              <a:avLst/>
            </a:prstGeom>
            <a:noFill/>
            <a:ln>
              <a:noFill/>
            </a:ln>
          </p:spPr>
        </p:pic>
        <p:pic>
          <p:nvPicPr>
            <p:cNvPr id="21" name="Picture 20"/>
            <p:cNvPicPr>
              <a:picLocks noChangeAspect="1"/>
            </p:cNvPicPr>
            <p:nvPr/>
          </p:nvPicPr>
          <p:blipFill>
            <a:blip r:embed="rId18"/>
            <a:stretch>
              <a:fillRect/>
            </a:stretch>
          </p:blipFill>
          <p:spPr>
            <a:xfrm>
              <a:off x="8301027" y="3310830"/>
              <a:ext cx="974587" cy="208344"/>
            </a:xfrm>
            <a:prstGeom prst="rect">
              <a:avLst/>
            </a:prstGeom>
            <a:noFill/>
            <a:ln>
              <a:noFill/>
            </a:ln>
          </p:spPr>
        </p:pic>
        <p:pic>
          <p:nvPicPr>
            <p:cNvPr id="22" name="Picture 21"/>
            <p:cNvPicPr>
              <a:picLocks noChangeAspect="1"/>
            </p:cNvPicPr>
            <p:nvPr/>
          </p:nvPicPr>
          <p:blipFill>
            <a:blip r:embed="rId19"/>
            <a:stretch>
              <a:fillRect/>
            </a:stretch>
          </p:blipFill>
          <p:spPr>
            <a:xfrm>
              <a:off x="2359347" y="5194639"/>
              <a:ext cx="432169" cy="350597"/>
            </a:xfrm>
            <a:prstGeom prst="rect">
              <a:avLst/>
            </a:prstGeom>
            <a:noFill/>
            <a:ln>
              <a:noFill/>
            </a:ln>
          </p:spPr>
        </p:pic>
        <p:pic>
          <p:nvPicPr>
            <p:cNvPr id="23" name="Picture 22"/>
            <p:cNvPicPr>
              <a:picLocks noChangeAspect="1"/>
            </p:cNvPicPr>
            <p:nvPr/>
          </p:nvPicPr>
          <p:blipFill>
            <a:blip r:embed="rId20"/>
            <a:stretch>
              <a:fillRect/>
            </a:stretch>
          </p:blipFill>
          <p:spPr>
            <a:xfrm>
              <a:off x="4072193" y="4670366"/>
              <a:ext cx="892782" cy="214570"/>
            </a:xfrm>
            <a:prstGeom prst="rect">
              <a:avLst/>
            </a:prstGeom>
            <a:noFill/>
            <a:ln>
              <a:noFill/>
            </a:ln>
          </p:spPr>
        </p:pic>
        <p:pic>
          <p:nvPicPr>
            <p:cNvPr id="24" name="Picture 23"/>
            <p:cNvPicPr>
              <a:picLocks noChangeAspect="1"/>
            </p:cNvPicPr>
            <p:nvPr/>
          </p:nvPicPr>
          <p:blipFill>
            <a:blip r:embed="rId21"/>
            <a:stretch>
              <a:fillRect/>
            </a:stretch>
          </p:blipFill>
          <p:spPr>
            <a:xfrm>
              <a:off x="4054800" y="4259987"/>
              <a:ext cx="980862" cy="260556"/>
            </a:xfrm>
            <a:prstGeom prst="rect">
              <a:avLst/>
            </a:prstGeom>
            <a:noFill/>
            <a:ln>
              <a:noFill/>
            </a:ln>
          </p:spPr>
        </p:pic>
        <p:pic>
          <p:nvPicPr>
            <p:cNvPr id="25" name="Picture 24"/>
            <p:cNvPicPr>
              <a:picLocks noChangeAspect="1"/>
            </p:cNvPicPr>
            <p:nvPr/>
          </p:nvPicPr>
          <p:blipFill rotWithShape="1">
            <a:blip r:embed="rId22"/>
            <a:srcRect l="7826" t="3901" r="7642" b="2811"/>
            <a:stretch/>
          </p:blipFill>
          <p:spPr>
            <a:xfrm>
              <a:off x="7403479" y="2947888"/>
              <a:ext cx="293608" cy="278830"/>
            </a:xfrm>
            <a:prstGeom prst="ellipse">
              <a:avLst/>
            </a:prstGeom>
            <a:noFill/>
            <a:ln>
              <a:noFill/>
            </a:ln>
          </p:spPr>
        </p:pic>
        <p:pic>
          <p:nvPicPr>
            <p:cNvPr id="26" name="Picture 25"/>
            <p:cNvPicPr>
              <a:picLocks noChangeAspect="1"/>
            </p:cNvPicPr>
            <p:nvPr/>
          </p:nvPicPr>
          <p:blipFill rotWithShape="1">
            <a:blip r:embed="rId23"/>
            <a:srcRect l="2010" t="12602" r="1230" b="14118"/>
            <a:stretch/>
          </p:blipFill>
          <p:spPr>
            <a:xfrm>
              <a:off x="10633777" y="6295839"/>
              <a:ext cx="804619" cy="116701"/>
            </a:xfrm>
            <a:prstGeom prst="rect">
              <a:avLst/>
            </a:prstGeom>
            <a:noFill/>
            <a:ln>
              <a:noFill/>
            </a:ln>
          </p:spPr>
        </p:pic>
        <p:pic>
          <p:nvPicPr>
            <p:cNvPr id="27" name="Picture 26"/>
            <p:cNvPicPr>
              <a:picLocks noChangeAspect="1"/>
            </p:cNvPicPr>
            <p:nvPr/>
          </p:nvPicPr>
          <p:blipFill>
            <a:blip r:embed="rId24"/>
            <a:stretch>
              <a:fillRect/>
            </a:stretch>
          </p:blipFill>
          <p:spPr>
            <a:xfrm>
              <a:off x="8475923" y="2916555"/>
              <a:ext cx="617285" cy="153484"/>
            </a:xfrm>
            <a:prstGeom prst="rect">
              <a:avLst/>
            </a:prstGeom>
            <a:noFill/>
            <a:ln>
              <a:noFill/>
            </a:ln>
          </p:spPr>
        </p:pic>
        <p:pic>
          <p:nvPicPr>
            <p:cNvPr id="28" name="Picture 27"/>
            <p:cNvPicPr>
              <a:picLocks noChangeAspect="1"/>
            </p:cNvPicPr>
            <p:nvPr/>
          </p:nvPicPr>
          <p:blipFill>
            <a:blip r:embed="rId25"/>
            <a:stretch>
              <a:fillRect/>
            </a:stretch>
          </p:blipFill>
          <p:spPr>
            <a:xfrm>
              <a:off x="4162601" y="3417520"/>
              <a:ext cx="607273" cy="300123"/>
            </a:xfrm>
            <a:prstGeom prst="rect">
              <a:avLst/>
            </a:prstGeom>
            <a:noFill/>
            <a:ln>
              <a:noFill/>
            </a:ln>
          </p:spPr>
        </p:pic>
        <p:pic>
          <p:nvPicPr>
            <p:cNvPr id="29" name="Picture 28"/>
            <p:cNvPicPr>
              <a:picLocks noChangeAspect="1"/>
            </p:cNvPicPr>
            <p:nvPr/>
          </p:nvPicPr>
          <p:blipFill rotWithShape="1">
            <a:blip r:embed="rId26"/>
            <a:srcRect l="2864" t="11300" r="2864" b="11300"/>
            <a:stretch/>
          </p:blipFill>
          <p:spPr>
            <a:xfrm>
              <a:off x="6480384" y="2613419"/>
              <a:ext cx="729037" cy="192096"/>
            </a:xfrm>
            <a:prstGeom prst="ellipse">
              <a:avLst/>
            </a:prstGeom>
            <a:noFill/>
            <a:ln>
              <a:noFill/>
            </a:ln>
          </p:spPr>
        </p:pic>
        <p:pic>
          <p:nvPicPr>
            <p:cNvPr id="30" name="Picture 29"/>
            <p:cNvPicPr>
              <a:picLocks noChangeAspect="1"/>
            </p:cNvPicPr>
            <p:nvPr/>
          </p:nvPicPr>
          <p:blipFill>
            <a:blip r:embed="rId27"/>
            <a:stretch>
              <a:fillRect/>
            </a:stretch>
          </p:blipFill>
          <p:spPr>
            <a:xfrm>
              <a:off x="3164820" y="5237156"/>
              <a:ext cx="422383" cy="268905"/>
            </a:xfrm>
            <a:prstGeom prst="rect">
              <a:avLst/>
            </a:prstGeom>
            <a:noFill/>
            <a:ln>
              <a:noFill/>
            </a:ln>
          </p:spPr>
        </p:pic>
        <p:pic>
          <p:nvPicPr>
            <p:cNvPr id="31" name="Picture 30"/>
            <p:cNvPicPr>
              <a:picLocks noChangeAspect="1"/>
            </p:cNvPicPr>
            <p:nvPr/>
          </p:nvPicPr>
          <p:blipFill>
            <a:blip r:embed="rId28"/>
            <a:stretch>
              <a:fillRect/>
            </a:stretch>
          </p:blipFill>
          <p:spPr>
            <a:xfrm>
              <a:off x="4951942" y="3375177"/>
              <a:ext cx="1026402" cy="335054"/>
            </a:xfrm>
            <a:prstGeom prst="rect">
              <a:avLst/>
            </a:prstGeom>
            <a:noFill/>
            <a:ln>
              <a:noFill/>
            </a:ln>
          </p:spPr>
        </p:pic>
        <p:pic>
          <p:nvPicPr>
            <p:cNvPr id="32" name="Picture 31"/>
            <p:cNvPicPr>
              <a:picLocks noChangeAspect="1"/>
            </p:cNvPicPr>
            <p:nvPr/>
          </p:nvPicPr>
          <p:blipFill>
            <a:blip r:embed="rId29"/>
            <a:stretch>
              <a:fillRect/>
            </a:stretch>
          </p:blipFill>
          <p:spPr>
            <a:xfrm>
              <a:off x="8809390" y="2640575"/>
              <a:ext cx="738875" cy="164940"/>
            </a:xfrm>
            <a:prstGeom prst="rect">
              <a:avLst/>
            </a:prstGeom>
            <a:noFill/>
            <a:ln>
              <a:noFill/>
            </a:ln>
          </p:spPr>
        </p:pic>
        <p:pic>
          <p:nvPicPr>
            <p:cNvPr id="33" name="Picture 32"/>
            <p:cNvPicPr>
              <a:picLocks noChangeAspect="1"/>
            </p:cNvPicPr>
            <p:nvPr/>
          </p:nvPicPr>
          <p:blipFill>
            <a:blip r:embed="rId30"/>
            <a:stretch>
              <a:fillRect/>
            </a:stretch>
          </p:blipFill>
          <p:spPr>
            <a:xfrm>
              <a:off x="3068310" y="4731838"/>
              <a:ext cx="737281" cy="164832"/>
            </a:xfrm>
            <a:prstGeom prst="rect">
              <a:avLst/>
            </a:prstGeom>
            <a:noFill/>
            <a:ln>
              <a:noFill/>
            </a:ln>
          </p:spPr>
        </p:pic>
        <p:pic>
          <p:nvPicPr>
            <p:cNvPr id="34" name="Picture 33"/>
            <p:cNvPicPr>
              <a:picLocks noChangeAspect="1"/>
            </p:cNvPicPr>
            <p:nvPr/>
          </p:nvPicPr>
          <p:blipFill>
            <a:blip r:embed="rId31"/>
            <a:stretch>
              <a:fillRect/>
            </a:stretch>
          </p:blipFill>
          <p:spPr>
            <a:xfrm>
              <a:off x="10657752" y="5763824"/>
              <a:ext cx="495325" cy="249263"/>
            </a:xfrm>
            <a:prstGeom prst="rect">
              <a:avLst/>
            </a:prstGeom>
            <a:noFill/>
            <a:ln>
              <a:noFill/>
            </a:ln>
          </p:spPr>
        </p:pic>
        <p:pic>
          <p:nvPicPr>
            <p:cNvPr id="35" name="Picture 34"/>
            <p:cNvPicPr>
              <a:picLocks noChangeAspect="1"/>
            </p:cNvPicPr>
            <p:nvPr/>
          </p:nvPicPr>
          <p:blipFill>
            <a:blip r:embed="rId32"/>
            <a:stretch>
              <a:fillRect/>
            </a:stretch>
          </p:blipFill>
          <p:spPr>
            <a:xfrm>
              <a:off x="4655702" y="2742305"/>
              <a:ext cx="1386851" cy="161410"/>
            </a:xfrm>
            <a:prstGeom prst="rect">
              <a:avLst/>
            </a:prstGeom>
            <a:noFill/>
            <a:ln>
              <a:noFill/>
            </a:ln>
          </p:spPr>
        </p:pic>
        <p:pic>
          <p:nvPicPr>
            <p:cNvPr id="36" name="Picture 35"/>
            <p:cNvPicPr>
              <a:picLocks noChangeAspect="1"/>
            </p:cNvPicPr>
            <p:nvPr/>
          </p:nvPicPr>
          <p:blipFill>
            <a:blip r:embed="rId33"/>
            <a:stretch>
              <a:fillRect/>
            </a:stretch>
          </p:blipFill>
          <p:spPr>
            <a:xfrm>
              <a:off x="5060973" y="3042658"/>
              <a:ext cx="738262" cy="168748"/>
            </a:xfrm>
            <a:prstGeom prst="rect">
              <a:avLst/>
            </a:prstGeom>
            <a:noFill/>
            <a:ln>
              <a:noFill/>
            </a:ln>
          </p:spPr>
        </p:pic>
        <p:pic>
          <p:nvPicPr>
            <p:cNvPr id="37" name="Picture 36"/>
            <p:cNvPicPr>
              <a:picLocks noChangeAspect="1"/>
            </p:cNvPicPr>
            <p:nvPr/>
          </p:nvPicPr>
          <p:blipFill>
            <a:blip r:embed="rId34"/>
            <a:stretch>
              <a:fillRect/>
            </a:stretch>
          </p:blipFill>
          <p:spPr>
            <a:xfrm>
              <a:off x="4300524" y="3055749"/>
              <a:ext cx="690285" cy="182340"/>
            </a:xfrm>
            <a:prstGeom prst="rect">
              <a:avLst/>
            </a:prstGeom>
            <a:noFill/>
            <a:ln>
              <a:noFill/>
            </a:ln>
          </p:spPr>
        </p:pic>
        <p:pic>
          <p:nvPicPr>
            <p:cNvPr id="38" name="Picture 37"/>
            <p:cNvPicPr>
              <a:picLocks noChangeAspect="1"/>
            </p:cNvPicPr>
            <p:nvPr/>
          </p:nvPicPr>
          <p:blipFill>
            <a:blip r:embed="rId35"/>
            <a:stretch>
              <a:fillRect/>
            </a:stretch>
          </p:blipFill>
          <p:spPr>
            <a:xfrm>
              <a:off x="2463514" y="6161992"/>
              <a:ext cx="585711" cy="218105"/>
            </a:xfrm>
            <a:prstGeom prst="rect">
              <a:avLst/>
            </a:prstGeom>
            <a:noFill/>
            <a:ln>
              <a:noFill/>
            </a:ln>
          </p:spPr>
        </p:pic>
        <p:pic>
          <p:nvPicPr>
            <p:cNvPr id="39" name="Picture 38"/>
            <p:cNvPicPr>
              <a:picLocks noChangeAspect="1"/>
            </p:cNvPicPr>
            <p:nvPr/>
          </p:nvPicPr>
          <p:blipFill>
            <a:blip r:embed="rId36"/>
            <a:stretch>
              <a:fillRect/>
            </a:stretch>
          </p:blipFill>
          <p:spPr>
            <a:xfrm>
              <a:off x="6829710" y="3416570"/>
              <a:ext cx="802334" cy="195322"/>
            </a:xfrm>
            <a:prstGeom prst="rect">
              <a:avLst/>
            </a:prstGeom>
            <a:noFill/>
            <a:ln>
              <a:noFill/>
            </a:ln>
          </p:spPr>
        </p:pic>
        <p:pic>
          <p:nvPicPr>
            <p:cNvPr id="40" name="Picture 39"/>
            <p:cNvPicPr>
              <a:picLocks noChangeAspect="1"/>
            </p:cNvPicPr>
            <p:nvPr/>
          </p:nvPicPr>
          <p:blipFill>
            <a:blip r:embed="rId37"/>
            <a:stretch>
              <a:fillRect/>
            </a:stretch>
          </p:blipFill>
          <p:spPr>
            <a:xfrm>
              <a:off x="4131819" y="6189005"/>
              <a:ext cx="915659" cy="238728"/>
            </a:xfrm>
            <a:prstGeom prst="rect">
              <a:avLst/>
            </a:prstGeom>
            <a:noFill/>
            <a:ln>
              <a:noFill/>
            </a:ln>
          </p:spPr>
        </p:pic>
        <p:pic>
          <p:nvPicPr>
            <p:cNvPr id="41" name="Picture 40"/>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7139991" y="4330103"/>
              <a:ext cx="561649" cy="272795"/>
            </a:xfrm>
            <a:prstGeom prst="rect">
              <a:avLst/>
            </a:prstGeom>
          </p:spPr>
        </p:pic>
        <p:pic>
          <p:nvPicPr>
            <p:cNvPr id="42" name="Picture 41"/>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3918467" y="3828290"/>
              <a:ext cx="923378" cy="320696"/>
            </a:xfrm>
            <a:prstGeom prst="rect">
              <a:avLst/>
            </a:prstGeom>
          </p:spPr>
        </p:pic>
        <p:pic>
          <p:nvPicPr>
            <p:cNvPr id="43" name="Picture 42"/>
            <p:cNvPicPr>
              <a:picLocks noChangeAspect="1"/>
            </p:cNvPicPr>
            <p:nvPr/>
          </p:nvPicPr>
          <p:blipFill rotWithShape="1">
            <a:blip r:embed="rId40" cstate="screen">
              <a:extLst>
                <a:ext uri="{28A0092B-C50C-407E-A947-70E740481C1C}">
                  <a14:useLocalDpi xmlns:a14="http://schemas.microsoft.com/office/drawing/2010/main" val="0"/>
                </a:ext>
              </a:extLst>
            </a:blip>
            <a:srcRect/>
            <a:stretch/>
          </p:blipFill>
          <p:spPr>
            <a:xfrm>
              <a:off x="5168887" y="4345401"/>
              <a:ext cx="540785" cy="329494"/>
            </a:xfrm>
            <a:prstGeom prst="rect">
              <a:avLst/>
            </a:prstGeom>
          </p:spPr>
        </p:pic>
        <p:pic>
          <p:nvPicPr>
            <p:cNvPr id="44" name="Picture 43"/>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9392939" y="6216429"/>
              <a:ext cx="1080192" cy="175726"/>
            </a:xfrm>
            <a:prstGeom prst="rect">
              <a:avLst/>
            </a:prstGeom>
          </p:spPr>
        </p:pic>
        <p:pic>
          <p:nvPicPr>
            <p:cNvPr id="45" name="Picture 44"/>
            <p:cNvPicPr>
              <a:picLocks noChangeAspect="1"/>
            </p:cNvPicPr>
            <p:nvPr/>
          </p:nvPicPr>
          <p:blipFill rotWithShape="1">
            <a:blip r:embed="rId42">
              <a:extLst>
                <a:ext uri="{28A0092B-C50C-407E-A947-70E740481C1C}">
                  <a14:useLocalDpi xmlns:a14="http://schemas.microsoft.com/office/drawing/2010/main" val="0"/>
                </a:ext>
              </a:extLst>
            </a:blip>
            <a:srcRect/>
            <a:stretch/>
          </p:blipFill>
          <p:spPr>
            <a:xfrm>
              <a:off x="5125453" y="5186441"/>
              <a:ext cx="650168" cy="141706"/>
            </a:xfrm>
            <a:prstGeom prst="rect">
              <a:avLst/>
            </a:prstGeom>
          </p:spPr>
        </p:pic>
        <p:pic>
          <p:nvPicPr>
            <p:cNvPr id="46" name="Picture 45"/>
            <p:cNvPicPr>
              <a:picLocks noChangeAspect="1"/>
            </p:cNvPicPr>
            <p:nvPr/>
          </p:nvPicPr>
          <p:blipFill>
            <a:blip r:embed="rId43"/>
            <a:stretch>
              <a:fillRect/>
            </a:stretch>
          </p:blipFill>
          <p:spPr>
            <a:xfrm>
              <a:off x="6520823" y="4300974"/>
              <a:ext cx="449315" cy="251103"/>
            </a:xfrm>
            <a:prstGeom prst="rect">
              <a:avLst/>
            </a:prstGeom>
            <a:noFill/>
            <a:ln>
              <a:noFill/>
            </a:ln>
          </p:spPr>
        </p:pic>
        <p:pic>
          <p:nvPicPr>
            <p:cNvPr id="47" name="Picture 46"/>
            <p:cNvPicPr>
              <a:picLocks noChangeAspect="1"/>
            </p:cNvPicPr>
            <p:nvPr/>
          </p:nvPicPr>
          <p:blipFill>
            <a:blip r:embed="rId44"/>
            <a:stretch>
              <a:fillRect/>
            </a:stretch>
          </p:blipFill>
          <p:spPr>
            <a:xfrm>
              <a:off x="7322137" y="5553770"/>
              <a:ext cx="988393" cy="309434"/>
            </a:xfrm>
            <a:prstGeom prst="rect">
              <a:avLst/>
            </a:prstGeom>
            <a:noFill/>
            <a:ln>
              <a:noFill/>
            </a:ln>
          </p:spPr>
        </p:pic>
        <p:pic>
          <p:nvPicPr>
            <p:cNvPr id="48" name="Picture 47"/>
            <p:cNvPicPr>
              <a:picLocks noChangeAspect="1"/>
            </p:cNvPicPr>
            <p:nvPr/>
          </p:nvPicPr>
          <p:blipFill>
            <a:blip r:embed="rId45"/>
            <a:stretch>
              <a:fillRect/>
            </a:stretch>
          </p:blipFill>
          <p:spPr>
            <a:xfrm>
              <a:off x="6397955" y="6209730"/>
              <a:ext cx="1143875" cy="212686"/>
            </a:xfrm>
            <a:prstGeom prst="rect">
              <a:avLst/>
            </a:prstGeom>
            <a:noFill/>
            <a:ln>
              <a:noFill/>
            </a:ln>
          </p:spPr>
        </p:pic>
        <p:pic>
          <p:nvPicPr>
            <p:cNvPr id="49" name="Picture 48"/>
            <p:cNvPicPr>
              <a:picLocks noChangeAspect="1"/>
            </p:cNvPicPr>
            <p:nvPr/>
          </p:nvPicPr>
          <p:blipFill>
            <a:blip r:embed="rId46"/>
            <a:stretch>
              <a:fillRect/>
            </a:stretch>
          </p:blipFill>
          <p:spPr>
            <a:xfrm>
              <a:off x="7708530" y="5899634"/>
              <a:ext cx="951624" cy="251340"/>
            </a:xfrm>
            <a:prstGeom prst="rect">
              <a:avLst/>
            </a:prstGeom>
            <a:noFill/>
            <a:ln>
              <a:noFill/>
            </a:ln>
          </p:spPr>
        </p:pic>
        <p:pic>
          <p:nvPicPr>
            <p:cNvPr id="50" name="Picture 49"/>
            <p:cNvPicPr>
              <a:picLocks noChangeAspect="1"/>
            </p:cNvPicPr>
            <p:nvPr/>
          </p:nvPicPr>
          <p:blipFill>
            <a:blip r:embed="rId47"/>
            <a:stretch>
              <a:fillRect/>
            </a:stretch>
          </p:blipFill>
          <p:spPr>
            <a:xfrm>
              <a:off x="6242477" y="3931722"/>
              <a:ext cx="664027" cy="169280"/>
            </a:xfrm>
            <a:prstGeom prst="rect">
              <a:avLst/>
            </a:prstGeom>
            <a:noFill/>
            <a:ln>
              <a:noFill/>
            </a:ln>
          </p:spPr>
        </p:pic>
        <p:pic>
          <p:nvPicPr>
            <p:cNvPr id="51" name="Picture 50"/>
            <p:cNvPicPr>
              <a:picLocks noChangeAspect="1"/>
            </p:cNvPicPr>
            <p:nvPr/>
          </p:nvPicPr>
          <p:blipFill>
            <a:blip r:embed="rId48"/>
            <a:stretch>
              <a:fillRect/>
            </a:stretch>
          </p:blipFill>
          <p:spPr>
            <a:xfrm>
              <a:off x="7944084" y="3717199"/>
              <a:ext cx="1303917" cy="323575"/>
            </a:xfrm>
            <a:prstGeom prst="rect">
              <a:avLst/>
            </a:prstGeom>
            <a:noFill/>
            <a:ln>
              <a:noFill/>
            </a:ln>
          </p:spPr>
        </p:pic>
        <p:pic>
          <p:nvPicPr>
            <p:cNvPr id="52" name="Picture 51"/>
            <p:cNvPicPr>
              <a:picLocks noChangeAspect="1"/>
            </p:cNvPicPr>
            <p:nvPr/>
          </p:nvPicPr>
          <p:blipFill>
            <a:blip r:embed="rId49"/>
            <a:stretch>
              <a:fillRect/>
            </a:stretch>
          </p:blipFill>
          <p:spPr>
            <a:xfrm>
              <a:off x="4141865" y="5786856"/>
              <a:ext cx="647918" cy="224178"/>
            </a:xfrm>
            <a:prstGeom prst="rect">
              <a:avLst/>
            </a:prstGeom>
            <a:noFill/>
            <a:ln>
              <a:noFill/>
            </a:ln>
          </p:spPr>
        </p:pic>
        <p:pic>
          <p:nvPicPr>
            <p:cNvPr id="53" name="Picture 52"/>
            <p:cNvPicPr>
              <a:picLocks noChangeAspect="1"/>
            </p:cNvPicPr>
            <p:nvPr/>
          </p:nvPicPr>
          <p:blipFill>
            <a:blip r:embed="rId50"/>
            <a:stretch>
              <a:fillRect/>
            </a:stretch>
          </p:blipFill>
          <p:spPr>
            <a:xfrm>
              <a:off x="8086900" y="5337972"/>
              <a:ext cx="954841" cy="190982"/>
            </a:xfrm>
            <a:prstGeom prst="rect">
              <a:avLst/>
            </a:prstGeom>
            <a:noFill/>
            <a:ln>
              <a:noFill/>
            </a:ln>
          </p:spPr>
        </p:pic>
        <p:pic>
          <p:nvPicPr>
            <p:cNvPr id="54" name="Picture 53"/>
            <p:cNvPicPr>
              <a:picLocks noChangeAspect="1"/>
            </p:cNvPicPr>
            <p:nvPr/>
          </p:nvPicPr>
          <p:blipFill>
            <a:blip r:embed="rId51"/>
            <a:stretch>
              <a:fillRect/>
            </a:stretch>
          </p:blipFill>
          <p:spPr>
            <a:xfrm>
              <a:off x="6023350" y="4896670"/>
              <a:ext cx="572155" cy="204258"/>
            </a:xfrm>
            <a:prstGeom prst="rect">
              <a:avLst/>
            </a:prstGeom>
            <a:noFill/>
            <a:ln>
              <a:noFill/>
            </a:ln>
          </p:spPr>
        </p:pic>
        <p:pic>
          <p:nvPicPr>
            <p:cNvPr id="55" name="Picture 54"/>
            <p:cNvPicPr>
              <a:picLocks noChangeAspect="1"/>
            </p:cNvPicPr>
            <p:nvPr/>
          </p:nvPicPr>
          <p:blipFill>
            <a:blip r:embed="rId52"/>
            <a:stretch>
              <a:fillRect/>
            </a:stretch>
          </p:blipFill>
          <p:spPr>
            <a:xfrm>
              <a:off x="6595505" y="5331593"/>
              <a:ext cx="587619" cy="166177"/>
            </a:xfrm>
            <a:prstGeom prst="rect">
              <a:avLst/>
            </a:prstGeom>
            <a:noFill/>
            <a:ln>
              <a:noFill/>
            </a:ln>
          </p:spPr>
        </p:pic>
        <p:pic>
          <p:nvPicPr>
            <p:cNvPr id="56" name="Picture 55"/>
            <p:cNvPicPr>
              <a:picLocks noChangeAspect="1"/>
            </p:cNvPicPr>
            <p:nvPr/>
          </p:nvPicPr>
          <p:blipFill>
            <a:blip r:embed="rId53"/>
            <a:stretch>
              <a:fillRect/>
            </a:stretch>
          </p:blipFill>
          <p:spPr>
            <a:xfrm>
              <a:off x="6993260" y="3898137"/>
              <a:ext cx="844966" cy="213845"/>
            </a:xfrm>
            <a:prstGeom prst="rect">
              <a:avLst/>
            </a:prstGeom>
            <a:noFill/>
            <a:ln>
              <a:noFill/>
            </a:ln>
          </p:spPr>
        </p:pic>
        <p:pic>
          <p:nvPicPr>
            <p:cNvPr id="57" name="Picture 56"/>
            <p:cNvPicPr>
              <a:picLocks noChangeAspect="1"/>
            </p:cNvPicPr>
            <p:nvPr/>
          </p:nvPicPr>
          <p:blipFill>
            <a:blip r:embed="rId54"/>
            <a:stretch>
              <a:fillRect/>
            </a:stretch>
          </p:blipFill>
          <p:spPr>
            <a:xfrm>
              <a:off x="8515165" y="5577510"/>
              <a:ext cx="555499" cy="229958"/>
            </a:xfrm>
            <a:prstGeom prst="rect">
              <a:avLst/>
            </a:prstGeom>
            <a:noFill/>
            <a:ln>
              <a:noFill/>
            </a:ln>
          </p:spPr>
        </p:pic>
        <p:pic>
          <p:nvPicPr>
            <p:cNvPr id="58" name="Picture 57"/>
            <p:cNvPicPr>
              <a:picLocks noChangeAspect="1"/>
            </p:cNvPicPr>
            <p:nvPr/>
          </p:nvPicPr>
          <p:blipFill>
            <a:blip r:embed="rId55"/>
            <a:stretch>
              <a:fillRect/>
            </a:stretch>
          </p:blipFill>
          <p:spPr>
            <a:xfrm>
              <a:off x="5028381" y="5858347"/>
              <a:ext cx="426012" cy="303645"/>
            </a:xfrm>
            <a:prstGeom prst="rect">
              <a:avLst/>
            </a:prstGeom>
            <a:noFill/>
            <a:ln>
              <a:noFill/>
            </a:ln>
          </p:spPr>
        </p:pic>
        <p:pic>
          <p:nvPicPr>
            <p:cNvPr id="59" name="Picture 58"/>
            <p:cNvPicPr>
              <a:picLocks noChangeAspect="1"/>
            </p:cNvPicPr>
            <p:nvPr/>
          </p:nvPicPr>
          <p:blipFill>
            <a:blip r:embed="rId56"/>
            <a:stretch>
              <a:fillRect/>
            </a:stretch>
          </p:blipFill>
          <p:spPr>
            <a:xfrm>
              <a:off x="6591626" y="5857938"/>
              <a:ext cx="809751" cy="260309"/>
            </a:xfrm>
            <a:prstGeom prst="rect">
              <a:avLst/>
            </a:prstGeom>
            <a:noFill/>
            <a:ln>
              <a:noFill/>
            </a:ln>
          </p:spPr>
        </p:pic>
        <p:pic>
          <p:nvPicPr>
            <p:cNvPr id="60" name="Picture 59"/>
            <p:cNvPicPr>
              <a:picLocks noChangeAspect="1"/>
            </p:cNvPicPr>
            <p:nvPr/>
          </p:nvPicPr>
          <p:blipFill>
            <a:blip r:embed="rId57"/>
            <a:stretch>
              <a:fillRect/>
            </a:stretch>
          </p:blipFill>
          <p:spPr>
            <a:xfrm>
              <a:off x="8184341" y="6225854"/>
              <a:ext cx="852236" cy="246917"/>
            </a:xfrm>
            <a:prstGeom prst="rect">
              <a:avLst/>
            </a:prstGeom>
            <a:noFill/>
            <a:ln>
              <a:noFill/>
            </a:ln>
          </p:spPr>
        </p:pic>
        <p:pic>
          <p:nvPicPr>
            <p:cNvPr id="61" name="Picture 60"/>
            <p:cNvPicPr>
              <a:picLocks noChangeAspect="1"/>
            </p:cNvPicPr>
            <p:nvPr/>
          </p:nvPicPr>
          <p:blipFill>
            <a:blip r:embed="rId58"/>
            <a:stretch>
              <a:fillRect/>
            </a:stretch>
          </p:blipFill>
          <p:spPr>
            <a:xfrm>
              <a:off x="8119501" y="4913674"/>
              <a:ext cx="1074756" cy="213881"/>
            </a:xfrm>
            <a:prstGeom prst="rect">
              <a:avLst/>
            </a:prstGeom>
            <a:noFill/>
            <a:ln>
              <a:noFill/>
            </a:ln>
          </p:spPr>
        </p:pic>
        <p:pic>
          <p:nvPicPr>
            <p:cNvPr id="62" name="Picture 61"/>
            <p:cNvPicPr>
              <a:picLocks noChangeAspect="1"/>
            </p:cNvPicPr>
            <p:nvPr/>
          </p:nvPicPr>
          <p:blipFill>
            <a:blip r:embed="rId59"/>
            <a:stretch>
              <a:fillRect/>
            </a:stretch>
          </p:blipFill>
          <p:spPr>
            <a:xfrm>
              <a:off x="5132796" y="3870096"/>
              <a:ext cx="1022926" cy="223924"/>
            </a:xfrm>
            <a:prstGeom prst="rect">
              <a:avLst/>
            </a:prstGeom>
            <a:noFill/>
            <a:ln>
              <a:noFill/>
            </a:ln>
          </p:spPr>
        </p:pic>
        <p:pic>
          <p:nvPicPr>
            <p:cNvPr id="63" name="Picture 62"/>
            <p:cNvPicPr>
              <a:picLocks noChangeAspect="1"/>
            </p:cNvPicPr>
            <p:nvPr/>
          </p:nvPicPr>
          <p:blipFill>
            <a:blip r:embed="rId60"/>
            <a:stretch>
              <a:fillRect/>
            </a:stretch>
          </p:blipFill>
          <p:spPr>
            <a:xfrm>
              <a:off x="5124583" y="4809433"/>
              <a:ext cx="645609" cy="211182"/>
            </a:xfrm>
            <a:prstGeom prst="rect">
              <a:avLst/>
            </a:prstGeom>
            <a:noFill/>
            <a:ln>
              <a:noFill/>
            </a:ln>
          </p:spPr>
        </p:pic>
        <p:pic>
          <p:nvPicPr>
            <p:cNvPr id="64" name="Picture 63"/>
            <p:cNvPicPr>
              <a:picLocks noChangeAspect="1"/>
            </p:cNvPicPr>
            <p:nvPr/>
          </p:nvPicPr>
          <p:blipFill rotWithShape="1">
            <a:blip r:embed="rId61"/>
            <a:srcRect l="11916" t="3785" r="3103" b="2560"/>
            <a:stretch/>
          </p:blipFill>
          <p:spPr>
            <a:xfrm>
              <a:off x="7766522" y="3273618"/>
              <a:ext cx="390950" cy="304783"/>
            </a:xfrm>
            <a:prstGeom prst="rect">
              <a:avLst/>
            </a:prstGeom>
            <a:noFill/>
            <a:ln>
              <a:noFill/>
            </a:ln>
          </p:spPr>
        </p:pic>
        <p:pic>
          <p:nvPicPr>
            <p:cNvPr id="65" name="Picture 64"/>
            <p:cNvPicPr>
              <a:picLocks noChangeAspect="1"/>
            </p:cNvPicPr>
            <p:nvPr/>
          </p:nvPicPr>
          <p:blipFill rotWithShape="1">
            <a:blip r:embed="rId62"/>
            <a:srcRect l="4524" t="8446" r="4309" b="3986"/>
            <a:stretch/>
          </p:blipFill>
          <p:spPr>
            <a:xfrm>
              <a:off x="5940244" y="4366834"/>
              <a:ext cx="315220" cy="286628"/>
            </a:xfrm>
            <a:prstGeom prst="rect">
              <a:avLst/>
            </a:prstGeom>
            <a:noFill/>
            <a:ln>
              <a:noFill/>
            </a:ln>
          </p:spPr>
        </p:pic>
        <p:pic>
          <p:nvPicPr>
            <p:cNvPr id="66" name="Picture 65"/>
            <p:cNvPicPr>
              <a:picLocks noChangeAspect="1"/>
            </p:cNvPicPr>
            <p:nvPr/>
          </p:nvPicPr>
          <p:blipFill>
            <a:blip r:embed="rId63"/>
            <a:stretch>
              <a:fillRect/>
            </a:stretch>
          </p:blipFill>
          <p:spPr>
            <a:xfrm>
              <a:off x="7401377" y="5314316"/>
              <a:ext cx="324737" cy="211182"/>
            </a:xfrm>
            <a:prstGeom prst="rect">
              <a:avLst/>
            </a:prstGeom>
            <a:noFill/>
            <a:ln>
              <a:noFill/>
            </a:ln>
          </p:spPr>
        </p:pic>
        <p:pic>
          <p:nvPicPr>
            <p:cNvPr id="67" name="Picture 66"/>
            <p:cNvPicPr>
              <a:picLocks noChangeAspect="1"/>
            </p:cNvPicPr>
            <p:nvPr/>
          </p:nvPicPr>
          <p:blipFill>
            <a:blip r:embed="rId64"/>
            <a:stretch>
              <a:fillRect/>
            </a:stretch>
          </p:blipFill>
          <p:spPr>
            <a:xfrm>
              <a:off x="6671661" y="4921239"/>
              <a:ext cx="1344287" cy="189283"/>
            </a:xfrm>
            <a:prstGeom prst="rect">
              <a:avLst/>
            </a:prstGeom>
            <a:noFill/>
            <a:ln>
              <a:noFill/>
            </a:ln>
          </p:spPr>
        </p:pic>
        <p:pic>
          <p:nvPicPr>
            <p:cNvPr id="68" name="Picture 67"/>
            <p:cNvPicPr>
              <a:picLocks noChangeAspect="1"/>
            </p:cNvPicPr>
            <p:nvPr/>
          </p:nvPicPr>
          <p:blipFill>
            <a:blip r:embed="rId65">
              <a:extLst>
                <a:ext uri="{28A0092B-C50C-407E-A947-70E740481C1C}">
                  <a14:useLocalDpi xmlns:a14="http://schemas.microsoft.com/office/drawing/2010/main" val="0"/>
                </a:ext>
              </a:extLst>
            </a:blip>
            <a:stretch>
              <a:fillRect/>
            </a:stretch>
          </p:blipFill>
          <p:spPr>
            <a:xfrm>
              <a:off x="10831689" y="4127708"/>
              <a:ext cx="359221" cy="352085"/>
            </a:xfrm>
            <a:prstGeom prst="rect">
              <a:avLst/>
            </a:prstGeom>
          </p:spPr>
        </p:pic>
        <p:pic>
          <p:nvPicPr>
            <p:cNvPr id="69" name="Picture 68"/>
            <p:cNvPicPr>
              <a:picLocks noChangeAspect="1"/>
            </p:cNvPicPr>
            <p:nvPr/>
          </p:nvPicPr>
          <p:blipFill>
            <a:blip r:embed="rId66">
              <a:extLst>
                <a:ext uri="{28A0092B-C50C-407E-A947-70E740481C1C}">
                  <a14:useLocalDpi xmlns:a14="http://schemas.microsoft.com/office/drawing/2010/main" val="0"/>
                </a:ext>
              </a:extLst>
            </a:blip>
            <a:stretch>
              <a:fillRect/>
            </a:stretch>
          </p:blipFill>
          <p:spPr>
            <a:xfrm>
              <a:off x="1705430" y="4957797"/>
              <a:ext cx="561226" cy="314286"/>
            </a:xfrm>
            <a:prstGeom prst="rect">
              <a:avLst/>
            </a:prstGeom>
          </p:spPr>
        </p:pic>
        <p:pic>
          <p:nvPicPr>
            <p:cNvPr id="70" name="Picture 69"/>
            <p:cNvPicPr>
              <a:picLocks noChangeAspect="1"/>
            </p:cNvPicPr>
            <p:nvPr/>
          </p:nvPicPr>
          <p:blipFill>
            <a:blip r:embed="rId67" cstate="screen">
              <a:extLst>
                <a:ext uri="{28A0092B-C50C-407E-A947-70E740481C1C}">
                  <a14:useLocalDpi xmlns:a14="http://schemas.microsoft.com/office/drawing/2010/main" val="0"/>
                </a:ext>
              </a:extLst>
            </a:blip>
            <a:stretch>
              <a:fillRect/>
            </a:stretch>
          </p:blipFill>
          <p:spPr>
            <a:xfrm>
              <a:off x="5528527" y="6206338"/>
              <a:ext cx="695455" cy="205071"/>
            </a:xfrm>
            <a:prstGeom prst="rect">
              <a:avLst/>
            </a:prstGeom>
          </p:spPr>
        </p:pic>
        <p:pic>
          <p:nvPicPr>
            <p:cNvPr id="71" name="Picture 70"/>
            <p:cNvPicPr>
              <a:picLocks noChangeAspect="1"/>
            </p:cNvPicPr>
            <p:nvPr/>
          </p:nvPicPr>
          <p:blipFill>
            <a:blip r:embed="rId68" cstate="print">
              <a:extLst>
                <a:ext uri="{28A0092B-C50C-407E-A947-70E740481C1C}">
                  <a14:useLocalDpi xmlns:a14="http://schemas.microsoft.com/office/drawing/2010/main" val="0"/>
                </a:ext>
              </a:extLst>
            </a:blip>
            <a:stretch>
              <a:fillRect/>
            </a:stretch>
          </p:blipFill>
          <p:spPr>
            <a:xfrm>
              <a:off x="9375004" y="4490341"/>
              <a:ext cx="1024187" cy="270933"/>
            </a:xfrm>
            <a:prstGeom prst="rect">
              <a:avLst/>
            </a:prstGeom>
          </p:spPr>
        </p:pic>
        <p:pic>
          <p:nvPicPr>
            <p:cNvPr id="72" name="Picture 71"/>
            <p:cNvPicPr>
              <a:picLocks noChangeAspect="1"/>
            </p:cNvPicPr>
            <p:nvPr/>
          </p:nvPicPr>
          <p:blipFill>
            <a:blip r:embed="rId69" cstate="print">
              <a:extLst>
                <a:ext uri="{28A0092B-C50C-407E-A947-70E740481C1C}">
                  <a14:useLocalDpi xmlns:a14="http://schemas.microsoft.com/office/drawing/2010/main" val="0"/>
                </a:ext>
              </a:extLst>
            </a:blip>
            <a:stretch>
              <a:fillRect/>
            </a:stretch>
          </p:blipFill>
          <p:spPr>
            <a:xfrm>
              <a:off x="9794332" y="3140407"/>
              <a:ext cx="424147" cy="373394"/>
            </a:xfrm>
            <a:prstGeom prst="rect">
              <a:avLst/>
            </a:prstGeom>
          </p:spPr>
        </p:pic>
        <p:pic>
          <p:nvPicPr>
            <p:cNvPr id="73" name="Picture 72"/>
            <p:cNvPicPr>
              <a:picLocks noChangeAspect="1"/>
            </p:cNvPicPr>
            <p:nvPr/>
          </p:nvPicPr>
          <p:blipFill>
            <a:blip r:embed="rId70" cstate="screen">
              <a:extLst>
                <a:ext uri="{28A0092B-C50C-407E-A947-70E740481C1C}">
                  <a14:useLocalDpi xmlns:a14="http://schemas.microsoft.com/office/drawing/2010/main" val="0"/>
                </a:ext>
              </a:extLst>
            </a:blip>
            <a:stretch>
              <a:fillRect/>
            </a:stretch>
          </p:blipFill>
          <p:spPr>
            <a:xfrm>
              <a:off x="3623656" y="5538179"/>
              <a:ext cx="1007011" cy="174549"/>
            </a:xfrm>
            <a:prstGeom prst="rect">
              <a:avLst/>
            </a:prstGeom>
          </p:spPr>
        </p:pic>
        <p:pic>
          <p:nvPicPr>
            <p:cNvPr id="74" name="Picture 73"/>
            <p:cNvPicPr>
              <a:picLocks noChangeAspect="1"/>
            </p:cNvPicPr>
            <p:nvPr/>
          </p:nvPicPr>
          <p:blipFill>
            <a:blip r:embed="rId71">
              <a:extLst>
                <a:ext uri="{28A0092B-C50C-407E-A947-70E740481C1C}">
                  <a14:useLocalDpi xmlns:a14="http://schemas.microsoft.com/office/drawing/2010/main" val="0"/>
                </a:ext>
              </a:extLst>
            </a:blip>
            <a:stretch>
              <a:fillRect/>
            </a:stretch>
          </p:blipFill>
          <p:spPr>
            <a:xfrm>
              <a:off x="9419268" y="5319627"/>
              <a:ext cx="565113" cy="236719"/>
            </a:xfrm>
            <a:prstGeom prst="rect">
              <a:avLst/>
            </a:prstGeom>
          </p:spPr>
        </p:pic>
        <p:pic>
          <p:nvPicPr>
            <p:cNvPr id="75" name="Picture 74"/>
            <p:cNvPicPr>
              <a:picLocks noChangeAspect="1"/>
            </p:cNvPicPr>
            <p:nvPr/>
          </p:nvPicPr>
          <p:blipFill>
            <a:blip r:embed="rId72" cstate="print">
              <a:extLst>
                <a:ext uri="{28A0092B-C50C-407E-A947-70E740481C1C}">
                  <a14:useLocalDpi xmlns:a14="http://schemas.microsoft.com/office/drawing/2010/main" val="0"/>
                </a:ext>
              </a:extLst>
            </a:blip>
            <a:stretch>
              <a:fillRect/>
            </a:stretch>
          </p:blipFill>
          <p:spPr>
            <a:xfrm>
              <a:off x="11403852" y="4094126"/>
              <a:ext cx="272455" cy="438299"/>
            </a:xfrm>
            <a:prstGeom prst="rect">
              <a:avLst/>
            </a:prstGeom>
          </p:spPr>
        </p:pic>
        <p:pic>
          <p:nvPicPr>
            <p:cNvPr id="76" name="Picture 75"/>
            <p:cNvPicPr>
              <a:picLocks noChangeAspect="1"/>
            </p:cNvPicPr>
            <p:nvPr/>
          </p:nvPicPr>
          <p:blipFill>
            <a:blip r:embed="rId73" cstate="screen">
              <a:extLst>
                <a:ext uri="{28A0092B-C50C-407E-A947-70E740481C1C}">
                  <a14:useLocalDpi xmlns:a14="http://schemas.microsoft.com/office/drawing/2010/main" val="0"/>
                </a:ext>
              </a:extLst>
            </a:blip>
            <a:stretch>
              <a:fillRect/>
            </a:stretch>
          </p:blipFill>
          <p:spPr>
            <a:xfrm>
              <a:off x="2352058" y="4623236"/>
              <a:ext cx="451064" cy="390518"/>
            </a:xfrm>
            <a:prstGeom prst="rect">
              <a:avLst/>
            </a:prstGeom>
          </p:spPr>
        </p:pic>
        <p:pic>
          <p:nvPicPr>
            <p:cNvPr id="77" name="Picture 76"/>
            <p:cNvPicPr>
              <a:picLocks noChangeAspect="1"/>
            </p:cNvPicPr>
            <p:nvPr/>
          </p:nvPicPr>
          <p:blipFill>
            <a:blip r:embed="rId74" cstate="screen">
              <a:extLst>
                <a:ext uri="{28A0092B-C50C-407E-A947-70E740481C1C}">
                  <a14:useLocalDpi xmlns:a14="http://schemas.microsoft.com/office/drawing/2010/main" val="0"/>
                </a:ext>
              </a:extLst>
            </a:blip>
            <a:stretch>
              <a:fillRect/>
            </a:stretch>
          </p:blipFill>
          <p:spPr>
            <a:xfrm>
              <a:off x="6050271" y="3020116"/>
              <a:ext cx="1195438" cy="181422"/>
            </a:xfrm>
            <a:prstGeom prst="rect">
              <a:avLst/>
            </a:prstGeom>
          </p:spPr>
        </p:pic>
        <p:pic>
          <p:nvPicPr>
            <p:cNvPr id="78" name="Picture 77"/>
            <p:cNvPicPr>
              <a:picLocks noChangeAspect="1"/>
            </p:cNvPicPr>
            <p:nvPr/>
          </p:nvPicPr>
          <p:blipFill>
            <a:blip r:embed="rId75" cstate="screen">
              <a:extLst>
                <a:ext uri="{28A0092B-C50C-407E-A947-70E740481C1C}">
                  <a14:useLocalDpi xmlns:a14="http://schemas.microsoft.com/office/drawing/2010/main" val="0"/>
                </a:ext>
              </a:extLst>
            </a:blip>
            <a:stretch>
              <a:fillRect/>
            </a:stretch>
          </p:blipFill>
          <p:spPr>
            <a:xfrm>
              <a:off x="6202821" y="3308288"/>
              <a:ext cx="426121" cy="426121"/>
            </a:xfrm>
            <a:prstGeom prst="rect">
              <a:avLst/>
            </a:prstGeom>
          </p:spPr>
        </p:pic>
        <p:pic>
          <p:nvPicPr>
            <p:cNvPr id="79" name="Picture 78"/>
            <p:cNvPicPr>
              <a:picLocks noChangeAspect="1"/>
            </p:cNvPicPr>
            <p:nvPr/>
          </p:nvPicPr>
          <p:blipFill>
            <a:blip r:embed="rId76">
              <a:extLst>
                <a:ext uri="{28A0092B-C50C-407E-A947-70E740481C1C}">
                  <a14:useLocalDpi xmlns:a14="http://schemas.microsoft.com/office/drawing/2010/main" val="0"/>
                </a:ext>
              </a:extLst>
            </a:blip>
            <a:stretch>
              <a:fillRect/>
            </a:stretch>
          </p:blipFill>
          <p:spPr>
            <a:xfrm>
              <a:off x="7852624" y="4313276"/>
              <a:ext cx="1239547" cy="296678"/>
            </a:xfrm>
            <a:prstGeom prst="rect">
              <a:avLst/>
            </a:prstGeom>
          </p:spPr>
        </p:pic>
        <p:pic>
          <p:nvPicPr>
            <p:cNvPr id="80" name="Picture 79"/>
            <p:cNvPicPr>
              <a:picLocks noChangeAspect="1"/>
            </p:cNvPicPr>
            <p:nvPr/>
          </p:nvPicPr>
          <p:blipFill>
            <a:blip r:embed="rId77" cstate="print">
              <a:extLst>
                <a:ext uri="{28A0092B-C50C-407E-A947-70E740481C1C}">
                  <a14:useLocalDpi xmlns:a14="http://schemas.microsoft.com/office/drawing/2010/main" val="0"/>
                </a:ext>
              </a:extLst>
            </a:blip>
            <a:stretch>
              <a:fillRect/>
            </a:stretch>
          </p:blipFill>
          <p:spPr>
            <a:xfrm>
              <a:off x="4131767" y="5080707"/>
              <a:ext cx="419823" cy="275766"/>
            </a:xfrm>
            <a:prstGeom prst="rect">
              <a:avLst/>
            </a:prstGeom>
          </p:spPr>
        </p:pic>
        <p:pic>
          <p:nvPicPr>
            <p:cNvPr id="81" name="Picture 80"/>
            <p:cNvPicPr>
              <a:picLocks noChangeAspect="1"/>
            </p:cNvPicPr>
            <p:nvPr/>
          </p:nvPicPr>
          <p:blipFill>
            <a:blip r:embed="rId78" cstate="screen">
              <a:extLst>
                <a:ext uri="{28A0092B-C50C-407E-A947-70E740481C1C}">
                  <a14:useLocalDpi xmlns:a14="http://schemas.microsoft.com/office/drawing/2010/main" val="0"/>
                </a:ext>
              </a:extLst>
            </a:blip>
            <a:stretch>
              <a:fillRect/>
            </a:stretch>
          </p:blipFill>
          <p:spPr>
            <a:xfrm>
              <a:off x="4732337" y="5478519"/>
              <a:ext cx="1391217" cy="337211"/>
            </a:xfrm>
            <a:prstGeom prst="rect">
              <a:avLst/>
            </a:prstGeom>
          </p:spPr>
        </p:pic>
        <p:pic>
          <p:nvPicPr>
            <p:cNvPr id="82" name="Picture 81"/>
            <p:cNvPicPr>
              <a:picLocks noChangeAspect="1"/>
            </p:cNvPicPr>
            <p:nvPr/>
          </p:nvPicPr>
          <p:blipFill>
            <a:blip r:embed="rId79">
              <a:extLst>
                <a:ext uri="{28A0092B-C50C-407E-A947-70E740481C1C}">
                  <a14:useLocalDpi xmlns:a14="http://schemas.microsoft.com/office/drawing/2010/main" val="0"/>
                </a:ext>
              </a:extLst>
            </a:blip>
            <a:stretch>
              <a:fillRect/>
            </a:stretch>
          </p:blipFill>
          <p:spPr>
            <a:xfrm>
              <a:off x="5793281" y="5899634"/>
              <a:ext cx="539315" cy="202782"/>
            </a:xfrm>
            <a:prstGeom prst="rect">
              <a:avLst/>
            </a:prstGeom>
          </p:spPr>
        </p:pic>
        <p:pic>
          <p:nvPicPr>
            <p:cNvPr id="83" name="Picture 82"/>
            <p:cNvPicPr>
              <a:picLocks noChangeAspect="1"/>
            </p:cNvPicPr>
            <p:nvPr/>
          </p:nvPicPr>
          <p:blipFill>
            <a:blip r:embed="rId80">
              <a:extLst>
                <a:ext uri="{28A0092B-C50C-407E-A947-70E740481C1C}">
                  <a14:useLocalDpi xmlns:a14="http://schemas.microsoft.com/office/drawing/2010/main" val="0"/>
                </a:ext>
              </a:extLst>
            </a:blip>
            <a:stretch>
              <a:fillRect/>
            </a:stretch>
          </p:blipFill>
          <p:spPr>
            <a:xfrm>
              <a:off x="5853632" y="5160912"/>
              <a:ext cx="626752" cy="322355"/>
            </a:xfrm>
            <a:prstGeom prst="rect">
              <a:avLst/>
            </a:prstGeom>
          </p:spPr>
        </p:pic>
        <p:pic>
          <p:nvPicPr>
            <p:cNvPr id="84" name="Picture 83"/>
            <p:cNvPicPr>
              <a:picLocks noChangeAspect="1"/>
            </p:cNvPicPr>
            <p:nvPr/>
          </p:nvPicPr>
          <p:blipFill>
            <a:blip r:embed="rId81" cstate="screen">
              <a:extLst>
                <a:ext uri="{28A0092B-C50C-407E-A947-70E740481C1C}">
                  <a14:useLocalDpi xmlns:a14="http://schemas.microsoft.com/office/drawing/2010/main" val="0"/>
                </a:ext>
              </a:extLst>
            </a:blip>
            <a:stretch>
              <a:fillRect/>
            </a:stretch>
          </p:blipFill>
          <p:spPr>
            <a:xfrm>
              <a:off x="6250181" y="5596945"/>
              <a:ext cx="757519" cy="113528"/>
            </a:xfrm>
            <a:prstGeom prst="rect">
              <a:avLst/>
            </a:prstGeom>
          </p:spPr>
        </p:pic>
        <p:pic>
          <p:nvPicPr>
            <p:cNvPr id="85" name="Picture 84"/>
            <p:cNvPicPr>
              <a:picLocks noChangeAspect="1"/>
            </p:cNvPicPr>
            <p:nvPr/>
          </p:nvPicPr>
          <p:blipFill>
            <a:blip r:embed="rId82"/>
            <a:stretch>
              <a:fillRect/>
            </a:stretch>
          </p:blipFill>
          <p:spPr>
            <a:xfrm>
              <a:off x="10132954" y="5305449"/>
              <a:ext cx="888332" cy="233999"/>
            </a:xfrm>
            <a:prstGeom prst="rect">
              <a:avLst/>
            </a:prstGeom>
          </p:spPr>
        </p:pic>
      </p:grpSp>
      <p:sp>
        <p:nvSpPr>
          <p:cNvPr id="86" name="Title 1"/>
          <p:cNvSpPr txBox="1">
            <a:spLocks/>
          </p:cNvSpPr>
          <p:nvPr/>
        </p:nvSpPr>
        <p:spPr>
          <a:xfrm>
            <a:off x="499604" y="314548"/>
            <a:ext cx="4886548" cy="1629645"/>
          </a:xfrm>
          <a:prstGeom prst="rect">
            <a:avLst/>
          </a:prstGeom>
        </p:spPr>
        <p:txBody>
          <a:bodyPr/>
          <a:lstStyle>
            <a:lvl1pPr algn="l" defTabSz="914274" rtl="0" eaLnBrk="1" latinLnBrk="0" hangingPunct="1">
              <a:lnSpc>
                <a:spcPct val="90000"/>
              </a:lnSpc>
              <a:spcBef>
                <a:spcPct val="0"/>
              </a:spcBef>
              <a:buNone/>
              <a:defRPr lang="en-US" sz="5300"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4400" dirty="0" smtClean="0">
                <a:solidFill>
                  <a:schemeClr val="bg1"/>
                </a:solidFill>
              </a:rPr>
              <a:t>Cloud OS Network hosting and service providers</a:t>
            </a:r>
            <a:endParaRPr lang="en-US" sz="4400" dirty="0">
              <a:solidFill>
                <a:schemeClr val="bg1"/>
              </a:solidFill>
            </a:endParaRPr>
          </a:p>
        </p:txBody>
      </p:sp>
    </p:spTree>
    <p:extLst>
      <p:ext uri="{BB962C8B-B14F-4D97-AF65-F5344CB8AC3E}">
        <p14:creationId xmlns:p14="http://schemas.microsoft.com/office/powerpoint/2010/main" val="3386357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1000"/>
                                        <p:tgtEl>
                                          <p:spTgt spid="102"/>
                                        </p:tgtEl>
                                      </p:cBhvr>
                                    </p:animEffect>
                                    <p:anim calcmode="lin" valueType="num">
                                      <p:cBhvr>
                                        <p:cTn id="8" dur="1000" fill="hold"/>
                                        <p:tgtEl>
                                          <p:spTgt spid="102"/>
                                        </p:tgtEl>
                                        <p:attrNameLst>
                                          <p:attrName>ppt_x</p:attrName>
                                        </p:attrNameLst>
                                      </p:cBhvr>
                                      <p:tavLst>
                                        <p:tav tm="0">
                                          <p:val>
                                            <p:strVal val="#ppt_x"/>
                                          </p:val>
                                        </p:tav>
                                        <p:tav tm="100000">
                                          <p:val>
                                            <p:strVal val="#ppt_x"/>
                                          </p:val>
                                        </p:tav>
                                      </p:tavLst>
                                    </p:anim>
                                    <p:anim calcmode="lin" valueType="num">
                                      <p:cBhvr>
                                        <p:cTn id="9" dur="1000" fill="hold"/>
                                        <p:tgtEl>
                                          <p:spTgt spid="10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15"/>
                                        </p:tgtEl>
                                        <p:attrNameLst>
                                          <p:attrName>style.visibility</p:attrName>
                                        </p:attrNameLst>
                                      </p:cBhvr>
                                      <p:to>
                                        <p:strVal val="visible"/>
                                      </p:to>
                                    </p:set>
                                    <p:animEffect transition="in" filter="fade">
                                      <p:cBhvr>
                                        <p:cTn id="12" dur="1000"/>
                                        <p:tgtEl>
                                          <p:spTgt spid="115"/>
                                        </p:tgtEl>
                                      </p:cBhvr>
                                    </p:animEffect>
                                    <p:anim calcmode="lin" valueType="num">
                                      <p:cBhvr>
                                        <p:cTn id="13" dur="1000" fill="hold"/>
                                        <p:tgtEl>
                                          <p:spTgt spid="115"/>
                                        </p:tgtEl>
                                        <p:attrNameLst>
                                          <p:attrName>ppt_x</p:attrName>
                                        </p:attrNameLst>
                                      </p:cBhvr>
                                      <p:tavLst>
                                        <p:tav tm="0">
                                          <p:val>
                                            <p:strVal val="#ppt_x"/>
                                          </p:val>
                                        </p:tav>
                                        <p:tav tm="100000">
                                          <p:val>
                                            <p:strVal val="#ppt_x"/>
                                          </p:val>
                                        </p:tav>
                                      </p:tavLst>
                                    </p:anim>
                                    <p:anim calcmode="lin" valueType="num">
                                      <p:cBhvr>
                                        <p:cTn id="14" dur="1000" fill="hold"/>
                                        <p:tgtEl>
                                          <p:spTgt spid="115"/>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1750"/>
                                  </p:stCondLst>
                                  <p:childTnLst>
                                    <p:set>
                                      <p:cBhvr>
                                        <p:cTn id="16" dur="1" fill="hold">
                                          <p:stCondLst>
                                            <p:cond delay="0"/>
                                          </p:stCondLst>
                                        </p:cTn>
                                        <p:tgtEl>
                                          <p:spTgt spid="103"/>
                                        </p:tgtEl>
                                        <p:attrNameLst>
                                          <p:attrName>style.visibility</p:attrName>
                                        </p:attrNameLst>
                                      </p:cBhvr>
                                      <p:to>
                                        <p:strVal val="visible"/>
                                      </p:to>
                                    </p:set>
                                    <p:animEffect transition="in" filter="fade">
                                      <p:cBhvr>
                                        <p:cTn id="17" dur="125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0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9"/>
          <p:cNvSpPr>
            <a:spLocks noEditPoints="1"/>
          </p:cNvSpPr>
          <p:nvPr/>
        </p:nvSpPr>
        <p:spPr bwMode="black">
          <a:xfrm>
            <a:off x="2403924" y="3439681"/>
            <a:ext cx="653348" cy="65600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bg1">
              <a:alpha val="94000"/>
            </a:schemeClr>
          </a:solid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7715" tIns="143391" rIns="0" bIns="143391" numCol="1" spcCol="0" rtlCol="0" fromWordArt="0" anchor="ctr" anchorCtr="0" forceAA="0" compatLnSpc="1">
            <a:prstTxWarp prst="textNoShape">
              <a:avLst/>
            </a:prstTxWarp>
            <a:noAutofit/>
          </a:bodyPr>
          <a:lstStyle/>
          <a:p>
            <a:pPr defTabSz="913859"/>
            <a:endParaRPr lang="en-US" sz="3136">
              <a:gradFill>
                <a:gsLst>
                  <a:gs pos="0">
                    <a:srgbClr val="FFFFFF"/>
                  </a:gs>
                  <a:gs pos="100000">
                    <a:srgbClr val="FFFFFF"/>
                  </a:gs>
                </a:gsLst>
                <a:lin ang="5400000" scaled="0"/>
              </a:gradFill>
              <a:latin typeface="Segoe UI Light"/>
            </a:endParaRPr>
          </a:p>
        </p:txBody>
      </p:sp>
      <p:sp>
        <p:nvSpPr>
          <p:cNvPr id="6" name="Title 5"/>
          <p:cNvSpPr>
            <a:spLocks noGrp="1"/>
          </p:cNvSpPr>
          <p:nvPr>
            <p:ph type="title" idx="4294967295"/>
          </p:nvPr>
        </p:nvSpPr>
        <p:spPr>
          <a:xfrm>
            <a:off x="536575" y="288925"/>
            <a:ext cx="11652250" cy="900113"/>
          </a:xfrm>
          <a:prstGeom prst="rect">
            <a:avLst/>
          </a:prstGeom>
        </p:spPr>
        <p:txBody>
          <a:bodyPr>
            <a:noAutofit/>
          </a:bodyPr>
          <a:lstStyle/>
          <a:p>
            <a:pPr defTabSz="914274"/>
            <a:r>
              <a:rPr lang="en-US" sz="5400" dirty="0">
                <a:solidFill>
                  <a:srgbClr val="00B0F0"/>
                </a:solidFill>
                <a:cs typeface="+mn-cs"/>
              </a:rPr>
              <a:t>Support for Open Source</a:t>
            </a:r>
          </a:p>
        </p:txBody>
      </p:sp>
      <p:grpSp>
        <p:nvGrpSpPr>
          <p:cNvPr id="13" name="Group 15"/>
          <p:cNvGrpSpPr/>
          <p:nvPr/>
        </p:nvGrpSpPr>
        <p:grpSpPr>
          <a:xfrm>
            <a:off x="296304" y="1190243"/>
            <a:ext cx="4829807" cy="5147628"/>
            <a:chOff x="6591615" y="1212026"/>
            <a:chExt cx="4831066" cy="5148969"/>
          </a:xfrm>
        </p:grpSpPr>
        <p:grpSp>
          <p:nvGrpSpPr>
            <p:cNvPr id="12" name="Group 23"/>
            <p:cNvGrpSpPr/>
            <p:nvPr/>
          </p:nvGrpSpPr>
          <p:grpSpPr>
            <a:xfrm>
              <a:off x="6591615" y="1212026"/>
              <a:ext cx="4831066" cy="4165704"/>
              <a:chOff x="6864788" y="1235831"/>
              <a:chExt cx="4997345" cy="4254357"/>
            </a:xfrm>
          </p:grpSpPr>
          <p:grpSp>
            <p:nvGrpSpPr>
              <p:cNvPr id="44" name="Group 29"/>
              <p:cNvGrpSpPr/>
              <p:nvPr/>
            </p:nvGrpSpPr>
            <p:grpSpPr>
              <a:xfrm>
                <a:off x="8322903" y="1235831"/>
                <a:ext cx="3311320" cy="968115"/>
                <a:chOff x="6621400" y="1260137"/>
                <a:chExt cx="5695750" cy="1577381"/>
              </a:xfrm>
            </p:grpSpPr>
            <p:pic>
              <p:nvPicPr>
                <p:cNvPr id="81" name="Picture 2" descr="https://mediabank.partners.extranet.microsoft.com/Assets/Active/M-Q/Microsoft_.NET/Microsoft_NET_ADO_.NET/Logos+Logotypes/NET-ADO_bL.png"/>
                <p:cNvPicPr>
                  <a:picLocks noChangeAspect="1" noChangeArrowheads="1"/>
                </p:cNvPicPr>
                <p:nvPr/>
              </p:nvPicPr>
              <p:blipFill rotWithShape="1">
                <a:blip r:embed="rId3" cstate="print">
                  <a:alphaModFix/>
                  <a:duotone>
                    <a:prstClr val="black"/>
                    <a:schemeClr val="tx1">
                      <a:tint val="45000"/>
                      <a:satMod val="400000"/>
                    </a:schemeClr>
                  </a:duotone>
                  <a:extLst>
                    <a:ext uri="{BEBA8EAE-BF5A-486C-A8C5-ECC9F3942E4B}">
                      <a14:imgProps xmlns:a14="http://schemas.microsoft.com/office/drawing/2010/main">
                        <a14:imgLayer r:embed="rId4">
                          <a14:imgEffect>
                            <a14:backgroundRemoval t="10000" b="90000" l="41815" r="65546">
                              <a14:backgroundMark x1="37959" y1="30928" x2="40816" y2="21649"/>
                              <a14:backgroundMark x1="39592" y1="31959" x2="42653" y2="0"/>
                              <a14:backgroundMark x1="42041" y1="4124" x2="37755" y2="4124"/>
                              <a14:backgroundMark x1="38367" y1="7216" x2="38980" y2="27835"/>
                            </a14:backgroundRemoval>
                          </a14:imgEffect>
                          <a14:imgEffect>
                            <a14:brightnessContrast bright="-100000"/>
                          </a14:imgEffect>
                        </a14:imgLayer>
                      </a14:imgProps>
                    </a:ext>
                  </a:extLst>
                </a:blip>
                <a:srcRect l="38849" r="31488"/>
                <a:stretch/>
              </p:blipFill>
              <p:spPr bwMode="auto">
                <a:xfrm>
                  <a:off x="8058508" y="1361491"/>
                  <a:ext cx="1022972" cy="682880"/>
                </a:xfrm>
                <a:prstGeom prst="rect">
                  <a:avLst/>
                </a:prstGeom>
                <a:noFill/>
              </p:spPr>
            </p:pic>
            <p:pic>
              <p:nvPicPr>
                <p:cNvPr id="82" name="Picture 4" descr="http://www.jbase.com/new/products/images/java.png"/>
                <p:cNvPicPr>
                  <a:picLocks noChangeAspect="1" noChangeArrowheads="1"/>
                </p:cNvPicPr>
                <p:nvPr/>
              </p:nvPicPr>
              <p:blipFill>
                <a:blip r:embed="rId5" cstate="print">
                  <a:duotone>
                    <a:prstClr val="black"/>
                    <a:schemeClr val="tx1">
                      <a:tint val="45000"/>
                      <a:satMod val="400000"/>
                    </a:schemeClr>
                  </a:duotone>
                  <a:extLst>
                    <a:ext uri="{BEBA8EAE-BF5A-486C-A8C5-ECC9F3942E4B}">
                      <a14:imgProps xmlns:a14="http://schemas.microsoft.com/office/drawing/2010/main">
                        <a14:imgLayer r:embed="rId6">
                          <a14:imgEffect>
                            <a14:brightnessContrast bright="-100000"/>
                          </a14:imgEffect>
                        </a14:imgLayer>
                      </a14:imgProps>
                    </a:ext>
                  </a:extLst>
                </a:blip>
                <a:srcRect/>
                <a:stretch>
                  <a:fillRect/>
                </a:stretch>
              </p:blipFill>
              <p:spPr bwMode="auto">
                <a:xfrm>
                  <a:off x="11483714" y="1260137"/>
                  <a:ext cx="833436" cy="1555036"/>
                </a:xfrm>
                <a:prstGeom prst="rect">
                  <a:avLst/>
                </a:prstGeom>
                <a:noFill/>
              </p:spPr>
            </p:pic>
            <p:pic>
              <p:nvPicPr>
                <p:cNvPr id="83" name="Picture 87" descr="PHP.png"/>
                <p:cNvPicPr>
                  <a:picLocks noChangeAspect="1"/>
                </p:cNvPicPr>
                <p:nvPr/>
              </p:nvPicPr>
              <p:blipFill>
                <a:blip r:embed="rId7" cstate="print">
                  <a:duotone>
                    <a:prstClr val="black"/>
                    <a:schemeClr val="tx1">
                      <a:tint val="45000"/>
                      <a:satMod val="400000"/>
                    </a:schemeClr>
                  </a:duotone>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9420110" y="1415697"/>
                  <a:ext cx="1180078" cy="620645"/>
                </a:xfrm>
                <a:prstGeom prst="rect">
                  <a:avLst/>
                </a:prstGeom>
                <a:noFill/>
              </p:spPr>
            </p:pic>
            <p:pic>
              <p:nvPicPr>
                <p:cNvPr id="84" name="Picture 88"/>
                <p:cNvPicPr>
                  <a:picLocks noChangeAspect="1"/>
                </p:cNvPicPr>
                <p:nvPr/>
              </p:nvPicPr>
              <p:blipFill>
                <a:blip r:embed="rId9" cstate="print">
                  <a:duotone>
                    <a:prstClr val="black"/>
                    <a:schemeClr val="tx1">
                      <a:tint val="45000"/>
                      <a:satMod val="400000"/>
                    </a:schemeClr>
                  </a:duotone>
                  <a:extLst>
                    <a:ext uri="{BEBA8EAE-BF5A-486C-A8C5-ECC9F3942E4B}">
                      <a14:imgProps xmlns:a14="http://schemas.microsoft.com/office/drawing/2010/main">
                        <a14:imgLayer r:embed="rId10">
                          <a14:imgEffect>
                            <a14:colorTemperature colorTemp="10900"/>
                          </a14:imgEffect>
                          <a14:imgEffect>
                            <a14:saturation sat="400000"/>
                          </a14:imgEffect>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621400" y="2302711"/>
                  <a:ext cx="1946761" cy="514634"/>
                </a:xfrm>
                <a:prstGeom prst="rect">
                  <a:avLst/>
                </a:prstGeom>
              </p:spPr>
            </p:pic>
            <p:pic>
              <p:nvPicPr>
                <p:cNvPr id="85" name="Picture 89"/>
                <p:cNvPicPr>
                  <a:picLocks noChangeAspect="1"/>
                </p:cNvPicPr>
                <p:nvPr/>
              </p:nvPicPr>
              <p:blipFill>
                <a:blip r:embed="rId11" cstate="print">
                  <a:duotone>
                    <a:prstClr val="black"/>
                    <a:schemeClr val="tx1">
                      <a:tint val="45000"/>
                      <a:satMod val="400000"/>
                    </a:schemeClr>
                  </a:duotone>
                  <a:lum bright="-100000"/>
                </a:blip>
                <a:stretch>
                  <a:fillRect/>
                </a:stretch>
              </p:blipFill>
              <p:spPr>
                <a:xfrm>
                  <a:off x="9152678" y="2385470"/>
                  <a:ext cx="1840745" cy="452048"/>
                </a:xfrm>
                <a:prstGeom prst="rect">
                  <a:avLst/>
                </a:prstGeom>
              </p:spPr>
            </p:pic>
          </p:grpSp>
          <p:grpSp>
            <p:nvGrpSpPr>
              <p:cNvPr id="9" name="Group 30"/>
              <p:cNvGrpSpPr/>
              <p:nvPr/>
            </p:nvGrpSpPr>
            <p:grpSpPr>
              <a:xfrm>
                <a:off x="8781196" y="4810762"/>
                <a:ext cx="1928351" cy="679426"/>
                <a:chOff x="8781196" y="4810762"/>
                <a:chExt cx="1928351" cy="679426"/>
              </a:xfrm>
            </p:grpSpPr>
            <p:grpSp>
              <p:nvGrpSpPr>
                <p:cNvPr id="45" name="Group 56"/>
                <p:cNvGrpSpPr/>
                <p:nvPr/>
              </p:nvGrpSpPr>
              <p:grpSpPr>
                <a:xfrm>
                  <a:off x="8781196" y="4827520"/>
                  <a:ext cx="668856" cy="617542"/>
                  <a:chOff x="7110684" y="4142550"/>
                  <a:chExt cx="552708" cy="552708"/>
                </a:xfrm>
                <a:solidFill>
                  <a:srgbClr val="000000"/>
                </a:solidFill>
              </p:grpSpPr>
              <p:sp>
                <p:nvSpPr>
                  <p:cNvPr id="77" name="Freeform 12"/>
                  <p:cNvSpPr>
                    <a:spLocks/>
                  </p:cNvSpPr>
                  <p:nvPr/>
                </p:nvSpPr>
                <p:spPr bwMode="auto">
                  <a:xfrm>
                    <a:off x="7355732" y="4142550"/>
                    <a:ext cx="307660" cy="271766"/>
                  </a:xfrm>
                  <a:custGeom>
                    <a:avLst/>
                    <a:gdLst>
                      <a:gd name="T0" fmla="*/ 0 w 1140"/>
                      <a:gd name="T1" fmla="*/ 1007 h 1007"/>
                      <a:gd name="T2" fmla="*/ 1140 w 1140"/>
                      <a:gd name="T3" fmla="*/ 1007 h 1007"/>
                      <a:gd name="T4" fmla="*/ 1140 w 1140"/>
                      <a:gd name="T5" fmla="*/ 0 h 1007"/>
                      <a:gd name="T6" fmla="*/ 0 w 1140"/>
                      <a:gd name="T7" fmla="*/ 161 h 1007"/>
                      <a:gd name="T8" fmla="*/ 0 w 1140"/>
                      <a:gd name="T9" fmla="*/ 1007 h 1007"/>
                    </a:gdLst>
                    <a:ahLst/>
                    <a:cxnLst>
                      <a:cxn ang="0">
                        <a:pos x="T0" y="T1"/>
                      </a:cxn>
                      <a:cxn ang="0">
                        <a:pos x="T2" y="T3"/>
                      </a:cxn>
                      <a:cxn ang="0">
                        <a:pos x="T4" y="T5"/>
                      </a:cxn>
                      <a:cxn ang="0">
                        <a:pos x="T6" y="T7"/>
                      </a:cxn>
                      <a:cxn ang="0">
                        <a:pos x="T8" y="T9"/>
                      </a:cxn>
                    </a:cxnLst>
                    <a:rect l="0" t="0" r="r" b="b"/>
                    <a:pathLst>
                      <a:path w="1140" h="1007">
                        <a:moveTo>
                          <a:pt x="0" y="1007"/>
                        </a:moveTo>
                        <a:lnTo>
                          <a:pt x="1140" y="1007"/>
                        </a:lnTo>
                        <a:lnTo>
                          <a:pt x="1140" y="0"/>
                        </a:lnTo>
                        <a:lnTo>
                          <a:pt x="0" y="161"/>
                        </a:lnTo>
                        <a:lnTo>
                          <a:pt x="0" y="1007"/>
                        </a:lnTo>
                        <a:close/>
                      </a:path>
                    </a:pathLst>
                  </a:custGeom>
                  <a:grpFill/>
                  <a:ln>
                    <a:noFill/>
                  </a:ln>
                </p:spPr>
                <p:txBody>
                  <a:bodyPr vert="horz" wrap="square" lIns="89619" tIns="44809" rIns="89619" bIns="44809" numCol="1" anchor="t" anchorCtr="0" compatLnSpc="1">
                    <a:prstTxWarp prst="textNoShape">
                      <a:avLst/>
                    </a:prstTxWarp>
                  </a:bodyPr>
                  <a:lstStyle/>
                  <a:p>
                    <a:pPr defTabSz="913859"/>
                    <a:endParaRPr lang="en-US" sz="1764">
                      <a:solidFill>
                        <a:srgbClr val="505050"/>
                      </a:solidFill>
                    </a:endParaRPr>
                  </a:p>
                </p:txBody>
              </p:sp>
              <p:sp>
                <p:nvSpPr>
                  <p:cNvPr id="78" name="Freeform 13"/>
                  <p:cNvSpPr>
                    <a:spLocks/>
                  </p:cNvSpPr>
                  <p:nvPr/>
                </p:nvSpPr>
                <p:spPr bwMode="auto">
                  <a:xfrm>
                    <a:off x="7110684" y="4187350"/>
                    <a:ext cx="235333" cy="226967"/>
                  </a:xfrm>
                  <a:custGeom>
                    <a:avLst/>
                    <a:gdLst>
                      <a:gd name="T0" fmla="*/ 872 w 872"/>
                      <a:gd name="T1" fmla="*/ 841 h 841"/>
                      <a:gd name="T2" fmla="*/ 872 w 872"/>
                      <a:gd name="T3" fmla="*/ 0 h 841"/>
                      <a:gd name="T4" fmla="*/ 0 w 872"/>
                      <a:gd name="T5" fmla="*/ 121 h 841"/>
                      <a:gd name="T6" fmla="*/ 0 w 872"/>
                      <a:gd name="T7" fmla="*/ 841 h 841"/>
                      <a:gd name="T8" fmla="*/ 872 w 872"/>
                      <a:gd name="T9" fmla="*/ 841 h 841"/>
                    </a:gdLst>
                    <a:ahLst/>
                    <a:cxnLst>
                      <a:cxn ang="0">
                        <a:pos x="T0" y="T1"/>
                      </a:cxn>
                      <a:cxn ang="0">
                        <a:pos x="T2" y="T3"/>
                      </a:cxn>
                      <a:cxn ang="0">
                        <a:pos x="T4" y="T5"/>
                      </a:cxn>
                      <a:cxn ang="0">
                        <a:pos x="T6" y="T7"/>
                      </a:cxn>
                      <a:cxn ang="0">
                        <a:pos x="T8" y="T9"/>
                      </a:cxn>
                    </a:cxnLst>
                    <a:rect l="0" t="0" r="r" b="b"/>
                    <a:pathLst>
                      <a:path w="872" h="841">
                        <a:moveTo>
                          <a:pt x="872" y="841"/>
                        </a:moveTo>
                        <a:lnTo>
                          <a:pt x="872" y="0"/>
                        </a:lnTo>
                        <a:lnTo>
                          <a:pt x="0" y="121"/>
                        </a:lnTo>
                        <a:lnTo>
                          <a:pt x="0" y="841"/>
                        </a:lnTo>
                        <a:lnTo>
                          <a:pt x="872" y="841"/>
                        </a:lnTo>
                        <a:close/>
                      </a:path>
                    </a:pathLst>
                  </a:custGeom>
                  <a:grpFill/>
                  <a:ln>
                    <a:noFill/>
                  </a:ln>
                </p:spPr>
                <p:txBody>
                  <a:bodyPr vert="horz" wrap="square" lIns="89619" tIns="44809" rIns="89619" bIns="44809" numCol="1" anchor="t" anchorCtr="0" compatLnSpc="1">
                    <a:prstTxWarp prst="textNoShape">
                      <a:avLst/>
                    </a:prstTxWarp>
                  </a:bodyPr>
                  <a:lstStyle/>
                  <a:p>
                    <a:pPr defTabSz="913859"/>
                    <a:endParaRPr lang="en-US" sz="1764">
                      <a:solidFill>
                        <a:srgbClr val="505050"/>
                      </a:solidFill>
                    </a:endParaRPr>
                  </a:p>
                </p:txBody>
              </p:sp>
              <p:sp>
                <p:nvSpPr>
                  <p:cNvPr id="79" name="Freeform 14"/>
                  <p:cNvSpPr>
                    <a:spLocks/>
                  </p:cNvSpPr>
                  <p:nvPr/>
                </p:nvSpPr>
                <p:spPr bwMode="auto">
                  <a:xfrm>
                    <a:off x="7355732" y="4424032"/>
                    <a:ext cx="307660" cy="271226"/>
                  </a:xfrm>
                  <a:custGeom>
                    <a:avLst/>
                    <a:gdLst>
                      <a:gd name="T0" fmla="*/ 0 w 1140"/>
                      <a:gd name="T1" fmla="*/ 0 h 1005"/>
                      <a:gd name="T2" fmla="*/ 0 w 1140"/>
                      <a:gd name="T3" fmla="*/ 846 h 1005"/>
                      <a:gd name="T4" fmla="*/ 1140 w 1140"/>
                      <a:gd name="T5" fmla="*/ 1005 h 1005"/>
                      <a:gd name="T6" fmla="*/ 1140 w 1140"/>
                      <a:gd name="T7" fmla="*/ 0 h 1005"/>
                      <a:gd name="T8" fmla="*/ 0 w 1140"/>
                      <a:gd name="T9" fmla="*/ 0 h 1005"/>
                    </a:gdLst>
                    <a:ahLst/>
                    <a:cxnLst>
                      <a:cxn ang="0">
                        <a:pos x="T0" y="T1"/>
                      </a:cxn>
                      <a:cxn ang="0">
                        <a:pos x="T2" y="T3"/>
                      </a:cxn>
                      <a:cxn ang="0">
                        <a:pos x="T4" y="T5"/>
                      </a:cxn>
                      <a:cxn ang="0">
                        <a:pos x="T6" y="T7"/>
                      </a:cxn>
                      <a:cxn ang="0">
                        <a:pos x="T8" y="T9"/>
                      </a:cxn>
                    </a:cxnLst>
                    <a:rect l="0" t="0" r="r" b="b"/>
                    <a:pathLst>
                      <a:path w="1140" h="1005">
                        <a:moveTo>
                          <a:pt x="0" y="0"/>
                        </a:moveTo>
                        <a:lnTo>
                          <a:pt x="0" y="846"/>
                        </a:lnTo>
                        <a:lnTo>
                          <a:pt x="1140" y="1005"/>
                        </a:lnTo>
                        <a:lnTo>
                          <a:pt x="1140" y="0"/>
                        </a:lnTo>
                        <a:lnTo>
                          <a:pt x="0" y="0"/>
                        </a:lnTo>
                        <a:close/>
                      </a:path>
                    </a:pathLst>
                  </a:custGeom>
                  <a:grpFill/>
                  <a:ln>
                    <a:noFill/>
                  </a:ln>
                </p:spPr>
                <p:txBody>
                  <a:bodyPr vert="horz" wrap="square" lIns="89619" tIns="44809" rIns="89619" bIns="44809" numCol="1" anchor="t" anchorCtr="0" compatLnSpc="1">
                    <a:prstTxWarp prst="textNoShape">
                      <a:avLst/>
                    </a:prstTxWarp>
                  </a:bodyPr>
                  <a:lstStyle/>
                  <a:p>
                    <a:pPr defTabSz="913859"/>
                    <a:endParaRPr lang="en-US" sz="1764">
                      <a:solidFill>
                        <a:srgbClr val="505050"/>
                      </a:solidFill>
                    </a:endParaRPr>
                  </a:p>
                </p:txBody>
              </p:sp>
              <p:sp>
                <p:nvSpPr>
                  <p:cNvPr id="80" name="Freeform 15"/>
                  <p:cNvSpPr>
                    <a:spLocks/>
                  </p:cNvSpPr>
                  <p:nvPr/>
                </p:nvSpPr>
                <p:spPr bwMode="auto">
                  <a:xfrm>
                    <a:off x="7110684" y="4424032"/>
                    <a:ext cx="235333" cy="226967"/>
                  </a:xfrm>
                  <a:custGeom>
                    <a:avLst/>
                    <a:gdLst>
                      <a:gd name="T0" fmla="*/ 872 w 872"/>
                      <a:gd name="T1" fmla="*/ 0 h 841"/>
                      <a:gd name="T2" fmla="*/ 0 w 872"/>
                      <a:gd name="T3" fmla="*/ 0 h 841"/>
                      <a:gd name="T4" fmla="*/ 0 w 872"/>
                      <a:gd name="T5" fmla="*/ 720 h 841"/>
                      <a:gd name="T6" fmla="*/ 872 w 872"/>
                      <a:gd name="T7" fmla="*/ 841 h 841"/>
                      <a:gd name="T8" fmla="*/ 872 w 872"/>
                      <a:gd name="T9" fmla="*/ 0 h 841"/>
                    </a:gdLst>
                    <a:ahLst/>
                    <a:cxnLst>
                      <a:cxn ang="0">
                        <a:pos x="T0" y="T1"/>
                      </a:cxn>
                      <a:cxn ang="0">
                        <a:pos x="T2" y="T3"/>
                      </a:cxn>
                      <a:cxn ang="0">
                        <a:pos x="T4" y="T5"/>
                      </a:cxn>
                      <a:cxn ang="0">
                        <a:pos x="T6" y="T7"/>
                      </a:cxn>
                      <a:cxn ang="0">
                        <a:pos x="T8" y="T9"/>
                      </a:cxn>
                    </a:cxnLst>
                    <a:rect l="0" t="0" r="r" b="b"/>
                    <a:pathLst>
                      <a:path w="872" h="841">
                        <a:moveTo>
                          <a:pt x="872" y="0"/>
                        </a:moveTo>
                        <a:lnTo>
                          <a:pt x="0" y="0"/>
                        </a:lnTo>
                        <a:lnTo>
                          <a:pt x="0" y="720"/>
                        </a:lnTo>
                        <a:lnTo>
                          <a:pt x="872" y="841"/>
                        </a:lnTo>
                        <a:lnTo>
                          <a:pt x="872" y="0"/>
                        </a:lnTo>
                        <a:close/>
                      </a:path>
                    </a:pathLst>
                  </a:custGeom>
                  <a:grpFill/>
                  <a:ln>
                    <a:noFill/>
                  </a:ln>
                </p:spPr>
                <p:txBody>
                  <a:bodyPr vert="horz" wrap="square" lIns="89619" tIns="44809" rIns="89619" bIns="44809" numCol="1" anchor="t" anchorCtr="0" compatLnSpc="1">
                    <a:prstTxWarp prst="textNoShape">
                      <a:avLst/>
                    </a:prstTxWarp>
                  </a:bodyPr>
                  <a:lstStyle/>
                  <a:p>
                    <a:pPr defTabSz="913859"/>
                    <a:endParaRPr lang="en-US" sz="1764">
                      <a:solidFill>
                        <a:srgbClr val="505050"/>
                      </a:solidFill>
                    </a:endParaRPr>
                  </a:p>
                </p:txBody>
              </p:sp>
            </p:grpSp>
            <p:sp>
              <p:nvSpPr>
                <p:cNvPr id="51" name="Freeform 6"/>
                <p:cNvSpPr>
                  <a:spLocks noEditPoints="1"/>
                </p:cNvSpPr>
                <p:nvPr/>
              </p:nvSpPr>
              <p:spPr bwMode="auto">
                <a:xfrm>
                  <a:off x="10065682" y="4810762"/>
                  <a:ext cx="643865" cy="679426"/>
                </a:xfrm>
                <a:custGeom>
                  <a:avLst/>
                  <a:gdLst>
                    <a:gd name="T0" fmla="*/ 88 w 1374"/>
                    <a:gd name="T1" fmla="*/ 1258 h 1620"/>
                    <a:gd name="T2" fmla="*/ 40 w 1374"/>
                    <a:gd name="T3" fmla="*/ 1324 h 1620"/>
                    <a:gd name="T4" fmla="*/ 42 w 1374"/>
                    <a:gd name="T5" fmla="*/ 1484 h 1620"/>
                    <a:gd name="T6" fmla="*/ 386 w 1374"/>
                    <a:gd name="T7" fmla="*/ 1572 h 1620"/>
                    <a:gd name="T8" fmla="*/ 494 w 1374"/>
                    <a:gd name="T9" fmla="*/ 1488 h 1620"/>
                    <a:gd name="T10" fmla="*/ 266 w 1374"/>
                    <a:gd name="T11" fmla="*/ 1124 h 1620"/>
                    <a:gd name="T12" fmla="*/ 190 w 1374"/>
                    <a:gd name="T13" fmla="*/ 1036 h 1620"/>
                    <a:gd name="T14" fmla="*/ 364 w 1374"/>
                    <a:gd name="T15" fmla="*/ 682 h 1620"/>
                    <a:gd name="T16" fmla="*/ 452 w 1374"/>
                    <a:gd name="T17" fmla="*/ 438 h 1620"/>
                    <a:gd name="T18" fmla="*/ 478 w 1374"/>
                    <a:gd name="T19" fmla="*/ 92 h 1620"/>
                    <a:gd name="T20" fmla="*/ 656 w 1374"/>
                    <a:gd name="T21" fmla="*/ 0 h 1620"/>
                    <a:gd name="T22" fmla="*/ 922 w 1374"/>
                    <a:gd name="T23" fmla="*/ 168 h 1620"/>
                    <a:gd name="T24" fmla="*/ 978 w 1374"/>
                    <a:gd name="T25" fmla="*/ 502 h 1620"/>
                    <a:gd name="T26" fmla="*/ 1140 w 1374"/>
                    <a:gd name="T27" fmla="*/ 750 h 1620"/>
                    <a:gd name="T28" fmla="*/ 1224 w 1374"/>
                    <a:gd name="T29" fmla="*/ 1120 h 1620"/>
                    <a:gd name="T30" fmla="*/ 1078 w 1374"/>
                    <a:gd name="T31" fmla="*/ 1242 h 1620"/>
                    <a:gd name="T32" fmla="*/ 988 w 1374"/>
                    <a:gd name="T33" fmla="*/ 1172 h 1620"/>
                    <a:gd name="T34" fmla="*/ 932 w 1374"/>
                    <a:gd name="T35" fmla="*/ 1222 h 1620"/>
                    <a:gd name="T36" fmla="*/ 952 w 1374"/>
                    <a:gd name="T37" fmla="*/ 1542 h 1620"/>
                    <a:gd name="T38" fmla="*/ 1068 w 1374"/>
                    <a:gd name="T39" fmla="*/ 1560 h 1620"/>
                    <a:gd name="T40" fmla="*/ 1292 w 1374"/>
                    <a:gd name="T41" fmla="*/ 1434 h 1620"/>
                    <a:gd name="T42" fmla="*/ 1236 w 1374"/>
                    <a:gd name="T43" fmla="*/ 1276 h 1620"/>
                    <a:gd name="T44" fmla="*/ 1326 w 1374"/>
                    <a:gd name="T45" fmla="*/ 1330 h 1620"/>
                    <a:gd name="T46" fmla="*/ 1330 w 1374"/>
                    <a:gd name="T47" fmla="*/ 1438 h 1620"/>
                    <a:gd name="T48" fmla="*/ 1048 w 1374"/>
                    <a:gd name="T49" fmla="*/ 1614 h 1620"/>
                    <a:gd name="T50" fmla="*/ 900 w 1374"/>
                    <a:gd name="T51" fmla="*/ 1570 h 1620"/>
                    <a:gd name="T52" fmla="*/ 578 w 1374"/>
                    <a:gd name="T53" fmla="*/ 1546 h 1620"/>
                    <a:gd name="T54" fmla="*/ 356 w 1374"/>
                    <a:gd name="T55" fmla="*/ 1606 h 1620"/>
                    <a:gd name="T56" fmla="*/ 0 w 1374"/>
                    <a:gd name="T57" fmla="*/ 1464 h 1620"/>
                    <a:gd name="T58" fmla="*/ 14 w 1374"/>
                    <a:gd name="T59" fmla="*/ 1256 h 1620"/>
                    <a:gd name="T60" fmla="*/ 166 w 1374"/>
                    <a:gd name="T61" fmla="*/ 1186 h 1620"/>
                    <a:gd name="T62" fmla="*/ 438 w 1374"/>
                    <a:gd name="T63" fmla="*/ 716 h 1620"/>
                    <a:gd name="T64" fmla="*/ 358 w 1374"/>
                    <a:gd name="T65" fmla="*/ 934 h 1620"/>
                    <a:gd name="T66" fmla="*/ 288 w 1374"/>
                    <a:gd name="T67" fmla="*/ 1036 h 1620"/>
                    <a:gd name="T68" fmla="*/ 326 w 1374"/>
                    <a:gd name="T69" fmla="*/ 1124 h 1620"/>
                    <a:gd name="T70" fmla="*/ 520 w 1374"/>
                    <a:gd name="T71" fmla="*/ 1354 h 1620"/>
                    <a:gd name="T72" fmla="*/ 524 w 1374"/>
                    <a:gd name="T73" fmla="*/ 1412 h 1620"/>
                    <a:gd name="T74" fmla="*/ 790 w 1374"/>
                    <a:gd name="T75" fmla="*/ 1418 h 1620"/>
                    <a:gd name="T76" fmla="*/ 892 w 1374"/>
                    <a:gd name="T77" fmla="*/ 1424 h 1620"/>
                    <a:gd name="T78" fmla="*/ 914 w 1374"/>
                    <a:gd name="T79" fmla="*/ 1402 h 1620"/>
                    <a:gd name="T80" fmla="*/ 948 w 1374"/>
                    <a:gd name="T81" fmla="*/ 1130 h 1620"/>
                    <a:gd name="T82" fmla="*/ 976 w 1374"/>
                    <a:gd name="T83" fmla="*/ 930 h 1620"/>
                    <a:gd name="T84" fmla="*/ 842 w 1374"/>
                    <a:gd name="T85" fmla="*/ 588 h 1620"/>
                    <a:gd name="T86" fmla="*/ 820 w 1374"/>
                    <a:gd name="T87" fmla="*/ 438 h 1620"/>
                    <a:gd name="T88" fmla="*/ 700 w 1374"/>
                    <a:gd name="T89" fmla="*/ 370 h 1620"/>
                    <a:gd name="T90" fmla="*/ 744 w 1374"/>
                    <a:gd name="T91" fmla="*/ 288 h 1620"/>
                    <a:gd name="T92" fmla="*/ 802 w 1374"/>
                    <a:gd name="T93" fmla="*/ 390 h 1620"/>
                    <a:gd name="T94" fmla="*/ 786 w 1374"/>
                    <a:gd name="T95" fmla="*/ 246 h 1620"/>
                    <a:gd name="T96" fmla="*/ 674 w 1374"/>
                    <a:gd name="T97" fmla="*/ 302 h 1620"/>
                    <a:gd name="T98" fmla="*/ 538 w 1374"/>
                    <a:gd name="T99" fmla="*/ 246 h 1620"/>
                    <a:gd name="T100" fmla="*/ 494 w 1374"/>
                    <a:gd name="T101" fmla="*/ 368 h 1620"/>
                    <a:gd name="T102" fmla="*/ 508 w 1374"/>
                    <a:gd name="T103" fmla="*/ 344 h 1620"/>
                    <a:gd name="T104" fmla="*/ 558 w 1374"/>
                    <a:gd name="T105" fmla="*/ 304 h 1620"/>
                    <a:gd name="T106" fmla="*/ 510 w 1374"/>
                    <a:gd name="T107" fmla="*/ 418 h 1620"/>
                    <a:gd name="T108" fmla="*/ 576 w 1374"/>
                    <a:gd name="T109" fmla="*/ 514 h 1620"/>
                    <a:gd name="T110" fmla="*/ 792 w 1374"/>
                    <a:gd name="T111" fmla="*/ 466 h 1620"/>
                    <a:gd name="T112" fmla="*/ 570 w 1374"/>
                    <a:gd name="T113" fmla="*/ 560 h 1620"/>
                    <a:gd name="T114" fmla="*/ 762 w 1374"/>
                    <a:gd name="T115" fmla="*/ 514 h 1620"/>
                    <a:gd name="T116" fmla="*/ 568 w 1374"/>
                    <a:gd name="T117" fmla="*/ 618 h 1620"/>
                    <a:gd name="T118" fmla="*/ 1078 w 1374"/>
                    <a:gd name="T119" fmla="*/ 892 h 1620"/>
                    <a:gd name="T120" fmla="*/ 1072 w 1374"/>
                    <a:gd name="T121" fmla="*/ 986 h 1620"/>
                    <a:gd name="T122" fmla="*/ 870 w 1374"/>
                    <a:gd name="T123" fmla="*/ 496 h 1620"/>
                    <a:gd name="T124" fmla="*/ 924 w 1374"/>
                    <a:gd name="T125" fmla="*/ 514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4" h="1620">
                      <a:moveTo>
                        <a:pt x="174" y="1170"/>
                      </a:moveTo>
                      <a:lnTo>
                        <a:pt x="174" y="1170"/>
                      </a:lnTo>
                      <a:lnTo>
                        <a:pt x="174" y="1188"/>
                      </a:lnTo>
                      <a:lnTo>
                        <a:pt x="172" y="1204"/>
                      </a:lnTo>
                      <a:lnTo>
                        <a:pt x="168" y="1218"/>
                      </a:lnTo>
                      <a:lnTo>
                        <a:pt x="162" y="1230"/>
                      </a:lnTo>
                      <a:lnTo>
                        <a:pt x="154" y="1238"/>
                      </a:lnTo>
                      <a:lnTo>
                        <a:pt x="142" y="1246"/>
                      </a:lnTo>
                      <a:lnTo>
                        <a:pt x="130" y="1252"/>
                      </a:lnTo>
                      <a:lnTo>
                        <a:pt x="114" y="1256"/>
                      </a:lnTo>
                      <a:lnTo>
                        <a:pt x="114" y="1256"/>
                      </a:lnTo>
                      <a:lnTo>
                        <a:pt x="88" y="1258"/>
                      </a:lnTo>
                      <a:lnTo>
                        <a:pt x="64" y="1258"/>
                      </a:lnTo>
                      <a:lnTo>
                        <a:pt x="64" y="1258"/>
                      </a:lnTo>
                      <a:lnTo>
                        <a:pt x="52" y="1260"/>
                      </a:lnTo>
                      <a:lnTo>
                        <a:pt x="42" y="1262"/>
                      </a:lnTo>
                      <a:lnTo>
                        <a:pt x="34" y="1266"/>
                      </a:lnTo>
                      <a:lnTo>
                        <a:pt x="28" y="1272"/>
                      </a:lnTo>
                      <a:lnTo>
                        <a:pt x="26" y="1278"/>
                      </a:lnTo>
                      <a:lnTo>
                        <a:pt x="24" y="1286"/>
                      </a:lnTo>
                      <a:lnTo>
                        <a:pt x="26" y="1294"/>
                      </a:lnTo>
                      <a:lnTo>
                        <a:pt x="30" y="1304"/>
                      </a:lnTo>
                      <a:lnTo>
                        <a:pt x="30" y="1304"/>
                      </a:lnTo>
                      <a:lnTo>
                        <a:pt x="40" y="1324"/>
                      </a:lnTo>
                      <a:lnTo>
                        <a:pt x="46" y="1342"/>
                      </a:lnTo>
                      <a:lnTo>
                        <a:pt x="50" y="1360"/>
                      </a:lnTo>
                      <a:lnTo>
                        <a:pt x="52" y="1378"/>
                      </a:lnTo>
                      <a:lnTo>
                        <a:pt x="52" y="1396"/>
                      </a:lnTo>
                      <a:lnTo>
                        <a:pt x="48" y="1416"/>
                      </a:lnTo>
                      <a:lnTo>
                        <a:pt x="42" y="1434"/>
                      </a:lnTo>
                      <a:lnTo>
                        <a:pt x="32" y="1452"/>
                      </a:lnTo>
                      <a:lnTo>
                        <a:pt x="32" y="1452"/>
                      </a:lnTo>
                      <a:lnTo>
                        <a:pt x="32" y="1456"/>
                      </a:lnTo>
                      <a:lnTo>
                        <a:pt x="32" y="1460"/>
                      </a:lnTo>
                      <a:lnTo>
                        <a:pt x="36" y="1472"/>
                      </a:lnTo>
                      <a:lnTo>
                        <a:pt x="42" y="1484"/>
                      </a:lnTo>
                      <a:lnTo>
                        <a:pt x="50" y="1492"/>
                      </a:lnTo>
                      <a:lnTo>
                        <a:pt x="50" y="1492"/>
                      </a:lnTo>
                      <a:lnTo>
                        <a:pt x="60" y="1498"/>
                      </a:lnTo>
                      <a:lnTo>
                        <a:pt x="72" y="1500"/>
                      </a:lnTo>
                      <a:lnTo>
                        <a:pt x="98" y="1506"/>
                      </a:lnTo>
                      <a:lnTo>
                        <a:pt x="98" y="1506"/>
                      </a:lnTo>
                      <a:lnTo>
                        <a:pt x="216" y="1536"/>
                      </a:lnTo>
                      <a:lnTo>
                        <a:pt x="276" y="1550"/>
                      </a:lnTo>
                      <a:lnTo>
                        <a:pt x="336" y="1564"/>
                      </a:lnTo>
                      <a:lnTo>
                        <a:pt x="336" y="1564"/>
                      </a:lnTo>
                      <a:lnTo>
                        <a:pt x="360" y="1568"/>
                      </a:lnTo>
                      <a:lnTo>
                        <a:pt x="386" y="1572"/>
                      </a:lnTo>
                      <a:lnTo>
                        <a:pt x="412" y="1572"/>
                      </a:lnTo>
                      <a:lnTo>
                        <a:pt x="438" y="1570"/>
                      </a:lnTo>
                      <a:lnTo>
                        <a:pt x="438" y="1570"/>
                      </a:lnTo>
                      <a:lnTo>
                        <a:pt x="452" y="1566"/>
                      </a:lnTo>
                      <a:lnTo>
                        <a:pt x="464" y="1560"/>
                      </a:lnTo>
                      <a:lnTo>
                        <a:pt x="476" y="1552"/>
                      </a:lnTo>
                      <a:lnTo>
                        <a:pt x="484" y="1542"/>
                      </a:lnTo>
                      <a:lnTo>
                        <a:pt x="490" y="1532"/>
                      </a:lnTo>
                      <a:lnTo>
                        <a:pt x="494" y="1518"/>
                      </a:lnTo>
                      <a:lnTo>
                        <a:pt x="494" y="1504"/>
                      </a:lnTo>
                      <a:lnTo>
                        <a:pt x="494" y="1488"/>
                      </a:lnTo>
                      <a:lnTo>
                        <a:pt x="494" y="1488"/>
                      </a:lnTo>
                      <a:lnTo>
                        <a:pt x="490" y="1468"/>
                      </a:lnTo>
                      <a:lnTo>
                        <a:pt x="486" y="1448"/>
                      </a:lnTo>
                      <a:lnTo>
                        <a:pt x="480" y="1430"/>
                      </a:lnTo>
                      <a:lnTo>
                        <a:pt x="472" y="1412"/>
                      </a:lnTo>
                      <a:lnTo>
                        <a:pt x="472" y="1412"/>
                      </a:lnTo>
                      <a:lnTo>
                        <a:pt x="386" y="1284"/>
                      </a:lnTo>
                      <a:lnTo>
                        <a:pt x="344" y="1220"/>
                      </a:lnTo>
                      <a:lnTo>
                        <a:pt x="298" y="1158"/>
                      </a:lnTo>
                      <a:lnTo>
                        <a:pt x="298" y="1158"/>
                      </a:lnTo>
                      <a:lnTo>
                        <a:pt x="290" y="1146"/>
                      </a:lnTo>
                      <a:lnTo>
                        <a:pt x="278" y="1134"/>
                      </a:lnTo>
                      <a:lnTo>
                        <a:pt x="266" y="1124"/>
                      </a:lnTo>
                      <a:lnTo>
                        <a:pt x="254" y="1118"/>
                      </a:lnTo>
                      <a:lnTo>
                        <a:pt x="240" y="1114"/>
                      </a:lnTo>
                      <a:lnTo>
                        <a:pt x="224" y="1112"/>
                      </a:lnTo>
                      <a:lnTo>
                        <a:pt x="208" y="1116"/>
                      </a:lnTo>
                      <a:lnTo>
                        <a:pt x="190" y="1122"/>
                      </a:lnTo>
                      <a:lnTo>
                        <a:pt x="190" y="1122"/>
                      </a:lnTo>
                      <a:lnTo>
                        <a:pt x="186" y="1108"/>
                      </a:lnTo>
                      <a:lnTo>
                        <a:pt x="184" y="1092"/>
                      </a:lnTo>
                      <a:lnTo>
                        <a:pt x="184" y="1078"/>
                      </a:lnTo>
                      <a:lnTo>
                        <a:pt x="184" y="1064"/>
                      </a:lnTo>
                      <a:lnTo>
                        <a:pt x="186" y="1050"/>
                      </a:lnTo>
                      <a:lnTo>
                        <a:pt x="190" y="1036"/>
                      </a:lnTo>
                      <a:lnTo>
                        <a:pt x="200" y="1008"/>
                      </a:lnTo>
                      <a:lnTo>
                        <a:pt x="200" y="1008"/>
                      </a:lnTo>
                      <a:lnTo>
                        <a:pt x="232" y="940"/>
                      </a:lnTo>
                      <a:lnTo>
                        <a:pt x="248" y="906"/>
                      </a:lnTo>
                      <a:lnTo>
                        <a:pt x="262" y="870"/>
                      </a:lnTo>
                      <a:lnTo>
                        <a:pt x="262" y="870"/>
                      </a:lnTo>
                      <a:lnTo>
                        <a:pt x="280" y="820"/>
                      </a:lnTo>
                      <a:lnTo>
                        <a:pt x="304" y="772"/>
                      </a:lnTo>
                      <a:lnTo>
                        <a:pt x="316" y="748"/>
                      </a:lnTo>
                      <a:lnTo>
                        <a:pt x="332" y="726"/>
                      </a:lnTo>
                      <a:lnTo>
                        <a:pt x="348" y="704"/>
                      </a:lnTo>
                      <a:lnTo>
                        <a:pt x="364" y="682"/>
                      </a:lnTo>
                      <a:lnTo>
                        <a:pt x="364" y="682"/>
                      </a:lnTo>
                      <a:lnTo>
                        <a:pt x="378" y="666"/>
                      </a:lnTo>
                      <a:lnTo>
                        <a:pt x="390" y="650"/>
                      </a:lnTo>
                      <a:lnTo>
                        <a:pt x="390" y="650"/>
                      </a:lnTo>
                      <a:lnTo>
                        <a:pt x="406" y="628"/>
                      </a:lnTo>
                      <a:lnTo>
                        <a:pt x="422" y="604"/>
                      </a:lnTo>
                      <a:lnTo>
                        <a:pt x="434" y="578"/>
                      </a:lnTo>
                      <a:lnTo>
                        <a:pt x="444" y="552"/>
                      </a:lnTo>
                      <a:lnTo>
                        <a:pt x="452" y="526"/>
                      </a:lnTo>
                      <a:lnTo>
                        <a:pt x="456" y="498"/>
                      </a:lnTo>
                      <a:lnTo>
                        <a:pt x="456" y="468"/>
                      </a:lnTo>
                      <a:lnTo>
                        <a:pt x="452" y="438"/>
                      </a:lnTo>
                      <a:lnTo>
                        <a:pt x="452" y="438"/>
                      </a:lnTo>
                      <a:lnTo>
                        <a:pt x="448" y="406"/>
                      </a:lnTo>
                      <a:lnTo>
                        <a:pt x="446" y="374"/>
                      </a:lnTo>
                      <a:lnTo>
                        <a:pt x="444" y="310"/>
                      </a:lnTo>
                      <a:lnTo>
                        <a:pt x="446" y="246"/>
                      </a:lnTo>
                      <a:lnTo>
                        <a:pt x="450" y="182"/>
                      </a:lnTo>
                      <a:lnTo>
                        <a:pt x="450" y="182"/>
                      </a:lnTo>
                      <a:lnTo>
                        <a:pt x="452" y="162"/>
                      </a:lnTo>
                      <a:lnTo>
                        <a:pt x="456" y="144"/>
                      </a:lnTo>
                      <a:lnTo>
                        <a:pt x="462" y="124"/>
                      </a:lnTo>
                      <a:lnTo>
                        <a:pt x="470" y="108"/>
                      </a:lnTo>
                      <a:lnTo>
                        <a:pt x="478" y="92"/>
                      </a:lnTo>
                      <a:lnTo>
                        <a:pt x="488" y="76"/>
                      </a:lnTo>
                      <a:lnTo>
                        <a:pt x="500" y="62"/>
                      </a:lnTo>
                      <a:lnTo>
                        <a:pt x="514" y="50"/>
                      </a:lnTo>
                      <a:lnTo>
                        <a:pt x="528" y="40"/>
                      </a:lnTo>
                      <a:lnTo>
                        <a:pt x="544" y="30"/>
                      </a:lnTo>
                      <a:lnTo>
                        <a:pt x="560" y="20"/>
                      </a:lnTo>
                      <a:lnTo>
                        <a:pt x="578" y="14"/>
                      </a:lnTo>
                      <a:lnTo>
                        <a:pt x="596" y="8"/>
                      </a:lnTo>
                      <a:lnTo>
                        <a:pt x="614" y="4"/>
                      </a:lnTo>
                      <a:lnTo>
                        <a:pt x="634" y="2"/>
                      </a:lnTo>
                      <a:lnTo>
                        <a:pt x="656" y="0"/>
                      </a:lnTo>
                      <a:lnTo>
                        <a:pt x="656" y="0"/>
                      </a:lnTo>
                      <a:lnTo>
                        <a:pt x="686" y="2"/>
                      </a:lnTo>
                      <a:lnTo>
                        <a:pt x="718" y="6"/>
                      </a:lnTo>
                      <a:lnTo>
                        <a:pt x="746" y="12"/>
                      </a:lnTo>
                      <a:lnTo>
                        <a:pt x="772" y="20"/>
                      </a:lnTo>
                      <a:lnTo>
                        <a:pt x="798" y="32"/>
                      </a:lnTo>
                      <a:lnTo>
                        <a:pt x="822" y="46"/>
                      </a:lnTo>
                      <a:lnTo>
                        <a:pt x="844" y="60"/>
                      </a:lnTo>
                      <a:lnTo>
                        <a:pt x="864" y="78"/>
                      </a:lnTo>
                      <a:lnTo>
                        <a:pt x="882" y="98"/>
                      </a:lnTo>
                      <a:lnTo>
                        <a:pt x="898" y="120"/>
                      </a:lnTo>
                      <a:lnTo>
                        <a:pt x="910" y="144"/>
                      </a:lnTo>
                      <a:lnTo>
                        <a:pt x="922" y="168"/>
                      </a:lnTo>
                      <a:lnTo>
                        <a:pt x="930" y="196"/>
                      </a:lnTo>
                      <a:lnTo>
                        <a:pt x="938" y="224"/>
                      </a:lnTo>
                      <a:lnTo>
                        <a:pt x="940" y="254"/>
                      </a:lnTo>
                      <a:lnTo>
                        <a:pt x="942" y="286"/>
                      </a:lnTo>
                      <a:lnTo>
                        <a:pt x="942" y="286"/>
                      </a:lnTo>
                      <a:lnTo>
                        <a:pt x="944" y="344"/>
                      </a:lnTo>
                      <a:lnTo>
                        <a:pt x="946" y="370"/>
                      </a:lnTo>
                      <a:lnTo>
                        <a:pt x="950" y="398"/>
                      </a:lnTo>
                      <a:lnTo>
                        <a:pt x="956" y="426"/>
                      </a:lnTo>
                      <a:lnTo>
                        <a:pt x="962" y="452"/>
                      </a:lnTo>
                      <a:lnTo>
                        <a:pt x="968" y="478"/>
                      </a:lnTo>
                      <a:lnTo>
                        <a:pt x="978" y="502"/>
                      </a:lnTo>
                      <a:lnTo>
                        <a:pt x="988" y="528"/>
                      </a:lnTo>
                      <a:lnTo>
                        <a:pt x="998" y="552"/>
                      </a:lnTo>
                      <a:lnTo>
                        <a:pt x="1012" y="576"/>
                      </a:lnTo>
                      <a:lnTo>
                        <a:pt x="1024" y="600"/>
                      </a:lnTo>
                      <a:lnTo>
                        <a:pt x="1040" y="622"/>
                      </a:lnTo>
                      <a:lnTo>
                        <a:pt x="1056" y="646"/>
                      </a:lnTo>
                      <a:lnTo>
                        <a:pt x="1074" y="668"/>
                      </a:lnTo>
                      <a:lnTo>
                        <a:pt x="1094" y="690"/>
                      </a:lnTo>
                      <a:lnTo>
                        <a:pt x="1094" y="690"/>
                      </a:lnTo>
                      <a:lnTo>
                        <a:pt x="1110" y="710"/>
                      </a:lnTo>
                      <a:lnTo>
                        <a:pt x="1126" y="730"/>
                      </a:lnTo>
                      <a:lnTo>
                        <a:pt x="1140" y="750"/>
                      </a:lnTo>
                      <a:lnTo>
                        <a:pt x="1152" y="772"/>
                      </a:lnTo>
                      <a:lnTo>
                        <a:pt x="1176" y="814"/>
                      </a:lnTo>
                      <a:lnTo>
                        <a:pt x="1196" y="860"/>
                      </a:lnTo>
                      <a:lnTo>
                        <a:pt x="1212" y="908"/>
                      </a:lnTo>
                      <a:lnTo>
                        <a:pt x="1224" y="956"/>
                      </a:lnTo>
                      <a:lnTo>
                        <a:pt x="1232" y="1006"/>
                      </a:lnTo>
                      <a:lnTo>
                        <a:pt x="1236" y="1056"/>
                      </a:lnTo>
                      <a:lnTo>
                        <a:pt x="1236" y="1056"/>
                      </a:lnTo>
                      <a:lnTo>
                        <a:pt x="1236" y="1072"/>
                      </a:lnTo>
                      <a:lnTo>
                        <a:pt x="1234" y="1088"/>
                      </a:lnTo>
                      <a:lnTo>
                        <a:pt x="1230" y="1104"/>
                      </a:lnTo>
                      <a:lnTo>
                        <a:pt x="1224" y="1120"/>
                      </a:lnTo>
                      <a:lnTo>
                        <a:pt x="1218" y="1134"/>
                      </a:lnTo>
                      <a:lnTo>
                        <a:pt x="1208" y="1150"/>
                      </a:lnTo>
                      <a:lnTo>
                        <a:pt x="1198" y="1164"/>
                      </a:lnTo>
                      <a:lnTo>
                        <a:pt x="1188" y="1178"/>
                      </a:lnTo>
                      <a:lnTo>
                        <a:pt x="1176" y="1192"/>
                      </a:lnTo>
                      <a:lnTo>
                        <a:pt x="1162" y="1204"/>
                      </a:lnTo>
                      <a:lnTo>
                        <a:pt x="1148" y="1214"/>
                      </a:lnTo>
                      <a:lnTo>
                        <a:pt x="1134" y="1222"/>
                      </a:lnTo>
                      <a:lnTo>
                        <a:pt x="1120" y="1230"/>
                      </a:lnTo>
                      <a:lnTo>
                        <a:pt x="1106" y="1236"/>
                      </a:lnTo>
                      <a:lnTo>
                        <a:pt x="1092" y="1240"/>
                      </a:lnTo>
                      <a:lnTo>
                        <a:pt x="1078" y="1242"/>
                      </a:lnTo>
                      <a:lnTo>
                        <a:pt x="1078" y="1242"/>
                      </a:lnTo>
                      <a:lnTo>
                        <a:pt x="1066" y="1242"/>
                      </a:lnTo>
                      <a:lnTo>
                        <a:pt x="1054" y="1240"/>
                      </a:lnTo>
                      <a:lnTo>
                        <a:pt x="1042" y="1236"/>
                      </a:lnTo>
                      <a:lnTo>
                        <a:pt x="1032" y="1232"/>
                      </a:lnTo>
                      <a:lnTo>
                        <a:pt x="1022" y="1226"/>
                      </a:lnTo>
                      <a:lnTo>
                        <a:pt x="1014" y="1218"/>
                      </a:lnTo>
                      <a:lnTo>
                        <a:pt x="1008" y="1208"/>
                      </a:lnTo>
                      <a:lnTo>
                        <a:pt x="1000" y="1196"/>
                      </a:lnTo>
                      <a:lnTo>
                        <a:pt x="1000" y="1196"/>
                      </a:lnTo>
                      <a:lnTo>
                        <a:pt x="994" y="1184"/>
                      </a:lnTo>
                      <a:lnTo>
                        <a:pt x="988" y="1172"/>
                      </a:lnTo>
                      <a:lnTo>
                        <a:pt x="988" y="1172"/>
                      </a:lnTo>
                      <a:lnTo>
                        <a:pt x="972" y="1158"/>
                      </a:lnTo>
                      <a:lnTo>
                        <a:pt x="964" y="1152"/>
                      </a:lnTo>
                      <a:lnTo>
                        <a:pt x="958" y="1152"/>
                      </a:lnTo>
                      <a:lnTo>
                        <a:pt x="958" y="1152"/>
                      </a:lnTo>
                      <a:lnTo>
                        <a:pt x="950" y="1154"/>
                      </a:lnTo>
                      <a:lnTo>
                        <a:pt x="942" y="1162"/>
                      </a:lnTo>
                      <a:lnTo>
                        <a:pt x="936" y="1170"/>
                      </a:lnTo>
                      <a:lnTo>
                        <a:pt x="934" y="1180"/>
                      </a:lnTo>
                      <a:lnTo>
                        <a:pt x="934" y="1180"/>
                      </a:lnTo>
                      <a:lnTo>
                        <a:pt x="932" y="1200"/>
                      </a:lnTo>
                      <a:lnTo>
                        <a:pt x="932" y="1222"/>
                      </a:lnTo>
                      <a:lnTo>
                        <a:pt x="932" y="1266"/>
                      </a:lnTo>
                      <a:lnTo>
                        <a:pt x="932" y="1266"/>
                      </a:lnTo>
                      <a:lnTo>
                        <a:pt x="940" y="1432"/>
                      </a:lnTo>
                      <a:lnTo>
                        <a:pt x="940" y="1432"/>
                      </a:lnTo>
                      <a:lnTo>
                        <a:pt x="938" y="1456"/>
                      </a:lnTo>
                      <a:lnTo>
                        <a:pt x="936" y="1480"/>
                      </a:lnTo>
                      <a:lnTo>
                        <a:pt x="936" y="1480"/>
                      </a:lnTo>
                      <a:lnTo>
                        <a:pt x="936" y="1494"/>
                      </a:lnTo>
                      <a:lnTo>
                        <a:pt x="938" y="1508"/>
                      </a:lnTo>
                      <a:lnTo>
                        <a:pt x="942" y="1520"/>
                      </a:lnTo>
                      <a:lnTo>
                        <a:pt x="946" y="1532"/>
                      </a:lnTo>
                      <a:lnTo>
                        <a:pt x="952" y="1542"/>
                      </a:lnTo>
                      <a:lnTo>
                        <a:pt x="960" y="1550"/>
                      </a:lnTo>
                      <a:lnTo>
                        <a:pt x="966" y="1558"/>
                      </a:lnTo>
                      <a:lnTo>
                        <a:pt x="976" y="1564"/>
                      </a:lnTo>
                      <a:lnTo>
                        <a:pt x="986" y="1570"/>
                      </a:lnTo>
                      <a:lnTo>
                        <a:pt x="996" y="1572"/>
                      </a:lnTo>
                      <a:lnTo>
                        <a:pt x="1006" y="1574"/>
                      </a:lnTo>
                      <a:lnTo>
                        <a:pt x="1018" y="1574"/>
                      </a:lnTo>
                      <a:lnTo>
                        <a:pt x="1030" y="1574"/>
                      </a:lnTo>
                      <a:lnTo>
                        <a:pt x="1042" y="1570"/>
                      </a:lnTo>
                      <a:lnTo>
                        <a:pt x="1056" y="1566"/>
                      </a:lnTo>
                      <a:lnTo>
                        <a:pt x="1068" y="1560"/>
                      </a:lnTo>
                      <a:lnTo>
                        <a:pt x="1068" y="1560"/>
                      </a:lnTo>
                      <a:lnTo>
                        <a:pt x="1082" y="1552"/>
                      </a:lnTo>
                      <a:lnTo>
                        <a:pt x="1092" y="1544"/>
                      </a:lnTo>
                      <a:lnTo>
                        <a:pt x="1092" y="1544"/>
                      </a:lnTo>
                      <a:lnTo>
                        <a:pt x="1114" y="1526"/>
                      </a:lnTo>
                      <a:lnTo>
                        <a:pt x="1136" y="1510"/>
                      </a:lnTo>
                      <a:lnTo>
                        <a:pt x="1158" y="1496"/>
                      </a:lnTo>
                      <a:lnTo>
                        <a:pt x="1182" y="1482"/>
                      </a:lnTo>
                      <a:lnTo>
                        <a:pt x="1206" y="1470"/>
                      </a:lnTo>
                      <a:lnTo>
                        <a:pt x="1232" y="1458"/>
                      </a:lnTo>
                      <a:lnTo>
                        <a:pt x="1282" y="1438"/>
                      </a:lnTo>
                      <a:lnTo>
                        <a:pt x="1282" y="1438"/>
                      </a:lnTo>
                      <a:lnTo>
                        <a:pt x="1292" y="1434"/>
                      </a:lnTo>
                      <a:lnTo>
                        <a:pt x="1302" y="1428"/>
                      </a:lnTo>
                      <a:lnTo>
                        <a:pt x="1320" y="1416"/>
                      </a:lnTo>
                      <a:lnTo>
                        <a:pt x="1354" y="1386"/>
                      </a:lnTo>
                      <a:lnTo>
                        <a:pt x="1354" y="1386"/>
                      </a:lnTo>
                      <a:lnTo>
                        <a:pt x="1320" y="1360"/>
                      </a:lnTo>
                      <a:lnTo>
                        <a:pt x="1304" y="1348"/>
                      </a:lnTo>
                      <a:lnTo>
                        <a:pt x="1286" y="1336"/>
                      </a:lnTo>
                      <a:lnTo>
                        <a:pt x="1286" y="1336"/>
                      </a:lnTo>
                      <a:lnTo>
                        <a:pt x="1270" y="1326"/>
                      </a:lnTo>
                      <a:lnTo>
                        <a:pt x="1254" y="1312"/>
                      </a:lnTo>
                      <a:lnTo>
                        <a:pt x="1244" y="1296"/>
                      </a:lnTo>
                      <a:lnTo>
                        <a:pt x="1236" y="1276"/>
                      </a:lnTo>
                      <a:lnTo>
                        <a:pt x="1232" y="1256"/>
                      </a:lnTo>
                      <a:lnTo>
                        <a:pt x="1230" y="1232"/>
                      </a:lnTo>
                      <a:lnTo>
                        <a:pt x="1234" y="1208"/>
                      </a:lnTo>
                      <a:lnTo>
                        <a:pt x="1242" y="1182"/>
                      </a:lnTo>
                      <a:lnTo>
                        <a:pt x="1242" y="1182"/>
                      </a:lnTo>
                      <a:lnTo>
                        <a:pt x="1244" y="1210"/>
                      </a:lnTo>
                      <a:lnTo>
                        <a:pt x="1252" y="1236"/>
                      </a:lnTo>
                      <a:lnTo>
                        <a:pt x="1260" y="1260"/>
                      </a:lnTo>
                      <a:lnTo>
                        <a:pt x="1274" y="1280"/>
                      </a:lnTo>
                      <a:lnTo>
                        <a:pt x="1288" y="1298"/>
                      </a:lnTo>
                      <a:lnTo>
                        <a:pt x="1306" y="1316"/>
                      </a:lnTo>
                      <a:lnTo>
                        <a:pt x="1326" y="1330"/>
                      </a:lnTo>
                      <a:lnTo>
                        <a:pt x="1348" y="1344"/>
                      </a:lnTo>
                      <a:lnTo>
                        <a:pt x="1348" y="1344"/>
                      </a:lnTo>
                      <a:lnTo>
                        <a:pt x="1360" y="1352"/>
                      </a:lnTo>
                      <a:lnTo>
                        <a:pt x="1368" y="1360"/>
                      </a:lnTo>
                      <a:lnTo>
                        <a:pt x="1374" y="1370"/>
                      </a:lnTo>
                      <a:lnTo>
                        <a:pt x="1374" y="1382"/>
                      </a:lnTo>
                      <a:lnTo>
                        <a:pt x="1374" y="1392"/>
                      </a:lnTo>
                      <a:lnTo>
                        <a:pt x="1368" y="1404"/>
                      </a:lnTo>
                      <a:lnTo>
                        <a:pt x="1360" y="1414"/>
                      </a:lnTo>
                      <a:lnTo>
                        <a:pt x="1350" y="1424"/>
                      </a:lnTo>
                      <a:lnTo>
                        <a:pt x="1350" y="1424"/>
                      </a:lnTo>
                      <a:lnTo>
                        <a:pt x="1330" y="1438"/>
                      </a:lnTo>
                      <a:lnTo>
                        <a:pt x="1310" y="1450"/>
                      </a:lnTo>
                      <a:lnTo>
                        <a:pt x="1288" y="1462"/>
                      </a:lnTo>
                      <a:lnTo>
                        <a:pt x="1268" y="1474"/>
                      </a:lnTo>
                      <a:lnTo>
                        <a:pt x="1268" y="1474"/>
                      </a:lnTo>
                      <a:lnTo>
                        <a:pt x="1182" y="1528"/>
                      </a:lnTo>
                      <a:lnTo>
                        <a:pt x="1140" y="1558"/>
                      </a:lnTo>
                      <a:lnTo>
                        <a:pt x="1100" y="1588"/>
                      </a:lnTo>
                      <a:lnTo>
                        <a:pt x="1100" y="1588"/>
                      </a:lnTo>
                      <a:lnTo>
                        <a:pt x="1088" y="1596"/>
                      </a:lnTo>
                      <a:lnTo>
                        <a:pt x="1074" y="1602"/>
                      </a:lnTo>
                      <a:lnTo>
                        <a:pt x="1062" y="1608"/>
                      </a:lnTo>
                      <a:lnTo>
                        <a:pt x="1048" y="1614"/>
                      </a:lnTo>
                      <a:lnTo>
                        <a:pt x="1036" y="1616"/>
                      </a:lnTo>
                      <a:lnTo>
                        <a:pt x="1022" y="1618"/>
                      </a:lnTo>
                      <a:lnTo>
                        <a:pt x="1008" y="1620"/>
                      </a:lnTo>
                      <a:lnTo>
                        <a:pt x="996" y="1618"/>
                      </a:lnTo>
                      <a:lnTo>
                        <a:pt x="982" y="1616"/>
                      </a:lnTo>
                      <a:lnTo>
                        <a:pt x="968" y="1614"/>
                      </a:lnTo>
                      <a:lnTo>
                        <a:pt x="956" y="1610"/>
                      </a:lnTo>
                      <a:lnTo>
                        <a:pt x="944" y="1604"/>
                      </a:lnTo>
                      <a:lnTo>
                        <a:pt x="932" y="1598"/>
                      </a:lnTo>
                      <a:lnTo>
                        <a:pt x="920" y="1590"/>
                      </a:lnTo>
                      <a:lnTo>
                        <a:pt x="910" y="1580"/>
                      </a:lnTo>
                      <a:lnTo>
                        <a:pt x="900" y="1570"/>
                      </a:lnTo>
                      <a:lnTo>
                        <a:pt x="900" y="1570"/>
                      </a:lnTo>
                      <a:lnTo>
                        <a:pt x="888" y="1558"/>
                      </a:lnTo>
                      <a:lnTo>
                        <a:pt x="872" y="1548"/>
                      </a:lnTo>
                      <a:lnTo>
                        <a:pt x="854" y="1540"/>
                      </a:lnTo>
                      <a:lnTo>
                        <a:pt x="838" y="1538"/>
                      </a:lnTo>
                      <a:lnTo>
                        <a:pt x="838" y="1538"/>
                      </a:lnTo>
                      <a:lnTo>
                        <a:pt x="780" y="1536"/>
                      </a:lnTo>
                      <a:lnTo>
                        <a:pt x="724" y="1534"/>
                      </a:lnTo>
                      <a:lnTo>
                        <a:pt x="666" y="1536"/>
                      </a:lnTo>
                      <a:lnTo>
                        <a:pt x="610" y="1540"/>
                      </a:lnTo>
                      <a:lnTo>
                        <a:pt x="610" y="1540"/>
                      </a:lnTo>
                      <a:lnTo>
                        <a:pt x="578" y="1546"/>
                      </a:lnTo>
                      <a:lnTo>
                        <a:pt x="546" y="1556"/>
                      </a:lnTo>
                      <a:lnTo>
                        <a:pt x="516" y="1570"/>
                      </a:lnTo>
                      <a:lnTo>
                        <a:pt x="488" y="1584"/>
                      </a:lnTo>
                      <a:lnTo>
                        <a:pt x="488" y="1584"/>
                      </a:lnTo>
                      <a:lnTo>
                        <a:pt x="472" y="1594"/>
                      </a:lnTo>
                      <a:lnTo>
                        <a:pt x="456" y="1602"/>
                      </a:lnTo>
                      <a:lnTo>
                        <a:pt x="440" y="1608"/>
                      </a:lnTo>
                      <a:lnTo>
                        <a:pt x="424" y="1610"/>
                      </a:lnTo>
                      <a:lnTo>
                        <a:pt x="408" y="1612"/>
                      </a:lnTo>
                      <a:lnTo>
                        <a:pt x="392" y="1612"/>
                      </a:lnTo>
                      <a:lnTo>
                        <a:pt x="374" y="1610"/>
                      </a:lnTo>
                      <a:lnTo>
                        <a:pt x="356" y="1606"/>
                      </a:lnTo>
                      <a:lnTo>
                        <a:pt x="356" y="1606"/>
                      </a:lnTo>
                      <a:lnTo>
                        <a:pt x="214" y="1566"/>
                      </a:lnTo>
                      <a:lnTo>
                        <a:pt x="72" y="1530"/>
                      </a:lnTo>
                      <a:lnTo>
                        <a:pt x="72" y="1530"/>
                      </a:lnTo>
                      <a:lnTo>
                        <a:pt x="46" y="1522"/>
                      </a:lnTo>
                      <a:lnTo>
                        <a:pt x="28" y="1514"/>
                      </a:lnTo>
                      <a:lnTo>
                        <a:pt x="14" y="1506"/>
                      </a:lnTo>
                      <a:lnTo>
                        <a:pt x="8" y="1500"/>
                      </a:lnTo>
                      <a:lnTo>
                        <a:pt x="4" y="1494"/>
                      </a:lnTo>
                      <a:lnTo>
                        <a:pt x="2" y="1488"/>
                      </a:lnTo>
                      <a:lnTo>
                        <a:pt x="0" y="1480"/>
                      </a:lnTo>
                      <a:lnTo>
                        <a:pt x="0" y="1464"/>
                      </a:lnTo>
                      <a:lnTo>
                        <a:pt x="4" y="1444"/>
                      </a:lnTo>
                      <a:lnTo>
                        <a:pt x="10" y="1420"/>
                      </a:lnTo>
                      <a:lnTo>
                        <a:pt x="10" y="1420"/>
                      </a:lnTo>
                      <a:lnTo>
                        <a:pt x="16" y="1396"/>
                      </a:lnTo>
                      <a:lnTo>
                        <a:pt x="18" y="1370"/>
                      </a:lnTo>
                      <a:lnTo>
                        <a:pt x="16" y="1344"/>
                      </a:lnTo>
                      <a:lnTo>
                        <a:pt x="12" y="1318"/>
                      </a:lnTo>
                      <a:lnTo>
                        <a:pt x="12" y="1318"/>
                      </a:lnTo>
                      <a:lnTo>
                        <a:pt x="10" y="1298"/>
                      </a:lnTo>
                      <a:lnTo>
                        <a:pt x="8" y="1280"/>
                      </a:lnTo>
                      <a:lnTo>
                        <a:pt x="10" y="1266"/>
                      </a:lnTo>
                      <a:lnTo>
                        <a:pt x="14" y="1256"/>
                      </a:lnTo>
                      <a:lnTo>
                        <a:pt x="22" y="1248"/>
                      </a:lnTo>
                      <a:lnTo>
                        <a:pt x="34" y="1242"/>
                      </a:lnTo>
                      <a:lnTo>
                        <a:pt x="50" y="1240"/>
                      </a:lnTo>
                      <a:lnTo>
                        <a:pt x="72" y="1238"/>
                      </a:lnTo>
                      <a:lnTo>
                        <a:pt x="72" y="1238"/>
                      </a:lnTo>
                      <a:lnTo>
                        <a:pt x="88" y="1236"/>
                      </a:lnTo>
                      <a:lnTo>
                        <a:pt x="104" y="1232"/>
                      </a:lnTo>
                      <a:lnTo>
                        <a:pt x="118" y="1226"/>
                      </a:lnTo>
                      <a:lnTo>
                        <a:pt x="132" y="1220"/>
                      </a:lnTo>
                      <a:lnTo>
                        <a:pt x="144" y="1210"/>
                      </a:lnTo>
                      <a:lnTo>
                        <a:pt x="156" y="1200"/>
                      </a:lnTo>
                      <a:lnTo>
                        <a:pt x="166" y="1186"/>
                      </a:lnTo>
                      <a:lnTo>
                        <a:pt x="174" y="1170"/>
                      </a:lnTo>
                      <a:lnTo>
                        <a:pt x="174" y="1170"/>
                      </a:lnTo>
                      <a:close/>
                      <a:moveTo>
                        <a:pt x="504" y="546"/>
                      </a:moveTo>
                      <a:lnTo>
                        <a:pt x="504" y="546"/>
                      </a:lnTo>
                      <a:lnTo>
                        <a:pt x="488" y="588"/>
                      </a:lnTo>
                      <a:lnTo>
                        <a:pt x="470" y="626"/>
                      </a:lnTo>
                      <a:lnTo>
                        <a:pt x="470" y="626"/>
                      </a:lnTo>
                      <a:lnTo>
                        <a:pt x="456" y="656"/>
                      </a:lnTo>
                      <a:lnTo>
                        <a:pt x="450" y="670"/>
                      </a:lnTo>
                      <a:lnTo>
                        <a:pt x="444" y="686"/>
                      </a:lnTo>
                      <a:lnTo>
                        <a:pt x="440" y="700"/>
                      </a:lnTo>
                      <a:lnTo>
                        <a:pt x="438" y="716"/>
                      </a:lnTo>
                      <a:lnTo>
                        <a:pt x="438" y="734"/>
                      </a:lnTo>
                      <a:lnTo>
                        <a:pt x="442" y="750"/>
                      </a:lnTo>
                      <a:lnTo>
                        <a:pt x="442" y="750"/>
                      </a:lnTo>
                      <a:lnTo>
                        <a:pt x="442" y="756"/>
                      </a:lnTo>
                      <a:lnTo>
                        <a:pt x="442" y="760"/>
                      </a:lnTo>
                      <a:lnTo>
                        <a:pt x="434" y="772"/>
                      </a:lnTo>
                      <a:lnTo>
                        <a:pt x="434" y="772"/>
                      </a:lnTo>
                      <a:lnTo>
                        <a:pt x="414" y="802"/>
                      </a:lnTo>
                      <a:lnTo>
                        <a:pt x="396" y="834"/>
                      </a:lnTo>
                      <a:lnTo>
                        <a:pt x="380" y="866"/>
                      </a:lnTo>
                      <a:lnTo>
                        <a:pt x="368" y="900"/>
                      </a:lnTo>
                      <a:lnTo>
                        <a:pt x="358" y="934"/>
                      </a:lnTo>
                      <a:lnTo>
                        <a:pt x="350" y="970"/>
                      </a:lnTo>
                      <a:lnTo>
                        <a:pt x="346" y="1006"/>
                      </a:lnTo>
                      <a:lnTo>
                        <a:pt x="346" y="1044"/>
                      </a:lnTo>
                      <a:lnTo>
                        <a:pt x="346" y="1044"/>
                      </a:lnTo>
                      <a:lnTo>
                        <a:pt x="346" y="1056"/>
                      </a:lnTo>
                      <a:lnTo>
                        <a:pt x="344" y="1070"/>
                      </a:lnTo>
                      <a:lnTo>
                        <a:pt x="338" y="1104"/>
                      </a:lnTo>
                      <a:lnTo>
                        <a:pt x="338" y="1104"/>
                      </a:lnTo>
                      <a:lnTo>
                        <a:pt x="318" y="1088"/>
                      </a:lnTo>
                      <a:lnTo>
                        <a:pt x="304" y="1072"/>
                      </a:lnTo>
                      <a:lnTo>
                        <a:pt x="296" y="1054"/>
                      </a:lnTo>
                      <a:lnTo>
                        <a:pt x="288" y="1036"/>
                      </a:lnTo>
                      <a:lnTo>
                        <a:pt x="284" y="1018"/>
                      </a:lnTo>
                      <a:lnTo>
                        <a:pt x="282" y="998"/>
                      </a:lnTo>
                      <a:lnTo>
                        <a:pt x="278" y="962"/>
                      </a:lnTo>
                      <a:lnTo>
                        <a:pt x="278" y="962"/>
                      </a:lnTo>
                      <a:lnTo>
                        <a:pt x="274" y="986"/>
                      </a:lnTo>
                      <a:lnTo>
                        <a:pt x="274" y="1008"/>
                      </a:lnTo>
                      <a:lnTo>
                        <a:pt x="274" y="1030"/>
                      </a:lnTo>
                      <a:lnTo>
                        <a:pt x="278" y="1050"/>
                      </a:lnTo>
                      <a:lnTo>
                        <a:pt x="284" y="1070"/>
                      </a:lnTo>
                      <a:lnTo>
                        <a:pt x="294" y="1090"/>
                      </a:lnTo>
                      <a:lnTo>
                        <a:pt x="308" y="1108"/>
                      </a:lnTo>
                      <a:lnTo>
                        <a:pt x="326" y="1124"/>
                      </a:lnTo>
                      <a:lnTo>
                        <a:pt x="326" y="1124"/>
                      </a:lnTo>
                      <a:lnTo>
                        <a:pt x="406" y="1192"/>
                      </a:lnTo>
                      <a:lnTo>
                        <a:pt x="488" y="1260"/>
                      </a:lnTo>
                      <a:lnTo>
                        <a:pt x="488" y="1260"/>
                      </a:lnTo>
                      <a:lnTo>
                        <a:pt x="506" y="1278"/>
                      </a:lnTo>
                      <a:lnTo>
                        <a:pt x="520" y="1294"/>
                      </a:lnTo>
                      <a:lnTo>
                        <a:pt x="528" y="1310"/>
                      </a:lnTo>
                      <a:lnTo>
                        <a:pt x="530" y="1318"/>
                      </a:lnTo>
                      <a:lnTo>
                        <a:pt x="532" y="1324"/>
                      </a:lnTo>
                      <a:lnTo>
                        <a:pt x="530" y="1332"/>
                      </a:lnTo>
                      <a:lnTo>
                        <a:pt x="528" y="1340"/>
                      </a:lnTo>
                      <a:lnTo>
                        <a:pt x="520" y="1354"/>
                      </a:lnTo>
                      <a:lnTo>
                        <a:pt x="506" y="1368"/>
                      </a:lnTo>
                      <a:lnTo>
                        <a:pt x="486" y="1382"/>
                      </a:lnTo>
                      <a:lnTo>
                        <a:pt x="486" y="1382"/>
                      </a:lnTo>
                      <a:lnTo>
                        <a:pt x="546" y="1518"/>
                      </a:lnTo>
                      <a:lnTo>
                        <a:pt x="546" y="1518"/>
                      </a:lnTo>
                      <a:lnTo>
                        <a:pt x="552" y="1504"/>
                      </a:lnTo>
                      <a:lnTo>
                        <a:pt x="554" y="1490"/>
                      </a:lnTo>
                      <a:lnTo>
                        <a:pt x="552" y="1478"/>
                      </a:lnTo>
                      <a:lnTo>
                        <a:pt x="548" y="1464"/>
                      </a:lnTo>
                      <a:lnTo>
                        <a:pt x="534" y="1438"/>
                      </a:lnTo>
                      <a:lnTo>
                        <a:pt x="528" y="1426"/>
                      </a:lnTo>
                      <a:lnTo>
                        <a:pt x="524" y="1412"/>
                      </a:lnTo>
                      <a:lnTo>
                        <a:pt x="524" y="1412"/>
                      </a:lnTo>
                      <a:lnTo>
                        <a:pt x="570" y="1428"/>
                      </a:lnTo>
                      <a:lnTo>
                        <a:pt x="594" y="1434"/>
                      </a:lnTo>
                      <a:lnTo>
                        <a:pt x="618" y="1440"/>
                      </a:lnTo>
                      <a:lnTo>
                        <a:pt x="642" y="1444"/>
                      </a:lnTo>
                      <a:lnTo>
                        <a:pt x="666" y="1446"/>
                      </a:lnTo>
                      <a:lnTo>
                        <a:pt x="692" y="1446"/>
                      </a:lnTo>
                      <a:lnTo>
                        <a:pt x="718" y="1442"/>
                      </a:lnTo>
                      <a:lnTo>
                        <a:pt x="718" y="1442"/>
                      </a:lnTo>
                      <a:lnTo>
                        <a:pt x="744" y="1436"/>
                      </a:lnTo>
                      <a:lnTo>
                        <a:pt x="768" y="1428"/>
                      </a:lnTo>
                      <a:lnTo>
                        <a:pt x="790" y="1418"/>
                      </a:lnTo>
                      <a:lnTo>
                        <a:pt x="812" y="1404"/>
                      </a:lnTo>
                      <a:lnTo>
                        <a:pt x="832" y="1390"/>
                      </a:lnTo>
                      <a:lnTo>
                        <a:pt x="852" y="1372"/>
                      </a:lnTo>
                      <a:lnTo>
                        <a:pt x="870" y="1354"/>
                      </a:lnTo>
                      <a:lnTo>
                        <a:pt x="886" y="1330"/>
                      </a:lnTo>
                      <a:lnTo>
                        <a:pt x="886" y="1330"/>
                      </a:lnTo>
                      <a:lnTo>
                        <a:pt x="892" y="1344"/>
                      </a:lnTo>
                      <a:lnTo>
                        <a:pt x="896" y="1356"/>
                      </a:lnTo>
                      <a:lnTo>
                        <a:pt x="898" y="1368"/>
                      </a:lnTo>
                      <a:lnTo>
                        <a:pt x="898" y="1380"/>
                      </a:lnTo>
                      <a:lnTo>
                        <a:pt x="896" y="1402"/>
                      </a:lnTo>
                      <a:lnTo>
                        <a:pt x="892" y="1424"/>
                      </a:lnTo>
                      <a:lnTo>
                        <a:pt x="886" y="1446"/>
                      </a:lnTo>
                      <a:lnTo>
                        <a:pt x="882" y="1468"/>
                      </a:lnTo>
                      <a:lnTo>
                        <a:pt x="882" y="1480"/>
                      </a:lnTo>
                      <a:lnTo>
                        <a:pt x="882" y="1490"/>
                      </a:lnTo>
                      <a:lnTo>
                        <a:pt x="884" y="1502"/>
                      </a:lnTo>
                      <a:lnTo>
                        <a:pt x="886" y="1512"/>
                      </a:lnTo>
                      <a:lnTo>
                        <a:pt x="886" y="1512"/>
                      </a:lnTo>
                      <a:lnTo>
                        <a:pt x="896" y="1486"/>
                      </a:lnTo>
                      <a:lnTo>
                        <a:pt x="904" y="1458"/>
                      </a:lnTo>
                      <a:lnTo>
                        <a:pt x="910" y="1430"/>
                      </a:lnTo>
                      <a:lnTo>
                        <a:pt x="914" y="1402"/>
                      </a:lnTo>
                      <a:lnTo>
                        <a:pt x="914" y="1402"/>
                      </a:lnTo>
                      <a:lnTo>
                        <a:pt x="912" y="1356"/>
                      </a:lnTo>
                      <a:lnTo>
                        <a:pt x="910" y="1310"/>
                      </a:lnTo>
                      <a:lnTo>
                        <a:pt x="908" y="1266"/>
                      </a:lnTo>
                      <a:lnTo>
                        <a:pt x="908" y="1220"/>
                      </a:lnTo>
                      <a:lnTo>
                        <a:pt x="908" y="1220"/>
                      </a:lnTo>
                      <a:lnTo>
                        <a:pt x="910" y="1200"/>
                      </a:lnTo>
                      <a:lnTo>
                        <a:pt x="912" y="1182"/>
                      </a:lnTo>
                      <a:lnTo>
                        <a:pt x="918" y="1164"/>
                      </a:lnTo>
                      <a:lnTo>
                        <a:pt x="924" y="1156"/>
                      </a:lnTo>
                      <a:lnTo>
                        <a:pt x="928" y="1150"/>
                      </a:lnTo>
                      <a:lnTo>
                        <a:pt x="928" y="1150"/>
                      </a:lnTo>
                      <a:lnTo>
                        <a:pt x="948" y="1130"/>
                      </a:lnTo>
                      <a:lnTo>
                        <a:pt x="970" y="1112"/>
                      </a:lnTo>
                      <a:lnTo>
                        <a:pt x="1006" y="1084"/>
                      </a:lnTo>
                      <a:lnTo>
                        <a:pt x="1006" y="1084"/>
                      </a:lnTo>
                      <a:lnTo>
                        <a:pt x="998" y="1066"/>
                      </a:lnTo>
                      <a:lnTo>
                        <a:pt x="988" y="1048"/>
                      </a:lnTo>
                      <a:lnTo>
                        <a:pt x="982" y="1030"/>
                      </a:lnTo>
                      <a:lnTo>
                        <a:pt x="980" y="1022"/>
                      </a:lnTo>
                      <a:lnTo>
                        <a:pt x="980" y="1014"/>
                      </a:lnTo>
                      <a:lnTo>
                        <a:pt x="980" y="1014"/>
                      </a:lnTo>
                      <a:lnTo>
                        <a:pt x="982" y="986"/>
                      </a:lnTo>
                      <a:lnTo>
                        <a:pt x="980" y="958"/>
                      </a:lnTo>
                      <a:lnTo>
                        <a:pt x="976" y="930"/>
                      </a:lnTo>
                      <a:lnTo>
                        <a:pt x="972" y="904"/>
                      </a:lnTo>
                      <a:lnTo>
                        <a:pt x="966" y="878"/>
                      </a:lnTo>
                      <a:lnTo>
                        <a:pt x="958" y="852"/>
                      </a:lnTo>
                      <a:lnTo>
                        <a:pt x="938" y="800"/>
                      </a:lnTo>
                      <a:lnTo>
                        <a:pt x="916" y="750"/>
                      </a:lnTo>
                      <a:lnTo>
                        <a:pt x="894" y="702"/>
                      </a:lnTo>
                      <a:lnTo>
                        <a:pt x="870" y="652"/>
                      </a:lnTo>
                      <a:lnTo>
                        <a:pt x="850" y="602"/>
                      </a:lnTo>
                      <a:lnTo>
                        <a:pt x="850" y="602"/>
                      </a:lnTo>
                      <a:lnTo>
                        <a:pt x="846" y="594"/>
                      </a:lnTo>
                      <a:lnTo>
                        <a:pt x="842" y="588"/>
                      </a:lnTo>
                      <a:lnTo>
                        <a:pt x="842" y="588"/>
                      </a:lnTo>
                      <a:lnTo>
                        <a:pt x="832" y="574"/>
                      </a:lnTo>
                      <a:lnTo>
                        <a:pt x="822" y="560"/>
                      </a:lnTo>
                      <a:lnTo>
                        <a:pt x="816" y="546"/>
                      </a:lnTo>
                      <a:lnTo>
                        <a:pt x="812" y="530"/>
                      </a:lnTo>
                      <a:lnTo>
                        <a:pt x="810" y="514"/>
                      </a:lnTo>
                      <a:lnTo>
                        <a:pt x="810" y="498"/>
                      </a:lnTo>
                      <a:lnTo>
                        <a:pt x="812" y="482"/>
                      </a:lnTo>
                      <a:lnTo>
                        <a:pt x="816" y="466"/>
                      </a:lnTo>
                      <a:lnTo>
                        <a:pt x="816" y="466"/>
                      </a:lnTo>
                      <a:lnTo>
                        <a:pt x="820" y="456"/>
                      </a:lnTo>
                      <a:lnTo>
                        <a:pt x="820" y="446"/>
                      </a:lnTo>
                      <a:lnTo>
                        <a:pt x="820" y="438"/>
                      </a:lnTo>
                      <a:lnTo>
                        <a:pt x="816" y="432"/>
                      </a:lnTo>
                      <a:lnTo>
                        <a:pt x="812" y="426"/>
                      </a:lnTo>
                      <a:lnTo>
                        <a:pt x="804" y="420"/>
                      </a:lnTo>
                      <a:lnTo>
                        <a:pt x="796" y="416"/>
                      </a:lnTo>
                      <a:lnTo>
                        <a:pt x="786" y="412"/>
                      </a:lnTo>
                      <a:lnTo>
                        <a:pt x="786" y="412"/>
                      </a:lnTo>
                      <a:lnTo>
                        <a:pt x="768" y="406"/>
                      </a:lnTo>
                      <a:lnTo>
                        <a:pt x="750" y="400"/>
                      </a:lnTo>
                      <a:lnTo>
                        <a:pt x="716" y="382"/>
                      </a:lnTo>
                      <a:lnTo>
                        <a:pt x="716" y="382"/>
                      </a:lnTo>
                      <a:lnTo>
                        <a:pt x="708" y="376"/>
                      </a:lnTo>
                      <a:lnTo>
                        <a:pt x="700" y="370"/>
                      </a:lnTo>
                      <a:lnTo>
                        <a:pt x="696" y="362"/>
                      </a:lnTo>
                      <a:lnTo>
                        <a:pt x="696" y="354"/>
                      </a:lnTo>
                      <a:lnTo>
                        <a:pt x="696" y="344"/>
                      </a:lnTo>
                      <a:lnTo>
                        <a:pt x="696" y="336"/>
                      </a:lnTo>
                      <a:lnTo>
                        <a:pt x="702" y="320"/>
                      </a:lnTo>
                      <a:lnTo>
                        <a:pt x="702" y="320"/>
                      </a:lnTo>
                      <a:lnTo>
                        <a:pt x="710" y="308"/>
                      </a:lnTo>
                      <a:lnTo>
                        <a:pt x="720" y="298"/>
                      </a:lnTo>
                      <a:lnTo>
                        <a:pt x="732" y="290"/>
                      </a:lnTo>
                      <a:lnTo>
                        <a:pt x="738" y="288"/>
                      </a:lnTo>
                      <a:lnTo>
                        <a:pt x="744" y="288"/>
                      </a:lnTo>
                      <a:lnTo>
                        <a:pt x="744" y="288"/>
                      </a:lnTo>
                      <a:lnTo>
                        <a:pt x="750" y="290"/>
                      </a:lnTo>
                      <a:lnTo>
                        <a:pt x="756" y="292"/>
                      </a:lnTo>
                      <a:lnTo>
                        <a:pt x="768" y="302"/>
                      </a:lnTo>
                      <a:lnTo>
                        <a:pt x="778" y="312"/>
                      </a:lnTo>
                      <a:lnTo>
                        <a:pt x="786" y="326"/>
                      </a:lnTo>
                      <a:lnTo>
                        <a:pt x="786" y="326"/>
                      </a:lnTo>
                      <a:lnTo>
                        <a:pt x="790" y="340"/>
                      </a:lnTo>
                      <a:lnTo>
                        <a:pt x="790" y="354"/>
                      </a:lnTo>
                      <a:lnTo>
                        <a:pt x="788" y="388"/>
                      </a:lnTo>
                      <a:lnTo>
                        <a:pt x="788" y="388"/>
                      </a:lnTo>
                      <a:lnTo>
                        <a:pt x="796" y="390"/>
                      </a:lnTo>
                      <a:lnTo>
                        <a:pt x="802" y="390"/>
                      </a:lnTo>
                      <a:lnTo>
                        <a:pt x="808" y="388"/>
                      </a:lnTo>
                      <a:lnTo>
                        <a:pt x="814" y="386"/>
                      </a:lnTo>
                      <a:lnTo>
                        <a:pt x="818" y="382"/>
                      </a:lnTo>
                      <a:lnTo>
                        <a:pt x="820" y="376"/>
                      </a:lnTo>
                      <a:lnTo>
                        <a:pt x="824" y="362"/>
                      </a:lnTo>
                      <a:lnTo>
                        <a:pt x="824" y="362"/>
                      </a:lnTo>
                      <a:lnTo>
                        <a:pt x="824" y="338"/>
                      </a:lnTo>
                      <a:lnTo>
                        <a:pt x="822" y="316"/>
                      </a:lnTo>
                      <a:lnTo>
                        <a:pt x="818" y="294"/>
                      </a:lnTo>
                      <a:lnTo>
                        <a:pt x="810" y="276"/>
                      </a:lnTo>
                      <a:lnTo>
                        <a:pt x="798" y="260"/>
                      </a:lnTo>
                      <a:lnTo>
                        <a:pt x="786" y="246"/>
                      </a:lnTo>
                      <a:lnTo>
                        <a:pt x="770" y="238"/>
                      </a:lnTo>
                      <a:lnTo>
                        <a:pt x="762" y="236"/>
                      </a:lnTo>
                      <a:lnTo>
                        <a:pt x="754" y="234"/>
                      </a:lnTo>
                      <a:lnTo>
                        <a:pt x="754" y="234"/>
                      </a:lnTo>
                      <a:lnTo>
                        <a:pt x="738" y="234"/>
                      </a:lnTo>
                      <a:lnTo>
                        <a:pt x="722" y="236"/>
                      </a:lnTo>
                      <a:lnTo>
                        <a:pt x="708" y="240"/>
                      </a:lnTo>
                      <a:lnTo>
                        <a:pt x="702" y="244"/>
                      </a:lnTo>
                      <a:lnTo>
                        <a:pt x="700" y="248"/>
                      </a:lnTo>
                      <a:lnTo>
                        <a:pt x="700" y="248"/>
                      </a:lnTo>
                      <a:lnTo>
                        <a:pt x="686" y="274"/>
                      </a:lnTo>
                      <a:lnTo>
                        <a:pt x="674" y="302"/>
                      </a:lnTo>
                      <a:lnTo>
                        <a:pt x="652" y="358"/>
                      </a:lnTo>
                      <a:lnTo>
                        <a:pt x="652" y="358"/>
                      </a:lnTo>
                      <a:lnTo>
                        <a:pt x="602" y="354"/>
                      </a:lnTo>
                      <a:lnTo>
                        <a:pt x="602" y="354"/>
                      </a:lnTo>
                      <a:lnTo>
                        <a:pt x="592" y="310"/>
                      </a:lnTo>
                      <a:lnTo>
                        <a:pt x="586" y="290"/>
                      </a:lnTo>
                      <a:lnTo>
                        <a:pt x="578" y="272"/>
                      </a:lnTo>
                      <a:lnTo>
                        <a:pt x="578" y="272"/>
                      </a:lnTo>
                      <a:lnTo>
                        <a:pt x="574" y="266"/>
                      </a:lnTo>
                      <a:lnTo>
                        <a:pt x="568" y="260"/>
                      </a:lnTo>
                      <a:lnTo>
                        <a:pt x="552" y="252"/>
                      </a:lnTo>
                      <a:lnTo>
                        <a:pt x="538" y="246"/>
                      </a:lnTo>
                      <a:lnTo>
                        <a:pt x="532" y="244"/>
                      </a:lnTo>
                      <a:lnTo>
                        <a:pt x="530" y="244"/>
                      </a:lnTo>
                      <a:lnTo>
                        <a:pt x="530" y="244"/>
                      </a:lnTo>
                      <a:lnTo>
                        <a:pt x="518" y="260"/>
                      </a:lnTo>
                      <a:lnTo>
                        <a:pt x="506" y="278"/>
                      </a:lnTo>
                      <a:lnTo>
                        <a:pt x="496" y="296"/>
                      </a:lnTo>
                      <a:lnTo>
                        <a:pt x="492" y="314"/>
                      </a:lnTo>
                      <a:lnTo>
                        <a:pt x="492" y="314"/>
                      </a:lnTo>
                      <a:lnTo>
                        <a:pt x="488" y="336"/>
                      </a:lnTo>
                      <a:lnTo>
                        <a:pt x="488" y="346"/>
                      </a:lnTo>
                      <a:lnTo>
                        <a:pt x="490" y="356"/>
                      </a:lnTo>
                      <a:lnTo>
                        <a:pt x="494" y="368"/>
                      </a:lnTo>
                      <a:lnTo>
                        <a:pt x="500" y="376"/>
                      </a:lnTo>
                      <a:lnTo>
                        <a:pt x="508" y="384"/>
                      </a:lnTo>
                      <a:lnTo>
                        <a:pt x="520" y="392"/>
                      </a:lnTo>
                      <a:lnTo>
                        <a:pt x="520" y="392"/>
                      </a:lnTo>
                      <a:lnTo>
                        <a:pt x="522" y="390"/>
                      </a:lnTo>
                      <a:lnTo>
                        <a:pt x="528" y="386"/>
                      </a:lnTo>
                      <a:lnTo>
                        <a:pt x="528" y="386"/>
                      </a:lnTo>
                      <a:lnTo>
                        <a:pt x="516" y="372"/>
                      </a:lnTo>
                      <a:lnTo>
                        <a:pt x="512" y="366"/>
                      </a:lnTo>
                      <a:lnTo>
                        <a:pt x="510" y="358"/>
                      </a:lnTo>
                      <a:lnTo>
                        <a:pt x="510" y="358"/>
                      </a:lnTo>
                      <a:lnTo>
                        <a:pt x="508" y="344"/>
                      </a:lnTo>
                      <a:lnTo>
                        <a:pt x="510" y="328"/>
                      </a:lnTo>
                      <a:lnTo>
                        <a:pt x="512" y="314"/>
                      </a:lnTo>
                      <a:lnTo>
                        <a:pt x="516" y="298"/>
                      </a:lnTo>
                      <a:lnTo>
                        <a:pt x="516" y="298"/>
                      </a:lnTo>
                      <a:lnTo>
                        <a:pt x="518" y="296"/>
                      </a:lnTo>
                      <a:lnTo>
                        <a:pt x="522" y="294"/>
                      </a:lnTo>
                      <a:lnTo>
                        <a:pt x="532" y="292"/>
                      </a:lnTo>
                      <a:lnTo>
                        <a:pt x="542" y="290"/>
                      </a:lnTo>
                      <a:lnTo>
                        <a:pt x="546" y="290"/>
                      </a:lnTo>
                      <a:lnTo>
                        <a:pt x="550" y="292"/>
                      </a:lnTo>
                      <a:lnTo>
                        <a:pt x="550" y="292"/>
                      </a:lnTo>
                      <a:lnTo>
                        <a:pt x="558" y="304"/>
                      </a:lnTo>
                      <a:lnTo>
                        <a:pt x="564" y="318"/>
                      </a:lnTo>
                      <a:lnTo>
                        <a:pt x="570" y="332"/>
                      </a:lnTo>
                      <a:lnTo>
                        <a:pt x="574" y="346"/>
                      </a:lnTo>
                      <a:lnTo>
                        <a:pt x="574" y="346"/>
                      </a:lnTo>
                      <a:lnTo>
                        <a:pt x="574" y="354"/>
                      </a:lnTo>
                      <a:lnTo>
                        <a:pt x="570" y="360"/>
                      </a:lnTo>
                      <a:lnTo>
                        <a:pt x="560" y="374"/>
                      </a:lnTo>
                      <a:lnTo>
                        <a:pt x="560" y="374"/>
                      </a:lnTo>
                      <a:lnTo>
                        <a:pt x="534" y="396"/>
                      </a:lnTo>
                      <a:lnTo>
                        <a:pt x="522" y="406"/>
                      </a:lnTo>
                      <a:lnTo>
                        <a:pt x="510" y="418"/>
                      </a:lnTo>
                      <a:lnTo>
                        <a:pt x="510" y="418"/>
                      </a:lnTo>
                      <a:lnTo>
                        <a:pt x="504" y="428"/>
                      </a:lnTo>
                      <a:lnTo>
                        <a:pt x="498" y="440"/>
                      </a:lnTo>
                      <a:lnTo>
                        <a:pt x="494" y="450"/>
                      </a:lnTo>
                      <a:lnTo>
                        <a:pt x="494" y="454"/>
                      </a:lnTo>
                      <a:lnTo>
                        <a:pt x="494" y="456"/>
                      </a:lnTo>
                      <a:lnTo>
                        <a:pt x="494" y="456"/>
                      </a:lnTo>
                      <a:lnTo>
                        <a:pt x="514" y="476"/>
                      </a:lnTo>
                      <a:lnTo>
                        <a:pt x="526" y="488"/>
                      </a:lnTo>
                      <a:lnTo>
                        <a:pt x="536" y="496"/>
                      </a:lnTo>
                      <a:lnTo>
                        <a:pt x="548" y="504"/>
                      </a:lnTo>
                      <a:lnTo>
                        <a:pt x="562" y="510"/>
                      </a:lnTo>
                      <a:lnTo>
                        <a:pt x="576" y="514"/>
                      </a:lnTo>
                      <a:lnTo>
                        <a:pt x="594" y="514"/>
                      </a:lnTo>
                      <a:lnTo>
                        <a:pt x="594" y="514"/>
                      </a:lnTo>
                      <a:lnTo>
                        <a:pt x="644" y="506"/>
                      </a:lnTo>
                      <a:lnTo>
                        <a:pt x="670" y="500"/>
                      </a:lnTo>
                      <a:lnTo>
                        <a:pt x="694" y="494"/>
                      </a:lnTo>
                      <a:lnTo>
                        <a:pt x="718" y="486"/>
                      </a:lnTo>
                      <a:lnTo>
                        <a:pt x="742" y="474"/>
                      </a:lnTo>
                      <a:lnTo>
                        <a:pt x="766" y="460"/>
                      </a:lnTo>
                      <a:lnTo>
                        <a:pt x="788" y="444"/>
                      </a:lnTo>
                      <a:lnTo>
                        <a:pt x="788" y="444"/>
                      </a:lnTo>
                      <a:lnTo>
                        <a:pt x="792" y="460"/>
                      </a:lnTo>
                      <a:lnTo>
                        <a:pt x="792" y="466"/>
                      </a:lnTo>
                      <a:lnTo>
                        <a:pt x="792" y="466"/>
                      </a:lnTo>
                      <a:lnTo>
                        <a:pt x="734" y="494"/>
                      </a:lnTo>
                      <a:lnTo>
                        <a:pt x="706" y="506"/>
                      </a:lnTo>
                      <a:lnTo>
                        <a:pt x="676" y="518"/>
                      </a:lnTo>
                      <a:lnTo>
                        <a:pt x="646" y="528"/>
                      </a:lnTo>
                      <a:lnTo>
                        <a:pt x="614" y="534"/>
                      </a:lnTo>
                      <a:lnTo>
                        <a:pt x="580" y="538"/>
                      </a:lnTo>
                      <a:lnTo>
                        <a:pt x="564" y="536"/>
                      </a:lnTo>
                      <a:lnTo>
                        <a:pt x="546" y="534"/>
                      </a:lnTo>
                      <a:lnTo>
                        <a:pt x="546" y="534"/>
                      </a:lnTo>
                      <a:lnTo>
                        <a:pt x="558" y="548"/>
                      </a:lnTo>
                      <a:lnTo>
                        <a:pt x="570" y="560"/>
                      </a:lnTo>
                      <a:lnTo>
                        <a:pt x="582" y="566"/>
                      </a:lnTo>
                      <a:lnTo>
                        <a:pt x="596" y="570"/>
                      </a:lnTo>
                      <a:lnTo>
                        <a:pt x="608" y="572"/>
                      </a:lnTo>
                      <a:lnTo>
                        <a:pt x="622" y="570"/>
                      </a:lnTo>
                      <a:lnTo>
                        <a:pt x="634" y="568"/>
                      </a:lnTo>
                      <a:lnTo>
                        <a:pt x="648" y="564"/>
                      </a:lnTo>
                      <a:lnTo>
                        <a:pt x="648" y="564"/>
                      </a:lnTo>
                      <a:lnTo>
                        <a:pt x="672" y="554"/>
                      </a:lnTo>
                      <a:lnTo>
                        <a:pt x="696" y="544"/>
                      </a:lnTo>
                      <a:lnTo>
                        <a:pt x="742" y="520"/>
                      </a:lnTo>
                      <a:lnTo>
                        <a:pt x="742" y="520"/>
                      </a:lnTo>
                      <a:lnTo>
                        <a:pt x="762" y="514"/>
                      </a:lnTo>
                      <a:lnTo>
                        <a:pt x="782" y="510"/>
                      </a:lnTo>
                      <a:lnTo>
                        <a:pt x="782" y="510"/>
                      </a:lnTo>
                      <a:lnTo>
                        <a:pt x="786" y="522"/>
                      </a:lnTo>
                      <a:lnTo>
                        <a:pt x="786" y="522"/>
                      </a:lnTo>
                      <a:lnTo>
                        <a:pt x="698" y="578"/>
                      </a:lnTo>
                      <a:lnTo>
                        <a:pt x="654" y="604"/>
                      </a:lnTo>
                      <a:lnTo>
                        <a:pt x="608" y="630"/>
                      </a:lnTo>
                      <a:lnTo>
                        <a:pt x="608" y="630"/>
                      </a:lnTo>
                      <a:lnTo>
                        <a:pt x="604" y="630"/>
                      </a:lnTo>
                      <a:lnTo>
                        <a:pt x="598" y="630"/>
                      </a:lnTo>
                      <a:lnTo>
                        <a:pt x="582" y="626"/>
                      </a:lnTo>
                      <a:lnTo>
                        <a:pt x="568" y="618"/>
                      </a:lnTo>
                      <a:lnTo>
                        <a:pt x="554" y="608"/>
                      </a:lnTo>
                      <a:lnTo>
                        <a:pt x="554" y="608"/>
                      </a:lnTo>
                      <a:lnTo>
                        <a:pt x="540" y="594"/>
                      </a:lnTo>
                      <a:lnTo>
                        <a:pt x="528" y="578"/>
                      </a:lnTo>
                      <a:lnTo>
                        <a:pt x="504" y="546"/>
                      </a:lnTo>
                      <a:lnTo>
                        <a:pt x="504" y="546"/>
                      </a:lnTo>
                      <a:close/>
                      <a:moveTo>
                        <a:pt x="1078" y="1054"/>
                      </a:moveTo>
                      <a:lnTo>
                        <a:pt x="1078" y="1054"/>
                      </a:lnTo>
                      <a:lnTo>
                        <a:pt x="1084" y="1012"/>
                      </a:lnTo>
                      <a:lnTo>
                        <a:pt x="1086" y="970"/>
                      </a:lnTo>
                      <a:lnTo>
                        <a:pt x="1084" y="930"/>
                      </a:lnTo>
                      <a:lnTo>
                        <a:pt x="1078" y="892"/>
                      </a:lnTo>
                      <a:lnTo>
                        <a:pt x="1068" y="854"/>
                      </a:lnTo>
                      <a:lnTo>
                        <a:pt x="1052" y="818"/>
                      </a:lnTo>
                      <a:lnTo>
                        <a:pt x="1032" y="784"/>
                      </a:lnTo>
                      <a:lnTo>
                        <a:pt x="1008" y="750"/>
                      </a:lnTo>
                      <a:lnTo>
                        <a:pt x="1008" y="750"/>
                      </a:lnTo>
                      <a:lnTo>
                        <a:pt x="1040" y="826"/>
                      </a:lnTo>
                      <a:lnTo>
                        <a:pt x="1056" y="866"/>
                      </a:lnTo>
                      <a:lnTo>
                        <a:pt x="1066" y="904"/>
                      </a:lnTo>
                      <a:lnTo>
                        <a:pt x="1070" y="924"/>
                      </a:lnTo>
                      <a:lnTo>
                        <a:pt x="1072" y="944"/>
                      </a:lnTo>
                      <a:lnTo>
                        <a:pt x="1074" y="966"/>
                      </a:lnTo>
                      <a:lnTo>
                        <a:pt x="1072" y="986"/>
                      </a:lnTo>
                      <a:lnTo>
                        <a:pt x="1070" y="1006"/>
                      </a:lnTo>
                      <a:lnTo>
                        <a:pt x="1064" y="1028"/>
                      </a:lnTo>
                      <a:lnTo>
                        <a:pt x="1056" y="1050"/>
                      </a:lnTo>
                      <a:lnTo>
                        <a:pt x="1046" y="1070"/>
                      </a:lnTo>
                      <a:lnTo>
                        <a:pt x="1046" y="1070"/>
                      </a:lnTo>
                      <a:lnTo>
                        <a:pt x="1108" y="1080"/>
                      </a:lnTo>
                      <a:lnTo>
                        <a:pt x="1108" y="1080"/>
                      </a:lnTo>
                      <a:lnTo>
                        <a:pt x="1078" y="1054"/>
                      </a:lnTo>
                      <a:lnTo>
                        <a:pt x="1078" y="1054"/>
                      </a:lnTo>
                      <a:close/>
                      <a:moveTo>
                        <a:pt x="880" y="490"/>
                      </a:moveTo>
                      <a:lnTo>
                        <a:pt x="880" y="490"/>
                      </a:lnTo>
                      <a:lnTo>
                        <a:pt x="870" y="496"/>
                      </a:lnTo>
                      <a:lnTo>
                        <a:pt x="870" y="496"/>
                      </a:lnTo>
                      <a:lnTo>
                        <a:pt x="888" y="520"/>
                      </a:lnTo>
                      <a:lnTo>
                        <a:pt x="908" y="542"/>
                      </a:lnTo>
                      <a:lnTo>
                        <a:pt x="908" y="542"/>
                      </a:lnTo>
                      <a:lnTo>
                        <a:pt x="912" y="544"/>
                      </a:lnTo>
                      <a:lnTo>
                        <a:pt x="918" y="544"/>
                      </a:lnTo>
                      <a:lnTo>
                        <a:pt x="932" y="542"/>
                      </a:lnTo>
                      <a:lnTo>
                        <a:pt x="932" y="542"/>
                      </a:lnTo>
                      <a:lnTo>
                        <a:pt x="928" y="526"/>
                      </a:lnTo>
                      <a:lnTo>
                        <a:pt x="928" y="520"/>
                      </a:lnTo>
                      <a:lnTo>
                        <a:pt x="924" y="514"/>
                      </a:lnTo>
                      <a:lnTo>
                        <a:pt x="924" y="514"/>
                      </a:lnTo>
                      <a:lnTo>
                        <a:pt x="914" y="508"/>
                      </a:lnTo>
                      <a:lnTo>
                        <a:pt x="902" y="502"/>
                      </a:lnTo>
                      <a:lnTo>
                        <a:pt x="880" y="490"/>
                      </a:lnTo>
                      <a:lnTo>
                        <a:pt x="880" y="490"/>
                      </a:lnTo>
                      <a:close/>
                    </a:path>
                  </a:pathLst>
                </a:custGeom>
                <a:solidFill>
                  <a:srgbClr val="000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895822" fontAlgn="base">
                    <a:lnSpc>
                      <a:spcPct val="90000"/>
                    </a:lnSpc>
                    <a:spcBef>
                      <a:spcPct val="0"/>
                    </a:spcBef>
                    <a:spcAft>
                      <a:spcPct val="0"/>
                    </a:spcAft>
                  </a:pPr>
                  <a:endParaRPr lang="en-US" sz="1960" spc="-49" dirty="0">
                    <a:gradFill>
                      <a:gsLst>
                        <a:gs pos="1250">
                          <a:srgbClr val="EFEFEF"/>
                        </a:gs>
                        <a:gs pos="10417">
                          <a:srgbClr val="EFEFEF"/>
                        </a:gs>
                      </a:gsLst>
                      <a:lin ang="5400000" scaled="0"/>
                    </a:gradFill>
                  </a:endParaRPr>
                </a:p>
              </p:txBody>
            </p:sp>
          </p:grpSp>
          <p:cxnSp>
            <p:nvCxnSpPr>
              <p:cNvPr id="52" name="Straight Connector 31"/>
              <p:cNvCxnSpPr/>
              <p:nvPr/>
            </p:nvCxnSpPr>
            <p:spPr>
              <a:xfrm>
                <a:off x="7061533" y="3987986"/>
                <a:ext cx="4800600" cy="1"/>
              </a:xfrm>
              <a:prstGeom prst="line">
                <a:avLst/>
              </a:prstGeom>
              <a:ln w="12700">
                <a:solidFill>
                  <a:schemeClr val="bg2"/>
                </a:solidFill>
                <a:prstDash val="dash"/>
                <a:headEnd type="none"/>
                <a:tailEnd type="none"/>
              </a:ln>
            </p:spPr>
            <p:style>
              <a:lnRef idx="1">
                <a:schemeClr val="dk1"/>
              </a:lnRef>
              <a:fillRef idx="0">
                <a:schemeClr val="dk1"/>
              </a:fillRef>
              <a:effectRef idx="0">
                <a:schemeClr val="dk1"/>
              </a:effectRef>
              <a:fontRef idx="minor">
                <a:schemeClr val="tx1"/>
              </a:fontRef>
            </p:style>
          </p:cxnSp>
          <p:pic>
            <p:nvPicPr>
              <p:cNvPr id="54" name="Picture 2" descr="https://encrypted-tbn1.gstatic.com/images?q=tbn:ANd9GcSU4_TkMLpE3Fd8IzUzpdhHuyuUHMZj1NQSvjo-kBjZLpJnpc_Uxg"/>
              <p:cNvPicPr>
                <a:picLocks noChangeAspect="1" noChangeArrowheads="1"/>
              </p:cNvPicPr>
              <p:nvPr/>
            </p:nvPicPr>
            <p:blipFill>
              <a:blip r:embed="rId12" cstate="print">
                <a:biLevel thresh="25000"/>
                <a:extLst>
                  <a:ext uri="{BEBA8EAE-BF5A-486C-A8C5-ECC9F3942E4B}">
                    <a14:imgProps xmlns:a14="http://schemas.microsoft.com/office/drawing/2010/main">
                      <a14:imgLayer r:embed="rId13">
                        <a14:imgEffect>
                          <a14:backgroundRemoval t="0" b="99083" l="0" r="1000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256211" y="4151886"/>
                <a:ext cx="1467818" cy="337863"/>
              </a:xfrm>
              <a:prstGeom prst="rect">
                <a:avLst/>
              </a:prstGeom>
              <a:noFill/>
              <a:extLst>
                <a:ext uri="{909E8E84-426E-40DD-AFC4-6F175D3DCCD1}">
                  <a14:hiddenFill xmlns:a14="http://schemas.microsoft.com/office/drawing/2010/main">
                    <a:solidFill>
                      <a:srgbClr val="FFFFFF"/>
                    </a:solidFill>
                  </a14:hiddenFill>
                </a:ext>
              </a:extLst>
            </p:spPr>
          </p:pic>
          <p:cxnSp>
            <p:nvCxnSpPr>
              <p:cNvPr id="59" name="Straight Connector 33"/>
              <p:cNvCxnSpPr/>
              <p:nvPr/>
            </p:nvCxnSpPr>
            <p:spPr>
              <a:xfrm>
                <a:off x="7061533" y="3107074"/>
                <a:ext cx="4800600" cy="1"/>
              </a:xfrm>
              <a:prstGeom prst="line">
                <a:avLst/>
              </a:prstGeom>
              <a:ln w="12700">
                <a:solidFill>
                  <a:schemeClr val="bg2"/>
                </a:solidFill>
                <a:prstDash val="dash"/>
                <a:headEnd type="none"/>
                <a:tailEnd type="none"/>
              </a:ln>
            </p:spPr>
            <p:style>
              <a:lnRef idx="1">
                <a:schemeClr val="dk1"/>
              </a:lnRef>
              <a:fillRef idx="0">
                <a:schemeClr val="dk1"/>
              </a:fillRef>
              <a:effectRef idx="0">
                <a:schemeClr val="dk1"/>
              </a:effectRef>
              <a:fontRef idx="minor">
                <a:schemeClr val="tx1"/>
              </a:fontRef>
            </p:style>
          </p:cxnSp>
          <p:cxnSp>
            <p:nvCxnSpPr>
              <p:cNvPr id="60" name="Straight Connector 34"/>
              <p:cNvCxnSpPr/>
              <p:nvPr/>
            </p:nvCxnSpPr>
            <p:spPr>
              <a:xfrm>
                <a:off x="7061533" y="4627399"/>
                <a:ext cx="4800600" cy="1"/>
              </a:xfrm>
              <a:prstGeom prst="line">
                <a:avLst/>
              </a:prstGeom>
              <a:ln w="12700">
                <a:solidFill>
                  <a:schemeClr val="bg2"/>
                </a:solidFill>
                <a:prstDash val="dash"/>
                <a:headEnd type="none"/>
                <a:tailEnd type="none"/>
              </a:ln>
            </p:spPr>
            <p:style>
              <a:lnRef idx="1">
                <a:schemeClr val="dk1"/>
              </a:lnRef>
              <a:fillRef idx="0">
                <a:schemeClr val="dk1"/>
              </a:fillRef>
              <a:effectRef idx="0">
                <a:schemeClr val="dk1"/>
              </a:effectRef>
              <a:fontRef idx="minor">
                <a:schemeClr val="tx1"/>
              </a:fontRef>
            </p:style>
          </p:cxnSp>
          <p:cxnSp>
            <p:nvCxnSpPr>
              <p:cNvPr id="65" name="Straight Connector 35"/>
              <p:cNvCxnSpPr/>
              <p:nvPr/>
            </p:nvCxnSpPr>
            <p:spPr>
              <a:xfrm>
                <a:off x="7061533" y="2279725"/>
                <a:ext cx="4800600" cy="1"/>
              </a:xfrm>
              <a:prstGeom prst="line">
                <a:avLst/>
              </a:prstGeom>
              <a:ln w="12700">
                <a:solidFill>
                  <a:schemeClr val="bg2"/>
                </a:solidFill>
                <a:prstDash val="dash"/>
                <a:headEnd type="none"/>
                <a:tailEnd type="none"/>
              </a:ln>
            </p:spPr>
            <p:style>
              <a:lnRef idx="1">
                <a:schemeClr val="dk1"/>
              </a:lnRef>
              <a:fillRef idx="0">
                <a:schemeClr val="dk1"/>
              </a:fillRef>
              <a:effectRef idx="0">
                <a:schemeClr val="dk1"/>
              </a:effectRef>
              <a:fontRef idx="minor">
                <a:schemeClr val="tx1"/>
              </a:fontRef>
            </p:style>
          </p:cxnSp>
          <p:sp>
            <p:nvSpPr>
              <p:cNvPr id="66" name="TextBox 36"/>
              <p:cNvSpPr txBox="1"/>
              <p:nvPr/>
            </p:nvSpPr>
            <p:spPr>
              <a:xfrm>
                <a:off x="6864788" y="1257384"/>
                <a:ext cx="1199529" cy="493253"/>
              </a:xfrm>
              <a:prstGeom prst="rect">
                <a:avLst/>
              </a:prstGeom>
              <a:noFill/>
            </p:spPr>
            <p:txBody>
              <a:bodyPr wrap="none" lIns="179238" tIns="143391" rIns="179238" bIns="143391" rtlCol="0">
                <a:spAutoFit/>
              </a:bodyPr>
              <a:lstStyle/>
              <a:p>
                <a:pPr defTabSz="913859">
                  <a:lnSpc>
                    <a:spcPct val="90000"/>
                  </a:lnSpc>
                </a:pPr>
                <a:r>
                  <a:rPr lang="en-US" sz="1400" spc="-49" dirty="0">
                    <a:latin typeface="Segoe UI" panose="020B0502040204020203" pitchFamily="34" charset="0"/>
                    <a:cs typeface="Segoe UI" panose="020B0502040204020203" pitchFamily="34" charset="0"/>
                  </a:rPr>
                  <a:t>Languages</a:t>
                </a:r>
                <a:endParaRPr lang="en-US" sz="1999" spc="-49" dirty="0">
                  <a:latin typeface="Segoe UI" panose="020B0502040204020203" pitchFamily="34" charset="0"/>
                  <a:cs typeface="Segoe UI" panose="020B0502040204020203" pitchFamily="34" charset="0"/>
                </a:endParaRPr>
              </a:p>
            </p:txBody>
          </p:sp>
          <p:sp>
            <p:nvSpPr>
              <p:cNvPr id="67" name="TextBox 37"/>
              <p:cNvSpPr txBox="1"/>
              <p:nvPr/>
            </p:nvSpPr>
            <p:spPr>
              <a:xfrm>
                <a:off x="6864788" y="2301604"/>
                <a:ext cx="1448564" cy="493253"/>
              </a:xfrm>
              <a:prstGeom prst="rect">
                <a:avLst/>
              </a:prstGeom>
              <a:noFill/>
            </p:spPr>
            <p:txBody>
              <a:bodyPr wrap="square" lIns="179238" tIns="143391" rIns="179238" bIns="143391" rtlCol="0">
                <a:spAutoFit/>
              </a:bodyPr>
              <a:lstStyle/>
              <a:p>
                <a:pPr defTabSz="913859">
                  <a:lnSpc>
                    <a:spcPct val="90000"/>
                  </a:lnSpc>
                </a:pPr>
                <a:r>
                  <a:rPr lang="en-US" sz="1400" spc="-49" dirty="0">
                    <a:latin typeface="Segoe UI" panose="020B0502040204020203" pitchFamily="34" charset="0"/>
                    <a:cs typeface="Segoe UI" panose="020B0502040204020203" pitchFamily="34" charset="0"/>
                  </a:rPr>
                  <a:t>CMS</a:t>
                </a:r>
              </a:p>
            </p:txBody>
          </p:sp>
          <p:sp>
            <p:nvSpPr>
              <p:cNvPr id="68" name="TextBox 38"/>
              <p:cNvSpPr txBox="1"/>
              <p:nvPr/>
            </p:nvSpPr>
            <p:spPr>
              <a:xfrm>
                <a:off x="6864788" y="3101042"/>
                <a:ext cx="957266" cy="493253"/>
              </a:xfrm>
              <a:prstGeom prst="rect">
                <a:avLst/>
              </a:prstGeom>
              <a:noFill/>
            </p:spPr>
            <p:txBody>
              <a:bodyPr wrap="none" lIns="179238" tIns="143391" rIns="179238" bIns="143391" rtlCol="0">
                <a:spAutoFit/>
              </a:bodyPr>
              <a:lstStyle/>
              <a:p>
                <a:pPr defTabSz="913859">
                  <a:lnSpc>
                    <a:spcPct val="90000"/>
                  </a:lnSpc>
                </a:pPr>
                <a:r>
                  <a:rPr lang="en-US" sz="1400" spc="-49" dirty="0">
                    <a:latin typeface="Segoe UI" panose="020B0502040204020203" pitchFamily="34" charset="0"/>
                    <a:cs typeface="Segoe UI" panose="020B0502040204020203" pitchFamily="34" charset="0"/>
                  </a:rPr>
                  <a:t>Devices</a:t>
                </a:r>
                <a:endParaRPr lang="en-US" sz="1999" spc="-49" dirty="0">
                  <a:latin typeface="Segoe UI" panose="020B0502040204020203" pitchFamily="34" charset="0"/>
                  <a:cs typeface="Segoe UI" panose="020B0502040204020203" pitchFamily="34" charset="0"/>
                </a:endParaRPr>
              </a:p>
            </p:txBody>
          </p:sp>
          <p:sp>
            <p:nvSpPr>
              <p:cNvPr id="69" name="TextBox 39"/>
              <p:cNvSpPr txBox="1"/>
              <p:nvPr/>
            </p:nvSpPr>
            <p:spPr>
              <a:xfrm>
                <a:off x="6864788" y="3987986"/>
                <a:ext cx="1355475" cy="715099"/>
              </a:xfrm>
              <a:prstGeom prst="rect">
                <a:avLst/>
              </a:prstGeom>
              <a:noFill/>
            </p:spPr>
            <p:txBody>
              <a:bodyPr wrap="square" lIns="179238" tIns="143391" rIns="179238" bIns="143391" rtlCol="0">
                <a:spAutoFit/>
              </a:bodyPr>
              <a:lstStyle/>
              <a:p>
                <a:pPr defTabSz="913859">
                  <a:lnSpc>
                    <a:spcPct val="90000"/>
                  </a:lnSpc>
                </a:pPr>
                <a:r>
                  <a:rPr lang="en-US" sz="1400" spc="-49" dirty="0">
                    <a:latin typeface="Segoe UI" panose="020B0502040204020203" pitchFamily="34" charset="0"/>
                    <a:cs typeface="Segoe UI" panose="020B0502040204020203" pitchFamily="34" charset="0"/>
                  </a:rPr>
                  <a:t>Databases / Apps</a:t>
                </a:r>
                <a:endParaRPr lang="en-US" sz="1999" spc="-49" dirty="0">
                  <a:latin typeface="Segoe UI" panose="020B0502040204020203" pitchFamily="34" charset="0"/>
                  <a:cs typeface="Segoe UI" panose="020B0502040204020203" pitchFamily="34" charset="0"/>
                </a:endParaRPr>
              </a:p>
            </p:txBody>
          </p:sp>
          <p:sp>
            <p:nvSpPr>
              <p:cNvPr id="70" name="TextBox 40"/>
              <p:cNvSpPr txBox="1"/>
              <p:nvPr/>
            </p:nvSpPr>
            <p:spPr>
              <a:xfrm>
                <a:off x="6864788" y="4640499"/>
                <a:ext cx="1148839" cy="691040"/>
              </a:xfrm>
              <a:prstGeom prst="rect">
                <a:avLst/>
              </a:prstGeom>
              <a:noFill/>
            </p:spPr>
            <p:txBody>
              <a:bodyPr wrap="none" lIns="179238" tIns="143391" rIns="179238" bIns="143391" rtlCol="0">
                <a:spAutoFit/>
              </a:bodyPr>
              <a:lstStyle/>
              <a:p>
                <a:pPr defTabSz="913859">
                  <a:lnSpc>
                    <a:spcPct val="90000"/>
                  </a:lnSpc>
                </a:pPr>
                <a:r>
                  <a:rPr lang="en-US" sz="1400" spc="-49" dirty="0">
                    <a:latin typeface="Segoe UI" panose="020B0502040204020203" pitchFamily="34" charset="0"/>
                    <a:cs typeface="Segoe UI" panose="020B0502040204020203" pitchFamily="34" charset="0"/>
                  </a:rPr>
                  <a:t>Operating</a:t>
                </a:r>
              </a:p>
              <a:p>
                <a:pPr defTabSz="913859">
                  <a:lnSpc>
                    <a:spcPct val="90000"/>
                  </a:lnSpc>
                </a:pPr>
                <a:r>
                  <a:rPr lang="en-US" sz="1400" spc="-49" dirty="0">
                    <a:latin typeface="Segoe UI" panose="020B0502040204020203" pitchFamily="34" charset="0"/>
                    <a:cs typeface="Segoe UI" panose="020B0502040204020203" pitchFamily="34" charset="0"/>
                  </a:rPr>
                  <a:t>systems</a:t>
                </a:r>
                <a:endParaRPr lang="en-US" sz="1999" spc="-49" dirty="0">
                  <a:latin typeface="Segoe UI" panose="020B0502040204020203" pitchFamily="34" charset="0"/>
                  <a:cs typeface="Segoe UI" panose="020B0502040204020203" pitchFamily="34" charset="0"/>
                </a:endParaRPr>
              </a:p>
            </p:txBody>
          </p:sp>
          <p:grpSp>
            <p:nvGrpSpPr>
              <p:cNvPr id="7" name="Group 41"/>
              <p:cNvGrpSpPr/>
              <p:nvPr/>
            </p:nvGrpSpPr>
            <p:grpSpPr>
              <a:xfrm>
                <a:off x="8580876" y="2362652"/>
                <a:ext cx="2502978" cy="647856"/>
                <a:chOff x="8580876" y="2315027"/>
                <a:chExt cx="2502978" cy="647856"/>
              </a:xfrm>
            </p:grpSpPr>
            <p:pic>
              <p:nvPicPr>
                <p:cNvPr id="71" name="Picture 10" descr="https://encrypted-tbn3.gstatic.com/images?q=tbn:ANd9GcQgAB8I4GUYPGAuHqEufTpFML_JWZior9mwUJP3P5Tro4I_bcL5"/>
                <p:cNvPicPr>
                  <a:picLocks noChangeAspect="1" noChangeArrowheads="1"/>
                </p:cNvPicPr>
                <p:nvPr/>
              </p:nvPicPr>
              <p:blipFill>
                <a:blip r:embed="rId14" cstate="print">
                  <a:biLevel thresh="50000"/>
                  <a:extLst>
                    <a:ext uri="{BEBA8EAE-BF5A-486C-A8C5-ECC9F3942E4B}">
                      <a14:imgProps xmlns:a14="http://schemas.microsoft.com/office/drawing/2010/main">
                        <a14:imgLayer r:embed="rId15">
                          <a14:imgEffect>
                            <a14:backgroundRemoval t="0" b="100000" l="0" r="100000">
                              <a14:foregroundMark x1="14222" y1="48889" x2="16000" y2="67556"/>
                              <a14:foregroundMark x1="44889" y1="64444" x2="51556" y2="84444"/>
                              <a14:foregroundMark x1="84444" y1="52000" x2="86667" y2="71556"/>
                              <a14:foregroundMark x1="67556" y1="4444" x2="73333" y2="9333"/>
                            </a14:backgroundRemoval>
                          </a14:imgEffect>
                        </a14:imgLayer>
                      </a14:imgProps>
                    </a:ext>
                    <a:ext uri="{28A0092B-C50C-407E-A947-70E740481C1C}">
                      <a14:useLocalDpi xmlns:a14="http://schemas.microsoft.com/office/drawing/2010/main" val="0"/>
                    </a:ext>
                  </a:extLst>
                </a:blip>
                <a:srcRect/>
                <a:stretch>
                  <a:fillRect/>
                </a:stretch>
              </p:blipFill>
              <p:spPr bwMode="auto">
                <a:xfrm>
                  <a:off x="8580876" y="2345399"/>
                  <a:ext cx="620759" cy="59681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9"/>
                <p:cNvPicPr>
                  <a:picLocks noChangeAspect="1"/>
                </p:cNvPicPr>
                <p:nvPr/>
              </p:nvPicPr>
              <p:blipFill>
                <a:blip r:embed="rId16" cstate="print">
                  <a:biLevel thresh="75000"/>
                  <a:extLst>
                    <a:ext uri="{BEBA8EAE-BF5A-486C-A8C5-ECC9F3942E4B}">
                      <a14:imgProps xmlns:a14="http://schemas.microsoft.com/office/drawing/2010/main">
                        <a14:imgLayer r:embed="rId17">
                          <a14:imgEffect>
                            <a14:brightnessContrast contrast="4000"/>
                          </a14:imgEffect>
                        </a14:imgLayer>
                      </a14:imgProps>
                    </a:ext>
                    <a:ext uri="{28A0092B-C50C-407E-A947-70E740481C1C}">
                      <a14:useLocalDpi xmlns:a14="http://schemas.microsoft.com/office/drawing/2010/main" val="0"/>
                    </a:ext>
                  </a:extLst>
                </a:blip>
                <a:stretch>
                  <a:fillRect/>
                </a:stretch>
              </p:blipFill>
              <p:spPr>
                <a:xfrm>
                  <a:off x="9415834" y="2355505"/>
                  <a:ext cx="851682" cy="607378"/>
                </a:xfrm>
                <a:prstGeom prst="rect">
                  <a:avLst/>
                </a:prstGeom>
              </p:spPr>
            </p:pic>
            <p:grpSp>
              <p:nvGrpSpPr>
                <p:cNvPr id="5" name="Group 52"/>
                <p:cNvGrpSpPr/>
                <p:nvPr/>
              </p:nvGrpSpPr>
              <p:grpSpPr>
                <a:xfrm>
                  <a:off x="10518154" y="2315027"/>
                  <a:ext cx="565700" cy="647594"/>
                  <a:chOff x="11227523" y="2315027"/>
                  <a:chExt cx="565700" cy="647594"/>
                </a:xfrm>
              </p:grpSpPr>
              <p:pic>
                <p:nvPicPr>
                  <p:cNvPr id="4" name="Picture 54"/>
                  <p:cNvPicPr>
                    <a:picLocks noChangeAspect="1"/>
                  </p:cNvPicPr>
                  <p:nvPr/>
                </p:nvPicPr>
                <p:blipFill rotWithShape="1">
                  <a:blip r:embed="rId18" cstate="print">
                    <a:biLevel thresh="50000"/>
                    <a:extLst>
                      <a:ext uri="{28A0092B-C50C-407E-A947-70E740481C1C}">
                        <a14:useLocalDpi xmlns:a14="http://schemas.microsoft.com/office/drawing/2010/main" val="0"/>
                      </a:ext>
                    </a:extLst>
                  </a:blip>
                  <a:srcRect b="28892"/>
                  <a:stretch/>
                </p:blipFill>
                <p:spPr>
                  <a:xfrm>
                    <a:off x="11227523" y="2315027"/>
                    <a:ext cx="563134" cy="485323"/>
                  </a:xfrm>
                  <a:prstGeom prst="rect">
                    <a:avLst/>
                  </a:prstGeom>
                </p:spPr>
              </p:pic>
              <p:pic>
                <p:nvPicPr>
                  <p:cNvPr id="116" name="Picture 55"/>
                  <p:cNvPicPr>
                    <a:picLocks noChangeAspect="1"/>
                  </p:cNvPicPr>
                  <p:nvPr/>
                </p:nvPicPr>
                <p:blipFill rotWithShape="1">
                  <a:blip r:embed="rId18" cstate="print">
                    <a:biLevel thresh="50000"/>
                    <a:extLst>
                      <a:ext uri="{28A0092B-C50C-407E-A947-70E740481C1C}">
                        <a14:useLocalDpi xmlns:a14="http://schemas.microsoft.com/office/drawing/2010/main" val="0"/>
                      </a:ext>
                    </a:extLst>
                  </a:blip>
                  <a:srcRect t="73899"/>
                  <a:stretch/>
                </p:blipFill>
                <p:spPr>
                  <a:xfrm>
                    <a:off x="11230089" y="2784475"/>
                    <a:ext cx="563134" cy="178146"/>
                  </a:xfrm>
                  <a:prstGeom prst="rect">
                    <a:avLst/>
                  </a:prstGeom>
                </p:spPr>
              </p:pic>
            </p:grpSp>
          </p:grpSp>
          <p:grpSp>
            <p:nvGrpSpPr>
              <p:cNvPr id="8" name="Group 42"/>
              <p:cNvGrpSpPr/>
              <p:nvPr/>
            </p:nvGrpSpPr>
            <p:grpSpPr>
              <a:xfrm>
                <a:off x="8619647" y="3223400"/>
                <a:ext cx="2377226" cy="672139"/>
                <a:chOff x="8619647" y="3223400"/>
                <a:chExt cx="2377226" cy="672139"/>
              </a:xfrm>
            </p:grpSpPr>
            <p:pic>
              <p:nvPicPr>
                <p:cNvPr id="75" name="Picture 7"/>
                <p:cNvPicPr>
                  <a:picLocks noChangeAspect="1" noChangeArrowheads="1"/>
                </p:cNvPicPr>
                <p:nvPr/>
              </p:nvPicPr>
              <p:blipFill>
                <a:blip r:embed="rId19" cstate="print">
                  <a:biLevel thresh="75000"/>
                  <a:extLst>
                    <a:ext uri="{28A0092B-C50C-407E-A947-70E740481C1C}">
                      <a14:useLocalDpi xmlns:a14="http://schemas.microsoft.com/office/drawing/2010/main" val="0"/>
                    </a:ext>
                  </a:extLst>
                </a:blip>
                <a:srcRect/>
                <a:stretch>
                  <a:fillRect/>
                </a:stretch>
              </p:blipFill>
              <p:spPr bwMode="auto">
                <a:xfrm>
                  <a:off x="9666287" y="3223400"/>
                  <a:ext cx="406934" cy="664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 name="Picture 8"/>
                <p:cNvPicPr>
                  <a:picLocks noChangeAspect="1" noChangeArrowheads="1"/>
                </p:cNvPicPr>
                <p:nvPr/>
              </p:nvPicPr>
              <p:blipFill>
                <a:blip r:embed="rId20" cstate="print">
                  <a:biLevel thresh="50000"/>
                  <a:extLst>
                    <a:ext uri="{28A0092B-C50C-407E-A947-70E740481C1C}">
                      <a14:useLocalDpi xmlns:a14="http://schemas.microsoft.com/office/drawing/2010/main" val="0"/>
                    </a:ext>
                  </a:extLst>
                </a:blip>
                <a:srcRect/>
                <a:stretch>
                  <a:fillRect/>
                </a:stretch>
              </p:blipFill>
              <p:spPr bwMode="auto">
                <a:xfrm>
                  <a:off x="10608448" y="3227883"/>
                  <a:ext cx="388425" cy="66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 name="Picture 14"/>
                <p:cNvPicPr>
                  <a:picLocks noChangeAspect="1" noChangeArrowheads="1"/>
                </p:cNvPicPr>
                <p:nvPr/>
              </p:nvPicPr>
              <p:blipFill>
                <a:blip r:embed="rId21" cstate="print">
                  <a:biLevel thresh="75000"/>
                  <a:extLst>
                    <a:ext uri="{28A0092B-C50C-407E-A947-70E740481C1C}">
                      <a14:useLocalDpi xmlns:a14="http://schemas.microsoft.com/office/drawing/2010/main" val="0"/>
                    </a:ext>
                  </a:extLst>
                </a:blip>
                <a:srcRect/>
                <a:stretch>
                  <a:fillRect/>
                </a:stretch>
              </p:blipFill>
              <p:spPr bwMode="auto">
                <a:xfrm>
                  <a:off x="8619647" y="3231556"/>
                  <a:ext cx="549095" cy="642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58" name="TextBox 62"/>
            <p:cNvSpPr txBox="1"/>
            <p:nvPr/>
          </p:nvSpPr>
          <p:spPr>
            <a:xfrm>
              <a:off x="6594761" y="5701864"/>
              <a:ext cx="1355613" cy="483557"/>
            </a:xfrm>
            <a:prstGeom prst="rect">
              <a:avLst/>
            </a:prstGeom>
            <a:noFill/>
          </p:spPr>
          <p:txBody>
            <a:bodyPr wrap="none" lIns="179238" tIns="143391" rIns="179238" bIns="143391"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859">
                <a:lnSpc>
                  <a:spcPct val="90000"/>
                </a:lnSpc>
              </a:pPr>
              <a:r>
                <a:rPr lang="en-US" sz="1400" spc="-49" dirty="0">
                  <a:latin typeface="Segoe UI" panose="020B0502040204020203" pitchFamily="34" charset="0"/>
                  <a:cs typeface="Segoe UI" panose="020B0502040204020203" pitchFamily="34" charset="0"/>
                </a:rPr>
                <a:t>Management</a:t>
              </a:r>
              <a:endParaRPr lang="en-US" sz="1999" spc="-49" dirty="0">
                <a:latin typeface="Segoe UI" panose="020B0502040204020203" pitchFamily="34" charset="0"/>
                <a:cs typeface="Segoe UI" panose="020B0502040204020203" pitchFamily="34" charset="0"/>
              </a:endParaRPr>
            </a:p>
          </p:txBody>
        </p:sp>
        <p:pic>
          <p:nvPicPr>
            <p:cNvPr id="61" name="Picture 26"/>
            <p:cNvPicPr>
              <a:picLocks noChangeAspect="1"/>
            </p:cNvPicPr>
            <p:nvPr/>
          </p:nvPicPr>
          <p:blipFill>
            <a:blip r:embed="rId22" cstate="print">
              <a:biLevel thresh="75000"/>
              <a:extLst>
                <a:ext uri="{28A0092B-C50C-407E-A947-70E740481C1C}">
                  <a14:useLocalDpi xmlns:a14="http://schemas.microsoft.com/office/drawing/2010/main" val="0"/>
                </a:ext>
              </a:extLst>
            </a:blip>
            <a:stretch>
              <a:fillRect/>
            </a:stretch>
          </p:blipFill>
          <p:spPr>
            <a:xfrm>
              <a:off x="7993991" y="5754398"/>
              <a:ext cx="475572" cy="606597"/>
            </a:xfrm>
            <a:prstGeom prst="rect">
              <a:avLst/>
            </a:prstGeom>
          </p:spPr>
        </p:pic>
        <p:pic>
          <p:nvPicPr>
            <p:cNvPr id="62" name="Picture 28"/>
            <p:cNvPicPr>
              <a:picLocks noChangeAspect="1"/>
            </p:cNvPicPr>
            <p:nvPr/>
          </p:nvPicPr>
          <p:blipFill>
            <a:blip r:embed="rId23">
              <a:biLevel thresh="75000"/>
            </a:blip>
            <a:stretch>
              <a:fillRect/>
            </a:stretch>
          </p:blipFill>
          <p:spPr>
            <a:xfrm>
              <a:off x="8822866" y="5758224"/>
              <a:ext cx="1503458" cy="460206"/>
            </a:xfrm>
            <a:prstGeom prst="rect">
              <a:avLst/>
            </a:prstGeom>
          </p:spPr>
        </p:pic>
      </p:grpSp>
      <p:pic>
        <p:nvPicPr>
          <p:cNvPr id="15" name="Picture 14"/>
          <p:cNvPicPr>
            <a:picLocks noChangeAspect="1"/>
          </p:cNvPicPr>
          <p:nvPr/>
        </p:nvPicPr>
        <p:blipFill>
          <a:blip r:embed="rId24" cstate="print">
            <a:extLst>
              <a:ext uri="{BEBA8EAE-BF5A-486C-A8C5-ECC9F3942E4B}">
                <a14:imgProps xmlns:a14="http://schemas.microsoft.com/office/drawing/2010/main">
                  <a14:imgLayer r:embed="rId25">
                    <a14:imgEffect>
                      <a14:saturation sat="0"/>
                    </a14:imgEffect>
                  </a14:imgLayer>
                </a14:imgProps>
              </a:ext>
              <a:ext uri="{28A0092B-C50C-407E-A947-70E740481C1C}">
                <a14:useLocalDpi xmlns:a14="http://schemas.microsoft.com/office/drawing/2010/main" val="0"/>
              </a:ext>
            </a:extLst>
          </a:blip>
          <a:stretch>
            <a:fillRect/>
          </a:stretch>
        </p:blipFill>
        <p:spPr>
          <a:xfrm>
            <a:off x="4213809" y="5617581"/>
            <a:ext cx="940780" cy="727536"/>
          </a:xfrm>
          <a:prstGeom prst="rect">
            <a:avLst/>
          </a:prstGeom>
        </p:spPr>
      </p:pic>
      <p:pic>
        <p:nvPicPr>
          <p:cNvPr id="17" name="Picture 16"/>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839238" y="1121394"/>
            <a:ext cx="2856756" cy="1190315"/>
          </a:xfrm>
          <a:prstGeom prst="rect">
            <a:avLst/>
          </a:prstGeom>
        </p:spPr>
      </p:pic>
      <p:pic>
        <p:nvPicPr>
          <p:cNvPr id="18" name="Picture 17"/>
          <p:cNvPicPr>
            <a:picLocks noChangeAspect="1"/>
          </p:cNvPicPr>
          <p:nvPr/>
        </p:nvPicPr>
        <p:blipFill>
          <a:blip r:embed="rId27"/>
          <a:stretch>
            <a:fillRect/>
          </a:stretch>
        </p:blipFill>
        <p:spPr>
          <a:xfrm>
            <a:off x="9163818" y="2419690"/>
            <a:ext cx="2692929" cy="552759"/>
          </a:xfrm>
          <a:prstGeom prst="rect">
            <a:avLst/>
          </a:prstGeom>
        </p:spPr>
      </p:pic>
      <p:pic>
        <p:nvPicPr>
          <p:cNvPr id="19" name="Picture 18"/>
          <p:cNvPicPr>
            <a:picLocks noChangeAspect="1"/>
          </p:cNvPicPr>
          <p:nvPr/>
        </p:nvPicPr>
        <p:blipFill rotWithShape="1">
          <a:blip r:embed="rId28">
            <a:extLst>
              <a:ext uri="{28A0092B-C50C-407E-A947-70E740481C1C}">
                <a14:useLocalDpi xmlns:a14="http://schemas.microsoft.com/office/drawing/2010/main" val="0"/>
              </a:ext>
            </a:extLst>
          </a:blip>
          <a:srcRect l="1817" t="34105" r="1050" b="33343"/>
          <a:stretch/>
        </p:blipFill>
        <p:spPr>
          <a:xfrm>
            <a:off x="9290884" y="3435437"/>
            <a:ext cx="2225262" cy="745763"/>
          </a:xfrm>
          <a:prstGeom prst="rect">
            <a:avLst/>
          </a:prstGeom>
        </p:spPr>
      </p:pic>
      <p:pic>
        <p:nvPicPr>
          <p:cNvPr id="20" name="Picture 19"/>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967095" y="4364765"/>
            <a:ext cx="2856756" cy="657054"/>
          </a:xfrm>
          <a:prstGeom prst="rect">
            <a:avLst/>
          </a:prstGeom>
        </p:spPr>
      </p:pic>
      <p:pic>
        <p:nvPicPr>
          <p:cNvPr id="21" name="Picture 20"/>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611642" y="5107173"/>
            <a:ext cx="1904504" cy="1247450"/>
          </a:xfrm>
          <a:prstGeom prst="rect">
            <a:avLst/>
          </a:prstGeom>
        </p:spPr>
      </p:pic>
      <p:pic>
        <p:nvPicPr>
          <p:cNvPr id="23" name="Picture 22"/>
          <p:cNvPicPr>
            <a:picLocks noChangeAspect="1"/>
          </p:cNvPicPr>
          <p:nvPr/>
        </p:nvPicPr>
        <p:blipFill>
          <a:blip r:embed="rId31"/>
          <a:stretch>
            <a:fillRect/>
          </a:stretch>
        </p:blipFill>
        <p:spPr>
          <a:xfrm>
            <a:off x="6808206" y="2419690"/>
            <a:ext cx="1932401" cy="1038152"/>
          </a:xfrm>
          <a:prstGeom prst="rect">
            <a:avLst/>
          </a:prstGeom>
        </p:spPr>
      </p:pic>
      <p:pic>
        <p:nvPicPr>
          <p:cNvPr id="3" name="Picture 2"/>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545151" y="4013656"/>
            <a:ext cx="1033825" cy="344608"/>
          </a:xfrm>
          <a:prstGeom prst="rect">
            <a:avLst/>
          </a:prstGeom>
        </p:spPr>
      </p:pic>
      <p:pic>
        <p:nvPicPr>
          <p:cNvPr id="10" name="Picture 9"/>
          <p:cNvPicPr>
            <a:picLocks noChangeAspect="1"/>
          </p:cNvPicPr>
          <p:nvPr/>
        </p:nvPicPr>
        <p:blipFill>
          <a:blip r:embed="rId33" cstate="print">
            <a:extLst>
              <a:ext uri="{BEBA8EAE-BF5A-486C-A8C5-ECC9F3942E4B}">
                <a14:imgProps xmlns:a14="http://schemas.microsoft.com/office/drawing/2010/main">
                  <a14:imgLayer r:embed="rId34">
                    <a14:imgEffect>
                      <a14:saturation sat="0"/>
                    </a14:imgEffect>
                  </a14:imgLayer>
                </a14:imgProps>
              </a:ext>
              <a:ext uri="{28A0092B-C50C-407E-A947-70E740481C1C}">
                <a14:useLocalDpi xmlns:a14="http://schemas.microsoft.com/office/drawing/2010/main" val="0"/>
              </a:ext>
            </a:extLst>
          </a:blip>
          <a:stretch>
            <a:fillRect/>
          </a:stretch>
        </p:blipFill>
        <p:spPr>
          <a:xfrm>
            <a:off x="4087082" y="3878884"/>
            <a:ext cx="818870" cy="614152"/>
          </a:xfrm>
          <a:prstGeom prst="rect">
            <a:avLst/>
          </a:prstGeom>
        </p:spPr>
      </p:pic>
      <p:pic>
        <p:nvPicPr>
          <p:cNvPr id="11" name="Picture 10"/>
          <p:cNvPicPr>
            <a:picLocks noChangeAspect="1"/>
          </p:cNvPicPr>
          <p:nvPr/>
        </p:nvPicPr>
        <p:blipFill>
          <a:blip r:embed="rId35" cstate="print">
            <a:extLst>
              <a:ext uri="{BEBA8EAE-BF5A-486C-A8C5-ECC9F3942E4B}">
                <a14:imgProps xmlns:a14="http://schemas.microsoft.com/office/drawing/2010/main">
                  <a14:imgLayer r:embed="rId36">
                    <a14:imgEffect>
                      <a14:saturation sat="0"/>
                    </a14:imgEffect>
                  </a14:imgLayer>
                </a14:imgProps>
              </a:ext>
              <a:ext uri="{28A0092B-C50C-407E-A947-70E740481C1C}">
                <a14:useLocalDpi xmlns:a14="http://schemas.microsoft.com/office/drawing/2010/main" val="0"/>
              </a:ext>
            </a:extLst>
          </a:blip>
          <a:stretch>
            <a:fillRect/>
          </a:stretch>
        </p:blipFill>
        <p:spPr>
          <a:xfrm>
            <a:off x="4861890" y="3897956"/>
            <a:ext cx="682349" cy="576009"/>
          </a:xfrm>
          <a:prstGeom prst="rect">
            <a:avLst/>
          </a:prstGeom>
        </p:spPr>
      </p:pic>
      <p:pic>
        <p:nvPicPr>
          <p:cNvPr id="28" name="Picture 27"/>
          <p:cNvPicPr>
            <a:picLocks noChangeAspect="1"/>
          </p:cNvPicPr>
          <p:nvPr/>
        </p:nvPicPr>
        <p:blipFill>
          <a:blip r:embed="rId37" cstate="print">
            <a:extLst>
              <a:ext uri="{BEBA8EAE-BF5A-486C-A8C5-ECC9F3942E4B}">
                <a14:imgProps xmlns:a14="http://schemas.microsoft.com/office/drawing/2010/main">
                  <a14:imgLayer r:embed="rId38">
                    <a14:imgEffect>
                      <a14:saturation sat="0"/>
                    </a14:imgEffect>
                  </a14:imgLayer>
                </a14:imgProps>
              </a:ext>
              <a:ext uri="{28A0092B-C50C-407E-A947-70E740481C1C}">
                <a14:useLocalDpi xmlns:a14="http://schemas.microsoft.com/office/drawing/2010/main" val="0"/>
              </a:ext>
            </a:extLst>
          </a:blip>
          <a:stretch>
            <a:fillRect/>
          </a:stretch>
        </p:blipFill>
        <p:spPr>
          <a:xfrm>
            <a:off x="5502189" y="3876120"/>
            <a:ext cx="815210" cy="619680"/>
          </a:xfrm>
          <a:prstGeom prst="rect">
            <a:avLst/>
          </a:prstGeom>
        </p:spPr>
      </p:pic>
      <p:pic>
        <p:nvPicPr>
          <p:cNvPr id="14" name="Picture 130"/>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2016384" y="1208730"/>
            <a:ext cx="520704" cy="520704"/>
          </a:xfrm>
          <a:prstGeom prst="rect">
            <a:avLst/>
          </a:prstGeom>
        </p:spPr>
      </p:pic>
    </p:spTree>
    <p:extLst>
      <p:ext uri="{BB962C8B-B14F-4D97-AF65-F5344CB8AC3E}">
        <p14:creationId xmlns:p14="http://schemas.microsoft.com/office/powerpoint/2010/main" val="1361749011"/>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302392" y="589928"/>
            <a:ext cx="9584040" cy="4473482"/>
            <a:chOff x="625172" y="589928"/>
            <a:chExt cx="11306517" cy="5277472"/>
          </a:xfrm>
        </p:grpSpPr>
        <p:sp>
          <p:nvSpPr>
            <p:cNvPr id="39" name="Rectangle 78"/>
            <p:cNvSpPr/>
            <p:nvPr/>
          </p:nvSpPr>
          <p:spPr bwMode="auto">
            <a:xfrm>
              <a:off x="766806" y="1680708"/>
              <a:ext cx="3584461" cy="4182804"/>
            </a:xfrm>
            <a:custGeom>
              <a:avLst/>
              <a:gdLst>
                <a:gd name="connsiteX0" fmla="*/ 0 w 5445723"/>
                <a:gd name="connsiteY0" fmla="*/ 0 h 4168540"/>
                <a:gd name="connsiteX1" fmla="*/ 5445723 w 5445723"/>
                <a:gd name="connsiteY1" fmla="*/ 0 h 4168540"/>
                <a:gd name="connsiteX2" fmla="*/ 5445723 w 5445723"/>
                <a:gd name="connsiteY2" fmla="*/ 4168540 h 4168540"/>
                <a:gd name="connsiteX3" fmla="*/ 0 w 5445723"/>
                <a:gd name="connsiteY3" fmla="*/ 4168540 h 4168540"/>
                <a:gd name="connsiteX4" fmla="*/ 0 w 5445723"/>
                <a:gd name="connsiteY4" fmla="*/ 0 h 4168540"/>
                <a:gd name="connsiteX0" fmla="*/ 0 w 5445723"/>
                <a:gd name="connsiteY0" fmla="*/ 3742 h 4172282"/>
                <a:gd name="connsiteX1" fmla="*/ 4679600 w 5445723"/>
                <a:gd name="connsiteY1" fmla="*/ 0 h 4172282"/>
                <a:gd name="connsiteX2" fmla="*/ 5445723 w 5445723"/>
                <a:gd name="connsiteY2" fmla="*/ 3742 h 4172282"/>
                <a:gd name="connsiteX3" fmla="*/ 5445723 w 5445723"/>
                <a:gd name="connsiteY3" fmla="*/ 4172282 h 4172282"/>
                <a:gd name="connsiteX4" fmla="*/ 0 w 5445723"/>
                <a:gd name="connsiteY4" fmla="*/ 4172282 h 4172282"/>
                <a:gd name="connsiteX5" fmla="*/ 0 w 5445723"/>
                <a:gd name="connsiteY5" fmla="*/ 3742 h 4172282"/>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35826 h 4204366"/>
                <a:gd name="connsiteX1" fmla="*/ 2064736 w 5445723"/>
                <a:gd name="connsiteY1" fmla="*/ 0 h 4204366"/>
                <a:gd name="connsiteX2" fmla="*/ 3701031 w 5445723"/>
                <a:gd name="connsiteY2" fmla="*/ 16042 h 4204366"/>
                <a:gd name="connsiteX3" fmla="*/ 4679600 w 5445723"/>
                <a:gd name="connsiteY3" fmla="*/ 3208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56348 h 4224888"/>
                <a:gd name="connsiteX1" fmla="*/ 2064736 w 5445723"/>
                <a:gd name="connsiteY1" fmla="*/ 20522 h 4224888"/>
                <a:gd name="connsiteX2" fmla="*/ 3701031 w 5445723"/>
                <a:gd name="connsiteY2" fmla="*/ 36564 h 4224888"/>
                <a:gd name="connsiteX3" fmla="*/ 4695642 w 5445723"/>
                <a:gd name="connsiteY3" fmla="*/ 469701 h 4224888"/>
                <a:gd name="connsiteX4" fmla="*/ 5445723 w 5445723"/>
                <a:gd name="connsiteY4" fmla="*/ 56348 h 4224888"/>
                <a:gd name="connsiteX5" fmla="*/ 5445723 w 5445723"/>
                <a:gd name="connsiteY5" fmla="*/ 4224888 h 4224888"/>
                <a:gd name="connsiteX6" fmla="*/ 0 w 5445723"/>
                <a:gd name="connsiteY6" fmla="*/ 4224888 h 4224888"/>
                <a:gd name="connsiteX7" fmla="*/ 0 w 5445723"/>
                <a:gd name="connsiteY7" fmla="*/ 56348 h 4224888"/>
                <a:gd name="connsiteX0" fmla="*/ 0 w 5445723"/>
                <a:gd name="connsiteY0" fmla="*/ 52828 h 4221368"/>
                <a:gd name="connsiteX1" fmla="*/ 2064736 w 5445723"/>
                <a:gd name="connsiteY1" fmla="*/ 17002 h 4221368"/>
                <a:gd name="connsiteX2" fmla="*/ 3701031 w 5445723"/>
                <a:gd name="connsiteY2" fmla="*/ 33044 h 4221368"/>
                <a:gd name="connsiteX3" fmla="*/ 4246463 w 5445723"/>
                <a:gd name="connsiteY3" fmla="*/ 418054 h 4221368"/>
                <a:gd name="connsiteX4" fmla="*/ 5445723 w 5445723"/>
                <a:gd name="connsiteY4" fmla="*/ 52828 h 4221368"/>
                <a:gd name="connsiteX5" fmla="*/ 5445723 w 5445723"/>
                <a:gd name="connsiteY5" fmla="*/ 4221368 h 4221368"/>
                <a:gd name="connsiteX6" fmla="*/ 0 w 5445723"/>
                <a:gd name="connsiteY6" fmla="*/ 4221368 h 4221368"/>
                <a:gd name="connsiteX7" fmla="*/ 0 w 5445723"/>
                <a:gd name="connsiteY7" fmla="*/ 52828 h 4221368"/>
                <a:gd name="connsiteX0" fmla="*/ 0 w 5445723"/>
                <a:gd name="connsiteY0" fmla="*/ 52828 h 4221368"/>
                <a:gd name="connsiteX1" fmla="*/ 2064736 w 5445723"/>
                <a:gd name="connsiteY1" fmla="*/ 17002 h 4221368"/>
                <a:gd name="connsiteX2" fmla="*/ 3701031 w 5445723"/>
                <a:gd name="connsiteY2" fmla="*/ 33044 h 4221368"/>
                <a:gd name="connsiteX3" fmla="*/ 4246463 w 5445723"/>
                <a:gd name="connsiteY3" fmla="*/ 418054 h 4221368"/>
                <a:gd name="connsiteX4" fmla="*/ 5445723 w 5445723"/>
                <a:gd name="connsiteY4" fmla="*/ 52828 h 4221368"/>
                <a:gd name="connsiteX5" fmla="*/ 5445723 w 5445723"/>
                <a:gd name="connsiteY5" fmla="*/ 4221368 h 4221368"/>
                <a:gd name="connsiteX6" fmla="*/ 0 w 5445723"/>
                <a:gd name="connsiteY6" fmla="*/ 4221368 h 4221368"/>
                <a:gd name="connsiteX7" fmla="*/ 0 w 5445723"/>
                <a:gd name="connsiteY7" fmla="*/ 52828 h 4221368"/>
                <a:gd name="connsiteX0" fmla="*/ 0 w 5445723"/>
                <a:gd name="connsiteY0" fmla="*/ 113084 h 4281624"/>
                <a:gd name="connsiteX1" fmla="*/ 2064736 w 5445723"/>
                <a:gd name="connsiteY1" fmla="*/ 77258 h 4281624"/>
                <a:gd name="connsiteX2" fmla="*/ 3701031 w 5445723"/>
                <a:gd name="connsiteY2" fmla="*/ 93300 h 4281624"/>
                <a:gd name="connsiteX3" fmla="*/ 4711684 w 5445723"/>
                <a:gd name="connsiteY3" fmla="*/ 189552 h 4281624"/>
                <a:gd name="connsiteX4" fmla="*/ 5445723 w 5445723"/>
                <a:gd name="connsiteY4" fmla="*/ 113084 h 4281624"/>
                <a:gd name="connsiteX5" fmla="*/ 5445723 w 5445723"/>
                <a:gd name="connsiteY5" fmla="*/ 4281624 h 4281624"/>
                <a:gd name="connsiteX6" fmla="*/ 0 w 5445723"/>
                <a:gd name="connsiteY6" fmla="*/ 4281624 h 4281624"/>
                <a:gd name="connsiteX7" fmla="*/ 0 w 5445723"/>
                <a:gd name="connsiteY7" fmla="*/ 113084 h 4281624"/>
                <a:gd name="connsiteX0" fmla="*/ 0 w 5445723"/>
                <a:gd name="connsiteY0" fmla="*/ 35826 h 4204366"/>
                <a:gd name="connsiteX1" fmla="*/ 2064736 w 5445723"/>
                <a:gd name="connsiteY1" fmla="*/ 0 h 4204366"/>
                <a:gd name="connsiteX2" fmla="*/ 3701031 w 5445723"/>
                <a:gd name="connsiteY2" fmla="*/ 16042 h 4204366"/>
                <a:gd name="connsiteX3" fmla="*/ 4711684 w 5445723"/>
                <a:gd name="connsiteY3" fmla="*/ 11229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35826 h 4204366"/>
                <a:gd name="connsiteX1" fmla="*/ 2064736 w 5445723"/>
                <a:gd name="connsiteY1" fmla="*/ 0 h 4204366"/>
                <a:gd name="connsiteX2" fmla="*/ 4214379 w 5445723"/>
                <a:gd name="connsiteY2" fmla="*/ 272715 h 4204366"/>
                <a:gd name="connsiteX3" fmla="*/ 4711684 w 5445723"/>
                <a:gd name="connsiteY3" fmla="*/ 11229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0 h 4168540"/>
                <a:gd name="connsiteX1" fmla="*/ 3957704 w 5445723"/>
                <a:gd name="connsiteY1" fmla="*/ 44384 h 4168540"/>
                <a:gd name="connsiteX2" fmla="*/ 4214379 w 5445723"/>
                <a:gd name="connsiteY2" fmla="*/ 236889 h 4168540"/>
                <a:gd name="connsiteX3" fmla="*/ 4711684 w 5445723"/>
                <a:gd name="connsiteY3" fmla="*/ 76468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87884 w 5445723"/>
                <a:gd name="connsiteY3" fmla="*/ 478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87884 w 5445723"/>
                <a:gd name="connsiteY3" fmla="*/ 478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68834 w 5445723"/>
                <a:gd name="connsiteY3" fmla="*/ 97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9219"/>
                <a:gd name="connsiteY0" fmla="*/ 15212 h 4183752"/>
                <a:gd name="connsiteX1" fmla="*/ 3957704 w 5449219"/>
                <a:gd name="connsiteY1" fmla="*/ 59596 h 4183752"/>
                <a:gd name="connsiteX2" fmla="*/ 4214379 w 5449219"/>
                <a:gd name="connsiteY2" fmla="*/ 252101 h 4183752"/>
                <a:gd name="connsiteX3" fmla="*/ 4768834 w 5449219"/>
                <a:gd name="connsiteY3" fmla="*/ 25005 h 4183752"/>
                <a:gd name="connsiteX4" fmla="*/ 5445723 w 5449219"/>
                <a:gd name="connsiteY4" fmla="*/ 15212 h 4183752"/>
                <a:gd name="connsiteX5" fmla="*/ 5445723 w 5449219"/>
                <a:gd name="connsiteY5" fmla="*/ 4183752 h 4183752"/>
                <a:gd name="connsiteX6" fmla="*/ 0 w 5449219"/>
                <a:gd name="connsiteY6" fmla="*/ 4183752 h 4183752"/>
                <a:gd name="connsiteX7" fmla="*/ 0 w 5449219"/>
                <a:gd name="connsiteY7" fmla="*/ 15212 h 4183752"/>
                <a:gd name="connsiteX0" fmla="*/ 0 w 5449219"/>
                <a:gd name="connsiteY0" fmla="*/ 15212 h 4183752"/>
                <a:gd name="connsiteX1" fmla="*/ 3957704 w 5449219"/>
                <a:gd name="connsiteY1" fmla="*/ 59596 h 4183752"/>
                <a:gd name="connsiteX2" fmla="*/ 4214379 w 5449219"/>
                <a:gd name="connsiteY2" fmla="*/ 252101 h 4183752"/>
                <a:gd name="connsiteX3" fmla="*/ 4768834 w 5449219"/>
                <a:gd name="connsiteY3" fmla="*/ 25005 h 4183752"/>
                <a:gd name="connsiteX4" fmla="*/ 5445723 w 5449219"/>
                <a:gd name="connsiteY4" fmla="*/ 15212 h 4183752"/>
                <a:gd name="connsiteX5" fmla="*/ 5445723 w 5449219"/>
                <a:gd name="connsiteY5" fmla="*/ 4183752 h 4183752"/>
                <a:gd name="connsiteX6" fmla="*/ 0 w 5449219"/>
                <a:gd name="connsiteY6" fmla="*/ 4183752 h 4183752"/>
                <a:gd name="connsiteX7" fmla="*/ 0 w 5449219"/>
                <a:gd name="connsiteY7" fmla="*/ 15212 h 4183752"/>
                <a:gd name="connsiteX0" fmla="*/ 0 w 5445723"/>
                <a:gd name="connsiteY0" fmla="*/ 6679 h 4175219"/>
                <a:gd name="connsiteX1" fmla="*/ 3957704 w 5445723"/>
                <a:gd name="connsiteY1" fmla="*/ 51063 h 4175219"/>
                <a:gd name="connsiteX2" fmla="*/ 4214379 w 5445723"/>
                <a:gd name="connsiteY2" fmla="*/ 243568 h 4175219"/>
                <a:gd name="connsiteX3" fmla="*/ 4768834 w 5445723"/>
                <a:gd name="connsiteY3" fmla="*/ 16472 h 4175219"/>
                <a:gd name="connsiteX4" fmla="*/ 5436198 w 5445723"/>
                <a:gd name="connsiteY4" fmla="*/ 35254 h 4175219"/>
                <a:gd name="connsiteX5" fmla="*/ 5445723 w 5445723"/>
                <a:gd name="connsiteY5" fmla="*/ 4175219 h 4175219"/>
                <a:gd name="connsiteX6" fmla="*/ 0 w 5445723"/>
                <a:gd name="connsiteY6" fmla="*/ 4175219 h 4175219"/>
                <a:gd name="connsiteX7" fmla="*/ 0 w 5445723"/>
                <a:gd name="connsiteY7" fmla="*/ 6679 h 4175219"/>
                <a:gd name="connsiteX0" fmla="*/ 0 w 5445723"/>
                <a:gd name="connsiteY0" fmla="*/ 6679 h 4175219"/>
                <a:gd name="connsiteX1" fmla="*/ 3957704 w 5445723"/>
                <a:gd name="connsiteY1" fmla="*/ 51063 h 4175219"/>
                <a:gd name="connsiteX2" fmla="*/ 4214379 w 5445723"/>
                <a:gd name="connsiteY2" fmla="*/ 243568 h 4175219"/>
                <a:gd name="connsiteX3" fmla="*/ 4768834 w 5445723"/>
                <a:gd name="connsiteY3" fmla="*/ 16472 h 4175219"/>
                <a:gd name="connsiteX4" fmla="*/ 5436198 w 5445723"/>
                <a:gd name="connsiteY4" fmla="*/ 35254 h 4175219"/>
                <a:gd name="connsiteX5" fmla="*/ 5445723 w 5445723"/>
                <a:gd name="connsiteY5" fmla="*/ 4175219 h 4175219"/>
                <a:gd name="connsiteX6" fmla="*/ 0 w 5445723"/>
                <a:gd name="connsiteY6" fmla="*/ 4175219 h 4175219"/>
                <a:gd name="connsiteX7" fmla="*/ 0 w 5445723"/>
                <a:gd name="connsiteY7" fmla="*/ 6679 h 4175219"/>
                <a:gd name="connsiteX0" fmla="*/ 0 w 5445723"/>
                <a:gd name="connsiteY0" fmla="*/ 0 h 4168540"/>
                <a:gd name="connsiteX1" fmla="*/ 3957704 w 5445723"/>
                <a:gd name="connsiteY1" fmla="*/ 44384 h 4168540"/>
                <a:gd name="connsiteX2" fmla="*/ 4214379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094112 h 4168540"/>
                <a:gd name="connsiteX6" fmla="*/ 0 w 5445723"/>
                <a:gd name="connsiteY6" fmla="*/ 4168540 h 4168540"/>
                <a:gd name="connsiteX7" fmla="*/ 0 w 5445723"/>
                <a:gd name="connsiteY7" fmla="*/ 0 h 4168540"/>
                <a:gd name="connsiteX0" fmla="*/ 0 w 5445723"/>
                <a:gd name="connsiteY0" fmla="*/ 0 h 4094112"/>
                <a:gd name="connsiteX1" fmla="*/ 3957704 w 5445723"/>
                <a:gd name="connsiteY1" fmla="*/ 44384 h 4094112"/>
                <a:gd name="connsiteX2" fmla="*/ 4319154 w 5445723"/>
                <a:gd name="connsiteY2" fmla="*/ 284514 h 4094112"/>
                <a:gd name="connsiteX3" fmla="*/ 4759309 w 5445723"/>
                <a:gd name="connsiteY3" fmla="*/ 19318 h 4094112"/>
                <a:gd name="connsiteX4" fmla="*/ 5436198 w 5445723"/>
                <a:gd name="connsiteY4" fmla="*/ 28575 h 4094112"/>
                <a:gd name="connsiteX5" fmla="*/ 5445723 w 5445723"/>
                <a:gd name="connsiteY5" fmla="*/ 4094112 h 4094112"/>
                <a:gd name="connsiteX6" fmla="*/ 0 w 5445723"/>
                <a:gd name="connsiteY6" fmla="*/ 4051582 h 4094112"/>
                <a:gd name="connsiteX7" fmla="*/ 0 w 5445723"/>
                <a:gd name="connsiteY7" fmla="*/ 0 h 4094112"/>
                <a:gd name="connsiteX0" fmla="*/ 0 w 5445723"/>
                <a:gd name="connsiteY0" fmla="*/ 0 h 4094112"/>
                <a:gd name="connsiteX1" fmla="*/ 3957704 w 5445723"/>
                <a:gd name="connsiteY1" fmla="*/ 44384 h 4094112"/>
                <a:gd name="connsiteX2" fmla="*/ 4319154 w 5445723"/>
                <a:gd name="connsiteY2" fmla="*/ 284514 h 4094112"/>
                <a:gd name="connsiteX3" fmla="*/ 4759309 w 5445723"/>
                <a:gd name="connsiteY3" fmla="*/ 19318 h 4094112"/>
                <a:gd name="connsiteX4" fmla="*/ 5436198 w 5445723"/>
                <a:gd name="connsiteY4" fmla="*/ 28575 h 4094112"/>
                <a:gd name="connsiteX5" fmla="*/ 5445723 w 5445723"/>
                <a:gd name="connsiteY5" fmla="*/ 4094112 h 4094112"/>
                <a:gd name="connsiteX6" fmla="*/ 0 w 5445723"/>
                <a:gd name="connsiteY6" fmla="*/ 4072847 h 4094112"/>
                <a:gd name="connsiteX7" fmla="*/ 0 w 5445723"/>
                <a:gd name="connsiteY7" fmla="*/ 0 h 4094112"/>
                <a:gd name="connsiteX0" fmla="*/ 0 w 5436619"/>
                <a:gd name="connsiteY0" fmla="*/ 0 h 4072847"/>
                <a:gd name="connsiteX1" fmla="*/ 3957704 w 5436619"/>
                <a:gd name="connsiteY1" fmla="*/ 44384 h 4072847"/>
                <a:gd name="connsiteX2" fmla="*/ 4319154 w 5436619"/>
                <a:gd name="connsiteY2" fmla="*/ 284514 h 4072847"/>
                <a:gd name="connsiteX3" fmla="*/ 4759309 w 5436619"/>
                <a:gd name="connsiteY3" fmla="*/ 19318 h 4072847"/>
                <a:gd name="connsiteX4" fmla="*/ 5436198 w 5436619"/>
                <a:gd name="connsiteY4" fmla="*/ 28575 h 4072847"/>
                <a:gd name="connsiteX5" fmla="*/ 5435090 w 5436619"/>
                <a:gd name="connsiteY5" fmla="*/ 4072847 h 4072847"/>
                <a:gd name="connsiteX6" fmla="*/ 0 w 5436619"/>
                <a:gd name="connsiteY6" fmla="*/ 4072847 h 4072847"/>
                <a:gd name="connsiteX7" fmla="*/ 0 w 5436619"/>
                <a:gd name="connsiteY7" fmla="*/ 0 h 4072847"/>
                <a:gd name="connsiteX0" fmla="*/ 0 w 5436619"/>
                <a:gd name="connsiteY0" fmla="*/ 2019 h 4053601"/>
                <a:gd name="connsiteX1" fmla="*/ 3957704 w 5436619"/>
                <a:gd name="connsiteY1" fmla="*/ 25138 h 4053601"/>
                <a:gd name="connsiteX2" fmla="*/ 4319154 w 5436619"/>
                <a:gd name="connsiteY2" fmla="*/ 265268 h 4053601"/>
                <a:gd name="connsiteX3" fmla="*/ 4759309 w 5436619"/>
                <a:gd name="connsiteY3" fmla="*/ 72 h 4053601"/>
                <a:gd name="connsiteX4" fmla="*/ 5436198 w 5436619"/>
                <a:gd name="connsiteY4" fmla="*/ 9329 h 4053601"/>
                <a:gd name="connsiteX5" fmla="*/ 5435090 w 5436619"/>
                <a:gd name="connsiteY5" fmla="*/ 4053601 h 4053601"/>
                <a:gd name="connsiteX6" fmla="*/ 0 w 5436619"/>
                <a:gd name="connsiteY6" fmla="*/ 4053601 h 4053601"/>
                <a:gd name="connsiteX7" fmla="*/ 0 w 5436619"/>
                <a:gd name="connsiteY7" fmla="*/ 2019 h 4053601"/>
                <a:gd name="connsiteX0" fmla="*/ 0 w 5447252"/>
                <a:gd name="connsiteY0" fmla="*/ 33917 h 4053601"/>
                <a:gd name="connsiteX1" fmla="*/ 3968337 w 5447252"/>
                <a:gd name="connsiteY1" fmla="*/ 25138 h 4053601"/>
                <a:gd name="connsiteX2" fmla="*/ 4329787 w 5447252"/>
                <a:gd name="connsiteY2" fmla="*/ 265268 h 4053601"/>
                <a:gd name="connsiteX3" fmla="*/ 4769942 w 5447252"/>
                <a:gd name="connsiteY3" fmla="*/ 72 h 4053601"/>
                <a:gd name="connsiteX4" fmla="*/ 5446831 w 5447252"/>
                <a:gd name="connsiteY4" fmla="*/ 9329 h 4053601"/>
                <a:gd name="connsiteX5" fmla="*/ 5445723 w 5447252"/>
                <a:gd name="connsiteY5" fmla="*/ 4053601 h 4053601"/>
                <a:gd name="connsiteX6" fmla="*/ 10633 w 5447252"/>
                <a:gd name="connsiteY6" fmla="*/ 4053601 h 4053601"/>
                <a:gd name="connsiteX7" fmla="*/ 0 w 5447252"/>
                <a:gd name="connsiteY7" fmla="*/ 33917 h 4053601"/>
                <a:gd name="connsiteX0" fmla="*/ 0 w 5447243"/>
                <a:gd name="connsiteY0" fmla="*/ 33914 h 4053598"/>
                <a:gd name="connsiteX1" fmla="*/ 3968337 w 5447243"/>
                <a:gd name="connsiteY1" fmla="*/ 25135 h 4053598"/>
                <a:gd name="connsiteX2" fmla="*/ 4329787 w 5447243"/>
                <a:gd name="connsiteY2" fmla="*/ 265265 h 4053598"/>
                <a:gd name="connsiteX3" fmla="*/ 4754869 w 5447243"/>
                <a:gd name="connsiteY3" fmla="*/ 69 h 4053598"/>
                <a:gd name="connsiteX4" fmla="*/ 5446831 w 5447243"/>
                <a:gd name="connsiteY4" fmla="*/ 9326 h 4053598"/>
                <a:gd name="connsiteX5" fmla="*/ 5445723 w 5447243"/>
                <a:gd name="connsiteY5" fmla="*/ 4053598 h 4053598"/>
                <a:gd name="connsiteX6" fmla="*/ 10633 w 5447243"/>
                <a:gd name="connsiteY6" fmla="*/ 4053598 h 4053598"/>
                <a:gd name="connsiteX7" fmla="*/ 0 w 5447243"/>
                <a:gd name="connsiteY7" fmla="*/ 33914 h 4053598"/>
                <a:gd name="connsiteX0" fmla="*/ 0 w 5447243"/>
                <a:gd name="connsiteY0" fmla="*/ 33913 h 4053597"/>
                <a:gd name="connsiteX1" fmla="*/ 3968337 w 5447243"/>
                <a:gd name="connsiteY1" fmla="*/ 25134 h 4053597"/>
                <a:gd name="connsiteX2" fmla="*/ 4329787 w 5447243"/>
                <a:gd name="connsiteY2" fmla="*/ 265264 h 4053597"/>
                <a:gd name="connsiteX3" fmla="*/ 4754869 w 5447243"/>
                <a:gd name="connsiteY3" fmla="*/ 68 h 4053597"/>
                <a:gd name="connsiteX4" fmla="*/ 5446831 w 5447243"/>
                <a:gd name="connsiteY4" fmla="*/ 9325 h 4053597"/>
                <a:gd name="connsiteX5" fmla="*/ 5445723 w 5447243"/>
                <a:gd name="connsiteY5" fmla="*/ 4053597 h 4053597"/>
                <a:gd name="connsiteX6" fmla="*/ 10633 w 5447243"/>
                <a:gd name="connsiteY6" fmla="*/ 4053597 h 4053597"/>
                <a:gd name="connsiteX7" fmla="*/ 0 w 5447243"/>
                <a:gd name="connsiteY7" fmla="*/ 33913 h 4053597"/>
                <a:gd name="connsiteX0" fmla="*/ 0 w 5447214"/>
                <a:gd name="connsiteY0" fmla="*/ 29745 h 4049429"/>
                <a:gd name="connsiteX1" fmla="*/ 3968337 w 5447214"/>
                <a:gd name="connsiteY1" fmla="*/ 20966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5236545"/>
                <a:gd name="connsiteX1" fmla="*/ 3918095 w 5447214"/>
                <a:gd name="connsiteY1" fmla="*/ 15941 h 5236545"/>
                <a:gd name="connsiteX2" fmla="*/ 4329787 w 5447214"/>
                <a:gd name="connsiteY2" fmla="*/ 261096 h 5236545"/>
                <a:gd name="connsiteX3" fmla="*/ 4704627 w 5447214"/>
                <a:gd name="connsiteY3" fmla="*/ 924 h 5236545"/>
                <a:gd name="connsiteX4" fmla="*/ 5446831 w 5447214"/>
                <a:gd name="connsiteY4" fmla="*/ 5157 h 5236545"/>
                <a:gd name="connsiteX5" fmla="*/ 5445723 w 5447214"/>
                <a:gd name="connsiteY5" fmla="*/ 5236545 h 5236545"/>
                <a:gd name="connsiteX6" fmla="*/ 10633 w 5447214"/>
                <a:gd name="connsiteY6" fmla="*/ 4049429 h 5236545"/>
                <a:gd name="connsiteX7" fmla="*/ 0 w 5447214"/>
                <a:gd name="connsiteY7" fmla="*/ 29745 h 5236545"/>
                <a:gd name="connsiteX0" fmla="*/ 6048 w 5453262"/>
                <a:gd name="connsiteY0" fmla="*/ 29745 h 5236545"/>
                <a:gd name="connsiteX1" fmla="*/ 3924143 w 5453262"/>
                <a:gd name="connsiteY1" fmla="*/ 15941 h 5236545"/>
                <a:gd name="connsiteX2" fmla="*/ 4335835 w 5453262"/>
                <a:gd name="connsiteY2" fmla="*/ 261096 h 5236545"/>
                <a:gd name="connsiteX3" fmla="*/ 4710675 w 5453262"/>
                <a:gd name="connsiteY3" fmla="*/ 924 h 5236545"/>
                <a:gd name="connsiteX4" fmla="*/ 5452879 w 5453262"/>
                <a:gd name="connsiteY4" fmla="*/ 5157 h 5236545"/>
                <a:gd name="connsiteX5" fmla="*/ 5451771 w 5453262"/>
                <a:gd name="connsiteY5" fmla="*/ 5236545 h 5236545"/>
                <a:gd name="connsiteX6" fmla="*/ 639 w 5453262"/>
                <a:gd name="connsiteY6" fmla="*/ 5172376 h 5236545"/>
                <a:gd name="connsiteX7" fmla="*/ 6048 w 5453262"/>
                <a:gd name="connsiteY7" fmla="*/ 29745 h 5236545"/>
                <a:gd name="connsiteX0" fmla="*/ 0 w 5447214"/>
                <a:gd name="connsiteY0" fmla="*/ 29745 h 5268069"/>
                <a:gd name="connsiteX1" fmla="*/ 3918095 w 5447214"/>
                <a:gd name="connsiteY1" fmla="*/ 15941 h 5268069"/>
                <a:gd name="connsiteX2" fmla="*/ 4329787 w 5447214"/>
                <a:gd name="connsiteY2" fmla="*/ 261096 h 5268069"/>
                <a:gd name="connsiteX3" fmla="*/ 4704627 w 5447214"/>
                <a:gd name="connsiteY3" fmla="*/ 924 h 5268069"/>
                <a:gd name="connsiteX4" fmla="*/ 5446831 w 5447214"/>
                <a:gd name="connsiteY4" fmla="*/ 5157 h 5268069"/>
                <a:gd name="connsiteX5" fmla="*/ 5445723 w 5447214"/>
                <a:gd name="connsiteY5" fmla="*/ 5236545 h 5268069"/>
                <a:gd name="connsiteX6" fmla="*/ 15856 w 5447214"/>
                <a:gd name="connsiteY6" fmla="*/ 5268069 h 5268069"/>
                <a:gd name="connsiteX7" fmla="*/ 0 w 5447214"/>
                <a:gd name="connsiteY7" fmla="*/ 29745 h 5268069"/>
                <a:gd name="connsiteX0" fmla="*/ 0 w 5447214"/>
                <a:gd name="connsiteY0" fmla="*/ 29745 h 5246804"/>
                <a:gd name="connsiteX1" fmla="*/ 3918095 w 5447214"/>
                <a:gd name="connsiteY1" fmla="*/ 15941 h 5246804"/>
                <a:gd name="connsiteX2" fmla="*/ 4329787 w 5447214"/>
                <a:gd name="connsiteY2" fmla="*/ 261096 h 5246804"/>
                <a:gd name="connsiteX3" fmla="*/ 4704627 w 5447214"/>
                <a:gd name="connsiteY3" fmla="*/ 924 h 5246804"/>
                <a:gd name="connsiteX4" fmla="*/ 5446831 w 5447214"/>
                <a:gd name="connsiteY4" fmla="*/ 5157 h 5246804"/>
                <a:gd name="connsiteX5" fmla="*/ 5445723 w 5447214"/>
                <a:gd name="connsiteY5" fmla="*/ 5236545 h 5246804"/>
                <a:gd name="connsiteX6" fmla="*/ 15856 w 5447214"/>
                <a:gd name="connsiteY6" fmla="*/ 5246804 h 5246804"/>
                <a:gd name="connsiteX7" fmla="*/ 0 w 5447214"/>
                <a:gd name="connsiteY7" fmla="*/ 29745 h 5246804"/>
                <a:gd name="connsiteX0" fmla="*/ 0 w 5447214"/>
                <a:gd name="connsiteY0" fmla="*/ 29745 h 5236545"/>
                <a:gd name="connsiteX1" fmla="*/ 3918095 w 5447214"/>
                <a:gd name="connsiteY1" fmla="*/ 15941 h 5236545"/>
                <a:gd name="connsiteX2" fmla="*/ 4329787 w 5447214"/>
                <a:gd name="connsiteY2" fmla="*/ 261096 h 5236545"/>
                <a:gd name="connsiteX3" fmla="*/ 4704627 w 5447214"/>
                <a:gd name="connsiteY3" fmla="*/ 924 h 5236545"/>
                <a:gd name="connsiteX4" fmla="*/ 5446831 w 5447214"/>
                <a:gd name="connsiteY4" fmla="*/ 5157 h 5236545"/>
                <a:gd name="connsiteX5" fmla="*/ 5445723 w 5447214"/>
                <a:gd name="connsiteY5" fmla="*/ 5236545 h 5236545"/>
                <a:gd name="connsiteX6" fmla="*/ 15856 w 5447214"/>
                <a:gd name="connsiteY6" fmla="*/ 5236171 h 5236545"/>
                <a:gd name="connsiteX7" fmla="*/ 0 w 5447214"/>
                <a:gd name="connsiteY7" fmla="*/ 29745 h 5236545"/>
                <a:gd name="connsiteX0" fmla="*/ 0 w 5447214"/>
                <a:gd name="connsiteY0" fmla="*/ 58792 h 5265592"/>
                <a:gd name="connsiteX1" fmla="*/ 3515864 w 5447214"/>
                <a:gd name="connsiteY1" fmla="*/ 0 h 5265592"/>
                <a:gd name="connsiteX2" fmla="*/ 4329787 w 5447214"/>
                <a:gd name="connsiteY2" fmla="*/ 290143 h 5265592"/>
                <a:gd name="connsiteX3" fmla="*/ 4704627 w 5447214"/>
                <a:gd name="connsiteY3" fmla="*/ 29971 h 5265592"/>
                <a:gd name="connsiteX4" fmla="*/ 5446831 w 5447214"/>
                <a:gd name="connsiteY4" fmla="*/ 34204 h 5265592"/>
                <a:gd name="connsiteX5" fmla="*/ 5445723 w 5447214"/>
                <a:gd name="connsiteY5" fmla="*/ 5265592 h 5265592"/>
                <a:gd name="connsiteX6" fmla="*/ 15856 w 5447214"/>
                <a:gd name="connsiteY6" fmla="*/ 5265218 h 5265592"/>
                <a:gd name="connsiteX7" fmla="*/ 0 w 5447214"/>
                <a:gd name="connsiteY7" fmla="*/ 58792 h 5265592"/>
                <a:gd name="connsiteX0" fmla="*/ 0 w 5447306"/>
                <a:gd name="connsiteY0" fmla="*/ 110104 h 5316904"/>
                <a:gd name="connsiteX1" fmla="*/ 3515864 w 5447306"/>
                <a:gd name="connsiteY1" fmla="*/ 51312 h 5316904"/>
                <a:gd name="connsiteX2" fmla="*/ 4329788 w 5447306"/>
                <a:gd name="connsiteY2" fmla="*/ 926214 h 5316904"/>
                <a:gd name="connsiteX3" fmla="*/ 4704627 w 5447306"/>
                <a:gd name="connsiteY3" fmla="*/ 81283 h 5316904"/>
                <a:gd name="connsiteX4" fmla="*/ 5446831 w 5447306"/>
                <a:gd name="connsiteY4" fmla="*/ 85516 h 5316904"/>
                <a:gd name="connsiteX5" fmla="*/ 5445723 w 5447306"/>
                <a:gd name="connsiteY5" fmla="*/ 5316904 h 5316904"/>
                <a:gd name="connsiteX6" fmla="*/ 15856 w 5447306"/>
                <a:gd name="connsiteY6" fmla="*/ 5316530 h 5316904"/>
                <a:gd name="connsiteX7" fmla="*/ 0 w 5447306"/>
                <a:gd name="connsiteY7" fmla="*/ 110104 h 5316904"/>
                <a:gd name="connsiteX0" fmla="*/ 0 w 5447308"/>
                <a:gd name="connsiteY0" fmla="*/ 92598 h 5299398"/>
                <a:gd name="connsiteX1" fmla="*/ 3515864 w 5447308"/>
                <a:gd name="connsiteY1" fmla="*/ 33806 h 5299398"/>
                <a:gd name="connsiteX2" fmla="*/ 4329788 w 5447308"/>
                <a:gd name="connsiteY2" fmla="*/ 908708 h 5299398"/>
                <a:gd name="connsiteX3" fmla="*/ 4704627 w 5447308"/>
                <a:gd name="connsiteY3" fmla="*/ 63777 h 5299398"/>
                <a:gd name="connsiteX4" fmla="*/ 5446831 w 5447308"/>
                <a:gd name="connsiteY4" fmla="*/ 68010 h 5299398"/>
                <a:gd name="connsiteX5" fmla="*/ 5445723 w 5447308"/>
                <a:gd name="connsiteY5" fmla="*/ 5299398 h 5299398"/>
                <a:gd name="connsiteX6" fmla="*/ 15856 w 5447308"/>
                <a:gd name="connsiteY6" fmla="*/ 5299024 h 5299398"/>
                <a:gd name="connsiteX7" fmla="*/ 0 w 5447308"/>
                <a:gd name="connsiteY7" fmla="*/ 92598 h 5299398"/>
                <a:gd name="connsiteX0" fmla="*/ 0 w 5447306"/>
                <a:gd name="connsiteY0" fmla="*/ 92598 h 5299398"/>
                <a:gd name="connsiteX1" fmla="*/ 3834874 w 5447306"/>
                <a:gd name="connsiteY1" fmla="*/ 78785 h 5299398"/>
                <a:gd name="connsiteX2" fmla="*/ 4329788 w 5447306"/>
                <a:gd name="connsiteY2" fmla="*/ 908708 h 5299398"/>
                <a:gd name="connsiteX3" fmla="*/ 4704627 w 5447306"/>
                <a:gd name="connsiteY3" fmla="*/ 63777 h 5299398"/>
                <a:gd name="connsiteX4" fmla="*/ 5446831 w 5447306"/>
                <a:gd name="connsiteY4" fmla="*/ 68010 h 5299398"/>
                <a:gd name="connsiteX5" fmla="*/ 5445723 w 5447306"/>
                <a:gd name="connsiteY5" fmla="*/ 5299398 h 5299398"/>
                <a:gd name="connsiteX6" fmla="*/ 15856 w 5447306"/>
                <a:gd name="connsiteY6" fmla="*/ 5299024 h 5299398"/>
                <a:gd name="connsiteX7" fmla="*/ 0 w 5447306"/>
                <a:gd name="connsiteY7" fmla="*/ 92598 h 5299398"/>
                <a:gd name="connsiteX0" fmla="*/ 0 w 5447240"/>
                <a:gd name="connsiteY0" fmla="*/ 52650 h 5259450"/>
                <a:gd name="connsiteX1" fmla="*/ 3834874 w 5447240"/>
                <a:gd name="connsiteY1" fmla="*/ 38837 h 5259450"/>
                <a:gd name="connsiteX2" fmla="*/ 4329788 w 5447240"/>
                <a:gd name="connsiteY2" fmla="*/ 868760 h 5259450"/>
                <a:gd name="connsiteX3" fmla="*/ 4704627 w 5447240"/>
                <a:gd name="connsiteY3" fmla="*/ 23829 h 5259450"/>
                <a:gd name="connsiteX4" fmla="*/ 5446831 w 5447240"/>
                <a:gd name="connsiteY4" fmla="*/ 28062 h 5259450"/>
                <a:gd name="connsiteX5" fmla="*/ 5445723 w 5447240"/>
                <a:gd name="connsiteY5" fmla="*/ 5259450 h 5259450"/>
                <a:gd name="connsiteX6" fmla="*/ 15856 w 5447240"/>
                <a:gd name="connsiteY6" fmla="*/ 5259076 h 5259450"/>
                <a:gd name="connsiteX7" fmla="*/ 0 w 5447240"/>
                <a:gd name="connsiteY7" fmla="*/ 52650 h 5259450"/>
                <a:gd name="connsiteX0" fmla="*/ 0 w 5447240"/>
                <a:gd name="connsiteY0" fmla="*/ 52650 h 5259450"/>
                <a:gd name="connsiteX1" fmla="*/ 3834874 w 5447240"/>
                <a:gd name="connsiteY1" fmla="*/ 38837 h 5259450"/>
                <a:gd name="connsiteX2" fmla="*/ 4329788 w 5447240"/>
                <a:gd name="connsiteY2" fmla="*/ 868760 h 5259450"/>
                <a:gd name="connsiteX3" fmla="*/ 4704627 w 5447240"/>
                <a:gd name="connsiteY3" fmla="*/ 23829 h 5259450"/>
                <a:gd name="connsiteX4" fmla="*/ 5446831 w 5447240"/>
                <a:gd name="connsiteY4" fmla="*/ 28062 h 5259450"/>
                <a:gd name="connsiteX5" fmla="*/ 5445723 w 5447240"/>
                <a:gd name="connsiteY5" fmla="*/ 5259450 h 5259450"/>
                <a:gd name="connsiteX6" fmla="*/ 15856 w 5447240"/>
                <a:gd name="connsiteY6" fmla="*/ 5259076 h 5259450"/>
                <a:gd name="connsiteX7" fmla="*/ 0 w 5447240"/>
                <a:gd name="connsiteY7" fmla="*/ 52650 h 5259450"/>
                <a:gd name="connsiteX0" fmla="*/ 0 w 5447240"/>
                <a:gd name="connsiteY0" fmla="*/ 52650 h 7073010"/>
                <a:gd name="connsiteX1" fmla="*/ 3834874 w 5447240"/>
                <a:gd name="connsiteY1" fmla="*/ 38837 h 7073010"/>
                <a:gd name="connsiteX2" fmla="*/ 4329788 w 5447240"/>
                <a:gd name="connsiteY2" fmla="*/ 868760 h 7073010"/>
                <a:gd name="connsiteX3" fmla="*/ 4704627 w 5447240"/>
                <a:gd name="connsiteY3" fmla="*/ 23829 h 7073010"/>
                <a:gd name="connsiteX4" fmla="*/ 5446831 w 5447240"/>
                <a:gd name="connsiteY4" fmla="*/ 28062 h 7073010"/>
                <a:gd name="connsiteX5" fmla="*/ 5445723 w 5447240"/>
                <a:gd name="connsiteY5" fmla="*/ 5259450 h 7073010"/>
                <a:gd name="connsiteX6" fmla="*/ 15856 w 5447240"/>
                <a:gd name="connsiteY6" fmla="*/ 7073010 h 7073010"/>
                <a:gd name="connsiteX7" fmla="*/ 0 w 5447240"/>
                <a:gd name="connsiteY7" fmla="*/ 52650 h 7073010"/>
                <a:gd name="connsiteX0" fmla="*/ 0 w 5447240"/>
                <a:gd name="connsiteY0" fmla="*/ 52650 h 10773818"/>
                <a:gd name="connsiteX1" fmla="*/ 3834874 w 5447240"/>
                <a:gd name="connsiteY1" fmla="*/ 38837 h 10773818"/>
                <a:gd name="connsiteX2" fmla="*/ 4329788 w 5447240"/>
                <a:gd name="connsiteY2" fmla="*/ 868760 h 10773818"/>
                <a:gd name="connsiteX3" fmla="*/ 4704627 w 5447240"/>
                <a:gd name="connsiteY3" fmla="*/ 23829 h 10773818"/>
                <a:gd name="connsiteX4" fmla="*/ 5446831 w 5447240"/>
                <a:gd name="connsiteY4" fmla="*/ 28062 h 10773818"/>
                <a:gd name="connsiteX5" fmla="*/ 5445723 w 5447240"/>
                <a:gd name="connsiteY5" fmla="*/ 10773818 h 10773818"/>
                <a:gd name="connsiteX6" fmla="*/ 15856 w 5447240"/>
                <a:gd name="connsiteY6" fmla="*/ 7073010 h 10773818"/>
                <a:gd name="connsiteX7" fmla="*/ 0 w 5447240"/>
                <a:gd name="connsiteY7" fmla="*/ 52650 h 10773818"/>
                <a:gd name="connsiteX0" fmla="*/ 0 w 5447240"/>
                <a:gd name="connsiteY0" fmla="*/ 52650 h 19335225"/>
                <a:gd name="connsiteX1" fmla="*/ 3834874 w 5447240"/>
                <a:gd name="connsiteY1" fmla="*/ 38837 h 19335225"/>
                <a:gd name="connsiteX2" fmla="*/ 4329788 w 5447240"/>
                <a:gd name="connsiteY2" fmla="*/ 868760 h 19335225"/>
                <a:gd name="connsiteX3" fmla="*/ 4704627 w 5447240"/>
                <a:gd name="connsiteY3" fmla="*/ 23829 h 19335225"/>
                <a:gd name="connsiteX4" fmla="*/ 5446831 w 5447240"/>
                <a:gd name="connsiteY4" fmla="*/ 28062 h 19335225"/>
                <a:gd name="connsiteX5" fmla="*/ 5445723 w 5447240"/>
                <a:gd name="connsiteY5" fmla="*/ 10773818 h 19335225"/>
                <a:gd name="connsiteX6" fmla="*/ 52436 w 5447240"/>
                <a:gd name="connsiteY6" fmla="*/ 19335225 h 19335225"/>
                <a:gd name="connsiteX7" fmla="*/ 0 w 5447240"/>
                <a:gd name="connsiteY7" fmla="*/ 52650 h 19335225"/>
                <a:gd name="connsiteX0" fmla="*/ 0 w 5447240"/>
                <a:gd name="connsiteY0" fmla="*/ 52650 h 20278843"/>
                <a:gd name="connsiteX1" fmla="*/ 3834874 w 5447240"/>
                <a:gd name="connsiteY1" fmla="*/ 38837 h 20278843"/>
                <a:gd name="connsiteX2" fmla="*/ 4329788 w 5447240"/>
                <a:gd name="connsiteY2" fmla="*/ 868760 h 20278843"/>
                <a:gd name="connsiteX3" fmla="*/ 4704627 w 5447240"/>
                <a:gd name="connsiteY3" fmla="*/ 23829 h 20278843"/>
                <a:gd name="connsiteX4" fmla="*/ 5446831 w 5447240"/>
                <a:gd name="connsiteY4" fmla="*/ 28062 h 20278843"/>
                <a:gd name="connsiteX5" fmla="*/ 5445723 w 5447240"/>
                <a:gd name="connsiteY5" fmla="*/ 20278843 h 20278843"/>
                <a:gd name="connsiteX6" fmla="*/ 52436 w 5447240"/>
                <a:gd name="connsiteY6" fmla="*/ 19335225 h 20278843"/>
                <a:gd name="connsiteX7" fmla="*/ 0 w 5447240"/>
                <a:gd name="connsiteY7" fmla="*/ 52650 h 20278843"/>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48963 w 5450480"/>
                <a:gd name="connsiteY5" fmla="*/ 20278843 h 25212382"/>
                <a:gd name="connsiteX6" fmla="*/ 805 w 5450480"/>
                <a:gd name="connsiteY6" fmla="*/ 25212382 h 25212382"/>
                <a:gd name="connsiteX7" fmla="*/ 3240 w 5450480"/>
                <a:gd name="connsiteY7" fmla="*/ 52650 h 25212382"/>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30673 w 5450480"/>
                <a:gd name="connsiteY5" fmla="*/ 25067636 h 25212382"/>
                <a:gd name="connsiteX6" fmla="*/ 805 w 5450480"/>
                <a:gd name="connsiteY6" fmla="*/ 25212382 h 25212382"/>
                <a:gd name="connsiteX7" fmla="*/ 3240 w 5450480"/>
                <a:gd name="connsiteY7" fmla="*/ 52650 h 25212382"/>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30673 w 5450480"/>
                <a:gd name="connsiteY5" fmla="*/ 25140196 h 25212382"/>
                <a:gd name="connsiteX6" fmla="*/ 805 w 5450480"/>
                <a:gd name="connsiteY6" fmla="*/ 25212382 h 25212382"/>
                <a:gd name="connsiteX7" fmla="*/ 3240 w 5450480"/>
                <a:gd name="connsiteY7" fmla="*/ 52650 h 25212382"/>
                <a:gd name="connsiteX0" fmla="*/ 3240 w 5450547"/>
                <a:gd name="connsiteY0" fmla="*/ 113866 h 25273598"/>
                <a:gd name="connsiteX1" fmla="*/ 3838114 w 5450547"/>
                <a:gd name="connsiteY1" fmla="*/ 100053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486"/>
                <a:gd name="connsiteY0" fmla="*/ 71604 h 25231336"/>
                <a:gd name="connsiteX1" fmla="*/ 3881553 w 5450486"/>
                <a:gd name="connsiteY1" fmla="*/ 350 h 25231336"/>
                <a:gd name="connsiteX2" fmla="*/ 4333028 w 5450486"/>
                <a:gd name="connsiteY2" fmla="*/ 1174921 h 25231336"/>
                <a:gd name="connsiteX3" fmla="*/ 4707867 w 5450486"/>
                <a:gd name="connsiteY3" fmla="*/ 42783 h 25231336"/>
                <a:gd name="connsiteX4" fmla="*/ 5450071 w 5450486"/>
                <a:gd name="connsiteY4" fmla="*/ 47016 h 25231336"/>
                <a:gd name="connsiteX5" fmla="*/ 5430673 w 5450486"/>
                <a:gd name="connsiteY5" fmla="*/ 25159150 h 25231336"/>
                <a:gd name="connsiteX6" fmla="*/ 805 w 5450486"/>
                <a:gd name="connsiteY6" fmla="*/ 25231336 h 25231336"/>
                <a:gd name="connsiteX7" fmla="*/ 3240 w 5450486"/>
                <a:gd name="connsiteY7" fmla="*/ 71604 h 25231336"/>
                <a:gd name="connsiteX0" fmla="*/ 3240 w 5450486"/>
                <a:gd name="connsiteY0" fmla="*/ 71622 h 25231354"/>
                <a:gd name="connsiteX1" fmla="*/ 3881553 w 5450486"/>
                <a:gd name="connsiteY1" fmla="*/ 368 h 25231354"/>
                <a:gd name="connsiteX2" fmla="*/ 4333028 w 5450486"/>
                <a:gd name="connsiteY2" fmla="*/ 1174939 h 25231354"/>
                <a:gd name="connsiteX3" fmla="*/ 4707867 w 5450486"/>
                <a:gd name="connsiteY3" fmla="*/ 42801 h 25231354"/>
                <a:gd name="connsiteX4" fmla="*/ 5450071 w 5450486"/>
                <a:gd name="connsiteY4" fmla="*/ 47034 h 25231354"/>
                <a:gd name="connsiteX5" fmla="*/ 5430673 w 5450486"/>
                <a:gd name="connsiteY5" fmla="*/ 25159168 h 25231354"/>
                <a:gd name="connsiteX6" fmla="*/ 805 w 5450486"/>
                <a:gd name="connsiteY6" fmla="*/ 25231354 h 25231354"/>
                <a:gd name="connsiteX7" fmla="*/ 3240 w 5450486"/>
                <a:gd name="connsiteY7" fmla="*/ 71622 h 25231354"/>
                <a:gd name="connsiteX0" fmla="*/ 3240 w 5450486"/>
                <a:gd name="connsiteY0" fmla="*/ 71604 h 25231336"/>
                <a:gd name="connsiteX1" fmla="*/ 3881553 w 5450486"/>
                <a:gd name="connsiteY1" fmla="*/ 350 h 25231336"/>
                <a:gd name="connsiteX2" fmla="*/ 4333028 w 5450486"/>
                <a:gd name="connsiteY2" fmla="*/ 1174921 h 25231336"/>
                <a:gd name="connsiteX3" fmla="*/ 4707867 w 5450486"/>
                <a:gd name="connsiteY3" fmla="*/ 42783 h 25231336"/>
                <a:gd name="connsiteX4" fmla="*/ 5450071 w 5450486"/>
                <a:gd name="connsiteY4" fmla="*/ 47016 h 25231336"/>
                <a:gd name="connsiteX5" fmla="*/ 5430673 w 5450486"/>
                <a:gd name="connsiteY5" fmla="*/ 25159150 h 25231336"/>
                <a:gd name="connsiteX6" fmla="*/ 805 w 5450486"/>
                <a:gd name="connsiteY6" fmla="*/ 25231336 h 25231336"/>
                <a:gd name="connsiteX7" fmla="*/ 3240 w 5450486"/>
                <a:gd name="connsiteY7" fmla="*/ 71604 h 25231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0486" h="25231336">
                  <a:moveTo>
                    <a:pt x="3240" y="71604"/>
                  </a:moveTo>
                  <a:lnTo>
                    <a:pt x="3881553" y="350"/>
                  </a:lnTo>
                  <a:cubicBezTo>
                    <a:pt x="3929059" y="-23399"/>
                    <a:pt x="4267707" y="1167847"/>
                    <a:pt x="4333028" y="1174921"/>
                  </a:cubicBezTo>
                  <a:cubicBezTo>
                    <a:pt x="4398349" y="1181995"/>
                    <a:pt x="4608571" y="58440"/>
                    <a:pt x="4707867" y="42783"/>
                  </a:cubicBezTo>
                  <a:cubicBezTo>
                    <a:pt x="4807163" y="27126"/>
                    <a:pt x="5469418" y="35408"/>
                    <a:pt x="5450071" y="47016"/>
                  </a:cubicBezTo>
                  <a:cubicBezTo>
                    <a:pt x="5449702" y="1395107"/>
                    <a:pt x="5431042" y="23811059"/>
                    <a:pt x="5430673" y="25159150"/>
                  </a:cubicBezTo>
                  <a:cubicBezTo>
                    <a:pt x="3620717" y="25159025"/>
                    <a:pt x="1810761" y="25231461"/>
                    <a:pt x="805" y="25231336"/>
                  </a:cubicBezTo>
                  <a:cubicBezTo>
                    <a:pt x="-2739" y="23891441"/>
                    <a:pt x="6784" y="1411499"/>
                    <a:pt x="3240" y="71604"/>
                  </a:cubicBezTo>
                  <a:close/>
                </a:path>
              </a:pathLst>
            </a:custGeom>
            <a:solidFill>
              <a:schemeClr val="bg1"/>
            </a:solidFill>
            <a:ln w="3175" cap="flat" cmpd="sng" algn="ctr">
              <a:solidFill>
                <a:schemeClr val="bg1">
                  <a:lumMod val="85000"/>
                </a:schemeClr>
              </a:solidFill>
              <a:prstDash val="solid"/>
              <a:headEnd type="none" w="med" len="med"/>
              <a:tailEnd type="none" w="med" len="med"/>
            </a:ln>
            <a:effectLst/>
          </p:spPr>
          <p:txBody>
            <a:bodyPr vert="horz" wrap="square" lIns="91399" tIns="89619" rIns="91399" bIns="89619" numCol="1" rtlCol="0" anchor="ctr" anchorCtr="0" compatLnSpc="1">
              <a:prstTxWarp prst="textNoShape">
                <a:avLst/>
              </a:prstTxWarp>
            </a:bodyPr>
            <a:lstStyle/>
            <a:p>
              <a:pPr defTabSz="913650" fontAlgn="base">
                <a:lnSpc>
                  <a:spcPct val="90000"/>
                </a:lnSpc>
                <a:spcBef>
                  <a:spcPct val="0"/>
                </a:spcBef>
                <a:spcAft>
                  <a:spcPct val="0"/>
                </a:spcAft>
              </a:pPr>
              <a:endParaRPr lang="en-US" sz="1799" kern="0" dirty="0">
                <a:latin typeface="Segoe UI" panose="020B0502040204020203" pitchFamily="34" charset="0"/>
                <a:ea typeface="Segoe UI" panose="020B0502040204020203" pitchFamily="34" charset="0"/>
                <a:cs typeface="Segoe UI" panose="020B0502040204020203" pitchFamily="34" charset="0"/>
              </a:endParaRPr>
            </a:p>
          </p:txBody>
        </p:sp>
        <p:grpSp>
          <p:nvGrpSpPr>
            <p:cNvPr id="13" name="Group 12"/>
            <p:cNvGrpSpPr/>
            <p:nvPr/>
          </p:nvGrpSpPr>
          <p:grpSpPr>
            <a:xfrm>
              <a:off x="757282" y="589928"/>
              <a:ext cx="3594025" cy="1140392"/>
              <a:chOff x="809435" y="1961045"/>
              <a:chExt cx="3594962" cy="1140689"/>
            </a:xfrm>
          </p:grpSpPr>
          <p:sp>
            <p:nvSpPr>
              <p:cNvPr id="43" name="Rectangle 42"/>
              <p:cNvSpPr/>
              <p:nvPr/>
            </p:nvSpPr>
            <p:spPr bwMode="auto">
              <a:xfrm>
                <a:off x="809435" y="1961045"/>
                <a:ext cx="3594962" cy="988831"/>
              </a:xfrm>
              <a:prstGeom prst="rect">
                <a:avLst/>
              </a:prstGeom>
              <a:solidFill>
                <a:srgbClr val="00B294"/>
              </a:solidFill>
              <a:ln w="38100" cap="flat" cmpd="sng" algn="ctr">
                <a:noFill/>
                <a:prstDash val="solid"/>
                <a:headEnd type="none" w="med" len="med"/>
                <a:tailEnd type="none" w="med" len="med"/>
              </a:ln>
              <a:effectLst/>
            </p:spPr>
            <p:txBody>
              <a:bodyPr vert="horz" wrap="square" lIns="91399" tIns="89619" rIns="91399" bIns="89619" numCol="1" rtlCol="0" anchor="ctr" anchorCtr="0" compatLnSpc="1">
                <a:prstTxWarp prst="textNoShape">
                  <a:avLst/>
                </a:prstTxWarp>
              </a:bodyPr>
              <a:lstStyle/>
              <a:p>
                <a:pPr defTabSz="913650" fontAlgn="base">
                  <a:lnSpc>
                    <a:spcPct val="90000"/>
                  </a:lnSpc>
                  <a:spcBef>
                    <a:spcPct val="0"/>
                  </a:spcBef>
                  <a:spcAft>
                    <a:spcPct val="0"/>
                  </a:spcAft>
                </a:pPr>
                <a:r>
                  <a:rPr lang="en-US" sz="2400" kern="0" dirty="0">
                    <a:solidFill>
                      <a:schemeClr val="bg1"/>
                    </a:solidFill>
                    <a:latin typeface="Segoe UI Light" pitchFamily="34" charset="0"/>
                    <a:ea typeface="Segoe UI" pitchFamily="34" charset="0"/>
                    <a:cs typeface="Segoe UI" pitchFamily="34" charset="0"/>
                  </a:rPr>
                  <a:t>Getting started</a:t>
                </a:r>
              </a:p>
              <a:p>
                <a:pPr defTabSz="913650" fontAlgn="base">
                  <a:lnSpc>
                    <a:spcPct val="90000"/>
                  </a:lnSpc>
                  <a:spcBef>
                    <a:spcPct val="0"/>
                  </a:spcBef>
                  <a:spcAft>
                    <a:spcPct val="0"/>
                  </a:spcAft>
                </a:pPr>
                <a:endParaRPr lang="en-US" sz="1400" dirty="0">
                  <a:solidFill>
                    <a:schemeClr val="bg1"/>
                  </a:solidFill>
                  <a:latin typeface="Segoe UI Light" panose="020B0502040204020203" pitchFamily="34" charset="0"/>
                  <a:cs typeface="Segoe UI Light" panose="020B0502040204020203" pitchFamily="34" charset="0"/>
                </a:endParaRPr>
              </a:p>
            </p:txBody>
          </p:sp>
          <p:sp>
            <p:nvSpPr>
              <p:cNvPr id="6" name="Isosceles Triangle 5"/>
              <p:cNvSpPr/>
              <p:nvPr/>
            </p:nvSpPr>
            <p:spPr>
              <a:xfrm rot="10800000">
                <a:off x="3481592" y="2944089"/>
                <a:ext cx="390649" cy="157645"/>
              </a:xfrm>
              <a:prstGeom prst="triangle">
                <a:avLst/>
              </a:prstGeom>
              <a:solidFill>
                <a:srgbClr val="00B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bg1"/>
                  </a:solidFill>
                </a:endParaRPr>
              </a:p>
            </p:txBody>
          </p:sp>
        </p:grpSp>
        <p:sp>
          <p:nvSpPr>
            <p:cNvPr id="36" name="Freeform 10"/>
            <p:cNvSpPr>
              <a:spLocks noEditPoints="1"/>
            </p:cNvSpPr>
            <p:nvPr/>
          </p:nvSpPr>
          <p:spPr bwMode="black">
            <a:xfrm>
              <a:off x="1015923" y="2010004"/>
              <a:ext cx="437595" cy="261950"/>
            </a:xfrm>
            <a:custGeom>
              <a:avLst/>
              <a:gdLst>
                <a:gd name="T0" fmla="*/ 401 w 672"/>
                <a:gd name="T1" fmla="*/ 114 h 402"/>
                <a:gd name="T2" fmla="*/ 545 w 672"/>
                <a:gd name="T3" fmla="*/ 258 h 402"/>
                <a:gd name="T4" fmla="*/ 401 w 672"/>
                <a:gd name="T5" fmla="*/ 402 h 402"/>
                <a:gd name="T6" fmla="*/ 401 w 672"/>
                <a:gd name="T7" fmla="*/ 402 h 402"/>
                <a:gd name="T8" fmla="*/ 401 w 672"/>
                <a:gd name="T9" fmla="*/ 402 h 402"/>
                <a:gd name="T10" fmla="*/ 96 w 672"/>
                <a:gd name="T11" fmla="*/ 402 h 402"/>
                <a:gd name="T12" fmla="*/ 96 w 672"/>
                <a:gd name="T13" fmla="*/ 402 h 402"/>
                <a:gd name="T14" fmla="*/ 90 w 672"/>
                <a:gd name="T15" fmla="*/ 402 h 402"/>
                <a:gd name="T16" fmla="*/ 90 w 672"/>
                <a:gd name="T17" fmla="*/ 402 h 402"/>
                <a:gd name="T18" fmla="*/ 89 w 672"/>
                <a:gd name="T19" fmla="*/ 402 h 402"/>
                <a:gd name="T20" fmla="*/ 0 w 672"/>
                <a:gd name="T21" fmla="*/ 314 h 402"/>
                <a:gd name="T22" fmla="*/ 89 w 672"/>
                <a:gd name="T23" fmla="*/ 225 h 402"/>
                <a:gd name="T24" fmla="*/ 124 w 672"/>
                <a:gd name="T25" fmla="*/ 233 h 402"/>
                <a:gd name="T26" fmla="*/ 226 w 672"/>
                <a:gd name="T27" fmla="*/ 171 h 402"/>
                <a:gd name="T28" fmla="*/ 278 w 672"/>
                <a:gd name="T29" fmla="*/ 184 h 402"/>
                <a:gd name="T30" fmla="*/ 401 w 672"/>
                <a:gd name="T31" fmla="*/ 114 h 402"/>
                <a:gd name="T32" fmla="*/ 544 w 672"/>
                <a:gd name="T33" fmla="*/ 0 h 402"/>
                <a:gd name="T34" fmla="*/ 672 w 672"/>
                <a:gd name="T35" fmla="*/ 128 h 402"/>
                <a:gd name="T36" fmla="*/ 557 w 672"/>
                <a:gd name="T37" fmla="*/ 255 h 402"/>
                <a:gd name="T38" fmla="*/ 557 w 672"/>
                <a:gd name="T39" fmla="*/ 253 h 402"/>
                <a:gd name="T40" fmla="*/ 403 w 672"/>
                <a:gd name="T41" fmla="*/ 100 h 402"/>
                <a:gd name="T42" fmla="*/ 273 w 672"/>
                <a:gd name="T43" fmla="*/ 171 h 402"/>
                <a:gd name="T44" fmla="*/ 229 w 672"/>
                <a:gd name="T45" fmla="*/ 159 h 402"/>
                <a:gd name="T46" fmla="*/ 192 w 672"/>
                <a:gd name="T47" fmla="*/ 168 h 402"/>
                <a:gd name="T48" fmla="*/ 265 w 672"/>
                <a:gd name="T49" fmla="*/ 104 h 402"/>
                <a:gd name="T50" fmla="*/ 295 w 672"/>
                <a:gd name="T51" fmla="*/ 111 h 402"/>
                <a:gd name="T52" fmla="*/ 387 w 672"/>
                <a:gd name="T53" fmla="*/ 53 h 402"/>
                <a:gd name="T54" fmla="*/ 433 w 672"/>
                <a:gd name="T55" fmla="*/ 65 h 402"/>
                <a:gd name="T56" fmla="*/ 544 w 672"/>
                <a:gd name="T57"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72" h="402">
                  <a:moveTo>
                    <a:pt x="401" y="114"/>
                  </a:moveTo>
                  <a:cubicBezTo>
                    <a:pt x="481" y="114"/>
                    <a:pt x="545" y="178"/>
                    <a:pt x="545" y="258"/>
                  </a:cubicBezTo>
                  <a:cubicBezTo>
                    <a:pt x="545" y="338"/>
                    <a:pt x="481" y="402"/>
                    <a:pt x="401" y="402"/>
                  </a:cubicBezTo>
                  <a:cubicBezTo>
                    <a:pt x="401" y="402"/>
                    <a:pt x="401" y="402"/>
                    <a:pt x="401" y="402"/>
                  </a:cubicBezTo>
                  <a:cubicBezTo>
                    <a:pt x="401" y="402"/>
                    <a:pt x="401" y="402"/>
                    <a:pt x="401" y="402"/>
                  </a:cubicBezTo>
                  <a:cubicBezTo>
                    <a:pt x="96" y="402"/>
                    <a:pt x="96" y="402"/>
                    <a:pt x="96" y="402"/>
                  </a:cubicBezTo>
                  <a:cubicBezTo>
                    <a:pt x="96" y="402"/>
                    <a:pt x="96" y="402"/>
                    <a:pt x="96" y="402"/>
                  </a:cubicBezTo>
                  <a:cubicBezTo>
                    <a:pt x="90" y="402"/>
                    <a:pt x="90" y="402"/>
                    <a:pt x="90" y="402"/>
                  </a:cubicBezTo>
                  <a:cubicBezTo>
                    <a:pt x="90" y="402"/>
                    <a:pt x="90" y="402"/>
                    <a:pt x="90" y="402"/>
                  </a:cubicBezTo>
                  <a:cubicBezTo>
                    <a:pt x="90" y="402"/>
                    <a:pt x="89" y="402"/>
                    <a:pt x="89" y="402"/>
                  </a:cubicBezTo>
                  <a:cubicBezTo>
                    <a:pt x="40" y="402"/>
                    <a:pt x="0" y="363"/>
                    <a:pt x="0" y="314"/>
                  </a:cubicBezTo>
                  <a:cubicBezTo>
                    <a:pt x="0" y="265"/>
                    <a:pt x="40" y="225"/>
                    <a:pt x="89" y="225"/>
                  </a:cubicBezTo>
                  <a:cubicBezTo>
                    <a:pt x="102" y="225"/>
                    <a:pt x="114" y="228"/>
                    <a:pt x="124" y="233"/>
                  </a:cubicBezTo>
                  <a:cubicBezTo>
                    <a:pt x="143" y="196"/>
                    <a:pt x="181" y="171"/>
                    <a:pt x="226" y="171"/>
                  </a:cubicBezTo>
                  <a:cubicBezTo>
                    <a:pt x="244" y="171"/>
                    <a:pt x="262" y="176"/>
                    <a:pt x="278" y="184"/>
                  </a:cubicBezTo>
                  <a:cubicBezTo>
                    <a:pt x="303" y="142"/>
                    <a:pt x="349" y="114"/>
                    <a:pt x="401" y="114"/>
                  </a:cubicBezTo>
                  <a:close/>
                  <a:moveTo>
                    <a:pt x="544" y="0"/>
                  </a:moveTo>
                  <a:cubicBezTo>
                    <a:pt x="615" y="0"/>
                    <a:pt x="672" y="57"/>
                    <a:pt x="672" y="128"/>
                  </a:cubicBezTo>
                  <a:cubicBezTo>
                    <a:pt x="672" y="194"/>
                    <a:pt x="622" y="249"/>
                    <a:pt x="557" y="255"/>
                  </a:cubicBezTo>
                  <a:cubicBezTo>
                    <a:pt x="557" y="253"/>
                    <a:pt x="557" y="253"/>
                    <a:pt x="557" y="253"/>
                  </a:cubicBezTo>
                  <a:cubicBezTo>
                    <a:pt x="557" y="168"/>
                    <a:pt x="488" y="100"/>
                    <a:pt x="403" y="100"/>
                  </a:cubicBezTo>
                  <a:cubicBezTo>
                    <a:pt x="348" y="100"/>
                    <a:pt x="300" y="128"/>
                    <a:pt x="273" y="171"/>
                  </a:cubicBezTo>
                  <a:cubicBezTo>
                    <a:pt x="260" y="163"/>
                    <a:pt x="245" y="159"/>
                    <a:pt x="229" y="159"/>
                  </a:cubicBezTo>
                  <a:cubicBezTo>
                    <a:pt x="216" y="159"/>
                    <a:pt x="203" y="162"/>
                    <a:pt x="192" y="168"/>
                  </a:cubicBezTo>
                  <a:cubicBezTo>
                    <a:pt x="196" y="132"/>
                    <a:pt x="227" y="104"/>
                    <a:pt x="265" y="104"/>
                  </a:cubicBezTo>
                  <a:cubicBezTo>
                    <a:pt x="275" y="104"/>
                    <a:pt x="286" y="106"/>
                    <a:pt x="295" y="111"/>
                  </a:cubicBezTo>
                  <a:cubicBezTo>
                    <a:pt x="311" y="77"/>
                    <a:pt x="346" y="53"/>
                    <a:pt x="387" y="53"/>
                  </a:cubicBezTo>
                  <a:cubicBezTo>
                    <a:pt x="403" y="53"/>
                    <a:pt x="419" y="57"/>
                    <a:pt x="433" y="65"/>
                  </a:cubicBezTo>
                  <a:cubicBezTo>
                    <a:pt x="455" y="26"/>
                    <a:pt x="496" y="0"/>
                    <a:pt x="544" y="0"/>
                  </a:cubicBezTo>
                  <a:close/>
                </a:path>
              </a:pathLst>
            </a:custGeom>
            <a:solidFill>
              <a:srgbClr val="00B294"/>
            </a:solidFill>
            <a:ln>
              <a:noFill/>
            </a:ln>
            <a:extLst/>
          </p:spPr>
          <p:txBody>
            <a:bodyPr vert="horz" wrap="square" lIns="121856" tIns="60928" rIns="121856" bIns="60928" numCol="1" anchor="t" anchorCtr="0" compatLnSpc="1">
              <a:prstTxWarp prst="textNoShape">
                <a:avLst/>
              </a:prstTxWarp>
            </a:bodyPr>
            <a:lstStyle/>
            <a:p>
              <a:pPr defTabSz="1218317"/>
              <a:endParaRPr lang="en-US" sz="3198" dirty="0"/>
            </a:p>
          </p:txBody>
        </p:sp>
        <p:sp>
          <p:nvSpPr>
            <p:cNvPr id="35" name="Rectangle 34"/>
            <p:cNvSpPr/>
            <p:nvPr/>
          </p:nvSpPr>
          <p:spPr bwMode="auto">
            <a:xfrm>
              <a:off x="937006" y="2948111"/>
              <a:ext cx="595429" cy="595429"/>
            </a:xfrm>
            <a:prstGeom prst="rect">
              <a:avLst/>
            </a:prstGeom>
            <a:solidFill>
              <a:srgbClr val="00B29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0" tIns="0" rIns="0" bIns="0" numCol="1" rtlCol="0" anchor="ctr" anchorCtr="0" compatLnSpc="1">
              <a:prstTxWarp prst="textNoShape">
                <a:avLst/>
              </a:prstTxWarp>
            </a:bodyPr>
            <a:lstStyle/>
            <a:p>
              <a:pPr algn="ctr" defTabSz="1217926" fontAlgn="base">
                <a:spcBef>
                  <a:spcPct val="0"/>
                </a:spcBef>
                <a:spcAft>
                  <a:spcPct val="0"/>
                </a:spcAft>
              </a:pPr>
              <a:r>
                <a:rPr lang="en-US" sz="3731" dirty="0">
                  <a:solidFill>
                    <a:schemeClr val="tx1"/>
                  </a:solidFill>
                </a:rPr>
                <a:t>&gt;_</a:t>
              </a:r>
            </a:p>
          </p:txBody>
        </p:sp>
        <p:sp>
          <p:nvSpPr>
            <p:cNvPr id="41" name="Freeform 87"/>
            <p:cNvSpPr>
              <a:spLocks noEditPoints="1"/>
            </p:cNvSpPr>
            <p:nvPr/>
          </p:nvSpPr>
          <p:spPr bwMode="black">
            <a:xfrm>
              <a:off x="953289" y="3938711"/>
              <a:ext cx="640269" cy="520883"/>
            </a:xfrm>
            <a:custGeom>
              <a:avLst/>
              <a:gdLst>
                <a:gd name="T0" fmla="*/ 478 w 667"/>
                <a:gd name="T1" fmla="*/ 242 h 543"/>
                <a:gd name="T2" fmla="*/ 398 w 667"/>
                <a:gd name="T3" fmla="*/ 228 h 543"/>
                <a:gd name="T4" fmla="*/ 420 w 667"/>
                <a:gd name="T5" fmla="*/ 150 h 543"/>
                <a:gd name="T6" fmla="*/ 382 w 667"/>
                <a:gd name="T7" fmla="*/ 107 h 543"/>
                <a:gd name="T8" fmla="*/ 312 w 667"/>
                <a:gd name="T9" fmla="*/ 149 h 543"/>
                <a:gd name="T10" fmla="*/ 278 w 667"/>
                <a:gd name="T11" fmla="*/ 64 h 543"/>
                <a:gd name="T12" fmla="*/ 220 w 667"/>
                <a:gd name="T13" fmla="*/ 54 h 543"/>
                <a:gd name="T14" fmla="*/ 192 w 667"/>
                <a:gd name="T15" fmla="*/ 142 h 543"/>
                <a:gd name="T16" fmla="*/ 120 w 667"/>
                <a:gd name="T17" fmla="*/ 105 h 543"/>
                <a:gd name="T18" fmla="*/ 70 w 667"/>
                <a:gd name="T19" fmla="*/ 135 h 543"/>
                <a:gd name="T20" fmla="*/ 98 w 667"/>
                <a:gd name="T21" fmla="*/ 212 h 543"/>
                <a:gd name="T22" fmla="*/ 20 w 667"/>
                <a:gd name="T23" fmla="*/ 232 h 543"/>
                <a:gd name="T24" fmla="*/ 0 w 667"/>
                <a:gd name="T25" fmla="*/ 287 h 543"/>
                <a:gd name="T26" fmla="*/ 72 w 667"/>
                <a:gd name="T27" fmla="*/ 327 h 543"/>
                <a:gd name="T28" fmla="*/ 23 w 667"/>
                <a:gd name="T29" fmla="*/ 393 h 543"/>
                <a:gd name="T30" fmla="*/ 45 w 667"/>
                <a:gd name="T31" fmla="*/ 448 h 543"/>
                <a:gd name="T32" fmla="*/ 125 w 667"/>
                <a:gd name="T33" fmla="*/ 431 h 543"/>
                <a:gd name="T34" fmla="*/ 132 w 667"/>
                <a:gd name="T35" fmla="*/ 513 h 543"/>
                <a:gd name="T36" fmla="*/ 182 w 667"/>
                <a:gd name="T37" fmla="*/ 541 h 543"/>
                <a:gd name="T38" fmla="*/ 233 w 667"/>
                <a:gd name="T39" fmla="*/ 478 h 543"/>
                <a:gd name="T40" fmla="*/ 253 w 667"/>
                <a:gd name="T41" fmla="*/ 478 h 543"/>
                <a:gd name="T42" fmla="*/ 305 w 667"/>
                <a:gd name="T43" fmla="*/ 541 h 543"/>
                <a:gd name="T44" fmla="*/ 355 w 667"/>
                <a:gd name="T45" fmla="*/ 513 h 543"/>
                <a:gd name="T46" fmla="*/ 362 w 667"/>
                <a:gd name="T47" fmla="*/ 431 h 543"/>
                <a:gd name="T48" fmla="*/ 442 w 667"/>
                <a:gd name="T49" fmla="*/ 448 h 543"/>
                <a:gd name="T50" fmla="*/ 463 w 667"/>
                <a:gd name="T51" fmla="*/ 393 h 543"/>
                <a:gd name="T52" fmla="*/ 415 w 667"/>
                <a:gd name="T53" fmla="*/ 327 h 543"/>
                <a:gd name="T54" fmla="*/ 487 w 667"/>
                <a:gd name="T55" fmla="*/ 287 h 543"/>
                <a:gd name="T56" fmla="*/ 312 w 667"/>
                <a:gd name="T57" fmla="*/ 375 h 543"/>
                <a:gd name="T58" fmla="*/ 175 w 667"/>
                <a:gd name="T59" fmla="*/ 375 h 543"/>
                <a:gd name="T60" fmla="*/ 175 w 667"/>
                <a:gd name="T61" fmla="*/ 238 h 543"/>
                <a:gd name="T62" fmla="*/ 312 w 667"/>
                <a:gd name="T63" fmla="*/ 238 h 543"/>
                <a:gd name="T64" fmla="*/ 198 w 667"/>
                <a:gd name="T65" fmla="*/ 306 h 543"/>
                <a:gd name="T66" fmla="*/ 288 w 667"/>
                <a:gd name="T67" fmla="*/ 306 h 543"/>
                <a:gd name="T68" fmla="*/ 198 w 667"/>
                <a:gd name="T69" fmla="*/ 306 h 543"/>
                <a:gd name="T70" fmla="*/ 638 w 667"/>
                <a:gd name="T71" fmla="*/ 133 h 543"/>
                <a:gd name="T72" fmla="*/ 662 w 667"/>
                <a:gd name="T73" fmla="*/ 92 h 543"/>
                <a:gd name="T74" fmla="*/ 665 w 667"/>
                <a:gd name="T75" fmla="*/ 77 h 543"/>
                <a:gd name="T76" fmla="*/ 642 w 667"/>
                <a:gd name="T77" fmla="*/ 52 h 543"/>
                <a:gd name="T78" fmla="*/ 605 w 667"/>
                <a:gd name="T79" fmla="*/ 62 h 543"/>
                <a:gd name="T80" fmla="*/ 566 w 667"/>
                <a:gd name="T81" fmla="*/ 10 h 543"/>
                <a:gd name="T82" fmla="*/ 531 w 667"/>
                <a:gd name="T83" fmla="*/ 0 h 543"/>
                <a:gd name="T84" fmla="*/ 511 w 667"/>
                <a:gd name="T85" fmla="*/ 45 h 543"/>
                <a:gd name="T86" fmla="*/ 446 w 667"/>
                <a:gd name="T87" fmla="*/ 52 h 543"/>
                <a:gd name="T88" fmla="*/ 432 w 667"/>
                <a:gd name="T89" fmla="*/ 57 h 543"/>
                <a:gd name="T90" fmla="*/ 419 w 667"/>
                <a:gd name="T91" fmla="*/ 83 h 543"/>
                <a:gd name="T92" fmla="*/ 451 w 667"/>
                <a:gd name="T93" fmla="*/ 117 h 543"/>
                <a:gd name="T94" fmla="*/ 451 w 667"/>
                <a:gd name="T95" fmla="*/ 152 h 543"/>
                <a:gd name="T96" fmla="*/ 419 w 667"/>
                <a:gd name="T97" fmla="*/ 185 h 543"/>
                <a:gd name="T98" fmla="*/ 432 w 667"/>
                <a:gd name="T99" fmla="*/ 210 h 543"/>
                <a:gd name="T100" fmla="*/ 446 w 667"/>
                <a:gd name="T101" fmla="*/ 217 h 543"/>
                <a:gd name="T102" fmla="*/ 511 w 667"/>
                <a:gd name="T103" fmla="*/ 222 h 543"/>
                <a:gd name="T104" fmla="*/ 531 w 667"/>
                <a:gd name="T105" fmla="*/ 267 h 543"/>
                <a:gd name="T106" fmla="*/ 566 w 667"/>
                <a:gd name="T107" fmla="*/ 258 h 543"/>
                <a:gd name="T108" fmla="*/ 605 w 667"/>
                <a:gd name="T109" fmla="*/ 205 h 543"/>
                <a:gd name="T110" fmla="*/ 642 w 667"/>
                <a:gd name="T111" fmla="*/ 217 h 543"/>
                <a:gd name="T112" fmla="*/ 665 w 667"/>
                <a:gd name="T113" fmla="*/ 190 h 543"/>
                <a:gd name="T114" fmla="*/ 662 w 667"/>
                <a:gd name="T115" fmla="*/ 177 h 543"/>
                <a:gd name="T116" fmla="*/ 635 w 667"/>
                <a:gd name="T117" fmla="*/ 152 h 543"/>
                <a:gd name="T118" fmla="*/ 543 w 667"/>
                <a:gd name="T119" fmla="*/ 170 h 543"/>
                <a:gd name="T120" fmla="*/ 543 w 667"/>
                <a:gd name="T121" fmla="*/ 97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67" h="543">
                  <a:moveTo>
                    <a:pt x="487" y="287"/>
                  </a:moveTo>
                  <a:cubicBezTo>
                    <a:pt x="478" y="242"/>
                    <a:pt x="478" y="242"/>
                    <a:pt x="478" y="242"/>
                  </a:cubicBezTo>
                  <a:cubicBezTo>
                    <a:pt x="477" y="237"/>
                    <a:pt x="473" y="233"/>
                    <a:pt x="467" y="232"/>
                  </a:cubicBezTo>
                  <a:cubicBezTo>
                    <a:pt x="398" y="228"/>
                    <a:pt x="398" y="228"/>
                    <a:pt x="398" y="228"/>
                  </a:cubicBezTo>
                  <a:cubicBezTo>
                    <a:pt x="395" y="223"/>
                    <a:pt x="392" y="217"/>
                    <a:pt x="388" y="212"/>
                  </a:cubicBezTo>
                  <a:cubicBezTo>
                    <a:pt x="420" y="150"/>
                    <a:pt x="420" y="150"/>
                    <a:pt x="420" y="150"/>
                  </a:cubicBezTo>
                  <a:cubicBezTo>
                    <a:pt x="423" y="145"/>
                    <a:pt x="422" y="139"/>
                    <a:pt x="417" y="135"/>
                  </a:cubicBezTo>
                  <a:cubicBezTo>
                    <a:pt x="382" y="107"/>
                    <a:pt x="382" y="107"/>
                    <a:pt x="382" y="107"/>
                  </a:cubicBezTo>
                  <a:cubicBezTo>
                    <a:pt x="378" y="102"/>
                    <a:pt x="372" y="102"/>
                    <a:pt x="367" y="105"/>
                  </a:cubicBezTo>
                  <a:cubicBezTo>
                    <a:pt x="312" y="149"/>
                    <a:pt x="312" y="149"/>
                    <a:pt x="312" y="149"/>
                  </a:cubicBezTo>
                  <a:cubicBezTo>
                    <a:pt x="307" y="145"/>
                    <a:pt x="302" y="144"/>
                    <a:pt x="295" y="142"/>
                  </a:cubicBezTo>
                  <a:cubicBezTo>
                    <a:pt x="278" y="64"/>
                    <a:pt x="278" y="64"/>
                    <a:pt x="278" y="64"/>
                  </a:cubicBezTo>
                  <a:cubicBezTo>
                    <a:pt x="277" y="59"/>
                    <a:pt x="272" y="54"/>
                    <a:pt x="267" y="54"/>
                  </a:cubicBezTo>
                  <a:cubicBezTo>
                    <a:pt x="220" y="54"/>
                    <a:pt x="220" y="54"/>
                    <a:pt x="220" y="54"/>
                  </a:cubicBezTo>
                  <a:cubicBezTo>
                    <a:pt x="215" y="54"/>
                    <a:pt x="210" y="59"/>
                    <a:pt x="208" y="64"/>
                  </a:cubicBezTo>
                  <a:cubicBezTo>
                    <a:pt x="192" y="142"/>
                    <a:pt x="192" y="142"/>
                    <a:pt x="192" y="142"/>
                  </a:cubicBezTo>
                  <a:cubicBezTo>
                    <a:pt x="185" y="144"/>
                    <a:pt x="180" y="145"/>
                    <a:pt x="175" y="149"/>
                  </a:cubicBezTo>
                  <a:cubicBezTo>
                    <a:pt x="120" y="105"/>
                    <a:pt x="120" y="105"/>
                    <a:pt x="120" y="105"/>
                  </a:cubicBezTo>
                  <a:cubicBezTo>
                    <a:pt x="115" y="102"/>
                    <a:pt x="108" y="102"/>
                    <a:pt x="105" y="105"/>
                  </a:cubicBezTo>
                  <a:cubicBezTo>
                    <a:pt x="70" y="135"/>
                    <a:pt x="70" y="135"/>
                    <a:pt x="70" y="135"/>
                  </a:cubicBezTo>
                  <a:cubicBezTo>
                    <a:pt x="65" y="139"/>
                    <a:pt x="65" y="145"/>
                    <a:pt x="67" y="150"/>
                  </a:cubicBezTo>
                  <a:cubicBezTo>
                    <a:pt x="98" y="212"/>
                    <a:pt x="98" y="212"/>
                    <a:pt x="98" y="212"/>
                  </a:cubicBezTo>
                  <a:cubicBezTo>
                    <a:pt x="95" y="217"/>
                    <a:pt x="92" y="223"/>
                    <a:pt x="88" y="228"/>
                  </a:cubicBezTo>
                  <a:cubicBezTo>
                    <a:pt x="20" y="232"/>
                    <a:pt x="20" y="232"/>
                    <a:pt x="20" y="232"/>
                  </a:cubicBezTo>
                  <a:cubicBezTo>
                    <a:pt x="13" y="232"/>
                    <a:pt x="10" y="237"/>
                    <a:pt x="8" y="242"/>
                  </a:cubicBezTo>
                  <a:cubicBezTo>
                    <a:pt x="0" y="287"/>
                    <a:pt x="0" y="287"/>
                    <a:pt x="0" y="287"/>
                  </a:cubicBezTo>
                  <a:cubicBezTo>
                    <a:pt x="0" y="292"/>
                    <a:pt x="2" y="298"/>
                    <a:pt x="7" y="300"/>
                  </a:cubicBezTo>
                  <a:cubicBezTo>
                    <a:pt x="72" y="327"/>
                    <a:pt x="72" y="327"/>
                    <a:pt x="72" y="327"/>
                  </a:cubicBezTo>
                  <a:cubicBezTo>
                    <a:pt x="73" y="333"/>
                    <a:pt x="73" y="340"/>
                    <a:pt x="75" y="347"/>
                  </a:cubicBezTo>
                  <a:cubicBezTo>
                    <a:pt x="23" y="393"/>
                    <a:pt x="23" y="393"/>
                    <a:pt x="23" y="393"/>
                  </a:cubicBezTo>
                  <a:cubicBezTo>
                    <a:pt x="20" y="397"/>
                    <a:pt x="18" y="403"/>
                    <a:pt x="22" y="408"/>
                  </a:cubicBezTo>
                  <a:cubicBezTo>
                    <a:pt x="45" y="448"/>
                    <a:pt x="45" y="448"/>
                    <a:pt x="45" y="448"/>
                  </a:cubicBezTo>
                  <a:cubicBezTo>
                    <a:pt x="47" y="451"/>
                    <a:pt x="53" y="455"/>
                    <a:pt x="58" y="453"/>
                  </a:cubicBezTo>
                  <a:cubicBezTo>
                    <a:pt x="125" y="431"/>
                    <a:pt x="125" y="431"/>
                    <a:pt x="125" y="431"/>
                  </a:cubicBezTo>
                  <a:cubicBezTo>
                    <a:pt x="130" y="436"/>
                    <a:pt x="135" y="441"/>
                    <a:pt x="140" y="445"/>
                  </a:cubicBezTo>
                  <a:cubicBezTo>
                    <a:pt x="132" y="513"/>
                    <a:pt x="132" y="513"/>
                    <a:pt x="132" y="513"/>
                  </a:cubicBezTo>
                  <a:cubicBezTo>
                    <a:pt x="130" y="520"/>
                    <a:pt x="133" y="525"/>
                    <a:pt x="138" y="526"/>
                  </a:cubicBezTo>
                  <a:cubicBezTo>
                    <a:pt x="182" y="541"/>
                    <a:pt x="182" y="541"/>
                    <a:pt x="182" y="541"/>
                  </a:cubicBezTo>
                  <a:cubicBezTo>
                    <a:pt x="187" y="543"/>
                    <a:pt x="193" y="541"/>
                    <a:pt x="197" y="538"/>
                  </a:cubicBezTo>
                  <a:cubicBezTo>
                    <a:pt x="233" y="478"/>
                    <a:pt x="233" y="478"/>
                    <a:pt x="233" y="478"/>
                  </a:cubicBezTo>
                  <a:cubicBezTo>
                    <a:pt x="237" y="478"/>
                    <a:pt x="240" y="480"/>
                    <a:pt x="243" y="480"/>
                  </a:cubicBezTo>
                  <a:cubicBezTo>
                    <a:pt x="247" y="480"/>
                    <a:pt x="250" y="478"/>
                    <a:pt x="253" y="478"/>
                  </a:cubicBezTo>
                  <a:cubicBezTo>
                    <a:pt x="290" y="538"/>
                    <a:pt x="290" y="538"/>
                    <a:pt x="290" y="538"/>
                  </a:cubicBezTo>
                  <a:cubicBezTo>
                    <a:pt x="293" y="541"/>
                    <a:pt x="300" y="543"/>
                    <a:pt x="305" y="541"/>
                  </a:cubicBezTo>
                  <a:cubicBezTo>
                    <a:pt x="348" y="526"/>
                    <a:pt x="348" y="526"/>
                    <a:pt x="348" y="526"/>
                  </a:cubicBezTo>
                  <a:cubicBezTo>
                    <a:pt x="353" y="525"/>
                    <a:pt x="357" y="520"/>
                    <a:pt x="355" y="513"/>
                  </a:cubicBezTo>
                  <a:cubicBezTo>
                    <a:pt x="347" y="445"/>
                    <a:pt x="347" y="445"/>
                    <a:pt x="347" y="445"/>
                  </a:cubicBezTo>
                  <a:cubicBezTo>
                    <a:pt x="352" y="440"/>
                    <a:pt x="357" y="436"/>
                    <a:pt x="362" y="431"/>
                  </a:cubicBezTo>
                  <a:cubicBezTo>
                    <a:pt x="428" y="453"/>
                    <a:pt x="428" y="453"/>
                    <a:pt x="428" y="453"/>
                  </a:cubicBezTo>
                  <a:cubicBezTo>
                    <a:pt x="433" y="455"/>
                    <a:pt x="440" y="451"/>
                    <a:pt x="442" y="448"/>
                  </a:cubicBezTo>
                  <a:cubicBezTo>
                    <a:pt x="465" y="408"/>
                    <a:pt x="465" y="408"/>
                    <a:pt x="465" y="408"/>
                  </a:cubicBezTo>
                  <a:cubicBezTo>
                    <a:pt x="468" y="403"/>
                    <a:pt x="467" y="397"/>
                    <a:pt x="463" y="393"/>
                  </a:cubicBezTo>
                  <a:cubicBezTo>
                    <a:pt x="412" y="347"/>
                    <a:pt x="412" y="347"/>
                    <a:pt x="412" y="347"/>
                  </a:cubicBezTo>
                  <a:cubicBezTo>
                    <a:pt x="413" y="340"/>
                    <a:pt x="413" y="333"/>
                    <a:pt x="415" y="327"/>
                  </a:cubicBezTo>
                  <a:cubicBezTo>
                    <a:pt x="480" y="300"/>
                    <a:pt x="480" y="300"/>
                    <a:pt x="480" y="300"/>
                  </a:cubicBezTo>
                  <a:cubicBezTo>
                    <a:pt x="485" y="298"/>
                    <a:pt x="487" y="293"/>
                    <a:pt x="487" y="287"/>
                  </a:cubicBezTo>
                  <a:close/>
                  <a:moveTo>
                    <a:pt x="340" y="307"/>
                  </a:moveTo>
                  <a:cubicBezTo>
                    <a:pt x="340" y="333"/>
                    <a:pt x="328" y="357"/>
                    <a:pt x="312" y="375"/>
                  </a:cubicBezTo>
                  <a:cubicBezTo>
                    <a:pt x="293" y="392"/>
                    <a:pt x="270" y="403"/>
                    <a:pt x="243" y="403"/>
                  </a:cubicBezTo>
                  <a:cubicBezTo>
                    <a:pt x="217" y="403"/>
                    <a:pt x="193" y="392"/>
                    <a:pt x="175" y="375"/>
                  </a:cubicBezTo>
                  <a:cubicBezTo>
                    <a:pt x="158" y="357"/>
                    <a:pt x="147" y="333"/>
                    <a:pt x="147" y="307"/>
                  </a:cubicBezTo>
                  <a:cubicBezTo>
                    <a:pt x="147" y="280"/>
                    <a:pt x="158" y="255"/>
                    <a:pt x="175" y="238"/>
                  </a:cubicBezTo>
                  <a:cubicBezTo>
                    <a:pt x="193" y="220"/>
                    <a:pt x="217" y="210"/>
                    <a:pt x="243" y="210"/>
                  </a:cubicBezTo>
                  <a:cubicBezTo>
                    <a:pt x="270" y="210"/>
                    <a:pt x="293" y="220"/>
                    <a:pt x="312" y="238"/>
                  </a:cubicBezTo>
                  <a:cubicBezTo>
                    <a:pt x="328" y="255"/>
                    <a:pt x="340" y="280"/>
                    <a:pt x="340" y="307"/>
                  </a:cubicBezTo>
                  <a:close/>
                  <a:moveTo>
                    <a:pt x="198" y="306"/>
                  </a:moveTo>
                  <a:cubicBezTo>
                    <a:pt x="198" y="281"/>
                    <a:pt x="218" y="261"/>
                    <a:pt x="243" y="261"/>
                  </a:cubicBezTo>
                  <a:cubicBezTo>
                    <a:pt x="268" y="261"/>
                    <a:pt x="288" y="281"/>
                    <a:pt x="288" y="306"/>
                  </a:cubicBezTo>
                  <a:cubicBezTo>
                    <a:pt x="288" y="331"/>
                    <a:pt x="268" y="351"/>
                    <a:pt x="243" y="351"/>
                  </a:cubicBezTo>
                  <a:cubicBezTo>
                    <a:pt x="218" y="351"/>
                    <a:pt x="198" y="331"/>
                    <a:pt x="198" y="306"/>
                  </a:cubicBezTo>
                  <a:close/>
                  <a:moveTo>
                    <a:pt x="635" y="152"/>
                  </a:moveTo>
                  <a:cubicBezTo>
                    <a:pt x="637" y="147"/>
                    <a:pt x="638" y="140"/>
                    <a:pt x="638" y="133"/>
                  </a:cubicBezTo>
                  <a:cubicBezTo>
                    <a:pt x="638" y="128"/>
                    <a:pt x="637" y="122"/>
                    <a:pt x="635" y="117"/>
                  </a:cubicBezTo>
                  <a:cubicBezTo>
                    <a:pt x="662" y="92"/>
                    <a:pt x="662" y="92"/>
                    <a:pt x="662" y="92"/>
                  </a:cubicBezTo>
                  <a:cubicBezTo>
                    <a:pt x="665" y="90"/>
                    <a:pt x="665" y="87"/>
                    <a:pt x="665" y="83"/>
                  </a:cubicBezTo>
                  <a:cubicBezTo>
                    <a:pt x="665" y="82"/>
                    <a:pt x="665" y="78"/>
                    <a:pt x="665" y="77"/>
                  </a:cubicBezTo>
                  <a:cubicBezTo>
                    <a:pt x="654" y="57"/>
                    <a:pt x="654" y="57"/>
                    <a:pt x="654" y="57"/>
                  </a:cubicBezTo>
                  <a:cubicBezTo>
                    <a:pt x="650" y="53"/>
                    <a:pt x="647" y="52"/>
                    <a:pt x="642" y="52"/>
                  </a:cubicBezTo>
                  <a:cubicBezTo>
                    <a:pt x="642" y="52"/>
                    <a:pt x="640" y="52"/>
                    <a:pt x="638" y="52"/>
                  </a:cubicBezTo>
                  <a:cubicBezTo>
                    <a:pt x="605" y="62"/>
                    <a:pt x="605" y="62"/>
                    <a:pt x="605" y="62"/>
                  </a:cubicBezTo>
                  <a:cubicBezTo>
                    <a:pt x="595" y="55"/>
                    <a:pt x="585" y="49"/>
                    <a:pt x="573" y="45"/>
                  </a:cubicBezTo>
                  <a:cubicBezTo>
                    <a:pt x="566" y="10"/>
                    <a:pt x="566" y="10"/>
                    <a:pt x="566" y="10"/>
                  </a:cubicBezTo>
                  <a:cubicBezTo>
                    <a:pt x="565" y="5"/>
                    <a:pt x="560" y="0"/>
                    <a:pt x="555" y="0"/>
                  </a:cubicBezTo>
                  <a:cubicBezTo>
                    <a:pt x="531" y="0"/>
                    <a:pt x="531" y="0"/>
                    <a:pt x="531" y="0"/>
                  </a:cubicBezTo>
                  <a:cubicBezTo>
                    <a:pt x="524" y="0"/>
                    <a:pt x="521" y="5"/>
                    <a:pt x="519" y="10"/>
                  </a:cubicBezTo>
                  <a:cubicBezTo>
                    <a:pt x="511" y="45"/>
                    <a:pt x="511" y="45"/>
                    <a:pt x="511" y="45"/>
                  </a:cubicBezTo>
                  <a:cubicBezTo>
                    <a:pt x="499" y="49"/>
                    <a:pt x="489" y="55"/>
                    <a:pt x="481" y="63"/>
                  </a:cubicBezTo>
                  <a:cubicBezTo>
                    <a:pt x="446" y="52"/>
                    <a:pt x="446" y="52"/>
                    <a:pt x="446" y="52"/>
                  </a:cubicBezTo>
                  <a:cubicBezTo>
                    <a:pt x="444" y="52"/>
                    <a:pt x="444" y="52"/>
                    <a:pt x="442" y="52"/>
                  </a:cubicBezTo>
                  <a:cubicBezTo>
                    <a:pt x="439" y="52"/>
                    <a:pt x="434" y="53"/>
                    <a:pt x="432" y="57"/>
                  </a:cubicBezTo>
                  <a:cubicBezTo>
                    <a:pt x="421" y="77"/>
                    <a:pt x="421" y="77"/>
                    <a:pt x="421" y="77"/>
                  </a:cubicBezTo>
                  <a:cubicBezTo>
                    <a:pt x="419" y="78"/>
                    <a:pt x="419" y="82"/>
                    <a:pt x="419" y="83"/>
                  </a:cubicBezTo>
                  <a:cubicBezTo>
                    <a:pt x="419" y="87"/>
                    <a:pt x="421" y="90"/>
                    <a:pt x="422" y="92"/>
                  </a:cubicBezTo>
                  <a:cubicBezTo>
                    <a:pt x="451" y="117"/>
                    <a:pt x="451" y="117"/>
                    <a:pt x="451" y="117"/>
                  </a:cubicBezTo>
                  <a:cubicBezTo>
                    <a:pt x="449" y="122"/>
                    <a:pt x="447" y="128"/>
                    <a:pt x="447" y="133"/>
                  </a:cubicBezTo>
                  <a:cubicBezTo>
                    <a:pt x="447" y="140"/>
                    <a:pt x="449" y="145"/>
                    <a:pt x="451" y="152"/>
                  </a:cubicBezTo>
                  <a:cubicBezTo>
                    <a:pt x="422" y="177"/>
                    <a:pt x="422" y="177"/>
                    <a:pt x="422" y="177"/>
                  </a:cubicBezTo>
                  <a:cubicBezTo>
                    <a:pt x="421" y="178"/>
                    <a:pt x="419" y="182"/>
                    <a:pt x="419" y="185"/>
                  </a:cubicBezTo>
                  <a:cubicBezTo>
                    <a:pt x="419" y="187"/>
                    <a:pt x="419" y="188"/>
                    <a:pt x="421" y="190"/>
                  </a:cubicBezTo>
                  <a:cubicBezTo>
                    <a:pt x="432" y="210"/>
                    <a:pt x="432" y="210"/>
                    <a:pt x="432" y="210"/>
                  </a:cubicBezTo>
                  <a:cubicBezTo>
                    <a:pt x="434" y="215"/>
                    <a:pt x="439" y="217"/>
                    <a:pt x="442" y="217"/>
                  </a:cubicBezTo>
                  <a:cubicBezTo>
                    <a:pt x="444" y="217"/>
                    <a:pt x="444" y="217"/>
                    <a:pt x="446" y="217"/>
                  </a:cubicBezTo>
                  <a:cubicBezTo>
                    <a:pt x="481" y="205"/>
                    <a:pt x="481" y="205"/>
                    <a:pt x="481" y="205"/>
                  </a:cubicBezTo>
                  <a:cubicBezTo>
                    <a:pt x="489" y="212"/>
                    <a:pt x="499" y="218"/>
                    <a:pt x="511" y="222"/>
                  </a:cubicBezTo>
                  <a:cubicBezTo>
                    <a:pt x="519" y="258"/>
                    <a:pt x="519" y="258"/>
                    <a:pt x="519" y="258"/>
                  </a:cubicBezTo>
                  <a:cubicBezTo>
                    <a:pt x="521" y="263"/>
                    <a:pt x="524" y="267"/>
                    <a:pt x="531" y="267"/>
                  </a:cubicBezTo>
                  <a:cubicBezTo>
                    <a:pt x="555" y="267"/>
                    <a:pt x="555" y="267"/>
                    <a:pt x="555" y="267"/>
                  </a:cubicBezTo>
                  <a:cubicBezTo>
                    <a:pt x="560" y="267"/>
                    <a:pt x="565" y="263"/>
                    <a:pt x="566" y="258"/>
                  </a:cubicBezTo>
                  <a:cubicBezTo>
                    <a:pt x="573" y="223"/>
                    <a:pt x="573" y="223"/>
                    <a:pt x="573" y="223"/>
                  </a:cubicBezTo>
                  <a:cubicBezTo>
                    <a:pt x="585" y="218"/>
                    <a:pt x="595" y="213"/>
                    <a:pt x="605" y="205"/>
                  </a:cubicBezTo>
                  <a:cubicBezTo>
                    <a:pt x="638" y="217"/>
                    <a:pt x="638" y="217"/>
                    <a:pt x="638" y="217"/>
                  </a:cubicBezTo>
                  <a:cubicBezTo>
                    <a:pt x="640" y="217"/>
                    <a:pt x="642" y="217"/>
                    <a:pt x="642" y="217"/>
                  </a:cubicBezTo>
                  <a:cubicBezTo>
                    <a:pt x="647" y="217"/>
                    <a:pt x="650" y="215"/>
                    <a:pt x="654" y="210"/>
                  </a:cubicBezTo>
                  <a:cubicBezTo>
                    <a:pt x="665" y="190"/>
                    <a:pt x="665" y="190"/>
                    <a:pt x="665" y="190"/>
                  </a:cubicBezTo>
                  <a:cubicBezTo>
                    <a:pt x="665" y="188"/>
                    <a:pt x="667" y="187"/>
                    <a:pt x="665" y="185"/>
                  </a:cubicBezTo>
                  <a:cubicBezTo>
                    <a:pt x="667" y="182"/>
                    <a:pt x="665" y="178"/>
                    <a:pt x="662" y="177"/>
                  </a:cubicBezTo>
                  <a:cubicBezTo>
                    <a:pt x="635" y="152"/>
                    <a:pt x="635" y="152"/>
                    <a:pt x="635" y="152"/>
                  </a:cubicBezTo>
                  <a:cubicBezTo>
                    <a:pt x="635" y="152"/>
                    <a:pt x="635" y="152"/>
                    <a:pt x="635" y="152"/>
                  </a:cubicBezTo>
                  <a:close/>
                  <a:moveTo>
                    <a:pt x="580" y="133"/>
                  </a:moveTo>
                  <a:cubicBezTo>
                    <a:pt x="580" y="153"/>
                    <a:pt x="563" y="170"/>
                    <a:pt x="543" y="170"/>
                  </a:cubicBezTo>
                  <a:cubicBezTo>
                    <a:pt x="523" y="170"/>
                    <a:pt x="506" y="153"/>
                    <a:pt x="506" y="133"/>
                  </a:cubicBezTo>
                  <a:cubicBezTo>
                    <a:pt x="506" y="113"/>
                    <a:pt x="523" y="97"/>
                    <a:pt x="543" y="97"/>
                  </a:cubicBezTo>
                  <a:cubicBezTo>
                    <a:pt x="563" y="97"/>
                    <a:pt x="580" y="113"/>
                    <a:pt x="580" y="133"/>
                  </a:cubicBezTo>
                  <a:close/>
                </a:path>
              </a:pathLst>
            </a:custGeom>
            <a:solidFill>
              <a:srgbClr val="00B294"/>
            </a:solidFill>
            <a:ln>
              <a:noFill/>
            </a:ln>
            <a:extLst/>
          </p:spPr>
          <p:txBody>
            <a:bodyPr vert="horz" wrap="square" lIns="121856" tIns="60928" rIns="121856" bIns="60928" numCol="1" anchor="t" anchorCtr="0" compatLnSpc="1">
              <a:prstTxWarp prst="textNoShape">
                <a:avLst/>
              </a:prstTxWarp>
            </a:bodyPr>
            <a:lstStyle/>
            <a:p>
              <a:pPr defTabSz="1218317"/>
              <a:endParaRPr lang="en-US" sz="3198" dirty="0"/>
            </a:p>
          </p:txBody>
        </p:sp>
        <p:sp>
          <p:nvSpPr>
            <p:cNvPr id="42" name="TextBox 41"/>
            <p:cNvSpPr txBox="1"/>
            <p:nvPr/>
          </p:nvSpPr>
          <p:spPr>
            <a:xfrm>
              <a:off x="625172" y="4014911"/>
              <a:ext cx="3351054" cy="390687"/>
            </a:xfrm>
            <a:prstGeom prst="rect">
              <a:avLst/>
            </a:prstGeom>
            <a:noFill/>
            <a:ln w="952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noAutofit/>
            </a:bodyPr>
            <a:lstStyle>
              <a:defPPr>
                <a:defRPr lang="en-US"/>
              </a:defPPr>
              <a:lvl1pPr lvl="0">
                <a:lnSpc>
                  <a:spcPct val="90000"/>
                </a:lnSpc>
                <a:buSzPct val="90000"/>
                <a:defRPr sz="2200" kern="0">
                  <a:gradFill>
                    <a:gsLst>
                      <a:gs pos="85000">
                        <a:srgbClr val="FFFFFF"/>
                      </a:gs>
                      <a:gs pos="0">
                        <a:srgbClr val="FFFFFF"/>
                      </a:gs>
                    </a:gsLst>
                    <a:lin ang="5400000" scaled="0"/>
                  </a:gradFill>
                  <a:latin typeface="Segoe UI Light" pitchFamily="34" charset="0"/>
                  <a:ea typeface="Segoe UI" pitchFamily="34" charset="0"/>
                  <a:cs typeface="Segoe UI" pitchFamily="34" charset="0"/>
                </a:defRPr>
              </a:lvl1pPr>
            </a:lstStyle>
            <a:p>
              <a:pPr algn="ctr" defTabSz="1218317"/>
              <a:r>
                <a:rPr lang="en-US" sz="2000" dirty="0">
                  <a:solidFill>
                    <a:schemeClr val="tx1"/>
                  </a:solidFill>
                  <a:latin typeface="+mj-lt"/>
                </a:rPr>
                <a:t>REST API</a:t>
              </a:r>
            </a:p>
          </p:txBody>
        </p:sp>
        <p:sp>
          <p:nvSpPr>
            <p:cNvPr id="37" name="Freeform 88"/>
            <p:cNvSpPr>
              <a:spLocks noEditPoints="1"/>
            </p:cNvSpPr>
            <p:nvPr/>
          </p:nvSpPr>
          <p:spPr bwMode="black">
            <a:xfrm>
              <a:off x="926075" y="1926138"/>
              <a:ext cx="635588" cy="538975"/>
            </a:xfrm>
            <a:custGeom>
              <a:avLst/>
              <a:gdLst/>
              <a:ahLst/>
              <a:cxnLst>
                <a:cxn ang="0">
                  <a:pos x="494" y="0"/>
                </a:cxn>
                <a:cxn ang="0">
                  <a:pos x="17" y="0"/>
                </a:cxn>
                <a:cxn ang="0">
                  <a:pos x="0" y="16"/>
                </a:cxn>
                <a:cxn ang="0">
                  <a:pos x="0" y="361"/>
                </a:cxn>
                <a:cxn ang="0">
                  <a:pos x="17" y="377"/>
                </a:cxn>
                <a:cxn ang="0">
                  <a:pos x="174" y="377"/>
                </a:cxn>
                <a:cxn ang="0">
                  <a:pos x="174" y="402"/>
                </a:cxn>
                <a:cxn ang="0">
                  <a:pos x="139" y="435"/>
                </a:cxn>
                <a:cxn ang="0">
                  <a:pos x="380" y="435"/>
                </a:cxn>
                <a:cxn ang="0">
                  <a:pos x="346" y="402"/>
                </a:cxn>
                <a:cxn ang="0">
                  <a:pos x="346" y="377"/>
                </a:cxn>
                <a:cxn ang="0">
                  <a:pos x="494" y="377"/>
                </a:cxn>
                <a:cxn ang="0">
                  <a:pos x="510" y="361"/>
                </a:cxn>
                <a:cxn ang="0">
                  <a:pos x="510" y="16"/>
                </a:cxn>
                <a:cxn ang="0">
                  <a:pos x="494" y="0"/>
                </a:cxn>
                <a:cxn ang="0">
                  <a:pos x="481" y="335"/>
                </a:cxn>
                <a:cxn ang="0">
                  <a:pos x="467" y="349"/>
                </a:cxn>
                <a:cxn ang="0">
                  <a:pos x="44" y="349"/>
                </a:cxn>
                <a:cxn ang="0">
                  <a:pos x="30" y="335"/>
                </a:cxn>
                <a:cxn ang="0">
                  <a:pos x="30" y="42"/>
                </a:cxn>
                <a:cxn ang="0">
                  <a:pos x="44" y="28"/>
                </a:cxn>
                <a:cxn ang="0">
                  <a:pos x="467" y="28"/>
                </a:cxn>
                <a:cxn ang="0">
                  <a:pos x="481" y="42"/>
                </a:cxn>
                <a:cxn ang="0">
                  <a:pos x="481" y="335"/>
                </a:cxn>
              </a:cxnLst>
              <a:rect l="0" t="0" r="r" b="b"/>
              <a:pathLst>
                <a:path w="510" h="435">
                  <a:moveTo>
                    <a:pt x="494" y="0"/>
                  </a:moveTo>
                  <a:cubicBezTo>
                    <a:pt x="17" y="0"/>
                    <a:pt x="17" y="0"/>
                    <a:pt x="17" y="0"/>
                  </a:cubicBezTo>
                  <a:cubicBezTo>
                    <a:pt x="8" y="0"/>
                    <a:pt x="0" y="7"/>
                    <a:pt x="0" y="16"/>
                  </a:cubicBezTo>
                  <a:cubicBezTo>
                    <a:pt x="0" y="361"/>
                    <a:pt x="0" y="361"/>
                    <a:pt x="0" y="361"/>
                  </a:cubicBezTo>
                  <a:cubicBezTo>
                    <a:pt x="0" y="370"/>
                    <a:pt x="8" y="377"/>
                    <a:pt x="17" y="377"/>
                  </a:cubicBezTo>
                  <a:cubicBezTo>
                    <a:pt x="174" y="377"/>
                    <a:pt x="174" y="377"/>
                    <a:pt x="174" y="377"/>
                  </a:cubicBezTo>
                  <a:cubicBezTo>
                    <a:pt x="174" y="402"/>
                    <a:pt x="174" y="402"/>
                    <a:pt x="174" y="402"/>
                  </a:cubicBezTo>
                  <a:cubicBezTo>
                    <a:pt x="139" y="435"/>
                    <a:pt x="139" y="435"/>
                    <a:pt x="139" y="435"/>
                  </a:cubicBezTo>
                  <a:cubicBezTo>
                    <a:pt x="380" y="435"/>
                    <a:pt x="380" y="435"/>
                    <a:pt x="380" y="435"/>
                  </a:cubicBezTo>
                  <a:cubicBezTo>
                    <a:pt x="346" y="402"/>
                    <a:pt x="346" y="402"/>
                    <a:pt x="346" y="402"/>
                  </a:cubicBezTo>
                  <a:cubicBezTo>
                    <a:pt x="346" y="377"/>
                    <a:pt x="346" y="377"/>
                    <a:pt x="346" y="377"/>
                  </a:cubicBezTo>
                  <a:cubicBezTo>
                    <a:pt x="494" y="377"/>
                    <a:pt x="494" y="377"/>
                    <a:pt x="494" y="377"/>
                  </a:cubicBezTo>
                  <a:cubicBezTo>
                    <a:pt x="503" y="377"/>
                    <a:pt x="510" y="370"/>
                    <a:pt x="510" y="361"/>
                  </a:cubicBezTo>
                  <a:cubicBezTo>
                    <a:pt x="510" y="16"/>
                    <a:pt x="510" y="16"/>
                    <a:pt x="510" y="16"/>
                  </a:cubicBezTo>
                  <a:cubicBezTo>
                    <a:pt x="510" y="7"/>
                    <a:pt x="503" y="0"/>
                    <a:pt x="494" y="0"/>
                  </a:cubicBezTo>
                  <a:close/>
                  <a:moveTo>
                    <a:pt x="481" y="335"/>
                  </a:moveTo>
                  <a:cubicBezTo>
                    <a:pt x="481" y="343"/>
                    <a:pt x="475" y="349"/>
                    <a:pt x="467" y="349"/>
                  </a:cubicBezTo>
                  <a:cubicBezTo>
                    <a:pt x="44" y="349"/>
                    <a:pt x="44" y="349"/>
                    <a:pt x="44" y="349"/>
                  </a:cubicBezTo>
                  <a:cubicBezTo>
                    <a:pt x="36" y="349"/>
                    <a:pt x="30" y="343"/>
                    <a:pt x="30" y="335"/>
                  </a:cubicBezTo>
                  <a:cubicBezTo>
                    <a:pt x="30" y="42"/>
                    <a:pt x="30" y="42"/>
                    <a:pt x="30" y="42"/>
                  </a:cubicBezTo>
                  <a:cubicBezTo>
                    <a:pt x="30" y="34"/>
                    <a:pt x="36" y="28"/>
                    <a:pt x="44" y="28"/>
                  </a:cubicBezTo>
                  <a:cubicBezTo>
                    <a:pt x="467" y="28"/>
                    <a:pt x="467" y="28"/>
                    <a:pt x="467" y="28"/>
                  </a:cubicBezTo>
                  <a:cubicBezTo>
                    <a:pt x="475" y="28"/>
                    <a:pt x="481" y="34"/>
                    <a:pt x="481" y="42"/>
                  </a:cubicBezTo>
                  <a:lnTo>
                    <a:pt x="481" y="335"/>
                  </a:lnTo>
                  <a:close/>
                </a:path>
              </a:pathLst>
            </a:custGeom>
            <a:solidFill>
              <a:srgbClr val="00B294"/>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1412" tIns="45706" rIns="91412" bIns="45706" numCol="1" rtlCol="0" anchor="ctr" anchorCtr="0" compatLnSpc="1">
              <a:prstTxWarp prst="textNoShape">
                <a:avLst/>
              </a:prstTxWarp>
            </a:bodyPr>
            <a:lstStyle/>
            <a:p>
              <a:pPr defTabSz="740518"/>
              <a:endParaRPr lang="en-US" sz="1799" spc="-122" dirty="0">
                <a:solidFill>
                  <a:schemeClr val="tx1"/>
                </a:solidFill>
                <a:latin typeface="Segoe Light" pitchFamily="34" charset="0"/>
              </a:endParaRPr>
            </a:p>
          </p:txBody>
        </p:sp>
        <p:sp>
          <p:nvSpPr>
            <p:cNvPr id="38" name="TextBox 37"/>
            <p:cNvSpPr txBox="1"/>
            <p:nvPr/>
          </p:nvSpPr>
          <p:spPr>
            <a:xfrm>
              <a:off x="1300990" y="2039742"/>
              <a:ext cx="3351054" cy="390687"/>
            </a:xfrm>
            <a:prstGeom prst="rect">
              <a:avLst/>
            </a:prstGeom>
            <a:noFill/>
            <a:ln w="952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noAutofit/>
            </a:bodyPr>
            <a:lstStyle>
              <a:defPPr>
                <a:defRPr lang="en-US"/>
              </a:defPPr>
              <a:lvl1pPr lvl="0">
                <a:lnSpc>
                  <a:spcPct val="90000"/>
                </a:lnSpc>
                <a:buSzPct val="90000"/>
                <a:defRPr sz="2200" kern="0">
                  <a:gradFill>
                    <a:gsLst>
                      <a:gs pos="85000">
                        <a:srgbClr val="FFFFFF"/>
                      </a:gs>
                      <a:gs pos="0">
                        <a:srgbClr val="FFFFFF"/>
                      </a:gs>
                    </a:gsLst>
                    <a:lin ang="5400000" scaled="0"/>
                  </a:gradFill>
                  <a:latin typeface="Segoe UI Light" pitchFamily="34" charset="0"/>
                  <a:ea typeface="Segoe UI" pitchFamily="34" charset="0"/>
                  <a:cs typeface="Segoe UI" pitchFamily="34" charset="0"/>
                </a:defRPr>
              </a:lvl1pPr>
            </a:lstStyle>
            <a:p>
              <a:pPr algn="ctr" defTabSz="1218317"/>
              <a:r>
                <a:rPr lang="en-US" sz="2000" dirty="0">
                  <a:solidFill>
                    <a:schemeClr val="tx1"/>
                  </a:solidFill>
                  <a:cs typeface="Segoe UI Light" panose="020B0502040204020203" pitchFamily="34" charset="0"/>
                </a:rPr>
                <a:t>Management portal</a:t>
              </a:r>
            </a:p>
          </p:txBody>
        </p:sp>
        <p:sp>
          <p:nvSpPr>
            <p:cNvPr id="40" name="TextBox 39"/>
            <p:cNvSpPr txBox="1"/>
            <p:nvPr/>
          </p:nvSpPr>
          <p:spPr>
            <a:xfrm>
              <a:off x="1753216" y="3062495"/>
              <a:ext cx="3351054" cy="390687"/>
            </a:xfrm>
            <a:prstGeom prst="rect">
              <a:avLst/>
            </a:prstGeom>
            <a:noFill/>
            <a:ln w="952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noAutofit/>
            </a:bodyPr>
            <a:lstStyle>
              <a:defPPr>
                <a:defRPr lang="en-US"/>
              </a:defPPr>
              <a:lvl1pPr lvl="0">
                <a:lnSpc>
                  <a:spcPct val="90000"/>
                </a:lnSpc>
                <a:buSzPct val="90000"/>
                <a:defRPr sz="2200" kern="0">
                  <a:gradFill>
                    <a:gsLst>
                      <a:gs pos="85000">
                        <a:srgbClr val="FFFFFF"/>
                      </a:gs>
                      <a:gs pos="0">
                        <a:srgbClr val="FFFFFF"/>
                      </a:gs>
                    </a:gsLst>
                    <a:lin ang="5400000" scaled="0"/>
                  </a:gradFill>
                  <a:latin typeface="Segoe UI Light" pitchFamily="34" charset="0"/>
                  <a:ea typeface="Segoe UI" pitchFamily="34" charset="0"/>
                  <a:cs typeface="Segoe UI" pitchFamily="34" charset="0"/>
                </a:defRPr>
              </a:lvl1pPr>
            </a:lstStyle>
            <a:p>
              <a:pPr defTabSz="1218317"/>
              <a:r>
                <a:rPr lang="en-US" sz="2000" dirty="0">
                  <a:solidFill>
                    <a:schemeClr val="tx1"/>
                  </a:solidFill>
                  <a:cs typeface="Segoe UI Light" panose="020B0502040204020203" pitchFamily="34" charset="0"/>
                </a:rPr>
                <a:t>Scripting </a:t>
              </a:r>
            </a:p>
            <a:p>
              <a:pPr defTabSz="1218317"/>
              <a:r>
                <a:rPr lang="en-US" sz="1400" dirty="0">
                  <a:solidFill>
                    <a:schemeClr val="tx1"/>
                  </a:solidFill>
                  <a:cs typeface="Segoe UI Light" panose="020B0502040204020203" pitchFamily="34" charset="0"/>
                </a:rPr>
                <a:t>(Windows, Linux and Mac) </a:t>
              </a:r>
            </a:p>
          </p:txBody>
        </p:sp>
        <p:sp>
          <p:nvSpPr>
            <p:cNvPr id="4" name="Rectangle 3"/>
            <p:cNvSpPr/>
            <p:nvPr/>
          </p:nvSpPr>
          <p:spPr bwMode="auto">
            <a:xfrm>
              <a:off x="4558033" y="593524"/>
              <a:ext cx="3581955" cy="1002776"/>
            </a:xfrm>
            <a:prstGeom prst="rect">
              <a:avLst/>
            </a:prstGeom>
            <a:solidFill>
              <a:srgbClr val="9B4F96"/>
            </a:solidFill>
            <a:ln w="9525" cap="flat" cmpd="sng" algn="ctr">
              <a:noFill/>
              <a:prstDash val="solid"/>
              <a:headEnd type="none" w="med" len="med"/>
              <a:tailEnd type="none" w="med" len="med"/>
            </a:ln>
            <a:effectLst/>
          </p:spPr>
          <p:txBody>
            <a:bodyPr vert="horz" wrap="square" lIns="243714" tIns="60928" rIns="121856" bIns="60928" numCol="1" rtlCol="0" anchor="ctr" anchorCtr="0" compatLnSpc="1">
              <a:prstTxWarp prst="textNoShape">
                <a:avLst/>
              </a:prstTxWarp>
            </a:bodyPr>
            <a:lstStyle/>
            <a:p>
              <a:pPr defTabSz="1218317">
                <a:lnSpc>
                  <a:spcPct val="90000"/>
                </a:lnSpc>
                <a:buSzPct val="90000"/>
                <a:defRPr/>
              </a:pPr>
              <a:r>
                <a:rPr lang="en-US" sz="2400" kern="0" dirty="0">
                  <a:solidFill>
                    <a:schemeClr val="bg1"/>
                  </a:solidFill>
                  <a:latin typeface="Segoe UI Light" pitchFamily="34" charset="0"/>
                  <a:ea typeface="Segoe UI" pitchFamily="34" charset="0"/>
                  <a:cs typeface="Segoe UI" pitchFamily="34" charset="0"/>
                </a:rPr>
                <a:t>Select image </a:t>
              </a:r>
              <a:br>
                <a:rPr lang="en-US" sz="2400" kern="0" dirty="0">
                  <a:solidFill>
                    <a:schemeClr val="bg1"/>
                  </a:solidFill>
                  <a:latin typeface="Segoe UI Light" pitchFamily="34" charset="0"/>
                  <a:ea typeface="Segoe UI" pitchFamily="34" charset="0"/>
                  <a:cs typeface="Segoe UI" pitchFamily="34" charset="0"/>
                </a:rPr>
              </a:br>
              <a:r>
                <a:rPr lang="en-US" sz="2400" kern="0" dirty="0">
                  <a:solidFill>
                    <a:schemeClr val="bg1"/>
                  </a:solidFill>
                  <a:latin typeface="Segoe UI Light" pitchFamily="34" charset="0"/>
                  <a:ea typeface="Segoe UI" pitchFamily="34" charset="0"/>
                  <a:cs typeface="Segoe UI" pitchFamily="34" charset="0"/>
                </a:rPr>
                <a:t>and VM size</a:t>
              </a:r>
            </a:p>
          </p:txBody>
        </p:sp>
        <p:sp>
          <p:nvSpPr>
            <p:cNvPr id="8" name="Rectangle 7"/>
            <p:cNvSpPr/>
            <p:nvPr/>
          </p:nvSpPr>
          <p:spPr bwMode="auto">
            <a:xfrm>
              <a:off x="4557661" y="1596300"/>
              <a:ext cx="3576525" cy="416343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51" tIns="60925" rIns="121851" bIns="60925" numCol="1" rtlCol="0" anchor="ctr" anchorCtr="0" compatLnSpc="1">
              <a:prstTxWarp prst="textNoShape">
                <a:avLst/>
              </a:prstTxWarp>
            </a:bodyPr>
            <a:lstStyle/>
            <a:p>
              <a:pPr algn="ctr" defTabSz="1217926" fontAlgn="base">
                <a:spcBef>
                  <a:spcPct val="0"/>
                </a:spcBef>
                <a:spcAft>
                  <a:spcPct val="0"/>
                </a:spcAft>
              </a:pPr>
              <a:endParaRPr lang="en-US" sz="2932" dirty="0">
                <a:solidFill>
                  <a:schemeClr val="tx1"/>
                </a:solidFill>
              </a:endParaRPr>
            </a:p>
          </p:txBody>
        </p:sp>
        <p:sp>
          <p:nvSpPr>
            <p:cNvPr id="44" name="Isosceles Triangle 43"/>
            <p:cNvSpPr/>
            <p:nvPr/>
          </p:nvSpPr>
          <p:spPr>
            <a:xfrm rot="10800000">
              <a:off x="7232878" y="1597652"/>
              <a:ext cx="390547" cy="157604"/>
            </a:xfrm>
            <a:prstGeom prst="triangle">
              <a:avLst/>
            </a:prstGeom>
            <a:solidFill>
              <a:srgbClr val="9B4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48" name="Rectangle 78"/>
            <p:cNvSpPr/>
            <p:nvPr/>
          </p:nvSpPr>
          <p:spPr bwMode="auto">
            <a:xfrm>
              <a:off x="4567830" y="1684596"/>
              <a:ext cx="3584462" cy="4182804"/>
            </a:xfrm>
            <a:custGeom>
              <a:avLst/>
              <a:gdLst>
                <a:gd name="connsiteX0" fmla="*/ 0 w 5445723"/>
                <a:gd name="connsiteY0" fmla="*/ 0 h 4168540"/>
                <a:gd name="connsiteX1" fmla="*/ 5445723 w 5445723"/>
                <a:gd name="connsiteY1" fmla="*/ 0 h 4168540"/>
                <a:gd name="connsiteX2" fmla="*/ 5445723 w 5445723"/>
                <a:gd name="connsiteY2" fmla="*/ 4168540 h 4168540"/>
                <a:gd name="connsiteX3" fmla="*/ 0 w 5445723"/>
                <a:gd name="connsiteY3" fmla="*/ 4168540 h 4168540"/>
                <a:gd name="connsiteX4" fmla="*/ 0 w 5445723"/>
                <a:gd name="connsiteY4" fmla="*/ 0 h 4168540"/>
                <a:gd name="connsiteX0" fmla="*/ 0 w 5445723"/>
                <a:gd name="connsiteY0" fmla="*/ 3742 h 4172282"/>
                <a:gd name="connsiteX1" fmla="*/ 4679600 w 5445723"/>
                <a:gd name="connsiteY1" fmla="*/ 0 h 4172282"/>
                <a:gd name="connsiteX2" fmla="*/ 5445723 w 5445723"/>
                <a:gd name="connsiteY2" fmla="*/ 3742 h 4172282"/>
                <a:gd name="connsiteX3" fmla="*/ 5445723 w 5445723"/>
                <a:gd name="connsiteY3" fmla="*/ 4172282 h 4172282"/>
                <a:gd name="connsiteX4" fmla="*/ 0 w 5445723"/>
                <a:gd name="connsiteY4" fmla="*/ 4172282 h 4172282"/>
                <a:gd name="connsiteX5" fmla="*/ 0 w 5445723"/>
                <a:gd name="connsiteY5" fmla="*/ 3742 h 4172282"/>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35826 h 4204366"/>
                <a:gd name="connsiteX1" fmla="*/ 2064736 w 5445723"/>
                <a:gd name="connsiteY1" fmla="*/ 0 h 4204366"/>
                <a:gd name="connsiteX2" fmla="*/ 3701031 w 5445723"/>
                <a:gd name="connsiteY2" fmla="*/ 16042 h 4204366"/>
                <a:gd name="connsiteX3" fmla="*/ 4679600 w 5445723"/>
                <a:gd name="connsiteY3" fmla="*/ 3208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56348 h 4224888"/>
                <a:gd name="connsiteX1" fmla="*/ 2064736 w 5445723"/>
                <a:gd name="connsiteY1" fmla="*/ 20522 h 4224888"/>
                <a:gd name="connsiteX2" fmla="*/ 3701031 w 5445723"/>
                <a:gd name="connsiteY2" fmla="*/ 36564 h 4224888"/>
                <a:gd name="connsiteX3" fmla="*/ 4695642 w 5445723"/>
                <a:gd name="connsiteY3" fmla="*/ 469701 h 4224888"/>
                <a:gd name="connsiteX4" fmla="*/ 5445723 w 5445723"/>
                <a:gd name="connsiteY4" fmla="*/ 56348 h 4224888"/>
                <a:gd name="connsiteX5" fmla="*/ 5445723 w 5445723"/>
                <a:gd name="connsiteY5" fmla="*/ 4224888 h 4224888"/>
                <a:gd name="connsiteX6" fmla="*/ 0 w 5445723"/>
                <a:gd name="connsiteY6" fmla="*/ 4224888 h 4224888"/>
                <a:gd name="connsiteX7" fmla="*/ 0 w 5445723"/>
                <a:gd name="connsiteY7" fmla="*/ 56348 h 4224888"/>
                <a:gd name="connsiteX0" fmla="*/ 0 w 5445723"/>
                <a:gd name="connsiteY0" fmla="*/ 52828 h 4221368"/>
                <a:gd name="connsiteX1" fmla="*/ 2064736 w 5445723"/>
                <a:gd name="connsiteY1" fmla="*/ 17002 h 4221368"/>
                <a:gd name="connsiteX2" fmla="*/ 3701031 w 5445723"/>
                <a:gd name="connsiteY2" fmla="*/ 33044 h 4221368"/>
                <a:gd name="connsiteX3" fmla="*/ 4246463 w 5445723"/>
                <a:gd name="connsiteY3" fmla="*/ 418054 h 4221368"/>
                <a:gd name="connsiteX4" fmla="*/ 5445723 w 5445723"/>
                <a:gd name="connsiteY4" fmla="*/ 52828 h 4221368"/>
                <a:gd name="connsiteX5" fmla="*/ 5445723 w 5445723"/>
                <a:gd name="connsiteY5" fmla="*/ 4221368 h 4221368"/>
                <a:gd name="connsiteX6" fmla="*/ 0 w 5445723"/>
                <a:gd name="connsiteY6" fmla="*/ 4221368 h 4221368"/>
                <a:gd name="connsiteX7" fmla="*/ 0 w 5445723"/>
                <a:gd name="connsiteY7" fmla="*/ 52828 h 4221368"/>
                <a:gd name="connsiteX0" fmla="*/ 0 w 5445723"/>
                <a:gd name="connsiteY0" fmla="*/ 52828 h 4221368"/>
                <a:gd name="connsiteX1" fmla="*/ 2064736 w 5445723"/>
                <a:gd name="connsiteY1" fmla="*/ 17002 h 4221368"/>
                <a:gd name="connsiteX2" fmla="*/ 3701031 w 5445723"/>
                <a:gd name="connsiteY2" fmla="*/ 33044 h 4221368"/>
                <a:gd name="connsiteX3" fmla="*/ 4246463 w 5445723"/>
                <a:gd name="connsiteY3" fmla="*/ 418054 h 4221368"/>
                <a:gd name="connsiteX4" fmla="*/ 5445723 w 5445723"/>
                <a:gd name="connsiteY4" fmla="*/ 52828 h 4221368"/>
                <a:gd name="connsiteX5" fmla="*/ 5445723 w 5445723"/>
                <a:gd name="connsiteY5" fmla="*/ 4221368 h 4221368"/>
                <a:gd name="connsiteX6" fmla="*/ 0 w 5445723"/>
                <a:gd name="connsiteY6" fmla="*/ 4221368 h 4221368"/>
                <a:gd name="connsiteX7" fmla="*/ 0 w 5445723"/>
                <a:gd name="connsiteY7" fmla="*/ 52828 h 4221368"/>
                <a:gd name="connsiteX0" fmla="*/ 0 w 5445723"/>
                <a:gd name="connsiteY0" fmla="*/ 113084 h 4281624"/>
                <a:gd name="connsiteX1" fmla="*/ 2064736 w 5445723"/>
                <a:gd name="connsiteY1" fmla="*/ 77258 h 4281624"/>
                <a:gd name="connsiteX2" fmla="*/ 3701031 w 5445723"/>
                <a:gd name="connsiteY2" fmla="*/ 93300 h 4281624"/>
                <a:gd name="connsiteX3" fmla="*/ 4711684 w 5445723"/>
                <a:gd name="connsiteY3" fmla="*/ 189552 h 4281624"/>
                <a:gd name="connsiteX4" fmla="*/ 5445723 w 5445723"/>
                <a:gd name="connsiteY4" fmla="*/ 113084 h 4281624"/>
                <a:gd name="connsiteX5" fmla="*/ 5445723 w 5445723"/>
                <a:gd name="connsiteY5" fmla="*/ 4281624 h 4281624"/>
                <a:gd name="connsiteX6" fmla="*/ 0 w 5445723"/>
                <a:gd name="connsiteY6" fmla="*/ 4281624 h 4281624"/>
                <a:gd name="connsiteX7" fmla="*/ 0 w 5445723"/>
                <a:gd name="connsiteY7" fmla="*/ 113084 h 4281624"/>
                <a:gd name="connsiteX0" fmla="*/ 0 w 5445723"/>
                <a:gd name="connsiteY0" fmla="*/ 35826 h 4204366"/>
                <a:gd name="connsiteX1" fmla="*/ 2064736 w 5445723"/>
                <a:gd name="connsiteY1" fmla="*/ 0 h 4204366"/>
                <a:gd name="connsiteX2" fmla="*/ 3701031 w 5445723"/>
                <a:gd name="connsiteY2" fmla="*/ 16042 h 4204366"/>
                <a:gd name="connsiteX3" fmla="*/ 4711684 w 5445723"/>
                <a:gd name="connsiteY3" fmla="*/ 11229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35826 h 4204366"/>
                <a:gd name="connsiteX1" fmla="*/ 2064736 w 5445723"/>
                <a:gd name="connsiteY1" fmla="*/ 0 h 4204366"/>
                <a:gd name="connsiteX2" fmla="*/ 4214379 w 5445723"/>
                <a:gd name="connsiteY2" fmla="*/ 272715 h 4204366"/>
                <a:gd name="connsiteX3" fmla="*/ 4711684 w 5445723"/>
                <a:gd name="connsiteY3" fmla="*/ 11229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0 h 4168540"/>
                <a:gd name="connsiteX1" fmla="*/ 3957704 w 5445723"/>
                <a:gd name="connsiteY1" fmla="*/ 44384 h 4168540"/>
                <a:gd name="connsiteX2" fmla="*/ 4214379 w 5445723"/>
                <a:gd name="connsiteY2" fmla="*/ 236889 h 4168540"/>
                <a:gd name="connsiteX3" fmla="*/ 4711684 w 5445723"/>
                <a:gd name="connsiteY3" fmla="*/ 76468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87884 w 5445723"/>
                <a:gd name="connsiteY3" fmla="*/ 478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87884 w 5445723"/>
                <a:gd name="connsiteY3" fmla="*/ 478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68834 w 5445723"/>
                <a:gd name="connsiteY3" fmla="*/ 97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9219"/>
                <a:gd name="connsiteY0" fmla="*/ 15212 h 4183752"/>
                <a:gd name="connsiteX1" fmla="*/ 3957704 w 5449219"/>
                <a:gd name="connsiteY1" fmla="*/ 59596 h 4183752"/>
                <a:gd name="connsiteX2" fmla="*/ 4214379 w 5449219"/>
                <a:gd name="connsiteY2" fmla="*/ 252101 h 4183752"/>
                <a:gd name="connsiteX3" fmla="*/ 4768834 w 5449219"/>
                <a:gd name="connsiteY3" fmla="*/ 25005 h 4183752"/>
                <a:gd name="connsiteX4" fmla="*/ 5445723 w 5449219"/>
                <a:gd name="connsiteY4" fmla="*/ 15212 h 4183752"/>
                <a:gd name="connsiteX5" fmla="*/ 5445723 w 5449219"/>
                <a:gd name="connsiteY5" fmla="*/ 4183752 h 4183752"/>
                <a:gd name="connsiteX6" fmla="*/ 0 w 5449219"/>
                <a:gd name="connsiteY6" fmla="*/ 4183752 h 4183752"/>
                <a:gd name="connsiteX7" fmla="*/ 0 w 5449219"/>
                <a:gd name="connsiteY7" fmla="*/ 15212 h 4183752"/>
                <a:gd name="connsiteX0" fmla="*/ 0 w 5449219"/>
                <a:gd name="connsiteY0" fmla="*/ 15212 h 4183752"/>
                <a:gd name="connsiteX1" fmla="*/ 3957704 w 5449219"/>
                <a:gd name="connsiteY1" fmla="*/ 59596 h 4183752"/>
                <a:gd name="connsiteX2" fmla="*/ 4214379 w 5449219"/>
                <a:gd name="connsiteY2" fmla="*/ 252101 h 4183752"/>
                <a:gd name="connsiteX3" fmla="*/ 4768834 w 5449219"/>
                <a:gd name="connsiteY3" fmla="*/ 25005 h 4183752"/>
                <a:gd name="connsiteX4" fmla="*/ 5445723 w 5449219"/>
                <a:gd name="connsiteY4" fmla="*/ 15212 h 4183752"/>
                <a:gd name="connsiteX5" fmla="*/ 5445723 w 5449219"/>
                <a:gd name="connsiteY5" fmla="*/ 4183752 h 4183752"/>
                <a:gd name="connsiteX6" fmla="*/ 0 w 5449219"/>
                <a:gd name="connsiteY6" fmla="*/ 4183752 h 4183752"/>
                <a:gd name="connsiteX7" fmla="*/ 0 w 5449219"/>
                <a:gd name="connsiteY7" fmla="*/ 15212 h 4183752"/>
                <a:gd name="connsiteX0" fmla="*/ 0 w 5445723"/>
                <a:gd name="connsiteY0" fmla="*/ 6679 h 4175219"/>
                <a:gd name="connsiteX1" fmla="*/ 3957704 w 5445723"/>
                <a:gd name="connsiteY1" fmla="*/ 51063 h 4175219"/>
                <a:gd name="connsiteX2" fmla="*/ 4214379 w 5445723"/>
                <a:gd name="connsiteY2" fmla="*/ 243568 h 4175219"/>
                <a:gd name="connsiteX3" fmla="*/ 4768834 w 5445723"/>
                <a:gd name="connsiteY3" fmla="*/ 16472 h 4175219"/>
                <a:gd name="connsiteX4" fmla="*/ 5436198 w 5445723"/>
                <a:gd name="connsiteY4" fmla="*/ 35254 h 4175219"/>
                <a:gd name="connsiteX5" fmla="*/ 5445723 w 5445723"/>
                <a:gd name="connsiteY5" fmla="*/ 4175219 h 4175219"/>
                <a:gd name="connsiteX6" fmla="*/ 0 w 5445723"/>
                <a:gd name="connsiteY6" fmla="*/ 4175219 h 4175219"/>
                <a:gd name="connsiteX7" fmla="*/ 0 w 5445723"/>
                <a:gd name="connsiteY7" fmla="*/ 6679 h 4175219"/>
                <a:gd name="connsiteX0" fmla="*/ 0 w 5445723"/>
                <a:gd name="connsiteY0" fmla="*/ 6679 h 4175219"/>
                <a:gd name="connsiteX1" fmla="*/ 3957704 w 5445723"/>
                <a:gd name="connsiteY1" fmla="*/ 51063 h 4175219"/>
                <a:gd name="connsiteX2" fmla="*/ 4214379 w 5445723"/>
                <a:gd name="connsiteY2" fmla="*/ 243568 h 4175219"/>
                <a:gd name="connsiteX3" fmla="*/ 4768834 w 5445723"/>
                <a:gd name="connsiteY3" fmla="*/ 16472 h 4175219"/>
                <a:gd name="connsiteX4" fmla="*/ 5436198 w 5445723"/>
                <a:gd name="connsiteY4" fmla="*/ 35254 h 4175219"/>
                <a:gd name="connsiteX5" fmla="*/ 5445723 w 5445723"/>
                <a:gd name="connsiteY5" fmla="*/ 4175219 h 4175219"/>
                <a:gd name="connsiteX6" fmla="*/ 0 w 5445723"/>
                <a:gd name="connsiteY6" fmla="*/ 4175219 h 4175219"/>
                <a:gd name="connsiteX7" fmla="*/ 0 w 5445723"/>
                <a:gd name="connsiteY7" fmla="*/ 6679 h 4175219"/>
                <a:gd name="connsiteX0" fmla="*/ 0 w 5445723"/>
                <a:gd name="connsiteY0" fmla="*/ 0 h 4168540"/>
                <a:gd name="connsiteX1" fmla="*/ 3957704 w 5445723"/>
                <a:gd name="connsiteY1" fmla="*/ 44384 h 4168540"/>
                <a:gd name="connsiteX2" fmla="*/ 4214379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094112 h 4168540"/>
                <a:gd name="connsiteX6" fmla="*/ 0 w 5445723"/>
                <a:gd name="connsiteY6" fmla="*/ 4168540 h 4168540"/>
                <a:gd name="connsiteX7" fmla="*/ 0 w 5445723"/>
                <a:gd name="connsiteY7" fmla="*/ 0 h 4168540"/>
                <a:gd name="connsiteX0" fmla="*/ 0 w 5445723"/>
                <a:gd name="connsiteY0" fmla="*/ 0 h 4094112"/>
                <a:gd name="connsiteX1" fmla="*/ 3957704 w 5445723"/>
                <a:gd name="connsiteY1" fmla="*/ 44384 h 4094112"/>
                <a:gd name="connsiteX2" fmla="*/ 4319154 w 5445723"/>
                <a:gd name="connsiteY2" fmla="*/ 284514 h 4094112"/>
                <a:gd name="connsiteX3" fmla="*/ 4759309 w 5445723"/>
                <a:gd name="connsiteY3" fmla="*/ 19318 h 4094112"/>
                <a:gd name="connsiteX4" fmla="*/ 5436198 w 5445723"/>
                <a:gd name="connsiteY4" fmla="*/ 28575 h 4094112"/>
                <a:gd name="connsiteX5" fmla="*/ 5445723 w 5445723"/>
                <a:gd name="connsiteY5" fmla="*/ 4094112 h 4094112"/>
                <a:gd name="connsiteX6" fmla="*/ 0 w 5445723"/>
                <a:gd name="connsiteY6" fmla="*/ 4051582 h 4094112"/>
                <a:gd name="connsiteX7" fmla="*/ 0 w 5445723"/>
                <a:gd name="connsiteY7" fmla="*/ 0 h 4094112"/>
                <a:gd name="connsiteX0" fmla="*/ 0 w 5445723"/>
                <a:gd name="connsiteY0" fmla="*/ 0 h 4094112"/>
                <a:gd name="connsiteX1" fmla="*/ 3957704 w 5445723"/>
                <a:gd name="connsiteY1" fmla="*/ 44384 h 4094112"/>
                <a:gd name="connsiteX2" fmla="*/ 4319154 w 5445723"/>
                <a:gd name="connsiteY2" fmla="*/ 284514 h 4094112"/>
                <a:gd name="connsiteX3" fmla="*/ 4759309 w 5445723"/>
                <a:gd name="connsiteY3" fmla="*/ 19318 h 4094112"/>
                <a:gd name="connsiteX4" fmla="*/ 5436198 w 5445723"/>
                <a:gd name="connsiteY4" fmla="*/ 28575 h 4094112"/>
                <a:gd name="connsiteX5" fmla="*/ 5445723 w 5445723"/>
                <a:gd name="connsiteY5" fmla="*/ 4094112 h 4094112"/>
                <a:gd name="connsiteX6" fmla="*/ 0 w 5445723"/>
                <a:gd name="connsiteY6" fmla="*/ 4072847 h 4094112"/>
                <a:gd name="connsiteX7" fmla="*/ 0 w 5445723"/>
                <a:gd name="connsiteY7" fmla="*/ 0 h 4094112"/>
                <a:gd name="connsiteX0" fmla="*/ 0 w 5436619"/>
                <a:gd name="connsiteY0" fmla="*/ 0 h 4072847"/>
                <a:gd name="connsiteX1" fmla="*/ 3957704 w 5436619"/>
                <a:gd name="connsiteY1" fmla="*/ 44384 h 4072847"/>
                <a:gd name="connsiteX2" fmla="*/ 4319154 w 5436619"/>
                <a:gd name="connsiteY2" fmla="*/ 284514 h 4072847"/>
                <a:gd name="connsiteX3" fmla="*/ 4759309 w 5436619"/>
                <a:gd name="connsiteY3" fmla="*/ 19318 h 4072847"/>
                <a:gd name="connsiteX4" fmla="*/ 5436198 w 5436619"/>
                <a:gd name="connsiteY4" fmla="*/ 28575 h 4072847"/>
                <a:gd name="connsiteX5" fmla="*/ 5435090 w 5436619"/>
                <a:gd name="connsiteY5" fmla="*/ 4072847 h 4072847"/>
                <a:gd name="connsiteX6" fmla="*/ 0 w 5436619"/>
                <a:gd name="connsiteY6" fmla="*/ 4072847 h 4072847"/>
                <a:gd name="connsiteX7" fmla="*/ 0 w 5436619"/>
                <a:gd name="connsiteY7" fmla="*/ 0 h 4072847"/>
                <a:gd name="connsiteX0" fmla="*/ 0 w 5436619"/>
                <a:gd name="connsiteY0" fmla="*/ 2019 h 4053601"/>
                <a:gd name="connsiteX1" fmla="*/ 3957704 w 5436619"/>
                <a:gd name="connsiteY1" fmla="*/ 25138 h 4053601"/>
                <a:gd name="connsiteX2" fmla="*/ 4319154 w 5436619"/>
                <a:gd name="connsiteY2" fmla="*/ 265268 h 4053601"/>
                <a:gd name="connsiteX3" fmla="*/ 4759309 w 5436619"/>
                <a:gd name="connsiteY3" fmla="*/ 72 h 4053601"/>
                <a:gd name="connsiteX4" fmla="*/ 5436198 w 5436619"/>
                <a:gd name="connsiteY4" fmla="*/ 9329 h 4053601"/>
                <a:gd name="connsiteX5" fmla="*/ 5435090 w 5436619"/>
                <a:gd name="connsiteY5" fmla="*/ 4053601 h 4053601"/>
                <a:gd name="connsiteX6" fmla="*/ 0 w 5436619"/>
                <a:gd name="connsiteY6" fmla="*/ 4053601 h 4053601"/>
                <a:gd name="connsiteX7" fmla="*/ 0 w 5436619"/>
                <a:gd name="connsiteY7" fmla="*/ 2019 h 4053601"/>
                <a:gd name="connsiteX0" fmla="*/ 0 w 5447252"/>
                <a:gd name="connsiteY0" fmla="*/ 33917 h 4053601"/>
                <a:gd name="connsiteX1" fmla="*/ 3968337 w 5447252"/>
                <a:gd name="connsiteY1" fmla="*/ 25138 h 4053601"/>
                <a:gd name="connsiteX2" fmla="*/ 4329787 w 5447252"/>
                <a:gd name="connsiteY2" fmla="*/ 265268 h 4053601"/>
                <a:gd name="connsiteX3" fmla="*/ 4769942 w 5447252"/>
                <a:gd name="connsiteY3" fmla="*/ 72 h 4053601"/>
                <a:gd name="connsiteX4" fmla="*/ 5446831 w 5447252"/>
                <a:gd name="connsiteY4" fmla="*/ 9329 h 4053601"/>
                <a:gd name="connsiteX5" fmla="*/ 5445723 w 5447252"/>
                <a:gd name="connsiteY5" fmla="*/ 4053601 h 4053601"/>
                <a:gd name="connsiteX6" fmla="*/ 10633 w 5447252"/>
                <a:gd name="connsiteY6" fmla="*/ 4053601 h 4053601"/>
                <a:gd name="connsiteX7" fmla="*/ 0 w 5447252"/>
                <a:gd name="connsiteY7" fmla="*/ 33917 h 4053601"/>
                <a:gd name="connsiteX0" fmla="*/ 0 w 5447243"/>
                <a:gd name="connsiteY0" fmla="*/ 33914 h 4053598"/>
                <a:gd name="connsiteX1" fmla="*/ 3968337 w 5447243"/>
                <a:gd name="connsiteY1" fmla="*/ 25135 h 4053598"/>
                <a:gd name="connsiteX2" fmla="*/ 4329787 w 5447243"/>
                <a:gd name="connsiteY2" fmla="*/ 265265 h 4053598"/>
                <a:gd name="connsiteX3" fmla="*/ 4754869 w 5447243"/>
                <a:gd name="connsiteY3" fmla="*/ 69 h 4053598"/>
                <a:gd name="connsiteX4" fmla="*/ 5446831 w 5447243"/>
                <a:gd name="connsiteY4" fmla="*/ 9326 h 4053598"/>
                <a:gd name="connsiteX5" fmla="*/ 5445723 w 5447243"/>
                <a:gd name="connsiteY5" fmla="*/ 4053598 h 4053598"/>
                <a:gd name="connsiteX6" fmla="*/ 10633 w 5447243"/>
                <a:gd name="connsiteY6" fmla="*/ 4053598 h 4053598"/>
                <a:gd name="connsiteX7" fmla="*/ 0 w 5447243"/>
                <a:gd name="connsiteY7" fmla="*/ 33914 h 4053598"/>
                <a:gd name="connsiteX0" fmla="*/ 0 w 5447243"/>
                <a:gd name="connsiteY0" fmla="*/ 33913 h 4053597"/>
                <a:gd name="connsiteX1" fmla="*/ 3968337 w 5447243"/>
                <a:gd name="connsiteY1" fmla="*/ 25134 h 4053597"/>
                <a:gd name="connsiteX2" fmla="*/ 4329787 w 5447243"/>
                <a:gd name="connsiteY2" fmla="*/ 265264 h 4053597"/>
                <a:gd name="connsiteX3" fmla="*/ 4754869 w 5447243"/>
                <a:gd name="connsiteY3" fmla="*/ 68 h 4053597"/>
                <a:gd name="connsiteX4" fmla="*/ 5446831 w 5447243"/>
                <a:gd name="connsiteY4" fmla="*/ 9325 h 4053597"/>
                <a:gd name="connsiteX5" fmla="*/ 5445723 w 5447243"/>
                <a:gd name="connsiteY5" fmla="*/ 4053597 h 4053597"/>
                <a:gd name="connsiteX6" fmla="*/ 10633 w 5447243"/>
                <a:gd name="connsiteY6" fmla="*/ 4053597 h 4053597"/>
                <a:gd name="connsiteX7" fmla="*/ 0 w 5447243"/>
                <a:gd name="connsiteY7" fmla="*/ 33913 h 4053597"/>
                <a:gd name="connsiteX0" fmla="*/ 0 w 5447214"/>
                <a:gd name="connsiteY0" fmla="*/ 29745 h 4049429"/>
                <a:gd name="connsiteX1" fmla="*/ 3968337 w 5447214"/>
                <a:gd name="connsiteY1" fmla="*/ 20966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5236545"/>
                <a:gd name="connsiteX1" fmla="*/ 3918095 w 5447214"/>
                <a:gd name="connsiteY1" fmla="*/ 15941 h 5236545"/>
                <a:gd name="connsiteX2" fmla="*/ 4329787 w 5447214"/>
                <a:gd name="connsiteY2" fmla="*/ 261096 h 5236545"/>
                <a:gd name="connsiteX3" fmla="*/ 4704627 w 5447214"/>
                <a:gd name="connsiteY3" fmla="*/ 924 h 5236545"/>
                <a:gd name="connsiteX4" fmla="*/ 5446831 w 5447214"/>
                <a:gd name="connsiteY4" fmla="*/ 5157 h 5236545"/>
                <a:gd name="connsiteX5" fmla="*/ 5445723 w 5447214"/>
                <a:gd name="connsiteY5" fmla="*/ 5236545 h 5236545"/>
                <a:gd name="connsiteX6" fmla="*/ 10633 w 5447214"/>
                <a:gd name="connsiteY6" fmla="*/ 4049429 h 5236545"/>
                <a:gd name="connsiteX7" fmla="*/ 0 w 5447214"/>
                <a:gd name="connsiteY7" fmla="*/ 29745 h 5236545"/>
                <a:gd name="connsiteX0" fmla="*/ 6048 w 5453262"/>
                <a:gd name="connsiteY0" fmla="*/ 29745 h 5236545"/>
                <a:gd name="connsiteX1" fmla="*/ 3924143 w 5453262"/>
                <a:gd name="connsiteY1" fmla="*/ 15941 h 5236545"/>
                <a:gd name="connsiteX2" fmla="*/ 4335835 w 5453262"/>
                <a:gd name="connsiteY2" fmla="*/ 261096 h 5236545"/>
                <a:gd name="connsiteX3" fmla="*/ 4710675 w 5453262"/>
                <a:gd name="connsiteY3" fmla="*/ 924 h 5236545"/>
                <a:gd name="connsiteX4" fmla="*/ 5452879 w 5453262"/>
                <a:gd name="connsiteY4" fmla="*/ 5157 h 5236545"/>
                <a:gd name="connsiteX5" fmla="*/ 5451771 w 5453262"/>
                <a:gd name="connsiteY5" fmla="*/ 5236545 h 5236545"/>
                <a:gd name="connsiteX6" fmla="*/ 639 w 5453262"/>
                <a:gd name="connsiteY6" fmla="*/ 5172376 h 5236545"/>
                <a:gd name="connsiteX7" fmla="*/ 6048 w 5453262"/>
                <a:gd name="connsiteY7" fmla="*/ 29745 h 5236545"/>
                <a:gd name="connsiteX0" fmla="*/ 0 w 5447214"/>
                <a:gd name="connsiteY0" fmla="*/ 29745 h 5268069"/>
                <a:gd name="connsiteX1" fmla="*/ 3918095 w 5447214"/>
                <a:gd name="connsiteY1" fmla="*/ 15941 h 5268069"/>
                <a:gd name="connsiteX2" fmla="*/ 4329787 w 5447214"/>
                <a:gd name="connsiteY2" fmla="*/ 261096 h 5268069"/>
                <a:gd name="connsiteX3" fmla="*/ 4704627 w 5447214"/>
                <a:gd name="connsiteY3" fmla="*/ 924 h 5268069"/>
                <a:gd name="connsiteX4" fmla="*/ 5446831 w 5447214"/>
                <a:gd name="connsiteY4" fmla="*/ 5157 h 5268069"/>
                <a:gd name="connsiteX5" fmla="*/ 5445723 w 5447214"/>
                <a:gd name="connsiteY5" fmla="*/ 5236545 h 5268069"/>
                <a:gd name="connsiteX6" fmla="*/ 15856 w 5447214"/>
                <a:gd name="connsiteY6" fmla="*/ 5268069 h 5268069"/>
                <a:gd name="connsiteX7" fmla="*/ 0 w 5447214"/>
                <a:gd name="connsiteY7" fmla="*/ 29745 h 5268069"/>
                <a:gd name="connsiteX0" fmla="*/ 0 w 5447214"/>
                <a:gd name="connsiteY0" fmla="*/ 29745 h 5246804"/>
                <a:gd name="connsiteX1" fmla="*/ 3918095 w 5447214"/>
                <a:gd name="connsiteY1" fmla="*/ 15941 h 5246804"/>
                <a:gd name="connsiteX2" fmla="*/ 4329787 w 5447214"/>
                <a:gd name="connsiteY2" fmla="*/ 261096 h 5246804"/>
                <a:gd name="connsiteX3" fmla="*/ 4704627 w 5447214"/>
                <a:gd name="connsiteY3" fmla="*/ 924 h 5246804"/>
                <a:gd name="connsiteX4" fmla="*/ 5446831 w 5447214"/>
                <a:gd name="connsiteY4" fmla="*/ 5157 h 5246804"/>
                <a:gd name="connsiteX5" fmla="*/ 5445723 w 5447214"/>
                <a:gd name="connsiteY5" fmla="*/ 5236545 h 5246804"/>
                <a:gd name="connsiteX6" fmla="*/ 15856 w 5447214"/>
                <a:gd name="connsiteY6" fmla="*/ 5246804 h 5246804"/>
                <a:gd name="connsiteX7" fmla="*/ 0 w 5447214"/>
                <a:gd name="connsiteY7" fmla="*/ 29745 h 5246804"/>
                <a:gd name="connsiteX0" fmla="*/ 0 w 5447214"/>
                <a:gd name="connsiteY0" fmla="*/ 29745 h 5236545"/>
                <a:gd name="connsiteX1" fmla="*/ 3918095 w 5447214"/>
                <a:gd name="connsiteY1" fmla="*/ 15941 h 5236545"/>
                <a:gd name="connsiteX2" fmla="*/ 4329787 w 5447214"/>
                <a:gd name="connsiteY2" fmla="*/ 261096 h 5236545"/>
                <a:gd name="connsiteX3" fmla="*/ 4704627 w 5447214"/>
                <a:gd name="connsiteY3" fmla="*/ 924 h 5236545"/>
                <a:gd name="connsiteX4" fmla="*/ 5446831 w 5447214"/>
                <a:gd name="connsiteY4" fmla="*/ 5157 h 5236545"/>
                <a:gd name="connsiteX5" fmla="*/ 5445723 w 5447214"/>
                <a:gd name="connsiteY5" fmla="*/ 5236545 h 5236545"/>
                <a:gd name="connsiteX6" fmla="*/ 15856 w 5447214"/>
                <a:gd name="connsiteY6" fmla="*/ 5236171 h 5236545"/>
                <a:gd name="connsiteX7" fmla="*/ 0 w 5447214"/>
                <a:gd name="connsiteY7" fmla="*/ 29745 h 5236545"/>
                <a:gd name="connsiteX0" fmla="*/ 0 w 5447214"/>
                <a:gd name="connsiteY0" fmla="*/ 58792 h 5265592"/>
                <a:gd name="connsiteX1" fmla="*/ 3515864 w 5447214"/>
                <a:gd name="connsiteY1" fmla="*/ 0 h 5265592"/>
                <a:gd name="connsiteX2" fmla="*/ 4329787 w 5447214"/>
                <a:gd name="connsiteY2" fmla="*/ 290143 h 5265592"/>
                <a:gd name="connsiteX3" fmla="*/ 4704627 w 5447214"/>
                <a:gd name="connsiteY3" fmla="*/ 29971 h 5265592"/>
                <a:gd name="connsiteX4" fmla="*/ 5446831 w 5447214"/>
                <a:gd name="connsiteY4" fmla="*/ 34204 h 5265592"/>
                <a:gd name="connsiteX5" fmla="*/ 5445723 w 5447214"/>
                <a:gd name="connsiteY5" fmla="*/ 5265592 h 5265592"/>
                <a:gd name="connsiteX6" fmla="*/ 15856 w 5447214"/>
                <a:gd name="connsiteY6" fmla="*/ 5265218 h 5265592"/>
                <a:gd name="connsiteX7" fmla="*/ 0 w 5447214"/>
                <a:gd name="connsiteY7" fmla="*/ 58792 h 5265592"/>
                <a:gd name="connsiteX0" fmla="*/ 0 w 5447306"/>
                <a:gd name="connsiteY0" fmla="*/ 110104 h 5316904"/>
                <a:gd name="connsiteX1" fmla="*/ 3515864 w 5447306"/>
                <a:gd name="connsiteY1" fmla="*/ 51312 h 5316904"/>
                <a:gd name="connsiteX2" fmla="*/ 4329788 w 5447306"/>
                <a:gd name="connsiteY2" fmla="*/ 926214 h 5316904"/>
                <a:gd name="connsiteX3" fmla="*/ 4704627 w 5447306"/>
                <a:gd name="connsiteY3" fmla="*/ 81283 h 5316904"/>
                <a:gd name="connsiteX4" fmla="*/ 5446831 w 5447306"/>
                <a:gd name="connsiteY4" fmla="*/ 85516 h 5316904"/>
                <a:gd name="connsiteX5" fmla="*/ 5445723 w 5447306"/>
                <a:gd name="connsiteY5" fmla="*/ 5316904 h 5316904"/>
                <a:gd name="connsiteX6" fmla="*/ 15856 w 5447306"/>
                <a:gd name="connsiteY6" fmla="*/ 5316530 h 5316904"/>
                <a:gd name="connsiteX7" fmla="*/ 0 w 5447306"/>
                <a:gd name="connsiteY7" fmla="*/ 110104 h 5316904"/>
                <a:gd name="connsiteX0" fmla="*/ 0 w 5447308"/>
                <a:gd name="connsiteY0" fmla="*/ 92598 h 5299398"/>
                <a:gd name="connsiteX1" fmla="*/ 3515864 w 5447308"/>
                <a:gd name="connsiteY1" fmla="*/ 33806 h 5299398"/>
                <a:gd name="connsiteX2" fmla="*/ 4329788 w 5447308"/>
                <a:gd name="connsiteY2" fmla="*/ 908708 h 5299398"/>
                <a:gd name="connsiteX3" fmla="*/ 4704627 w 5447308"/>
                <a:gd name="connsiteY3" fmla="*/ 63777 h 5299398"/>
                <a:gd name="connsiteX4" fmla="*/ 5446831 w 5447308"/>
                <a:gd name="connsiteY4" fmla="*/ 68010 h 5299398"/>
                <a:gd name="connsiteX5" fmla="*/ 5445723 w 5447308"/>
                <a:gd name="connsiteY5" fmla="*/ 5299398 h 5299398"/>
                <a:gd name="connsiteX6" fmla="*/ 15856 w 5447308"/>
                <a:gd name="connsiteY6" fmla="*/ 5299024 h 5299398"/>
                <a:gd name="connsiteX7" fmla="*/ 0 w 5447308"/>
                <a:gd name="connsiteY7" fmla="*/ 92598 h 5299398"/>
                <a:gd name="connsiteX0" fmla="*/ 0 w 5447306"/>
                <a:gd name="connsiteY0" fmla="*/ 92598 h 5299398"/>
                <a:gd name="connsiteX1" fmla="*/ 3834874 w 5447306"/>
                <a:gd name="connsiteY1" fmla="*/ 78785 h 5299398"/>
                <a:gd name="connsiteX2" fmla="*/ 4329788 w 5447306"/>
                <a:gd name="connsiteY2" fmla="*/ 908708 h 5299398"/>
                <a:gd name="connsiteX3" fmla="*/ 4704627 w 5447306"/>
                <a:gd name="connsiteY3" fmla="*/ 63777 h 5299398"/>
                <a:gd name="connsiteX4" fmla="*/ 5446831 w 5447306"/>
                <a:gd name="connsiteY4" fmla="*/ 68010 h 5299398"/>
                <a:gd name="connsiteX5" fmla="*/ 5445723 w 5447306"/>
                <a:gd name="connsiteY5" fmla="*/ 5299398 h 5299398"/>
                <a:gd name="connsiteX6" fmla="*/ 15856 w 5447306"/>
                <a:gd name="connsiteY6" fmla="*/ 5299024 h 5299398"/>
                <a:gd name="connsiteX7" fmla="*/ 0 w 5447306"/>
                <a:gd name="connsiteY7" fmla="*/ 92598 h 5299398"/>
                <a:gd name="connsiteX0" fmla="*/ 0 w 5447240"/>
                <a:gd name="connsiteY0" fmla="*/ 52650 h 5259450"/>
                <a:gd name="connsiteX1" fmla="*/ 3834874 w 5447240"/>
                <a:gd name="connsiteY1" fmla="*/ 38837 h 5259450"/>
                <a:gd name="connsiteX2" fmla="*/ 4329788 w 5447240"/>
                <a:gd name="connsiteY2" fmla="*/ 868760 h 5259450"/>
                <a:gd name="connsiteX3" fmla="*/ 4704627 w 5447240"/>
                <a:gd name="connsiteY3" fmla="*/ 23829 h 5259450"/>
                <a:gd name="connsiteX4" fmla="*/ 5446831 w 5447240"/>
                <a:gd name="connsiteY4" fmla="*/ 28062 h 5259450"/>
                <a:gd name="connsiteX5" fmla="*/ 5445723 w 5447240"/>
                <a:gd name="connsiteY5" fmla="*/ 5259450 h 5259450"/>
                <a:gd name="connsiteX6" fmla="*/ 15856 w 5447240"/>
                <a:gd name="connsiteY6" fmla="*/ 5259076 h 5259450"/>
                <a:gd name="connsiteX7" fmla="*/ 0 w 5447240"/>
                <a:gd name="connsiteY7" fmla="*/ 52650 h 5259450"/>
                <a:gd name="connsiteX0" fmla="*/ 0 w 5447240"/>
                <a:gd name="connsiteY0" fmla="*/ 52650 h 5259450"/>
                <a:gd name="connsiteX1" fmla="*/ 3834874 w 5447240"/>
                <a:gd name="connsiteY1" fmla="*/ 38837 h 5259450"/>
                <a:gd name="connsiteX2" fmla="*/ 4329788 w 5447240"/>
                <a:gd name="connsiteY2" fmla="*/ 868760 h 5259450"/>
                <a:gd name="connsiteX3" fmla="*/ 4704627 w 5447240"/>
                <a:gd name="connsiteY3" fmla="*/ 23829 h 5259450"/>
                <a:gd name="connsiteX4" fmla="*/ 5446831 w 5447240"/>
                <a:gd name="connsiteY4" fmla="*/ 28062 h 5259450"/>
                <a:gd name="connsiteX5" fmla="*/ 5445723 w 5447240"/>
                <a:gd name="connsiteY5" fmla="*/ 5259450 h 5259450"/>
                <a:gd name="connsiteX6" fmla="*/ 15856 w 5447240"/>
                <a:gd name="connsiteY6" fmla="*/ 5259076 h 5259450"/>
                <a:gd name="connsiteX7" fmla="*/ 0 w 5447240"/>
                <a:gd name="connsiteY7" fmla="*/ 52650 h 5259450"/>
                <a:gd name="connsiteX0" fmla="*/ 0 w 5447240"/>
                <a:gd name="connsiteY0" fmla="*/ 52650 h 7073010"/>
                <a:gd name="connsiteX1" fmla="*/ 3834874 w 5447240"/>
                <a:gd name="connsiteY1" fmla="*/ 38837 h 7073010"/>
                <a:gd name="connsiteX2" fmla="*/ 4329788 w 5447240"/>
                <a:gd name="connsiteY2" fmla="*/ 868760 h 7073010"/>
                <a:gd name="connsiteX3" fmla="*/ 4704627 w 5447240"/>
                <a:gd name="connsiteY3" fmla="*/ 23829 h 7073010"/>
                <a:gd name="connsiteX4" fmla="*/ 5446831 w 5447240"/>
                <a:gd name="connsiteY4" fmla="*/ 28062 h 7073010"/>
                <a:gd name="connsiteX5" fmla="*/ 5445723 w 5447240"/>
                <a:gd name="connsiteY5" fmla="*/ 5259450 h 7073010"/>
                <a:gd name="connsiteX6" fmla="*/ 15856 w 5447240"/>
                <a:gd name="connsiteY6" fmla="*/ 7073010 h 7073010"/>
                <a:gd name="connsiteX7" fmla="*/ 0 w 5447240"/>
                <a:gd name="connsiteY7" fmla="*/ 52650 h 7073010"/>
                <a:gd name="connsiteX0" fmla="*/ 0 w 5447240"/>
                <a:gd name="connsiteY0" fmla="*/ 52650 h 10773818"/>
                <a:gd name="connsiteX1" fmla="*/ 3834874 w 5447240"/>
                <a:gd name="connsiteY1" fmla="*/ 38837 h 10773818"/>
                <a:gd name="connsiteX2" fmla="*/ 4329788 w 5447240"/>
                <a:gd name="connsiteY2" fmla="*/ 868760 h 10773818"/>
                <a:gd name="connsiteX3" fmla="*/ 4704627 w 5447240"/>
                <a:gd name="connsiteY3" fmla="*/ 23829 h 10773818"/>
                <a:gd name="connsiteX4" fmla="*/ 5446831 w 5447240"/>
                <a:gd name="connsiteY4" fmla="*/ 28062 h 10773818"/>
                <a:gd name="connsiteX5" fmla="*/ 5445723 w 5447240"/>
                <a:gd name="connsiteY5" fmla="*/ 10773818 h 10773818"/>
                <a:gd name="connsiteX6" fmla="*/ 15856 w 5447240"/>
                <a:gd name="connsiteY6" fmla="*/ 7073010 h 10773818"/>
                <a:gd name="connsiteX7" fmla="*/ 0 w 5447240"/>
                <a:gd name="connsiteY7" fmla="*/ 52650 h 10773818"/>
                <a:gd name="connsiteX0" fmla="*/ 0 w 5447240"/>
                <a:gd name="connsiteY0" fmla="*/ 52650 h 19335225"/>
                <a:gd name="connsiteX1" fmla="*/ 3834874 w 5447240"/>
                <a:gd name="connsiteY1" fmla="*/ 38837 h 19335225"/>
                <a:gd name="connsiteX2" fmla="*/ 4329788 w 5447240"/>
                <a:gd name="connsiteY2" fmla="*/ 868760 h 19335225"/>
                <a:gd name="connsiteX3" fmla="*/ 4704627 w 5447240"/>
                <a:gd name="connsiteY3" fmla="*/ 23829 h 19335225"/>
                <a:gd name="connsiteX4" fmla="*/ 5446831 w 5447240"/>
                <a:gd name="connsiteY4" fmla="*/ 28062 h 19335225"/>
                <a:gd name="connsiteX5" fmla="*/ 5445723 w 5447240"/>
                <a:gd name="connsiteY5" fmla="*/ 10773818 h 19335225"/>
                <a:gd name="connsiteX6" fmla="*/ 52436 w 5447240"/>
                <a:gd name="connsiteY6" fmla="*/ 19335225 h 19335225"/>
                <a:gd name="connsiteX7" fmla="*/ 0 w 5447240"/>
                <a:gd name="connsiteY7" fmla="*/ 52650 h 19335225"/>
                <a:gd name="connsiteX0" fmla="*/ 0 w 5447240"/>
                <a:gd name="connsiteY0" fmla="*/ 52650 h 20278843"/>
                <a:gd name="connsiteX1" fmla="*/ 3834874 w 5447240"/>
                <a:gd name="connsiteY1" fmla="*/ 38837 h 20278843"/>
                <a:gd name="connsiteX2" fmla="*/ 4329788 w 5447240"/>
                <a:gd name="connsiteY2" fmla="*/ 868760 h 20278843"/>
                <a:gd name="connsiteX3" fmla="*/ 4704627 w 5447240"/>
                <a:gd name="connsiteY3" fmla="*/ 23829 h 20278843"/>
                <a:gd name="connsiteX4" fmla="*/ 5446831 w 5447240"/>
                <a:gd name="connsiteY4" fmla="*/ 28062 h 20278843"/>
                <a:gd name="connsiteX5" fmla="*/ 5445723 w 5447240"/>
                <a:gd name="connsiteY5" fmla="*/ 20278843 h 20278843"/>
                <a:gd name="connsiteX6" fmla="*/ 52436 w 5447240"/>
                <a:gd name="connsiteY6" fmla="*/ 19335225 h 20278843"/>
                <a:gd name="connsiteX7" fmla="*/ 0 w 5447240"/>
                <a:gd name="connsiteY7" fmla="*/ 52650 h 20278843"/>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48963 w 5450480"/>
                <a:gd name="connsiteY5" fmla="*/ 20278843 h 25212382"/>
                <a:gd name="connsiteX6" fmla="*/ 805 w 5450480"/>
                <a:gd name="connsiteY6" fmla="*/ 25212382 h 25212382"/>
                <a:gd name="connsiteX7" fmla="*/ 3240 w 5450480"/>
                <a:gd name="connsiteY7" fmla="*/ 52650 h 25212382"/>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30673 w 5450480"/>
                <a:gd name="connsiteY5" fmla="*/ 25067636 h 25212382"/>
                <a:gd name="connsiteX6" fmla="*/ 805 w 5450480"/>
                <a:gd name="connsiteY6" fmla="*/ 25212382 h 25212382"/>
                <a:gd name="connsiteX7" fmla="*/ 3240 w 5450480"/>
                <a:gd name="connsiteY7" fmla="*/ 52650 h 25212382"/>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30673 w 5450480"/>
                <a:gd name="connsiteY5" fmla="*/ 25140196 h 25212382"/>
                <a:gd name="connsiteX6" fmla="*/ 805 w 5450480"/>
                <a:gd name="connsiteY6" fmla="*/ 25212382 h 25212382"/>
                <a:gd name="connsiteX7" fmla="*/ 3240 w 5450480"/>
                <a:gd name="connsiteY7" fmla="*/ 52650 h 25212382"/>
                <a:gd name="connsiteX0" fmla="*/ 3240 w 5450547"/>
                <a:gd name="connsiteY0" fmla="*/ 113866 h 25273598"/>
                <a:gd name="connsiteX1" fmla="*/ 3838114 w 5450547"/>
                <a:gd name="connsiteY1" fmla="*/ 100053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486"/>
                <a:gd name="connsiteY0" fmla="*/ 71604 h 25231336"/>
                <a:gd name="connsiteX1" fmla="*/ 3881553 w 5450486"/>
                <a:gd name="connsiteY1" fmla="*/ 350 h 25231336"/>
                <a:gd name="connsiteX2" fmla="*/ 4333028 w 5450486"/>
                <a:gd name="connsiteY2" fmla="*/ 1174921 h 25231336"/>
                <a:gd name="connsiteX3" fmla="*/ 4707867 w 5450486"/>
                <a:gd name="connsiteY3" fmla="*/ 42783 h 25231336"/>
                <a:gd name="connsiteX4" fmla="*/ 5450071 w 5450486"/>
                <a:gd name="connsiteY4" fmla="*/ 47016 h 25231336"/>
                <a:gd name="connsiteX5" fmla="*/ 5430673 w 5450486"/>
                <a:gd name="connsiteY5" fmla="*/ 25159150 h 25231336"/>
                <a:gd name="connsiteX6" fmla="*/ 805 w 5450486"/>
                <a:gd name="connsiteY6" fmla="*/ 25231336 h 25231336"/>
                <a:gd name="connsiteX7" fmla="*/ 3240 w 5450486"/>
                <a:gd name="connsiteY7" fmla="*/ 71604 h 25231336"/>
                <a:gd name="connsiteX0" fmla="*/ 3240 w 5450486"/>
                <a:gd name="connsiteY0" fmla="*/ 71622 h 25231354"/>
                <a:gd name="connsiteX1" fmla="*/ 3881553 w 5450486"/>
                <a:gd name="connsiteY1" fmla="*/ 368 h 25231354"/>
                <a:gd name="connsiteX2" fmla="*/ 4333028 w 5450486"/>
                <a:gd name="connsiteY2" fmla="*/ 1174939 h 25231354"/>
                <a:gd name="connsiteX3" fmla="*/ 4707867 w 5450486"/>
                <a:gd name="connsiteY3" fmla="*/ 42801 h 25231354"/>
                <a:gd name="connsiteX4" fmla="*/ 5450071 w 5450486"/>
                <a:gd name="connsiteY4" fmla="*/ 47034 h 25231354"/>
                <a:gd name="connsiteX5" fmla="*/ 5430673 w 5450486"/>
                <a:gd name="connsiteY5" fmla="*/ 25159168 h 25231354"/>
                <a:gd name="connsiteX6" fmla="*/ 805 w 5450486"/>
                <a:gd name="connsiteY6" fmla="*/ 25231354 h 25231354"/>
                <a:gd name="connsiteX7" fmla="*/ 3240 w 5450486"/>
                <a:gd name="connsiteY7" fmla="*/ 71622 h 25231354"/>
                <a:gd name="connsiteX0" fmla="*/ 3240 w 5450486"/>
                <a:gd name="connsiteY0" fmla="*/ 71604 h 25231336"/>
                <a:gd name="connsiteX1" fmla="*/ 3881553 w 5450486"/>
                <a:gd name="connsiteY1" fmla="*/ 350 h 25231336"/>
                <a:gd name="connsiteX2" fmla="*/ 4333028 w 5450486"/>
                <a:gd name="connsiteY2" fmla="*/ 1174921 h 25231336"/>
                <a:gd name="connsiteX3" fmla="*/ 4707867 w 5450486"/>
                <a:gd name="connsiteY3" fmla="*/ 42783 h 25231336"/>
                <a:gd name="connsiteX4" fmla="*/ 5450071 w 5450486"/>
                <a:gd name="connsiteY4" fmla="*/ 47016 h 25231336"/>
                <a:gd name="connsiteX5" fmla="*/ 5430673 w 5450486"/>
                <a:gd name="connsiteY5" fmla="*/ 25159150 h 25231336"/>
                <a:gd name="connsiteX6" fmla="*/ 805 w 5450486"/>
                <a:gd name="connsiteY6" fmla="*/ 25231336 h 25231336"/>
                <a:gd name="connsiteX7" fmla="*/ 3240 w 5450486"/>
                <a:gd name="connsiteY7" fmla="*/ 71604 h 25231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0486" h="25231336">
                  <a:moveTo>
                    <a:pt x="3240" y="71604"/>
                  </a:moveTo>
                  <a:lnTo>
                    <a:pt x="3881553" y="350"/>
                  </a:lnTo>
                  <a:cubicBezTo>
                    <a:pt x="3929059" y="-23399"/>
                    <a:pt x="4267707" y="1167847"/>
                    <a:pt x="4333028" y="1174921"/>
                  </a:cubicBezTo>
                  <a:cubicBezTo>
                    <a:pt x="4398349" y="1181995"/>
                    <a:pt x="4608571" y="58440"/>
                    <a:pt x="4707867" y="42783"/>
                  </a:cubicBezTo>
                  <a:cubicBezTo>
                    <a:pt x="4807163" y="27126"/>
                    <a:pt x="5469418" y="35408"/>
                    <a:pt x="5450071" y="47016"/>
                  </a:cubicBezTo>
                  <a:cubicBezTo>
                    <a:pt x="5449702" y="1395107"/>
                    <a:pt x="5431042" y="23811059"/>
                    <a:pt x="5430673" y="25159150"/>
                  </a:cubicBezTo>
                  <a:cubicBezTo>
                    <a:pt x="3620717" y="25159025"/>
                    <a:pt x="1810761" y="25231461"/>
                    <a:pt x="805" y="25231336"/>
                  </a:cubicBezTo>
                  <a:cubicBezTo>
                    <a:pt x="-2739" y="23891441"/>
                    <a:pt x="6784" y="1411499"/>
                    <a:pt x="3240" y="71604"/>
                  </a:cubicBezTo>
                  <a:close/>
                </a:path>
              </a:pathLst>
            </a:custGeom>
            <a:solidFill>
              <a:schemeClr val="bg1"/>
            </a:solidFill>
            <a:ln w="3175" cap="flat" cmpd="sng" algn="ctr">
              <a:solidFill>
                <a:schemeClr val="bg1">
                  <a:lumMod val="85000"/>
                </a:schemeClr>
              </a:solidFill>
              <a:prstDash val="solid"/>
              <a:headEnd type="none" w="med" len="med"/>
              <a:tailEnd type="none" w="med" len="med"/>
            </a:ln>
            <a:effectLst/>
          </p:spPr>
          <p:txBody>
            <a:bodyPr vert="horz" wrap="square" lIns="91399" tIns="89619" rIns="91399" bIns="89619" numCol="1" rtlCol="0" anchor="ctr" anchorCtr="0" compatLnSpc="1">
              <a:prstTxWarp prst="textNoShape">
                <a:avLst/>
              </a:prstTxWarp>
            </a:bodyPr>
            <a:lstStyle/>
            <a:p>
              <a:pPr defTabSz="913650" fontAlgn="base">
                <a:lnSpc>
                  <a:spcPct val="90000"/>
                </a:lnSpc>
                <a:spcBef>
                  <a:spcPct val="0"/>
                </a:spcBef>
                <a:spcAft>
                  <a:spcPct val="0"/>
                </a:spcAft>
              </a:pPr>
              <a:endParaRPr lang="en-US" sz="1799" kern="0" dirty="0">
                <a:latin typeface="Segoe UI" panose="020B0502040204020203" pitchFamily="34" charset="0"/>
                <a:ea typeface="Segoe UI" panose="020B0502040204020203" pitchFamily="34" charset="0"/>
                <a:cs typeface="Segoe UI" panose="020B0502040204020203" pitchFamily="34" charset="0"/>
              </a:endParaRPr>
            </a:p>
          </p:txBody>
        </p:sp>
        <p:sp>
          <p:nvSpPr>
            <p:cNvPr id="77" name="Freeform 128"/>
            <p:cNvSpPr>
              <a:spLocks noChangeAspect="1"/>
            </p:cNvSpPr>
            <p:nvPr/>
          </p:nvSpPr>
          <p:spPr bwMode="black">
            <a:xfrm>
              <a:off x="8510741" y="2623115"/>
              <a:ext cx="3249506" cy="1795541"/>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9DC3E6">
                <a:alpha val="50196"/>
              </a:srgbClr>
            </a:solidFill>
            <a:ln>
              <a:noFill/>
            </a:ln>
            <a:extLst/>
          </p:spPr>
          <p:txBody>
            <a:bodyPr vert="horz" wrap="square" lIns="91416" tIns="45708" rIns="91416" bIns="45708" numCol="1" anchor="t" anchorCtr="0" compatLnSpc="1">
              <a:prstTxWarp prst="textNoShape">
                <a:avLst/>
              </a:prstTxWarp>
            </a:bodyPr>
            <a:lstStyle/>
            <a:p>
              <a:pPr defTabSz="1218317"/>
              <a:endParaRPr lang="en-US" sz="2399"/>
            </a:p>
          </p:txBody>
        </p:sp>
        <p:sp>
          <p:nvSpPr>
            <p:cNvPr id="5" name="Rectangle 4"/>
            <p:cNvSpPr/>
            <p:nvPr/>
          </p:nvSpPr>
          <p:spPr bwMode="auto">
            <a:xfrm>
              <a:off x="8341303" y="593523"/>
              <a:ext cx="3581955" cy="1002776"/>
            </a:xfrm>
            <a:prstGeom prst="rect">
              <a:avLst/>
            </a:prstGeom>
            <a:solidFill>
              <a:srgbClr val="442359"/>
            </a:solidFill>
            <a:ln w="9525" cap="flat" cmpd="sng" algn="ctr">
              <a:noFill/>
              <a:prstDash val="solid"/>
              <a:headEnd type="none" w="med" len="med"/>
              <a:tailEnd type="none" w="med" len="med"/>
            </a:ln>
            <a:effectLst/>
          </p:spPr>
          <p:txBody>
            <a:bodyPr vert="horz" wrap="square" lIns="243714" tIns="60928" rIns="121856" bIns="60928" numCol="1" rtlCol="0" anchor="ctr" anchorCtr="0" compatLnSpc="1">
              <a:prstTxWarp prst="textNoShape">
                <a:avLst/>
              </a:prstTxWarp>
            </a:bodyPr>
            <a:lstStyle/>
            <a:p>
              <a:pPr defTabSz="1218317">
                <a:lnSpc>
                  <a:spcPct val="90000"/>
                </a:lnSpc>
                <a:buSzPct val="90000"/>
                <a:defRPr/>
              </a:pPr>
              <a:endParaRPr lang="en-US" sz="2400" kern="0" dirty="0">
                <a:solidFill>
                  <a:schemeClr val="bg1"/>
                </a:solidFill>
                <a:latin typeface="Segoe UI Light" pitchFamily="34" charset="0"/>
                <a:ea typeface="Segoe UI" pitchFamily="34" charset="0"/>
                <a:cs typeface="Segoe UI" pitchFamily="34" charset="0"/>
              </a:endParaRPr>
            </a:p>
            <a:p>
              <a:pPr defTabSz="1218317">
                <a:lnSpc>
                  <a:spcPct val="90000"/>
                </a:lnSpc>
                <a:buSzPct val="90000"/>
                <a:defRPr/>
              </a:pPr>
              <a:r>
                <a:rPr lang="en-US" sz="2400" kern="0" dirty="0">
                  <a:solidFill>
                    <a:schemeClr val="bg1"/>
                  </a:solidFill>
                  <a:latin typeface="Segoe UI Light" pitchFamily="34" charset="0"/>
                  <a:ea typeface="Segoe UI" pitchFamily="34" charset="0"/>
                  <a:cs typeface="Segoe UI" pitchFamily="34" charset="0"/>
                </a:rPr>
                <a:t>New disk persisted in storage</a:t>
              </a:r>
            </a:p>
            <a:p>
              <a:pPr defTabSz="1218317">
                <a:lnSpc>
                  <a:spcPct val="90000"/>
                </a:lnSpc>
                <a:buSzPct val="90000"/>
                <a:defRPr/>
              </a:pPr>
              <a:endParaRPr lang="en-US" sz="2400" kern="0" dirty="0">
                <a:solidFill>
                  <a:schemeClr val="bg1"/>
                </a:solidFill>
                <a:latin typeface="Segoe UI Light" pitchFamily="34" charset="0"/>
                <a:ea typeface="Segoe UI" pitchFamily="34" charset="0"/>
                <a:cs typeface="Segoe UI" pitchFamily="34" charset="0"/>
              </a:endParaRPr>
            </a:p>
          </p:txBody>
        </p:sp>
        <p:sp>
          <p:nvSpPr>
            <p:cNvPr id="9" name="Rectangle 8"/>
            <p:cNvSpPr/>
            <p:nvPr/>
          </p:nvSpPr>
          <p:spPr bwMode="auto">
            <a:xfrm>
              <a:off x="8346734" y="1596299"/>
              <a:ext cx="3576524" cy="41634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51" tIns="60925" rIns="121851" bIns="60925" numCol="1" rtlCol="0" anchor="ctr" anchorCtr="0" compatLnSpc="1">
              <a:prstTxWarp prst="textNoShape">
                <a:avLst/>
              </a:prstTxWarp>
            </a:bodyPr>
            <a:lstStyle/>
            <a:p>
              <a:pPr algn="ctr" defTabSz="1217926" fontAlgn="base">
                <a:spcBef>
                  <a:spcPct val="0"/>
                </a:spcBef>
                <a:spcAft>
                  <a:spcPct val="0"/>
                </a:spcAft>
              </a:pPr>
              <a:endParaRPr lang="en-US" sz="2932" dirty="0">
                <a:solidFill>
                  <a:schemeClr val="tx1"/>
                </a:solidFill>
              </a:endParaRPr>
            </a:p>
          </p:txBody>
        </p:sp>
        <p:sp>
          <p:nvSpPr>
            <p:cNvPr id="49" name="Isosceles Triangle 48"/>
            <p:cNvSpPr/>
            <p:nvPr/>
          </p:nvSpPr>
          <p:spPr>
            <a:xfrm rot="10800000">
              <a:off x="10980437" y="1585868"/>
              <a:ext cx="390547" cy="157604"/>
            </a:xfrm>
            <a:prstGeom prst="triangle">
              <a:avLst/>
            </a:prstGeom>
            <a:solidFill>
              <a:srgbClr val="442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55" name="Rectangle 78"/>
            <p:cNvSpPr/>
            <p:nvPr/>
          </p:nvSpPr>
          <p:spPr bwMode="auto">
            <a:xfrm>
              <a:off x="8347228" y="1671312"/>
              <a:ext cx="3584461" cy="4182805"/>
            </a:xfrm>
            <a:custGeom>
              <a:avLst/>
              <a:gdLst>
                <a:gd name="connsiteX0" fmla="*/ 0 w 5445723"/>
                <a:gd name="connsiteY0" fmla="*/ 0 h 4168540"/>
                <a:gd name="connsiteX1" fmla="*/ 5445723 w 5445723"/>
                <a:gd name="connsiteY1" fmla="*/ 0 h 4168540"/>
                <a:gd name="connsiteX2" fmla="*/ 5445723 w 5445723"/>
                <a:gd name="connsiteY2" fmla="*/ 4168540 h 4168540"/>
                <a:gd name="connsiteX3" fmla="*/ 0 w 5445723"/>
                <a:gd name="connsiteY3" fmla="*/ 4168540 h 4168540"/>
                <a:gd name="connsiteX4" fmla="*/ 0 w 5445723"/>
                <a:gd name="connsiteY4" fmla="*/ 0 h 4168540"/>
                <a:gd name="connsiteX0" fmla="*/ 0 w 5445723"/>
                <a:gd name="connsiteY0" fmla="*/ 3742 h 4172282"/>
                <a:gd name="connsiteX1" fmla="*/ 4679600 w 5445723"/>
                <a:gd name="connsiteY1" fmla="*/ 0 h 4172282"/>
                <a:gd name="connsiteX2" fmla="*/ 5445723 w 5445723"/>
                <a:gd name="connsiteY2" fmla="*/ 3742 h 4172282"/>
                <a:gd name="connsiteX3" fmla="*/ 5445723 w 5445723"/>
                <a:gd name="connsiteY3" fmla="*/ 4172282 h 4172282"/>
                <a:gd name="connsiteX4" fmla="*/ 0 w 5445723"/>
                <a:gd name="connsiteY4" fmla="*/ 4172282 h 4172282"/>
                <a:gd name="connsiteX5" fmla="*/ 0 w 5445723"/>
                <a:gd name="connsiteY5" fmla="*/ 3742 h 4172282"/>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35826 h 4204366"/>
                <a:gd name="connsiteX1" fmla="*/ 2064736 w 5445723"/>
                <a:gd name="connsiteY1" fmla="*/ 0 h 4204366"/>
                <a:gd name="connsiteX2" fmla="*/ 3701031 w 5445723"/>
                <a:gd name="connsiteY2" fmla="*/ 16042 h 4204366"/>
                <a:gd name="connsiteX3" fmla="*/ 4679600 w 5445723"/>
                <a:gd name="connsiteY3" fmla="*/ 3208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56348 h 4224888"/>
                <a:gd name="connsiteX1" fmla="*/ 2064736 w 5445723"/>
                <a:gd name="connsiteY1" fmla="*/ 20522 h 4224888"/>
                <a:gd name="connsiteX2" fmla="*/ 3701031 w 5445723"/>
                <a:gd name="connsiteY2" fmla="*/ 36564 h 4224888"/>
                <a:gd name="connsiteX3" fmla="*/ 4695642 w 5445723"/>
                <a:gd name="connsiteY3" fmla="*/ 469701 h 4224888"/>
                <a:gd name="connsiteX4" fmla="*/ 5445723 w 5445723"/>
                <a:gd name="connsiteY4" fmla="*/ 56348 h 4224888"/>
                <a:gd name="connsiteX5" fmla="*/ 5445723 w 5445723"/>
                <a:gd name="connsiteY5" fmla="*/ 4224888 h 4224888"/>
                <a:gd name="connsiteX6" fmla="*/ 0 w 5445723"/>
                <a:gd name="connsiteY6" fmla="*/ 4224888 h 4224888"/>
                <a:gd name="connsiteX7" fmla="*/ 0 w 5445723"/>
                <a:gd name="connsiteY7" fmla="*/ 56348 h 4224888"/>
                <a:gd name="connsiteX0" fmla="*/ 0 w 5445723"/>
                <a:gd name="connsiteY0" fmla="*/ 52828 h 4221368"/>
                <a:gd name="connsiteX1" fmla="*/ 2064736 w 5445723"/>
                <a:gd name="connsiteY1" fmla="*/ 17002 h 4221368"/>
                <a:gd name="connsiteX2" fmla="*/ 3701031 w 5445723"/>
                <a:gd name="connsiteY2" fmla="*/ 33044 h 4221368"/>
                <a:gd name="connsiteX3" fmla="*/ 4246463 w 5445723"/>
                <a:gd name="connsiteY3" fmla="*/ 418054 h 4221368"/>
                <a:gd name="connsiteX4" fmla="*/ 5445723 w 5445723"/>
                <a:gd name="connsiteY4" fmla="*/ 52828 h 4221368"/>
                <a:gd name="connsiteX5" fmla="*/ 5445723 w 5445723"/>
                <a:gd name="connsiteY5" fmla="*/ 4221368 h 4221368"/>
                <a:gd name="connsiteX6" fmla="*/ 0 w 5445723"/>
                <a:gd name="connsiteY6" fmla="*/ 4221368 h 4221368"/>
                <a:gd name="connsiteX7" fmla="*/ 0 w 5445723"/>
                <a:gd name="connsiteY7" fmla="*/ 52828 h 4221368"/>
                <a:gd name="connsiteX0" fmla="*/ 0 w 5445723"/>
                <a:gd name="connsiteY0" fmla="*/ 52828 h 4221368"/>
                <a:gd name="connsiteX1" fmla="*/ 2064736 w 5445723"/>
                <a:gd name="connsiteY1" fmla="*/ 17002 h 4221368"/>
                <a:gd name="connsiteX2" fmla="*/ 3701031 w 5445723"/>
                <a:gd name="connsiteY2" fmla="*/ 33044 h 4221368"/>
                <a:gd name="connsiteX3" fmla="*/ 4246463 w 5445723"/>
                <a:gd name="connsiteY3" fmla="*/ 418054 h 4221368"/>
                <a:gd name="connsiteX4" fmla="*/ 5445723 w 5445723"/>
                <a:gd name="connsiteY4" fmla="*/ 52828 h 4221368"/>
                <a:gd name="connsiteX5" fmla="*/ 5445723 w 5445723"/>
                <a:gd name="connsiteY5" fmla="*/ 4221368 h 4221368"/>
                <a:gd name="connsiteX6" fmla="*/ 0 w 5445723"/>
                <a:gd name="connsiteY6" fmla="*/ 4221368 h 4221368"/>
                <a:gd name="connsiteX7" fmla="*/ 0 w 5445723"/>
                <a:gd name="connsiteY7" fmla="*/ 52828 h 4221368"/>
                <a:gd name="connsiteX0" fmla="*/ 0 w 5445723"/>
                <a:gd name="connsiteY0" fmla="*/ 113084 h 4281624"/>
                <a:gd name="connsiteX1" fmla="*/ 2064736 w 5445723"/>
                <a:gd name="connsiteY1" fmla="*/ 77258 h 4281624"/>
                <a:gd name="connsiteX2" fmla="*/ 3701031 w 5445723"/>
                <a:gd name="connsiteY2" fmla="*/ 93300 h 4281624"/>
                <a:gd name="connsiteX3" fmla="*/ 4711684 w 5445723"/>
                <a:gd name="connsiteY3" fmla="*/ 189552 h 4281624"/>
                <a:gd name="connsiteX4" fmla="*/ 5445723 w 5445723"/>
                <a:gd name="connsiteY4" fmla="*/ 113084 h 4281624"/>
                <a:gd name="connsiteX5" fmla="*/ 5445723 w 5445723"/>
                <a:gd name="connsiteY5" fmla="*/ 4281624 h 4281624"/>
                <a:gd name="connsiteX6" fmla="*/ 0 w 5445723"/>
                <a:gd name="connsiteY6" fmla="*/ 4281624 h 4281624"/>
                <a:gd name="connsiteX7" fmla="*/ 0 w 5445723"/>
                <a:gd name="connsiteY7" fmla="*/ 113084 h 4281624"/>
                <a:gd name="connsiteX0" fmla="*/ 0 w 5445723"/>
                <a:gd name="connsiteY0" fmla="*/ 35826 h 4204366"/>
                <a:gd name="connsiteX1" fmla="*/ 2064736 w 5445723"/>
                <a:gd name="connsiteY1" fmla="*/ 0 h 4204366"/>
                <a:gd name="connsiteX2" fmla="*/ 3701031 w 5445723"/>
                <a:gd name="connsiteY2" fmla="*/ 16042 h 4204366"/>
                <a:gd name="connsiteX3" fmla="*/ 4711684 w 5445723"/>
                <a:gd name="connsiteY3" fmla="*/ 11229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35826 h 4204366"/>
                <a:gd name="connsiteX1" fmla="*/ 2064736 w 5445723"/>
                <a:gd name="connsiteY1" fmla="*/ 0 h 4204366"/>
                <a:gd name="connsiteX2" fmla="*/ 4214379 w 5445723"/>
                <a:gd name="connsiteY2" fmla="*/ 272715 h 4204366"/>
                <a:gd name="connsiteX3" fmla="*/ 4711684 w 5445723"/>
                <a:gd name="connsiteY3" fmla="*/ 11229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0 h 4168540"/>
                <a:gd name="connsiteX1" fmla="*/ 3957704 w 5445723"/>
                <a:gd name="connsiteY1" fmla="*/ 44384 h 4168540"/>
                <a:gd name="connsiteX2" fmla="*/ 4214379 w 5445723"/>
                <a:gd name="connsiteY2" fmla="*/ 236889 h 4168540"/>
                <a:gd name="connsiteX3" fmla="*/ 4711684 w 5445723"/>
                <a:gd name="connsiteY3" fmla="*/ 76468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87884 w 5445723"/>
                <a:gd name="connsiteY3" fmla="*/ 478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87884 w 5445723"/>
                <a:gd name="connsiteY3" fmla="*/ 478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68834 w 5445723"/>
                <a:gd name="connsiteY3" fmla="*/ 97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9219"/>
                <a:gd name="connsiteY0" fmla="*/ 15212 h 4183752"/>
                <a:gd name="connsiteX1" fmla="*/ 3957704 w 5449219"/>
                <a:gd name="connsiteY1" fmla="*/ 59596 h 4183752"/>
                <a:gd name="connsiteX2" fmla="*/ 4214379 w 5449219"/>
                <a:gd name="connsiteY2" fmla="*/ 252101 h 4183752"/>
                <a:gd name="connsiteX3" fmla="*/ 4768834 w 5449219"/>
                <a:gd name="connsiteY3" fmla="*/ 25005 h 4183752"/>
                <a:gd name="connsiteX4" fmla="*/ 5445723 w 5449219"/>
                <a:gd name="connsiteY4" fmla="*/ 15212 h 4183752"/>
                <a:gd name="connsiteX5" fmla="*/ 5445723 w 5449219"/>
                <a:gd name="connsiteY5" fmla="*/ 4183752 h 4183752"/>
                <a:gd name="connsiteX6" fmla="*/ 0 w 5449219"/>
                <a:gd name="connsiteY6" fmla="*/ 4183752 h 4183752"/>
                <a:gd name="connsiteX7" fmla="*/ 0 w 5449219"/>
                <a:gd name="connsiteY7" fmla="*/ 15212 h 4183752"/>
                <a:gd name="connsiteX0" fmla="*/ 0 w 5449219"/>
                <a:gd name="connsiteY0" fmla="*/ 15212 h 4183752"/>
                <a:gd name="connsiteX1" fmla="*/ 3957704 w 5449219"/>
                <a:gd name="connsiteY1" fmla="*/ 59596 h 4183752"/>
                <a:gd name="connsiteX2" fmla="*/ 4214379 w 5449219"/>
                <a:gd name="connsiteY2" fmla="*/ 252101 h 4183752"/>
                <a:gd name="connsiteX3" fmla="*/ 4768834 w 5449219"/>
                <a:gd name="connsiteY3" fmla="*/ 25005 h 4183752"/>
                <a:gd name="connsiteX4" fmla="*/ 5445723 w 5449219"/>
                <a:gd name="connsiteY4" fmla="*/ 15212 h 4183752"/>
                <a:gd name="connsiteX5" fmla="*/ 5445723 w 5449219"/>
                <a:gd name="connsiteY5" fmla="*/ 4183752 h 4183752"/>
                <a:gd name="connsiteX6" fmla="*/ 0 w 5449219"/>
                <a:gd name="connsiteY6" fmla="*/ 4183752 h 4183752"/>
                <a:gd name="connsiteX7" fmla="*/ 0 w 5449219"/>
                <a:gd name="connsiteY7" fmla="*/ 15212 h 4183752"/>
                <a:gd name="connsiteX0" fmla="*/ 0 w 5445723"/>
                <a:gd name="connsiteY0" fmla="*/ 6679 h 4175219"/>
                <a:gd name="connsiteX1" fmla="*/ 3957704 w 5445723"/>
                <a:gd name="connsiteY1" fmla="*/ 51063 h 4175219"/>
                <a:gd name="connsiteX2" fmla="*/ 4214379 w 5445723"/>
                <a:gd name="connsiteY2" fmla="*/ 243568 h 4175219"/>
                <a:gd name="connsiteX3" fmla="*/ 4768834 w 5445723"/>
                <a:gd name="connsiteY3" fmla="*/ 16472 h 4175219"/>
                <a:gd name="connsiteX4" fmla="*/ 5436198 w 5445723"/>
                <a:gd name="connsiteY4" fmla="*/ 35254 h 4175219"/>
                <a:gd name="connsiteX5" fmla="*/ 5445723 w 5445723"/>
                <a:gd name="connsiteY5" fmla="*/ 4175219 h 4175219"/>
                <a:gd name="connsiteX6" fmla="*/ 0 w 5445723"/>
                <a:gd name="connsiteY6" fmla="*/ 4175219 h 4175219"/>
                <a:gd name="connsiteX7" fmla="*/ 0 w 5445723"/>
                <a:gd name="connsiteY7" fmla="*/ 6679 h 4175219"/>
                <a:gd name="connsiteX0" fmla="*/ 0 w 5445723"/>
                <a:gd name="connsiteY0" fmla="*/ 6679 h 4175219"/>
                <a:gd name="connsiteX1" fmla="*/ 3957704 w 5445723"/>
                <a:gd name="connsiteY1" fmla="*/ 51063 h 4175219"/>
                <a:gd name="connsiteX2" fmla="*/ 4214379 w 5445723"/>
                <a:gd name="connsiteY2" fmla="*/ 243568 h 4175219"/>
                <a:gd name="connsiteX3" fmla="*/ 4768834 w 5445723"/>
                <a:gd name="connsiteY3" fmla="*/ 16472 h 4175219"/>
                <a:gd name="connsiteX4" fmla="*/ 5436198 w 5445723"/>
                <a:gd name="connsiteY4" fmla="*/ 35254 h 4175219"/>
                <a:gd name="connsiteX5" fmla="*/ 5445723 w 5445723"/>
                <a:gd name="connsiteY5" fmla="*/ 4175219 h 4175219"/>
                <a:gd name="connsiteX6" fmla="*/ 0 w 5445723"/>
                <a:gd name="connsiteY6" fmla="*/ 4175219 h 4175219"/>
                <a:gd name="connsiteX7" fmla="*/ 0 w 5445723"/>
                <a:gd name="connsiteY7" fmla="*/ 6679 h 4175219"/>
                <a:gd name="connsiteX0" fmla="*/ 0 w 5445723"/>
                <a:gd name="connsiteY0" fmla="*/ 0 h 4168540"/>
                <a:gd name="connsiteX1" fmla="*/ 3957704 w 5445723"/>
                <a:gd name="connsiteY1" fmla="*/ 44384 h 4168540"/>
                <a:gd name="connsiteX2" fmla="*/ 4214379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094112 h 4168540"/>
                <a:gd name="connsiteX6" fmla="*/ 0 w 5445723"/>
                <a:gd name="connsiteY6" fmla="*/ 4168540 h 4168540"/>
                <a:gd name="connsiteX7" fmla="*/ 0 w 5445723"/>
                <a:gd name="connsiteY7" fmla="*/ 0 h 4168540"/>
                <a:gd name="connsiteX0" fmla="*/ 0 w 5445723"/>
                <a:gd name="connsiteY0" fmla="*/ 0 h 4094112"/>
                <a:gd name="connsiteX1" fmla="*/ 3957704 w 5445723"/>
                <a:gd name="connsiteY1" fmla="*/ 44384 h 4094112"/>
                <a:gd name="connsiteX2" fmla="*/ 4319154 w 5445723"/>
                <a:gd name="connsiteY2" fmla="*/ 284514 h 4094112"/>
                <a:gd name="connsiteX3" fmla="*/ 4759309 w 5445723"/>
                <a:gd name="connsiteY3" fmla="*/ 19318 h 4094112"/>
                <a:gd name="connsiteX4" fmla="*/ 5436198 w 5445723"/>
                <a:gd name="connsiteY4" fmla="*/ 28575 h 4094112"/>
                <a:gd name="connsiteX5" fmla="*/ 5445723 w 5445723"/>
                <a:gd name="connsiteY5" fmla="*/ 4094112 h 4094112"/>
                <a:gd name="connsiteX6" fmla="*/ 0 w 5445723"/>
                <a:gd name="connsiteY6" fmla="*/ 4051582 h 4094112"/>
                <a:gd name="connsiteX7" fmla="*/ 0 w 5445723"/>
                <a:gd name="connsiteY7" fmla="*/ 0 h 4094112"/>
                <a:gd name="connsiteX0" fmla="*/ 0 w 5445723"/>
                <a:gd name="connsiteY0" fmla="*/ 0 h 4094112"/>
                <a:gd name="connsiteX1" fmla="*/ 3957704 w 5445723"/>
                <a:gd name="connsiteY1" fmla="*/ 44384 h 4094112"/>
                <a:gd name="connsiteX2" fmla="*/ 4319154 w 5445723"/>
                <a:gd name="connsiteY2" fmla="*/ 284514 h 4094112"/>
                <a:gd name="connsiteX3" fmla="*/ 4759309 w 5445723"/>
                <a:gd name="connsiteY3" fmla="*/ 19318 h 4094112"/>
                <a:gd name="connsiteX4" fmla="*/ 5436198 w 5445723"/>
                <a:gd name="connsiteY4" fmla="*/ 28575 h 4094112"/>
                <a:gd name="connsiteX5" fmla="*/ 5445723 w 5445723"/>
                <a:gd name="connsiteY5" fmla="*/ 4094112 h 4094112"/>
                <a:gd name="connsiteX6" fmla="*/ 0 w 5445723"/>
                <a:gd name="connsiteY6" fmla="*/ 4072847 h 4094112"/>
                <a:gd name="connsiteX7" fmla="*/ 0 w 5445723"/>
                <a:gd name="connsiteY7" fmla="*/ 0 h 4094112"/>
                <a:gd name="connsiteX0" fmla="*/ 0 w 5436619"/>
                <a:gd name="connsiteY0" fmla="*/ 0 h 4072847"/>
                <a:gd name="connsiteX1" fmla="*/ 3957704 w 5436619"/>
                <a:gd name="connsiteY1" fmla="*/ 44384 h 4072847"/>
                <a:gd name="connsiteX2" fmla="*/ 4319154 w 5436619"/>
                <a:gd name="connsiteY2" fmla="*/ 284514 h 4072847"/>
                <a:gd name="connsiteX3" fmla="*/ 4759309 w 5436619"/>
                <a:gd name="connsiteY3" fmla="*/ 19318 h 4072847"/>
                <a:gd name="connsiteX4" fmla="*/ 5436198 w 5436619"/>
                <a:gd name="connsiteY4" fmla="*/ 28575 h 4072847"/>
                <a:gd name="connsiteX5" fmla="*/ 5435090 w 5436619"/>
                <a:gd name="connsiteY5" fmla="*/ 4072847 h 4072847"/>
                <a:gd name="connsiteX6" fmla="*/ 0 w 5436619"/>
                <a:gd name="connsiteY6" fmla="*/ 4072847 h 4072847"/>
                <a:gd name="connsiteX7" fmla="*/ 0 w 5436619"/>
                <a:gd name="connsiteY7" fmla="*/ 0 h 4072847"/>
                <a:gd name="connsiteX0" fmla="*/ 0 w 5436619"/>
                <a:gd name="connsiteY0" fmla="*/ 2019 h 4053601"/>
                <a:gd name="connsiteX1" fmla="*/ 3957704 w 5436619"/>
                <a:gd name="connsiteY1" fmla="*/ 25138 h 4053601"/>
                <a:gd name="connsiteX2" fmla="*/ 4319154 w 5436619"/>
                <a:gd name="connsiteY2" fmla="*/ 265268 h 4053601"/>
                <a:gd name="connsiteX3" fmla="*/ 4759309 w 5436619"/>
                <a:gd name="connsiteY3" fmla="*/ 72 h 4053601"/>
                <a:gd name="connsiteX4" fmla="*/ 5436198 w 5436619"/>
                <a:gd name="connsiteY4" fmla="*/ 9329 h 4053601"/>
                <a:gd name="connsiteX5" fmla="*/ 5435090 w 5436619"/>
                <a:gd name="connsiteY5" fmla="*/ 4053601 h 4053601"/>
                <a:gd name="connsiteX6" fmla="*/ 0 w 5436619"/>
                <a:gd name="connsiteY6" fmla="*/ 4053601 h 4053601"/>
                <a:gd name="connsiteX7" fmla="*/ 0 w 5436619"/>
                <a:gd name="connsiteY7" fmla="*/ 2019 h 4053601"/>
                <a:gd name="connsiteX0" fmla="*/ 0 w 5447252"/>
                <a:gd name="connsiteY0" fmla="*/ 33917 h 4053601"/>
                <a:gd name="connsiteX1" fmla="*/ 3968337 w 5447252"/>
                <a:gd name="connsiteY1" fmla="*/ 25138 h 4053601"/>
                <a:gd name="connsiteX2" fmla="*/ 4329787 w 5447252"/>
                <a:gd name="connsiteY2" fmla="*/ 265268 h 4053601"/>
                <a:gd name="connsiteX3" fmla="*/ 4769942 w 5447252"/>
                <a:gd name="connsiteY3" fmla="*/ 72 h 4053601"/>
                <a:gd name="connsiteX4" fmla="*/ 5446831 w 5447252"/>
                <a:gd name="connsiteY4" fmla="*/ 9329 h 4053601"/>
                <a:gd name="connsiteX5" fmla="*/ 5445723 w 5447252"/>
                <a:gd name="connsiteY5" fmla="*/ 4053601 h 4053601"/>
                <a:gd name="connsiteX6" fmla="*/ 10633 w 5447252"/>
                <a:gd name="connsiteY6" fmla="*/ 4053601 h 4053601"/>
                <a:gd name="connsiteX7" fmla="*/ 0 w 5447252"/>
                <a:gd name="connsiteY7" fmla="*/ 33917 h 4053601"/>
                <a:gd name="connsiteX0" fmla="*/ 0 w 5447243"/>
                <a:gd name="connsiteY0" fmla="*/ 33914 h 4053598"/>
                <a:gd name="connsiteX1" fmla="*/ 3968337 w 5447243"/>
                <a:gd name="connsiteY1" fmla="*/ 25135 h 4053598"/>
                <a:gd name="connsiteX2" fmla="*/ 4329787 w 5447243"/>
                <a:gd name="connsiteY2" fmla="*/ 265265 h 4053598"/>
                <a:gd name="connsiteX3" fmla="*/ 4754869 w 5447243"/>
                <a:gd name="connsiteY3" fmla="*/ 69 h 4053598"/>
                <a:gd name="connsiteX4" fmla="*/ 5446831 w 5447243"/>
                <a:gd name="connsiteY4" fmla="*/ 9326 h 4053598"/>
                <a:gd name="connsiteX5" fmla="*/ 5445723 w 5447243"/>
                <a:gd name="connsiteY5" fmla="*/ 4053598 h 4053598"/>
                <a:gd name="connsiteX6" fmla="*/ 10633 w 5447243"/>
                <a:gd name="connsiteY6" fmla="*/ 4053598 h 4053598"/>
                <a:gd name="connsiteX7" fmla="*/ 0 w 5447243"/>
                <a:gd name="connsiteY7" fmla="*/ 33914 h 4053598"/>
                <a:gd name="connsiteX0" fmla="*/ 0 w 5447243"/>
                <a:gd name="connsiteY0" fmla="*/ 33913 h 4053597"/>
                <a:gd name="connsiteX1" fmla="*/ 3968337 w 5447243"/>
                <a:gd name="connsiteY1" fmla="*/ 25134 h 4053597"/>
                <a:gd name="connsiteX2" fmla="*/ 4329787 w 5447243"/>
                <a:gd name="connsiteY2" fmla="*/ 265264 h 4053597"/>
                <a:gd name="connsiteX3" fmla="*/ 4754869 w 5447243"/>
                <a:gd name="connsiteY3" fmla="*/ 68 h 4053597"/>
                <a:gd name="connsiteX4" fmla="*/ 5446831 w 5447243"/>
                <a:gd name="connsiteY4" fmla="*/ 9325 h 4053597"/>
                <a:gd name="connsiteX5" fmla="*/ 5445723 w 5447243"/>
                <a:gd name="connsiteY5" fmla="*/ 4053597 h 4053597"/>
                <a:gd name="connsiteX6" fmla="*/ 10633 w 5447243"/>
                <a:gd name="connsiteY6" fmla="*/ 4053597 h 4053597"/>
                <a:gd name="connsiteX7" fmla="*/ 0 w 5447243"/>
                <a:gd name="connsiteY7" fmla="*/ 33913 h 4053597"/>
                <a:gd name="connsiteX0" fmla="*/ 0 w 5447214"/>
                <a:gd name="connsiteY0" fmla="*/ 29745 h 4049429"/>
                <a:gd name="connsiteX1" fmla="*/ 3968337 w 5447214"/>
                <a:gd name="connsiteY1" fmla="*/ 20966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5236545"/>
                <a:gd name="connsiteX1" fmla="*/ 3918095 w 5447214"/>
                <a:gd name="connsiteY1" fmla="*/ 15941 h 5236545"/>
                <a:gd name="connsiteX2" fmla="*/ 4329787 w 5447214"/>
                <a:gd name="connsiteY2" fmla="*/ 261096 h 5236545"/>
                <a:gd name="connsiteX3" fmla="*/ 4704627 w 5447214"/>
                <a:gd name="connsiteY3" fmla="*/ 924 h 5236545"/>
                <a:gd name="connsiteX4" fmla="*/ 5446831 w 5447214"/>
                <a:gd name="connsiteY4" fmla="*/ 5157 h 5236545"/>
                <a:gd name="connsiteX5" fmla="*/ 5445723 w 5447214"/>
                <a:gd name="connsiteY5" fmla="*/ 5236545 h 5236545"/>
                <a:gd name="connsiteX6" fmla="*/ 10633 w 5447214"/>
                <a:gd name="connsiteY6" fmla="*/ 4049429 h 5236545"/>
                <a:gd name="connsiteX7" fmla="*/ 0 w 5447214"/>
                <a:gd name="connsiteY7" fmla="*/ 29745 h 5236545"/>
                <a:gd name="connsiteX0" fmla="*/ 6048 w 5453262"/>
                <a:gd name="connsiteY0" fmla="*/ 29745 h 5236545"/>
                <a:gd name="connsiteX1" fmla="*/ 3924143 w 5453262"/>
                <a:gd name="connsiteY1" fmla="*/ 15941 h 5236545"/>
                <a:gd name="connsiteX2" fmla="*/ 4335835 w 5453262"/>
                <a:gd name="connsiteY2" fmla="*/ 261096 h 5236545"/>
                <a:gd name="connsiteX3" fmla="*/ 4710675 w 5453262"/>
                <a:gd name="connsiteY3" fmla="*/ 924 h 5236545"/>
                <a:gd name="connsiteX4" fmla="*/ 5452879 w 5453262"/>
                <a:gd name="connsiteY4" fmla="*/ 5157 h 5236545"/>
                <a:gd name="connsiteX5" fmla="*/ 5451771 w 5453262"/>
                <a:gd name="connsiteY5" fmla="*/ 5236545 h 5236545"/>
                <a:gd name="connsiteX6" fmla="*/ 639 w 5453262"/>
                <a:gd name="connsiteY6" fmla="*/ 5172376 h 5236545"/>
                <a:gd name="connsiteX7" fmla="*/ 6048 w 5453262"/>
                <a:gd name="connsiteY7" fmla="*/ 29745 h 5236545"/>
                <a:gd name="connsiteX0" fmla="*/ 0 w 5447214"/>
                <a:gd name="connsiteY0" fmla="*/ 29745 h 5268069"/>
                <a:gd name="connsiteX1" fmla="*/ 3918095 w 5447214"/>
                <a:gd name="connsiteY1" fmla="*/ 15941 h 5268069"/>
                <a:gd name="connsiteX2" fmla="*/ 4329787 w 5447214"/>
                <a:gd name="connsiteY2" fmla="*/ 261096 h 5268069"/>
                <a:gd name="connsiteX3" fmla="*/ 4704627 w 5447214"/>
                <a:gd name="connsiteY3" fmla="*/ 924 h 5268069"/>
                <a:gd name="connsiteX4" fmla="*/ 5446831 w 5447214"/>
                <a:gd name="connsiteY4" fmla="*/ 5157 h 5268069"/>
                <a:gd name="connsiteX5" fmla="*/ 5445723 w 5447214"/>
                <a:gd name="connsiteY5" fmla="*/ 5236545 h 5268069"/>
                <a:gd name="connsiteX6" fmla="*/ 15856 w 5447214"/>
                <a:gd name="connsiteY6" fmla="*/ 5268069 h 5268069"/>
                <a:gd name="connsiteX7" fmla="*/ 0 w 5447214"/>
                <a:gd name="connsiteY7" fmla="*/ 29745 h 5268069"/>
                <a:gd name="connsiteX0" fmla="*/ 0 w 5447214"/>
                <a:gd name="connsiteY0" fmla="*/ 29745 h 5246804"/>
                <a:gd name="connsiteX1" fmla="*/ 3918095 w 5447214"/>
                <a:gd name="connsiteY1" fmla="*/ 15941 h 5246804"/>
                <a:gd name="connsiteX2" fmla="*/ 4329787 w 5447214"/>
                <a:gd name="connsiteY2" fmla="*/ 261096 h 5246804"/>
                <a:gd name="connsiteX3" fmla="*/ 4704627 w 5447214"/>
                <a:gd name="connsiteY3" fmla="*/ 924 h 5246804"/>
                <a:gd name="connsiteX4" fmla="*/ 5446831 w 5447214"/>
                <a:gd name="connsiteY4" fmla="*/ 5157 h 5246804"/>
                <a:gd name="connsiteX5" fmla="*/ 5445723 w 5447214"/>
                <a:gd name="connsiteY5" fmla="*/ 5236545 h 5246804"/>
                <a:gd name="connsiteX6" fmla="*/ 15856 w 5447214"/>
                <a:gd name="connsiteY6" fmla="*/ 5246804 h 5246804"/>
                <a:gd name="connsiteX7" fmla="*/ 0 w 5447214"/>
                <a:gd name="connsiteY7" fmla="*/ 29745 h 5246804"/>
                <a:gd name="connsiteX0" fmla="*/ 0 w 5447214"/>
                <a:gd name="connsiteY0" fmla="*/ 29745 h 5236545"/>
                <a:gd name="connsiteX1" fmla="*/ 3918095 w 5447214"/>
                <a:gd name="connsiteY1" fmla="*/ 15941 h 5236545"/>
                <a:gd name="connsiteX2" fmla="*/ 4329787 w 5447214"/>
                <a:gd name="connsiteY2" fmla="*/ 261096 h 5236545"/>
                <a:gd name="connsiteX3" fmla="*/ 4704627 w 5447214"/>
                <a:gd name="connsiteY3" fmla="*/ 924 h 5236545"/>
                <a:gd name="connsiteX4" fmla="*/ 5446831 w 5447214"/>
                <a:gd name="connsiteY4" fmla="*/ 5157 h 5236545"/>
                <a:gd name="connsiteX5" fmla="*/ 5445723 w 5447214"/>
                <a:gd name="connsiteY5" fmla="*/ 5236545 h 5236545"/>
                <a:gd name="connsiteX6" fmla="*/ 15856 w 5447214"/>
                <a:gd name="connsiteY6" fmla="*/ 5236171 h 5236545"/>
                <a:gd name="connsiteX7" fmla="*/ 0 w 5447214"/>
                <a:gd name="connsiteY7" fmla="*/ 29745 h 5236545"/>
                <a:gd name="connsiteX0" fmla="*/ 0 w 5447214"/>
                <a:gd name="connsiteY0" fmla="*/ 58792 h 5265592"/>
                <a:gd name="connsiteX1" fmla="*/ 3515864 w 5447214"/>
                <a:gd name="connsiteY1" fmla="*/ 0 h 5265592"/>
                <a:gd name="connsiteX2" fmla="*/ 4329787 w 5447214"/>
                <a:gd name="connsiteY2" fmla="*/ 290143 h 5265592"/>
                <a:gd name="connsiteX3" fmla="*/ 4704627 w 5447214"/>
                <a:gd name="connsiteY3" fmla="*/ 29971 h 5265592"/>
                <a:gd name="connsiteX4" fmla="*/ 5446831 w 5447214"/>
                <a:gd name="connsiteY4" fmla="*/ 34204 h 5265592"/>
                <a:gd name="connsiteX5" fmla="*/ 5445723 w 5447214"/>
                <a:gd name="connsiteY5" fmla="*/ 5265592 h 5265592"/>
                <a:gd name="connsiteX6" fmla="*/ 15856 w 5447214"/>
                <a:gd name="connsiteY6" fmla="*/ 5265218 h 5265592"/>
                <a:gd name="connsiteX7" fmla="*/ 0 w 5447214"/>
                <a:gd name="connsiteY7" fmla="*/ 58792 h 5265592"/>
                <a:gd name="connsiteX0" fmla="*/ 0 w 5447306"/>
                <a:gd name="connsiteY0" fmla="*/ 110104 h 5316904"/>
                <a:gd name="connsiteX1" fmla="*/ 3515864 w 5447306"/>
                <a:gd name="connsiteY1" fmla="*/ 51312 h 5316904"/>
                <a:gd name="connsiteX2" fmla="*/ 4329788 w 5447306"/>
                <a:gd name="connsiteY2" fmla="*/ 926214 h 5316904"/>
                <a:gd name="connsiteX3" fmla="*/ 4704627 w 5447306"/>
                <a:gd name="connsiteY3" fmla="*/ 81283 h 5316904"/>
                <a:gd name="connsiteX4" fmla="*/ 5446831 w 5447306"/>
                <a:gd name="connsiteY4" fmla="*/ 85516 h 5316904"/>
                <a:gd name="connsiteX5" fmla="*/ 5445723 w 5447306"/>
                <a:gd name="connsiteY5" fmla="*/ 5316904 h 5316904"/>
                <a:gd name="connsiteX6" fmla="*/ 15856 w 5447306"/>
                <a:gd name="connsiteY6" fmla="*/ 5316530 h 5316904"/>
                <a:gd name="connsiteX7" fmla="*/ 0 w 5447306"/>
                <a:gd name="connsiteY7" fmla="*/ 110104 h 5316904"/>
                <a:gd name="connsiteX0" fmla="*/ 0 w 5447308"/>
                <a:gd name="connsiteY0" fmla="*/ 92598 h 5299398"/>
                <a:gd name="connsiteX1" fmla="*/ 3515864 w 5447308"/>
                <a:gd name="connsiteY1" fmla="*/ 33806 h 5299398"/>
                <a:gd name="connsiteX2" fmla="*/ 4329788 w 5447308"/>
                <a:gd name="connsiteY2" fmla="*/ 908708 h 5299398"/>
                <a:gd name="connsiteX3" fmla="*/ 4704627 w 5447308"/>
                <a:gd name="connsiteY3" fmla="*/ 63777 h 5299398"/>
                <a:gd name="connsiteX4" fmla="*/ 5446831 w 5447308"/>
                <a:gd name="connsiteY4" fmla="*/ 68010 h 5299398"/>
                <a:gd name="connsiteX5" fmla="*/ 5445723 w 5447308"/>
                <a:gd name="connsiteY5" fmla="*/ 5299398 h 5299398"/>
                <a:gd name="connsiteX6" fmla="*/ 15856 w 5447308"/>
                <a:gd name="connsiteY6" fmla="*/ 5299024 h 5299398"/>
                <a:gd name="connsiteX7" fmla="*/ 0 w 5447308"/>
                <a:gd name="connsiteY7" fmla="*/ 92598 h 5299398"/>
                <a:gd name="connsiteX0" fmla="*/ 0 w 5447306"/>
                <a:gd name="connsiteY0" fmla="*/ 92598 h 5299398"/>
                <a:gd name="connsiteX1" fmla="*/ 3834874 w 5447306"/>
                <a:gd name="connsiteY1" fmla="*/ 78785 h 5299398"/>
                <a:gd name="connsiteX2" fmla="*/ 4329788 w 5447306"/>
                <a:gd name="connsiteY2" fmla="*/ 908708 h 5299398"/>
                <a:gd name="connsiteX3" fmla="*/ 4704627 w 5447306"/>
                <a:gd name="connsiteY3" fmla="*/ 63777 h 5299398"/>
                <a:gd name="connsiteX4" fmla="*/ 5446831 w 5447306"/>
                <a:gd name="connsiteY4" fmla="*/ 68010 h 5299398"/>
                <a:gd name="connsiteX5" fmla="*/ 5445723 w 5447306"/>
                <a:gd name="connsiteY5" fmla="*/ 5299398 h 5299398"/>
                <a:gd name="connsiteX6" fmla="*/ 15856 w 5447306"/>
                <a:gd name="connsiteY6" fmla="*/ 5299024 h 5299398"/>
                <a:gd name="connsiteX7" fmla="*/ 0 w 5447306"/>
                <a:gd name="connsiteY7" fmla="*/ 92598 h 5299398"/>
                <a:gd name="connsiteX0" fmla="*/ 0 w 5447240"/>
                <a:gd name="connsiteY0" fmla="*/ 52650 h 5259450"/>
                <a:gd name="connsiteX1" fmla="*/ 3834874 w 5447240"/>
                <a:gd name="connsiteY1" fmla="*/ 38837 h 5259450"/>
                <a:gd name="connsiteX2" fmla="*/ 4329788 w 5447240"/>
                <a:gd name="connsiteY2" fmla="*/ 868760 h 5259450"/>
                <a:gd name="connsiteX3" fmla="*/ 4704627 w 5447240"/>
                <a:gd name="connsiteY3" fmla="*/ 23829 h 5259450"/>
                <a:gd name="connsiteX4" fmla="*/ 5446831 w 5447240"/>
                <a:gd name="connsiteY4" fmla="*/ 28062 h 5259450"/>
                <a:gd name="connsiteX5" fmla="*/ 5445723 w 5447240"/>
                <a:gd name="connsiteY5" fmla="*/ 5259450 h 5259450"/>
                <a:gd name="connsiteX6" fmla="*/ 15856 w 5447240"/>
                <a:gd name="connsiteY6" fmla="*/ 5259076 h 5259450"/>
                <a:gd name="connsiteX7" fmla="*/ 0 w 5447240"/>
                <a:gd name="connsiteY7" fmla="*/ 52650 h 5259450"/>
                <a:gd name="connsiteX0" fmla="*/ 0 w 5447240"/>
                <a:gd name="connsiteY0" fmla="*/ 52650 h 5259450"/>
                <a:gd name="connsiteX1" fmla="*/ 3834874 w 5447240"/>
                <a:gd name="connsiteY1" fmla="*/ 38837 h 5259450"/>
                <a:gd name="connsiteX2" fmla="*/ 4329788 w 5447240"/>
                <a:gd name="connsiteY2" fmla="*/ 868760 h 5259450"/>
                <a:gd name="connsiteX3" fmla="*/ 4704627 w 5447240"/>
                <a:gd name="connsiteY3" fmla="*/ 23829 h 5259450"/>
                <a:gd name="connsiteX4" fmla="*/ 5446831 w 5447240"/>
                <a:gd name="connsiteY4" fmla="*/ 28062 h 5259450"/>
                <a:gd name="connsiteX5" fmla="*/ 5445723 w 5447240"/>
                <a:gd name="connsiteY5" fmla="*/ 5259450 h 5259450"/>
                <a:gd name="connsiteX6" fmla="*/ 15856 w 5447240"/>
                <a:gd name="connsiteY6" fmla="*/ 5259076 h 5259450"/>
                <a:gd name="connsiteX7" fmla="*/ 0 w 5447240"/>
                <a:gd name="connsiteY7" fmla="*/ 52650 h 5259450"/>
                <a:gd name="connsiteX0" fmla="*/ 0 w 5447240"/>
                <a:gd name="connsiteY0" fmla="*/ 52650 h 7073010"/>
                <a:gd name="connsiteX1" fmla="*/ 3834874 w 5447240"/>
                <a:gd name="connsiteY1" fmla="*/ 38837 h 7073010"/>
                <a:gd name="connsiteX2" fmla="*/ 4329788 w 5447240"/>
                <a:gd name="connsiteY2" fmla="*/ 868760 h 7073010"/>
                <a:gd name="connsiteX3" fmla="*/ 4704627 w 5447240"/>
                <a:gd name="connsiteY3" fmla="*/ 23829 h 7073010"/>
                <a:gd name="connsiteX4" fmla="*/ 5446831 w 5447240"/>
                <a:gd name="connsiteY4" fmla="*/ 28062 h 7073010"/>
                <a:gd name="connsiteX5" fmla="*/ 5445723 w 5447240"/>
                <a:gd name="connsiteY5" fmla="*/ 5259450 h 7073010"/>
                <a:gd name="connsiteX6" fmla="*/ 15856 w 5447240"/>
                <a:gd name="connsiteY6" fmla="*/ 7073010 h 7073010"/>
                <a:gd name="connsiteX7" fmla="*/ 0 w 5447240"/>
                <a:gd name="connsiteY7" fmla="*/ 52650 h 7073010"/>
                <a:gd name="connsiteX0" fmla="*/ 0 w 5447240"/>
                <a:gd name="connsiteY0" fmla="*/ 52650 h 10773818"/>
                <a:gd name="connsiteX1" fmla="*/ 3834874 w 5447240"/>
                <a:gd name="connsiteY1" fmla="*/ 38837 h 10773818"/>
                <a:gd name="connsiteX2" fmla="*/ 4329788 w 5447240"/>
                <a:gd name="connsiteY2" fmla="*/ 868760 h 10773818"/>
                <a:gd name="connsiteX3" fmla="*/ 4704627 w 5447240"/>
                <a:gd name="connsiteY3" fmla="*/ 23829 h 10773818"/>
                <a:gd name="connsiteX4" fmla="*/ 5446831 w 5447240"/>
                <a:gd name="connsiteY4" fmla="*/ 28062 h 10773818"/>
                <a:gd name="connsiteX5" fmla="*/ 5445723 w 5447240"/>
                <a:gd name="connsiteY5" fmla="*/ 10773818 h 10773818"/>
                <a:gd name="connsiteX6" fmla="*/ 15856 w 5447240"/>
                <a:gd name="connsiteY6" fmla="*/ 7073010 h 10773818"/>
                <a:gd name="connsiteX7" fmla="*/ 0 w 5447240"/>
                <a:gd name="connsiteY7" fmla="*/ 52650 h 10773818"/>
                <a:gd name="connsiteX0" fmla="*/ 0 w 5447240"/>
                <a:gd name="connsiteY0" fmla="*/ 52650 h 19335225"/>
                <a:gd name="connsiteX1" fmla="*/ 3834874 w 5447240"/>
                <a:gd name="connsiteY1" fmla="*/ 38837 h 19335225"/>
                <a:gd name="connsiteX2" fmla="*/ 4329788 w 5447240"/>
                <a:gd name="connsiteY2" fmla="*/ 868760 h 19335225"/>
                <a:gd name="connsiteX3" fmla="*/ 4704627 w 5447240"/>
                <a:gd name="connsiteY3" fmla="*/ 23829 h 19335225"/>
                <a:gd name="connsiteX4" fmla="*/ 5446831 w 5447240"/>
                <a:gd name="connsiteY4" fmla="*/ 28062 h 19335225"/>
                <a:gd name="connsiteX5" fmla="*/ 5445723 w 5447240"/>
                <a:gd name="connsiteY5" fmla="*/ 10773818 h 19335225"/>
                <a:gd name="connsiteX6" fmla="*/ 52436 w 5447240"/>
                <a:gd name="connsiteY6" fmla="*/ 19335225 h 19335225"/>
                <a:gd name="connsiteX7" fmla="*/ 0 w 5447240"/>
                <a:gd name="connsiteY7" fmla="*/ 52650 h 19335225"/>
                <a:gd name="connsiteX0" fmla="*/ 0 w 5447240"/>
                <a:gd name="connsiteY0" fmla="*/ 52650 h 20278843"/>
                <a:gd name="connsiteX1" fmla="*/ 3834874 w 5447240"/>
                <a:gd name="connsiteY1" fmla="*/ 38837 h 20278843"/>
                <a:gd name="connsiteX2" fmla="*/ 4329788 w 5447240"/>
                <a:gd name="connsiteY2" fmla="*/ 868760 h 20278843"/>
                <a:gd name="connsiteX3" fmla="*/ 4704627 w 5447240"/>
                <a:gd name="connsiteY3" fmla="*/ 23829 h 20278843"/>
                <a:gd name="connsiteX4" fmla="*/ 5446831 w 5447240"/>
                <a:gd name="connsiteY4" fmla="*/ 28062 h 20278843"/>
                <a:gd name="connsiteX5" fmla="*/ 5445723 w 5447240"/>
                <a:gd name="connsiteY5" fmla="*/ 20278843 h 20278843"/>
                <a:gd name="connsiteX6" fmla="*/ 52436 w 5447240"/>
                <a:gd name="connsiteY6" fmla="*/ 19335225 h 20278843"/>
                <a:gd name="connsiteX7" fmla="*/ 0 w 5447240"/>
                <a:gd name="connsiteY7" fmla="*/ 52650 h 20278843"/>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48963 w 5450480"/>
                <a:gd name="connsiteY5" fmla="*/ 20278843 h 25212382"/>
                <a:gd name="connsiteX6" fmla="*/ 805 w 5450480"/>
                <a:gd name="connsiteY6" fmla="*/ 25212382 h 25212382"/>
                <a:gd name="connsiteX7" fmla="*/ 3240 w 5450480"/>
                <a:gd name="connsiteY7" fmla="*/ 52650 h 25212382"/>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30673 w 5450480"/>
                <a:gd name="connsiteY5" fmla="*/ 25067636 h 25212382"/>
                <a:gd name="connsiteX6" fmla="*/ 805 w 5450480"/>
                <a:gd name="connsiteY6" fmla="*/ 25212382 h 25212382"/>
                <a:gd name="connsiteX7" fmla="*/ 3240 w 5450480"/>
                <a:gd name="connsiteY7" fmla="*/ 52650 h 25212382"/>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30673 w 5450480"/>
                <a:gd name="connsiteY5" fmla="*/ 25140196 h 25212382"/>
                <a:gd name="connsiteX6" fmla="*/ 805 w 5450480"/>
                <a:gd name="connsiteY6" fmla="*/ 25212382 h 25212382"/>
                <a:gd name="connsiteX7" fmla="*/ 3240 w 5450480"/>
                <a:gd name="connsiteY7" fmla="*/ 52650 h 25212382"/>
                <a:gd name="connsiteX0" fmla="*/ 3240 w 5450547"/>
                <a:gd name="connsiteY0" fmla="*/ 113866 h 25273598"/>
                <a:gd name="connsiteX1" fmla="*/ 3838114 w 5450547"/>
                <a:gd name="connsiteY1" fmla="*/ 100053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486"/>
                <a:gd name="connsiteY0" fmla="*/ 71604 h 25231336"/>
                <a:gd name="connsiteX1" fmla="*/ 3881553 w 5450486"/>
                <a:gd name="connsiteY1" fmla="*/ 350 h 25231336"/>
                <a:gd name="connsiteX2" fmla="*/ 4333028 w 5450486"/>
                <a:gd name="connsiteY2" fmla="*/ 1174921 h 25231336"/>
                <a:gd name="connsiteX3" fmla="*/ 4707867 w 5450486"/>
                <a:gd name="connsiteY3" fmla="*/ 42783 h 25231336"/>
                <a:gd name="connsiteX4" fmla="*/ 5450071 w 5450486"/>
                <a:gd name="connsiteY4" fmla="*/ 47016 h 25231336"/>
                <a:gd name="connsiteX5" fmla="*/ 5430673 w 5450486"/>
                <a:gd name="connsiteY5" fmla="*/ 25159150 h 25231336"/>
                <a:gd name="connsiteX6" fmla="*/ 805 w 5450486"/>
                <a:gd name="connsiteY6" fmla="*/ 25231336 h 25231336"/>
                <a:gd name="connsiteX7" fmla="*/ 3240 w 5450486"/>
                <a:gd name="connsiteY7" fmla="*/ 71604 h 25231336"/>
                <a:gd name="connsiteX0" fmla="*/ 3240 w 5450486"/>
                <a:gd name="connsiteY0" fmla="*/ 71622 h 25231354"/>
                <a:gd name="connsiteX1" fmla="*/ 3881553 w 5450486"/>
                <a:gd name="connsiteY1" fmla="*/ 368 h 25231354"/>
                <a:gd name="connsiteX2" fmla="*/ 4333028 w 5450486"/>
                <a:gd name="connsiteY2" fmla="*/ 1174939 h 25231354"/>
                <a:gd name="connsiteX3" fmla="*/ 4707867 w 5450486"/>
                <a:gd name="connsiteY3" fmla="*/ 42801 h 25231354"/>
                <a:gd name="connsiteX4" fmla="*/ 5450071 w 5450486"/>
                <a:gd name="connsiteY4" fmla="*/ 47034 h 25231354"/>
                <a:gd name="connsiteX5" fmla="*/ 5430673 w 5450486"/>
                <a:gd name="connsiteY5" fmla="*/ 25159168 h 25231354"/>
                <a:gd name="connsiteX6" fmla="*/ 805 w 5450486"/>
                <a:gd name="connsiteY6" fmla="*/ 25231354 h 25231354"/>
                <a:gd name="connsiteX7" fmla="*/ 3240 w 5450486"/>
                <a:gd name="connsiteY7" fmla="*/ 71622 h 25231354"/>
                <a:gd name="connsiteX0" fmla="*/ 3240 w 5450486"/>
                <a:gd name="connsiteY0" fmla="*/ 71604 h 25231336"/>
                <a:gd name="connsiteX1" fmla="*/ 3881553 w 5450486"/>
                <a:gd name="connsiteY1" fmla="*/ 350 h 25231336"/>
                <a:gd name="connsiteX2" fmla="*/ 4333028 w 5450486"/>
                <a:gd name="connsiteY2" fmla="*/ 1174921 h 25231336"/>
                <a:gd name="connsiteX3" fmla="*/ 4707867 w 5450486"/>
                <a:gd name="connsiteY3" fmla="*/ 42783 h 25231336"/>
                <a:gd name="connsiteX4" fmla="*/ 5450071 w 5450486"/>
                <a:gd name="connsiteY4" fmla="*/ 47016 h 25231336"/>
                <a:gd name="connsiteX5" fmla="*/ 5430673 w 5450486"/>
                <a:gd name="connsiteY5" fmla="*/ 25159150 h 25231336"/>
                <a:gd name="connsiteX6" fmla="*/ 805 w 5450486"/>
                <a:gd name="connsiteY6" fmla="*/ 25231336 h 25231336"/>
                <a:gd name="connsiteX7" fmla="*/ 3240 w 5450486"/>
                <a:gd name="connsiteY7" fmla="*/ 71604 h 25231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0486" h="25231336">
                  <a:moveTo>
                    <a:pt x="3240" y="71604"/>
                  </a:moveTo>
                  <a:lnTo>
                    <a:pt x="3881553" y="350"/>
                  </a:lnTo>
                  <a:cubicBezTo>
                    <a:pt x="3929059" y="-23399"/>
                    <a:pt x="4267707" y="1167847"/>
                    <a:pt x="4333028" y="1174921"/>
                  </a:cubicBezTo>
                  <a:cubicBezTo>
                    <a:pt x="4398349" y="1181995"/>
                    <a:pt x="4608571" y="58440"/>
                    <a:pt x="4707867" y="42783"/>
                  </a:cubicBezTo>
                  <a:cubicBezTo>
                    <a:pt x="4807163" y="27126"/>
                    <a:pt x="5469418" y="35408"/>
                    <a:pt x="5450071" y="47016"/>
                  </a:cubicBezTo>
                  <a:cubicBezTo>
                    <a:pt x="5449702" y="1395107"/>
                    <a:pt x="5431042" y="23811059"/>
                    <a:pt x="5430673" y="25159150"/>
                  </a:cubicBezTo>
                  <a:cubicBezTo>
                    <a:pt x="3620717" y="25159025"/>
                    <a:pt x="1810761" y="25231461"/>
                    <a:pt x="805" y="25231336"/>
                  </a:cubicBezTo>
                  <a:cubicBezTo>
                    <a:pt x="-2739" y="23891441"/>
                    <a:pt x="6784" y="1411499"/>
                    <a:pt x="3240" y="71604"/>
                  </a:cubicBezTo>
                  <a:close/>
                </a:path>
              </a:pathLst>
            </a:custGeom>
            <a:solidFill>
              <a:schemeClr val="bg1"/>
            </a:solidFill>
            <a:ln w="3175" cap="flat" cmpd="sng" algn="ctr">
              <a:solidFill>
                <a:schemeClr val="accent1">
                  <a:lumMod val="60000"/>
                  <a:lumOff val="40000"/>
                </a:schemeClr>
              </a:solidFill>
              <a:prstDash val="solid"/>
              <a:headEnd type="none" w="med" len="med"/>
              <a:tailEnd type="none" w="med" len="med"/>
            </a:ln>
            <a:effectLst/>
          </p:spPr>
          <p:txBody>
            <a:bodyPr vert="horz" wrap="square" lIns="91399" tIns="89619" rIns="91399" bIns="89619" numCol="1" rtlCol="0" anchor="ctr" anchorCtr="0" compatLnSpc="1">
              <a:prstTxWarp prst="textNoShape">
                <a:avLst/>
              </a:prstTxWarp>
            </a:bodyPr>
            <a:lstStyle/>
            <a:p>
              <a:pPr defTabSz="913650" fontAlgn="base">
                <a:lnSpc>
                  <a:spcPct val="90000"/>
                </a:lnSpc>
                <a:spcBef>
                  <a:spcPct val="0"/>
                </a:spcBef>
                <a:spcAft>
                  <a:spcPct val="0"/>
                </a:spcAft>
              </a:pPr>
              <a:endParaRPr lang="en-US" sz="1799" kern="0" dirty="0">
                <a:latin typeface="Segoe UI" panose="020B0502040204020203" pitchFamily="34" charset="0"/>
                <a:ea typeface="Segoe UI" panose="020B0502040204020203" pitchFamily="34" charset="0"/>
                <a:cs typeface="Segoe UI" panose="020B0502040204020203" pitchFamily="34" charset="0"/>
              </a:endParaRPr>
            </a:p>
          </p:txBody>
        </p:sp>
        <p:sp>
          <p:nvSpPr>
            <p:cNvPr id="73" name="TextBox 72"/>
            <p:cNvSpPr txBox="1"/>
            <p:nvPr/>
          </p:nvSpPr>
          <p:spPr>
            <a:xfrm>
              <a:off x="8754208" y="4405076"/>
              <a:ext cx="3120734" cy="390789"/>
            </a:xfrm>
            <a:prstGeom prst="rect">
              <a:avLst/>
            </a:prstGeom>
            <a:noFill/>
            <a:ln w="952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noAutofit/>
            </a:bodyPr>
            <a:lstStyle>
              <a:defPPr>
                <a:defRPr lang="en-US"/>
              </a:defPPr>
              <a:lvl1pPr lvl="0">
                <a:lnSpc>
                  <a:spcPct val="90000"/>
                </a:lnSpc>
                <a:buSzPct val="90000"/>
                <a:defRPr sz="2200" kern="0">
                  <a:gradFill>
                    <a:gsLst>
                      <a:gs pos="85000">
                        <a:srgbClr val="FFFFFF"/>
                      </a:gs>
                      <a:gs pos="0">
                        <a:srgbClr val="FFFFFF"/>
                      </a:gs>
                    </a:gsLst>
                    <a:lin ang="5400000" scaled="0"/>
                  </a:gradFill>
                  <a:latin typeface="Segoe UI Light" pitchFamily="34" charset="0"/>
                  <a:ea typeface="Segoe UI" pitchFamily="34" charset="0"/>
                  <a:cs typeface="Segoe UI" pitchFamily="34" charset="0"/>
                </a:defRPr>
              </a:lvl1pPr>
            </a:lstStyle>
            <a:p>
              <a:pPr defTabSz="1218317"/>
              <a:r>
                <a:rPr lang="en-US" sz="2000" dirty="0">
                  <a:solidFill>
                    <a:schemeClr val="tx1"/>
                  </a:solidFill>
                  <a:latin typeface="Segoe UI"/>
                </a:rPr>
                <a:t>Cloud</a:t>
              </a:r>
            </a:p>
          </p:txBody>
        </p:sp>
        <p:sp>
          <p:nvSpPr>
            <p:cNvPr id="74" name="Freeform 24"/>
            <p:cNvSpPr>
              <a:spLocks noEditPoints="1"/>
            </p:cNvSpPr>
            <p:nvPr/>
          </p:nvSpPr>
          <p:spPr bwMode="black">
            <a:xfrm>
              <a:off x="10656131" y="3308294"/>
              <a:ext cx="1015471" cy="784556"/>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solidFill>
              <a:srgbClr val="442359"/>
            </a:solidFill>
            <a:ln>
              <a:noFill/>
            </a:ln>
            <a:extLst/>
          </p:spPr>
          <p:txBody>
            <a:bodyPr vert="horz" wrap="square" lIns="91416" tIns="45708" rIns="91416" bIns="45708" numCol="1" anchor="t" anchorCtr="0" compatLnSpc="1">
              <a:prstTxWarp prst="textNoShape">
                <a:avLst/>
              </a:prstTxWarp>
            </a:bodyPr>
            <a:lstStyle/>
            <a:p>
              <a:pPr defTabSz="1218317"/>
              <a:endParaRPr lang="en-US" sz="2399"/>
            </a:p>
          </p:txBody>
        </p:sp>
        <p:sp>
          <p:nvSpPr>
            <p:cNvPr id="75" name="Right Arrow 74"/>
            <p:cNvSpPr/>
            <p:nvPr/>
          </p:nvSpPr>
          <p:spPr bwMode="auto">
            <a:xfrm>
              <a:off x="9919699" y="3414453"/>
              <a:ext cx="594153" cy="572238"/>
            </a:xfrm>
            <a:prstGeom prst="rightArrow">
              <a:avLst/>
            </a:prstGeom>
            <a:solidFill>
              <a:srgbClr val="44235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68" tIns="34284" rIns="68568" bIns="34284" numCol="1" rtlCol="0" anchor="ctr" anchorCtr="0" compatLnSpc="1">
              <a:prstTxWarp prst="textNoShape">
                <a:avLst/>
              </a:prstTxWarp>
            </a:bodyPr>
            <a:lstStyle/>
            <a:p>
              <a:pPr algn="ctr" defTabSz="913635" fontAlgn="base">
                <a:spcBef>
                  <a:spcPts val="200"/>
                </a:spcBef>
                <a:spcAft>
                  <a:spcPct val="0"/>
                </a:spcAft>
              </a:pPr>
              <a:endParaRPr lang="en-US" sz="2799" dirty="0">
                <a:ln>
                  <a:solidFill>
                    <a:srgbClr val="FFFFFF">
                      <a:alpha val="0"/>
                    </a:srgbClr>
                  </a:solidFill>
                </a:ln>
                <a:solidFill>
                  <a:schemeClr val="tx1"/>
                </a:solidFill>
              </a:endParaRPr>
            </a:p>
          </p:txBody>
        </p:sp>
        <p:sp>
          <p:nvSpPr>
            <p:cNvPr id="76" name="Freeform 22"/>
            <p:cNvSpPr>
              <a:spLocks noEditPoints="1"/>
            </p:cNvSpPr>
            <p:nvPr/>
          </p:nvSpPr>
          <p:spPr bwMode="auto">
            <a:xfrm flipH="1">
              <a:off x="8783206" y="3166657"/>
              <a:ext cx="857372" cy="1002575"/>
            </a:xfrm>
            <a:custGeom>
              <a:avLst/>
              <a:gdLst>
                <a:gd name="T0" fmla="*/ 52 w 105"/>
                <a:gd name="T1" fmla="*/ 0 h 123"/>
                <a:gd name="T2" fmla="*/ 0 w 105"/>
                <a:gd name="T3" fmla="*/ 17 h 123"/>
                <a:gd name="T4" fmla="*/ 0 w 105"/>
                <a:gd name="T5" fmla="*/ 106 h 123"/>
                <a:gd name="T6" fmla="*/ 52 w 105"/>
                <a:gd name="T7" fmla="*/ 123 h 123"/>
                <a:gd name="T8" fmla="*/ 105 w 105"/>
                <a:gd name="T9" fmla="*/ 106 h 123"/>
                <a:gd name="T10" fmla="*/ 105 w 105"/>
                <a:gd name="T11" fmla="*/ 17 h 123"/>
                <a:gd name="T12" fmla="*/ 52 w 105"/>
                <a:gd name="T13" fmla="*/ 0 h 123"/>
                <a:gd name="T14" fmla="*/ 52 w 105"/>
                <a:gd name="T15" fmla="*/ 29 h 123"/>
                <a:gd name="T16" fmla="*/ 7 w 105"/>
                <a:gd name="T17" fmla="*/ 17 h 123"/>
                <a:gd name="T18" fmla="*/ 52 w 105"/>
                <a:gd name="T19" fmla="*/ 6 h 123"/>
                <a:gd name="T20" fmla="*/ 97 w 105"/>
                <a:gd name="T21" fmla="*/ 17 h 123"/>
                <a:gd name="T22" fmla="*/ 52 w 105"/>
                <a:gd name="T23" fmla="*/ 29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123">
                  <a:moveTo>
                    <a:pt x="52" y="0"/>
                  </a:moveTo>
                  <a:cubicBezTo>
                    <a:pt x="23" y="0"/>
                    <a:pt x="0" y="8"/>
                    <a:pt x="0" y="17"/>
                  </a:cubicBezTo>
                  <a:cubicBezTo>
                    <a:pt x="0" y="106"/>
                    <a:pt x="0" y="106"/>
                    <a:pt x="0" y="106"/>
                  </a:cubicBezTo>
                  <a:cubicBezTo>
                    <a:pt x="0" y="116"/>
                    <a:pt x="23" y="123"/>
                    <a:pt x="52" y="123"/>
                  </a:cubicBezTo>
                  <a:cubicBezTo>
                    <a:pt x="81" y="123"/>
                    <a:pt x="105" y="116"/>
                    <a:pt x="105" y="106"/>
                  </a:cubicBezTo>
                  <a:cubicBezTo>
                    <a:pt x="105" y="17"/>
                    <a:pt x="105" y="17"/>
                    <a:pt x="105" y="17"/>
                  </a:cubicBezTo>
                  <a:cubicBezTo>
                    <a:pt x="105" y="8"/>
                    <a:pt x="81" y="0"/>
                    <a:pt x="52" y="0"/>
                  </a:cubicBezTo>
                  <a:close/>
                  <a:moveTo>
                    <a:pt x="52" y="29"/>
                  </a:moveTo>
                  <a:cubicBezTo>
                    <a:pt x="27" y="29"/>
                    <a:pt x="7" y="23"/>
                    <a:pt x="7" y="17"/>
                  </a:cubicBezTo>
                  <a:cubicBezTo>
                    <a:pt x="7" y="11"/>
                    <a:pt x="27" y="6"/>
                    <a:pt x="52" y="6"/>
                  </a:cubicBezTo>
                  <a:cubicBezTo>
                    <a:pt x="77" y="6"/>
                    <a:pt x="97" y="11"/>
                    <a:pt x="97" y="17"/>
                  </a:cubicBezTo>
                  <a:cubicBezTo>
                    <a:pt x="97" y="23"/>
                    <a:pt x="77" y="29"/>
                    <a:pt x="52" y="29"/>
                  </a:cubicBezTo>
                  <a:close/>
                </a:path>
              </a:pathLst>
            </a:custGeom>
            <a:solidFill>
              <a:srgbClr val="442359"/>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rtlCol="0" anchor="ctr"/>
            <a:lstStyle/>
            <a:p>
              <a:pPr algn="ctr" defTabSz="1218317" fontAlgn="base">
                <a:lnSpc>
                  <a:spcPct val="90000"/>
                </a:lnSpc>
                <a:spcBef>
                  <a:spcPct val="0"/>
                </a:spcBef>
                <a:spcAft>
                  <a:spcPct val="0"/>
                </a:spcAft>
                <a:buSzPct val="90000"/>
              </a:pPr>
              <a:r>
                <a:rPr lang="en-US" sz="1200" kern="0" dirty="0">
                  <a:solidFill>
                    <a:schemeClr val="bg1"/>
                  </a:solidFill>
                  <a:ea typeface="Segoe UI" pitchFamily="34" charset="0"/>
                  <a:cs typeface="Segoe UI" pitchFamily="34" charset="0"/>
                </a:rPr>
                <a:t>Blob</a:t>
              </a:r>
              <a:r>
                <a:rPr lang="en-US" sz="1200" kern="0" dirty="0">
                  <a:solidFill>
                    <a:schemeClr val="tx1"/>
                  </a:solidFill>
                  <a:ea typeface="Segoe UI" pitchFamily="34" charset="0"/>
                  <a:cs typeface="Segoe UI" pitchFamily="34" charset="0"/>
                </a:rPr>
                <a:t/>
              </a:r>
              <a:br>
                <a:rPr lang="en-US" sz="1200" kern="0" dirty="0">
                  <a:solidFill>
                    <a:schemeClr val="tx1"/>
                  </a:solidFill>
                  <a:ea typeface="Segoe UI" pitchFamily="34" charset="0"/>
                  <a:cs typeface="Segoe UI" pitchFamily="34" charset="0"/>
                </a:rPr>
              </a:br>
              <a:r>
                <a:rPr lang="en-US" sz="1200" kern="0" dirty="0">
                  <a:solidFill>
                    <a:schemeClr val="bg1"/>
                  </a:solidFill>
                  <a:ea typeface="Segoe UI" pitchFamily="34" charset="0"/>
                  <a:cs typeface="Segoe UI" pitchFamily="34" charset="0"/>
                </a:rPr>
                <a:t>Storage</a:t>
              </a:r>
            </a:p>
          </p:txBody>
        </p:sp>
        <p:sp>
          <p:nvSpPr>
            <p:cNvPr id="46" name="TextBox 45"/>
            <p:cNvSpPr txBox="1"/>
            <p:nvPr/>
          </p:nvSpPr>
          <p:spPr>
            <a:xfrm>
              <a:off x="1758335" y="4916186"/>
              <a:ext cx="1964040" cy="415240"/>
            </a:xfrm>
            <a:prstGeom prst="rect">
              <a:avLst/>
            </a:prstGeom>
            <a:noFill/>
            <a:ln w="952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noAutofit/>
            </a:bodyPr>
            <a:lstStyle>
              <a:defPPr>
                <a:defRPr lang="en-US"/>
              </a:defPPr>
              <a:lvl1pPr lvl="0">
                <a:lnSpc>
                  <a:spcPct val="90000"/>
                </a:lnSpc>
                <a:buSzPct val="90000"/>
                <a:defRPr sz="2200" kern="0">
                  <a:gradFill>
                    <a:gsLst>
                      <a:gs pos="85000">
                        <a:srgbClr val="FFFFFF"/>
                      </a:gs>
                      <a:gs pos="0">
                        <a:srgbClr val="FFFFFF"/>
                      </a:gs>
                    </a:gsLst>
                    <a:lin ang="5400000" scaled="0"/>
                  </a:gradFill>
                  <a:latin typeface="Segoe UI Light" pitchFamily="34" charset="0"/>
                  <a:ea typeface="Segoe UI" pitchFamily="34" charset="0"/>
                  <a:cs typeface="Segoe UI" pitchFamily="34" charset="0"/>
                </a:defRPr>
              </a:lvl1pPr>
            </a:lstStyle>
            <a:p>
              <a:pPr defTabSz="1218317"/>
              <a:r>
                <a:rPr lang="en-US" sz="2000" dirty="0" smtClean="0">
                  <a:solidFill>
                    <a:schemeClr val="tx1"/>
                  </a:solidFill>
                  <a:latin typeface="+mj-lt"/>
                </a:rPr>
                <a:t>Comprehensive </a:t>
              </a:r>
            </a:p>
            <a:p>
              <a:pPr defTabSz="1218317"/>
              <a:r>
                <a:rPr lang="en-US" sz="2000" dirty="0" smtClean="0">
                  <a:solidFill>
                    <a:schemeClr val="tx1"/>
                  </a:solidFill>
                  <a:latin typeface="+mj-lt"/>
                </a:rPr>
                <a:t>Networking</a:t>
              </a:r>
              <a:endParaRPr lang="en-US" sz="2000" dirty="0">
                <a:solidFill>
                  <a:schemeClr val="tx1"/>
                </a:solidFill>
                <a:latin typeface="+mj-lt"/>
              </a:endParaRPr>
            </a:p>
          </p:txBody>
        </p:sp>
        <p:sp>
          <p:nvSpPr>
            <p:cNvPr id="56" name="Can 55"/>
            <p:cNvSpPr/>
            <p:nvPr/>
          </p:nvSpPr>
          <p:spPr>
            <a:xfrm rot="16200000">
              <a:off x="1204364" y="4942339"/>
              <a:ext cx="175983" cy="301996"/>
            </a:xfrm>
            <a:prstGeom prst="can">
              <a:avLst/>
            </a:prstGeom>
            <a:solidFill>
              <a:srgbClr val="00B294"/>
            </a:solidFill>
            <a:ln>
              <a:noFill/>
            </a:ln>
          </p:spPr>
          <p:txBody>
            <a:bodyPr vert="horz" wrap="square" lIns="121856" tIns="60928" rIns="121856" bIns="60928" numCol="1" anchor="t" anchorCtr="0" compatLnSpc="1">
              <a:prstTxWarp prst="textNoShape">
                <a:avLst/>
              </a:prstTxWarp>
            </a:bodyPr>
            <a:lstStyle/>
            <a:p>
              <a:pPr defTabSz="1218317"/>
              <a:endParaRPr lang="en-US" sz="3198"/>
            </a:p>
          </p:txBody>
        </p:sp>
        <p:cxnSp>
          <p:nvCxnSpPr>
            <p:cNvPr id="62" name="Straight Arrow Connector 61"/>
            <p:cNvCxnSpPr/>
            <p:nvPr/>
          </p:nvCxnSpPr>
          <p:spPr>
            <a:xfrm flipH="1" flipV="1">
              <a:off x="1028854" y="5020504"/>
              <a:ext cx="124372" cy="4831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flipV="1">
              <a:off x="1012566" y="5104451"/>
              <a:ext cx="181087" cy="491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H="1">
              <a:off x="1030691" y="5144812"/>
              <a:ext cx="191794" cy="4994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rot="10800000" flipH="1" flipV="1">
              <a:off x="1429376" y="5143309"/>
              <a:ext cx="124372" cy="4831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rot="10800000" flipH="1" flipV="1">
              <a:off x="1388948" y="5102757"/>
              <a:ext cx="181087" cy="4919"/>
            </a:xfrm>
            <a:prstGeom prst="straightConnector1">
              <a:avLst/>
            </a:prstGeom>
            <a:solidFill>
              <a:srgbClr val="00B294"/>
            </a:solidFill>
            <a:ln>
              <a:noFill/>
            </a:ln>
          </p:spPr>
        </p:cxnSp>
        <p:cxnSp>
          <p:nvCxnSpPr>
            <p:cNvPr id="72" name="Straight Arrow Connector 71"/>
            <p:cNvCxnSpPr/>
            <p:nvPr/>
          </p:nvCxnSpPr>
          <p:spPr>
            <a:xfrm rot="10800000" flipH="1">
              <a:off x="1360116" y="5017375"/>
              <a:ext cx="191794" cy="4994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8" name="Freeform 88"/>
            <p:cNvSpPr>
              <a:spLocks noEditPoints="1"/>
            </p:cNvSpPr>
            <p:nvPr/>
          </p:nvSpPr>
          <p:spPr bwMode="black">
            <a:xfrm>
              <a:off x="965257" y="4865067"/>
              <a:ext cx="635588" cy="538975"/>
            </a:xfrm>
            <a:custGeom>
              <a:avLst/>
              <a:gdLst/>
              <a:ahLst/>
              <a:cxnLst>
                <a:cxn ang="0">
                  <a:pos x="494" y="0"/>
                </a:cxn>
                <a:cxn ang="0">
                  <a:pos x="17" y="0"/>
                </a:cxn>
                <a:cxn ang="0">
                  <a:pos x="0" y="16"/>
                </a:cxn>
                <a:cxn ang="0">
                  <a:pos x="0" y="361"/>
                </a:cxn>
                <a:cxn ang="0">
                  <a:pos x="17" y="377"/>
                </a:cxn>
                <a:cxn ang="0">
                  <a:pos x="174" y="377"/>
                </a:cxn>
                <a:cxn ang="0">
                  <a:pos x="174" y="402"/>
                </a:cxn>
                <a:cxn ang="0">
                  <a:pos x="139" y="435"/>
                </a:cxn>
                <a:cxn ang="0">
                  <a:pos x="380" y="435"/>
                </a:cxn>
                <a:cxn ang="0">
                  <a:pos x="346" y="402"/>
                </a:cxn>
                <a:cxn ang="0">
                  <a:pos x="346" y="377"/>
                </a:cxn>
                <a:cxn ang="0">
                  <a:pos x="494" y="377"/>
                </a:cxn>
                <a:cxn ang="0">
                  <a:pos x="510" y="361"/>
                </a:cxn>
                <a:cxn ang="0">
                  <a:pos x="510" y="16"/>
                </a:cxn>
                <a:cxn ang="0">
                  <a:pos x="494" y="0"/>
                </a:cxn>
                <a:cxn ang="0">
                  <a:pos x="481" y="335"/>
                </a:cxn>
                <a:cxn ang="0">
                  <a:pos x="467" y="349"/>
                </a:cxn>
                <a:cxn ang="0">
                  <a:pos x="44" y="349"/>
                </a:cxn>
                <a:cxn ang="0">
                  <a:pos x="30" y="335"/>
                </a:cxn>
                <a:cxn ang="0">
                  <a:pos x="30" y="42"/>
                </a:cxn>
                <a:cxn ang="0">
                  <a:pos x="44" y="28"/>
                </a:cxn>
                <a:cxn ang="0">
                  <a:pos x="467" y="28"/>
                </a:cxn>
                <a:cxn ang="0">
                  <a:pos x="481" y="42"/>
                </a:cxn>
                <a:cxn ang="0">
                  <a:pos x="481" y="335"/>
                </a:cxn>
              </a:cxnLst>
              <a:rect l="0" t="0" r="r" b="b"/>
              <a:pathLst>
                <a:path w="510" h="435">
                  <a:moveTo>
                    <a:pt x="494" y="0"/>
                  </a:moveTo>
                  <a:cubicBezTo>
                    <a:pt x="17" y="0"/>
                    <a:pt x="17" y="0"/>
                    <a:pt x="17" y="0"/>
                  </a:cubicBezTo>
                  <a:cubicBezTo>
                    <a:pt x="8" y="0"/>
                    <a:pt x="0" y="7"/>
                    <a:pt x="0" y="16"/>
                  </a:cubicBezTo>
                  <a:cubicBezTo>
                    <a:pt x="0" y="361"/>
                    <a:pt x="0" y="361"/>
                    <a:pt x="0" y="361"/>
                  </a:cubicBezTo>
                  <a:cubicBezTo>
                    <a:pt x="0" y="370"/>
                    <a:pt x="8" y="377"/>
                    <a:pt x="17" y="377"/>
                  </a:cubicBezTo>
                  <a:cubicBezTo>
                    <a:pt x="174" y="377"/>
                    <a:pt x="174" y="377"/>
                    <a:pt x="174" y="377"/>
                  </a:cubicBezTo>
                  <a:cubicBezTo>
                    <a:pt x="174" y="402"/>
                    <a:pt x="174" y="402"/>
                    <a:pt x="174" y="402"/>
                  </a:cubicBezTo>
                  <a:cubicBezTo>
                    <a:pt x="139" y="435"/>
                    <a:pt x="139" y="435"/>
                    <a:pt x="139" y="435"/>
                  </a:cubicBezTo>
                  <a:cubicBezTo>
                    <a:pt x="380" y="435"/>
                    <a:pt x="380" y="435"/>
                    <a:pt x="380" y="435"/>
                  </a:cubicBezTo>
                  <a:cubicBezTo>
                    <a:pt x="346" y="402"/>
                    <a:pt x="346" y="402"/>
                    <a:pt x="346" y="402"/>
                  </a:cubicBezTo>
                  <a:cubicBezTo>
                    <a:pt x="346" y="377"/>
                    <a:pt x="346" y="377"/>
                    <a:pt x="346" y="377"/>
                  </a:cubicBezTo>
                  <a:cubicBezTo>
                    <a:pt x="494" y="377"/>
                    <a:pt x="494" y="377"/>
                    <a:pt x="494" y="377"/>
                  </a:cubicBezTo>
                  <a:cubicBezTo>
                    <a:pt x="503" y="377"/>
                    <a:pt x="510" y="370"/>
                    <a:pt x="510" y="361"/>
                  </a:cubicBezTo>
                  <a:cubicBezTo>
                    <a:pt x="510" y="16"/>
                    <a:pt x="510" y="16"/>
                    <a:pt x="510" y="16"/>
                  </a:cubicBezTo>
                  <a:cubicBezTo>
                    <a:pt x="510" y="7"/>
                    <a:pt x="503" y="0"/>
                    <a:pt x="494" y="0"/>
                  </a:cubicBezTo>
                  <a:close/>
                  <a:moveTo>
                    <a:pt x="481" y="335"/>
                  </a:moveTo>
                  <a:cubicBezTo>
                    <a:pt x="481" y="343"/>
                    <a:pt x="475" y="349"/>
                    <a:pt x="467" y="349"/>
                  </a:cubicBezTo>
                  <a:cubicBezTo>
                    <a:pt x="44" y="349"/>
                    <a:pt x="44" y="349"/>
                    <a:pt x="44" y="349"/>
                  </a:cubicBezTo>
                  <a:cubicBezTo>
                    <a:pt x="36" y="349"/>
                    <a:pt x="30" y="343"/>
                    <a:pt x="30" y="335"/>
                  </a:cubicBezTo>
                  <a:cubicBezTo>
                    <a:pt x="30" y="42"/>
                    <a:pt x="30" y="42"/>
                    <a:pt x="30" y="42"/>
                  </a:cubicBezTo>
                  <a:cubicBezTo>
                    <a:pt x="30" y="34"/>
                    <a:pt x="36" y="28"/>
                    <a:pt x="44" y="28"/>
                  </a:cubicBezTo>
                  <a:cubicBezTo>
                    <a:pt x="467" y="28"/>
                    <a:pt x="467" y="28"/>
                    <a:pt x="467" y="28"/>
                  </a:cubicBezTo>
                  <a:cubicBezTo>
                    <a:pt x="475" y="28"/>
                    <a:pt x="481" y="34"/>
                    <a:pt x="481" y="42"/>
                  </a:cubicBezTo>
                  <a:lnTo>
                    <a:pt x="481" y="335"/>
                  </a:lnTo>
                  <a:close/>
                </a:path>
              </a:pathLst>
            </a:custGeom>
            <a:solidFill>
              <a:srgbClr val="00B294"/>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1412" tIns="45706" rIns="91412" bIns="45706" numCol="1" rtlCol="0" anchor="ctr" anchorCtr="0" compatLnSpc="1">
              <a:prstTxWarp prst="textNoShape">
                <a:avLst/>
              </a:prstTxWarp>
            </a:bodyPr>
            <a:lstStyle/>
            <a:p>
              <a:pPr defTabSz="740518"/>
              <a:endParaRPr lang="en-US" sz="1799" spc="-122" dirty="0">
                <a:solidFill>
                  <a:schemeClr val="tx1"/>
                </a:solidFill>
                <a:latin typeface="Segoe Light" pitchFamily="34" charset="0"/>
              </a:endParaRPr>
            </a:p>
          </p:txBody>
        </p:sp>
        <p:sp>
          <p:nvSpPr>
            <p:cNvPr id="30" name="TextBox 29"/>
            <p:cNvSpPr txBox="1"/>
            <p:nvPr/>
          </p:nvSpPr>
          <p:spPr>
            <a:xfrm>
              <a:off x="5486120" y="2108257"/>
              <a:ext cx="2514615" cy="326782"/>
            </a:xfrm>
            <a:prstGeom prst="rect">
              <a:avLst/>
            </a:prstGeom>
            <a:noFill/>
          </p:spPr>
          <p:txBody>
            <a:bodyPr wrap="square" lIns="0" tIns="0" rIns="0" bIns="0" rtlCol="0">
              <a:spAutoFit/>
            </a:bodyPr>
            <a:lstStyle/>
            <a:p>
              <a:pPr defTabSz="1218317">
                <a:lnSpc>
                  <a:spcPct val="90000"/>
                </a:lnSpc>
                <a:spcBef>
                  <a:spcPct val="20000"/>
                </a:spcBef>
                <a:buSzPct val="80000"/>
              </a:pPr>
              <a:r>
                <a:rPr lang="en-US" sz="2000" dirty="0">
                  <a:latin typeface="Segoe UI Light" panose="020B0502040204020203" pitchFamily="34" charset="0"/>
                  <a:cs typeface="Segoe UI Light" panose="020B0502040204020203" pitchFamily="34" charset="0"/>
                </a:rPr>
                <a:t>Windows Server</a:t>
              </a:r>
            </a:p>
          </p:txBody>
        </p:sp>
        <p:sp>
          <p:nvSpPr>
            <p:cNvPr id="54" name="TextBox 53"/>
            <p:cNvSpPr txBox="1"/>
            <p:nvPr/>
          </p:nvSpPr>
          <p:spPr>
            <a:xfrm>
              <a:off x="5398563" y="2811657"/>
              <a:ext cx="2514615" cy="326782"/>
            </a:xfrm>
            <a:prstGeom prst="rect">
              <a:avLst/>
            </a:prstGeom>
            <a:noFill/>
          </p:spPr>
          <p:txBody>
            <a:bodyPr wrap="square" lIns="0" tIns="0" rIns="0" bIns="0" rtlCol="0">
              <a:spAutoFit/>
            </a:bodyPr>
            <a:lstStyle/>
            <a:p>
              <a:pPr defTabSz="1218317">
                <a:lnSpc>
                  <a:spcPct val="90000"/>
                </a:lnSpc>
                <a:spcBef>
                  <a:spcPct val="20000"/>
                </a:spcBef>
                <a:buSzPct val="80000"/>
              </a:pPr>
              <a:r>
                <a:rPr lang="en-US" sz="2000" dirty="0">
                  <a:latin typeface="Segoe UI Light" panose="020B0502040204020203" pitchFamily="34" charset="0"/>
                  <a:cs typeface="Segoe UI Light" panose="020B0502040204020203" pitchFamily="34" charset="0"/>
                </a:rPr>
                <a:t>Linux</a:t>
              </a:r>
            </a:p>
          </p:txBody>
        </p:sp>
        <p:pic>
          <p:nvPicPr>
            <p:cNvPr id="16" name="Picture 15"/>
            <p:cNvPicPr>
              <a:picLocks noChangeAspect="1"/>
            </p:cNvPicPr>
            <p:nvPr/>
          </p:nvPicPr>
          <p:blipFill>
            <a:blip r:embed="rId3"/>
            <a:stretch>
              <a:fillRect/>
            </a:stretch>
          </p:blipFill>
          <p:spPr>
            <a:xfrm>
              <a:off x="4840063" y="2722183"/>
              <a:ext cx="390146" cy="468176"/>
            </a:xfrm>
            <a:prstGeom prst="rect">
              <a:avLst/>
            </a:prstGeom>
          </p:spPr>
        </p:pic>
        <p:grpSp>
          <p:nvGrpSpPr>
            <p:cNvPr id="20" name="Group 19"/>
            <p:cNvGrpSpPr/>
            <p:nvPr/>
          </p:nvGrpSpPr>
          <p:grpSpPr>
            <a:xfrm>
              <a:off x="4757281" y="1932498"/>
              <a:ext cx="595389" cy="569632"/>
              <a:chOff x="4445229" y="2754515"/>
              <a:chExt cx="2540675" cy="2430763"/>
            </a:xfrm>
            <a:solidFill>
              <a:srgbClr val="68217A"/>
            </a:solidFill>
          </p:grpSpPr>
          <p:sp>
            <p:nvSpPr>
              <p:cNvPr id="18" name="Rectangle 17"/>
              <p:cNvSpPr/>
              <p:nvPr/>
            </p:nvSpPr>
            <p:spPr>
              <a:xfrm>
                <a:off x="4445229" y="2938315"/>
                <a:ext cx="1074981" cy="1005042"/>
              </a:xfrm>
              <a:custGeom>
                <a:avLst/>
                <a:gdLst>
                  <a:gd name="connsiteX0" fmla="*/ 0 w 1069153"/>
                  <a:gd name="connsiteY0" fmla="*/ 0 h 914665"/>
                  <a:gd name="connsiteX1" fmla="*/ 1069153 w 1069153"/>
                  <a:gd name="connsiteY1" fmla="*/ 0 h 914665"/>
                  <a:gd name="connsiteX2" fmla="*/ 1069153 w 1069153"/>
                  <a:gd name="connsiteY2" fmla="*/ 914665 h 914665"/>
                  <a:gd name="connsiteX3" fmla="*/ 0 w 1069153"/>
                  <a:gd name="connsiteY3" fmla="*/ 914665 h 914665"/>
                  <a:gd name="connsiteX4" fmla="*/ 0 w 1069153"/>
                  <a:gd name="connsiteY4" fmla="*/ 0 h 914665"/>
                  <a:gd name="connsiteX0" fmla="*/ 0 w 1074470"/>
                  <a:gd name="connsiteY0" fmla="*/ 170121 h 1084786"/>
                  <a:gd name="connsiteX1" fmla="*/ 1074470 w 1074470"/>
                  <a:gd name="connsiteY1" fmla="*/ 0 h 1084786"/>
                  <a:gd name="connsiteX2" fmla="*/ 1069153 w 1074470"/>
                  <a:gd name="connsiteY2" fmla="*/ 1084786 h 1084786"/>
                  <a:gd name="connsiteX3" fmla="*/ 0 w 1074470"/>
                  <a:gd name="connsiteY3" fmla="*/ 1084786 h 1084786"/>
                  <a:gd name="connsiteX4" fmla="*/ 0 w 1074470"/>
                  <a:gd name="connsiteY4" fmla="*/ 170121 h 1084786"/>
                  <a:gd name="connsiteX0" fmla="*/ 15949 w 1074470"/>
                  <a:gd name="connsiteY0" fmla="*/ 148856 h 1084786"/>
                  <a:gd name="connsiteX1" fmla="*/ 1074470 w 1074470"/>
                  <a:gd name="connsiteY1" fmla="*/ 0 h 1084786"/>
                  <a:gd name="connsiteX2" fmla="*/ 1069153 w 1074470"/>
                  <a:gd name="connsiteY2" fmla="*/ 1084786 h 1084786"/>
                  <a:gd name="connsiteX3" fmla="*/ 0 w 1074470"/>
                  <a:gd name="connsiteY3" fmla="*/ 1084786 h 1084786"/>
                  <a:gd name="connsiteX4" fmla="*/ 15949 w 1074470"/>
                  <a:gd name="connsiteY4" fmla="*/ 148856 h 1084786"/>
                  <a:gd name="connsiteX0" fmla="*/ 0 w 1058521"/>
                  <a:gd name="connsiteY0" fmla="*/ 148856 h 1084786"/>
                  <a:gd name="connsiteX1" fmla="*/ 1058521 w 1058521"/>
                  <a:gd name="connsiteY1" fmla="*/ 0 h 1084786"/>
                  <a:gd name="connsiteX2" fmla="*/ 1053204 w 1058521"/>
                  <a:gd name="connsiteY2" fmla="*/ 1084786 h 1084786"/>
                  <a:gd name="connsiteX3" fmla="*/ 10632 w 1058521"/>
                  <a:gd name="connsiteY3" fmla="*/ 973144 h 1084786"/>
                  <a:gd name="connsiteX4" fmla="*/ 0 w 1058521"/>
                  <a:gd name="connsiteY4" fmla="*/ 148856 h 1084786"/>
                  <a:gd name="connsiteX0" fmla="*/ 0 w 1058521"/>
                  <a:gd name="connsiteY0" fmla="*/ 148856 h 1084786"/>
                  <a:gd name="connsiteX1" fmla="*/ 1058521 w 1058521"/>
                  <a:gd name="connsiteY1" fmla="*/ 0 h 1084786"/>
                  <a:gd name="connsiteX2" fmla="*/ 1053204 w 1058521"/>
                  <a:gd name="connsiteY2" fmla="*/ 1084786 h 1084786"/>
                  <a:gd name="connsiteX3" fmla="*/ 5316 w 1058521"/>
                  <a:gd name="connsiteY3" fmla="*/ 1005042 h 1084786"/>
                  <a:gd name="connsiteX4" fmla="*/ 0 w 1058521"/>
                  <a:gd name="connsiteY4" fmla="*/ 148856 h 1084786"/>
                  <a:gd name="connsiteX0" fmla="*/ 0 w 1085177"/>
                  <a:gd name="connsiteY0" fmla="*/ 148856 h 1005042"/>
                  <a:gd name="connsiteX1" fmla="*/ 1058521 w 1085177"/>
                  <a:gd name="connsiteY1" fmla="*/ 0 h 1005042"/>
                  <a:gd name="connsiteX2" fmla="*/ 1085102 w 1085177"/>
                  <a:gd name="connsiteY2" fmla="*/ 1005041 h 1005042"/>
                  <a:gd name="connsiteX3" fmla="*/ 5316 w 1085177"/>
                  <a:gd name="connsiteY3" fmla="*/ 1005042 h 1005042"/>
                  <a:gd name="connsiteX4" fmla="*/ 0 w 1085177"/>
                  <a:gd name="connsiteY4" fmla="*/ 148856 h 1005042"/>
                  <a:gd name="connsiteX0" fmla="*/ 0 w 1074584"/>
                  <a:gd name="connsiteY0" fmla="*/ 148856 h 1005042"/>
                  <a:gd name="connsiteX1" fmla="*/ 1058521 w 1074584"/>
                  <a:gd name="connsiteY1" fmla="*/ 0 h 1005042"/>
                  <a:gd name="connsiteX2" fmla="*/ 1074470 w 1074584"/>
                  <a:gd name="connsiteY2" fmla="*/ 1005041 h 1005042"/>
                  <a:gd name="connsiteX3" fmla="*/ 5316 w 1074584"/>
                  <a:gd name="connsiteY3" fmla="*/ 1005042 h 1005042"/>
                  <a:gd name="connsiteX4" fmla="*/ 0 w 1074584"/>
                  <a:gd name="connsiteY4" fmla="*/ 148856 h 1005042"/>
                  <a:gd name="connsiteX0" fmla="*/ 0 w 1074981"/>
                  <a:gd name="connsiteY0" fmla="*/ 148856 h 1005042"/>
                  <a:gd name="connsiteX1" fmla="*/ 1074469 w 1074981"/>
                  <a:gd name="connsiteY1" fmla="*/ 0 h 1005042"/>
                  <a:gd name="connsiteX2" fmla="*/ 1074470 w 1074981"/>
                  <a:gd name="connsiteY2" fmla="*/ 1005041 h 1005042"/>
                  <a:gd name="connsiteX3" fmla="*/ 5316 w 1074981"/>
                  <a:gd name="connsiteY3" fmla="*/ 1005042 h 1005042"/>
                  <a:gd name="connsiteX4" fmla="*/ 0 w 1074981"/>
                  <a:gd name="connsiteY4" fmla="*/ 148856 h 1005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4981" h="1005042">
                    <a:moveTo>
                      <a:pt x="0" y="148856"/>
                    </a:moveTo>
                    <a:lnTo>
                      <a:pt x="1074469" y="0"/>
                    </a:lnTo>
                    <a:cubicBezTo>
                      <a:pt x="1072697" y="361595"/>
                      <a:pt x="1076242" y="643446"/>
                      <a:pt x="1074470" y="1005041"/>
                    </a:cubicBezTo>
                    <a:lnTo>
                      <a:pt x="5316" y="1005042"/>
                    </a:lnTo>
                    <a:lnTo>
                      <a:pt x="0" y="148856"/>
                    </a:lnTo>
                    <a:close/>
                  </a:path>
                </a:pathLst>
              </a:custGeom>
              <a:solidFill>
                <a:srgbClr val="9B4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63" name="Rectangle 17"/>
              <p:cNvSpPr/>
              <p:nvPr/>
            </p:nvSpPr>
            <p:spPr>
              <a:xfrm>
                <a:off x="5561226" y="2754515"/>
                <a:ext cx="1424678" cy="1188842"/>
              </a:xfrm>
              <a:custGeom>
                <a:avLst/>
                <a:gdLst>
                  <a:gd name="connsiteX0" fmla="*/ 0 w 1069153"/>
                  <a:gd name="connsiteY0" fmla="*/ 0 h 914665"/>
                  <a:gd name="connsiteX1" fmla="*/ 1069153 w 1069153"/>
                  <a:gd name="connsiteY1" fmla="*/ 0 h 914665"/>
                  <a:gd name="connsiteX2" fmla="*/ 1069153 w 1069153"/>
                  <a:gd name="connsiteY2" fmla="*/ 914665 h 914665"/>
                  <a:gd name="connsiteX3" fmla="*/ 0 w 1069153"/>
                  <a:gd name="connsiteY3" fmla="*/ 914665 h 914665"/>
                  <a:gd name="connsiteX4" fmla="*/ 0 w 1069153"/>
                  <a:gd name="connsiteY4" fmla="*/ 0 h 914665"/>
                  <a:gd name="connsiteX0" fmla="*/ 0 w 1074470"/>
                  <a:gd name="connsiteY0" fmla="*/ 170121 h 1084786"/>
                  <a:gd name="connsiteX1" fmla="*/ 1074470 w 1074470"/>
                  <a:gd name="connsiteY1" fmla="*/ 0 h 1084786"/>
                  <a:gd name="connsiteX2" fmla="*/ 1069153 w 1074470"/>
                  <a:gd name="connsiteY2" fmla="*/ 1084786 h 1084786"/>
                  <a:gd name="connsiteX3" fmla="*/ 0 w 1074470"/>
                  <a:gd name="connsiteY3" fmla="*/ 1084786 h 1084786"/>
                  <a:gd name="connsiteX4" fmla="*/ 0 w 1074470"/>
                  <a:gd name="connsiteY4" fmla="*/ 170121 h 1084786"/>
                  <a:gd name="connsiteX0" fmla="*/ 15949 w 1074470"/>
                  <a:gd name="connsiteY0" fmla="*/ 148856 h 1084786"/>
                  <a:gd name="connsiteX1" fmla="*/ 1074470 w 1074470"/>
                  <a:gd name="connsiteY1" fmla="*/ 0 h 1084786"/>
                  <a:gd name="connsiteX2" fmla="*/ 1069153 w 1074470"/>
                  <a:gd name="connsiteY2" fmla="*/ 1084786 h 1084786"/>
                  <a:gd name="connsiteX3" fmla="*/ 0 w 1074470"/>
                  <a:gd name="connsiteY3" fmla="*/ 1084786 h 1084786"/>
                  <a:gd name="connsiteX4" fmla="*/ 15949 w 1074470"/>
                  <a:gd name="connsiteY4" fmla="*/ 148856 h 1084786"/>
                  <a:gd name="connsiteX0" fmla="*/ 0 w 1058521"/>
                  <a:gd name="connsiteY0" fmla="*/ 148856 h 1084786"/>
                  <a:gd name="connsiteX1" fmla="*/ 1058521 w 1058521"/>
                  <a:gd name="connsiteY1" fmla="*/ 0 h 1084786"/>
                  <a:gd name="connsiteX2" fmla="*/ 1053204 w 1058521"/>
                  <a:gd name="connsiteY2" fmla="*/ 1084786 h 1084786"/>
                  <a:gd name="connsiteX3" fmla="*/ 10632 w 1058521"/>
                  <a:gd name="connsiteY3" fmla="*/ 973144 h 1084786"/>
                  <a:gd name="connsiteX4" fmla="*/ 0 w 1058521"/>
                  <a:gd name="connsiteY4" fmla="*/ 148856 h 1084786"/>
                  <a:gd name="connsiteX0" fmla="*/ 0 w 1058521"/>
                  <a:gd name="connsiteY0" fmla="*/ 148856 h 1084786"/>
                  <a:gd name="connsiteX1" fmla="*/ 1058521 w 1058521"/>
                  <a:gd name="connsiteY1" fmla="*/ 0 h 1084786"/>
                  <a:gd name="connsiteX2" fmla="*/ 1053204 w 1058521"/>
                  <a:gd name="connsiteY2" fmla="*/ 1084786 h 1084786"/>
                  <a:gd name="connsiteX3" fmla="*/ 5316 w 1058521"/>
                  <a:gd name="connsiteY3" fmla="*/ 1005042 h 1084786"/>
                  <a:gd name="connsiteX4" fmla="*/ 0 w 1058521"/>
                  <a:gd name="connsiteY4" fmla="*/ 148856 h 1084786"/>
                  <a:gd name="connsiteX0" fmla="*/ 0 w 1085177"/>
                  <a:gd name="connsiteY0" fmla="*/ 148856 h 1005042"/>
                  <a:gd name="connsiteX1" fmla="*/ 1058521 w 1085177"/>
                  <a:gd name="connsiteY1" fmla="*/ 0 h 1005042"/>
                  <a:gd name="connsiteX2" fmla="*/ 1085102 w 1085177"/>
                  <a:gd name="connsiteY2" fmla="*/ 1005041 h 1005042"/>
                  <a:gd name="connsiteX3" fmla="*/ 5316 w 1085177"/>
                  <a:gd name="connsiteY3" fmla="*/ 1005042 h 1005042"/>
                  <a:gd name="connsiteX4" fmla="*/ 0 w 1085177"/>
                  <a:gd name="connsiteY4" fmla="*/ 148856 h 1005042"/>
                  <a:gd name="connsiteX0" fmla="*/ 0 w 1074584"/>
                  <a:gd name="connsiteY0" fmla="*/ 148856 h 1005042"/>
                  <a:gd name="connsiteX1" fmla="*/ 1058521 w 1074584"/>
                  <a:gd name="connsiteY1" fmla="*/ 0 h 1005042"/>
                  <a:gd name="connsiteX2" fmla="*/ 1074470 w 1074584"/>
                  <a:gd name="connsiteY2" fmla="*/ 1005041 h 1005042"/>
                  <a:gd name="connsiteX3" fmla="*/ 5316 w 1074584"/>
                  <a:gd name="connsiteY3" fmla="*/ 1005042 h 1005042"/>
                  <a:gd name="connsiteX4" fmla="*/ 0 w 1074584"/>
                  <a:gd name="connsiteY4" fmla="*/ 148856 h 1005042"/>
                  <a:gd name="connsiteX0" fmla="*/ 0 w 1074981"/>
                  <a:gd name="connsiteY0" fmla="*/ 148856 h 1005042"/>
                  <a:gd name="connsiteX1" fmla="*/ 1074469 w 1074981"/>
                  <a:gd name="connsiteY1" fmla="*/ 0 h 1005042"/>
                  <a:gd name="connsiteX2" fmla="*/ 1074470 w 1074981"/>
                  <a:gd name="connsiteY2" fmla="*/ 1005041 h 1005042"/>
                  <a:gd name="connsiteX3" fmla="*/ 5316 w 1074981"/>
                  <a:gd name="connsiteY3" fmla="*/ 1005042 h 1005042"/>
                  <a:gd name="connsiteX4" fmla="*/ 0 w 1074981"/>
                  <a:gd name="connsiteY4" fmla="*/ 148856 h 1005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4981" h="1005042">
                    <a:moveTo>
                      <a:pt x="0" y="148856"/>
                    </a:moveTo>
                    <a:lnTo>
                      <a:pt x="1074469" y="0"/>
                    </a:lnTo>
                    <a:cubicBezTo>
                      <a:pt x="1072697" y="361595"/>
                      <a:pt x="1076242" y="643446"/>
                      <a:pt x="1074470" y="1005041"/>
                    </a:cubicBezTo>
                    <a:lnTo>
                      <a:pt x="5316" y="1005042"/>
                    </a:lnTo>
                    <a:lnTo>
                      <a:pt x="0" y="148856"/>
                    </a:lnTo>
                    <a:close/>
                  </a:path>
                </a:pathLst>
              </a:custGeom>
              <a:solidFill>
                <a:srgbClr val="9B4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66" name="Rectangle 17"/>
              <p:cNvSpPr/>
              <p:nvPr/>
            </p:nvSpPr>
            <p:spPr>
              <a:xfrm>
                <a:off x="4451344" y="3999377"/>
                <a:ext cx="1069665" cy="1005041"/>
              </a:xfrm>
              <a:custGeom>
                <a:avLst/>
                <a:gdLst>
                  <a:gd name="connsiteX0" fmla="*/ 0 w 1069153"/>
                  <a:gd name="connsiteY0" fmla="*/ 0 h 914665"/>
                  <a:gd name="connsiteX1" fmla="*/ 1069153 w 1069153"/>
                  <a:gd name="connsiteY1" fmla="*/ 0 h 914665"/>
                  <a:gd name="connsiteX2" fmla="*/ 1069153 w 1069153"/>
                  <a:gd name="connsiteY2" fmla="*/ 914665 h 914665"/>
                  <a:gd name="connsiteX3" fmla="*/ 0 w 1069153"/>
                  <a:gd name="connsiteY3" fmla="*/ 914665 h 914665"/>
                  <a:gd name="connsiteX4" fmla="*/ 0 w 1069153"/>
                  <a:gd name="connsiteY4" fmla="*/ 0 h 914665"/>
                  <a:gd name="connsiteX0" fmla="*/ 0 w 1074470"/>
                  <a:gd name="connsiteY0" fmla="*/ 170121 h 1084786"/>
                  <a:gd name="connsiteX1" fmla="*/ 1074470 w 1074470"/>
                  <a:gd name="connsiteY1" fmla="*/ 0 h 1084786"/>
                  <a:gd name="connsiteX2" fmla="*/ 1069153 w 1074470"/>
                  <a:gd name="connsiteY2" fmla="*/ 1084786 h 1084786"/>
                  <a:gd name="connsiteX3" fmla="*/ 0 w 1074470"/>
                  <a:gd name="connsiteY3" fmla="*/ 1084786 h 1084786"/>
                  <a:gd name="connsiteX4" fmla="*/ 0 w 1074470"/>
                  <a:gd name="connsiteY4" fmla="*/ 170121 h 1084786"/>
                  <a:gd name="connsiteX0" fmla="*/ 15949 w 1074470"/>
                  <a:gd name="connsiteY0" fmla="*/ 148856 h 1084786"/>
                  <a:gd name="connsiteX1" fmla="*/ 1074470 w 1074470"/>
                  <a:gd name="connsiteY1" fmla="*/ 0 h 1084786"/>
                  <a:gd name="connsiteX2" fmla="*/ 1069153 w 1074470"/>
                  <a:gd name="connsiteY2" fmla="*/ 1084786 h 1084786"/>
                  <a:gd name="connsiteX3" fmla="*/ 0 w 1074470"/>
                  <a:gd name="connsiteY3" fmla="*/ 1084786 h 1084786"/>
                  <a:gd name="connsiteX4" fmla="*/ 15949 w 1074470"/>
                  <a:gd name="connsiteY4" fmla="*/ 148856 h 1084786"/>
                  <a:gd name="connsiteX0" fmla="*/ 0 w 1058521"/>
                  <a:gd name="connsiteY0" fmla="*/ 148856 h 1084786"/>
                  <a:gd name="connsiteX1" fmla="*/ 1058521 w 1058521"/>
                  <a:gd name="connsiteY1" fmla="*/ 0 h 1084786"/>
                  <a:gd name="connsiteX2" fmla="*/ 1053204 w 1058521"/>
                  <a:gd name="connsiteY2" fmla="*/ 1084786 h 1084786"/>
                  <a:gd name="connsiteX3" fmla="*/ 10632 w 1058521"/>
                  <a:gd name="connsiteY3" fmla="*/ 973144 h 1084786"/>
                  <a:gd name="connsiteX4" fmla="*/ 0 w 1058521"/>
                  <a:gd name="connsiteY4" fmla="*/ 148856 h 1084786"/>
                  <a:gd name="connsiteX0" fmla="*/ 0 w 1058521"/>
                  <a:gd name="connsiteY0" fmla="*/ 148856 h 1084786"/>
                  <a:gd name="connsiteX1" fmla="*/ 1058521 w 1058521"/>
                  <a:gd name="connsiteY1" fmla="*/ 0 h 1084786"/>
                  <a:gd name="connsiteX2" fmla="*/ 1053204 w 1058521"/>
                  <a:gd name="connsiteY2" fmla="*/ 1084786 h 1084786"/>
                  <a:gd name="connsiteX3" fmla="*/ 5316 w 1058521"/>
                  <a:gd name="connsiteY3" fmla="*/ 1005042 h 1084786"/>
                  <a:gd name="connsiteX4" fmla="*/ 0 w 1058521"/>
                  <a:gd name="connsiteY4" fmla="*/ 148856 h 1084786"/>
                  <a:gd name="connsiteX0" fmla="*/ 0 w 1085177"/>
                  <a:gd name="connsiteY0" fmla="*/ 148856 h 1005042"/>
                  <a:gd name="connsiteX1" fmla="*/ 1058521 w 1085177"/>
                  <a:gd name="connsiteY1" fmla="*/ 0 h 1005042"/>
                  <a:gd name="connsiteX2" fmla="*/ 1085102 w 1085177"/>
                  <a:gd name="connsiteY2" fmla="*/ 1005041 h 1005042"/>
                  <a:gd name="connsiteX3" fmla="*/ 5316 w 1085177"/>
                  <a:gd name="connsiteY3" fmla="*/ 1005042 h 1005042"/>
                  <a:gd name="connsiteX4" fmla="*/ 0 w 1085177"/>
                  <a:gd name="connsiteY4" fmla="*/ 148856 h 1005042"/>
                  <a:gd name="connsiteX0" fmla="*/ 0 w 1074584"/>
                  <a:gd name="connsiteY0" fmla="*/ 148856 h 1005042"/>
                  <a:gd name="connsiteX1" fmla="*/ 1058521 w 1074584"/>
                  <a:gd name="connsiteY1" fmla="*/ 0 h 1005042"/>
                  <a:gd name="connsiteX2" fmla="*/ 1074470 w 1074584"/>
                  <a:gd name="connsiteY2" fmla="*/ 1005041 h 1005042"/>
                  <a:gd name="connsiteX3" fmla="*/ 5316 w 1074584"/>
                  <a:gd name="connsiteY3" fmla="*/ 1005042 h 1005042"/>
                  <a:gd name="connsiteX4" fmla="*/ 0 w 1074584"/>
                  <a:gd name="connsiteY4" fmla="*/ 148856 h 1005042"/>
                  <a:gd name="connsiteX0" fmla="*/ 0 w 1074981"/>
                  <a:gd name="connsiteY0" fmla="*/ 148856 h 1005042"/>
                  <a:gd name="connsiteX1" fmla="*/ 1074469 w 1074981"/>
                  <a:gd name="connsiteY1" fmla="*/ 0 h 1005042"/>
                  <a:gd name="connsiteX2" fmla="*/ 1074470 w 1074981"/>
                  <a:gd name="connsiteY2" fmla="*/ 1005041 h 1005042"/>
                  <a:gd name="connsiteX3" fmla="*/ 5316 w 1074981"/>
                  <a:gd name="connsiteY3" fmla="*/ 1005042 h 1005042"/>
                  <a:gd name="connsiteX4" fmla="*/ 0 w 1074981"/>
                  <a:gd name="connsiteY4" fmla="*/ 148856 h 1005042"/>
                  <a:gd name="connsiteX0" fmla="*/ 0 w 1069665"/>
                  <a:gd name="connsiteY0" fmla="*/ 0 h 1005042"/>
                  <a:gd name="connsiteX1" fmla="*/ 1069153 w 1069665"/>
                  <a:gd name="connsiteY1" fmla="*/ 0 h 1005042"/>
                  <a:gd name="connsiteX2" fmla="*/ 1069154 w 1069665"/>
                  <a:gd name="connsiteY2" fmla="*/ 1005041 h 1005042"/>
                  <a:gd name="connsiteX3" fmla="*/ 0 w 1069665"/>
                  <a:gd name="connsiteY3" fmla="*/ 1005042 h 1005042"/>
                  <a:gd name="connsiteX4" fmla="*/ 0 w 1069665"/>
                  <a:gd name="connsiteY4" fmla="*/ 0 h 1005042"/>
                  <a:gd name="connsiteX0" fmla="*/ 0 w 1069665"/>
                  <a:gd name="connsiteY0" fmla="*/ 0 h 1005041"/>
                  <a:gd name="connsiteX1" fmla="*/ 1069153 w 1069665"/>
                  <a:gd name="connsiteY1" fmla="*/ 0 h 1005041"/>
                  <a:gd name="connsiteX2" fmla="*/ 1069154 w 1069665"/>
                  <a:gd name="connsiteY2" fmla="*/ 1005041 h 1005041"/>
                  <a:gd name="connsiteX3" fmla="*/ 5316 w 1069665"/>
                  <a:gd name="connsiteY3" fmla="*/ 882767 h 1005041"/>
                  <a:gd name="connsiteX4" fmla="*/ 0 w 1069665"/>
                  <a:gd name="connsiteY4" fmla="*/ 0 h 1005041"/>
                  <a:gd name="connsiteX0" fmla="*/ 0 w 1069665"/>
                  <a:gd name="connsiteY0" fmla="*/ 0 h 1005041"/>
                  <a:gd name="connsiteX1" fmla="*/ 1069153 w 1069665"/>
                  <a:gd name="connsiteY1" fmla="*/ 0 h 1005041"/>
                  <a:gd name="connsiteX2" fmla="*/ 1069154 w 1069665"/>
                  <a:gd name="connsiteY2" fmla="*/ 1005041 h 1005041"/>
                  <a:gd name="connsiteX3" fmla="*/ 5316 w 1069665"/>
                  <a:gd name="connsiteY3" fmla="*/ 771126 h 1005041"/>
                  <a:gd name="connsiteX4" fmla="*/ 0 w 1069665"/>
                  <a:gd name="connsiteY4" fmla="*/ 0 h 1005041"/>
                  <a:gd name="connsiteX0" fmla="*/ 0 w 1069665"/>
                  <a:gd name="connsiteY0" fmla="*/ 0 h 1005041"/>
                  <a:gd name="connsiteX1" fmla="*/ 1069153 w 1069665"/>
                  <a:gd name="connsiteY1" fmla="*/ 0 h 1005041"/>
                  <a:gd name="connsiteX2" fmla="*/ 1069154 w 1069665"/>
                  <a:gd name="connsiteY2" fmla="*/ 1005041 h 1005041"/>
                  <a:gd name="connsiteX3" fmla="*/ 5316 w 1069665"/>
                  <a:gd name="connsiteY3" fmla="*/ 866819 h 1005041"/>
                  <a:gd name="connsiteX4" fmla="*/ 0 w 1069665"/>
                  <a:gd name="connsiteY4" fmla="*/ 0 h 1005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665" h="1005041">
                    <a:moveTo>
                      <a:pt x="0" y="0"/>
                    </a:moveTo>
                    <a:lnTo>
                      <a:pt x="1069153" y="0"/>
                    </a:lnTo>
                    <a:cubicBezTo>
                      <a:pt x="1067381" y="361595"/>
                      <a:pt x="1070926" y="643446"/>
                      <a:pt x="1069154" y="1005041"/>
                    </a:cubicBezTo>
                    <a:lnTo>
                      <a:pt x="5316" y="866819"/>
                    </a:lnTo>
                    <a:lnTo>
                      <a:pt x="0" y="0"/>
                    </a:lnTo>
                    <a:close/>
                  </a:path>
                </a:pathLst>
              </a:custGeom>
              <a:solidFill>
                <a:srgbClr val="9B4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67" name="Rectangle 17"/>
              <p:cNvSpPr/>
              <p:nvPr/>
            </p:nvSpPr>
            <p:spPr>
              <a:xfrm>
                <a:off x="5568390" y="3998555"/>
                <a:ext cx="1417514" cy="1186723"/>
              </a:xfrm>
              <a:custGeom>
                <a:avLst/>
                <a:gdLst>
                  <a:gd name="connsiteX0" fmla="*/ 0 w 1069153"/>
                  <a:gd name="connsiteY0" fmla="*/ 0 h 914665"/>
                  <a:gd name="connsiteX1" fmla="*/ 1069153 w 1069153"/>
                  <a:gd name="connsiteY1" fmla="*/ 0 h 914665"/>
                  <a:gd name="connsiteX2" fmla="*/ 1069153 w 1069153"/>
                  <a:gd name="connsiteY2" fmla="*/ 914665 h 914665"/>
                  <a:gd name="connsiteX3" fmla="*/ 0 w 1069153"/>
                  <a:gd name="connsiteY3" fmla="*/ 914665 h 914665"/>
                  <a:gd name="connsiteX4" fmla="*/ 0 w 1069153"/>
                  <a:gd name="connsiteY4" fmla="*/ 0 h 914665"/>
                  <a:gd name="connsiteX0" fmla="*/ 0 w 1074470"/>
                  <a:gd name="connsiteY0" fmla="*/ 170121 h 1084786"/>
                  <a:gd name="connsiteX1" fmla="*/ 1074470 w 1074470"/>
                  <a:gd name="connsiteY1" fmla="*/ 0 h 1084786"/>
                  <a:gd name="connsiteX2" fmla="*/ 1069153 w 1074470"/>
                  <a:gd name="connsiteY2" fmla="*/ 1084786 h 1084786"/>
                  <a:gd name="connsiteX3" fmla="*/ 0 w 1074470"/>
                  <a:gd name="connsiteY3" fmla="*/ 1084786 h 1084786"/>
                  <a:gd name="connsiteX4" fmla="*/ 0 w 1074470"/>
                  <a:gd name="connsiteY4" fmla="*/ 170121 h 1084786"/>
                  <a:gd name="connsiteX0" fmla="*/ 15949 w 1074470"/>
                  <a:gd name="connsiteY0" fmla="*/ 148856 h 1084786"/>
                  <a:gd name="connsiteX1" fmla="*/ 1074470 w 1074470"/>
                  <a:gd name="connsiteY1" fmla="*/ 0 h 1084786"/>
                  <a:gd name="connsiteX2" fmla="*/ 1069153 w 1074470"/>
                  <a:gd name="connsiteY2" fmla="*/ 1084786 h 1084786"/>
                  <a:gd name="connsiteX3" fmla="*/ 0 w 1074470"/>
                  <a:gd name="connsiteY3" fmla="*/ 1084786 h 1084786"/>
                  <a:gd name="connsiteX4" fmla="*/ 15949 w 1074470"/>
                  <a:gd name="connsiteY4" fmla="*/ 148856 h 1084786"/>
                  <a:gd name="connsiteX0" fmla="*/ 0 w 1058521"/>
                  <a:gd name="connsiteY0" fmla="*/ 148856 h 1084786"/>
                  <a:gd name="connsiteX1" fmla="*/ 1058521 w 1058521"/>
                  <a:gd name="connsiteY1" fmla="*/ 0 h 1084786"/>
                  <a:gd name="connsiteX2" fmla="*/ 1053204 w 1058521"/>
                  <a:gd name="connsiteY2" fmla="*/ 1084786 h 1084786"/>
                  <a:gd name="connsiteX3" fmla="*/ 10632 w 1058521"/>
                  <a:gd name="connsiteY3" fmla="*/ 973144 h 1084786"/>
                  <a:gd name="connsiteX4" fmla="*/ 0 w 1058521"/>
                  <a:gd name="connsiteY4" fmla="*/ 148856 h 1084786"/>
                  <a:gd name="connsiteX0" fmla="*/ 0 w 1058521"/>
                  <a:gd name="connsiteY0" fmla="*/ 148856 h 1084786"/>
                  <a:gd name="connsiteX1" fmla="*/ 1058521 w 1058521"/>
                  <a:gd name="connsiteY1" fmla="*/ 0 h 1084786"/>
                  <a:gd name="connsiteX2" fmla="*/ 1053204 w 1058521"/>
                  <a:gd name="connsiteY2" fmla="*/ 1084786 h 1084786"/>
                  <a:gd name="connsiteX3" fmla="*/ 5316 w 1058521"/>
                  <a:gd name="connsiteY3" fmla="*/ 1005042 h 1084786"/>
                  <a:gd name="connsiteX4" fmla="*/ 0 w 1058521"/>
                  <a:gd name="connsiteY4" fmla="*/ 148856 h 1084786"/>
                  <a:gd name="connsiteX0" fmla="*/ 0 w 1085177"/>
                  <a:gd name="connsiteY0" fmla="*/ 148856 h 1005042"/>
                  <a:gd name="connsiteX1" fmla="*/ 1058521 w 1085177"/>
                  <a:gd name="connsiteY1" fmla="*/ 0 h 1005042"/>
                  <a:gd name="connsiteX2" fmla="*/ 1085102 w 1085177"/>
                  <a:gd name="connsiteY2" fmla="*/ 1005041 h 1005042"/>
                  <a:gd name="connsiteX3" fmla="*/ 5316 w 1085177"/>
                  <a:gd name="connsiteY3" fmla="*/ 1005042 h 1005042"/>
                  <a:gd name="connsiteX4" fmla="*/ 0 w 1085177"/>
                  <a:gd name="connsiteY4" fmla="*/ 148856 h 1005042"/>
                  <a:gd name="connsiteX0" fmla="*/ 0 w 1074584"/>
                  <a:gd name="connsiteY0" fmla="*/ 148856 h 1005042"/>
                  <a:gd name="connsiteX1" fmla="*/ 1058521 w 1074584"/>
                  <a:gd name="connsiteY1" fmla="*/ 0 h 1005042"/>
                  <a:gd name="connsiteX2" fmla="*/ 1074470 w 1074584"/>
                  <a:gd name="connsiteY2" fmla="*/ 1005041 h 1005042"/>
                  <a:gd name="connsiteX3" fmla="*/ 5316 w 1074584"/>
                  <a:gd name="connsiteY3" fmla="*/ 1005042 h 1005042"/>
                  <a:gd name="connsiteX4" fmla="*/ 0 w 1074584"/>
                  <a:gd name="connsiteY4" fmla="*/ 148856 h 1005042"/>
                  <a:gd name="connsiteX0" fmla="*/ 0 w 1074981"/>
                  <a:gd name="connsiteY0" fmla="*/ 148856 h 1005042"/>
                  <a:gd name="connsiteX1" fmla="*/ 1074469 w 1074981"/>
                  <a:gd name="connsiteY1" fmla="*/ 0 h 1005042"/>
                  <a:gd name="connsiteX2" fmla="*/ 1074470 w 1074981"/>
                  <a:gd name="connsiteY2" fmla="*/ 1005041 h 1005042"/>
                  <a:gd name="connsiteX3" fmla="*/ 5316 w 1074981"/>
                  <a:gd name="connsiteY3" fmla="*/ 1005042 h 1005042"/>
                  <a:gd name="connsiteX4" fmla="*/ 0 w 1074981"/>
                  <a:gd name="connsiteY4" fmla="*/ 148856 h 1005042"/>
                  <a:gd name="connsiteX0" fmla="*/ 0 w 1069665"/>
                  <a:gd name="connsiteY0" fmla="*/ 0 h 1005042"/>
                  <a:gd name="connsiteX1" fmla="*/ 1069153 w 1069665"/>
                  <a:gd name="connsiteY1" fmla="*/ 0 h 1005042"/>
                  <a:gd name="connsiteX2" fmla="*/ 1069154 w 1069665"/>
                  <a:gd name="connsiteY2" fmla="*/ 1005041 h 1005042"/>
                  <a:gd name="connsiteX3" fmla="*/ 0 w 1069665"/>
                  <a:gd name="connsiteY3" fmla="*/ 1005042 h 1005042"/>
                  <a:gd name="connsiteX4" fmla="*/ 0 w 1069665"/>
                  <a:gd name="connsiteY4" fmla="*/ 0 h 1005042"/>
                  <a:gd name="connsiteX0" fmla="*/ 0 w 1069665"/>
                  <a:gd name="connsiteY0" fmla="*/ 0 h 1005041"/>
                  <a:gd name="connsiteX1" fmla="*/ 1069153 w 1069665"/>
                  <a:gd name="connsiteY1" fmla="*/ 0 h 1005041"/>
                  <a:gd name="connsiteX2" fmla="*/ 1069154 w 1069665"/>
                  <a:gd name="connsiteY2" fmla="*/ 1005041 h 1005041"/>
                  <a:gd name="connsiteX3" fmla="*/ 5316 w 1069665"/>
                  <a:gd name="connsiteY3" fmla="*/ 882767 h 1005041"/>
                  <a:gd name="connsiteX4" fmla="*/ 0 w 1069665"/>
                  <a:gd name="connsiteY4" fmla="*/ 0 h 1005041"/>
                  <a:gd name="connsiteX0" fmla="*/ 0 w 1069665"/>
                  <a:gd name="connsiteY0" fmla="*/ 0 h 1005041"/>
                  <a:gd name="connsiteX1" fmla="*/ 1069153 w 1069665"/>
                  <a:gd name="connsiteY1" fmla="*/ 0 h 1005041"/>
                  <a:gd name="connsiteX2" fmla="*/ 1069154 w 1069665"/>
                  <a:gd name="connsiteY2" fmla="*/ 1005041 h 1005041"/>
                  <a:gd name="connsiteX3" fmla="*/ 5316 w 1069665"/>
                  <a:gd name="connsiteY3" fmla="*/ 771126 h 1005041"/>
                  <a:gd name="connsiteX4" fmla="*/ 0 w 1069665"/>
                  <a:gd name="connsiteY4" fmla="*/ 0 h 1005041"/>
                  <a:gd name="connsiteX0" fmla="*/ 0 w 1069665"/>
                  <a:gd name="connsiteY0" fmla="*/ 0 h 1005041"/>
                  <a:gd name="connsiteX1" fmla="*/ 1069153 w 1069665"/>
                  <a:gd name="connsiteY1" fmla="*/ 0 h 1005041"/>
                  <a:gd name="connsiteX2" fmla="*/ 1069154 w 1069665"/>
                  <a:gd name="connsiteY2" fmla="*/ 1005041 h 1005041"/>
                  <a:gd name="connsiteX3" fmla="*/ 5316 w 1069665"/>
                  <a:gd name="connsiteY3" fmla="*/ 866819 h 1005041"/>
                  <a:gd name="connsiteX4" fmla="*/ 0 w 1069665"/>
                  <a:gd name="connsiteY4" fmla="*/ 0 h 1005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665" h="1005041">
                    <a:moveTo>
                      <a:pt x="0" y="0"/>
                    </a:moveTo>
                    <a:lnTo>
                      <a:pt x="1069153" y="0"/>
                    </a:lnTo>
                    <a:cubicBezTo>
                      <a:pt x="1067381" y="361595"/>
                      <a:pt x="1070926" y="643446"/>
                      <a:pt x="1069154" y="1005041"/>
                    </a:cubicBezTo>
                    <a:lnTo>
                      <a:pt x="5316" y="866819"/>
                    </a:lnTo>
                    <a:lnTo>
                      <a:pt x="0" y="0"/>
                    </a:lnTo>
                    <a:close/>
                  </a:path>
                </a:pathLst>
              </a:custGeom>
              <a:solidFill>
                <a:srgbClr val="9B4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grpSp>
        <p:sp>
          <p:nvSpPr>
            <p:cNvPr id="47" name="TextBox 46"/>
            <p:cNvSpPr txBox="1"/>
            <p:nvPr/>
          </p:nvSpPr>
          <p:spPr>
            <a:xfrm>
              <a:off x="8250439" y="2046221"/>
              <a:ext cx="3185913" cy="390687"/>
            </a:xfrm>
            <a:prstGeom prst="rect">
              <a:avLst/>
            </a:prstGeom>
            <a:noFill/>
            <a:ln w="952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noAutofit/>
            </a:bodyPr>
            <a:lstStyle>
              <a:defPPr>
                <a:defRPr lang="en-US"/>
              </a:defPPr>
              <a:lvl1pPr lvl="0">
                <a:lnSpc>
                  <a:spcPct val="90000"/>
                </a:lnSpc>
                <a:buSzPct val="90000"/>
                <a:defRPr sz="2200" kern="0">
                  <a:gradFill>
                    <a:gsLst>
                      <a:gs pos="85000">
                        <a:srgbClr val="FFFFFF"/>
                      </a:gs>
                      <a:gs pos="0">
                        <a:srgbClr val="FFFFFF"/>
                      </a:gs>
                    </a:gsLst>
                    <a:lin ang="5400000" scaled="0"/>
                  </a:gradFill>
                  <a:latin typeface="Segoe UI Light" pitchFamily="34" charset="0"/>
                  <a:ea typeface="Segoe UI" pitchFamily="34" charset="0"/>
                  <a:cs typeface="Segoe UI" pitchFamily="34" charset="0"/>
                </a:defRPr>
              </a:lvl1pPr>
            </a:lstStyle>
            <a:p>
              <a:pPr algn="ctr" defTabSz="1218317"/>
              <a:r>
                <a:rPr lang="en-US" sz="2000" dirty="0">
                  <a:solidFill>
                    <a:schemeClr val="tx1"/>
                  </a:solidFill>
                  <a:cs typeface="Segoe UI Light" panose="020B0502040204020203" pitchFamily="34" charset="0"/>
                </a:rPr>
                <a:t>Boot VM from new disk</a:t>
              </a:r>
            </a:p>
          </p:txBody>
        </p:sp>
        <p:sp>
          <p:nvSpPr>
            <p:cNvPr id="51" name="TextBox 50"/>
            <p:cNvSpPr txBox="1"/>
            <p:nvPr/>
          </p:nvSpPr>
          <p:spPr>
            <a:xfrm>
              <a:off x="4840063" y="3426082"/>
              <a:ext cx="2794641" cy="2091406"/>
            </a:xfrm>
            <a:prstGeom prst="rect">
              <a:avLst/>
            </a:prstGeom>
            <a:noFill/>
          </p:spPr>
          <p:txBody>
            <a:bodyPr wrap="square" lIns="0" tIns="0" rIns="0" bIns="0" rtlCol="0">
              <a:spAutoFit/>
            </a:bodyPr>
            <a:lstStyle/>
            <a:p>
              <a:pPr>
                <a:lnSpc>
                  <a:spcPct val="90000"/>
                </a:lnSpc>
                <a:spcBef>
                  <a:spcPct val="20000"/>
                </a:spcBef>
                <a:buSzPct val="80000"/>
              </a:pPr>
              <a:r>
                <a:rPr lang="en-US" dirty="0">
                  <a:latin typeface="Segoe UI Light" panose="020B0502040204020203" pitchFamily="34" charset="0"/>
                  <a:cs typeface="Segoe UI Light" panose="020B0502040204020203" pitchFamily="34" charset="0"/>
                </a:rPr>
                <a:t>General Purpose</a:t>
              </a:r>
            </a:p>
            <a:p>
              <a:pPr>
                <a:lnSpc>
                  <a:spcPct val="90000"/>
                </a:lnSpc>
                <a:spcBef>
                  <a:spcPct val="20000"/>
                </a:spcBef>
                <a:buSzPct val="80000"/>
              </a:pPr>
              <a:r>
                <a:rPr lang="en-US" dirty="0">
                  <a:latin typeface="Segoe UI Light" panose="020B0502040204020203" pitchFamily="34" charset="0"/>
                  <a:cs typeface="Segoe UI Light" panose="020B0502040204020203" pitchFamily="34" charset="0"/>
                </a:rPr>
                <a:t>	Basic</a:t>
              </a:r>
            </a:p>
            <a:p>
              <a:pPr>
                <a:lnSpc>
                  <a:spcPct val="90000"/>
                </a:lnSpc>
                <a:spcBef>
                  <a:spcPct val="20000"/>
                </a:spcBef>
                <a:buSzPct val="80000"/>
              </a:pPr>
              <a:r>
                <a:rPr lang="en-US" dirty="0">
                  <a:latin typeface="Segoe UI Light" panose="020B0502040204020203" pitchFamily="34" charset="0"/>
                  <a:cs typeface="Segoe UI Light" panose="020B0502040204020203" pitchFamily="34" charset="0"/>
                </a:rPr>
                <a:t>	Standard</a:t>
              </a:r>
            </a:p>
            <a:p>
              <a:pPr>
                <a:lnSpc>
                  <a:spcPct val="90000"/>
                </a:lnSpc>
                <a:spcBef>
                  <a:spcPct val="20000"/>
                </a:spcBef>
                <a:buSzPct val="80000"/>
              </a:pPr>
              <a:r>
                <a:rPr lang="en-US" dirty="0">
                  <a:latin typeface="Segoe UI Light" panose="020B0502040204020203" pitchFamily="34" charset="0"/>
                  <a:cs typeface="Segoe UI Light" panose="020B0502040204020203" pitchFamily="34" charset="0"/>
                </a:rPr>
                <a:t>Optimized Compute</a:t>
              </a:r>
            </a:p>
            <a:p>
              <a:pPr>
                <a:lnSpc>
                  <a:spcPct val="90000"/>
                </a:lnSpc>
                <a:spcBef>
                  <a:spcPct val="20000"/>
                </a:spcBef>
                <a:buSzPct val="80000"/>
              </a:pPr>
              <a:r>
                <a:rPr lang="en-US" dirty="0">
                  <a:latin typeface="Segoe UI Light" panose="020B0502040204020203" pitchFamily="34" charset="0"/>
                  <a:cs typeface="Segoe UI Light" panose="020B0502040204020203" pitchFamily="34" charset="0"/>
                </a:rPr>
                <a:t>Performance Optimized</a:t>
              </a:r>
            </a:p>
            <a:p>
              <a:pPr>
                <a:lnSpc>
                  <a:spcPct val="90000"/>
                </a:lnSpc>
                <a:spcBef>
                  <a:spcPct val="20000"/>
                </a:spcBef>
                <a:buSzPct val="80000"/>
              </a:pPr>
              <a:r>
                <a:rPr lang="en-US" dirty="0">
                  <a:latin typeface="Segoe UI Light" panose="020B0502040204020203" pitchFamily="34" charset="0"/>
                  <a:cs typeface="Segoe UI Light" panose="020B0502040204020203" pitchFamily="34" charset="0"/>
                </a:rPr>
                <a:t>Network Optimized</a:t>
              </a:r>
            </a:p>
          </p:txBody>
        </p:sp>
      </p:grpSp>
      <p:sp>
        <p:nvSpPr>
          <p:cNvPr id="12" name="Title 11"/>
          <p:cNvSpPr>
            <a:spLocks noGrp="1"/>
          </p:cNvSpPr>
          <p:nvPr>
            <p:ph type="title"/>
          </p:nvPr>
        </p:nvSpPr>
        <p:spPr/>
        <p:txBody>
          <a:bodyPr/>
          <a:lstStyle/>
          <a:p>
            <a:r>
              <a:rPr lang="en-US" dirty="0" smtClean="0"/>
              <a:t>Virtual Machines</a:t>
            </a:r>
            <a:endParaRPr lang="en-US" dirty="0"/>
          </a:p>
        </p:txBody>
      </p:sp>
    </p:spTree>
    <p:extLst>
      <p:ext uri="{BB962C8B-B14F-4D97-AF65-F5344CB8AC3E}">
        <p14:creationId xmlns:p14="http://schemas.microsoft.com/office/powerpoint/2010/main" val="1601257591"/>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24952" y="1516655"/>
            <a:ext cx="4483143" cy="4443006"/>
          </a:xfrm>
          <a:prstGeom prst="rect">
            <a:avLst/>
          </a:prstGeom>
        </p:spPr>
      </p:pic>
      <p:sp>
        <p:nvSpPr>
          <p:cNvPr id="13" name="Content Placeholder 2"/>
          <p:cNvSpPr txBox="1">
            <a:spLocks/>
          </p:cNvSpPr>
          <p:nvPr/>
        </p:nvSpPr>
        <p:spPr>
          <a:xfrm>
            <a:off x="150812" y="152400"/>
            <a:ext cx="8382000" cy="1752600"/>
          </a:xfrm>
          <a:prstGeom prst="rect">
            <a:avLst/>
          </a:prstGeom>
        </p:spPr>
        <p:txBody>
          <a:bodyPr vert="horz" lIns="91416" tIns="45708" rIns="91416" bIns="4570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smtClean="0">
                <a:solidFill>
                  <a:srgbClr val="FFFFFF"/>
                </a:solidFill>
                <a:latin typeface="Segoe UI Light"/>
              </a:rPr>
              <a:t>Microsoft Azure </a:t>
            </a:r>
          </a:p>
          <a:p>
            <a:pPr marL="0" indent="0">
              <a:buFont typeface="Arial" panose="020B0604020202020204" pitchFamily="34" charset="0"/>
              <a:buNone/>
            </a:pPr>
            <a:r>
              <a:rPr lang="en-US" sz="4000" dirty="0" smtClean="0">
                <a:solidFill>
                  <a:srgbClr val="FFFFFF"/>
                </a:solidFill>
                <a:latin typeface="Segoe UI Light"/>
              </a:rPr>
              <a:t>Certified</a:t>
            </a:r>
          </a:p>
          <a:p>
            <a:pPr marL="0" indent="0">
              <a:buFont typeface="Arial" panose="020B0604020202020204" pitchFamily="34" charset="0"/>
              <a:buNone/>
            </a:pPr>
            <a:endParaRPr lang="en-US" sz="4000" dirty="0">
              <a:solidFill>
                <a:srgbClr val="FFFFFF"/>
              </a:solidFill>
              <a:latin typeface="Segoe UI Light"/>
            </a:endParaRPr>
          </a:p>
        </p:txBody>
      </p:sp>
      <p:grpSp>
        <p:nvGrpSpPr>
          <p:cNvPr id="6" name="Group 5"/>
          <p:cNvGrpSpPr/>
          <p:nvPr/>
        </p:nvGrpSpPr>
        <p:grpSpPr>
          <a:xfrm>
            <a:off x="5247309" y="-3331"/>
            <a:ext cx="6941516" cy="6858000"/>
            <a:chOff x="5247309" y="-3331"/>
            <a:chExt cx="6941516" cy="6858000"/>
          </a:xfrm>
          <a:solidFill>
            <a:schemeClr val="accent2">
              <a:lumMod val="75000"/>
            </a:schemeClr>
          </a:solidFill>
        </p:grpSpPr>
        <p:sp>
          <p:nvSpPr>
            <p:cNvPr id="8" name="Rectangle 7"/>
            <p:cNvSpPr/>
            <p:nvPr/>
          </p:nvSpPr>
          <p:spPr bwMode="auto">
            <a:xfrm>
              <a:off x="5247309" y="-3331"/>
              <a:ext cx="6941516" cy="68580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dirty="0" err="1"/>
            </a:p>
          </p:txBody>
        </p:sp>
        <p:pic>
          <p:nvPicPr>
            <p:cNvPr id="9" name="Picture 2" descr="image002"/>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5905232" y="911068"/>
              <a:ext cx="1773449" cy="25146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 name="Picture 2" descr="image002"/>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7871193" y="911068"/>
              <a:ext cx="1773449" cy="25146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 name="Picture 2" descr="image002"/>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9876162" y="911068"/>
              <a:ext cx="1773449" cy="25146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 name="Picture 2" descr="image002"/>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5905232" y="3738158"/>
              <a:ext cx="1773449" cy="25146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6" name="Picture 2" descr="image002"/>
            <p:cNvPicPr>
              <a:picLocks noChangeAspect="1" noChangeArrowheads="1"/>
            </p:cNvPicPr>
            <p:nvPr/>
          </p:nvPicPr>
          <p:blipFill rotWithShape="1">
            <a:blip r:embed="rId8">
              <a:extLst>
                <a:ext uri="{28A0092B-C50C-407E-A947-70E740481C1C}">
                  <a14:useLocalDpi xmlns:a14="http://schemas.microsoft.com/office/drawing/2010/main" val="0"/>
                </a:ext>
              </a:extLst>
            </a:blip>
            <a:srcRect/>
            <a:stretch/>
          </p:blipFill>
          <p:spPr bwMode="auto">
            <a:xfrm>
              <a:off x="7871193" y="3738158"/>
              <a:ext cx="1773449" cy="25146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 name="Picture 2" descr="image002"/>
            <p:cNvPicPr>
              <a:picLocks noChangeAspect="1" noChangeArrowheads="1"/>
            </p:cNvPicPr>
            <p:nvPr/>
          </p:nvPicPr>
          <p:blipFill rotWithShape="1">
            <a:blip r:embed="rId9">
              <a:extLst>
                <a:ext uri="{28A0092B-C50C-407E-A947-70E740481C1C}">
                  <a14:useLocalDpi xmlns:a14="http://schemas.microsoft.com/office/drawing/2010/main" val="0"/>
                </a:ext>
              </a:extLst>
            </a:blip>
            <a:srcRect/>
            <a:stretch/>
          </p:blipFill>
          <p:spPr bwMode="auto">
            <a:xfrm>
              <a:off x="9876162" y="3738158"/>
              <a:ext cx="1773449" cy="25146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435166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76200"/>
            <a:ext cx="10985500" cy="1082675"/>
          </a:xfrm>
          <a:prstGeom prst="rect">
            <a:avLst/>
          </a:prstGeom>
        </p:spPr>
        <p:txBody>
          <a:bodyPr>
            <a:normAutofit fontScale="90000"/>
          </a:bodyPr>
          <a:lstStyle/>
          <a:p>
            <a:r>
              <a:rPr lang="en-US" dirty="0">
                <a:solidFill>
                  <a:schemeClr val="bg1"/>
                </a:solidFill>
              </a:rPr>
              <a:t>Microsoft Azure Site Recovery</a:t>
            </a:r>
            <a:br>
              <a:rPr lang="en-US" dirty="0">
                <a:solidFill>
                  <a:schemeClr val="bg1"/>
                </a:solidFill>
              </a:rPr>
            </a:br>
            <a:r>
              <a:rPr lang="en-US" sz="3136" dirty="0">
                <a:solidFill>
                  <a:schemeClr val="bg1"/>
                </a:solidFill>
                <a:latin typeface="+mn-lt"/>
              </a:rPr>
              <a:t>Orchestrated disaster recovery to a second site or to Azure</a:t>
            </a:r>
          </a:p>
        </p:txBody>
      </p:sp>
      <p:sp>
        <p:nvSpPr>
          <p:cNvPr id="6" name="Freeform 5"/>
          <p:cNvSpPr>
            <a:spLocks/>
          </p:cNvSpPr>
          <p:nvPr/>
        </p:nvSpPr>
        <p:spPr bwMode="auto">
          <a:xfrm>
            <a:off x="7683264" y="4477388"/>
            <a:ext cx="1106424" cy="936118"/>
          </a:xfrm>
          <a:custGeom>
            <a:avLst/>
            <a:gdLst>
              <a:gd name="T0" fmla="*/ 446 w 994"/>
              <a:gd name="T1" fmla="*/ 141 h 841"/>
              <a:gd name="T2" fmla="*/ 446 w 994"/>
              <a:gd name="T3" fmla="*/ 0 h 841"/>
              <a:gd name="T4" fmla="*/ 337 w 994"/>
              <a:gd name="T5" fmla="*/ 0 h 841"/>
              <a:gd name="T6" fmla="*/ 337 w 994"/>
              <a:gd name="T7" fmla="*/ 141 h 841"/>
              <a:gd name="T8" fmla="*/ 302 w 994"/>
              <a:gd name="T9" fmla="*/ 141 h 841"/>
              <a:gd name="T10" fmla="*/ 302 w 994"/>
              <a:gd name="T11" fmla="*/ 0 h 841"/>
              <a:gd name="T12" fmla="*/ 193 w 994"/>
              <a:gd name="T13" fmla="*/ 0 h 841"/>
              <a:gd name="T14" fmla="*/ 193 w 994"/>
              <a:gd name="T15" fmla="*/ 141 h 841"/>
              <a:gd name="T16" fmla="*/ 0 w 994"/>
              <a:gd name="T17" fmla="*/ 141 h 841"/>
              <a:gd name="T18" fmla="*/ 0 w 994"/>
              <a:gd name="T19" fmla="*/ 177 h 841"/>
              <a:gd name="T20" fmla="*/ 44 w 994"/>
              <a:gd name="T21" fmla="*/ 177 h 841"/>
              <a:gd name="T22" fmla="*/ 44 w 994"/>
              <a:gd name="T23" fmla="*/ 841 h 841"/>
              <a:gd name="T24" fmla="*/ 949 w 994"/>
              <a:gd name="T25" fmla="*/ 841 h 841"/>
              <a:gd name="T26" fmla="*/ 949 w 994"/>
              <a:gd name="T27" fmla="*/ 177 h 841"/>
              <a:gd name="T28" fmla="*/ 994 w 994"/>
              <a:gd name="T29" fmla="*/ 177 h 841"/>
              <a:gd name="T30" fmla="*/ 994 w 994"/>
              <a:gd name="T31" fmla="*/ 141 h 841"/>
              <a:gd name="T32" fmla="*/ 446 w 994"/>
              <a:gd name="T33" fmla="*/ 141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4" h="841">
                <a:moveTo>
                  <a:pt x="446" y="141"/>
                </a:moveTo>
                <a:lnTo>
                  <a:pt x="446" y="0"/>
                </a:lnTo>
                <a:lnTo>
                  <a:pt x="337" y="0"/>
                </a:lnTo>
                <a:lnTo>
                  <a:pt x="337" y="141"/>
                </a:lnTo>
                <a:lnTo>
                  <a:pt x="302" y="141"/>
                </a:lnTo>
                <a:lnTo>
                  <a:pt x="302" y="0"/>
                </a:lnTo>
                <a:lnTo>
                  <a:pt x="193" y="0"/>
                </a:lnTo>
                <a:lnTo>
                  <a:pt x="193" y="141"/>
                </a:lnTo>
                <a:lnTo>
                  <a:pt x="0" y="141"/>
                </a:lnTo>
                <a:lnTo>
                  <a:pt x="0" y="177"/>
                </a:lnTo>
                <a:lnTo>
                  <a:pt x="44" y="177"/>
                </a:lnTo>
                <a:lnTo>
                  <a:pt x="44" y="841"/>
                </a:lnTo>
                <a:lnTo>
                  <a:pt x="949" y="841"/>
                </a:lnTo>
                <a:lnTo>
                  <a:pt x="949" y="177"/>
                </a:lnTo>
                <a:lnTo>
                  <a:pt x="994" y="177"/>
                </a:lnTo>
                <a:lnTo>
                  <a:pt x="994" y="141"/>
                </a:lnTo>
                <a:lnTo>
                  <a:pt x="446" y="141"/>
                </a:lnTo>
                <a:close/>
              </a:path>
            </a:pathLst>
          </a:custGeom>
          <a:solidFill>
            <a:srgbClr val="000000">
              <a:lumMod val="20000"/>
              <a:lumOff val="80000"/>
            </a:srgbClr>
          </a:solidFill>
          <a:ln>
            <a:noFill/>
          </a:ln>
          <a:extLst/>
        </p:spPr>
        <p:txBody>
          <a:bodyPr vert="horz" wrap="square" lIns="91403" tIns="45701" rIns="91403" bIns="45701" numCol="1" anchor="t" anchorCtr="0" compatLnSpc="1">
            <a:prstTxWarp prst="textNoShape">
              <a:avLst/>
            </a:prstTxWarp>
          </a:bodyPr>
          <a:lstStyle/>
          <a:p>
            <a:pPr defTabSz="913951">
              <a:defRPr/>
            </a:pPr>
            <a:endParaRPr lang="en-US" sz="1799" kern="0">
              <a:solidFill>
                <a:srgbClr val="505050"/>
              </a:solidFill>
            </a:endParaRPr>
          </a:p>
        </p:txBody>
      </p:sp>
      <p:sp>
        <p:nvSpPr>
          <p:cNvPr id="7" name="Freeform 6"/>
          <p:cNvSpPr>
            <a:spLocks/>
          </p:cNvSpPr>
          <p:nvPr/>
        </p:nvSpPr>
        <p:spPr bwMode="auto">
          <a:xfrm>
            <a:off x="4424057" y="4477875"/>
            <a:ext cx="1106424" cy="936118"/>
          </a:xfrm>
          <a:custGeom>
            <a:avLst/>
            <a:gdLst>
              <a:gd name="T0" fmla="*/ 446 w 994"/>
              <a:gd name="T1" fmla="*/ 141 h 841"/>
              <a:gd name="T2" fmla="*/ 446 w 994"/>
              <a:gd name="T3" fmla="*/ 0 h 841"/>
              <a:gd name="T4" fmla="*/ 337 w 994"/>
              <a:gd name="T5" fmla="*/ 0 h 841"/>
              <a:gd name="T6" fmla="*/ 337 w 994"/>
              <a:gd name="T7" fmla="*/ 141 h 841"/>
              <a:gd name="T8" fmla="*/ 302 w 994"/>
              <a:gd name="T9" fmla="*/ 141 h 841"/>
              <a:gd name="T10" fmla="*/ 302 w 994"/>
              <a:gd name="T11" fmla="*/ 0 h 841"/>
              <a:gd name="T12" fmla="*/ 193 w 994"/>
              <a:gd name="T13" fmla="*/ 0 h 841"/>
              <a:gd name="T14" fmla="*/ 193 w 994"/>
              <a:gd name="T15" fmla="*/ 141 h 841"/>
              <a:gd name="T16" fmla="*/ 0 w 994"/>
              <a:gd name="T17" fmla="*/ 141 h 841"/>
              <a:gd name="T18" fmla="*/ 0 w 994"/>
              <a:gd name="T19" fmla="*/ 177 h 841"/>
              <a:gd name="T20" fmla="*/ 44 w 994"/>
              <a:gd name="T21" fmla="*/ 177 h 841"/>
              <a:gd name="T22" fmla="*/ 44 w 994"/>
              <a:gd name="T23" fmla="*/ 841 h 841"/>
              <a:gd name="T24" fmla="*/ 949 w 994"/>
              <a:gd name="T25" fmla="*/ 841 h 841"/>
              <a:gd name="T26" fmla="*/ 949 w 994"/>
              <a:gd name="T27" fmla="*/ 177 h 841"/>
              <a:gd name="T28" fmla="*/ 994 w 994"/>
              <a:gd name="T29" fmla="*/ 177 h 841"/>
              <a:gd name="T30" fmla="*/ 994 w 994"/>
              <a:gd name="T31" fmla="*/ 141 h 841"/>
              <a:gd name="T32" fmla="*/ 446 w 994"/>
              <a:gd name="T33" fmla="*/ 141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4" h="841">
                <a:moveTo>
                  <a:pt x="446" y="141"/>
                </a:moveTo>
                <a:lnTo>
                  <a:pt x="446" y="0"/>
                </a:lnTo>
                <a:lnTo>
                  <a:pt x="337" y="0"/>
                </a:lnTo>
                <a:lnTo>
                  <a:pt x="337" y="141"/>
                </a:lnTo>
                <a:lnTo>
                  <a:pt x="302" y="141"/>
                </a:lnTo>
                <a:lnTo>
                  <a:pt x="302" y="0"/>
                </a:lnTo>
                <a:lnTo>
                  <a:pt x="193" y="0"/>
                </a:lnTo>
                <a:lnTo>
                  <a:pt x="193" y="141"/>
                </a:lnTo>
                <a:lnTo>
                  <a:pt x="0" y="141"/>
                </a:lnTo>
                <a:lnTo>
                  <a:pt x="0" y="177"/>
                </a:lnTo>
                <a:lnTo>
                  <a:pt x="44" y="177"/>
                </a:lnTo>
                <a:lnTo>
                  <a:pt x="44" y="841"/>
                </a:lnTo>
                <a:lnTo>
                  <a:pt x="949" y="841"/>
                </a:lnTo>
                <a:lnTo>
                  <a:pt x="949" y="177"/>
                </a:lnTo>
                <a:lnTo>
                  <a:pt x="994" y="177"/>
                </a:lnTo>
                <a:lnTo>
                  <a:pt x="994" y="141"/>
                </a:lnTo>
                <a:lnTo>
                  <a:pt x="446" y="141"/>
                </a:lnTo>
                <a:close/>
              </a:path>
            </a:pathLst>
          </a:custGeom>
          <a:solidFill>
            <a:srgbClr val="000000">
              <a:lumMod val="20000"/>
              <a:lumOff val="80000"/>
            </a:srgbClr>
          </a:solidFill>
          <a:ln>
            <a:noFill/>
          </a:ln>
          <a:extLst/>
        </p:spPr>
        <p:txBody>
          <a:bodyPr vert="horz" wrap="square" lIns="91403" tIns="45701" rIns="91403" bIns="45701" numCol="1" anchor="t" anchorCtr="0" compatLnSpc="1">
            <a:prstTxWarp prst="textNoShape">
              <a:avLst/>
            </a:prstTxWarp>
          </a:bodyPr>
          <a:lstStyle/>
          <a:p>
            <a:pPr defTabSz="913951">
              <a:defRPr/>
            </a:pPr>
            <a:endParaRPr lang="en-US" sz="1799" kern="0">
              <a:solidFill>
                <a:srgbClr val="505050"/>
              </a:solidFill>
            </a:endParaRPr>
          </a:p>
        </p:txBody>
      </p:sp>
      <p:sp>
        <p:nvSpPr>
          <p:cNvPr id="8" name="Rectangle 5"/>
          <p:cNvSpPr>
            <a:spLocks noChangeArrowheads="1"/>
          </p:cNvSpPr>
          <p:nvPr/>
        </p:nvSpPr>
        <p:spPr bwMode="auto">
          <a:xfrm>
            <a:off x="9458234" y="4658641"/>
            <a:ext cx="657142" cy="779635"/>
          </a:xfrm>
          <a:prstGeom prst="rect">
            <a:avLst/>
          </a:prstGeom>
          <a:solidFill>
            <a:srgbClr val="D2D2D2"/>
          </a:solidFill>
          <a:ln>
            <a:noFill/>
          </a:ln>
        </p:spPr>
        <p:txBody>
          <a:bodyPr vert="horz" wrap="square" lIns="91403" tIns="45701" rIns="91403" bIns="45701" numCol="1" anchor="t" anchorCtr="0" compatLnSpc="1">
            <a:prstTxWarp prst="textNoShape">
              <a:avLst/>
            </a:prstTxWarp>
          </a:bodyPr>
          <a:lstStyle/>
          <a:p>
            <a:pPr defTabSz="913951">
              <a:defRPr/>
            </a:pPr>
            <a:endParaRPr lang="en-US" sz="1600" kern="0">
              <a:solidFill>
                <a:srgbClr val="000000"/>
              </a:solidFill>
            </a:endParaRPr>
          </a:p>
        </p:txBody>
      </p:sp>
      <p:sp>
        <p:nvSpPr>
          <p:cNvPr id="9" name="Rectangle 5"/>
          <p:cNvSpPr>
            <a:spLocks noChangeArrowheads="1"/>
          </p:cNvSpPr>
          <p:nvPr/>
        </p:nvSpPr>
        <p:spPr bwMode="auto">
          <a:xfrm>
            <a:off x="8984846" y="4357529"/>
            <a:ext cx="815271" cy="1058745"/>
          </a:xfrm>
          <a:prstGeom prst="rect">
            <a:avLst/>
          </a:prstGeom>
          <a:solidFill>
            <a:srgbClr val="FFFFFF">
              <a:lumMod val="65000"/>
            </a:srgbClr>
          </a:solidFill>
          <a:ln>
            <a:noFill/>
          </a:ln>
        </p:spPr>
        <p:txBody>
          <a:bodyPr vert="horz" wrap="square" lIns="91403" tIns="45701" rIns="91403" bIns="45701" numCol="1" anchor="t" anchorCtr="0" compatLnSpc="1">
            <a:prstTxWarp prst="textNoShape">
              <a:avLst/>
            </a:prstTxWarp>
          </a:bodyPr>
          <a:lstStyle/>
          <a:p>
            <a:pPr defTabSz="913951">
              <a:defRPr/>
            </a:pPr>
            <a:endParaRPr lang="en-US" sz="1600" kern="0">
              <a:solidFill>
                <a:srgbClr val="000000"/>
              </a:solidFill>
            </a:endParaRPr>
          </a:p>
        </p:txBody>
      </p:sp>
      <p:sp>
        <p:nvSpPr>
          <p:cNvPr id="10" name="Rectangle 5"/>
          <p:cNvSpPr>
            <a:spLocks noChangeArrowheads="1"/>
          </p:cNvSpPr>
          <p:nvPr/>
        </p:nvSpPr>
        <p:spPr bwMode="auto">
          <a:xfrm>
            <a:off x="3654803" y="4357529"/>
            <a:ext cx="815271" cy="1058745"/>
          </a:xfrm>
          <a:prstGeom prst="rect">
            <a:avLst/>
          </a:prstGeom>
          <a:solidFill>
            <a:srgbClr val="FFFFFF">
              <a:lumMod val="65000"/>
            </a:srgbClr>
          </a:solidFill>
          <a:ln>
            <a:noFill/>
          </a:ln>
        </p:spPr>
        <p:txBody>
          <a:bodyPr vert="horz" wrap="square" lIns="91403" tIns="45701" rIns="91403" bIns="45701" numCol="1" anchor="t" anchorCtr="0" compatLnSpc="1">
            <a:prstTxWarp prst="textNoShape">
              <a:avLst/>
            </a:prstTxWarp>
          </a:bodyPr>
          <a:lstStyle/>
          <a:p>
            <a:pPr defTabSz="913951">
              <a:defRPr/>
            </a:pPr>
            <a:endParaRPr lang="en-US" sz="1600" kern="0">
              <a:solidFill>
                <a:srgbClr val="000000"/>
              </a:solidFill>
            </a:endParaRPr>
          </a:p>
        </p:txBody>
      </p:sp>
      <p:sp>
        <p:nvSpPr>
          <p:cNvPr id="11" name="Rectangle 5"/>
          <p:cNvSpPr>
            <a:spLocks noChangeArrowheads="1"/>
          </p:cNvSpPr>
          <p:nvPr/>
        </p:nvSpPr>
        <p:spPr bwMode="auto">
          <a:xfrm>
            <a:off x="696538" y="4655734"/>
            <a:ext cx="657142" cy="779635"/>
          </a:xfrm>
          <a:prstGeom prst="rect">
            <a:avLst/>
          </a:prstGeom>
          <a:solidFill>
            <a:srgbClr val="D2D2D2"/>
          </a:solidFill>
          <a:ln>
            <a:noFill/>
          </a:ln>
        </p:spPr>
        <p:txBody>
          <a:bodyPr vert="horz" wrap="square" lIns="91403" tIns="45701" rIns="91403" bIns="45701" numCol="1" anchor="t" anchorCtr="0" compatLnSpc="1">
            <a:prstTxWarp prst="textNoShape">
              <a:avLst/>
            </a:prstTxWarp>
          </a:bodyPr>
          <a:lstStyle/>
          <a:p>
            <a:pPr defTabSz="913951">
              <a:defRPr/>
            </a:pPr>
            <a:endParaRPr lang="en-US" sz="1600" kern="0">
              <a:solidFill>
                <a:srgbClr val="000000"/>
              </a:solidFill>
            </a:endParaRPr>
          </a:p>
        </p:txBody>
      </p:sp>
      <p:sp>
        <p:nvSpPr>
          <p:cNvPr id="12" name="Rectangle 11"/>
          <p:cNvSpPr/>
          <p:nvPr/>
        </p:nvSpPr>
        <p:spPr bwMode="auto">
          <a:xfrm>
            <a:off x="-18378" y="5412946"/>
            <a:ext cx="12206338" cy="1136391"/>
          </a:xfrm>
          <a:prstGeom prst="rect">
            <a:avLst/>
          </a:prstGeom>
          <a:solidFill>
            <a:srgbClr val="0072C6"/>
          </a:solidFill>
          <a:ln w="9525" cap="flat" cmpd="sng" algn="ctr">
            <a:noFill/>
            <a:prstDash val="solid"/>
            <a:headEnd type="none" w="med" len="med"/>
            <a:tailEnd type="none" w="med" len="med"/>
          </a:ln>
          <a:effectLst/>
        </p:spPr>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013" fontAlgn="base">
              <a:lnSpc>
                <a:spcPct val="90000"/>
              </a:lnSpc>
              <a:spcBef>
                <a:spcPct val="0"/>
              </a:spcBef>
              <a:spcAft>
                <a:spcPct val="0"/>
              </a:spcAft>
              <a:defRPr/>
            </a:pPr>
            <a:endParaRPr lang="en-US" sz="2399"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Left-Right Arrow 12"/>
          <p:cNvSpPr/>
          <p:nvPr/>
        </p:nvSpPr>
        <p:spPr bwMode="auto">
          <a:xfrm rot="16200000">
            <a:off x="8695084" y="3240282"/>
            <a:ext cx="579524" cy="314592"/>
          </a:xfrm>
          <a:prstGeom prst="leftRightArrow">
            <a:avLst/>
          </a:prstGeom>
          <a:solidFill>
            <a:srgbClr val="DC3C00"/>
          </a:solidFill>
          <a:ln w="9525" cap="flat" cmpd="sng" algn="ctr">
            <a:noFill/>
            <a:prstDash val="solid"/>
            <a:headEnd type="none" w="med" len="med"/>
            <a:tailEnd type="none" w="med" len="med"/>
          </a:ln>
          <a:effectLst/>
        </p:spPr>
        <p:txBody>
          <a:bodyPr rot="0" spcFirstLastPara="0" vertOverflow="overflow" horzOverflow="overflow" vert="horz" wrap="square" lIns="179052" tIns="143244" rIns="179052" bIns="143244" numCol="1" spcCol="0" rtlCol="0" fromWordArt="0" anchor="t" anchorCtr="0" forceAA="0" compatLnSpc="1">
            <a:prstTxWarp prst="textNoShape">
              <a:avLst/>
            </a:prstTxWarp>
            <a:noAutofit/>
          </a:bodyPr>
          <a:lstStyle/>
          <a:p>
            <a:pPr algn="ctr" defTabSz="912791" fontAlgn="base">
              <a:lnSpc>
                <a:spcPct val="90000"/>
              </a:lnSpc>
              <a:spcBef>
                <a:spcPct val="0"/>
              </a:spcBef>
              <a:spcAft>
                <a:spcPct val="0"/>
              </a:spcAft>
              <a:defRPr/>
            </a:pPr>
            <a:endParaRPr lang="en-US" sz="2352"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4" name="TextBox 13"/>
          <p:cNvSpPr txBox="1"/>
          <p:nvPr/>
        </p:nvSpPr>
        <p:spPr>
          <a:xfrm>
            <a:off x="7603651" y="3245290"/>
            <a:ext cx="1496608" cy="304620"/>
          </a:xfrm>
          <a:prstGeom prst="rect">
            <a:avLst/>
          </a:prstGeom>
          <a:noFill/>
        </p:spPr>
        <p:txBody>
          <a:bodyPr wrap="square" lIns="179052" tIns="0" rIns="179052" bIns="0" rtlCol="0">
            <a:spAutoFit/>
          </a:bodyPr>
          <a:lstStyle/>
          <a:p>
            <a:pPr defTabSz="913088">
              <a:lnSpc>
                <a:spcPct val="90000"/>
              </a:lnSpc>
              <a:spcAft>
                <a:spcPts val="588"/>
              </a:spcAft>
              <a:defRPr/>
            </a:pPr>
            <a:r>
              <a:rPr lang="en-US" sz="1100" kern="0" dirty="0">
                <a:solidFill>
                  <a:schemeClr val="bg1"/>
                </a:solidFill>
              </a:rPr>
              <a:t>Communication</a:t>
            </a:r>
            <a:r>
              <a:rPr lang="en-US" sz="1100" kern="0" dirty="0"/>
              <a:t> </a:t>
            </a:r>
            <a:r>
              <a:rPr lang="en-US" sz="1100" kern="0" dirty="0">
                <a:solidFill>
                  <a:schemeClr val="bg1"/>
                </a:solidFill>
              </a:rPr>
              <a:t>and</a:t>
            </a:r>
            <a:r>
              <a:rPr lang="en-US" sz="1100" kern="0" dirty="0"/>
              <a:t> </a:t>
            </a:r>
            <a:r>
              <a:rPr lang="en-US" sz="1100" kern="0" dirty="0">
                <a:solidFill>
                  <a:schemeClr val="bg1"/>
                </a:solidFill>
              </a:rPr>
              <a:t>Replication</a:t>
            </a:r>
          </a:p>
        </p:txBody>
      </p:sp>
      <p:cxnSp>
        <p:nvCxnSpPr>
          <p:cNvPr id="15" name="Straight Arrow Connector 14"/>
          <p:cNvCxnSpPr/>
          <p:nvPr/>
        </p:nvCxnSpPr>
        <p:spPr>
          <a:xfrm>
            <a:off x="1691268" y="3035022"/>
            <a:ext cx="0" cy="628697"/>
          </a:xfrm>
          <a:prstGeom prst="straightConnector1">
            <a:avLst/>
          </a:prstGeom>
          <a:noFill/>
          <a:ln w="57150" cap="flat" cmpd="sng" algn="ctr">
            <a:solidFill>
              <a:srgbClr val="68217A"/>
            </a:solidFill>
            <a:prstDash val="sysDot"/>
            <a:headEnd type="none"/>
            <a:tailEnd type="triangle"/>
          </a:ln>
          <a:effectLst/>
        </p:spPr>
      </p:cxnSp>
      <p:cxnSp>
        <p:nvCxnSpPr>
          <p:cNvPr id="16" name="Straight Arrow Connector 15"/>
          <p:cNvCxnSpPr/>
          <p:nvPr/>
        </p:nvCxnSpPr>
        <p:spPr>
          <a:xfrm>
            <a:off x="3894991" y="2873442"/>
            <a:ext cx="0" cy="821101"/>
          </a:xfrm>
          <a:prstGeom prst="straightConnector1">
            <a:avLst/>
          </a:prstGeom>
          <a:noFill/>
          <a:ln w="57150" cap="flat" cmpd="sng" algn="ctr">
            <a:solidFill>
              <a:srgbClr val="68217A"/>
            </a:solidFill>
            <a:prstDash val="sysDot"/>
            <a:headEnd type="none"/>
            <a:tailEnd type="triangle"/>
          </a:ln>
          <a:effectLst/>
        </p:spPr>
      </p:cxnSp>
      <p:grpSp>
        <p:nvGrpSpPr>
          <p:cNvPr id="17" name="Group 16"/>
          <p:cNvGrpSpPr/>
          <p:nvPr/>
        </p:nvGrpSpPr>
        <p:grpSpPr>
          <a:xfrm>
            <a:off x="1086029" y="1543108"/>
            <a:ext cx="3877474" cy="1519700"/>
            <a:chOff x="616226" y="1630760"/>
            <a:chExt cx="4596553" cy="1801531"/>
          </a:xfrm>
        </p:grpSpPr>
        <p:sp>
          <p:nvSpPr>
            <p:cNvPr id="18" name="Freeform 95"/>
            <p:cNvSpPr>
              <a:spLocks/>
            </p:cNvSpPr>
            <p:nvPr/>
          </p:nvSpPr>
          <p:spPr bwMode="auto">
            <a:xfrm flipH="1">
              <a:off x="616226" y="2000989"/>
              <a:ext cx="2137749" cy="1388301"/>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rgbClr val="FFFFFF">
                <a:lumMod val="85000"/>
              </a:srgbClr>
            </a:solidFill>
            <a:ln>
              <a:noFill/>
            </a:ln>
            <a:extLst/>
          </p:spPr>
          <p:txBody>
            <a:bodyPr vert="horz" wrap="square" lIns="91403" tIns="45701" rIns="91403" bIns="45701" numCol="1" anchor="t" anchorCtr="0" compatLnSpc="1">
              <a:prstTxWarp prst="textNoShape">
                <a:avLst/>
              </a:prstTxWarp>
            </a:bodyPr>
            <a:lstStyle/>
            <a:p>
              <a:pPr defTabSz="913951">
                <a:defRPr/>
              </a:pPr>
              <a:endParaRPr lang="en-US" sz="1799" kern="0">
                <a:solidFill>
                  <a:srgbClr val="000000"/>
                </a:solidFill>
              </a:endParaRPr>
            </a:p>
          </p:txBody>
        </p:sp>
        <p:sp>
          <p:nvSpPr>
            <p:cNvPr id="19" name="Freeform 95"/>
            <p:cNvSpPr>
              <a:spLocks/>
            </p:cNvSpPr>
            <p:nvPr/>
          </p:nvSpPr>
          <p:spPr bwMode="auto">
            <a:xfrm flipH="1">
              <a:off x="3075030" y="1792342"/>
              <a:ext cx="2137749" cy="1388301"/>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rgbClr val="68217A"/>
            </a:solidFill>
            <a:ln>
              <a:noFill/>
            </a:ln>
            <a:extLst/>
          </p:spPr>
          <p:txBody>
            <a:bodyPr vert="horz" wrap="square" lIns="91403" tIns="45701" rIns="91403" bIns="45701" numCol="1" anchor="t" anchorCtr="0" compatLnSpc="1">
              <a:prstTxWarp prst="textNoShape">
                <a:avLst/>
              </a:prstTxWarp>
            </a:bodyPr>
            <a:lstStyle/>
            <a:p>
              <a:pPr defTabSz="913951">
                <a:defRPr/>
              </a:pPr>
              <a:endParaRPr lang="en-US" sz="1799" kern="0">
                <a:solidFill>
                  <a:srgbClr val="000000"/>
                </a:solidFill>
              </a:endParaRPr>
            </a:p>
          </p:txBody>
        </p:sp>
        <p:sp>
          <p:nvSpPr>
            <p:cNvPr id="20" name="Freeform 95"/>
            <p:cNvSpPr>
              <a:spLocks/>
            </p:cNvSpPr>
            <p:nvPr/>
          </p:nvSpPr>
          <p:spPr bwMode="auto">
            <a:xfrm flipH="1">
              <a:off x="1281693" y="1630760"/>
              <a:ext cx="2774055" cy="1801531"/>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1" rIns="91403" bIns="45701" numCol="1" anchor="t" anchorCtr="0" compatLnSpc="1">
              <a:prstTxWarp prst="textNoShape">
                <a:avLst/>
              </a:prstTxWarp>
            </a:bodyPr>
            <a:lstStyle/>
            <a:p>
              <a:pPr defTabSz="913951">
                <a:defRPr/>
              </a:pPr>
              <a:endParaRPr lang="en-US" sz="1799" kern="0">
                <a:solidFill>
                  <a:srgbClr val="505050"/>
                </a:solidFill>
              </a:endParaRPr>
            </a:p>
          </p:txBody>
        </p:sp>
        <p:sp>
          <p:nvSpPr>
            <p:cNvPr id="21" name="TextBox 20"/>
            <p:cNvSpPr txBox="1"/>
            <p:nvPr/>
          </p:nvSpPr>
          <p:spPr>
            <a:xfrm>
              <a:off x="1610943" y="2418609"/>
              <a:ext cx="2167289" cy="857953"/>
            </a:xfrm>
            <a:prstGeom prst="rect">
              <a:avLst/>
            </a:prstGeom>
            <a:noFill/>
            <a:ln>
              <a:noFill/>
            </a:ln>
          </p:spPr>
          <p:txBody>
            <a:bodyPr wrap="none" lIns="179187" tIns="143350" rIns="179187" bIns="143350" rtlCol="0">
              <a:spAutoFit/>
            </a:bodyPr>
            <a:lstStyle/>
            <a:p>
              <a:pPr algn="ctr" defTabSz="913088">
                <a:lnSpc>
                  <a:spcPct val="90000"/>
                </a:lnSpc>
                <a:spcAft>
                  <a:spcPts val="588"/>
                </a:spcAft>
                <a:defRPr/>
              </a:pPr>
              <a:r>
                <a:rPr lang="en-US" sz="1568" kern="0" dirty="0">
                  <a:solidFill>
                    <a:srgbClr val="FFFFFF"/>
                  </a:solidFill>
                </a:rPr>
                <a:t>Microsoft Azure </a:t>
              </a:r>
              <a:br>
                <a:rPr lang="en-US" sz="1568" kern="0" dirty="0">
                  <a:solidFill>
                    <a:srgbClr val="FFFFFF"/>
                  </a:solidFill>
                </a:rPr>
              </a:br>
              <a:r>
                <a:rPr lang="en-US" sz="1568" kern="0" dirty="0">
                  <a:solidFill>
                    <a:srgbClr val="FFFFFF"/>
                  </a:solidFill>
                </a:rPr>
                <a:t>Site Recovery</a:t>
              </a:r>
            </a:p>
          </p:txBody>
        </p:sp>
      </p:grpSp>
      <p:sp>
        <p:nvSpPr>
          <p:cNvPr id="22" name="Left-Right Arrow 21"/>
          <p:cNvSpPr/>
          <p:nvPr/>
        </p:nvSpPr>
        <p:spPr bwMode="auto">
          <a:xfrm>
            <a:off x="2088866" y="4625052"/>
            <a:ext cx="1379240" cy="177805"/>
          </a:xfrm>
          <a:prstGeom prst="leftRightArrow">
            <a:avLst>
              <a:gd name="adj1" fmla="val 54971"/>
              <a:gd name="adj2" fmla="val 50215"/>
            </a:avLst>
          </a:prstGeom>
          <a:solidFill>
            <a:srgbClr val="DC3C00"/>
          </a:solidFill>
          <a:ln w="9525" cap="flat" cmpd="sng" algn="ctr">
            <a:noFill/>
            <a:prstDash val="solid"/>
            <a:headEnd type="none" w="med" len="med"/>
            <a:tailEnd type="none" w="med" len="med"/>
          </a:ln>
          <a:effectLst/>
        </p:spPr>
        <p:txBody>
          <a:bodyPr rot="0" spcFirstLastPara="0" vertOverflow="overflow" horzOverflow="overflow" vert="horz" wrap="square" lIns="182806" tIns="146246" rIns="182806" bIns="146246" numCol="1" spcCol="0" rtlCol="0" fromWordArt="0" anchor="ctr" anchorCtr="0" forceAA="0" compatLnSpc="1">
            <a:prstTxWarp prst="textNoShape">
              <a:avLst/>
            </a:prstTxWarp>
            <a:noAutofit/>
          </a:bodyPr>
          <a:lstStyle/>
          <a:p>
            <a:pPr algn="ctr" defTabSz="932013" fontAlgn="base">
              <a:lnSpc>
                <a:spcPct val="90000"/>
              </a:lnSpc>
              <a:spcBef>
                <a:spcPct val="0"/>
              </a:spcBef>
              <a:spcAft>
                <a:spcPct val="0"/>
              </a:spcAft>
              <a:defRPr/>
            </a:pPr>
            <a:endParaRPr lang="en-US" sz="1000"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3" name="TextBox 22"/>
          <p:cNvSpPr txBox="1"/>
          <p:nvPr/>
        </p:nvSpPr>
        <p:spPr>
          <a:xfrm>
            <a:off x="1762537" y="3172863"/>
            <a:ext cx="2113746" cy="145386"/>
          </a:xfrm>
          <a:prstGeom prst="rect">
            <a:avLst/>
          </a:prstGeom>
          <a:noFill/>
        </p:spPr>
        <p:txBody>
          <a:bodyPr wrap="square" lIns="179052" tIns="0" rIns="179052" bIns="0" rtlCol="0">
            <a:spAutoFit/>
          </a:bodyPr>
          <a:lstStyle>
            <a:defPPr>
              <a:defRPr lang="en-US"/>
            </a:defPPr>
            <a:lvl1pPr defTabSz="913538">
              <a:lnSpc>
                <a:spcPct val="90000"/>
              </a:lnSpc>
              <a:spcAft>
                <a:spcPts val="588"/>
              </a:spcAft>
              <a:defRPr sz="1100">
                <a:solidFill>
                  <a:srgbClr val="505050"/>
                </a:solidFill>
              </a:defRPr>
            </a:lvl1pPr>
          </a:lstStyle>
          <a:p>
            <a:pPr algn="ctr" defTabSz="895272">
              <a:spcAft>
                <a:spcPts val="576"/>
              </a:spcAft>
              <a:defRPr/>
            </a:pPr>
            <a:r>
              <a:rPr lang="en-US" sz="1050" kern="0" dirty="0">
                <a:solidFill>
                  <a:schemeClr val="bg1"/>
                </a:solidFill>
              </a:rPr>
              <a:t>Communication Channel</a:t>
            </a:r>
          </a:p>
        </p:txBody>
      </p:sp>
      <p:sp>
        <p:nvSpPr>
          <p:cNvPr id="24" name="Rectangle 23"/>
          <p:cNvSpPr/>
          <p:nvPr/>
        </p:nvSpPr>
        <p:spPr>
          <a:xfrm>
            <a:off x="1991033" y="4273491"/>
            <a:ext cx="1565478" cy="290773"/>
          </a:xfrm>
          <a:prstGeom prst="rect">
            <a:avLst/>
          </a:prstGeom>
          <a:noFill/>
        </p:spPr>
        <p:txBody>
          <a:bodyPr wrap="square" lIns="179052" tIns="0" rIns="179052" bIns="0" rtlCol="0">
            <a:spAutoFit/>
          </a:bodyPr>
          <a:lstStyle/>
          <a:p>
            <a:pPr algn="ctr" defTabSz="913088">
              <a:lnSpc>
                <a:spcPct val="90000"/>
              </a:lnSpc>
              <a:spcAft>
                <a:spcPts val="588"/>
              </a:spcAft>
              <a:defRPr/>
            </a:pPr>
            <a:r>
              <a:rPr lang="en-US" sz="1050" kern="0" dirty="0">
                <a:solidFill>
                  <a:schemeClr val="bg1"/>
                </a:solidFill>
              </a:rPr>
              <a:t>Replication channel: </a:t>
            </a:r>
            <a:br>
              <a:rPr lang="en-US" sz="1050" kern="0" dirty="0">
                <a:solidFill>
                  <a:schemeClr val="bg1"/>
                </a:solidFill>
              </a:rPr>
            </a:br>
            <a:r>
              <a:rPr lang="en-US" sz="1050" kern="0" dirty="0">
                <a:solidFill>
                  <a:schemeClr val="bg1"/>
                </a:solidFill>
              </a:rPr>
              <a:t>Hyper-V Replica</a:t>
            </a:r>
          </a:p>
        </p:txBody>
      </p:sp>
      <p:grpSp>
        <p:nvGrpSpPr>
          <p:cNvPr id="25" name="Group 24"/>
          <p:cNvGrpSpPr/>
          <p:nvPr/>
        </p:nvGrpSpPr>
        <p:grpSpPr>
          <a:xfrm>
            <a:off x="1265749" y="3696400"/>
            <a:ext cx="1494982" cy="1815369"/>
            <a:chOff x="1047576" y="3696507"/>
            <a:chExt cx="1495583" cy="1816099"/>
          </a:xfrm>
        </p:grpSpPr>
        <p:sp>
          <p:nvSpPr>
            <p:cNvPr id="26" name="TextBox 25"/>
            <p:cNvSpPr txBox="1"/>
            <p:nvPr/>
          </p:nvSpPr>
          <p:spPr>
            <a:xfrm>
              <a:off x="1918270" y="4920521"/>
              <a:ext cx="624889" cy="592085"/>
            </a:xfrm>
            <a:prstGeom prst="rect">
              <a:avLst/>
            </a:prstGeom>
            <a:noFill/>
          </p:spPr>
          <p:txBody>
            <a:bodyPr wrap="square" lIns="0" tIns="146246" rIns="0" bIns="146246" rtlCol="0">
              <a:spAutoFit/>
            </a:bodyPr>
            <a:lstStyle/>
            <a:p>
              <a:pPr defTabSz="913951">
                <a:lnSpc>
                  <a:spcPct val="90000"/>
                </a:lnSpc>
                <a:spcAft>
                  <a:spcPts val="600"/>
                </a:spcAft>
                <a:defRPr/>
              </a:pPr>
              <a:r>
                <a:rPr lang="en-US" sz="1050" kern="0" dirty="0">
                  <a:solidFill>
                    <a:schemeClr val="bg1"/>
                  </a:solidFill>
                </a:rPr>
                <a:t>Primary Site</a:t>
              </a:r>
            </a:p>
          </p:txBody>
        </p:sp>
        <p:grpSp>
          <p:nvGrpSpPr>
            <p:cNvPr id="27" name="Group 26"/>
            <p:cNvGrpSpPr/>
            <p:nvPr/>
          </p:nvGrpSpPr>
          <p:grpSpPr>
            <a:xfrm>
              <a:off x="1055947" y="4121329"/>
              <a:ext cx="815599" cy="1297016"/>
              <a:chOff x="13103226" y="2775830"/>
              <a:chExt cx="1039812" cy="1616572"/>
            </a:xfrm>
          </p:grpSpPr>
          <p:sp>
            <p:nvSpPr>
              <p:cNvPr id="31" name="Rectangle 5"/>
              <p:cNvSpPr>
                <a:spLocks noChangeArrowheads="1"/>
              </p:cNvSpPr>
              <p:nvPr/>
            </p:nvSpPr>
            <p:spPr bwMode="auto">
              <a:xfrm>
                <a:off x="13103226" y="2775830"/>
                <a:ext cx="1039812" cy="1616572"/>
              </a:xfrm>
              <a:prstGeom prst="rect">
                <a:avLst/>
              </a:prstGeom>
              <a:solidFill>
                <a:srgbClr val="005695"/>
              </a:solidFill>
              <a:ln>
                <a:noFill/>
              </a:ln>
            </p:spPr>
            <p:txBody>
              <a:bodyPr vert="horz" wrap="square" lIns="91403" tIns="45701" rIns="91403" bIns="45701" numCol="1" anchor="t" anchorCtr="0" compatLnSpc="1">
                <a:prstTxWarp prst="textNoShape">
                  <a:avLst/>
                </a:prstTxWarp>
              </a:bodyPr>
              <a:lstStyle/>
              <a:p>
                <a:pPr defTabSz="913951">
                  <a:defRPr/>
                </a:pPr>
                <a:endParaRPr lang="en-US" sz="1600" kern="0">
                  <a:solidFill>
                    <a:schemeClr val="bg1"/>
                  </a:solidFill>
                </a:endParaRPr>
              </a:p>
            </p:txBody>
          </p:sp>
          <p:sp>
            <p:nvSpPr>
              <p:cNvPr id="32" name="Freeform 6"/>
              <p:cNvSpPr>
                <a:spLocks/>
              </p:cNvSpPr>
              <p:nvPr/>
            </p:nvSpPr>
            <p:spPr bwMode="auto">
              <a:xfrm>
                <a:off x="13214598" y="2940285"/>
                <a:ext cx="817070" cy="143638"/>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1403" tIns="45701" rIns="91403" bIns="45701" numCol="1" anchor="t" anchorCtr="0" compatLnSpc="1">
                <a:prstTxWarp prst="textNoShape">
                  <a:avLst/>
                </a:prstTxWarp>
              </a:bodyPr>
              <a:lstStyle/>
              <a:p>
                <a:pPr defTabSz="913951">
                  <a:defRPr/>
                </a:pPr>
                <a:endParaRPr lang="en-US" sz="1600" kern="0">
                  <a:solidFill>
                    <a:schemeClr val="bg1"/>
                  </a:solidFill>
                </a:endParaRPr>
              </a:p>
            </p:txBody>
          </p:sp>
          <p:sp>
            <p:nvSpPr>
              <p:cNvPr id="33" name="Freeform 7"/>
              <p:cNvSpPr>
                <a:spLocks/>
              </p:cNvSpPr>
              <p:nvPr/>
            </p:nvSpPr>
            <p:spPr bwMode="auto">
              <a:xfrm>
                <a:off x="13214598" y="3194253"/>
                <a:ext cx="817070" cy="143638"/>
              </a:xfrm>
              <a:custGeom>
                <a:avLst/>
                <a:gdLst>
                  <a:gd name="T0" fmla="*/ 28 w 330"/>
                  <a:gd name="T1" fmla="*/ 0 h 58"/>
                  <a:gd name="T2" fmla="*/ 0 w 330"/>
                  <a:gd name="T3" fmla="*/ 26 h 58"/>
                  <a:gd name="T4" fmla="*/ 0 w 330"/>
                  <a:gd name="T5" fmla="*/ 31 h 58"/>
                  <a:gd name="T6" fmla="*/ 28 w 330"/>
                  <a:gd name="T7" fmla="*/ 58 h 58"/>
                  <a:gd name="T8" fmla="*/ 302 w 330"/>
                  <a:gd name="T9" fmla="*/ 58 h 58"/>
                  <a:gd name="T10" fmla="*/ 330 w 330"/>
                  <a:gd name="T11" fmla="*/ 31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1"/>
                      <a:pt x="0" y="31"/>
                      <a:pt x="0" y="31"/>
                    </a:cubicBezTo>
                    <a:cubicBezTo>
                      <a:pt x="0" y="31"/>
                      <a:pt x="0" y="58"/>
                      <a:pt x="28" y="58"/>
                    </a:cubicBezTo>
                    <a:cubicBezTo>
                      <a:pt x="302" y="58"/>
                      <a:pt x="302" y="58"/>
                      <a:pt x="302" y="58"/>
                    </a:cubicBezTo>
                    <a:cubicBezTo>
                      <a:pt x="302" y="58"/>
                      <a:pt x="330" y="58"/>
                      <a:pt x="330" y="31"/>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1403" tIns="45701" rIns="91403" bIns="45701" numCol="1" anchor="t" anchorCtr="0" compatLnSpc="1">
                <a:prstTxWarp prst="textNoShape">
                  <a:avLst/>
                </a:prstTxWarp>
              </a:bodyPr>
              <a:lstStyle/>
              <a:p>
                <a:pPr defTabSz="913951">
                  <a:defRPr/>
                </a:pPr>
                <a:endParaRPr lang="en-US" sz="1600" kern="0">
                  <a:solidFill>
                    <a:schemeClr val="bg1"/>
                  </a:solidFill>
                </a:endParaRPr>
              </a:p>
            </p:txBody>
          </p:sp>
          <p:sp>
            <p:nvSpPr>
              <p:cNvPr id="34" name="Freeform 8"/>
              <p:cNvSpPr>
                <a:spLocks/>
              </p:cNvSpPr>
              <p:nvPr/>
            </p:nvSpPr>
            <p:spPr bwMode="auto">
              <a:xfrm>
                <a:off x="13214598" y="3446139"/>
                <a:ext cx="817070" cy="143638"/>
              </a:xfrm>
              <a:custGeom>
                <a:avLst/>
                <a:gdLst>
                  <a:gd name="T0" fmla="*/ 28 w 330"/>
                  <a:gd name="T1" fmla="*/ 0 h 58"/>
                  <a:gd name="T2" fmla="*/ 0 w 330"/>
                  <a:gd name="T3" fmla="*/ 27 h 58"/>
                  <a:gd name="T4" fmla="*/ 0 w 330"/>
                  <a:gd name="T5" fmla="*/ 32 h 58"/>
                  <a:gd name="T6" fmla="*/ 28 w 330"/>
                  <a:gd name="T7" fmla="*/ 58 h 58"/>
                  <a:gd name="T8" fmla="*/ 302 w 330"/>
                  <a:gd name="T9" fmla="*/ 58 h 58"/>
                  <a:gd name="T10" fmla="*/ 330 w 330"/>
                  <a:gd name="T11" fmla="*/ 32 h 58"/>
                  <a:gd name="T12" fmla="*/ 330 w 330"/>
                  <a:gd name="T13" fmla="*/ 27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7"/>
                    </a:cubicBezTo>
                    <a:cubicBezTo>
                      <a:pt x="0" y="32"/>
                      <a:pt x="0" y="32"/>
                      <a:pt x="0" y="32"/>
                    </a:cubicBezTo>
                    <a:cubicBezTo>
                      <a:pt x="0" y="32"/>
                      <a:pt x="0" y="58"/>
                      <a:pt x="28" y="58"/>
                    </a:cubicBezTo>
                    <a:cubicBezTo>
                      <a:pt x="302" y="58"/>
                      <a:pt x="302" y="58"/>
                      <a:pt x="302" y="58"/>
                    </a:cubicBezTo>
                    <a:cubicBezTo>
                      <a:pt x="302" y="58"/>
                      <a:pt x="330" y="58"/>
                      <a:pt x="330" y="32"/>
                    </a:cubicBezTo>
                    <a:cubicBezTo>
                      <a:pt x="330" y="27"/>
                      <a:pt x="330" y="27"/>
                      <a:pt x="330" y="27"/>
                    </a:cubicBezTo>
                    <a:cubicBezTo>
                      <a:pt x="330" y="27"/>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1403" tIns="45701" rIns="91403" bIns="45701" numCol="1" anchor="t" anchorCtr="0" compatLnSpc="1">
                <a:prstTxWarp prst="textNoShape">
                  <a:avLst/>
                </a:prstTxWarp>
              </a:bodyPr>
              <a:lstStyle/>
              <a:p>
                <a:pPr defTabSz="913951">
                  <a:defRPr/>
                </a:pPr>
                <a:endParaRPr lang="en-US" sz="1600" kern="0">
                  <a:solidFill>
                    <a:schemeClr val="bg1"/>
                  </a:solidFill>
                </a:endParaRPr>
              </a:p>
            </p:txBody>
          </p:sp>
          <p:sp>
            <p:nvSpPr>
              <p:cNvPr id="35" name="Freeform 9"/>
              <p:cNvSpPr>
                <a:spLocks/>
              </p:cNvSpPr>
              <p:nvPr/>
            </p:nvSpPr>
            <p:spPr bwMode="auto">
              <a:xfrm>
                <a:off x="13214598" y="3700107"/>
                <a:ext cx="817070" cy="143638"/>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1403" tIns="45701" rIns="91403" bIns="45701" numCol="1" anchor="t" anchorCtr="0" compatLnSpc="1">
                <a:prstTxWarp prst="textNoShape">
                  <a:avLst/>
                </a:prstTxWarp>
              </a:bodyPr>
              <a:lstStyle/>
              <a:p>
                <a:pPr defTabSz="913951">
                  <a:defRPr/>
                </a:pPr>
                <a:endParaRPr lang="en-US" sz="1600" kern="0">
                  <a:solidFill>
                    <a:schemeClr val="bg1"/>
                  </a:solidFill>
                </a:endParaRPr>
              </a:p>
            </p:txBody>
          </p:sp>
          <p:sp>
            <p:nvSpPr>
              <p:cNvPr id="36" name="Oval 14"/>
              <p:cNvSpPr>
                <a:spLocks noChangeArrowheads="1"/>
              </p:cNvSpPr>
              <p:nvPr/>
            </p:nvSpPr>
            <p:spPr bwMode="auto">
              <a:xfrm>
                <a:off x="13875539" y="2970470"/>
                <a:ext cx="79105" cy="79105"/>
              </a:xfrm>
              <a:prstGeom prst="ellipse">
                <a:avLst/>
              </a:prstGeom>
              <a:solidFill>
                <a:srgbClr val="008272"/>
              </a:solidFill>
              <a:ln>
                <a:noFill/>
              </a:ln>
            </p:spPr>
            <p:txBody>
              <a:bodyPr vert="horz" wrap="square" lIns="91403" tIns="45701" rIns="91403" bIns="45701" numCol="1" anchor="t" anchorCtr="0" compatLnSpc="1">
                <a:prstTxWarp prst="textNoShape">
                  <a:avLst/>
                </a:prstTxWarp>
              </a:bodyPr>
              <a:lstStyle/>
              <a:p>
                <a:pPr defTabSz="913951">
                  <a:defRPr/>
                </a:pPr>
                <a:endParaRPr lang="en-US" sz="1600" kern="0">
                  <a:solidFill>
                    <a:schemeClr val="bg1"/>
                  </a:solidFill>
                </a:endParaRPr>
              </a:p>
            </p:txBody>
          </p:sp>
          <p:sp>
            <p:nvSpPr>
              <p:cNvPr id="37" name="Oval 15"/>
              <p:cNvSpPr>
                <a:spLocks noChangeArrowheads="1"/>
              </p:cNvSpPr>
              <p:nvPr/>
            </p:nvSpPr>
            <p:spPr bwMode="auto">
              <a:xfrm>
                <a:off x="13875539" y="3224438"/>
                <a:ext cx="79105" cy="79105"/>
              </a:xfrm>
              <a:prstGeom prst="ellipse">
                <a:avLst/>
              </a:prstGeom>
              <a:solidFill>
                <a:srgbClr val="008272"/>
              </a:solidFill>
              <a:ln>
                <a:noFill/>
              </a:ln>
            </p:spPr>
            <p:txBody>
              <a:bodyPr vert="horz" wrap="square" lIns="91403" tIns="45701" rIns="91403" bIns="45701" numCol="1" anchor="t" anchorCtr="0" compatLnSpc="1">
                <a:prstTxWarp prst="textNoShape">
                  <a:avLst/>
                </a:prstTxWarp>
              </a:bodyPr>
              <a:lstStyle/>
              <a:p>
                <a:pPr defTabSz="913951">
                  <a:defRPr/>
                </a:pPr>
                <a:endParaRPr lang="en-US" sz="1600" kern="0">
                  <a:solidFill>
                    <a:schemeClr val="bg1"/>
                  </a:solidFill>
                </a:endParaRPr>
              </a:p>
            </p:txBody>
          </p:sp>
          <p:sp>
            <p:nvSpPr>
              <p:cNvPr id="38" name="Oval 16"/>
              <p:cNvSpPr>
                <a:spLocks noChangeArrowheads="1"/>
              </p:cNvSpPr>
              <p:nvPr/>
            </p:nvSpPr>
            <p:spPr bwMode="auto">
              <a:xfrm>
                <a:off x="13875539" y="3478406"/>
                <a:ext cx="79105" cy="79105"/>
              </a:xfrm>
              <a:prstGeom prst="ellipse">
                <a:avLst/>
              </a:prstGeom>
              <a:solidFill>
                <a:srgbClr val="008272"/>
              </a:solidFill>
              <a:ln>
                <a:noFill/>
              </a:ln>
            </p:spPr>
            <p:txBody>
              <a:bodyPr vert="horz" wrap="square" lIns="91403" tIns="45701" rIns="91403" bIns="45701" numCol="1" anchor="t" anchorCtr="0" compatLnSpc="1">
                <a:prstTxWarp prst="textNoShape">
                  <a:avLst/>
                </a:prstTxWarp>
              </a:bodyPr>
              <a:lstStyle/>
              <a:p>
                <a:pPr defTabSz="913951">
                  <a:defRPr/>
                </a:pPr>
                <a:endParaRPr lang="en-US" sz="1600" kern="0">
                  <a:solidFill>
                    <a:schemeClr val="bg1"/>
                  </a:solidFill>
                </a:endParaRPr>
              </a:p>
            </p:txBody>
          </p:sp>
          <p:sp>
            <p:nvSpPr>
              <p:cNvPr id="39" name="Oval 17"/>
              <p:cNvSpPr>
                <a:spLocks noChangeArrowheads="1"/>
              </p:cNvSpPr>
              <p:nvPr/>
            </p:nvSpPr>
            <p:spPr bwMode="auto">
              <a:xfrm>
                <a:off x="13875539" y="3732374"/>
                <a:ext cx="79105" cy="79105"/>
              </a:xfrm>
              <a:prstGeom prst="ellipse">
                <a:avLst/>
              </a:prstGeom>
              <a:solidFill>
                <a:srgbClr val="008272"/>
              </a:solidFill>
              <a:ln>
                <a:noFill/>
              </a:ln>
            </p:spPr>
            <p:txBody>
              <a:bodyPr vert="horz" wrap="square" lIns="91403" tIns="45701" rIns="91403" bIns="45701" numCol="1" anchor="t" anchorCtr="0" compatLnSpc="1">
                <a:prstTxWarp prst="textNoShape">
                  <a:avLst/>
                </a:prstTxWarp>
              </a:bodyPr>
              <a:lstStyle/>
              <a:p>
                <a:pPr defTabSz="913951">
                  <a:defRPr/>
                </a:pPr>
                <a:endParaRPr lang="en-US" sz="1600" kern="0">
                  <a:solidFill>
                    <a:schemeClr val="bg1"/>
                  </a:solidFill>
                </a:endParaRPr>
              </a:p>
            </p:txBody>
          </p:sp>
        </p:grpSp>
        <p:sp>
          <p:nvSpPr>
            <p:cNvPr id="28" name="TextBox 27"/>
            <p:cNvSpPr txBox="1"/>
            <p:nvPr/>
          </p:nvSpPr>
          <p:spPr>
            <a:xfrm>
              <a:off x="1121483" y="5046509"/>
              <a:ext cx="684527" cy="332446"/>
            </a:xfrm>
            <a:prstGeom prst="rect">
              <a:avLst/>
            </a:prstGeom>
            <a:noFill/>
          </p:spPr>
          <p:txBody>
            <a:bodyPr wrap="square" lIns="0" tIns="0" rIns="0" bIns="0" rtlCol="0">
              <a:spAutoFit/>
            </a:bodyPr>
            <a:lstStyle/>
            <a:p>
              <a:pPr algn="ctr" defTabSz="913951">
                <a:lnSpc>
                  <a:spcPct val="90000"/>
                </a:lnSpc>
                <a:defRPr/>
              </a:pPr>
              <a:r>
                <a:rPr lang="en-US" sz="1200" kern="0" dirty="0">
                  <a:solidFill>
                    <a:schemeClr val="bg1"/>
                  </a:solidFill>
                </a:rPr>
                <a:t>Windows Server</a:t>
              </a:r>
            </a:p>
          </p:txBody>
        </p:sp>
        <p:sp>
          <p:nvSpPr>
            <p:cNvPr id="29" name="Rectangle 28"/>
            <p:cNvSpPr/>
            <p:nvPr/>
          </p:nvSpPr>
          <p:spPr bwMode="auto">
            <a:xfrm>
              <a:off x="1055947" y="3696507"/>
              <a:ext cx="815076" cy="430383"/>
            </a:xfrm>
            <a:prstGeom prst="rect">
              <a:avLst/>
            </a:prstGeom>
            <a:solidFill>
              <a:srgbClr val="00188F"/>
            </a:solidFill>
            <a:ln w="9525" cap="flat" cmpd="sng" algn="ctr">
              <a:noFill/>
              <a:prstDash val="solid"/>
              <a:headEnd type="none" w="med" len="med"/>
              <a:tailEnd type="none" w="med" len="med"/>
            </a:ln>
            <a:effectLst/>
          </p:spPr>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013" fontAlgn="base">
                <a:lnSpc>
                  <a:spcPct val="90000"/>
                </a:lnSpc>
                <a:spcBef>
                  <a:spcPct val="0"/>
                </a:spcBef>
                <a:spcAft>
                  <a:spcPct val="0"/>
                </a:spcAft>
                <a:defRPr/>
              </a:pPr>
              <a:endParaRPr lang="en-US" sz="1999" kern="0" dirty="0" err="1">
                <a:solidFill>
                  <a:schemeClr val="bg1"/>
                </a:solidFill>
                <a:latin typeface="Segoe UI"/>
                <a:ea typeface="Segoe UI" pitchFamily="34" charset="0"/>
                <a:cs typeface="Segoe UI" pitchFamily="34" charset="0"/>
              </a:endParaRPr>
            </a:p>
          </p:txBody>
        </p:sp>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576" y="3735305"/>
              <a:ext cx="845974" cy="336815"/>
            </a:xfrm>
            <a:prstGeom prst="rect">
              <a:avLst/>
            </a:prstGeom>
          </p:spPr>
        </p:pic>
      </p:grpSp>
      <p:grpSp>
        <p:nvGrpSpPr>
          <p:cNvPr id="40" name="Group 39"/>
          <p:cNvGrpSpPr/>
          <p:nvPr/>
        </p:nvGrpSpPr>
        <p:grpSpPr>
          <a:xfrm>
            <a:off x="2863769" y="3693582"/>
            <a:ext cx="1454040" cy="1826263"/>
            <a:chOff x="2646239" y="3693687"/>
            <a:chExt cx="1454625" cy="1826998"/>
          </a:xfrm>
        </p:grpSpPr>
        <p:sp>
          <p:nvSpPr>
            <p:cNvPr id="41" name="TextBox 40"/>
            <p:cNvSpPr txBox="1"/>
            <p:nvPr/>
          </p:nvSpPr>
          <p:spPr>
            <a:xfrm>
              <a:off x="2646239" y="4920521"/>
              <a:ext cx="559422" cy="600164"/>
            </a:xfrm>
            <a:prstGeom prst="rect">
              <a:avLst/>
            </a:prstGeom>
            <a:noFill/>
          </p:spPr>
          <p:txBody>
            <a:bodyPr wrap="square" lIns="0" tIns="146246" rIns="0" bIns="146246" rtlCol="0">
              <a:spAutoFit/>
            </a:bodyPr>
            <a:lstStyle>
              <a:defPPr>
                <a:defRPr lang="en-US"/>
              </a:defPPr>
              <a:lvl1pPr algn="ctr">
                <a:lnSpc>
                  <a:spcPct val="90000"/>
                </a:lnSpc>
                <a:spcAft>
                  <a:spcPts val="600"/>
                </a:spcAft>
                <a:defRPr sz="1400" kern="0">
                  <a:gradFill>
                    <a:gsLst>
                      <a:gs pos="2917">
                        <a:srgbClr val="000000"/>
                      </a:gs>
                      <a:gs pos="30000">
                        <a:srgbClr val="000000"/>
                      </a:gs>
                    </a:gsLst>
                    <a:lin ang="5400000" scaled="0"/>
                  </a:gradFill>
                </a:defRPr>
              </a:lvl1pPr>
            </a:lstStyle>
            <a:p>
              <a:pPr algn="r" defTabSz="913951">
                <a:spcAft>
                  <a:spcPts val="588"/>
                </a:spcAft>
                <a:defRPr/>
              </a:pPr>
              <a:r>
                <a:rPr lang="en-US" sz="1050" dirty="0">
                  <a:solidFill>
                    <a:schemeClr val="bg1"/>
                  </a:solidFill>
                </a:rPr>
                <a:t>Recovery Site</a:t>
              </a:r>
            </a:p>
          </p:txBody>
        </p:sp>
        <p:grpSp>
          <p:nvGrpSpPr>
            <p:cNvPr id="42" name="Group 41"/>
            <p:cNvGrpSpPr/>
            <p:nvPr/>
          </p:nvGrpSpPr>
          <p:grpSpPr>
            <a:xfrm>
              <a:off x="3251903" y="4125870"/>
              <a:ext cx="815599" cy="1291203"/>
              <a:chOff x="13103226" y="2775830"/>
              <a:chExt cx="1039812" cy="1616572"/>
            </a:xfrm>
          </p:grpSpPr>
          <p:sp>
            <p:nvSpPr>
              <p:cNvPr id="47" name="Rectangle 5"/>
              <p:cNvSpPr>
                <a:spLocks noChangeArrowheads="1"/>
              </p:cNvSpPr>
              <p:nvPr/>
            </p:nvSpPr>
            <p:spPr bwMode="auto">
              <a:xfrm>
                <a:off x="13103226" y="2775830"/>
                <a:ext cx="1039812" cy="1616572"/>
              </a:xfrm>
              <a:prstGeom prst="rect">
                <a:avLst/>
              </a:prstGeom>
              <a:solidFill>
                <a:srgbClr val="005695"/>
              </a:solidFill>
              <a:ln>
                <a:noFill/>
              </a:ln>
            </p:spPr>
            <p:txBody>
              <a:bodyPr vert="horz" wrap="square" lIns="91403" tIns="45701" rIns="91403" bIns="45701" numCol="1" anchor="t" anchorCtr="0" compatLnSpc="1">
                <a:prstTxWarp prst="textNoShape">
                  <a:avLst/>
                </a:prstTxWarp>
              </a:bodyPr>
              <a:lstStyle/>
              <a:p>
                <a:pPr defTabSz="913951">
                  <a:defRPr/>
                </a:pPr>
                <a:endParaRPr lang="en-US" sz="1600" kern="0">
                  <a:solidFill>
                    <a:schemeClr val="bg1"/>
                  </a:solidFill>
                </a:endParaRPr>
              </a:p>
            </p:txBody>
          </p:sp>
          <p:sp>
            <p:nvSpPr>
              <p:cNvPr id="48" name="Freeform 6"/>
              <p:cNvSpPr>
                <a:spLocks/>
              </p:cNvSpPr>
              <p:nvPr/>
            </p:nvSpPr>
            <p:spPr bwMode="auto">
              <a:xfrm>
                <a:off x="13214598" y="2940285"/>
                <a:ext cx="817070" cy="143638"/>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1403" tIns="45701" rIns="91403" bIns="45701" numCol="1" anchor="t" anchorCtr="0" compatLnSpc="1">
                <a:prstTxWarp prst="textNoShape">
                  <a:avLst/>
                </a:prstTxWarp>
              </a:bodyPr>
              <a:lstStyle/>
              <a:p>
                <a:pPr defTabSz="913951">
                  <a:defRPr/>
                </a:pPr>
                <a:endParaRPr lang="en-US" sz="1600" kern="0">
                  <a:solidFill>
                    <a:schemeClr val="bg1"/>
                  </a:solidFill>
                </a:endParaRPr>
              </a:p>
            </p:txBody>
          </p:sp>
          <p:sp>
            <p:nvSpPr>
              <p:cNvPr id="49" name="Freeform 7"/>
              <p:cNvSpPr>
                <a:spLocks/>
              </p:cNvSpPr>
              <p:nvPr/>
            </p:nvSpPr>
            <p:spPr bwMode="auto">
              <a:xfrm>
                <a:off x="13214598" y="3194253"/>
                <a:ext cx="817070" cy="143638"/>
              </a:xfrm>
              <a:custGeom>
                <a:avLst/>
                <a:gdLst>
                  <a:gd name="T0" fmla="*/ 28 w 330"/>
                  <a:gd name="T1" fmla="*/ 0 h 58"/>
                  <a:gd name="T2" fmla="*/ 0 w 330"/>
                  <a:gd name="T3" fmla="*/ 26 h 58"/>
                  <a:gd name="T4" fmla="*/ 0 w 330"/>
                  <a:gd name="T5" fmla="*/ 31 h 58"/>
                  <a:gd name="T6" fmla="*/ 28 w 330"/>
                  <a:gd name="T7" fmla="*/ 58 h 58"/>
                  <a:gd name="T8" fmla="*/ 302 w 330"/>
                  <a:gd name="T9" fmla="*/ 58 h 58"/>
                  <a:gd name="T10" fmla="*/ 330 w 330"/>
                  <a:gd name="T11" fmla="*/ 31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1"/>
                      <a:pt x="0" y="31"/>
                      <a:pt x="0" y="31"/>
                    </a:cubicBezTo>
                    <a:cubicBezTo>
                      <a:pt x="0" y="31"/>
                      <a:pt x="0" y="58"/>
                      <a:pt x="28" y="58"/>
                    </a:cubicBezTo>
                    <a:cubicBezTo>
                      <a:pt x="302" y="58"/>
                      <a:pt x="302" y="58"/>
                      <a:pt x="302" y="58"/>
                    </a:cubicBezTo>
                    <a:cubicBezTo>
                      <a:pt x="302" y="58"/>
                      <a:pt x="330" y="58"/>
                      <a:pt x="330" y="31"/>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1403" tIns="45701" rIns="91403" bIns="45701" numCol="1" anchor="t" anchorCtr="0" compatLnSpc="1">
                <a:prstTxWarp prst="textNoShape">
                  <a:avLst/>
                </a:prstTxWarp>
              </a:bodyPr>
              <a:lstStyle/>
              <a:p>
                <a:pPr defTabSz="913951">
                  <a:defRPr/>
                </a:pPr>
                <a:endParaRPr lang="en-US" sz="1600" kern="0">
                  <a:solidFill>
                    <a:schemeClr val="bg1"/>
                  </a:solidFill>
                </a:endParaRPr>
              </a:p>
            </p:txBody>
          </p:sp>
          <p:sp>
            <p:nvSpPr>
              <p:cNvPr id="50" name="Freeform 8"/>
              <p:cNvSpPr>
                <a:spLocks/>
              </p:cNvSpPr>
              <p:nvPr/>
            </p:nvSpPr>
            <p:spPr bwMode="auto">
              <a:xfrm>
                <a:off x="13214598" y="3446139"/>
                <a:ext cx="817070" cy="143638"/>
              </a:xfrm>
              <a:custGeom>
                <a:avLst/>
                <a:gdLst>
                  <a:gd name="T0" fmla="*/ 28 w 330"/>
                  <a:gd name="T1" fmla="*/ 0 h 58"/>
                  <a:gd name="T2" fmla="*/ 0 w 330"/>
                  <a:gd name="T3" fmla="*/ 27 h 58"/>
                  <a:gd name="T4" fmla="*/ 0 w 330"/>
                  <a:gd name="T5" fmla="*/ 32 h 58"/>
                  <a:gd name="T6" fmla="*/ 28 w 330"/>
                  <a:gd name="T7" fmla="*/ 58 h 58"/>
                  <a:gd name="T8" fmla="*/ 302 w 330"/>
                  <a:gd name="T9" fmla="*/ 58 h 58"/>
                  <a:gd name="T10" fmla="*/ 330 w 330"/>
                  <a:gd name="T11" fmla="*/ 32 h 58"/>
                  <a:gd name="T12" fmla="*/ 330 w 330"/>
                  <a:gd name="T13" fmla="*/ 27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7"/>
                    </a:cubicBezTo>
                    <a:cubicBezTo>
                      <a:pt x="0" y="32"/>
                      <a:pt x="0" y="32"/>
                      <a:pt x="0" y="32"/>
                    </a:cubicBezTo>
                    <a:cubicBezTo>
                      <a:pt x="0" y="32"/>
                      <a:pt x="0" y="58"/>
                      <a:pt x="28" y="58"/>
                    </a:cubicBezTo>
                    <a:cubicBezTo>
                      <a:pt x="302" y="58"/>
                      <a:pt x="302" y="58"/>
                      <a:pt x="302" y="58"/>
                    </a:cubicBezTo>
                    <a:cubicBezTo>
                      <a:pt x="302" y="58"/>
                      <a:pt x="330" y="58"/>
                      <a:pt x="330" y="32"/>
                    </a:cubicBezTo>
                    <a:cubicBezTo>
                      <a:pt x="330" y="27"/>
                      <a:pt x="330" y="27"/>
                      <a:pt x="330" y="27"/>
                    </a:cubicBezTo>
                    <a:cubicBezTo>
                      <a:pt x="330" y="27"/>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1403" tIns="45701" rIns="91403" bIns="45701" numCol="1" anchor="t" anchorCtr="0" compatLnSpc="1">
                <a:prstTxWarp prst="textNoShape">
                  <a:avLst/>
                </a:prstTxWarp>
              </a:bodyPr>
              <a:lstStyle/>
              <a:p>
                <a:pPr defTabSz="913951">
                  <a:defRPr/>
                </a:pPr>
                <a:endParaRPr lang="en-US" sz="1600" kern="0">
                  <a:solidFill>
                    <a:schemeClr val="bg1"/>
                  </a:solidFill>
                </a:endParaRPr>
              </a:p>
            </p:txBody>
          </p:sp>
          <p:sp>
            <p:nvSpPr>
              <p:cNvPr id="51" name="Freeform 9"/>
              <p:cNvSpPr>
                <a:spLocks/>
              </p:cNvSpPr>
              <p:nvPr/>
            </p:nvSpPr>
            <p:spPr bwMode="auto">
              <a:xfrm>
                <a:off x="13214598" y="3700107"/>
                <a:ext cx="817070" cy="143638"/>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1403" tIns="45701" rIns="91403" bIns="45701" numCol="1" anchor="t" anchorCtr="0" compatLnSpc="1">
                <a:prstTxWarp prst="textNoShape">
                  <a:avLst/>
                </a:prstTxWarp>
              </a:bodyPr>
              <a:lstStyle/>
              <a:p>
                <a:pPr defTabSz="913951">
                  <a:defRPr/>
                </a:pPr>
                <a:endParaRPr lang="en-US" sz="1600" kern="0">
                  <a:solidFill>
                    <a:schemeClr val="bg1"/>
                  </a:solidFill>
                </a:endParaRPr>
              </a:p>
            </p:txBody>
          </p:sp>
          <p:sp>
            <p:nvSpPr>
              <p:cNvPr id="52" name="Oval 14"/>
              <p:cNvSpPr>
                <a:spLocks noChangeArrowheads="1"/>
              </p:cNvSpPr>
              <p:nvPr/>
            </p:nvSpPr>
            <p:spPr bwMode="auto">
              <a:xfrm>
                <a:off x="13875539" y="2970470"/>
                <a:ext cx="79105" cy="79105"/>
              </a:xfrm>
              <a:prstGeom prst="ellipse">
                <a:avLst/>
              </a:prstGeom>
              <a:solidFill>
                <a:srgbClr val="008272"/>
              </a:solidFill>
              <a:ln>
                <a:noFill/>
              </a:ln>
            </p:spPr>
            <p:txBody>
              <a:bodyPr vert="horz" wrap="square" lIns="91403" tIns="45701" rIns="91403" bIns="45701" numCol="1" anchor="t" anchorCtr="0" compatLnSpc="1">
                <a:prstTxWarp prst="textNoShape">
                  <a:avLst/>
                </a:prstTxWarp>
              </a:bodyPr>
              <a:lstStyle/>
              <a:p>
                <a:pPr defTabSz="913951">
                  <a:defRPr/>
                </a:pPr>
                <a:endParaRPr lang="en-US" sz="1600" kern="0">
                  <a:solidFill>
                    <a:schemeClr val="bg1"/>
                  </a:solidFill>
                </a:endParaRPr>
              </a:p>
            </p:txBody>
          </p:sp>
          <p:sp>
            <p:nvSpPr>
              <p:cNvPr id="53" name="Oval 15"/>
              <p:cNvSpPr>
                <a:spLocks noChangeArrowheads="1"/>
              </p:cNvSpPr>
              <p:nvPr/>
            </p:nvSpPr>
            <p:spPr bwMode="auto">
              <a:xfrm>
                <a:off x="13875539" y="3224438"/>
                <a:ext cx="79105" cy="79105"/>
              </a:xfrm>
              <a:prstGeom prst="ellipse">
                <a:avLst/>
              </a:prstGeom>
              <a:solidFill>
                <a:srgbClr val="008272"/>
              </a:solidFill>
              <a:ln>
                <a:noFill/>
              </a:ln>
            </p:spPr>
            <p:txBody>
              <a:bodyPr vert="horz" wrap="square" lIns="91403" tIns="45701" rIns="91403" bIns="45701" numCol="1" anchor="t" anchorCtr="0" compatLnSpc="1">
                <a:prstTxWarp prst="textNoShape">
                  <a:avLst/>
                </a:prstTxWarp>
              </a:bodyPr>
              <a:lstStyle/>
              <a:p>
                <a:pPr defTabSz="913951">
                  <a:defRPr/>
                </a:pPr>
                <a:endParaRPr lang="en-US" sz="1600" kern="0">
                  <a:solidFill>
                    <a:schemeClr val="bg1"/>
                  </a:solidFill>
                </a:endParaRPr>
              </a:p>
            </p:txBody>
          </p:sp>
          <p:sp>
            <p:nvSpPr>
              <p:cNvPr id="54" name="Oval 16"/>
              <p:cNvSpPr>
                <a:spLocks noChangeArrowheads="1"/>
              </p:cNvSpPr>
              <p:nvPr/>
            </p:nvSpPr>
            <p:spPr bwMode="auto">
              <a:xfrm>
                <a:off x="13875539" y="3478406"/>
                <a:ext cx="79105" cy="79105"/>
              </a:xfrm>
              <a:prstGeom prst="ellipse">
                <a:avLst/>
              </a:prstGeom>
              <a:solidFill>
                <a:srgbClr val="008272"/>
              </a:solidFill>
              <a:ln>
                <a:noFill/>
              </a:ln>
            </p:spPr>
            <p:txBody>
              <a:bodyPr vert="horz" wrap="square" lIns="91403" tIns="45701" rIns="91403" bIns="45701" numCol="1" anchor="t" anchorCtr="0" compatLnSpc="1">
                <a:prstTxWarp prst="textNoShape">
                  <a:avLst/>
                </a:prstTxWarp>
              </a:bodyPr>
              <a:lstStyle/>
              <a:p>
                <a:pPr defTabSz="913951">
                  <a:defRPr/>
                </a:pPr>
                <a:endParaRPr lang="en-US" sz="1600" kern="0">
                  <a:solidFill>
                    <a:schemeClr val="bg1"/>
                  </a:solidFill>
                </a:endParaRPr>
              </a:p>
            </p:txBody>
          </p:sp>
          <p:sp>
            <p:nvSpPr>
              <p:cNvPr id="55" name="Oval 17"/>
              <p:cNvSpPr>
                <a:spLocks noChangeArrowheads="1"/>
              </p:cNvSpPr>
              <p:nvPr/>
            </p:nvSpPr>
            <p:spPr bwMode="auto">
              <a:xfrm>
                <a:off x="13875539" y="3732374"/>
                <a:ext cx="79105" cy="79105"/>
              </a:xfrm>
              <a:prstGeom prst="ellipse">
                <a:avLst/>
              </a:prstGeom>
              <a:solidFill>
                <a:srgbClr val="008272"/>
              </a:solidFill>
              <a:ln>
                <a:noFill/>
              </a:ln>
            </p:spPr>
            <p:txBody>
              <a:bodyPr vert="horz" wrap="square" lIns="91403" tIns="45701" rIns="91403" bIns="45701" numCol="1" anchor="t" anchorCtr="0" compatLnSpc="1">
                <a:prstTxWarp prst="textNoShape">
                  <a:avLst/>
                </a:prstTxWarp>
              </a:bodyPr>
              <a:lstStyle/>
              <a:p>
                <a:pPr defTabSz="913951">
                  <a:defRPr/>
                </a:pPr>
                <a:endParaRPr lang="en-US" sz="1600" kern="0">
                  <a:solidFill>
                    <a:schemeClr val="bg1"/>
                  </a:solidFill>
                </a:endParaRPr>
              </a:p>
            </p:txBody>
          </p:sp>
        </p:grpSp>
        <p:sp>
          <p:nvSpPr>
            <p:cNvPr id="43" name="TextBox 42"/>
            <p:cNvSpPr txBox="1"/>
            <p:nvPr/>
          </p:nvSpPr>
          <p:spPr>
            <a:xfrm>
              <a:off x="3317439" y="5046202"/>
              <a:ext cx="684527" cy="332446"/>
            </a:xfrm>
            <a:prstGeom prst="rect">
              <a:avLst/>
            </a:prstGeom>
            <a:noFill/>
          </p:spPr>
          <p:txBody>
            <a:bodyPr wrap="square" lIns="0" tIns="0" rIns="0" bIns="0" rtlCol="0">
              <a:spAutoFit/>
            </a:bodyPr>
            <a:lstStyle/>
            <a:p>
              <a:pPr algn="ctr" defTabSz="913951">
                <a:lnSpc>
                  <a:spcPct val="90000"/>
                </a:lnSpc>
                <a:defRPr/>
              </a:pPr>
              <a:r>
                <a:rPr lang="en-US" sz="1200" kern="0" dirty="0">
                  <a:solidFill>
                    <a:schemeClr val="bg1"/>
                  </a:solidFill>
                </a:rPr>
                <a:t>Windows Server</a:t>
              </a:r>
            </a:p>
          </p:txBody>
        </p:sp>
        <p:grpSp>
          <p:nvGrpSpPr>
            <p:cNvPr id="44" name="Group 43"/>
            <p:cNvGrpSpPr/>
            <p:nvPr/>
          </p:nvGrpSpPr>
          <p:grpSpPr>
            <a:xfrm>
              <a:off x="3250818" y="3693687"/>
              <a:ext cx="850046" cy="430383"/>
              <a:chOff x="3510283" y="4155823"/>
              <a:chExt cx="984977" cy="498699"/>
            </a:xfrm>
          </p:grpSpPr>
          <p:sp>
            <p:nvSpPr>
              <p:cNvPr id="45" name="Rectangle 44"/>
              <p:cNvSpPr/>
              <p:nvPr/>
            </p:nvSpPr>
            <p:spPr bwMode="auto">
              <a:xfrm>
                <a:off x="3510283" y="4155823"/>
                <a:ext cx="946319" cy="498699"/>
              </a:xfrm>
              <a:prstGeom prst="rect">
                <a:avLst/>
              </a:prstGeom>
              <a:solidFill>
                <a:srgbClr val="00188F"/>
              </a:solidFill>
              <a:ln w="9525" cap="flat" cmpd="sng" algn="ctr">
                <a:noFill/>
                <a:prstDash val="solid"/>
                <a:headEnd type="none" w="med" len="med"/>
                <a:tailEnd type="none" w="med" len="med"/>
              </a:ln>
              <a:effectLst/>
            </p:spPr>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013" fontAlgn="base">
                  <a:lnSpc>
                    <a:spcPct val="90000"/>
                  </a:lnSpc>
                  <a:spcBef>
                    <a:spcPct val="0"/>
                  </a:spcBef>
                  <a:spcAft>
                    <a:spcPct val="0"/>
                  </a:spcAft>
                  <a:defRPr/>
                </a:pPr>
                <a:endParaRPr lang="en-US" sz="1999" kern="0" dirty="0" err="1">
                  <a:solidFill>
                    <a:schemeClr val="bg1"/>
                  </a:solidFill>
                  <a:latin typeface="Segoe UI"/>
                  <a:ea typeface="Segoe UI" pitchFamily="34" charset="0"/>
                  <a:cs typeface="Segoe UI" pitchFamily="34" charset="0"/>
                </a:endParaRPr>
              </a:p>
            </p:txBody>
          </p:sp>
          <p:pic>
            <p:nvPicPr>
              <p:cNvPr id="46" name="Picture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5001" y="4230904"/>
                <a:ext cx="980259" cy="390279"/>
              </a:xfrm>
              <a:prstGeom prst="rect">
                <a:avLst/>
              </a:prstGeom>
            </p:spPr>
          </p:pic>
        </p:grpSp>
      </p:grpSp>
      <p:grpSp>
        <p:nvGrpSpPr>
          <p:cNvPr id="56" name="Group 55"/>
          <p:cNvGrpSpPr/>
          <p:nvPr/>
        </p:nvGrpSpPr>
        <p:grpSpPr>
          <a:xfrm>
            <a:off x="7244532" y="1552885"/>
            <a:ext cx="3877474" cy="1519700"/>
            <a:chOff x="616226" y="1630760"/>
            <a:chExt cx="4596553" cy="1801531"/>
          </a:xfrm>
        </p:grpSpPr>
        <p:sp>
          <p:nvSpPr>
            <p:cNvPr id="57" name="Freeform 95"/>
            <p:cNvSpPr>
              <a:spLocks/>
            </p:cNvSpPr>
            <p:nvPr/>
          </p:nvSpPr>
          <p:spPr bwMode="auto">
            <a:xfrm flipH="1">
              <a:off x="616226" y="2000989"/>
              <a:ext cx="2137749" cy="1388301"/>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rgbClr val="FFFFFF">
                <a:lumMod val="85000"/>
              </a:srgbClr>
            </a:solidFill>
            <a:ln>
              <a:noFill/>
            </a:ln>
            <a:extLst/>
          </p:spPr>
          <p:txBody>
            <a:bodyPr vert="horz" wrap="square" lIns="91403" tIns="45701" rIns="91403" bIns="45701" numCol="1" anchor="t" anchorCtr="0" compatLnSpc="1">
              <a:prstTxWarp prst="textNoShape">
                <a:avLst/>
              </a:prstTxWarp>
            </a:bodyPr>
            <a:lstStyle/>
            <a:p>
              <a:pPr defTabSz="913951">
                <a:defRPr/>
              </a:pPr>
              <a:endParaRPr lang="en-US" sz="1799" kern="0">
                <a:solidFill>
                  <a:srgbClr val="000000"/>
                </a:solidFill>
              </a:endParaRPr>
            </a:p>
          </p:txBody>
        </p:sp>
        <p:sp>
          <p:nvSpPr>
            <p:cNvPr id="58" name="Freeform 95"/>
            <p:cNvSpPr>
              <a:spLocks/>
            </p:cNvSpPr>
            <p:nvPr/>
          </p:nvSpPr>
          <p:spPr bwMode="auto">
            <a:xfrm flipH="1">
              <a:off x="3075030" y="1792342"/>
              <a:ext cx="2137749" cy="1388301"/>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rgbClr val="68217A"/>
            </a:solidFill>
            <a:ln>
              <a:noFill/>
            </a:ln>
            <a:extLst/>
          </p:spPr>
          <p:txBody>
            <a:bodyPr vert="horz" wrap="square" lIns="91403" tIns="45701" rIns="91403" bIns="45701" numCol="1" anchor="t" anchorCtr="0" compatLnSpc="1">
              <a:prstTxWarp prst="textNoShape">
                <a:avLst/>
              </a:prstTxWarp>
            </a:bodyPr>
            <a:lstStyle/>
            <a:p>
              <a:pPr defTabSz="913951">
                <a:defRPr/>
              </a:pPr>
              <a:endParaRPr lang="en-US" sz="1799" kern="0">
                <a:solidFill>
                  <a:srgbClr val="000000"/>
                </a:solidFill>
              </a:endParaRPr>
            </a:p>
          </p:txBody>
        </p:sp>
        <p:sp>
          <p:nvSpPr>
            <p:cNvPr id="59" name="Freeform 95"/>
            <p:cNvSpPr>
              <a:spLocks/>
            </p:cNvSpPr>
            <p:nvPr/>
          </p:nvSpPr>
          <p:spPr bwMode="auto">
            <a:xfrm flipH="1">
              <a:off x="1281693" y="1630760"/>
              <a:ext cx="2774055" cy="1801531"/>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1" rIns="91403" bIns="45701" numCol="1" anchor="t" anchorCtr="0" compatLnSpc="1">
              <a:prstTxWarp prst="textNoShape">
                <a:avLst/>
              </a:prstTxWarp>
            </a:bodyPr>
            <a:lstStyle/>
            <a:p>
              <a:pPr defTabSz="913951">
                <a:defRPr/>
              </a:pPr>
              <a:endParaRPr lang="en-US" sz="1799" kern="0">
                <a:solidFill>
                  <a:srgbClr val="505050"/>
                </a:solidFill>
              </a:endParaRPr>
            </a:p>
          </p:txBody>
        </p:sp>
        <p:sp>
          <p:nvSpPr>
            <p:cNvPr id="60" name="TextBox 59"/>
            <p:cNvSpPr txBox="1"/>
            <p:nvPr/>
          </p:nvSpPr>
          <p:spPr>
            <a:xfrm>
              <a:off x="1622230" y="2418609"/>
              <a:ext cx="2167289" cy="857953"/>
            </a:xfrm>
            <a:prstGeom prst="rect">
              <a:avLst/>
            </a:prstGeom>
            <a:noFill/>
            <a:ln>
              <a:noFill/>
            </a:ln>
          </p:spPr>
          <p:txBody>
            <a:bodyPr wrap="none" lIns="179187" tIns="143350" rIns="179187" bIns="143350" rtlCol="0">
              <a:spAutoFit/>
            </a:bodyPr>
            <a:lstStyle/>
            <a:p>
              <a:pPr algn="ctr" defTabSz="913088">
                <a:lnSpc>
                  <a:spcPct val="90000"/>
                </a:lnSpc>
                <a:spcAft>
                  <a:spcPts val="588"/>
                </a:spcAft>
                <a:defRPr/>
              </a:pPr>
              <a:r>
                <a:rPr lang="en-US" sz="1568" kern="0" dirty="0">
                  <a:solidFill>
                    <a:srgbClr val="FFFFFF"/>
                  </a:solidFill>
                </a:rPr>
                <a:t>Microsoft Azure </a:t>
              </a:r>
              <a:br>
                <a:rPr lang="en-US" sz="1568" kern="0" dirty="0">
                  <a:solidFill>
                    <a:srgbClr val="FFFFFF"/>
                  </a:solidFill>
                </a:rPr>
              </a:br>
              <a:r>
                <a:rPr lang="en-US" sz="1568" kern="0" dirty="0">
                  <a:solidFill>
                    <a:srgbClr val="FFFFFF"/>
                  </a:solidFill>
                </a:rPr>
                <a:t>Site Recovery</a:t>
              </a:r>
            </a:p>
          </p:txBody>
        </p:sp>
      </p:grpSp>
      <p:grpSp>
        <p:nvGrpSpPr>
          <p:cNvPr id="61" name="Group 60"/>
          <p:cNvGrpSpPr/>
          <p:nvPr/>
        </p:nvGrpSpPr>
        <p:grpSpPr>
          <a:xfrm>
            <a:off x="7935588" y="3694318"/>
            <a:ext cx="1479411" cy="1838169"/>
            <a:chOff x="413544" y="3682859"/>
            <a:chExt cx="1480006" cy="1838909"/>
          </a:xfrm>
        </p:grpSpPr>
        <p:sp>
          <p:nvSpPr>
            <p:cNvPr id="62" name="TextBox 61"/>
            <p:cNvSpPr txBox="1"/>
            <p:nvPr/>
          </p:nvSpPr>
          <p:spPr>
            <a:xfrm>
              <a:off x="413544" y="4929683"/>
              <a:ext cx="579926" cy="592085"/>
            </a:xfrm>
            <a:prstGeom prst="rect">
              <a:avLst/>
            </a:prstGeom>
            <a:noFill/>
          </p:spPr>
          <p:txBody>
            <a:bodyPr wrap="square" lIns="0" tIns="146246" rIns="0" bIns="146246" rtlCol="0">
              <a:spAutoFit/>
            </a:bodyPr>
            <a:lstStyle/>
            <a:p>
              <a:pPr algn="r" defTabSz="913951">
                <a:lnSpc>
                  <a:spcPct val="90000"/>
                </a:lnSpc>
                <a:spcAft>
                  <a:spcPts val="600"/>
                </a:spcAft>
                <a:defRPr/>
              </a:pPr>
              <a:r>
                <a:rPr lang="en-US" sz="1050" kern="0" dirty="0">
                  <a:solidFill>
                    <a:srgbClr val="505050"/>
                  </a:solidFill>
                </a:rPr>
                <a:t>Primary Site</a:t>
              </a:r>
            </a:p>
          </p:txBody>
        </p:sp>
        <p:grpSp>
          <p:nvGrpSpPr>
            <p:cNvPr id="63" name="Group 62"/>
            <p:cNvGrpSpPr/>
            <p:nvPr/>
          </p:nvGrpSpPr>
          <p:grpSpPr>
            <a:xfrm>
              <a:off x="1055947" y="4111804"/>
              <a:ext cx="815599" cy="1297016"/>
              <a:chOff x="13103226" y="2763958"/>
              <a:chExt cx="1039812" cy="1616572"/>
            </a:xfrm>
          </p:grpSpPr>
          <p:sp>
            <p:nvSpPr>
              <p:cNvPr id="67" name="Rectangle 5"/>
              <p:cNvSpPr>
                <a:spLocks noChangeArrowheads="1"/>
              </p:cNvSpPr>
              <p:nvPr/>
            </p:nvSpPr>
            <p:spPr bwMode="auto">
              <a:xfrm>
                <a:off x="13103226" y="2763958"/>
                <a:ext cx="1039812" cy="1616572"/>
              </a:xfrm>
              <a:prstGeom prst="rect">
                <a:avLst/>
              </a:prstGeom>
              <a:solidFill>
                <a:srgbClr val="0072C6"/>
              </a:solidFill>
              <a:ln>
                <a:noFill/>
              </a:ln>
            </p:spPr>
            <p:txBody>
              <a:bodyPr vert="horz" wrap="square" lIns="91403" tIns="45701" rIns="91403" bIns="45701" numCol="1" anchor="t" anchorCtr="0" compatLnSpc="1">
                <a:prstTxWarp prst="textNoShape">
                  <a:avLst/>
                </a:prstTxWarp>
              </a:bodyPr>
              <a:lstStyle/>
              <a:p>
                <a:pPr defTabSz="913951">
                  <a:defRPr/>
                </a:pPr>
                <a:endParaRPr lang="en-US" sz="1600" kern="0">
                  <a:solidFill>
                    <a:srgbClr val="000000"/>
                  </a:solidFill>
                </a:endParaRPr>
              </a:p>
            </p:txBody>
          </p:sp>
          <p:sp>
            <p:nvSpPr>
              <p:cNvPr id="68" name="Freeform 6"/>
              <p:cNvSpPr>
                <a:spLocks/>
              </p:cNvSpPr>
              <p:nvPr/>
            </p:nvSpPr>
            <p:spPr bwMode="auto">
              <a:xfrm>
                <a:off x="13214598" y="2940285"/>
                <a:ext cx="817070" cy="143638"/>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1403" tIns="45701" rIns="91403" bIns="45701" numCol="1" anchor="t" anchorCtr="0" compatLnSpc="1">
                <a:prstTxWarp prst="textNoShape">
                  <a:avLst/>
                </a:prstTxWarp>
              </a:bodyPr>
              <a:lstStyle/>
              <a:p>
                <a:pPr defTabSz="913951">
                  <a:defRPr/>
                </a:pPr>
                <a:endParaRPr lang="en-US" sz="1600" kern="0">
                  <a:solidFill>
                    <a:srgbClr val="000000"/>
                  </a:solidFill>
                </a:endParaRPr>
              </a:p>
            </p:txBody>
          </p:sp>
          <p:sp>
            <p:nvSpPr>
              <p:cNvPr id="69" name="Freeform 7"/>
              <p:cNvSpPr>
                <a:spLocks/>
              </p:cNvSpPr>
              <p:nvPr/>
            </p:nvSpPr>
            <p:spPr bwMode="auto">
              <a:xfrm>
                <a:off x="13214598" y="3194253"/>
                <a:ext cx="817070" cy="143638"/>
              </a:xfrm>
              <a:custGeom>
                <a:avLst/>
                <a:gdLst>
                  <a:gd name="T0" fmla="*/ 28 w 330"/>
                  <a:gd name="T1" fmla="*/ 0 h 58"/>
                  <a:gd name="T2" fmla="*/ 0 w 330"/>
                  <a:gd name="T3" fmla="*/ 26 h 58"/>
                  <a:gd name="T4" fmla="*/ 0 w 330"/>
                  <a:gd name="T5" fmla="*/ 31 h 58"/>
                  <a:gd name="T6" fmla="*/ 28 w 330"/>
                  <a:gd name="T7" fmla="*/ 58 h 58"/>
                  <a:gd name="T8" fmla="*/ 302 w 330"/>
                  <a:gd name="T9" fmla="*/ 58 h 58"/>
                  <a:gd name="T10" fmla="*/ 330 w 330"/>
                  <a:gd name="T11" fmla="*/ 31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1"/>
                      <a:pt x="0" y="31"/>
                      <a:pt x="0" y="31"/>
                    </a:cubicBezTo>
                    <a:cubicBezTo>
                      <a:pt x="0" y="31"/>
                      <a:pt x="0" y="58"/>
                      <a:pt x="28" y="58"/>
                    </a:cubicBezTo>
                    <a:cubicBezTo>
                      <a:pt x="302" y="58"/>
                      <a:pt x="302" y="58"/>
                      <a:pt x="302" y="58"/>
                    </a:cubicBezTo>
                    <a:cubicBezTo>
                      <a:pt x="302" y="58"/>
                      <a:pt x="330" y="58"/>
                      <a:pt x="330" y="31"/>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1403" tIns="45701" rIns="91403" bIns="45701" numCol="1" anchor="t" anchorCtr="0" compatLnSpc="1">
                <a:prstTxWarp prst="textNoShape">
                  <a:avLst/>
                </a:prstTxWarp>
              </a:bodyPr>
              <a:lstStyle/>
              <a:p>
                <a:pPr defTabSz="913951">
                  <a:defRPr/>
                </a:pPr>
                <a:endParaRPr lang="en-US" sz="1600" kern="0">
                  <a:solidFill>
                    <a:srgbClr val="000000"/>
                  </a:solidFill>
                </a:endParaRPr>
              </a:p>
            </p:txBody>
          </p:sp>
          <p:sp>
            <p:nvSpPr>
              <p:cNvPr id="70" name="Freeform 8"/>
              <p:cNvSpPr>
                <a:spLocks/>
              </p:cNvSpPr>
              <p:nvPr/>
            </p:nvSpPr>
            <p:spPr bwMode="auto">
              <a:xfrm>
                <a:off x="13214598" y="3446139"/>
                <a:ext cx="817070" cy="143638"/>
              </a:xfrm>
              <a:custGeom>
                <a:avLst/>
                <a:gdLst>
                  <a:gd name="T0" fmla="*/ 28 w 330"/>
                  <a:gd name="T1" fmla="*/ 0 h 58"/>
                  <a:gd name="T2" fmla="*/ 0 w 330"/>
                  <a:gd name="T3" fmla="*/ 27 h 58"/>
                  <a:gd name="T4" fmla="*/ 0 w 330"/>
                  <a:gd name="T5" fmla="*/ 32 h 58"/>
                  <a:gd name="T6" fmla="*/ 28 w 330"/>
                  <a:gd name="T7" fmla="*/ 58 h 58"/>
                  <a:gd name="T8" fmla="*/ 302 w 330"/>
                  <a:gd name="T9" fmla="*/ 58 h 58"/>
                  <a:gd name="T10" fmla="*/ 330 w 330"/>
                  <a:gd name="T11" fmla="*/ 32 h 58"/>
                  <a:gd name="T12" fmla="*/ 330 w 330"/>
                  <a:gd name="T13" fmla="*/ 27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7"/>
                    </a:cubicBezTo>
                    <a:cubicBezTo>
                      <a:pt x="0" y="32"/>
                      <a:pt x="0" y="32"/>
                      <a:pt x="0" y="32"/>
                    </a:cubicBezTo>
                    <a:cubicBezTo>
                      <a:pt x="0" y="32"/>
                      <a:pt x="0" y="58"/>
                      <a:pt x="28" y="58"/>
                    </a:cubicBezTo>
                    <a:cubicBezTo>
                      <a:pt x="302" y="58"/>
                      <a:pt x="302" y="58"/>
                      <a:pt x="302" y="58"/>
                    </a:cubicBezTo>
                    <a:cubicBezTo>
                      <a:pt x="302" y="58"/>
                      <a:pt x="330" y="58"/>
                      <a:pt x="330" y="32"/>
                    </a:cubicBezTo>
                    <a:cubicBezTo>
                      <a:pt x="330" y="27"/>
                      <a:pt x="330" y="27"/>
                      <a:pt x="330" y="27"/>
                    </a:cubicBezTo>
                    <a:cubicBezTo>
                      <a:pt x="330" y="27"/>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1403" tIns="45701" rIns="91403" bIns="45701" numCol="1" anchor="t" anchorCtr="0" compatLnSpc="1">
                <a:prstTxWarp prst="textNoShape">
                  <a:avLst/>
                </a:prstTxWarp>
              </a:bodyPr>
              <a:lstStyle/>
              <a:p>
                <a:pPr defTabSz="913951">
                  <a:defRPr/>
                </a:pPr>
                <a:endParaRPr lang="en-US" sz="1600" kern="0">
                  <a:solidFill>
                    <a:srgbClr val="000000"/>
                  </a:solidFill>
                </a:endParaRPr>
              </a:p>
            </p:txBody>
          </p:sp>
          <p:sp>
            <p:nvSpPr>
              <p:cNvPr id="71" name="Freeform 9"/>
              <p:cNvSpPr>
                <a:spLocks/>
              </p:cNvSpPr>
              <p:nvPr/>
            </p:nvSpPr>
            <p:spPr bwMode="auto">
              <a:xfrm>
                <a:off x="13214598" y="3700107"/>
                <a:ext cx="817070" cy="143638"/>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1403" tIns="45701" rIns="91403" bIns="45701" numCol="1" anchor="t" anchorCtr="0" compatLnSpc="1">
                <a:prstTxWarp prst="textNoShape">
                  <a:avLst/>
                </a:prstTxWarp>
              </a:bodyPr>
              <a:lstStyle/>
              <a:p>
                <a:pPr defTabSz="913951">
                  <a:defRPr/>
                </a:pPr>
                <a:endParaRPr lang="en-US" sz="1600" kern="0">
                  <a:solidFill>
                    <a:srgbClr val="000000"/>
                  </a:solidFill>
                </a:endParaRPr>
              </a:p>
            </p:txBody>
          </p:sp>
          <p:sp>
            <p:nvSpPr>
              <p:cNvPr id="72" name="Oval 14"/>
              <p:cNvSpPr>
                <a:spLocks noChangeArrowheads="1"/>
              </p:cNvSpPr>
              <p:nvPr/>
            </p:nvSpPr>
            <p:spPr bwMode="auto">
              <a:xfrm>
                <a:off x="13875539" y="2970470"/>
                <a:ext cx="79105" cy="79105"/>
              </a:xfrm>
              <a:prstGeom prst="ellipse">
                <a:avLst/>
              </a:prstGeom>
              <a:solidFill>
                <a:srgbClr val="008272"/>
              </a:solidFill>
              <a:ln>
                <a:noFill/>
              </a:ln>
            </p:spPr>
            <p:txBody>
              <a:bodyPr vert="horz" wrap="square" lIns="91403" tIns="45701" rIns="91403" bIns="45701" numCol="1" anchor="t" anchorCtr="0" compatLnSpc="1">
                <a:prstTxWarp prst="textNoShape">
                  <a:avLst/>
                </a:prstTxWarp>
              </a:bodyPr>
              <a:lstStyle/>
              <a:p>
                <a:pPr defTabSz="913951">
                  <a:defRPr/>
                </a:pPr>
                <a:endParaRPr lang="en-US" sz="1600" kern="0">
                  <a:solidFill>
                    <a:srgbClr val="000000"/>
                  </a:solidFill>
                </a:endParaRPr>
              </a:p>
            </p:txBody>
          </p:sp>
          <p:sp>
            <p:nvSpPr>
              <p:cNvPr id="73" name="Oval 15"/>
              <p:cNvSpPr>
                <a:spLocks noChangeArrowheads="1"/>
              </p:cNvSpPr>
              <p:nvPr/>
            </p:nvSpPr>
            <p:spPr bwMode="auto">
              <a:xfrm>
                <a:off x="13875539" y="3224438"/>
                <a:ext cx="79105" cy="79105"/>
              </a:xfrm>
              <a:prstGeom prst="ellipse">
                <a:avLst/>
              </a:prstGeom>
              <a:solidFill>
                <a:srgbClr val="008272"/>
              </a:solidFill>
              <a:ln>
                <a:noFill/>
              </a:ln>
            </p:spPr>
            <p:txBody>
              <a:bodyPr vert="horz" wrap="square" lIns="91403" tIns="45701" rIns="91403" bIns="45701" numCol="1" anchor="t" anchorCtr="0" compatLnSpc="1">
                <a:prstTxWarp prst="textNoShape">
                  <a:avLst/>
                </a:prstTxWarp>
              </a:bodyPr>
              <a:lstStyle/>
              <a:p>
                <a:pPr defTabSz="913951">
                  <a:defRPr/>
                </a:pPr>
                <a:endParaRPr lang="en-US" sz="1600" kern="0">
                  <a:solidFill>
                    <a:srgbClr val="000000"/>
                  </a:solidFill>
                </a:endParaRPr>
              </a:p>
            </p:txBody>
          </p:sp>
          <p:sp>
            <p:nvSpPr>
              <p:cNvPr id="74" name="Oval 16"/>
              <p:cNvSpPr>
                <a:spLocks noChangeArrowheads="1"/>
              </p:cNvSpPr>
              <p:nvPr/>
            </p:nvSpPr>
            <p:spPr bwMode="auto">
              <a:xfrm>
                <a:off x="13875539" y="3478406"/>
                <a:ext cx="79105" cy="79105"/>
              </a:xfrm>
              <a:prstGeom prst="ellipse">
                <a:avLst/>
              </a:prstGeom>
              <a:solidFill>
                <a:srgbClr val="008272"/>
              </a:solidFill>
              <a:ln>
                <a:noFill/>
              </a:ln>
            </p:spPr>
            <p:txBody>
              <a:bodyPr vert="horz" wrap="square" lIns="91403" tIns="45701" rIns="91403" bIns="45701" numCol="1" anchor="t" anchorCtr="0" compatLnSpc="1">
                <a:prstTxWarp prst="textNoShape">
                  <a:avLst/>
                </a:prstTxWarp>
              </a:bodyPr>
              <a:lstStyle/>
              <a:p>
                <a:pPr defTabSz="913951">
                  <a:defRPr/>
                </a:pPr>
                <a:endParaRPr lang="en-US" sz="1600" kern="0">
                  <a:solidFill>
                    <a:srgbClr val="000000"/>
                  </a:solidFill>
                </a:endParaRPr>
              </a:p>
            </p:txBody>
          </p:sp>
          <p:sp>
            <p:nvSpPr>
              <p:cNvPr id="75" name="Oval 17"/>
              <p:cNvSpPr>
                <a:spLocks noChangeArrowheads="1"/>
              </p:cNvSpPr>
              <p:nvPr/>
            </p:nvSpPr>
            <p:spPr bwMode="auto">
              <a:xfrm>
                <a:off x="13875539" y="3732374"/>
                <a:ext cx="79105" cy="79105"/>
              </a:xfrm>
              <a:prstGeom prst="ellipse">
                <a:avLst/>
              </a:prstGeom>
              <a:solidFill>
                <a:srgbClr val="008272"/>
              </a:solidFill>
              <a:ln>
                <a:noFill/>
              </a:ln>
            </p:spPr>
            <p:txBody>
              <a:bodyPr vert="horz" wrap="square" lIns="91403" tIns="45701" rIns="91403" bIns="45701" numCol="1" anchor="t" anchorCtr="0" compatLnSpc="1">
                <a:prstTxWarp prst="textNoShape">
                  <a:avLst/>
                </a:prstTxWarp>
              </a:bodyPr>
              <a:lstStyle/>
              <a:p>
                <a:pPr defTabSz="913951">
                  <a:defRPr/>
                </a:pPr>
                <a:endParaRPr lang="en-US" sz="1600" kern="0">
                  <a:solidFill>
                    <a:srgbClr val="000000"/>
                  </a:solidFill>
                </a:endParaRPr>
              </a:p>
            </p:txBody>
          </p:sp>
        </p:grpSp>
        <p:sp>
          <p:nvSpPr>
            <p:cNvPr id="64" name="TextBox 63"/>
            <p:cNvSpPr txBox="1"/>
            <p:nvPr/>
          </p:nvSpPr>
          <p:spPr>
            <a:xfrm>
              <a:off x="1121483" y="5046509"/>
              <a:ext cx="684527" cy="332446"/>
            </a:xfrm>
            <a:prstGeom prst="rect">
              <a:avLst/>
            </a:prstGeom>
            <a:noFill/>
          </p:spPr>
          <p:txBody>
            <a:bodyPr wrap="square" lIns="0" tIns="0" rIns="0" bIns="0" rtlCol="0">
              <a:spAutoFit/>
            </a:bodyPr>
            <a:lstStyle/>
            <a:p>
              <a:pPr algn="ctr" defTabSz="913951">
                <a:lnSpc>
                  <a:spcPct val="90000"/>
                </a:lnSpc>
                <a:defRPr/>
              </a:pPr>
              <a:r>
                <a:rPr lang="en-US" sz="1200" kern="0" dirty="0">
                  <a:solidFill>
                    <a:srgbClr val="FFFFFF"/>
                  </a:solidFill>
                </a:rPr>
                <a:t>Windows Server</a:t>
              </a:r>
            </a:p>
          </p:txBody>
        </p:sp>
        <p:sp>
          <p:nvSpPr>
            <p:cNvPr id="65" name="Rectangle 64"/>
            <p:cNvSpPr/>
            <p:nvPr/>
          </p:nvSpPr>
          <p:spPr bwMode="auto">
            <a:xfrm>
              <a:off x="1055947" y="3682859"/>
              <a:ext cx="815076" cy="430383"/>
            </a:xfrm>
            <a:prstGeom prst="rect">
              <a:avLst/>
            </a:prstGeom>
            <a:solidFill>
              <a:srgbClr val="00188F"/>
            </a:solidFill>
            <a:ln w="9525" cap="flat" cmpd="sng" algn="ctr">
              <a:noFill/>
              <a:prstDash val="solid"/>
              <a:headEnd type="none" w="med" len="med"/>
              <a:tailEnd type="none" w="med" len="med"/>
            </a:ln>
            <a:effectLst/>
          </p:spPr>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013" fontAlgn="base">
                <a:lnSpc>
                  <a:spcPct val="90000"/>
                </a:lnSpc>
                <a:spcBef>
                  <a:spcPct val="0"/>
                </a:spcBef>
                <a:spcAft>
                  <a:spcPct val="0"/>
                </a:spcAft>
                <a:defRPr/>
              </a:pPr>
              <a:endParaRPr lang="en-US" sz="1999"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66" name="Picture 6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576" y="3735305"/>
              <a:ext cx="845974" cy="336815"/>
            </a:xfrm>
            <a:prstGeom prst="rect">
              <a:avLst/>
            </a:prstGeom>
          </p:spPr>
        </p:pic>
      </p:grpSp>
      <p:grpSp>
        <p:nvGrpSpPr>
          <p:cNvPr id="76" name="Group 75"/>
          <p:cNvGrpSpPr/>
          <p:nvPr/>
        </p:nvGrpSpPr>
        <p:grpSpPr>
          <a:xfrm>
            <a:off x="10186206" y="5048569"/>
            <a:ext cx="192838" cy="370221"/>
            <a:chOff x="7791149" y="4987730"/>
            <a:chExt cx="192916" cy="370370"/>
          </a:xfrm>
        </p:grpSpPr>
        <p:sp>
          <p:nvSpPr>
            <p:cNvPr id="77" name="Rectangle 38"/>
            <p:cNvSpPr>
              <a:spLocks noChangeArrowheads="1"/>
            </p:cNvSpPr>
            <p:nvPr/>
          </p:nvSpPr>
          <p:spPr bwMode="auto">
            <a:xfrm>
              <a:off x="7869935" y="5213781"/>
              <a:ext cx="37553" cy="144319"/>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p>
              <a:pPr defTabSz="913951">
                <a:defRPr/>
              </a:pPr>
              <a:endParaRPr lang="en-US" sz="1799" kern="0">
                <a:solidFill>
                  <a:srgbClr val="505050"/>
                </a:solidFill>
              </a:endParaRPr>
            </a:p>
          </p:txBody>
        </p:sp>
        <p:sp>
          <p:nvSpPr>
            <p:cNvPr id="78" name="Oval 39"/>
            <p:cNvSpPr>
              <a:spLocks noChangeArrowheads="1"/>
            </p:cNvSpPr>
            <p:nvPr/>
          </p:nvSpPr>
          <p:spPr bwMode="auto">
            <a:xfrm>
              <a:off x="7791149" y="5086397"/>
              <a:ext cx="192916" cy="191444"/>
            </a:xfrm>
            <a:prstGeom prst="ellipse">
              <a:avLst/>
            </a:pr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1" rIns="91403" bIns="45701" numCol="1" anchor="t" anchorCtr="0" compatLnSpc="1">
              <a:prstTxWarp prst="textNoShape">
                <a:avLst/>
              </a:prstTxWarp>
            </a:bodyPr>
            <a:lstStyle/>
            <a:p>
              <a:pPr defTabSz="913951">
                <a:defRPr/>
              </a:pPr>
              <a:endParaRPr lang="en-US" sz="1799" kern="0">
                <a:solidFill>
                  <a:srgbClr val="505050"/>
                </a:solidFill>
              </a:endParaRPr>
            </a:p>
          </p:txBody>
        </p:sp>
        <p:sp>
          <p:nvSpPr>
            <p:cNvPr id="79" name="Oval 40"/>
            <p:cNvSpPr>
              <a:spLocks noChangeArrowheads="1"/>
            </p:cNvSpPr>
            <p:nvPr/>
          </p:nvSpPr>
          <p:spPr bwMode="auto">
            <a:xfrm>
              <a:off x="7817656" y="4987730"/>
              <a:ext cx="140637" cy="140637"/>
            </a:xfrm>
            <a:prstGeom prst="ellipse">
              <a:avLst/>
            </a:pr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1" rIns="91403" bIns="45701" numCol="1" anchor="t" anchorCtr="0" compatLnSpc="1">
              <a:prstTxWarp prst="textNoShape">
                <a:avLst/>
              </a:prstTxWarp>
            </a:bodyPr>
            <a:lstStyle/>
            <a:p>
              <a:pPr defTabSz="913951">
                <a:defRPr/>
              </a:pPr>
              <a:endParaRPr lang="en-US" sz="1799" kern="0">
                <a:solidFill>
                  <a:srgbClr val="505050"/>
                </a:solidFill>
              </a:endParaRPr>
            </a:p>
          </p:txBody>
        </p:sp>
      </p:grpSp>
      <p:grpSp>
        <p:nvGrpSpPr>
          <p:cNvPr id="80" name="Group 79"/>
          <p:cNvGrpSpPr/>
          <p:nvPr/>
        </p:nvGrpSpPr>
        <p:grpSpPr>
          <a:xfrm>
            <a:off x="461881" y="5039048"/>
            <a:ext cx="192838" cy="370221"/>
            <a:chOff x="7791149" y="4987730"/>
            <a:chExt cx="192916" cy="370370"/>
          </a:xfrm>
        </p:grpSpPr>
        <p:sp>
          <p:nvSpPr>
            <p:cNvPr id="81" name="Rectangle 38"/>
            <p:cNvSpPr>
              <a:spLocks noChangeArrowheads="1"/>
            </p:cNvSpPr>
            <p:nvPr/>
          </p:nvSpPr>
          <p:spPr bwMode="auto">
            <a:xfrm>
              <a:off x="7869935" y="5213781"/>
              <a:ext cx="37553" cy="144319"/>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p>
              <a:pPr defTabSz="913951">
                <a:defRPr/>
              </a:pPr>
              <a:endParaRPr lang="en-US" sz="1799" kern="0">
                <a:solidFill>
                  <a:srgbClr val="505050"/>
                </a:solidFill>
              </a:endParaRPr>
            </a:p>
          </p:txBody>
        </p:sp>
        <p:sp>
          <p:nvSpPr>
            <p:cNvPr id="82" name="Oval 39"/>
            <p:cNvSpPr>
              <a:spLocks noChangeArrowheads="1"/>
            </p:cNvSpPr>
            <p:nvPr/>
          </p:nvSpPr>
          <p:spPr bwMode="auto">
            <a:xfrm>
              <a:off x="7791149" y="5086397"/>
              <a:ext cx="192916" cy="191444"/>
            </a:xfrm>
            <a:prstGeom prst="ellipse">
              <a:avLst/>
            </a:pr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1" rIns="91403" bIns="45701" numCol="1" anchor="t" anchorCtr="0" compatLnSpc="1">
              <a:prstTxWarp prst="textNoShape">
                <a:avLst/>
              </a:prstTxWarp>
            </a:bodyPr>
            <a:lstStyle/>
            <a:p>
              <a:pPr defTabSz="913951">
                <a:defRPr/>
              </a:pPr>
              <a:endParaRPr lang="en-US" sz="1799" kern="0">
                <a:solidFill>
                  <a:srgbClr val="505050"/>
                </a:solidFill>
              </a:endParaRPr>
            </a:p>
          </p:txBody>
        </p:sp>
        <p:sp>
          <p:nvSpPr>
            <p:cNvPr id="83" name="Oval 40"/>
            <p:cNvSpPr>
              <a:spLocks noChangeArrowheads="1"/>
            </p:cNvSpPr>
            <p:nvPr/>
          </p:nvSpPr>
          <p:spPr bwMode="auto">
            <a:xfrm>
              <a:off x="7817656" y="4987730"/>
              <a:ext cx="140637" cy="140637"/>
            </a:xfrm>
            <a:prstGeom prst="ellipse">
              <a:avLst/>
            </a:pr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1" rIns="91403" bIns="45701" numCol="1" anchor="t" anchorCtr="0" compatLnSpc="1">
              <a:prstTxWarp prst="textNoShape">
                <a:avLst/>
              </a:prstTxWarp>
            </a:bodyPr>
            <a:lstStyle/>
            <a:p>
              <a:pPr defTabSz="913951">
                <a:defRPr/>
              </a:pPr>
              <a:endParaRPr lang="en-US" sz="1799" kern="0">
                <a:solidFill>
                  <a:srgbClr val="505050"/>
                </a:solidFill>
              </a:endParaRPr>
            </a:p>
          </p:txBody>
        </p:sp>
      </p:grpSp>
      <p:grpSp>
        <p:nvGrpSpPr>
          <p:cNvPr id="84" name="Group 83"/>
          <p:cNvGrpSpPr/>
          <p:nvPr/>
        </p:nvGrpSpPr>
        <p:grpSpPr>
          <a:xfrm>
            <a:off x="252361" y="5040653"/>
            <a:ext cx="192838" cy="370221"/>
            <a:chOff x="7791149" y="4987730"/>
            <a:chExt cx="192916" cy="370370"/>
          </a:xfrm>
        </p:grpSpPr>
        <p:sp>
          <p:nvSpPr>
            <p:cNvPr id="85" name="Rectangle 38"/>
            <p:cNvSpPr>
              <a:spLocks noChangeArrowheads="1"/>
            </p:cNvSpPr>
            <p:nvPr/>
          </p:nvSpPr>
          <p:spPr bwMode="auto">
            <a:xfrm>
              <a:off x="7869935" y="5213781"/>
              <a:ext cx="37553" cy="144319"/>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p>
              <a:pPr defTabSz="913951">
                <a:defRPr/>
              </a:pPr>
              <a:endParaRPr lang="en-US" sz="1799" kern="0">
                <a:solidFill>
                  <a:srgbClr val="505050"/>
                </a:solidFill>
              </a:endParaRPr>
            </a:p>
          </p:txBody>
        </p:sp>
        <p:sp>
          <p:nvSpPr>
            <p:cNvPr id="86" name="Oval 39"/>
            <p:cNvSpPr>
              <a:spLocks noChangeArrowheads="1"/>
            </p:cNvSpPr>
            <p:nvPr/>
          </p:nvSpPr>
          <p:spPr bwMode="auto">
            <a:xfrm>
              <a:off x="7791149" y="5086397"/>
              <a:ext cx="192916" cy="191444"/>
            </a:xfrm>
            <a:prstGeom prst="ellipse">
              <a:avLst/>
            </a:pr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1" rIns="91403" bIns="45701" numCol="1" anchor="t" anchorCtr="0" compatLnSpc="1">
              <a:prstTxWarp prst="textNoShape">
                <a:avLst/>
              </a:prstTxWarp>
            </a:bodyPr>
            <a:lstStyle/>
            <a:p>
              <a:pPr defTabSz="913951">
                <a:defRPr/>
              </a:pPr>
              <a:endParaRPr lang="en-US" sz="1799" kern="0">
                <a:solidFill>
                  <a:srgbClr val="505050"/>
                </a:solidFill>
              </a:endParaRPr>
            </a:p>
          </p:txBody>
        </p:sp>
        <p:sp>
          <p:nvSpPr>
            <p:cNvPr id="87" name="Oval 40"/>
            <p:cNvSpPr>
              <a:spLocks noChangeArrowheads="1"/>
            </p:cNvSpPr>
            <p:nvPr/>
          </p:nvSpPr>
          <p:spPr bwMode="auto">
            <a:xfrm>
              <a:off x="7817656" y="4987730"/>
              <a:ext cx="140637" cy="140637"/>
            </a:xfrm>
            <a:prstGeom prst="ellipse">
              <a:avLst/>
            </a:pr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1" rIns="91403" bIns="45701" numCol="1" anchor="t" anchorCtr="0" compatLnSpc="1">
              <a:prstTxWarp prst="textNoShape">
                <a:avLst/>
              </a:prstTxWarp>
            </a:bodyPr>
            <a:lstStyle/>
            <a:p>
              <a:pPr defTabSz="913951">
                <a:defRPr/>
              </a:pPr>
              <a:endParaRPr lang="en-US" sz="1799" kern="0">
                <a:solidFill>
                  <a:srgbClr val="505050"/>
                </a:solidFill>
              </a:endParaRPr>
            </a:p>
          </p:txBody>
        </p:sp>
      </p:grpSp>
      <p:grpSp>
        <p:nvGrpSpPr>
          <p:cNvPr id="88" name="Group 87"/>
          <p:cNvGrpSpPr/>
          <p:nvPr/>
        </p:nvGrpSpPr>
        <p:grpSpPr>
          <a:xfrm>
            <a:off x="4757848" y="5031132"/>
            <a:ext cx="192838" cy="370221"/>
            <a:chOff x="7791149" y="4987730"/>
            <a:chExt cx="192916" cy="370370"/>
          </a:xfrm>
        </p:grpSpPr>
        <p:sp>
          <p:nvSpPr>
            <p:cNvPr id="89" name="Rectangle 38"/>
            <p:cNvSpPr>
              <a:spLocks noChangeArrowheads="1"/>
            </p:cNvSpPr>
            <p:nvPr/>
          </p:nvSpPr>
          <p:spPr bwMode="auto">
            <a:xfrm>
              <a:off x="7869935" y="5213781"/>
              <a:ext cx="37553" cy="144319"/>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p>
              <a:pPr defTabSz="913951">
                <a:defRPr/>
              </a:pPr>
              <a:endParaRPr lang="en-US" sz="1799" kern="0">
                <a:solidFill>
                  <a:srgbClr val="505050"/>
                </a:solidFill>
              </a:endParaRPr>
            </a:p>
          </p:txBody>
        </p:sp>
        <p:sp>
          <p:nvSpPr>
            <p:cNvPr id="90" name="Oval 39"/>
            <p:cNvSpPr>
              <a:spLocks noChangeArrowheads="1"/>
            </p:cNvSpPr>
            <p:nvPr/>
          </p:nvSpPr>
          <p:spPr bwMode="auto">
            <a:xfrm>
              <a:off x="7791149" y="5086397"/>
              <a:ext cx="192916" cy="191444"/>
            </a:xfrm>
            <a:prstGeom prst="ellipse">
              <a:avLst/>
            </a:pr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1" rIns="91403" bIns="45701" numCol="1" anchor="t" anchorCtr="0" compatLnSpc="1">
              <a:prstTxWarp prst="textNoShape">
                <a:avLst/>
              </a:prstTxWarp>
            </a:bodyPr>
            <a:lstStyle/>
            <a:p>
              <a:pPr defTabSz="913951">
                <a:defRPr/>
              </a:pPr>
              <a:endParaRPr lang="en-US" sz="1799" kern="0">
                <a:solidFill>
                  <a:srgbClr val="505050"/>
                </a:solidFill>
              </a:endParaRPr>
            </a:p>
          </p:txBody>
        </p:sp>
        <p:sp>
          <p:nvSpPr>
            <p:cNvPr id="91" name="Oval 40"/>
            <p:cNvSpPr>
              <a:spLocks noChangeArrowheads="1"/>
            </p:cNvSpPr>
            <p:nvPr/>
          </p:nvSpPr>
          <p:spPr bwMode="auto">
            <a:xfrm>
              <a:off x="7817656" y="4987730"/>
              <a:ext cx="140637" cy="140637"/>
            </a:xfrm>
            <a:prstGeom prst="ellipse">
              <a:avLst/>
            </a:pr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1" rIns="91403" bIns="45701" numCol="1" anchor="t" anchorCtr="0" compatLnSpc="1">
              <a:prstTxWarp prst="textNoShape">
                <a:avLst/>
              </a:prstTxWarp>
            </a:bodyPr>
            <a:lstStyle/>
            <a:p>
              <a:pPr defTabSz="913951">
                <a:defRPr/>
              </a:pPr>
              <a:endParaRPr lang="en-US" sz="1799" kern="0">
                <a:solidFill>
                  <a:srgbClr val="505050"/>
                </a:solidFill>
              </a:endParaRPr>
            </a:p>
          </p:txBody>
        </p:sp>
      </p:grpSp>
      <p:grpSp>
        <p:nvGrpSpPr>
          <p:cNvPr id="92" name="Group 91"/>
          <p:cNvGrpSpPr/>
          <p:nvPr/>
        </p:nvGrpSpPr>
        <p:grpSpPr>
          <a:xfrm>
            <a:off x="7585937" y="5039048"/>
            <a:ext cx="192838" cy="370221"/>
            <a:chOff x="7791149" y="4987730"/>
            <a:chExt cx="192916" cy="370370"/>
          </a:xfrm>
        </p:grpSpPr>
        <p:sp>
          <p:nvSpPr>
            <p:cNvPr id="93" name="Rectangle 38"/>
            <p:cNvSpPr>
              <a:spLocks noChangeArrowheads="1"/>
            </p:cNvSpPr>
            <p:nvPr/>
          </p:nvSpPr>
          <p:spPr bwMode="auto">
            <a:xfrm>
              <a:off x="7869935" y="5213781"/>
              <a:ext cx="37553" cy="144319"/>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p>
              <a:pPr defTabSz="913951">
                <a:defRPr/>
              </a:pPr>
              <a:endParaRPr lang="en-US" sz="1799" kern="0">
                <a:solidFill>
                  <a:srgbClr val="505050"/>
                </a:solidFill>
              </a:endParaRPr>
            </a:p>
          </p:txBody>
        </p:sp>
        <p:sp>
          <p:nvSpPr>
            <p:cNvPr id="94" name="Oval 39"/>
            <p:cNvSpPr>
              <a:spLocks noChangeArrowheads="1"/>
            </p:cNvSpPr>
            <p:nvPr/>
          </p:nvSpPr>
          <p:spPr bwMode="auto">
            <a:xfrm>
              <a:off x="7791149" y="5086397"/>
              <a:ext cx="192916" cy="191444"/>
            </a:xfrm>
            <a:prstGeom prst="ellipse">
              <a:avLst/>
            </a:pr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1" rIns="91403" bIns="45701" numCol="1" anchor="t" anchorCtr="0" compatLnSpc="1">
              <a:prstTxWarp prst="textNoShape">
                <a:avLst/>
              </a:prstTxWarp>
            </a:bodyPr>
            <a:lstStyle/>
            <a:p>
              <a:pPr defTabSz="913951">
                <a:defRPr/>
              </a:pPr>
              <a:endParaRPr lang="en-US" sz="1799" kern="0">
                <a:solidFill>
                  <a:srgbClr val="505050"/>
                </a:solidFill>
              </a:endParaRPr>
            </a:p>
          </p:txBody>
        </p:sp>
        <p:sp>
          <p:nvSpPr>
            <p:cNvPr id="95" name="Oval 40"/>
            <p:cNvSpPr>
              <a:spLocks noChangeArrowheads="1"/>
            </p:cNvSpPr>
            <p:nvPr/>
          </p:nvSpPr>
          <p:spPr bwMode="auto">
            <a:xfrm>
              <a:off x="7817656" y="4987730"/>
              <a:ext cx="140637" cy="140637"/>
            </a:xfrm>
            <a:prstGeom prst="ellipse">
              <a:avLst/>
            </a:pr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1" rIns="91403" bIns="45701" numCol="1" anchor="t" anchorCtr="0" compatLnSpc="1">
              <a:prstTxWarp prst="textNoShape">
                <a:avLst/>
              </a:prstTxWarp>
            </a:bodyPr>
            <a:lstStyle/>
            <a:p>
              <a:pPr defTabSz="913951">
                <a:defRPr/>
              </a:pPr>
              <a:endParaRPr lang="en-US" sz="1799" kern="0">
                <a:solidFill>
                  <a:srgbClr val="505050"/>
                </a:solidFill>
              </a:endParaRPr>
            </a:p>
          </p:txBody>
        </p:sp>
      </p:grpSp>
      <p:sp>
        <p:nvSpPr>
          <p:cNvPr id="97" name="Rectangle 96"/>
          <p:cNvSpPr/>
          <p:nvPr/>
        </p:nvSpPr>
        <p:spPr>
          <a:xfrm>
            <a:off x="968120" y="5502699"/>
            <a:ext cx="4101968" cy="1590535"/>
          </a:xfrm>
          <a:prstGeom prst="rect">
            <a:avLst/>
          </a:prstGeom>
          <a:noFill/>
          <a:ln w="10795" cap="flat" cmpd="sng" algn="ctr">
            <a:noFill/>
            <a:prstDash val="solid"/>
            <a:headEnd type="none" w="med" len="med"/>
            <a:tailEnd type="none" w="med" len="med"/>
          </a:ln>
          <a:effectLst/>
        </p:spPr>
        <p:txBody>
          <a:bodyPr vert="horz" wrap="square" lIns="182577" tIns="146060" rIns="0" bIns="182577" numCol="1" rtlCol="0" anchor="t" anchorCtr="0" compatLnSpc="1">
            <a:prstTxWarp prst="textNoShape">
              <a:avLst/>
            </a:prstTxWarp>
          </a:bodyPr>
          <a:lstStyle/>
          <a:p>
            <a:pPr defTabSz="930772" fontAlgn="base">
              <a:lnSpc>
                <a:spcPct val="90000"/>
              </a:lnSpc>
              <a:spcAft>
                <a:spcPts val="600"/>
              </a:spcAft>
              <a:defRPr/>
            </a:pPr>
            <a:r>
              <a:rPr lang="en-US" sz="1600" kern="0" dirty="0">
                <a:solidFill>
                  <a:srgbClr val="FFFFFF"/>
                </a:solidFill>
                <a:latin typeface="Segoe UI"/>
                <a:cs typeface="Segoe UI" panose="020B0502040204020203" pitchFamily="34" charset="0"/>
              </a:rPr>
              <a:t>Automated VM protection and replication</a:t>
            </a:r>
          </a:p>
          <a:p>
            <a:pPr defTabSz="930772" fontAlgn="base">
              <a:lnSpc>
                <a:spcPct val="90000"/>
              </a:lnSpc>
              <a:spcAft>
                <a:spcPts val="600"/>
              </a:spcAft>
              <a:defRPr/>
            </a:pPr>
            <a:r>
              <a:rPr lang="en-US" sz="1600" kern="0" dirty="0">
                <a:solidFill>
                  <a:srgbClr val="FFFFFF"/>
                </a:solidFill>
                <a:latin typeface="Segoe UI"/>
                <a:cs typeface="Segoe UI" panose="020B0502040204020203" pitchFamily="34" charset="0"/>
              </a:rPr>
              <a:t>Remote health monitoring</a:t>
            </a:r>
          </a:p>
          <a:p>
            <a:pPr defTabSz="930772" fontAlgn="base">
              <a:lnSpc>
                <a:spcPct val="90000"/>
              </a:lnSpc>
              <a:spcAft>
                <a:spcPts val="600"/>
              </a:spcAft>
              <a:defRPr/>
            </a:pPr>
            <a:r>
              <a:rPr lang="en-US" sz="1600" kern="0" dirty="0">
                <a:solidFill>
                  <a:srgbClr val="FFFFFF"/>
                </a:solidFill>
                <a:latin typeface="Segoe UI"/>
                <a:cs typeface="Segoe UI" panose="020B0502040204020203" pitchFamily="34" charset="0"/>
              </a:rPr>
              <a:t>Customizable recovery plans</a:t>
            </a:r>
          </a:p>
        </p:txBody>
      </p:sp>
      <p:sp>
        <p:nvSpPr>
          <p:cNvPr id="98" name="Rectangle 97"/>
          <p:cNvSpPr/>
          <p:nvPr/>
        </p:nvSpPr>
        <p:spPr>
          <a:xfrm>
            <a:off x="6311471" y="5606967"/>
            <a:ext cx="4532524" cy="612316"/>
          </a:xfrm>
          <a:prstGeom prst="rect">
            <a:avLst/>
          </a:prstGeom>
        </p:spPr>
        <p:txBody>
          <a:bodyPr wrap="square">
            <a:spAutoFit/>
          </a:bodyPr>
          <a:lstStyle/>
          <a:p>
            <a:pPr defTabSz="930772" fontAlgn="base">
              <a:lnSpc>
                <a:spcPct val="90000"/>
              </a:lnSpc>
              <a:spcAft>
                <a:spcPts val="600"/>
              </a:spcAft>
            </a:pPr>
            <a:r>
              <a:rPr lang="en-US" sz="1600" dirty="0">
                <a:solidFill>
                  <a:srgbClr val="FFFFFF"/>
                </a:solidFill>
                <a:cs typeface="Segoe UI" panose="020B0502040204020203" pitchFamily="34" charset="0"/>
              </a:rPr>
              <a:t>No-impact recovery plan testing</a:t>
            </a:r>
          </a:p>
          <a:p>
            <a:pPr defTabSz="930772" fontAlgn="base">
              <a:lnSpc>
                <a:spcPct val="90000"/>
              </a:lnSpc>
              <a:spcAft>
                <a:spcPts val="600"/>
              </a:spcAft>
            </a:pPr>
            <a:r>
              <a:rPr lang="en-US" sz="1600" dirty="0">
                <a:solidFill>
                  <a:srgbClr val="FFFFFF"/>
                </a:solidFill>
                <a:cs typeface="Segoe UI" panose="020B0502040204020203" pitchFamily="34" charset="0"/>
              </a:rPr>
              <a:t>Orchestrated recovery when needed</a:t>
            </a:r>
          </a:p>
        </p:txBody>
      </p:sp>
    </p:spTree>
    <p:extLst>
      <p:ext uri="{BB962C8B-B14F-4D97-AF65-F5344CB8AC3E}">
        <p14:creationId xmlns:p14="http://schemas.microsoft.com/office/powerpoint/2010/main" val="38673051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100"/>
                                  </p:stCondLst>
                                  <p:childTnLst>
                                    <p:set>
                                      <p:cBhvr>
                                        <p:cTn id="11" dur="1" fill="hold">
                                          <p:stCondLst>
                                            <p:cond delay="0"/>
                                          </p:stCondLst>
                                        </p:cTn>
                                        <p:tgtEl>
                                          <p:spTgt spid="11"/>
                                        </p:tgtEl>
                                        <p:attrNameLst>
                                          <p:attrName>style.visibility</p:attrName>
                                        </p:attrNameLst>
                                      </p:cBhvr>
                                      <p:to>
                                        <p:strVal val="visible"/>
                                      </p:to>
                                    </p:set>
                                  </p:childTnLst>
                                </p:cTn>
                              </p:par>
                            </p:childTnLst>
                          </p:cTn>
                        </p:par>
                        <p:par>
                          <p:cTn id="12" fill="hold">
                            <p:stCondLst>
                              <p:cond delay="100"/>
                            </p:stCondLst>
                            <p:childTnLst>
                              <p:par>
                                <p:cTn id="13" presetID="1" presetClass="entr" presetSubtype="0" fill="hold" nodeType="afterEffect">
                                  <p:stCondLst>
                                    <p:cond delay="100"/>
                                  </p:stCondLst>
                                  <p:childTnLst>
                                    <p:set>
                                      <p:cBhvr>
                                        <p:cTn id="14" dur="1" fill="hold">
                                          <p:stCondLst>
                                            <p:cond delay="0"/>
                                          </p:stCondLst>
                                        </p:cTn>
                                        <p:tgtEl>
                                          <p:spTgt spid="15"/>
                                        </p:tgtEl>
                                        <p:attrNameLst>
                                          <p:attrName>style.visibility</p:attrName>
                                        </p:attrNameLst>
                                      </p:cBhvr>
                                      <p:to>
                                        <p:strVal val="visible"/>
                                      </p:to>
                                    </p:set>
                                  </p:childTnLst>
                                </p:cTn>
                              </p:par>
                            </p:childTnLst>
                          </p:cTn>
                        </p:par>
                        <p:par>
                          <p:cTn id="15" fill="hold">
                            <p:stCondLst>
                              <p:cond delay="200"/>
                            </p:stCondLst>
                            <p:childTnLst>
                              <p:par>
                                <p:cTn id="16" presetID="1" presetClass="entr" presetSubtype="0" fill="hold" nodeType="afterEffect">
                                  <p:stCondLst>
                                    <p:cond delay="100"/>
                                  </p:stCondLst>
                                  <p:childTnLst>
                                    <p:set>
                                      <p:cBhvr>
                                        <p:cTn id="17" dur="1" fill="hold">
                                          <p:stCondLst>
                                            <p:cond delay="0"/>
                                          </p:stCondLst>
                                        </p:cTn>
                                        <p:tgtEl>
                                          <p:spTgt spid="16"/>
                                        </p:tgtEl>
                                        <p:attrNameLst>
                                          <p:attrName>style.visibility</p:attrName>
                                        </p:attrNameLst>
                                      </p:cBhvr>
                                      <p:to>
                                        <p:strVal val="visible"/>
                                      </p:to>
                                    </p:set>
                                  </p:childTnLst>
                                </p:cTn>
                              </p:par>
                            </p:childTnLst>
                          </p:cTn>
                        </p:par>
                        <p:par>
                          <p:cTn id="18" fill="hold">
                            <p:stCondLst>
                              <p:cond delay="300"/>
                            </p:stCondLst>
                            <p:childTnLst>
                              <p:par>
                                <p:cTn id="19" presetID="1" presetClass="entr" presetSubtype="0" fill="hold" nodeType="afterEffect">
                                  <p:stCondLst>
                                    <p:cond delay="100"/>
                                  </p:stCondLst>
                                  <p:childTnLst>
                                    <p:set>
                                      <p:cBhvr>
                                        <p:cTn id="20" dur="1" fill="hold">
                                          <p:stCondLst>
                                            <p:cond delay="0"/>
                                          </p:stCondLst>
                                        </p:cTn>
                                        <p:tgtEl>
                                          <p:spTgt spid="17"/>
                                        </p:tgtEl>
                                        <p:attrNameLst>
                                          <p:attrName>style.visibility</p:attrName>
                                        </p:attrNameLst>
                                      </p:cBhvr>
                                      <p:to>
                                        <p:strVal val="visible"/>
                                      </p:to>
                                    </p:set>
                                  </p:childTnLst>
                                </p:cTn>
                              </p:par>
                            </p:childTnLst>
                          </p:cTn>
                        </p:par>
                        <p:par>
                          <p:cTn id="21" fill="hold">
                            <p:stCondLst>
                              <p:cond delay="400"/>
                            </p:stCondLst>
                            <p:childTnLst>
                              <p:par>
                                <p:cTn id="22" presetID="1" presetClass="entr" presetSubtype="0" fill="hold" grpId="0" nodeType="afterEffect">
                                  <p:stCondLst>
                                    <p:cond delay="100"/>
                                  </p:stCondLst>
                                  <p:childTnLst>
                                    <p:set>
                                      <p:cBhvr>
                                        <p:cTn id="23" dur="1" fill="hold">
                                          <p:stCondLst>
                                            <p:cond delay="0"/>
                                          </p:stCondLst>
                                        </p:cTn>
                                        <p:tgtEl>
                                          <p:spTgt spid="22"/>
                                        </p:tgtEl>
                                        <p:attrNameLst>
                                          <p:attrName>style.visibility</p:attrName>
                                        </p:attrNameLst>
                                      </p:cBhvr>
                                      <p:to>
                                        <p:strVal val="visible"/>
                                      </p:to>
                                    </p:set>
                                  </p:childTnLst>
                                </p:cTn>
                              </p:par>
                            </p:childTnLst>
                          </p:cTn>
                        </p:par>
                        <p:par>
                          <p:cTn id="24" fill="hold">
                            <p:stCondLst>
                              <p:cond delay="500"/>
                            </p:stCondLst>
                            <p:childTnLst>
                              <p:par>
                                <p:cTn id="25" presetID="1" presetClass="entr" presetSubtype="0" fill="hold" grpId="0" nodeType="afterEffect">
                                  <p:stCondLst>
                                    <p:cond delay="100"/>
                                  </p:stCondLst>
                                  <p:childTnLst>
                                    <p:set>
                                      <p:cBhvr>
                                        <p:cTn id="26" dur="1" fill="hold">
                                          <p:stCondLst>
                                            <p:cond delay="0"/>
                                          </p:stCondLst>
                                        </p:cTn>
                                        <p:tgtEl>
                                          <p:spTgt spid="23"/>
                                        </p:tgtEl>
                                        <p:attrNameLst>
                                          <p:attrName>style.visibility</p:attrName>
                                        </p:attrNameLst>
                                      </p:cBhvr>
                                      <p:to>
                                        <p:strVal val="visible"/>
                                      </p:to>
                                    </p:set>
                                  </p:childTnLst>
                                </p:cTn>
                              </p:par>
                            </p:childTnLst>
                          </p:cTn>
                        </p:par>
                        <p:par>
                          <p:cTn id="27" fill="hold">
                            <p:stCondLst>
                              <p:cond delay="600"/>
                            </p:stCondLst>
                            <p:childTnLst>
                              <p:par>
                                <p:cTn id="28" presetID="1" presetClass="entr" presetSubtype="0" fill="hold" grpId="0" nodeType="afterEffect">
                                  <p:stCondLst>
                                    <p:cond delay="100"/>
                                  </p:stCondLst>
                                  <p:childTnLst>
                                    <p:set>
                                      <p:cBhvr>
                                        <p:cTn id="29" dur="1" fill="hold">
                                          <p:stCondLst>
                                            <p:cond delay="0"/>
                                          </p:stCondLst>
                                        </p:cTn>
                                        <p:tgtEl>
                                          <p:spTgt spid="24"/>
                                        </p:tgtEl>
                                        <p:attrNameLst>
                                          <p:attrName>style.visibility</p:attrName>
                                        </p:attrNameLst>
                                      </p:cBhvr>
                                      <p:to>
                                        <p:strVal val="visible"/>
                                      </p:to>
                                    </p:set>
                                  </p:childTnLst>
                                </p:cTn>
                              </p:par>
                            </p:childTnLst>
                          </p:cTn>
                        </p:par>
                        <p:par>
                          <p:cTn id="30" fill="hold">
                            <p:stCondLst>
                              <p:cond delay="700"/>
                            </p:stCondLst>
                            <p:childTnLst>
                              <p:par>
                                <p:cTn id="31" presetID="1" presetClass="entr" presetSubtype="0" fill="hold" nodeType="afterEffect">
                                  <p:stCondLst>
                                    <p:cond delay="100"/>
                                  </p:stCondLst>
                                  <p:childTnLst>
                                    <p:set>
                                      <p:cBhvr>
                                        <p:cTn id="32" dur="1" fill="hold">
                                          <p:stCondLst>
                                            <p:cond delay="0"/>
                                          </p:stCondLst>
                                        </p:cTn>
                                        <p:tgtEl>
                                          <p:spTgt spid="25"/>
                                        </p:tgtEl>
                                        <p:attrNameLst>
                                          <p:attrName>style.visibility</p:attrName>
                                        </p:attrNameLst>
                                      </p:cBhvr>
                                      <p:to>
                                        <p:strVal val="visible"/>
                                      </p:to>
                                    </p:set>
                                  </p:childTnLst>
                                </p:cTn>
                              </p:par>
                            </p:childTnLst>
                          </p:cTn>
                        </p:par>
                        <p:par>
                          <p:cTn id="33" fill="hold">
                            <p:stCondLst>
                              <p:cond delay="800"/>
                            </p:stCondLst>
                            <p:childTnLst>
                              <p:par>
                                <p:cTn id="34" presetID="1" presetClass="entr" presetSubtype="0" fill="hold" nodeType="afterEffect">
                                  <p:stCondLst>
                                    <p:cond delay="100"/>
                                  </p:stCondLst>
                                  <p:childTnLst>
                                    <p:set>
                                      <p:cBhvr>
                                        <p:cTn id="35" dur="1" fill="hold">
                                          <p:stCondLst>
                                            <p:cond delay="0"/>
                                          </p:stCondLst>
                                        </p:cTn>
                                        <p:tgtEl>
                                          <p:spTgt spid="40"/>
                                        </p:tgtEl>
                                        <p:attrNameLst>
                                          <p:attrName>style.visibility</p:attrName>
                                        </p:attrNameLst>
                                      </p:cBhvr>
                                      <p:to>
                                        <p:strVal val="visible"/>
                                      </p:to>
                                    </p:set>
                                  </p:childTnLst>
                                </p:cTn>
                              </p:par>
                            </p:childTnLst>
                          </p:cTn>
                        </p:par>
                        <p:par>
                          <p:cTn id="36" fill="hold">
                            <p:stCondLst>
                              <p:cond delay="900"/>
                            </p:stCondLst>
                            <p:childTnLst>
                              <p:par>
                                <p:cTn id="37" presetID="1" presetClass="entr" presetSubtype="0" fill="hold" nodeType="afterEffect">
                                  <p:stCondLst>
                                    <p:cond delay="100"/>
                                  </p:stCondLst>
                                  <p:childTnLst>
                                    <p:set>
                                      <p:cBhvr>
                                        <p:cTn id="38" dur="1" fill="hold">
                                          <p:stCondLst>
                                            <p:cond delay="0"/>
                                          </p:stCondLst>
                                        </p:cTn>
                                        <p:tgtEl>
                                          <p:spTgt spid="80"/>
                                        </p:tgtEl>
                                        <p:attrNameLst>
                                          <p:attrName>style.visibility</p:attrName>
                                        </p:attrNameLst>
                                      </p:cBhvr>
                                      <p:to>
                                        <p:strVal val="visible"/>
                                      </p:to>
                                    </p:set>
                                  </p:childTnLst>
                                </p:cTn>
                              </p:par>
                            </p:childTnLst>
                          </p:cTn>
                        </p:par>
                        <p:par>
                          <p:cTn id="39" fill="hold">
                            <p:stCondLst>
                              <p:cond delay="1000"/>
                            </p:stCondLst>
                            <p:childTnLst>
                              <p:par>
                                <p:cTn id="40" presetID="1" presetClass="entr" presetSubtype="0" fill="hold" nodeType="afterEffect">
                                  <p:stCondLst>
                                    <p:cond delay="100"/>
                                  </p:stCondLst>
                                  <p:childTnLst>
                                    <p:set>
                                      <p:cBhvr>
                                        <p:cTn id="41" dur="1" fill="hold">
                                          <p:stCondLst>
                                            <p:cond delay="0"/>
                                          </p:stCondLst>
                                        </p:cTn>
                                        <p:tgtEl>
                                          <p:spTgt spid="84"/>
                                        </p:tgtEl>
                                        <p:attrNameLst>
                                          <p:attrName>style.visibility</p:attrName>
                                        </p:attrNameLst>
                                      </p:cBhvr>
                                      <p:to>
                                        <p:strVal val="visible"/>
                                      </p:to>
                                    </p:set>
                                  </p:childTnLst>
                                </p:cTn>
                              </p:par>
                            </p:childTnLst>
                          </p:cTn>
                        </p:par>
                        <p:par>
                          <p:cTn id="42" fill="hold">
                            <p:stCondLst>
                              <p:cond delay="1100"/>
                            </p:stCondLst>
                            <p:childTnLst>
                              <p:par>
                                <p:cTn id="43" presetID="1" presetClass="entr" presetSubtype="0" fill="hold" nodeType="afterEffect">
                                  <p:stCondLst>
                                    <p:cond delay="100"/>
                                  </p:stCondLst>
                                  <p:childTnLst>
                                    <p:set>
                                      <p:cBhvr>
                                        <p:cTn id="44" dur="1" fill="hold">
                                          <p:stCondLst>
                                            <p:cond delay="0"/>
                                          </p:stCondLst>
                                        </p:cTn>
                                        <p:tgtEl>
                                          <p:spTgt spid="88"/>
                                        </p:tgtEl>
                                        <p:attrNameLst>
                                          <p:attrName>style.visibility</p:attrName>
                                        </p:attrNameLst>
                                      </p:cBhvr>
                                      <p:to>
                                        <p:strVal val="visible"/>
                                      </p:to>
                                    </p:set>
                                  </p:childTnLst>
                                </p:cTn>
                              </p:par>
                              <p:par>
                                <p:cTn id="45" presetID="1" presetClass="entr" presetSubtype="0" fill="hold" grpId="0" nodeType="withEffect">
                                  <p:stCondLst>
                                    <p:cond delay="100"/>
                                  </p:stCondLst>
                                  <p:childTnLst>
                                    <p:set>
                                      <p:cBhvr>
                                        <p:cTn id="46" dur="1" fill="hold">
                                          <p:stCondLst>
                                            <p:cond delay="0"/>
                                          </p:stCondLst>
                                        </p:cTn>
                                        <p:tgtEl>
                                          <p:spTgt spid="6"/>
                                        </p:tgtEl>
                                        <p:attrNameLst>
                                          <p:attrName>style.visibility</p:attrName>
                                        </p:attrNameLst>
                                      </p:cBhvr>
                                      <p:to>
                                        <p:strVal val="visible"/>
                                      </p:to>
                                    </p:set>
                                  </p:childTnLst>
                                </p:cTn>
                              </p:par>
                            </p:childTnLst>
                          </p:cTn>
                        </p:par>
                        <p:par>
                          <p:cTn id="47" fill="hold">
                            <p:stCondLst>
                              <p:cond delay="1200"/>
                            </p:stCondLst>
                            <p:childTnLst>
                              <p:par>
                                <p:cTn id="48" presetID="1" presetClass="entr" presetSubtype="0" fill="hold" grpId="0" nodeType="afterEffect">
                                  <p:stCondLst>
                                    <p:cond delay="100"/>
                                  </p:stCondLst>
                                  <p:childTnLst>
                                    <p:set>
                                      <p:cBhvr>
                                        <p:cTn id="49" dur="1" fill="hold">
                                          <p:stCondLst>
                                            <p:cond delay="0"/>
                                          </p:stCondLst>
                                        </p:cTn>
                                        <p:tgtEl>
                                          <p:spTgt spid="8"/>
                                        </p:tgtEl>
                                        <p:attrNameLst>
                                          <p:attrName>style.visibility</p:attrName>
                                        </p:attrNameLst>
                                      </p:cBhvr>
                                      <p:to>
                                        <p:strVal val="visible"/>
                                      </p:to>
                                    </p:set>
                                  </p:childTnLst>
                                </p:cTn>
                              </p:par>
                            </p:childTnLst>
                          </p:cTn>
                        </p:par>
                        <p:par>
                          <p:cTn id="50" fill="hold">
                            <p:stCondLst>
                              <p:cond delay="1300"/>
                            </p:stCondLst>
                            <p:childTnLst>
                              <p:par>
                                <p:cTn id="51" presetID="1" presetClass="entr" presetSubtype="0" fill="hold" grpId="0" nodeType="afterEffect">
                                  <p:stCondLst>
                                    <p:cond delay="100"/>
                                  </p:stCondLst>
                                  <p:childTnLst>
                                    <p:set>
                                      <p:cBhvr>
                                        <p:cTn id="52" dur="1" fill="hold">
                                          <p:stCondLst>
                                            <p:cond delay="0"/>
                                          </p:stCondLst>
                                        </p:cTn>
                                        <p:tgtEl>
                                          <p:spTgt spid="9"/>
                                        </p:tgtEl>
                                        <p:attrNameLst>
                                          <p:attrName>style.visibility</p:attrName>
                                        </p:attrNameLst>
                                      </p:cBhvr>
                                      <p:to>
                                        <p:strVal val="visible"/>
                                      </p:to>
                                    </p:set>
                                  </p:childTnLst>
                                </p:cTn>
                              </p:par>
                            </p:childTnLst>
                          </p:cTn>
                        </p:par>
                        <p:par>
                          <p:cTn id="53" fill="hold">
                            <p:stCondLst>
                              <p:cond delay="1400"/>
                            </p:stCondLst>
                            <p:childTnLst>
                              <p:par>
                                <p:cTn id="54" presetID="1" presetClass="entr" presetSubtype="0" fill="hold" grpId="0" nodeType="afterEffect">
                                  <p:stCondLst>
                                    <p:cond delay="100"/>
                                  </p:stCondLst>
                                  <p:childTnLst>
                                    <p:set>
                                      <p:cBhvr>
                                        <p:cTn id="55" dur="1" fill="hold">
                                          <p:stCondLst>
                                            <p:cond delay="0"/>
                                          </p:stCondLst>
                                        </p:cTn>
                                        <p:tgtEl>
                                          <p:spTgt spid="13"/>
                                        </p:tgtEl>
                                        <p:attrNameLst>
                                          <p:attrName>style.visibility</p:attrName>
                                        </p:attrNameLst>
                                      </p:cBhvr>
                                      <p:to>
                                        <p:strVal val="visible"/>
                                      </p:to>
                                    </p:set>
                                  </p:childTnLst>
                                </p:cTn>
                              </p:par>
                            </p:childTnLst>
                          </p:cTn>
                        </p:par>
                        <p:par>
                          <p:cTn id="56" fill="hold">
                            <p:stCondLst>
                              <p:cond delay="1500"/>
                            </p:stCondLst>
                            <p:childTnLst>
                              <p:par>
                                <p:cTn id="57" presetID="1" presetClass="entr" presetSubtype="0" fill="hold" grpId="0" nodeType="afterEffect">
                                  <p:stCondLst>
                                    <p:cond delay="100"/>
                                  </p:stCondLst>
                                  <p:childTnLst>
                                    <p:set>
                                      <p:cBhvr>
                                        <p:cTn id="58" dur="1" fill="hold">
                                          <p:stCondLst>
                                            <p:cond delay="0"/>
                                          </p:stCondLst>
                                        </p:cTn>
                                        <p:tgtEl>
                                          <p:spTgt spid="14"/>
                                        </p:tgtEl>
                                        <p:attrNameLst>
                                          <p:attrName>style.visibility</p:attrName>
                                        </p:attrNameLst>
                                      </p:cBhvr>
                                      <p:to>
                                        <p:strVal val="visible"/>
                                      </p:to>
                                    </p:set>
                                  </p:childTnLst>
                                </p:cTn>
                              </p:par>
                            </p:childTnLst>
                          </p:cTn>
                        </p:par>
                        <p:par>
                          <p:cTn id="59" fill="hold">
                            <p:stCondLst>
                              <p:cond delay="1600"/>
                            </p:stCondLst>
                            <p:childTnLst>
                              <p:par>
                                <p:cTn id="60" presetID="1" presetClass="entr" presetSubtype="0" fill="hold" nodeType="afterEffect">
                                  <p:stCondLst>
                                    <p:cond delay="100"/>
                                  </p:stCondLst>
                                  <p:childTnLst>
                                    <p:set>
                                      <p:cBhvr>
                                        <p:cTn id="61" dur="1" fill="hold">
                                          <p:stCondLst>
                                            <p:cond delay="0"/>
                                          </p:stCondLst>
                                        </p:cTn>
                                        <p:tgtEl>
                                          <p:spTgt spid="56"/>
                                        </p:tgtEl>
                                        <p:attrNameLst>
                                          <p:attrName>style.visibility</p:attrName>
                                        </p:attrNameLst>
                                      </p:cBhvr>
                                      <p:to>
                                        <p:strVal val="visible"/>
                                      </p:to>
                                    </p:set>
                                  </p:childTnLst>
                                </p:cTn>
                              </p:par>
                            </p:childTnLst>
                          </p:cTn>
                        </p:par>
                        <p:par>
                          <p:cTn id="62" fill="hold">
                            <p:stCondLst>
                              <p:cond delay="1700"/>
                            </p:stCondLst>
                            <p:childTnLst>
                              <p:par>
                                <p:cTn id="63" presetID="1" presetClass="entr" presetSubtype="0" fill="hold" nodeType="afterEffect">
                                  <p:stCondLst>
                                    <p:cond delay="100"/>
                                  </p:stCondLst>
                                  <p:childTnLst>
                                    <p:set>
                                      <p:cBhvr>
                                        <p:cTn id="64" dur="1" fill="hold">
                                          <p:stCondLst>
                                            <p:cond delay="0"/>
                                          </p:stCondLst>
                                        </p:cTn>
                                        <p:tgtEl>
                                          <p:spTgt spid="61"/>
                                        </p:tgtEl>
                                        <p:attrNameLst>
                                          <p:attrName>style.visibility</p:attrName>
                                        </p:attrNameLst>
                                      </p:cBhvr>
                                      <p:to>
                                        <p:strVal val="visible"/>
                                      </p:to>
                                    </p:set>
                                  </p:childTnLst>
                                </p:cTn>
                              </p:par>
                            </p:childTnLst>
                          </p:cTn>
                        </p:par>
                        <p:par>
                          <p:cTn id="65" fill="hold">
                            <p:stCondLst>
                              <p:cond delay="1800"/>
                            </p:stCondLst>
                            <p:childTnLst>
                              <p:par>
                                <p:cTn id="66" presetID="1" presetClass="entr" presetSubtype="0" fill="hold" nodeType="afterEffect">
                                  <p:stCondLst>
                                    <p:cond delay="100"/>
                                  </p:stCondLst>
                                  <p:childTnLst>
                                    <p:set>
                                      <p:cBhvr>
                                        <p:cTn id="67" dur="1" fill="hold">
                                          <p:stCondLst>
                                            <p:cond delay="0"/>
                                          </p:stCondLst>
                                        </p:cTn>
                                        <p:tgtEl>
                                          <p:spTgt spid="76"/>
                                        </p:tgtEl>
                                        <p:attrNameLst>
                                          <p:attrName>style.visibility</p:attrName>
                                        </p:attrNameLst>
                                      </p:cBhvr>
                                      <p:to>
                                        <p:strVal val="visible"/>
                                      </p:to>
                                    </p:set>
                                  </p:childTnLst>
                                </p:cTn>
                              </p:par>
                            </p:childTnLst>
                          </p:cTn>
                        </p:par>
                        <p:par>
                          <p:cTn id="68" fill="hold">
                            <p:stCondLst>
                              <p:cond delay="1900"/>
                            </p:stCondLst>
                            <p:childTnLst>
                              <p:par>
                                <p:cTn id="69" presetID="1" presetClass="entr" presetSubtype="0" fill="hold" nodeType="afterEffect">
                                  <p:stCondLst>
                                    <p:cond delay="100"/>
                                  </p:stCondLst>
                                  <p:childTnLst>
                                    <p:set>
                                      <p:cBhvr>
                                        <p:cTn id="70" dur="1" fill="hold">
                                          <p:stCondLst>
                                            <p:cond delay="0"/>
                                          </p:stCondLst>
                                        </p:cTn>
                                        <p:tgtEl>
                                          <p:spTgt spid="9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12"/>
                                        </p:tgtEl>
                                        <p:attrNameLst>
                                          <p:attrName>style.visibility</p:attrName>
                                        </p:attrNameLst>
                                      </p:cBhvr>
                                      <p:to>
                                        <p:strVal val="visible"/>
                                      </p:to>
                                    </p:set>
                                    <p:anim calcmode="lin" valueType="num">
                                      <p:cBhvr additive="base">
                                        <p:cTn id="75" dur="500" fill="hold"/>
                                        <p:tgtEl>
                                          <p:spTgt spid="12"/>
                                        </p:tgtEl>
                                        <p:attrNameLst>
                                          <p:attrName>ppt_x</p:attrName>
                                        </p:attrNameLst>
                                      </p:cBhvr>
                                      <p:tavLst>
                                        <p:tav tm="0">
                                          <p:val>
                                            <p:strVal val="#ppt_x"/>
                                          </p:val>
                                        </p:tav>
                                        <p:tav tm="100000">
                                          <p:val>
                                            <p:strVal val="#ppt_x"/>
                                          </p:val>
                                        </p:tav>
                                      </p:tavLst>
                                    </p:anim>
                                    <p:anim calcmode="lin" valueType="num">
                                      <p:cBhvr additive="base">
                                        <p:cTn id="7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p:bldP spid="22" grpId="0" animBg="1"/>
      <p:bldP spid="23"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6048" y="1614575"/>
            <a:ext cx="3472776" cy="4276818"/>
          </a:xfrm>
          <a:prstGeom prst="rect">
            <a:avLst/>
          </a:prstGeom>
        </p:spPr>
      </p:pic>
      <p:sp>
        <p:nvSpPr>
          <p:cNvPr id="2" name="Title 1"/>
          <p:cNvSpPr>
            <a:spLocks noGrp="1"/>
          </p:cNvSpPr>
          <p:nvPr>
            <p:ph type="title" idx="4294967295"/>
          </p:nvPr>
        </p:nvSpPr>
        <p:spPr>
          <a:xfrm>
            <a:off x="511175" y="173038"/>
            <a:ext cx="11677650" cy="1543050"/>
          </a:xfrm>
        </p:spPr>
        <p:txBody>
          <a:bodyPr>
            <a:noAutofit/>
          </a:bodyPr>
          <a:lstStyle/>
          <a:p>
            <a:r>
              <a:rPr lang="en-US" sz="3599" dirty="0" smtClean="0">
                <a:solidFill>
                  <a:schemeClr val="tx2"/>
                </a:solidFill>
              </a:rPr>
              <a:t>Azure </a:t>
            </a:r>
            <a:r>
              <a:rPr lang="en-US" sz="3599" dirty="0">
                <a:solidFill>
                  <a:schemeClr val="tx2"/>
                </a:solidFill>
              </a:rPr>
              <a:t>Certification Jump Start</a:t>
            </a:r>
            <a:br>
              <a:rPr lang="en-US" sz="3599" dirty="0">
                <a:solidFill>
                  <a:schemeClr val="tx2"/>
                </a:solidFill>
              </a:rPr>
            </a:br>
            <a:r>
              <a:rPr lang="en-US" sz="3999" dirty="0">
                <a:solidFill>
                  <a:schemeClr val="tx2"/>
                </a:solidFill>
              </a:rPr>
              <a:t>70-534 Architecting Microsoft Azure Solutions</a:t>
            </a:r>
            <a:br>
              <a:rPr lang="en-US" sz="3999" dirty="0">
                <a:solidFill>
                  <a:schemeClr val="tx2"/>
                </a:solidFill>
              </a:rPr>
            </a:br>
            <a:endParaRPr lang="en-US" sz="3999" u="sng" dirty="0">
              <a:solidFill>
                <a:schemeClr val="tx2"/>
              </a:solidFill>
            </a:endParaRPr>
          </a:p>
        </p:txBody>
      </p:sp>
      <p:sp>
        <p:nvSpPr>
          <p:cNvPr id="3" name="Content Placeholder 2"/>
          <p:cNvSpPr>
            <a:spLocks noGrp="1"/>
          </p:cNvSpPr>
          <p:nvPr>
            <p:ph idx="4294967295"/>
          </p:nvPr>
        </p:nvSpPr>
        <p:spPr>
          <a:xfrm>
            <a:off x="0" y="1131986"/>
            <a:ext cx="9302750" cy="4711700"/>
          </a:xfrm>
        </p:spPr>
        <p:txBody>
          <a:bodyPr>
            <a:noAutofit/>
          </a:bodyPr>
          <a:lstStyle/>
          <a:p>
            <a:pPr>
              <a:lnSpc>
                <a:spcPct val="120000"/>
              </a:lnSpc>
              <a:spcBef>
                <a:spcPts val="0"/>
              </a:spcBef>
            </a:pPr>
            <a:r>
              <a:rPr lang="en-US" sz="2000" dirty="0">
                <a:solidFill>
                  <a:schemeClr val="tx2"/>
                </a:solidFill>
              </a:rPr>
              <a:t>8:00 Registration, Breakfast and Networking</a:t>
            </a:r>
          </a:p>
          <a:p>
            <a:pPr>
              <a:lnSpc>
                <a:spcPct val="120000"/>
              </a:lnSpc>
              <a:spcBef>
                <a:spcPts val="0"/>
              </a:spcBef>
            </a:pPr>
            <a:r>
              <a:rPr lang="en-US" sz="2000" dirty="0">
                <a:solidFill>
                  <a:schemeClr val="tx2"/>
                </a:solidFill>
              </a:rPr>
              <a:t>8:30 Sharp: 70-534 Introduction</a:t>
            </a:r>
          </a:p>
          <a:p>
            <a:pPr>
              <a:lnSpc>
                <a:spcPct val="120000"/>
              </a:lnSpc>
              <a:spcBef>
                <a:spcPts val="0"/>
              </a:spcBef>
            </a:pPr>
            <a:r>
              <a:rPr lang="en-US" sz="2000" dirty="0">
                <a:solidFill>
                  <a:schemeClr val="tx2"/>
                </a:solidFill>
              </a:rPr>
              <a:t>Exam Tips and Tricks</a:t>
            </a:r>
          </a:p>
          <a:p>
            <a:pPr eaLnBrk="0" fontAlgn="base" hangingPunct="0">
              <a:lnSpc>
                <a:spcPct val="120000"/>
              </a:lnSpc>
              <a:spcBef>
                <a:spcPts val="0"/>
              </a:spcBef>
            </a:pPr>
            <a:r>
              <a:rPr lang="en-US" altLang="en-US" sz="2000" dirty="0">
                <a:solidFill>
                  <a:schemeClr val="tx2"/>
                </a:solidFill>
                <a:hlinkClick r:id="rId4"/>
              </a:rPr>
              <a:t>Design Microsoft Azure infrastructure and networking (15–20%)</a:t>
            </a:r>
            <a:endParaRPr lang="en-US" altLang="en-US" sz="2000" dirty="0">
              <a:solidFill>
                <a:schemeClr val="tx2"/>
              </a:solidFill>
            </a:endParaRPr>
          </a:p>
          <a:p>
            <a:pPr eaLnBrk="0" fontAlgn="base" hangingPunct="0">
              <a:lnSpc>
                <a:spcPct val="120000"/>
              </a:lnSpc>
              <a:spcBef>
                <a:spcPts val="0"/>
              </a:spcBef>
            </a:pPr>
            <a:r>
              <a:rPr lang="en-US" altLang="en-US" sz="2000" dirty="0">
                <a:solidFill>
                  <a:schemeClr val="tx2"/>
                </a:solidFill>
                <a:hlinkClick r:id="rId5"/>
              </a:rPr>
              <a:t>Secure resources (15–20%)</a:t>
            </a:r>
            <a:endParaRPr lang="en-US" altLang="en-US" sz="2000" dirty="0">
              <a:solidFill>
                <a:schemeClr val="tx2"/>
              </a:solidFill>
            </a:endParaRPr>
          </a:p>
          <a:p>
            <a:pPr eaLnBrk="0" fontAlgn="base" hangingPunct="0">
              <a:lnSpc>
                <a:spcPct val="120000"/>
              </a:lnSpc>
              <a:spcBef>
                <a:spcPts val="0"/>
              </a:spcBef>
            </a:pPr>
            <a:r>
              <a:rPr lang="en-US" altLang="en-US" sz="2000" dirty="0" smtClean="0">
                <a:solidFill>
                  <a:schemeClr val="tx2"/>
                </a:solidFill>
                <a:hlinkClick r:id="rId6"/>
              </a:rPr>
              <a:t>Design </a:t>
            </a:r>
            <a:r>
              <a:rPr lang="en-US" altLang="en-US" sz="2000" dirty="0">
                <a:solidFill>
                  <a:schemeClr val="tx2"/>
                </a:solidFill>
                <a:hlinkClick r:id="rId6"/>
              </a:rPr>
              <a:t>an advanced application (15–20%)</a:t>
            </a:r>
            <a:endParaRPr lang="en-US" altLang="en-US" sz="2000" dirty="0">
              <a:solidFill>
                <a:schemeClr val="tx2"/>
              </a:solidFill>
            </a:endParaRPr>
          </a:p>
          <a:p>
            <a:pPr eaLnBrk="0" fontAlgn="base" hangingPunct="0">
              <a:lnSpc>
                <a:spcPct val="120000"/>
              </a:lnSpc>
              <a:spcBef>
                <a:spcPts val="0"/>
              </a:spcBef>
            </a:pPr>
            <a:r>
              <a:rPr lang="en-US" altLang="en-US" sz="2000" dirty="0" smtClean="0">
                <a:solidFill>
                  <a:schemeClr val="tx2"/>
                </a:solidFill>
              </a:rPr>
              <a:t>Lunch &amp; Labs </a:t>
            </a:r>
            <a:endParaRPr lang="en-US" altLang="en-US" sz="2000" dirty="0">
              <a:solidFill>
                <a:schemeClr val="tx2"/>
              </a:solidFill>
              <a:hlinkClick r:id=""/>
            </a:endParaRPr>
          </a:p>
          <a:p>
            <a:pPr eaLnBrk="0" fontAlgn="base" hangingPunct="0">
              <a:lnSpc>
                <a:spcPct val="120000"/>
              </a:lnSpc>
              <a:spcBef>
                <a:spcPts val="0"/>
              </a:spcBef>
            </a:pPr>
            <a:r>
              <a:rPr lang="en-US" altLang="en-US" sz="2000" dirty="0">
                <a:solidFill>
                  <a:schemeClr val="tx2"/>
                </a:solidFill>
                <a:hlinkClick r:id="rId7"/>
              </a:rPr>
              <a:t>Design websites (15–20%)</a:t>
            </a:r>
            <a:endParaRPr lang="en-US" altLang="en-US" sz="2000" dirty="0">
              <a:solidFill>
                <a:schemeClr val="tx2"/>
              </a:solidFill>
            </a:endParaRPr>
          </a:p>
          <a:p>
            <a:pPr eaLnBrk="0" fontAlgn="base" hangingPunct="0">
              <a:lnSpc>
                <a:spcPct val="120000"/>
              </a:lnSpc>
              <a:spcBef>
                <a:spcPts val="0"/>
              </a:spcBef>
            </a:pPr>
            <a:r>
              <a:rPr lang="en-US" altLang="en-US" sz="2000" dirty="0" smtClean="0">
                <a:solidFill>
                  <a:schemeClr val="tx2"/>
                </a:solidFill>
                <a:hlinkClick r:id="rId8"/>
              </a:rPr>
              <a:t>Design </a:t>
            </a:r>
            <a:r>
              <a:rPr lang="en-US" altLang="en-US" sz="2000" dirty="0">
                <a:solidFill>
                  <a:schemeClr val="tx2"/>
                </a:solidFill>
                <a:hlinkClick r:id="rId8"/>
              </a:rPr>
              <a:t>an application storage and data access strategy (15–20%)</a:t>
            </a:r>
            <a:endParaRPr lang="en-US" altLang="en-US" sz="2000" dirty="0">
              <a:solidFill>
                <a:schemeClr val="tx2"/>
              </a:solidFill>
            </a:endParaRPr>
          </a:p>
          <a:p>
            <a:pPr eaLnBrk="0" fontAlgn="base" hangingPunct="0">
              <a:lnSpc>
                <a:spcPct val="120000"/>
              </a:lnSpc>
              <a:spcBef>
                <a:spcPts val="0"/>
              </a:spcBef>
            </a:pPr>
            <a:r>
              <a:rPr lang="en-US" altLang="en-US" sz="2000" dirty="0" smtClean="0">
                <a:solidFill>
                  <a:schemeClr val="tx2"/>
                </a:solidFill>
                <a:hlinkClick r:id="rId9"/>
              </a:rPr>
              <a:t>Design </a:t>
            </a:r>
            <a:r>
              <a:rPr lang="en-US" altLang="en-US" sz="2000" dirty="0">
                <a:solidFill>
                  <a:schemeClr val="tx2"/>
                </a:solidFill>
                <a:hlinkClick r:id="rId9"/>
              </a:rPr>
              <a:t>a management, monitoring, and business continuity strategy (15–20%)</a:t>
            </a:r>
            <a:endParaRPr lang="en-US" altLang="en-US" sz="2000" dirty="0">
              <a:solidFill>
                <a:schemeClr val="tx2"/>
              </a:solidFill>
            </a:endParaRPr>
          </a:p>
          <a:p>
            <a:pPr eaLnBrk="0" fontAlgn="base" hangingPunct="0">
              <a:lnSpc>
                <a:spcPct val="120000"/>
              </a:lnSpc>
              <a:spcBef>
                <a:spcPts val="0"/>
              </a:spcBef>
            </a:pPr>
            <a:r>
              <a:rPr lang="en-US" altLang="en-US" sz="2000" dirty="0" smtClean="0">
                <a:solidFill>
                  <a:schemeClr val="tx2"/>
                </a:solidFill>
              </a:rPr>
              <a:t>Field </a:t>
            </a:r>
            <a:r>
              <a:rPr lang="en-US" altLang="en-US" sz="2000" dirty="0">
                <a:solidFill>
                  <a:schemeClr val="tx2"/>
                </a:solidFill>
              </a:rPr>
              <a:t>Experiences</a:t>
            </a:r>
          </a:p>
          <a:p>
            <a:pPr eaLnBrk="0" fontAlgn="base" hangingPunct="0">
              <a:lnSpc>
                <a:spcPct val="120000"/>
              </a:lnSpc>
              <a:spcBef>
                <a:spcPts val="0"/>
              </a:spcBef>
            </a:pPr>
            <a:r>
              <a:rPr lang="en-US" altLang="en-US" sz="2000" dirty="0" smtClean="0">
                <a:solidFill>
                  <a:schemeClr val="tx2"/>
                </a:solidFill>
              </a:rPr>
              <a:t>5:00pm </a:t>
            </a:r>
            <a:r>
              <a:rPr lang="en-US" altLang="en-US" sz="2000" dirty="0">
                <a:solidFill>
                  <a:schemeClr val="tx2"/>
                </a:solidFill>
              </a:rPr>
              <a:t>Book Signing – Authors Dan </a:t>
            </a:r>
            <a:r>
              <a:rPr lang="en-US" altLang="en-US" sz="2000" dirty="0" smtClean="0">
                <a:solidFill>
                  <a:schemeClr val="tx2"/>
                </a:solidFill>
              </a:rPr>
              <a:t>Stolts</a:t>
            </a:r>
          </a:p>
          <a:p>
            <a:pPr eaLnBrk="0" fontAlgn="base" hangingPunct="0">
              <a:lnSpc>
                <a:spcPct val="120000"/>
              </a:lnSpc>
              <a:spcBef>
                <a:spcPts val="0"/>
              </a:spcBef>
            </a:pPr>
            <a:r>
              <a:rPr lang="en-US" sz="2000" dirty="0" smtClean="0">
                <a:solidFill>
                  <a:schemeClr val="tx2"/>
                </a:solidFill>
              </a:rPr>
              <a:t>5:00pm Social Hour w</a:t>
            </a:r>
            <a:r>
              <a:rPr lang="en-US" sz="2000" dirty="0">
                <a:solidFill>
                  <a:schemeClr val="tx2"/>
                </a:solidFill>
              </a:rPr>
              <a:t>/ Dan Stolts and Friends</a:t>
            </a:r>
          </a:p>
          <a:p>
            <a:pPr eaLnBrk="0" fontAlgn="base" hangingPunct="0">
              <a:lnSpc>
                <a:spcPct val="120000"/>
              </a:lnSpc>
              <a:spcBef>
                <a:spcPts val="0"/>
              </a:spcBef>
            </a:pPr>
            <a:r>
              <a:rPr lang="en-US" sz="2000" dirty="0">
                <a:solidFill>
                  <a:schemeClr val="tx2"/>
                </a:solidFill>
              </a:rPr>
              <a:t>Registration Required: </a:t>
            </a:r>
            <a:r>
              <a:rPr lang="en-US" sz="2000" dirty="0" smtClean="0">
                <a:solidFill>
                  <a:schemeClr val="tx2"/>
                </a:solidFill>
              </a:rPr>
              <a:t>Site TBD </a:t>
            </a:r>
            <a:r>
              <a:rPr lang="en-US" sz="2000" dirty="0">
                <a:solidFill>
                  <a:schemeClr val="tx2"/>
                </a:solidFill>
              </a:rPr>
              <a:t>$50 Fee covers materials and food</a:t>
            </a:r>
          </a:p>
        </p:txBody>
      </p:sp>
      <p:sp>
        <p:nvSpPr>
          <p:cNvPr id="5" name="Rectangle 4"/>
          <p:cNvSpPr/>
          <p:nvPr/>
        </p:nvSpPr>
        <p:spPr>
          <a:xfrm>
            <a:off x="727108" y="6161230"/>
            <a:ext cx="8776763" cy="523092"/>
          </a:xfrm>
          <a:prstGeom prst="rect">
            <a:avLst/>
          </a:prstGeom>
        </p:spPr>
        <p:txBody>
          <a:bodyPr wrap="none">
            <a:spAutoFit/>
          </a:bodyPr>
          <a:lstStyle/>
          <a:p>
            <a:pPr algn="ctr" eaLnBrk="0" fontAlgn="base" hangingPunct="0">
              <a:spcBef>
                <a:spcPct val="0"/>
              </a:spcBef>
              <a:spcAft>
                <a:spcPct val="0"/>
              </a:spcAft>
            </a:pPr>
            <a:r>
              <a:rPr lang="en-US" sz="2799" b="1" dirty="0" smtClean="0">
                <a:solidFill>
                  <a:srgbClr val="0070C0"/>
                </a:solidFill>
              </a:rPr>
              <a:t>Jan ?? 2016 </a:t>
            </a:r>
            <a:r>
              <a:rPr lang="en-US" sz="2799" b="1" dirty="0">
                <a:solidFill>
                  <a:srgbClr val="0070C0"/>
                </a:solidFill>
              </a:rPr>
              <a:t>– Microsoft </a:t>
            </a:r>
            <a:r>
              <a:rPr lang="en-US" sz="2799" b="1" dirty="0" smtClean="0">
                <a:solidFill>
                  <a:srgbClr val="0070C0"/>
                </a:solidFill>
              </a:rPr>
              <a:t>NYC - ITProGuru.com/Join </a:t>
            </a:r>
            <a:endParaRPr lang="en-US" sz="2799" dirty="0">
              <a:solidFill>
                <a:srgbClr val="0070C0"/>
              </a:solidFill>
            </a:endParaRPr>
          </a:p>
        </p:txBody>
      </p:sp>
      <p:sp>
        <p:nvSpPr>
          <p:cNvPr id="6" name="Explosion 1 5"/>
          <p:cNvSpPr/>
          <p:nvPr/>
        </p:nvSpPr>
        <p:spPr>
          <a:xfrm>
            <a:off x="5789612" y="381000"/>
            <a:ext cx="3156615" cy="3321499"/>
          </a:xfrm>
          <a:prstGeom prst="irregularSeal1">
            <a:avLst/>
          </a:prstGeom>
          <a:solidFill>
            <a:srgbClr val="FFC000">
              <a:alpha val="80000"/>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799" dirty="0">
                <a:solidFill>
                  <a:schemeClr val="tx1"/>
                </a:solidFill>
              </a:rPr>
              <a:t>All Attendees Go Home With The Book &amp; Autograph!!!</a:t>
            </a:r>
          </a:p>
        </p:txBody>
      </p:sp>
      <p:sp>
        <p:nvSpPr>
          <p:cNvPr id="7" name="TextBox 6"/>
          <p:cNvSpPr txBox="1"/>
          <p:nvPr/>
        </p:nvSpPr>
        <p:spPr>
          <a:xfrm>
            <a:off x="10014691" y="684323"/>
            <a:ext cx="2352395" cy="922945"/>
          </a:xfrm>
          <a:prstGeom prst="rect">
            <a:avLst/>
          </a:prstGeom>
          <a:noFill/>
        </p:spPr>
        <p:txBody>
          <a:bodyPr wrap="square" rtlCol="0">
            <a:spAutoFit/>
          </a:bodyPr>
          <a:lstStyle/>
          <a:p>
            <a:r>
              <a:rPr lang="en-US" sz="1799" dirty="0"/>
              <a:t>Brought to you By: </a:t>
            </a:r>
          </a:p>
          <a:p>
            <a:r>
              <a:rPr lang="en-US" sz="1799" dirty="0" smtClean="0"/>
              <a:t>@ITProGuru </a:t>
            </a:r>
          </a:p>
          <a:p>
            <a:r>
              <a:rPr lang="en-US" sz="1799" dirty="0" smtClean="0"/>
              <a:t>Microsoft</a:t>
            </a:r>
            <a:endParaRPr lang="en-US" sz="1799" dirty="0"/>
          </a:p>
        </p:txBody>
      </p:sp>
      <p:pic>
        <p:nvPicPr>
          <p:cNvPr id="10" name="Picture 9">
            <a:hlinkClick r:id="rId10"/>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61701" y="4919250"/>
            <a:ext cx="888814" cy="838025"/>
          </a:xfrm>
          <a:prstGeom prst="rect">
            <a:avLst/>
          </a:prstGeom>
        </p:spPr>
      </p:pic>
      <p:sp>
        <p:nvSpPr>
          <p:cNvPr id="11" name="Rectangle 10"/>
          <p:cNvSpPr/>
          <p:nvPr/>
        </p:nvSpPr>
        <p:spPr>
          <a:xfrm>
            <a:off x="8716047" y="3972336"/>
            <a:ext cx="3469918" cy="246157"/>
          </a:xfrm>
          <a:prstGeom prst="rect">
            <a:avLst/>
          </a:prstGeom>
        </p:spPr>
        <p:txBody>
          <a:bodyPr wrap="none">
            <a:spAutoFit/>
          </a:bodyPr>
          <a:lstStyle/>
          <a:p>
            <a:r>
              <a:rPr lang="en-US" sz="1000" dirty="0">
                <a:latin typeface="Segoe UI" panose="020B0502040204020203" pitchFamily="34" charset="0"/>
              </a:rPr>
              <a:t>http://www.amazon.com/dp/0735697442/ref=rdr_ext_tmb</a:t>
            </a:r>
            <a:endParaRPr lang="en-US" sz="1000" dirty="0"/>
          </a:p>
        </p:txBody>
      </p:sp>
    </p:spTree>
    <p:extLst>
      <p:ext uri="{BB962C8B-B14F-4D97-AF65-F5344CB8AC3E}">
        <p14:creationId xmlns:p14="http://schemas.microsoft.com/office/powerpoint/2010/main" val="3099407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normAutofit/>
          </a:bodyPr>
          <a:lstStyle/>
          <a:p>
            <a:r>
              <a:rPr lang="en-US" dirty="0"/>
              <a:t>Trust through Transparency</a:t>
            </a:r>
          </a:p>
        </p:txBody>
      </p:sp>
      <p:sp>
        <p:nvSpPr>
          <p:cNvPr id="4" name="Oval 3"/>
          <p:cNvSpPr/>
          <p:nvPr/>
        </p:nvSpPr>
        <p:spPr bwMode="auto">
          <a:xfrm>
            <a:off x="3800006" y="1932356"/>
            <a:ext cx="4598363" cy="4256246"/>
          </a:xfrm>
          <a:prstGeom prst="ellipse">
            <a:avLst/>
          </a:prstGeom>
          <a:noFill/>
          <a:ln w="381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4" name="Rectangle 63"/>
          <p:cNvSpPr/>
          <p:nvPr/>
        </p:nvSpPr>
        <p:spPr bwMode="auto">
          <a:xfrm>
            <a:off x="3223731" y="2226056"/>
            <a:ext cx="1682038" cy="1254668"/>
          </a:xfrm>
          <a:prstGeom prst="rect">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391" tIns="0" rIns="89619" bIns="89619" numCol="1" spcCol="0" rtlCol="0" fromWordArt="0" anchor="b" anchorCtr="0" forceAA="0" compatLnSpc="1">
            <a:prstTxWarp prst="textNoShape">
              <a:avLst/>
            </a:prstTxWarp>
            <a:noAutofit/>
          </a:bodyPr>
          <a:lstStyle/>
          <a:p>
            <a:pPr defTabSz="913859">
              <a:lnSpc>
                <a:spcPct val="90000"/>
              </a:lnSpc>
              <a:spcBef>
                <a:spcPts val="588"/>
              </a:spcBef>
            </a:pPr>
            <a:r>
              <a:rPr lang="en-US" sz="1400" dirty="0" smtClean="0">
                <a:gradFill>
                  <a:gsLst>
                    <a:gs pos="0">
                      <a:srgbClr val="505050">
                        <a:lumMod val="50000"/>
                      </a:srgbClr>
                    </a:gs>
                    <a:gs pos="100000">
                      <a:srgbClr val="505050">
                        <a:lumMod val="50000"/>
                      </a:srgbClr>
                    </a:gs>
                  </a:gsLst>
                  <a:lin ang="5400000" scaled="1"/>
                </a:gradFill>
                <a:latin typeface="Segoe UI" panose="020B0502040204020203" pitchFamily="34" charset="0"/>
                <a:cs typeface="Segoe UI" panose="020B0502040204020203" pitchFamily="34" charset="0"/>
              </a:rPr>
              <a:t>ISO 27001 Cloud Security Alliance (</a:t>
            </a:r>
            <a:r>
              <a:rPr lang="en-US" sz="1400" dirty="0">
                <a:gradFill>
                  <a:gsLst>
                    <a:gs pos="0">
                      <a:srgbClr val="505050">
                        <a:lumMod val="50000"/>
                      </a:srgbClr>
                    </a:gs>
                    <a:gs pos="100000">
                      <a:srgbClr val="505050">
                        <a:lumMod val="50000"/>
                      </a:srgbClr>
                    </a:gs>
                  </a:gsLst>
                  <a:lin ang="5400000" scaled="1"/>
                </a:gradFill>
                <a:latin typeface="Segoe UI" panose="020B0502040204020203" pitchFamily="34" charset="0"/>
                <a:cs typeface="Segoe UI" panose="020B0502040204020203" pitchFamily="34" charset="0"/>
              </a:rPr>
              <a:t>STAR</a:t>
            </a:r>
            <a:r>
              <a:rPr lang="en-US" sz="1400" dirty="0" smtClean="0">
                <a:gradFill>
                  <a:gsLst>
                    <a:gs pos="0">
                      <a:srgbClr val="505050">
                        <a:lumMod val="50000"/>
                      </a:srgbClr>
                    </a:gs>
                    <a:gs pos="100000">
                      <a:srgbClr val="505050">
                        <a:lumMod val="50000"/>
                      </a:srgbClr>
                    </a:gs>
                  </a:gsLst>
                  <a:lin ang="5400000" scaled="1"/>
                </a:gradFill>
                <a:latin typeface="Segoe UI" panose="020B0502040204020203" pitchFamily="34" charset="0"/>
                <a:cs typeface="Segoe UI" panose="020B0502040204020203" pitchFamily="34" charset="0"/>
              </a:rPr>
              <a:t>)</a:t>
            </a:r>
            <a:endParaRPr lang="en-US" sz="1400" dirty="0">
              <a:gradFill>
                <a:gsLst>
                  <a:gs pos="0">
                    <a:srgbClr val="505050">
                      <a:lumMod val="50000"/>
                    </a:srgbClr>
                  </a:gs>
                  <a:gs pos="100000">
                    <a:srgbClr val="505050">
                      <a:lumMod val="50000"/>
                    </a:srgbClr>
                  </a:gs>
                </a:gsLst>
                <a:lin ang="5400000" scaled="1"/>
              </a:gradFill>
              <a:latin typeface="Segoe UI" panose="020B0502040204020203" pitchFamily="34" charset="0"/>
              <a:cs typeface="Segoe UI" panose="020B0502040204020203" pitchFamily="34" charset="0"/>
            </a:endParaRPr>
          </a:p>
          <a:p>
            <a:pPr defTabSz="913859">
              <a:lnSpc>
                <a:spcPct val="90000"/>
              </a:lnSpc>
              <a:spcBef>
                <a:spcPts val="588"/>
              </a:spcBef>
            </a:pPr>
            <a:r>
              <a:rPr lang="en-US" sz="1176" dirty="0">
                <a:gradFill>
                  <a:gsLst>
                    <a:gs pos="0">
                      <a:srgbClr val="505050">
                        <a:lumMod val="50000"/>
                      </a:srgbClr>
                    </a:gs>
                    <a:gs pos="100000">
                      <a:srgbClr val="505050">
                        <a:lumMod val="50000"/>
                      </a:srgbClr>
                    </a:gs>
                  </a:gsLst>
                  <a:lin ang="5400000" scaled="1"/>
                </a:gradFill>
              </a:rPr>
              <a:t>Industry standards</a:t>
            </a:r>
          </a:p>
        </p:txBody>
      </p:sp>
      <p:sp>
        <p:nvSpPr>
          <p:cNvPr id="65" name="Rectangle 64"/>
          <p:cNvSpPr/>
          <p:nvPr/>
        </p:nvSpPr>
        <p:spPr bwMode="auto">
          <a:xfrm>
            <a:off x="7262331" y="2209800"/>
            <a:ext cx="1702763" cy="1254668"/>
          </a:xfrm>
          <a:prstGeom prst="rect">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391" tIns="0" rIns="89619" bIns="89619" numCol="1" spcCol="0" rtlCol="0" fromWordArt="0" anchor="b" anchorCtr="0" forceAA="0" compatLnSpc="1">
            <a:prstTxWarp prst="textNoShape">
              <a:avLst/>
            </a:prstTxWarp>
            <a:noAutofit/>
          </a:bodyPr>
          <a:lstStyle/>
          <a:p>
            <a:pPr defTabSz="914093">
              <a:spcBef>
                <a:spcPts val="588"/>
              </a:spcBef>
              <a:defRPr/>
            </a:pPr>
            <a:r>
              <a:rPr lang="en-US" sz="1400" dirty="0">
                <a:gradFill>
                  <a:gsLst>
                    <a:gs pos="0">
                      <a:srgbClr val="505050">
                        <a:lumMod val="50000"/>
                      </a:srgbClr>
                    </a:gs>
                    <a:gs pos="100000">
                      <a:srgbClr val="505050">
                        <a:lumMod val="50000"/>
                      </a:srgbClr>
                    </a:gs>
                  </a:gsLst>
                  <a:lin ang="5400000" scaled="1"/>
                </a:gradFill>
                <a:latin typeface="Segoe UI" panose="020B0502040204020203" pitchFamily="34" charset="0"/>
                <a:cs typeface="Segoe UI" panose="020B0502040204020203" pitchFamily="34" charset="0"/>
              </a:rPr>
              <a:t>Regulatory compliance</a:t>
            </a:r>
          </a:p>
          <a:p>
            <a:pPr defTabSz="913859">
              <a:lnSpc>
                <a:spcPct val="90000"/>
              </a:lnSpc>
              <a:spcBef>
                <a:spcPts val="588"/>
              </a:spcBef>
              <a:defRPr/>
            </a:pPr>
            <a:r>
              <a:rPr lang="en-US" sz="1400" dirty="0">
                <a:gradFill>
                  <a:gsLst>
                    <a:gs pos="0">
                      <a:srgbClr val="505050">
                        <a:lumMod val="50000"/>
                      </a:srgbClr>
                    </a:gs>
                    <a:gs pos="100000">
                      <a:srgbClr val="505050">
                        <a:lumMod val="50000"/>
                      </a:srgbClr>
                    </a:gs>
                  </a:gsLst>
                  <a:lin ang="5400000" scaled="1"/>
                </a:gradFill>
                <a:latin typeface="Segoe UI" panose="020B0502040204020203" pitchFamily="34" charset="0"/>
                <a:cs typeface="Segoe UI" panose="020B0502040204020203" pitchFamily="34" charset="0"/>
              </a:rPr>
              <a:t>Trust center</a:t>
            </a:r>
          </a:p>
        </p:txBody>
      </p:sp>
      <p:sp>
        <p:nvSpPr>
          <p:cNvPr id="66" name="Rectangle 65"/>
          <p:cNvSpPr/>
          <p:nvPr/>
        </p:nvSpPr>
        <p:spPr bwMode="auto">
          <a:xfrm>
            <a:off x="3223731" y="4495172"/>
            <a:ext cx="1682038" cy="1254668"/>
          </a:xfrm>
          <a:prstGeom prst="rect">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391" tIns="0" rIns="89619" bIns="89619" numCol="1" spcCol="0" rtlCol="0" fromWordArt="0" anchor="b" anchorCtr="0" forceAA="0" compatLnSpc="1">
            <a:prstTxWarp prst="textNoShape">
              <a:avLst/>
            </a:prstTxWarp>
            <a:noAutofit/>
          </a:bodyPr>
          <a:lstStyle/>
          <a:p>
            <a:pPr defTabSz="913859">
              <a:lnSpc>
                <a:spcPct val="90000"/>
              </a:lnSpc>
              <a:spcBef>
                <a:spcPts val="588"/>
              </a:spcBef>
            </a:pPr>
            <a:r>
              <a:rPr lang="en-US" sz="1400" dirty="0">
                <a:gradFill>
                  <a:gsLst>
                    <a:gs pos="0">
                      <a:srgbClr val="505050">
                        <a:lumMod val="50000"/>
                      </a:srgbClr>
                    </a:gs>
                    <a:gs pos="100000">
                      <a:srgbClr val="505050">
                        <a:lumMod val="50000"/>
                      </a:srgbClr>
                    </a:gs>
                  </a:gsLst>
                  <a:lin ang="5400000" scaled="1"/>
                </a:gradFill>
                <a:latin typeface="Segoe UI" panose="020B0502040204020203" pitchFamily="34" charset="0"/>
                <a:cs typeface="Segoe UI" panose="020B0502040204020203" pitchFamily="34" charset="0"/>
              </a:rPr>
              <a:t>Yearly audits</a:t>
            </a:r>
          </a:p>
          <a:p>
            <a:pPr defTabSz="913859">
              <a:lnSpc>
                <a:spcPct val="90000"/>
              </a:lnSpc>
              <a:spcBef>
                <a:spcPts val="588"/>
              </a:spcBef>
            </a:pPr>
            <a:r>
              <a:rPr lang="en-US" sz="1400" spc="-39" dirty="0">
                <a:gradFill>
                  <a:gsLst>
                    <a:gs pos="0">
                      <a:srgbClr val="505050">
                        <a:lumMod val="50000"/>
                      </a:srgbClr>
                    </a:gs>
                    <a:gs pos="100000">
                      <a:srgbClr val="505050">
                        <a:lumMod val="50000"/>
                      </a:srgbClr>
                    </a:gs>
                  </a:gsLst>
                  <a:lin ang="5400000" scaled="1"/>
                </a:gradFill>
                <a:latin typeface="Segoe UI" panose="020B0502040204020203" pitchFamily="34" charset="0"/>
                <a:cs typeface="Segoe UI" panose="020B0502040204020203" pitchFamily="34" charset="0"/>
              </a:rPr>
              <a:t>Independently verified</a:t>
            </a:r>
          </a:p>
        </p:txBody>
      </p:sp>
      <p:sp>
        <p:nvSpPr>
          <p:cNvPr id="67" name="Rectangle 66"/>
          <p:cNvSpPr/>
          <p:nvPr/>
        </p:nvSpPr>
        <p:spPr bwMode="auto">
          <a:xfrm>
            <a:off x="5220481" y="1143000"/>
            <a:ext cx="1702763" cy="1254668"/>
          </a:xfrm>
          <a:prstGeom prst="rect">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391" tIns="0" rIns="89619" bIns="89619" numCol="1" spcCol="0" rtlCol="0" fromWordArt="0" anchor="b" anchorCtr="0" forceAA="0" compatLnSpc="1">
            <a:prstTxWarp prst="textNoShape">
              <a:avLst/>
            </a:prstTxWarp>
            <a:noAutofit/>
          </a:bodyPr>
          <a:lstStyle/>
          <a:p>
            <a:pPr defTabSz="913859">
              <a:lnSpc>
                <a:spcPct val="90000"/>
              </a:lnSpc>
              <a:spcBef>
                <a:spcPts val="588"/>
              </a:spcBef>
            </a:pPr>
            <a:r>
              <a:rPr lang="en-US" sz="1400" dirty="0">
                <a:gradFill>
                  <a:gsLst>
                    <a:gs pos="0">
                      <a:srgbClr val="505050">
                        <a:lumMod val="50000"/>
                      </a:srgbClr>
                    </a:gs>
                    <a:gs pos="100000">
                      <a:srgbClr val="505050">
                        <a:lumMod val="50000"/>
                      </a:srgbClr>
                    </a:gs>
                  </a:gsLst>
                  <a:lin ang="5400000" scaled="1"/>
                </a:gradFill>
                <a:latin typeface="Segoe UI" panose="020B0502040204020203" pitchFamily="34" charset="0"/>
                <a:cs typeface="Segoe UI" panose="020B0502040204020203" pitchFamily="34" charset="0"/>
              </a:rPr>
              <a:t>$</a:t>
            </a:r>
          </a:p>
          <a:p>
            <a:pPr defTabSz="913859">
              <a:lnSpc>
                <a:spcPct val="90000"/>
              </a:lnSpc>
              <a:spcBef>
                <a:spcPts val="588"/>
              </a:spcBef>
            </a:pPr>
            <a:r>
              <a:rPr lang="en-US" sz="1400" dirty="0">
                <a:gradFill>
                  <a:gsLst>
                    <a:gs pos="0">
                      <a:srgbClr val="505050">
                        <a:lumMod val="50000"/>
                      </a:srgbClr>
                    </a:gs>
                    <a:gs pos="100000">
                      <a:srgbClr val="505050">
                        <a:lumMod val="50000"/>
                      </a:srgbClr>
                    </a:gs>
                  </a:gsLst>
                  <a:lin ang="5400000" scaled="1"/>
                </a:gradFill>
                <a:latin typeface="Segoe UI" panose="020B0502040204020203" pitchFamily="34" charset="0"/>
                <a:cs typeface="Segoe UI" panose="020B0502040204020203" pitchFamily="34" charset="0"/>
              </a:rPr>
              <a:t>Monthly SLAs</a:t>
            </a:r>
          </a:p>
        </p:txBody>
      </p:sp>
      <p:sp>
        <p:nvSpPr>
          <p:cNvPr id="68" name="Rectangle 67"/>
          <p:cNvSpPr/>
          <p:nvPr/>
        </p:nvSpPr>
        <p:spPr bwMode="auto">
          <a:xfrm>
            <a:off x="7262331" y="4495172"/>
            <a:ext cx="1702763" cy="1254668"/>
          </a:xfrm>
          <a:prstGeom prst="rect">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391" tIns="0" rIns="89619" bIns="89619" numCol="1" spcCol="0" rtlCol="0" fromWordArt="0" anchor="b" anchorCtr="0" forceAA="0" compatLnSpc="1">
            <a:prstTxWarp prst="textNoShape">
              <a:avLst/>
            </a:prstTxWarp>
            <a:noAutofit/>
          </a:bodyPr>
          <a:lstStyle/>
          <a:p>
            <a:pPr defTabSz="913859">
              <a:lnSpc>
                <a:spcPct val="90000"/>
              </a:lnSpc>
              <a:spcBef>
                <a:spcPts val="588"/>
              </a:spcBef>
            </a:pPr>
            <a:r>
              <a:rPr lang="en-US" sz="1400" dirty="0">
                <a:gradFill>
                  <a:gsLst>
                    <a:gs pos="0">
                      <a:srgbClr val="505050">
                        <a:lumMod val="50000"/>
                      </a:srgbClr>
                    </a:gs>
                    <a:gs pos="100000">
                      <a:srgbClr val="505050">
                        <a:lumMod val="50000"/>
                      </a:srgbClr>
                    </a:gs>
                  </a:gsLst>
                  <a:lin ang="5400000" scaled="1"/>
                </a:gradFill>
                <a:latin typeface="Segoe UI" panose="020B0502040204020203" pitchFamily="34" charset="0"/>
                <a:cs typeface="Segoe UI" panose="020B0502040204020203" pitchFamily="34" charset="0"/>
              </a:rPr>
              <a:t>Real-time status</a:t>
            </a:r>
          </a:p>
          <a:p>
            <a:pPr defTabSz="913859">
              <a:lnSpc>
                <a:spcPct val="90000"/>
              </a:lnSpc>
              <a:spcBef>
                <a:spcPts val="588"/>
              </a:spcBef>
            </a:pPr>
            <a:r>
              <a:rPr lang="en-US" sz="1400" dirty="0">
                <a:gradFill>
                  <a:gsLst>
                    <a:gs pos="0">
                      <a:srgbClr val="505050">
                        <a:lumMod val="50000"/>
                      </a:srgbClr>
                    </a:gs>
                    <a:gs pos="100000">
                      <a:srgbClr val="505050">
                        <a:lumMod val="50000"/>
                      </a:srgbClr>
                    </a:gs>
                  </a:gsLst>
                  <a:lin ang="5400000" scaled="1"/>
                </a:gradFill>
                <a:latin typeface="Segoe UI" panose="020B0502040204020203" pitchFamily="34" charset="0"/>
                <a:cs typeface="Segoe UI" panose="020B0502040204020203" pitchFamily="34" charset="0"/>
              </a:rPr>
              <a:t>Service dashboard</a:t>
            </a:r>
          </a:p>
        </p:txBody>
      </p:sp>
      <p:sp>
        <p:nvSpPr>
          <p:cNvPr id="69" name="Freeform 6"/>
          <p:cNvSpPr>
            <a:spLocks noChangeAspect="1" noEditPoints="1"/>
          </p:cNvSpPr>
          <p:nvPr/>
        </p:nvSpPr>
        <p:spPr bwMode="auto">
          <a:xfrm>
            <a:off x="4516680" y="2320183"/>
            <a:ext cx="279068" cy="279068"/>
          </a:xfrm>
          <a:custGeom>
            <a:avLst/>
            <a:gdLst>
              <a:gd name="T0" fmla="*/ 196 w 392"/>
              <a:gd name="T1" fmla="*/ 0 h 392"/>
              <a:gd name="T2" fmla="*/ 0 w 392"/>
              <a:gd name="T3" fmla="*/ 196 h 392"/>
              <a:gd name="T4" fmla="*/ 196 w 392"/>
              <a:gd name="T5" fmla="*/ 392 h 392"/>
              <a:gd name="T6" fmla="*/ 392 w 392"/>
              <a:gd name="T7" fmla="*/ 196 h 392"/>
              <a:gd name="T8" fmla="*/ 196 w 392"/>
              <a:gd name="T9" fmla="*/ 0 h 392"/>
              <a:gd name="T10" fmla="*/ 177 w 392"/>
              <a:gd name="T11" fmla="*/ 295 h 392"/>
              <a:gd name="T12" fmla="*/ 86 w 392"/>
              <a:gd name="T13" fmla="*/ 212 h 392"/>
              <a:gd name="T14" fmla="*/ 118 w 392"/>
              <a:gd name="T15" fmla="*/ 176 h 392"/>
              <a:gd name="T16" fmla="*/ 176 w 392"/>
              <a:gd name="T17" fmla="*/ 228 h 392"/>
              <a:gd name="T18" fmla="*/ 286 w 392"/>
              <a:gd name="T19" fmla="*/ 113 h 392"/>
              <a:gd name="T20" fmla="*/ 322 w 392"/>
              <a:gd name="T21" fmla="*/ 147 h 392"/>
              <a:gd name="T22" fmla="*/ 177 w 392"/>
              <a:gd name="T23" fmla="*/ 295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2" h="392">
                <a:moveTo>
                  <a:pt x="196" y="0"/>
                </a:moveTo>
                <a:cubicBezTo>
                  <a:pt x="88" y="0"/>
                  <a:pt x="0" y="87"/>
                  <a:pt x="0" y="196"/>
                </a:cubicBezTo>
                <a:cubicBezTo>
                  <a:pt x="0" y="304"/>
                  <a:pt x="88" y="392"/>
                  <a:pt x="196" y="392"/>
                </a:cubicBezTo>
                <a:cubicBezTo>
                  <a:pt x="304" y="392"/>
                  <a:pt x="392" y="304"/>
                  <a:pt x="392" y="196"/>
                </a:cubicBezTo>
                <a:cubicBezTo>
                  <a:pt x="392" y="87"/>
                  <a:pt x="304" y="0"/>
                  <a:pt x="196" y="0"/>
                </a:cubicBezTo>
                <a:close/>
                <a:moveTo>
                  <a:pt x="177" y="295"/>
                </a:moveTo>
                <a:cubicBezTo>
                  <a:pt x="177" y="295"/>
                  <a:pt x="177" y="295"/>
                  <a:pt x="86" y="212"/>
                </a:cubicBezTo>
                <a:cubicBezTo>
                  <a:pt x="86" y="212"/>
                  <a:pt x="86" y="212"/>
                  <a:pt x="118" y="176"/>
                </a:cubicBezTo>
                <a:cubicBezTo>
                  <a:pt x="118" y="176"/>
                  <a:pt x="155" y="211"/>
                  <a:pt x="176" y="228"/>
                </a:cubicBezTo>
                <a:cubicBezTo>
                  <a:pt x="226" y="176"/>
                  <a:pt x="286" y="113"/>
                  <a:pt x="286" y="113"/>
                </a:cubicBezTo>
                <a:cubicBezTo>
                  <a:pt x="322" y="147"/>
                  <a:pt x="322" y="147"/>
                  <a:pt x="322" y="147"/>
                </a:cubicBezTo>
                <a:cubicBezTo>
                  <a:pt x="322" y="147"/>
                  <a:pt x="322" y="147"/>
                  <a:pt x="177" y="295"/>
                </a:cubicBezTo>
                <a:close/>
              </a:path>
            </a:pathLst>
          </a:custGeom>
          <a:solidFill>
            <a:srgbClr val="9B4F96"/>
          </a:solidFill>
          <a:ln>
            <a:noFill/>
          </a:ln>
          <a:extLst/>
        </p:spPr>
        <p:txBody>
          <a:bodyPr vert="horz" wrap="square" lIns="87834" tIns="43918" rIns="87834" bIns="43918" numCol="1" anchor="t" anchorCtr="0" compatLnSpc="1">
            <a:prstTxWarp prst="textNoShape">
              <a:avLst/>
            </a:prstTxWarp>
          </a:bodyPr>
          <a:lstStyle/>
          <a:p>
            <a:pPr defTabSz="895817"/>
            <a:endParaRPr lang="en-US" sz="1728">
              <a:solidFill>
                <a:srgbClr val="505050"/>
              </a:solidFill>
            </a:endParaRPr>
          </a:p>
        </p:txBody>
      </p:sp>
      <p:sp>
        <p:nvSpPr>
          <p:cNvPr id="70" name="Freeform 6"/>
          <p:cNvSpPr>
            <a:spLocks noChangeAspect="1" noEditPoints="1"/>
          </p:cNvSpPr>
          <p:nvPr/>
        </p:nvSpPr>
        <p:spPr bwMode="auto">
          <a:xfrm>
            <a:off x="8507263" y="2387932"/>
            <a:ext cx="279068" cy="279068"/>
          </a:xfrm>
          <a:custGeom>
            <a:avLst/>
            <a:gdLst>
              <a:gd name="T0" fmla="*/ 196 w 392"/>
              <a:gd name="T1" fmla="*/ 0 h 392"/>
              <a:gd name="T2" fmla="*/ 0 w 392"/>
              <a:gd name="T3" fmla="*/ 196 h 392"/>
              <a:gd name="T4" fmla="*/ 196 w 392"/>
              <a:gd name="T5" fmla="*/ 392 h 392"/>
              <a:gd name="T6" fmla="*/ 392 w 392"/>
              <a:gd name="T7" fmla="*/ 196 h 392"/>
              <a:gd name="T8" fmla="*/ 196 w 392"/>
              <a:gd name="T9" fmla="*/ 0 h 392"/>
              <a:gd name="T10" fmla="*/ 177 w 392"/>
              <a:gd name="T11" fmla="*/ 295 h 392"/>
              <a:gd name="T12" fmla="*/ 86 w 392"/>
              <a:gd name="T13" fmla="*/ 212 h 392"/>
              <a:gd name="T14" fmla="*/ 118 w 392"/>
              <a:gd name="T15" fmla="*/ 176 h 392"/>
              <a:gd name="T16" fmla="*/ 176 w 392"/>
              <a:gd name="T17" fmla="*/ 228 h 392"/>
              <a:gd name="T18" fmla="*/ 286 w 392"/>
              <a:gd name="T19" fmla="*/ 113 h 392"/>
              <a:gd name="T20" fmla="*/ 322 w 392"/>
              <a:gd name="T21" fmla="*/ 147 h 392"/>
              <a:gd name="T22" fmla="*/ 177 w 392"/>
              <a:gd name="T23" fmla="*/ 295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2" h="392">
                <a:moveTo>
                  <a:pt x="196" y="0"/>
                </a:moveTo>
                <a:cubicBezTo>
                  <a:pt x="88" y="0"/>
                  <a:pt x="0" y="87"/>
                  <a:pt x="0" y="196"/>
                </a:cubicBezTo>
                <a:cubicBezTo>
                  <a:pt x="0" y="304"/>
                  <a:pt x="88" y="392"/>
                  <a:pt x="196" y="392"/>
                </a:cubicBezTo>
                <a:cubicBezTo>
                  <a:pt x="304" y="392"/>
                  <a:pt x="392" y="304"/>
                  <a:pt x="392" y="196"/>
                </a:cubicBezTo>
                <a:cubicBezTo>
                  <a:pt x="392" y="87"/>
                  <a:pt x="304" y="0"/>
                  <a:pt x="196" y="0"/>
                </a:cubicBezTo>
                <a:close/>
                <a:moveTo>
                  <a:pt x="177" y="295"/>
                </a:moveTo>
                <a:cubicBezTo>
                  <a:pt x="177" y="295"/>
                  <a:pt x="177" y="295"/>
                  <a:pt x="86" y="212"/>
                </a:cubicBezTo>
                <a:cubicBezTo>
                  <a:pt x="86" y="212"/>
                  <a:pt x="86" y="212"/>
                  <a:pt x="118" y="176"/>
                </a:cubicBezTo>
                <a:cubicBezTo>
                  <a:pt x="118" y="176"/>
                  <a:pt x="155" y="211"/>
                  <a:pt x="176" y="228"/>
                </a:cubicBezTo>
                <a:cubicBezTo>
                  <a:pt x="226" y="176"/>
                  <a:pt x="286" y="113"/>
                  <a:pt x="286" y="113"/>
                </a:cubicBezTo>
                <a:cubicBezTo>
                  <a:pt x="322" y="147"/>
                  <a:pt x="322" y="147"/>
                  <a:pt x="322" y="147"/>
                </a:cubicBezTo>
                <a:cubicBezTo>
                  <a:pt x="322" y="147"/>
                  <a:pt x="322" y="147"/>
                  <a:pt x="177" y="295"/>
                </a:cubicBezTo>
                <a:close/>
              </a:path>
            </a:pathLst>
          </a:custGeom>
          <a:solidFill>
            <a:srgbClr val="9B4F96"/>
          </a:solidFill>
          <a:ln>
            <a:noFill/>
          </a:ln>
          <a:extLst/>
        </p:spPr>
        <p:txBody>
          <a:bodyPr vert="horz" wrap="square" lIns="87834" tIns="43918" rIns="87834" bIns="43918" numCol="1" anchor="t" anchorCtr="0" compatLnSpc="1">
            <a:prstTxWarp prst="textNoShape">
              <a:avLst/>
            </a:prstTxWarp>
          </a:bodyPr>
          <a:lstStyle/>
          <a:p>
            <a:pPr defTabSz="895817"/>
            <a:endParaRPr lang="en-US" sz="1728">
              <a:solidFill>
                <a:srgbClr val="505050"/>
              </a:solidFill>
            </a:endParaRPr>
          </a:p>
        </p:txBody>
      </p:sp>
      <p:sp>
        <p:nvSpPr>
          <p:cNvPr id="71" name="Freeform 6"/>
          <p:cNvSpPr>
            <a:spLocks noChangeAspect="1" noEditPoints="1"/>
          </p:cNvSpPr>
          <p:nvPr/>
        </p:nvSpPr>
        <p:spPr bwMode="auto">
          <a:xfrm>
            <a:off x="4516680" y="4598139"/>
            <a:ext cx="279068" cy="279068"/>
          </a:xfrm>
          <a:custGeom>
            <a:avLst/>
            <a:gdLst>
              <a:gd name="T0" fmla="*/ 196 w 392"/>
              <a:gd name="T1" fmla="*/ 0 h 392"/>
              <a:gd name="T2" fmla="*/ 0 w 392"/>
              <a:gd name="T3" fmla="*/ 196 h 392"/>
              <a:gd name="T4" fmla="*/ 196 w 392"/>
              <a:gd name="T5" fmla="*/ 392 h 392"/>
              <a:gd name="T6" fmla="*/ 392 w 392"/>
              <a:gd name="T7" fmla="*/ 196 h 392"/>
              <a:gd name="T8" fmla="*/ 196 w 392"/>
              <a:gd name="T9" fmla="*/ 0 h 392"/>
              <a:gd name="T10" fmla="*/ 177 w 392"/>
              <a:gd name="T11" fmla="*/ 295 h 392"/>
              <a:gd name="T12" fmla="*/ 86 w 392"/>
              <a:gd name="T13" fmla="*/ 212 h 392"/>
              <a:gd name="T14" fmla="*/ 118 w 392"/>
              <a:gd name="T15" fmla="*/ 176 h 392"/>
              <a:gd name="T16" fmla="*/ 176 w 392"/>
              <a:gd name="T17" fmla="*/ 228 h 392"/>
              <a:gd name="T18" fmla="*/ 286 w 392"/>
              <a:gd name="T19" fmla="*/ 113 h 392"/>
              <a:gd name="T20" fmla="*/ 322 w 392"/>
              <a:gd name="T21" fmla="*/ 147 h 392"/>
              <a:gd name="T22" fmla="*/ 177 w 392"/>
              <a:gd name="T23" fmla="*/ 295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2" h="392">
                <a:moveTo>
                  <a:pt x="196" y="0"/>
                </a:moveTo>
                <a:cubicBezTo>
                  <a:pt x="88" y="0"/>
                  <a:pt x="0" y="87"/>
                  <a:pt x="0" y="196"/>
                </a:cubicBezTo>
                <a:cubicBezTo>
                  <a:pt x="0" y="304"/>
                  <a:pt x="88" y="392"/>
                  <a:pt x="196" y="392"/>
                </a:cubicBezTo>
                <a:cubicBezTo>
                  <a:pt x="304" y="392"/>
                  <a:pt x="392" y="304"/>
                  <a:pt x="392" y="196"/>
                </a:cubicBezTo>
                <a:cubicBezTo>
                  <a:pt x="392" y="87"/>
                  <a:pt x="304" y="0"/>
                  <a:pt x="196" y="0"/>
                </a:cubicBezTo>
                <a:close/>
                <a:moveTo>
                  <a:pt x="177" y="295"/>
                </a:moveTo>
                <a:cubicBezTo>
                  <a:pt x="177" y="295"/>
                  <a:pt x="177" y="295"/>
                  <a:pt x="86" y="212"/>
                </a:cubicBezTo>
                <a:cubicBezTo>
                  <a:pt x="86" y="212"/>
                  <a:pt x="86" y="212"/>
                  <a:pt x="118" y="176"/>
                </a:cubicBezTo>
                <a:cubicBezTo>
                  <a:pt x="118" y="176"/>
                  <a:pt x="155" y="211"/>
                  <a:pt x="176" y="228"/>
                </a:cubicBezTo>
                <a:cubicBezTo>
                  <a:pt x="226" y="176"/>
                  <a:pt x="286" y="113"/>
                  <a:pt x="286" y="113"/>
                </a:cubicBezTo>
                <a:cubicBezTo>
                  <a:pt x="322" y="147"/>
                  <a:pt x="322" y="147"/>
                  <a:pt x="322" y="147"/>
                </a:cubicBezTo>
                <a:cubicBezTo>
                  <a:pt x="322" y="147"/>
                  <a:pt x="322" y="147"/>
                  <a:pt x="177" y="295"/>
                </a:cubicBezTo>
                <a:close/>
              </a:path>
            </a:pathLst>
          </a:custGeom>
          <a:solidFill>
            <a:srgbClr val="9B4F96"/>
          </a:solidFill>
          <a:ln>
            <a:noFill/>
          </a:ln>
          <a:extLst/>
        </p:spPr>
        <p:txBody>
          <a:bodyPr vert="horz" wrap="square" lIns="87834" tIns="43918" rIns="87834" bIns="43918" numCol="1" anchor="t" anchorCtr="0" compatLnSpc="1">
            <a:prstTxWarp prst="textNoShape">
              <a:avLst/>
            </a:prstTxWarp>
          </a:bodyPr>
          <a:lstStyle/>
          <a:p>
            <a:pPr defTabSz="895817"/>
            <a:endParaRPr lang="en-US" sz="1728">
              <a:solidFill>
                <a:srgbClr val="505050"/>
              </a:solidFill>
            </a:endParaRPr>
          </a:p>
        </p:txBody>
      </p:sp>
      <p:sp>
        <p:nvSpPr>
          <p:cNvPr id="72" name="Freeform 6"/>
          <p:cNvSpPr>
            <a:spLocks noChangeAspect="1" noEditPoints="1"/>
          </p:cNvSpPr>
          <p:nvPr/>
        </p:nvSpPr>
        <p:spPr bwMode="auto">
          <a:xfrm>
            <a:off x="6530110" y="1241548"/>
            <a:ext cx="279068" cy="279068"/>
          </a:xfrm>
          <a:custGeom>
            <a:avLst/>
            <a:gdLst>
              <a:gd name="T0" fmla="*/ 196 w 392"/>
              <a:gd name="T1" fmla="*/ 0 h 392"/>
              <a:gd name="T2" fmla="*/ 0 w 392"/>
              <a:gd name="T3" fmla="*/ 196 h 392"/>
              <a:gd name="T4" fmla="*/ 196 w 392"/>
              <a:gd name="T5" fmla="*/ 392 h 392"/>
              <a:gd name="T6" fmla="*/ 392 w 392"/>
              <a:gd name="T7" fmla="*/ 196 h 392"/>
              <a:gd name="T8" fmla="*/ 196 w 392"/>
              <a:gd name="T9" fmla="*/ 0 h 392"/>
              <a:gd name="T10" fmla="*/ 177 w 392"/>
              <a:gd name="T11" fmla="*/ 295 h 392"/>
              <a:gd name="T12" fmla="*/ 86 w 392"/>
              <a:gd name="T13" fmla="*/ 212 h 392"/>
              <a:gd name="T14" fmla="*/ 118 w 392"/>
              <a:gd name="T15" fmla="*/ 176 h 392"/>
              <a:gd name="T16" fmla="*/ 176 w 392"/>
              <a:gd name="T17" fmla="*/ 228 h 392"/>
              <a:gd name="T18" fmla="*/ 286 w 392"/>
              <a:gd name="T19" fmla="*/ 113 h 392"/>
              <a:gd name="T20" fmla="*/ 322 w 392"/>
              <a:gd name="T21" fmla="*/ 147 h 392"/>
              <a:gd name="T22" fmla="*/ 177 w 392"/>
              <a:gd name="T23" fmla="*/ 295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2" h="392">
                <a:moveTo>
                  <a:pt x="196" y="0"/>
                </a:moveTo>
                <a:cubicBezTo>
                  <a:pt x="88" y="0"/>
                  <a:pt x="0" y="87"/>
                  <a:pt x="0" y="196"/>
                </a:cubicBezTo>
                <a:cubicBezTo>
                  <a:pt x="0" y="304"/>
                  <a:pt x="88" y="392"/>
                  <a:pt x="196" y="392"/>
                </a:cubicBezTo>
                <a:cubicBezTo>
                  <a:pt x="304" y="392"/>
                  <a:pt x="392" y="304"/>
                  <a:pt x="392" y="196"/>
                </a:cubicBezTo>
                <a:cubicBezTo>
                  <a:pt x="392" y="87"/>
                  <a:pt x="304" y="0"/>
                  <a:pt x="196" y="0"/>
                </a:cubicBezTo>
                <a:close/>
                <a:moveTo>
                  <a:pt x="177" y="295"/>
                </a:moveTo>
                <a:cubicBezTo>
                  <a:pt x="177" y="295"/>
                  <a:pt x="177" y="295"/>
                  <a:pt x="86" y="212"/>
                </a:cubicBezTo>
                <a:cubicBezTo>
                  <a:pt x="86" y="212"/>
                  <a:pt x="86" y="212"/>
                  <a:pt x="118" y="176"/>
                </a:cubicBezTo>
                <a:cubicBezTo>
                  <a:pt x="118" y="176"/>
                  <a:pt x="155" y="211"/>
                  <a:pt x="176" y="228"/>
                </a:cubicBezTo>
                <a:cubicBezTo>
                  <a:pt x="226" y="176"/>
                  <a:pt x="286" y="113"/>
                  <a:pt x="286" y="113"/>
                </a:cubicBezTo>
                <a:cubicBezTo>
                  <a:pt x="322" y="147"/>
                  <a:pt x="322" y="147"/>
                  <a:pt x="322" y="147"/>
                </a:cubicBezTo>
                <a:cubicBezTo>
                  <a:pt x="322" y="147"/>
                  <a:pt x="322" y="147"/>
                  <a:pt x="177" y="295"/>
                </a:cubicBezTo>
                <a:close/>
              </a:path>
            </a:pathLst>
          </a:custGeom>
          <a:solidFill>
            <a:srgbClr val="9B4F96"/>
          </a:solidFill>
          <a:ln>
            <a:noFill/>
          </a:ln>
          <a:extLst/>
        </p:spPr>
        <p:txBody>
          <a:bodyPr vert="horz" wrap="square" lIns="87834" tIns="43918" rIns="87834" bIns="43918" numCol="1" anchor="t" anchorCtr="0" compatLnSpc="1">
            <a:prstTxWarp prst="textNoShape">
              <a:avLst/>
            </a:prstTxWarp>
          </a:bodyPr>
          <a:lstStyle/>
          <a:p>
            <a:pPr defTabSz="895817"/>
            <a:endParaRPr lang="en-US" sz="1728">
              <a:solidFill>
                <a:srgbClr val="505050"/>
              </a:solidFill>
            </a:endParaRPr>
          </a:p>
        </p:txBody>
      </p:sp>
      <p:sp>
        <p:nvSpPr>
          <p:cNvPr id="73" name="Freeform 6"/>
          <p:cNvSpPr>
            <a:spLocks noChangeAspect="1" noEditPoints="1"/>
          </p:cNvSpPr>
          <p:nvPr/>
        </p:nvSpPr>
        <p:spPr bwMode="auto">
          <a:xfrm>
            <a:off x="8567913" y="4598139"/>
            <a:ext cx="279068" cy="279068"/>
          </a:xfrm>
          <a:custGeom>
            <a:avLst/>
            <a:gdLst>
              <a:gd name="T0" fmla="*/ 196 w 392"/>
              <a:gd name="T1" fmla="*/ 0 h 392"/>
              <a:gd name="T2" fmla="*/ 0 w 392"/>
              <a:gd name="T3" fmla="*/ 196 h 392"/>
              <a:gd name="T4" fmla="*/ 196 w 392"/>
              <a:gd name="T5" fmla="*/ 392 h 392"/>
              <a:gd name="T6" fmla="*/ 392 w 392"/>
              <a:gd name="T7" fmla="*/ 196 h 392"/>
              <a:gd name="T8" fmla="*/ 196 w 392"/>
              <a:gd name="T9" fmla="*/ 0 h 392"/>
              <a:gd name="T10" fmla="*/ 177 w 392"/>
              <a:gd name="T11" fmla="*/ 295 h 392"/>
              <a:gd name="T12" fmla="*/ 86 w 392"/>
              <a:gd name="T13" fmla="*/ 212 h 392"/>
              <a:gd name="T14" fmla="*/ 118 w 392"/>
              <a:gd name="T15" fmla="*/ 176 h 392"/>
              <a:gd name="T16" fmla="*/ 176 w 392"/>
              <a:gd name="T17" fmla="*/ 228 h 392"/>
              <a:gd name="T18" fmla="*/ 286 w 392"/>
              <a:gd name="T19" fmla="*/ 113 h 392"/>
              <a:gd name="T20" fmla="*/ 322 w 392"/>
              <a:gd name="T21" fmla="*/ 147 h 392"/>
              <a:gd name="T22" fmla="*/ 177 w 392"/>
              <a:gd name="T23" fmla="*/ 295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2" h="392">
                <a:moveTo>
                  <a:pt x="196" y="0"/>
                </a:moveTo>
                <a:cubicBezTo>
                  <a:pt x="88" y="0"/>
                  <a:pt x="0" y="87"/>
                  <a:pt x="0" y="196"/>
                </a:cubicBezTo>
                <a:cubicBezTo>
                  <a:pt x="0" y="304"/>
                  <a:pt x="88" y="392"/>
                  <a:pt x="196" y="392"/>
                </a:cubicBezTo>
                <a:cubicBezTo>
                  <a:pt x="304" y="392"/>
                  <a:pt x="392" y="304"/>
                  <a:pt x="392" y="196"/>
                </a:cubicBezTo>
                <a:cubicBezTo>
                  <a:pt x="392" y="87"/>
                  <a:pt x="304" y="0"/>
                  <a:pt x="196" y="0"/>
                </a:cubicBezTo>
                <a:close/>
                <a:moveTo>
                  <a:pt x="177" y="295"/>
                </a:moveTo>
                <a:cubicBezTo>
                  <a:pt x="177" y="295"/>
                  <a:pt x="177" y="295"/>
                  <a:pt x="86" y="212"/>
                </a:cubicBezTo>
                <a:cubicBezTo>
                  <a:pt x="86" y="212"/>
                  <a:pt x="86" y="212"/>
                  <a:pt x="118" y="176"/>
                </a:cubicBezTo>
                <a:cubicBezTo>
                  <a:pt x="118" y="176"/>
                  <a:pt x="155" y="211"/>
                  <a:pt x="176" y="228"/>
                </a:cubicBezTo>
                <a:cubicBezTo>
                  <a:pt x="226" y="176"/>
                  <a:pt x="286" y="113"/>
                  <a:pt x="286" y="113"/>
                </a:cubicBezTo>
                <a:cubicBezTo>
                  <a:pt x="322" y="147"/>
                  <a:pt x="322" y="147"/>
                  <a:pt x="322" y="147"/>
                </a:cubicBezTo>
                <a:cubicBezTo>
                  <a:pt x="322" y="147"/>
                  <a:pt x="322" y="147"/>
                  <a:pt x="177" y="295"/>
                </a:cubicBezTo>
                <a:close/>
              </a:path>
            </a:pathLst>
          </a:custGeom>
          <a:solidFill>
            <a:srgbClr val="9B4F96"/>
          </a:solidFill>
          <a:ln>
            <a:noFill/>
          </a:ln>
          <a:extLst/>
        </p:spPr>
        <p:txBody>
          <a:bodyPr vert="horz" wrap="square" lIns="87834" tIns="43918" rIns="87834" bIns="43918" numCol="1" anchor="t" anchorCtr="0" compatLnSpc="1">
            <a:prstTxWarp prst="textNoShape">
              <a:avLst/>
            </a:prstTxWarp>
          </a:bodyPr>
          <a:lstStyle/>
          <a:p>
            <a:pPr defTabSz="895817"/>
            <a:endParaRPr lang="en-US" sz="1728">
              <a:solidFill>
                <a:srgbClr val="505050"/>
              </a:solidFill>
            </a:endParaRPr>
          </a:p>
        </p:txBody>
      </p:sp>
      <p:sp>
        <p:nvSpPr>
          <p:cNvPr id="74" name="Rectangle 73"/>
          <p:cNvSpPr/>
          <p:nvPr/>
        </p:nvSpPr>
        <p:spPr bwMode="auto">
          <a:xfrm>
            <a:off x="5204931" y="5527132"/>
            <a:ext cx="1682038" cy="1254668"/>
          </a:xfrm>
          <a:prstGeom prst="rect">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391" tIns="0" rIns="89619" bIns="89619" numCol="1" spcCol="0" rtlCol="0" fromWordArt="0" anchor="b" anchorCtr="0" forceAA="0" compatLnSpc="1">
            <a:prstTxWarp prst="textNoShape">
              <a:avLst/>
            </a:prstTxWarp>
            <a:noAutofit/>
          </a:bodyPr>
          <a:lstStyle/>
          <a:p>
            <a:pPr defTabSz="913859">
              <a:lnSpc>
                <a:spcPct val="90000"/>
              </a:lnSpc>
              <a:spcBef>
                <a:spcPts val="588"/>
              </a:spcBef>
            </a:pPr>
            <a:r>
              <a:rPr lang="en-US" sz="1400" dirty="0">
                <a:gradFill>
                  <a:gsLst>
                    <a:gs pos="0">
                      <a:srgbClr val="505050">
                        <a:lumMod val="50000"/>
                      </a:srgbClr>
                    </a:gs>
                    <a:gs pos="100000">
                      <a:srgbClr val="505050">
                        <a:lumMod val="50000"/>
                      </a:srgbClr>
                    </a:gs>
                  </a:gsLst>
                  <a:lin ang="5400000" scaled="1"/>
                </a:gradFill>
                <a:latin typeface="Segoe UI" panose="020B0502040204020203" pitchFamily="34" charset="0"/>
                <a:cs typeface="Segoe UI" panose="020B0502040204020203" pitchFamily="34" charset="0"/>
              </a:rPr>
              <a:t>HIPAA Business Associate Agreement (BAA)</a:t>
            </a:r>
          </a:p>
        </p:txBody>
      </p:sp>
      <p:sp>
        <p:nvSpPr>
          <p:cNvPr id="75" name="Freeform 6"/>
          <p:cNvSpPr>
            <a:spLocks noChangeAspect="1" noEditPoints="1"/>
          </p:cNvSpPr>
          <p:nvPr/>
        </p:nvSpPr>
        <p:spPr bwMode="auto">
          <a:xfrm>
            <a:off x="6497880" y="5621260"/>
            <a:ext cx="279068" cy="279068"/>
          </a:xfrm>
          <a:custGeom>
            <a:avLst/>
            <a:gdLst>
              <a:gd name="T0" fmla="*/ 196 w 392"/>
              <a:gd name="T1" fmla="*/ 0 h 392"/>
              <a:gd name="T2" fmla="*/ 0 w 392"/>
              <a:gd name="T3" fmla="*/ 196 h 392"/>
              <a:gd name="T4" fmla="*/ 196 w 392"/>
              <a:gd name="T5" fmla="*/ 392 h 392"/>
              <a:gd name="T6" fmla="*/ 392 w 392"/>
              <a:gd name="T7" fmla="*/ 196 h 392"/>
              <a:gd name="T8" fmla="*/ 196 w 392"/>
              <a:gd name="T9" fmla="*/ 0 h 392"/>
              <a:gd name="T10" fmla="*/ 177 w 392"/>
              <a:gd name="T11" fmla="*/ 295 h 392"/>
              <a:gd name="T12" fmla="*/ 86 w 392"/>
              <a:gd name="T13" fmla="*/ 212 h 392"/>
              <a:gd name="T14" fmla="*/ 118 w 392"/>
              <a:gd name="T15" fmla="*/ 176 h 392"/>
              <a:gd name="T16" fmla="*/ 176 w 392"/>
              <a:gd name="T17" fmla="*/ 228 h 392"/>
              <a:gd name="T18" fmla="*/ 286 w 392"/>
              <a:gd name="T19" fmla="*/ 113 h 392"/>
              <a:gd name="T20" fmla="*/ 322 w 392"/>
              <a:gd name="T21" fmla="*/ 147 h 392"/>
              <a:gd name="T22" fmla="*/ 177 w 392"/>
              <a:gd name="T23" fmla="*/ 295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2" h="392">
                <a:moveTo>
                  <a:pt x="196" y="0"/>
                </a:moveTo>
                <a:cubicBezTo>
                  <a:pt x="88" y="0"/>
                  <a:pt x="0" y="87"/>
                  <a:pt x="0" y="196"/>
                </a:cubicBezTo>
                <a:cubicBezTo>
                  <a:pt x="0" y="304"/>
                  <a:pt x="88" y="392"/>
                  <a:pt x="196" y="392"/>
                </a:cubicBezTo>
                <a:cubicBezTo>
                  <a:pt x="304" y="392"/>
                  <a:pt x="392" y="304"/>
                  <a:pt x="392" y="196"/>
                </a:cubicBezTo>
                <a:cubicBezTo>
                  <a:pt x="392" y="87"/>
                  <a:pt x="304" y="0"/>
                  <a:pt x="196" y="0"/>
                </a:cubicBezTo>
                <a:close/>
                <a:moveTo>
                  <a:pt x="177" y="295"/>
                </a:moveTo>
                <a:cubicBezTo>
                  <a:pt x="177" y="295"/>
                  <a:pt x="177" y="295"/>
                  <a:pt x="86" y="212"/>
                </a:cubicBezTo>
                <a:cubicBezTo>
                  <a:pt x="86" y="212"/>
                  <a:pt x="86" y="212"/>
                  <a:pt x="118" y="176"/>
                </a:cubicBezTo>
                <a:cubicBezTo>
                  <a:pt x="118" y="176"/>
                  <a:pt x="155" y="211"/>
                  <a:pt x="176" y="228"/>
                </a:cubicBezTo>
                <a:cubicBezTo>
                  <a:pt x="226" y="176"/>
                  <a:pt x="286" y="113"/>
                  <a:pt x="286" y="113"/>
                </a:cubicBezTo>
                <a:cubicBezTo>
                  <a:pt x="322" y="147"/>
                  <a:pt x="322" y="147"/>
                  <a:pt x="322" y="147"/>
                </a:cubicBezTo>
                <a:cubicBezTo>
                  <a:pt x="322" y="147"/>
                  <a:pt x="322" y="147"/>
                  <a:pt x="177" y="295"/>
                </a:cubicBezTo>
                <a:close/>
              </a:path>
            </a:pathLst>
          </a:custGeom>
          <a:solidFill>
            <a:srgbClr val="9B4F96"/>
          </a:solidFill>
          <a:ln>
            <a:noFill/>
          </a:ln>
          <a:extLst/>
        </p:spPr>
        <p:txBody>
          <a:bodyPr vert="horz" wrap="square" lIns="87834" tIns="43918" rIns="87834" bIns="43918" numCol="1" anchor="t" anchorCtr="0" compatLnSpc="1">
            <a:prstTxWarp prst="textNoShape">
              <a:avLst/>
            </a:prstTxWarp>
          </a:bodyPr>
          <a:lstStyle/>
          <a:p>
            <a:pPr defTabSz="895817"/>
            <a:endParaRPr lang="en-US" sz="1728">
              <a:solidFill>
                <a:srgbClr val="505050"/>
              </a:solidFill>
            </a:endParaRPr>
          </a:p>
        </p:txBody>
      </p:sp>
    </p:spTree>
    <p:extLst>
      <p:ext uri="{BB962C8B-B14F-4D97-AF65-F5344CB8AC3E}">
        <p14:creationId xmlns:p14="http://schemas.microsoft.com/office/powerpoint/2010/main" val="750374625"/>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Freeform 114"/>
          <p:cNvSpPr/>
          <p:nvPr/>
        </p:nvSpPr>
        <p:spPr bwMode="auto">
          <a:xfrm>
            <a:off x="0" y="1733007"/>
            <a:ext cx="12516832" cy="4726310"/>
          </a:xfrm>
          <a:custGeom>
            <a:avLst/>
            <a:gdLst>
              <a:gd name="connsiteX0" fmla="*/ 6344670 w 17221200"/>
              <a:gd name="connsiteY0" fmla="*/ 0 h 6502662"/>
              <a:gd name="connsiteX1" fmla="*/ 8044445 w 17221200"/>
              <a:gd name="connsiteY1" fmla="*/ 1250537 h 6502662"/>
              <a:gd name="connsiteX2" fmla="*/ 8067523 w 17221200"/>
              <a:gd name="connsiteY2" fmla="*/ 1340287 h 6502662"/>
              <a:gd name="connsiteX3" fmla="*/ 8085624 w 17221200"/>
              <a:gd name="connsiteY3" fmla="*/ 1331634 h 6502662"/>
              <a:gd name="connsiteX4" fmla="*/ 9129300 w 17221200"/>
              <a:gd name="connsiteY4" fmla="*/ 1117600 h 6502662"/>
              <a:gd name="connsiteX5" fmla="*/ 9399558 w 17221200"/>
              <a:gd name="connsiteY5" fmla="*/ 1131247 h 6502662"/>
              <a:gd name="connsiteX6" fmla="*/ 9457105 w 17221200"/>
              <a:gd name="connsiteY6" fmla="*/ 1140030 h 6502662"/>
              <a:gd name="connsiteX7" fmla="*/ 9479224 w 17221200"/>
              <a:gd name="connsiteY7" fmla="*/ 1068773 h 6502662"/>
              <a:gd name="connsiteX8" fmla="*/ 10173771 w 17221200"/>
              <a:gd name="connsiteY8" fmla="*/ 608396 h 6502662"/>
              <a:gd name="connsiteX9" fmla="*/ 10706776 w 17221200"/>
              <a:gd name="connsiteY9" fmla="*/ 829174 h 6502662"/>
              <a:gd name="connsiteX10" fmla="*/ 10718548 w 17221200"/>
              <a:gd name="connsiteY10" fmla="*/ 843442 h 6502662"/>
              <a:gd name="connsiteX11" fmla="*/ 10806869 w 17221200"/>
              <a:gd name="connsiteY11" fmla="*/ 767854 h 6502662"/>
              <a:gd name="connsiteX12" fmla="*/ 12463627 w 17221200"/>
              <a:gd name="connsiteY12" fmla="*/ 184318 h 6502662"/>
              <a:gd name="connsiteX13" fmla="*/ 14503294 w 17221200"/>
              <a:gd name="connsiteY13" fmla="*/ 1146219 h 6502662"/>
              <a:gd name="connsiteX14" fmla="*/ 14639898 w 17221200"/>
              <a:gd name="connsiteY14" fmla="*/ 1328897 h 6502662"/>
              <a:gd name="connsiteX15" fmla="*/ 14695193 w 17221200"/>
              <a:gd name="connsiteY15" fmla="*/ 1302259 h 6502662"/>
              <a:gd name="connsiteX16" fmla="*/ 15396527 w 17221200"/>
              <a:gd name="connsiteY16" fmla="*/ 1160666 h 6502662"/>
              <a:gd name="connsiteX17" fmla="*/ 17161700 w 17221200"/>
              <a:gd name="connsiteY17" fmla="*/ 2599325 h 6502662"/>
              <a:gd name="connsiteX18" fmla="*/ 17183068 w 17221200"/>
              <a:gd name="connsiteY18" fmla="*/ 2811291 h 6502662"/>
              <a:gd name="connsiteX19" fmla="*/ 17198306 w 17221200"/>
              <a:gd name="connsiteY19" fmla="*/ 2811291 h 6502662"/>
              <a:gd name="connsiteX20" fmla="*/ 17198306 w 17221200"/>
              <a:gd name="connsiteY20" fmla="*/ 2962446 h 6502662"/>
              <a:gd name="connsiteX21" fmla="*/ 17198306 w 17221200"/>
              <a:gd name="connsiteY21" fmla="*/ 4046706 h 6502662"/>
              <a:gd name="connsiteX22" fmla="*/ 17221200 w 17221200"/>
              <a:gd name="connsiteY22" fmla="*/ 4046706 h 6502662"/>
              <a:gd name="connsiteX23" fmla="*/ 17221200 w 17221200"/>
              <a:gd name="connsiteY23" fmla="*/ 6502662 h 6502662"/>
              <a:gd name="connsiteX24" fmla="*/ 17198306 w 17221200"/>
              <a:gd name="connsiteY24" fmla="*/ 6502662 h 6502662"/>
              <a:gd name="connsiteX25" fmla="*/ 11368772 w 17221200"/>
              <a:gd name="connsiteY25" fmla="*/ 6502662 h 6502662"/>
              <a:gd name="connsiteX26" fmla="*/ 1 w 17221200"/>
              <a:gd name="connsiteY26" fmla="*/ 6502662 h 6502662"/>
              <a:gd name="connsiteX27" fmla="*/ 1 w 17221200"/>
              <a:gd name="connsiteY27" fmla="*/ 4085110 h 6502662"/>
              <a:gd name="connsiteX28" fmla="*/ 0 w 17221200"/>
              <a:gd name="connsiteY28" fmla="*/ 4085107 h 6502662"/>
              <a:gd name="connsiteX29" fmla="*/ 1 w 17221200"/>
              <a:gd name="connsiteY29" fmla="*/ 4085105 h 6502662"/>
              <a:gd name="connsiteX30" fmla="*/ 1 w 17221200"/>
              <a:gd name="connsiteY30" fmla="*/ 4046706 h 6502662"/>
              <a:gd name="connsiteX31" fmla="*/ 3872 w 17221200"/>
              <a:gd name="connsiteY31" fmla="*/ 4046706 h 6502662"/>
              <a:gd name="connsiteX32" fmla="*/ 30079 w 17221200"/>
              <a:gd name="connsiteY32" fmla="*/ 3786736 h 6502662"/>
              <a:gd name="connsiteX33" fmla="*/ 1480493 w 17221200"/>
              <a:gd name="connsiteY33" fmla="*/ 2604614 h 6502662"/>
              <a:gd name="connsiteX34" fmla="*/ 1631865 w 17221200"/>
              <a:gd name="connsiteY34" fmla="*/ 2612258 h 6502662"/>
              <a:gd name="connsiteX35" fmla="*/ 1676770 w 17221200"/>
              <a:gd name="connsiteY35" fmla="*/ 2619111 h 6502662"/>
              <a:gd name="connsiteX36" fmla="*/ 1714754 w 17221200"/>
              <a:gd name="connsiteY36" fmla="*/ 2540261 h 6502662"/>
              <a:gd name="connsiteX37" fmla="*/ 4032720 w 17221200"/>
              <a:gd name="connsiteY37" fmla="*/ 1160665 h 6502662"/>
              <a:gd name="connsiteX38" fmla="*/ 4466836 w 17221200"/>
              <a:gd name="connsiteY38" fmla="*/ 1196240 h 6502662"/>
              <a:gd name="connsiteX39" fmla="*/ 4650778 w 17221200"/>
              <a:gd name="connsiteY39" fmla="*/ 1234460 h 6502662"/>
              <a:gd name="connsiteX40" fmla="*/ 4704742 w 17221200"/>
              <a:gd name="connsiteY40" fmla="*/ 1087017 h 6502662"/>
              <a:gd name="connsiteX41" fmla="*/ 6344670 w 17221200"/>
              <a:gd name="connsiteY41" fmla="*/ 0 h 650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7221200" h="6502662">
                <a:moveTo>
                  <a:pt x="6344670" y="0"/>
                </a:moveTo>
                <a:cubicBezTo>
                  <a:pt x="7143317" y="0"/>
                  <a:pt x="7819103" y="526039"/>
                  <a:pt x="8044445" y="1250537"/>
                </a:cubicBezTo>
                <a:lnTo>
                  <a:pt x="8067523" y="1340287"/>
                </a:lnTo>
                <a:lnTo>
                  <a:pt x="8085624" y="1331634"/>
                </a:lnTo>
                <a:cubicBezTo>
                  <a:pt x="8405799" y="1193894"/>
                  <a:pt x="8758640" y="1117600"/>
                  <a:pt x="9129300" y="1117600"/>
                </a:cubicBezTo>
                <a:cubicBezTo>
                  <a:pt x="9220540" y="1117600"/>
                  <a:pt x="9310699" y="1122223"/>
                  <a:pt x="9399558" y="1131247"/>
                </a:cubicBezTo>
                <a:lnTo>
                  <a:pt x="9457105" y="1140030"/>
                </a:lnTo>
                <a:lnTo>
                  <a:pt x="9479224" y="1068773"/>
                </a:lnTo>
                <a:cubicBezTo>
                  <a:pt x="9593655" y="798229"/>
                  <a:pt x="9861544" y="608396"/>
                  <a:pt x="10173771" y="608396"/>
                </a:cubicBezTo>
                <a:cubicBezTo>
                  <a:pt x="10381922" y="608396"/>
                  <a:pt x="10570368" y="692766"/>
                  <a:pt x="10706776" y="829174"/>
                </a:cubicBezTo>
                <a:lnTo>
                  <a:pt x="10718548" y="843442"/>
                </a:lnTo>
                <a:lnTo>
                  <a:pt x="10806869" y="767854"/>
                </a:lnTo>
                <a:cubicBezTo>
                  <a:pt x="11260117" y="402816"/>
                  <a:pt x="11836355" y="184318"/>
                  <a:pt x="12463627" y="184318"/>
                </a:cubicBezTo>
                <a:cubicBezTo>
                  <a:pt x="13284783" y="184318"/>
                  <a:pt x="14018482" y="558762"/>
                  <a:pt x="14503294" y="1146219"/>
                </a:cubicBezTo>
                <a:lnTo>
                  <a:pt x="14639898" y="1328897"/>
                </a:lnTo>
                <a:lnTo>
                  <a:pt x="14695193" y="1302259"/>
                </a:lnTo>
                <a:cubicBezTo>
                  <a:pt x="14910755" y="1211084"/>
                  <a:pt x="15147753" y="1160666"/>
                  <a:pt x="15396527" y="1160666"/>
                </a:cubicBezTo>
                <a:cubicBezTo>
                  <a:pt x="16267235" y="1160666"/>
                  <a:pt x="16993691" y="1778284"/>
                  <a:pt x="17161700" y="2599325"/>
                </a:cubicBezTo>
                <a:lnTo>
                  <a:pt x="17183068" y="2811291"/>
                </a:lnTo>
                <a:lnTo>
                  <a:pt x="17198306" y="2811291"/>
                </a:lnTo>
                <a:lnTo>
                  <a:pt x="17198306" y="2962446"/>
                </a:lnTo>
                <a:lnTo>
                  <a:pt x="17198306" y="4046706"/>
                </a:lnTo>
                <a:lnTo>
                  <a:pt x="17221200" y="4046706"/>
                </a:lnTo>
                <a:lnTo>
                  <a:pt x="17221200" y="6502662"/>
                </a:lnTo>
                <a:lnTo>
                  <a:pt x="17198306" y="6502662"/>
                </a:lnTo>
                <a:lnTo>
                  <a:pt x="11368772" y="6502662"/>
                </a:lnTo>
                <a:lnTo>
                  <a:pt x="1" y="6502662"/>
                </a:lnTo>
                <a:lnTo>
                  <a:pt x="1" y="4085110"/>
                </a:lnTo>
                <a:lnTo>
                  <a:pt x="0" y="4085107"/>
                </a:lnTo>
                <a:lnTo>
                  <a:pt x="1" y="4085105"/>
                </a:lnTo>
                <a:lnTo>
                  <a:pt x="1" y="4046706"/>
                </a:lnTo>
                <a:lnTo>
                  <a:pt x="3872" y="4046706"/>
                </a:lnTo>
                <a:lnTo>
                  <a:pt x="30079" y="3786736"/>
                </a:lnTo>
                <a:cubicBezTo>
                  <a:pt x="168129" y="3112100"/>
                  <a:pt x="765046" y="2604614"/>
                  <a:pt x="1480493" y="2604614"/>
                </a:cubicBezTo>
                <a:cubicBezTo>
                  <a:pt x="1531597" y="2604614"/>
                  <a:pt x="1582095" y="2607203"/>
                  <a:pt x="1631865" y="2612258"/>
                </a:cubicBezTo>
                <a:lnTo>
                  <a:pt x="1676770" y="2619111"/>
                </a:lnTo>
                <a:lnTo>
                  <a:pt x="1714754" y="2540261"/>
                </a:lnTo>
                <a:cubicBezTo>
                  <a:pt x="2161155" y="1718512"/>
                  <a:pt x="3031791" y="1160665"/>
                  <a:pt x="4032720" y="1160665"/>
                </a:cubicBezTo>
                <a:cubicBezTo>
                  <a:pt x="4180584" y="1160665"/>
                  <a:pt x="4325605" y="1172839"/>
                  <a:pt x="4466836" y="1196240"/>
                </a:cubicBezTo>
                <a:lnTo>
                  <a:pt x="4650778" y="1234460"/>
                </a:lnTo>
                <a:lnTo>
                  <a:pt x="4704742" y="1087017"/>
                </a:lnTo>
                <a:cubicBezTo>
                  <a:pt x="4974929" y="448223"/>
                  <a:pt x="5607455" y="0"/>
                  <a:pt x="6344670" y="0"/>
                </a:cubicBezTo>
                <a:close/>
              </a:path>
            </a:pathLst>
          </a:custGeom>
          <a:solidFill>
            <a:schemeClr val="tx2">
              <a:lumMod val="20000"/>
              <a:lumOff val="80000"/>
              <a:alpha val="50196"/>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02" name="Freeform 101"/>
          <p:cNvSpPr/>
          <p:nvPr/>
        </p:nvSpPr>
        <p:spPr bwMode="auto">
          <a:xfrm>
            <a:off x="0" y="1600200"/>
            <a:ext cx="12516832" cy="6635468"/>
          </a:xfrm>
          <a:custGeom>
            <a:avLst/>
            <a:gdLst>
              <a:gd name="connsiteX0" fmla="*/ 5530285 w 12188825"/>
              <a:gd name="connsiteY0" fmla="*/ 0 h 6461584"/>
              <a:gd name="connsiteX1" fmla="*/ 7646699 w 12188825"/>
              <a:gd name="connsiteY1" fmla="*/ 876648 h 6461584"/>
              <a:gd name="connsiteX2" fmla="*/ 7748409 w 12188825"/>
              <a:gd name="connsiteY2" fmla="*/ 988557 h 6461584"/>
              <a:gd name="connsiteX3" fmla="*/ 7768773 w 12188825"/>
              <a:gd name="connsiteY3" fmla="*/ 955036 h 6461584"/>
              <a:gd name="connsiteX4" fmla="*/ 9111006 w 12188825"/>
              <a:gd name="connsiteY4" fmla="*/ 241376 h 6461584"/>
              <a:gd name="connsiteX5" fmla="*/ 10721327 w 12188825"/>
              <a:gd name="connsiteY5" fmla="*/ 1694554 h 6461584"/>
              <a:gd name="connsiteX6" fmla="*/ 10724292 w 12188825"/>
              <a:gd name="connsiteY6" fmla="*/ 1753280 h 6461584"/>
              <a:gd name="connsiteX7" fmla="*/ 10848489 w 12188825"/>
              <a:gd name="connsiteY7" fmla="*/ 1737499 h 6461584"/>
              <a:gd name="connsiteX8" fmla="*/ 11212985 w 12188825"/>
              <a:gd name="connsiteY8" fmla="*/ 1719093 h 6461584"/>
              <a:gd name="connsiteX9" fmla="*/ 12103923 w 12188825"/>
              <a:gd name="connsiteY9" fmla="*/ 1831327 h 6461584"/>
              <a:gd name="connsiteX10" fmla="*/ 12188825 w 12188825"/>
              <a:gd name="connsiteY10" fmla="*/ 1855437 h 6461584"/>
              <a:gd name="connsiteX11" fmla="*/ 12188825 w 12188825"/>
              <a:gd name="connsiteY11" fmla="*/ 6461584 h 6461584"/>
              <a:gd name="connsiteX12" fmla="*/ 0 w 12188825"/>
              <a:gd name="connsiteY12" fmla="*/ 6461584 h 6461584"/>
              <a:gd name="connsiteX13" fmla="*/ 0 w 12188825"/>
              <a:gd name="connsiteY13" fmla="*/ 5963537 h 6461584"/>
              <a:gd name="connsiteX14" fmla="*/ 0 w 12188825"/>
              <a:gd name="connsiteY14" fmla="*/ 3291371 h 6461584"/>
              <a:gd name="connsiteX15" fmla="*/ 40110 w 12188825"/>
              <a:gd name="connsiteY15" fmla="*/ 3237732 h 6461584"/>
              <a:gd name="connsiteX16" fmla="*/ 1725990 w 12188825"/>
              <a:gd name="connsiteY16" fmla="*/ 2442676 h 6461584"/>
              <a:gd name="connsiteX17" fmla="*/ 2375676 w 12188825"/>
              <a:gd name="connsiteY17" fmla="*/ 2540900 h 6461584"/>
              <a:gd name="connsiteX18" fmla="*/ 2564435 w 12188825"/>
              <a:gd name="connsiteY18" fmla="*/ 2609986 h 6461584"/>
              <a:gd name="connsiteX19" fmla="*/ 2598030 w 12188825"/>
              <a:gd name="connsiteY19" fmla="*/ 2389857 h 6461584"/>
              <a:gd name="connsiteX20" fmla="*/ 5530285 w 12188825"/>
              <a:gd name="connsiteY20" fmla="*/ 0 h 646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88825" h="6461584">
                <a:moveTo>
                  <a:pt x="5530285" y="0"/>
                </a:moveTo>
                <a:cubicBezTo>
                  <a:pt x="6356796" y="0"/>
                  <a:pt x="7105062" y="335010"/>
                  <a:pt x="7646699" y="876648"/>
                </a:cubicBezTo>
                <a:lnTo>
                  <a:pt x="7748409" y="988557"/>
                </a:lnTo>
                <a:lnTo>
                  <a:pt x="7768773" y="955036"/>
                </a:lnTo>
                <a:cubicBezTo>
                  <a:pt x="8059661" y="524465"/>
                  <a:pt x="8552274" y="241376"/>
                  <a:pt x="9111006" y="241376"/>
                </a:cubicBezTo>
                <a:cubicBezTo>
                  <a:pt x="9949104" y="241376"/>
                  <a:pt x="10638434" y="878326"/>
                  <a:pt x="10721327" y="1694554"/>
                </a:cubicBezTo>
                <a:lnTo>
                  <a:pt x="10724292" y="1753280"/>
                </a:lnTo>
                <a:lnTo>
                  <a:pt x="10848489" y="1737499"/>
                </a:lnTo>
                <a:cubicBezTo>
                  <a:pt x="10968332" y="1725328"/>
                  <a:pt x="11089931" y="1719093"/>
                  <a:pt x="11212985" y="1719093"/>
                </a:cubicBezTo>
                <a:cubicBezTo>
                  <a:pt x="11520621" y="1719093"/>
                  <a:pt x="11819156" y="1758060"/>
                  <a:pt x="12103923" y="1831327"/>
                </a:cubicBezTo>
                <a:lnTo>
                  <a:pt x="12188825" y="1855437"/>
                </a:lnTo>
                <a:lnTo>
                  <a:pt x="12188825" y="6461584"/>
                </a:lnTo>
                <a:lnTo>
                  <a:pt x="0" y="6461584"/>
                </a:lnTo>
                <a:lnTo>
                  <a:pt x="0" y="5963537"/>
                </a:lnTo>
                <a:lnTo>
                  <a:pt x="0" y="3291371"/>
                </a:lnTo>
                <a:lnTo>
                  <a:pt x="40110" y="3237732"/>
                </a:lnTo>
                <a:cubicBezTo>
                  <a:pt x="440830" y="2752172"/>
                  <a:pt x="1047267" y="2442676"/>
                  <a:pt x="1725990" y="2442676"/>
                </a:cubicBezTo>
                <a:cubicBezTo>
                  <a:pt x="1952231" y="2442676"/>
                  <a:pt x="2170440" y="2477065"/>
                  <a:pt x="2375676" y="2540900"/>
                </a:cubicBezTo>
                <a:lnTo>
                  <a:pt x="2564435" y="2609986"/>
                </a:lnTo>
                <a:lnTo>
                  <a:pt x="2598030" y="2389857"/>
                </a:lnTo>
                <a:cubicBezTo>
                  <a:pt x="2877122" y="1025969"/>
                  <a:pt x="4083890" y="0"/>
                  <a:pt x="5530285"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86" name="Title 1"/>
          <p:cNvSpPr txBox="1">
            <a:spLocks/>
          </p:cNvSpPr>
          <p:nvPr/>
        </p:nvSpPr>
        <p:spPr>
          <a:xfrm>
            <a:off x="499604" y="314549"/>
            <a:ext cx="11081208" cy="766976"/>
          </a:xfrm>
          <a:prstGeom prst="rect">
            <a:avLst/>
          </a:prstGeom>
        </p:spPr>
        <p:txBody>
          <a:bodyPr/>
          <a:lstStyle>
            <a:lvl1pPr algn="l" defTabSz="914274" rtl="0" eaLnBrk="1" latinLnBrk="0" hangingPunct="1">
              <a:lnSpc>
                <a:spcPct val="90000"/>
              </a:lnSpc>
              <a:spcBef>
                <a:spcPct val="0"/>
              </a:spcBef>
              <a:buNone/>
              <a:defRPr lang="en-US" sz="5300"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4400" dirty="0" smtClean="0">
                <a:solidFill>
                  <a:schemeClr val="bg1"/>
                </a:solidFill>
              </a:rPr>
              <a:t>Compliance:  aka.ms/</a:t>
            </a:r>
            <a:r>
              <a:rPr lang="en-US" sz="4400" dirty="0" err="1" smtClean="0">
                <a:solidFill>
                  <a:schemeClr val="bg1"/>
                </a:solidFill>
              </a:rPr>
              <a:t>AzureCompliance</a:t>
            </a:r>
            <a:r>
              <a:rPr lang="en-US" sz="4400" dirty="0" smtClean="0">
                <a:solidFill>
                  <a:schemeClr val="bg1"/>
                </a:solidFill>
              </a:rPr>
              <a:t> </a:t>
            </a:r>
            <a:endParaRPr lang="en-US" sz="4400" dirty="0">
              <a:solidFill>
                <a:schemeClr val="bg1"/>
              </a:solidFill>
            </a:endParaRPr>
          </a:p>
        </p:txBody>
      </p:sp>
      <p:sp>
        <p:nvSpPr>
          <p:cNvPr id="88" name="Content Placeholder 2"/>
          <p:cNvSpPr txBox="1">
            <a:spLocks/>
          </p:cNvSpPr>
          <p:nvPr/>
        </p:nvSpPr>
        <p:spPr>
          <a:xfrm>
            <a:off x="1217612" y="2955009"/>
            <a:ext cx="9201281" cy="965120"/>
          </a:xfrm>
          <a:prstGeom prst="rect">
            <a:avLst/>
          </a:prstGeom>
        </p:spPr>
        <p:txBody>
          <a:bodyPr vert="horz" lIns="91416" tIns="45708" rIns="91416" bIns="4570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6000" dirty="0">
              <a:solidFill>
                <a:srgbClr val="0070C0"/>
              </a:solidFill>
            </a:endParaRPr>
          </a:p>
        </p:txBody>
      </p:sp>
      <p:grpSp>
        <p:nvGrpSpPr>
          <p:cNvPr id="2" name="Group 1"/>
          <p:cNvGrpSpPr/>
          <p:nvPr/>
        </p:nvGrpSpPr>
        <p:grpSpPr>
          <a:xfrm>
            <a:off x="499604" y="2671152"/>
            <a:ext cx="10865347" cy="4186848"/>
            <a:chOff x="501733" y="2570912"/>
            <a:chExt cx="10865347" cy="4186848"/>
          </a:xfrm>
        </p:grpSpPr>
        <p:pic>
          <p:nvPicPr>
            <p:cNvPr id="89" name="Picture 8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1276" y="2631462"/>
              <a:ext cx="1626736" cy="1612213"/>
            </a:xfrm>
            <a:prstGeom prst="rect">
              <a:avLst/>
            </a:prstGeom>
          </p:spPr>
        </p:pic>
        <p:pic>
          <p:nvPicPr>
            <p:cNvPr id="91" name="Picture 9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9012" y="5140518"/>
              <a:ext cx="2758068" cy="1066800"/>
            </a:xfrm>
            <a:prstGeom prst="rect">
              <a:avLst/>
            </a:prstGeom>
          </p:spPr>
        </p:pic>
        <p:pic>
          <p:nvPicPr>
            <p:cNvPr id="92" name="Picture 9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9812" y="4605110"/>
              <a:ext cx="2142400" cy="1947636"/>
            </a:xfrm>
            <a:prstGeom prst="rect">
              <a:avLst/>
            </a:prstGeom>
          </p:spPr>
        </p:pic>
        <p:pic>
          <p:nvPicPr>
            <p:cNvPr id="94" name="Picture 9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17095" y="4655668"/>
              <a:ext cx="1343369" cy="1965422"/>
            </a:xfrm>
            <a:prstGeom prst="rect">
              <a:avLst/>
            </a:prstGeom>
          </p:spPr>
        </p:pic>
        <p:pic>
          <p:nvPicPr>
            <p:cNvPr id="97" name="Picture 9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1733" y="4605110"/>
              <a:ext cx="2352675" cy="2152650"/>
            </a:xfrm>
            <a:prstGeom prst="rect">
              <a:avLst/>
            </a:prstGeom>
          </p:spPr>
        </p:pic>
        <p:pic>
          <p:nvPicPr>
            <p:cNvPr id="101" name="Picture 10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27412" y="2590800"/>
              <a:ext cx="2857899" cy="1495634"/>
            </a:xfrm>
            <a:prstGeom prst="rect">
              <a:avLst/>
            </a:prstGeom>
            <a:solidFill>
              <a:schemeClr val="bg1"/>
            </a:solidFill>
          </p:spPr>
        </p:pic>
        <p:pic>
          <p:nvPicPr>
            <p:cNvPr id="104" name="Picture 103"/>
            <p:cNvPicPr>
              <a:picLocks noChangeAspect="1"/>
            </p:cNvPicPr>
            <p:nvPr/>
          </p:nvPicPr>
          <p:blipFill>
            <a:blip r:embed="rId9"/>
            <a:stretch>
              <a:fillRect/>
            </a:stretch>
          </p:blipFill>
          <p:spPr>
            <a:xfrm>
              <a:off x="8809389" y="2570912"/>
              <a:ext cx="1806667" cy="1811073"/>
            </a:xfrm>
            <a:prstGeom prst="rect">
              <a:avLst/>
            </a:prstGeom>
          </p:spPr>
        </p:pic>
      </p:grpSp>
    </p:spTree>
    <p:extLst>
      <p:ext uri="{BB962C8B-B14F-4D97-AF65-F5344CB8AC3E}">
        <p14:creationId xmlns:p14="http://schemas.microsoft.com/office/powerpoint/2010/main" val="296102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1000"/>
                                        <p:tgtEl>
                                          <p:spTgt spid="102"/>
                                        </p:tgtEl>
                                      </p:cBhvr>
                                    </p:animEffect>
                                    <p:anim calcmode="lin" valueType="num">
                                      <p:cBhvr>
                                        <p:cTn id="8" dur="1000" fill="hold"/>
                                        <p:tgtEl>
                                          <p:spTgt spid="102"/>
                                        </p:tgtEl>
                                        <p:attrNameLst>
                                          <p:attrName>ppt_x</p:attrName>
                                        </p:attrNameLst>
                                      </p:cBhvr>
                                      <p:tavLst>
                                        <p:tav tm="0">
                                          <p:val>
                                            <p:strVal val="#ppt_x"/>
                                          </p:val>
                                        </p:tav>
                                        <p:tav tm="100000">
                                          <p:val>
                                            <p:strVal val="#ppt_x"/>
                                          </p:val>
                                        </p:tav>
                                      </p:tavLst>
                                    </p:anim>
                                    <p:anim calcmode="lin" valueType="num">
                                      <p:cBhvr>
                                        <p:cTn id="9" dur="1000" fill="hold"/>
                                        <p:tgtEl>
                                          <p:spTgt spid="10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15"/>
                                        </p:tgtEl>
                                        <p:attrNameLst>
                                          <p:attrName>style.visibility</p:attrName>
                                        </p:attrNameLst>
                                      </p:cBhvr>
                                      <p:to>
                                        <p:strVal val="visible"/>
                                      </p:to>
                                    </p:set>
                                    <p:animEffect transition="in" filter="fade">
                                      <p:cBhvr>
                                        <p:cTn id="12" dur="1000"/>
                                        <p:tgtEl>
                                          <p:spTgt spid="115"/>
                                        </p:tgtEl>
                                      </p:cBhvr>
                                    </p:animEffect>
                                    <p:anim calcmode="lin" valueType="num">
                                      <p:cBhvr>
                                        <p:cTn id="13" dur="1000" fill="hold"/>
                                        <p:tgtEl>
                                          <p:spTgt spid="115"/>
                                        </p:tgtEl>
                                        <p:attrNameLst>
                                          <p:attrName>ppt_x</p:attrName>
                                        </p:attrNameLst>
                                      </p:cBhvr>
                                      <p:tavLst>
                                        <p:tav tm="0">
                                          <p:val>
                                            <p:strVal val="#ppt_x"/>
                                          </p:val>
                                        </p:tav>
                                        <p:tav tm="100000">
                                          <p:val>
                                            <p:strVal val="#ppt_x"/>
                                          </p:val>
                                        </p:tav>
                                      </p:tavLst>
                                    </p:anim>
                                    <p:anim calcmode="lin" valueType="num">
                                      <p:cBhvr>
                                        <p:cTn id="14" dur="1000" fill="hold"/>
                                        <p:tgtEl>
                                          <p:spTgt spid="115"/>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02"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Why the cloud?</a:t>
            </a:r>
          </a:p>
        </p:txBody>
      </p:sp>
    </p:spTree>
    <p:extLst>
      <p:ext uri="{BB962C8B-B14F-4D97-AF65-F5344CB8AC3E}">
        <p14:creationId xmlns:p14="http://schemas.microsoft.com/office/powerpoint/2010/main" val="3425212690"/>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3"/>
            <a:ext cx="12188825" cy="6856214"/>
          </a:xfrm>
          <a:prstGeom prst="rect">
            <a:avLst/>
          </a:prstGeom>
        </p:spPr>
      </p:pic>
      <p:sp>
        <p:nvSpPr>
          <p:cNvPr id="11" name="Rectangle 10"/>
          <p:cNvSpPr/>
          <p:nvPr/>
        </p:nvSpPr>
        <p:spPr>
          <a:xfrm>
            <a:off x="6953812" y="3885112"/>
            <a:ext cx="5038520" cy="2758117"/>
          </a:xfrm>
          <a:prstGeom prst="rect">
            <a:avLst/>
          </a:prstGeom>
          <a:solidFill>
            <a:srgbClr val="68217A">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249" tIns="274249" rIns="274249" rtlCol="0" anchor="t"/>
          <a:lstStyle/>
          <a:p>
            <a:pPr marL="507848" indent="-507848">
              <a:spcAft>
                <a:spcPts val="1200"/>
              </a:spcAft>
            </a:pPr>
            <a:r>
              <a:rPr lang="en-US" sz="3199" dirty="0">
                <a:solidFill>
                  <a:schemeClr val="bg1"/>
                </a:solidFill>
                <a:latin typeface="+mj-lt"/>
                <a:sym typeface="Wingdings" panose="05000000000000000000" pitchFamily="2" charset="2"/>
              </a:rPr>
              <a:t></a:t>
            </a:r>
            <a:r>
              <a:rPr lang="en-US" sz="3199" dirty="0">
                <a:latin typeface="+mj-lt"/>
                <a:sym typeface="Wingdings" panose="05000000000000000000" pitchFamily="2" charset="2"/>
              </a:rPr>
              <a:t> </a:t>
            </a:r>
            <a:r>
              <a:rPr lang="en-US" sz="3199" dirty="0">
                <a:latin typeface="Segoe UI Light" panose="020B0502040204020203" pitchFamily="34" charset="0"/>
              </a:rPr>
              <a:t>Game sessions hosted using Azure</a:t>
            </a:r>
          </a:p>
          <a:p>
            <a:pPr marL="507848" indent="-507848">
              <a:spcAft>
                <a:spcPts val="1200"/>
              </a:spcAft>
            </a:pPr>
            <a:r>
              <a:rPr lang="en-US" sz="3199" dirty="0">
                <a:solidFill>
                  <a:schemeClr val="bg1"/>
                </a:solidFill>
                <a:latin typeface="Segoe UI Light" panose="020B0502040204020203" pitchFamily="34" charset="0"/>
                <a:sym typeface="Wingdings" panose="05000000000000000000" pitchFamily="2" charset="2"/>
              </a:rPr>
              <a:t></a:t>
            </a:r>
            <a:r>
              <a:rPr lang="en-US" sz="3199" dirty="0">
                <a:latin typeface="Segoe UI Light" panose="020B0502040204020203" pitchFamily="34" charset="0"/>
                <a:sym typeface="Wingdings" panose="05000000000000000000" pitchFamily="2" charset="2"/>
              </a:rPr>
              <a:t> </a:t>
            </a:r>
            <a:r>
              <a:rPr lang="en-US" sz="3199" dirty="0">
                <a:latin typeface="Segoe UI Light" panose="020B0502040204020203" pitchFamily="34" charset="0"/>
              </a:rPr>
              <a:t>Hosted using &gt;100,000 Azure Virtual Machines</a:t>
            </a:r>
          </a:p>
        </p:txBody>
      </p:sp>
      <p:sp>
        <p:nvSpPr>
          <p:cNvPr id="3" name="Title 2"/>
          <p:cNvSpPr>
            <a:spLocks noGrp="1"/>
          </p:cNvSpPr>
          <p:nvPr>
            <p:ph type="title" idx="4294967295"/>
          </p:nvPr>
        </p:nvSpPr>
        <p:spPr>
          <a:xfrm>
            <a:off x="0" y="1185863"/>
            <a:ext cx="9855200" cy="2698750"/>
          </a:xfrm>
          <a:prstGeom prst="rect">
            <a:avLst/>
          </a:prstGeom>
        </p:spPr>
        <p:txBody>
          <a:bodyPr/>
          <a:lstStyle/>
          <a:p>
            <a:r>
              <a:rPr lang="en-US" dirty="0" err="1" smtClean="0"/>
              <a:t>Titanfall</a:t>
            </a:r>
            <a:endParaRPr lang="en-US" dirty="0"/>
          </a:p>
        </p:txBody>
      </p:sp>
    </p:spTree>
    <p:extLst>
      <p:ext uri="{BB962C8B-B14F-4D97-AF65-F5344CB8AC3E}">
        <p14:creationId xmlns:p14="http://schemas.microsoft.com/office/powerpoint/2010/main" val="3883480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36575" y="288925"/>
            <a:ext cx="11652250" cy="900113"/>
          </a:xfrm>
          <a:prstGeom prst="rect">
            <a:avLst/>
          </a:prstGeom>
        </p:spPr>
        <p:txBody>
          <a:bodyPr>
            <a:normAutofit/>
          </a:bodyPr>
          <a:lstStyle/>
          <a:p>
            <a:r>
              <a:rPr lang="en-US" dirty="0" smtClean="0">
                <a:solidFill>
                  <a:schemeClr val="bg1"/>
                </a:solidFill>
              </a:rPr>
              <a:t>SQL Database</a:t>
            </a:r>
            <a:endParaRPr lang="en-US" dirty="0">
              <a:solidFill>
                <a:schemeClr val="bg1"/>
              </a:solidFill>
            </a:endParaRPr>
          </a:p>
        </p:txBody>
      </p:sp>
      <p:sp>
        <p:nvSpPr>
          <p:cNvPr id="2" name="Text Placeholder 1"/>
          <p:cNvSpPr>
            <a:spLocks noGrp="1"/>
          </p:cNvSpPr>
          <p:nvPr>
            <p:ph type="body" sz="quarter" idx="4294967295"/>
          </p:nvPr>
        </p:nvSpPr>
        <p:spPr>
          <a:xfrm>
            <a:off x="538163" y="1497013"/>
            <a:ext cx="11112500" cy="4675187"/>
          </a:xfrm>
          <a:prstGeom prst="rect">
            <a:avLst/>
          </a:prstGeom>
        </p:spPr>
        <p:txBody>
          <a:bodyPr/>
          <a:lstStyle/>
          <a:p>
            <a:r>
              <a:rPr lang="en-US" sz="2800" dirty="0" smtClean="0">
                <a:latin typeface="Segoe UI (Body)"/>
              </a:rPr>
              <a:t>Fully managed SQL Server database technology as a service</a:t>
            </a:r>
          </a:p>
          <a:p>
            <a:pPr marL="336076" lvl="1" indent="-336076"/>
            <a:r>
              <a:rPr lang="en-US" sz="2800" spc="-51" dirty="0"/>
              <a:t>Ideal for simple and complex </a:t>
            </a:r>
            <a:r>
              <a:rPr lang="en-US" sz="2800" spc="-51" dirty="0" smtClean="0"/>
              <a:t>applications</a:t>
            </a:r>
            <a:endParaRPr lang="en-US" sz="2800" dirty="0" smtClean="0">
              <a:latin typeface="Segoe UI (Body)"/>
            </a:endParaRPr>
          </a:p>
          <a:p>
            <a:pPr marL="336076" lvl="1" indent="-336076"/>
            <a:r>
              <a:rPr lang="en-US" sz="2800" spc="-51" dirty="0"/>
              <a:t>Enterprise-ready with automatic support for </a:t>
            </a:r>
            <a:r>
              <a:rPr lang="en-US" sz="2800" spc="-51" dirty="0" smtClean="0"/>
              <a:t>HA</a:t>
            </a:r>
          </a:p>
          <a:p>
            <a:pPr marL="336076" lvl="1" indent="-336076"/>
            <a:endParaRPr lang="en-US" sz="2800" spc="-51" dirty="0"/>
          </a:p>
          <a:p>
            <a:endParaRPr lang="en-US" sz="2800" dirty="0"/>
          </a:p>
        </p:txBody>
      </p:sp>
      <p:grpSp>
        <p:nvGrpSpPr>
          <p:cNvPr id="44" name="Group 43"/>
          <p:cNvGrpSpPr/>
          <p:nvPr/>
        </p:nvGrpSpPr>
        <p:grpSpPr>
          <a:xfrm>
            <a:off x="3808412" y="3429000"/>
            <a:ext cx="4242515" cy="2562226"/>
            <a:chOff x="3345383" y="3276600"/>
            <a:chExt cx="4221381" cy="2562226"/>
          </a:xfrm>
        </p:grpSpPr>
        <p:grpSp>
          <p:nvGrpSpPr>
            <p:cNvPr id="30" name="Group 29"/>
            <p:cNvGrpSpPr/>
            <p:nvPr/>
          </p:nvGrpSpPr>
          <p:grpSpPr>
            <a:xfrm>
              <a:off x="3351212" y="3276600"/>
              <a:ext cx="4215552" cy="2562226"/>
              <a:chOff x="2741837" y="3276600"/>
              <a:chExt cx="4824927" cy="3352800"/>
            </a:xfrm>
          </p:grpSpPr>
          <p:sp>
            <p:nvSpPr>
              <p:cNvPr id="31" name="Rectangle 30"/>
              <p:cNvSpPr/>
              <p:nvPr/>
            </p:nvSpPr>
            <p:spPr bwMode="auto">
              <a:xfrm>
                <a:off x="2741837" y="3276600"/>
                <a:ext cx="4824926" cy="33528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5892" y="3521519"/>
                <a:ext cx="780290" cy="780290"/>
              </a:xfrm>
              <a:prstGeom prst="rect">
                <a:avLst/>
              </a:prstGeom>
            </p:spPr>
          </p:pic>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5019" y="4572000"/>
                <a:ext cx="780290" cy="780290"/>
              </a:xfrm>
              <a:prstGeom prst="rect">
                <a:avLst/>
              </a:prstGeom>
            </p:spPr>
          </p:pic>
          <p:sp>
            <p:nvSpPr>
              <p:cNvPr id="34" name="Pentagon 33"/>
              <p:cNvSpPr/>
              <p:nvPr/>
            </p:nvSpPr>
            <p:spPr bwMode="auto">
              <a:xfrm>
                <a:off x="5890321" y="3735772"/>
                <a:ext cx="1637919" cy="604922"/>
              </a:xfrm>
              <a:prstGeom prst="homePlate">
                <a:avLst>
                  <a:gd name="adj" fmla="val 0"/>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895908" fontAlgn="base">
                  <a:lnSpc>
                    <a:spcPct val="90000"/>
                  </a:lnSpc>
                  <a:spcBef>
                    <a:spcPct val="0"/>
                  </a:spcBef>
                  <a:spcAft>
                    <a:spcPct val="0"/>
                  </a:spcAft>
                  <a:defRPr/>
                </a:pPr>
                <a:r>
                  <a:rPr lang="en-US" b="1" kern="0" dirty="0" smtClean="0">
                    <a:latin typeface="Segoe UI Light" pitchFamily="34" charset="0"/>
                  </a:rPr>
                  <a:t>Secondary</a:t>
                </a:r>
              </a:p>
              <a:p>
                <a:pPr algn="ctr" defTabSz="895908" fontAlgn="base">
                  <a:lnSpc>
                    <a:spcPct val="90000"/>
                  </a:lnSpc>
                  <a:spcBef>
                    <a:spcPct val="0"/>
                  </a:spcBef>
                  <a:spcAft>
                    <a:spcPct val="0"/>
                  </a:spcAft>
                  <a:defRPr/>
                </a:pPr>
                <a:r>
                  <a:rPr lang="en-US" b="1" kern="0" dirty="0" smtClean="0">
                    <a:latin typeface="Segoe UI Light" pitchFamily="34" charset="0"/>
                  </a:rPr>
                  <a:t>Replica</a:t>
                </a:r>
                <a:endParaRPr lang="en-US" b="1" kern="0" dirty="0">
                  <a:latin typeface="Segoe UI Light" pitchFamily="34" charset="0"/>
                </a:endParaRPr>
              </a:p>
            </p:txBody>
          </p:sp>
          <p:sp>
            <p:nvSpPr>
              <p:cNvPr id="35" name="Pentagon 34"/>
              <p:cNvSpPr/>
              <p:nvPr/>
            </p:nvSpPr>
            <p:spPr bwMode="auto">
              <a:xfrm>
                <a:off x="5928845" y="4786022"/>
                <a:ext cx="1637919" cy="604922"/>
              </a:xfrm>
              <a:prstGeom prst="homePlate">
                <a:avLst>
                  <a:gd name="adj" fmla="val 0"/>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895908" fontAlgn="base">
                  <a:lnSpc>
                    <a:spcPct val="90000"/>
                  </a:lnSpc>
                  <a:spcBef>
                    <a:spcPct val="0"/>
                  </a:spcBef>
                  <a:spcAft>
                    <a:spcPct val="0"/>
                  </a:spcAft>
                  <a:defRPr/>
                </a:pPr>
                <a:r>
                  <a:rPr lang="en-US" b="1" kern="0" dirty="0" smtClean="0">
                    <a:latin typeface="Segoe UI Light" pitchFamily="34" charset="0"/>
                  </a:rPr>
                  <a:t>Secondary</a:t>
                </a:r>
              </a:p>
              <a:p>
                <a:pPr algn="ctr" defTabSz="895908" fontAlgn="base">
                  <a:lnSpc>
                    <a:spcPct val="90000"/>
                  </a:lnSpc>
                  <a:spcBef>
                    <a:spcPct val="0"/>
                  </a:spcBef>
                  <a:spcAft>
                    <a:spcPct val="0"/>
                  </a:spcAft>
                  <a:defRPr/>
                </a:pPr>
                <a:r>
                  <a:rPr lang="en-US" b="1" kern="0" dirty="0" smtClean="0">
                    <a:latin typeface="Segoe UI Light" pitchFamily="34" charset="0"/>
                  </a:rPr>
                  <a:t>Replica</a:t>
                </a:r>
                <a:endParaRPr lang="en-US" b="1" kern="0" dirty="0">
                  <a:latin typeface="Segoe UI Light" pitchFamily="34" charset="0"/>
                </a:endParaRPr>
              </a:p>
            </p:txBody>
          </p:sp>
          <p:cxnSp>
            <p:nvCxnSpPr>
              <p:cNvPr id="36" name="Elbow Connector 35"/>
              <p:cNvCxnSpPr>
                <a:endCxn id="40" idx="1"/>
              </p:cNvCxnSpPr>
              <p:nvPr/>
            </p:nvCxnSpPr>
            <p:spPr>
              <a:xfrm>
                <a:off x="4113212" y="5390944"/>
                <a:ext cx="1391807" cy="659899"/>
              </a:xfrm>
              <a:prstGeom prst="bentConnector3">
                <a:avLst>
                  <a:gd name="adj1" fmla="val -874"/>
                </a:avLst>
              </a:prstGeom>
              <a:ln w="57150" cmpd="sng">
                <a:solidFill>
                  <a:schemeClr val="accent4"/>
                </a:solidFill>
                <a:headEnd type="none"/>
                <a:tailEnd type="triangle" w="sm" len="sm"/>
              </a:ln>
            </p:spPr>
            <p:style>
              <a:lnRef idx="1">
                <a:schemeClr val="accent1"/>
              </a:lnRef>
              <a:fillRef idx="0">
                <a:schemeClr val="accent1"/>
              </a:fillRef>
              <a:effectRef idx="0">
                <a:schemeClr val="accent1"/>
              </a:effectRef>
              <a:fontRef idx="minor">
                <a:schemeClr val="tx1"/>
              </a:fontRef>
            </p:style>
          </p:cxnSp>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830550" y="6220303"/>
                <a:ext cx="409097" cy="409097"/>
              </a:xfrm>
              <a:prstGeom prst="rect">
                <a:avLst/>
              </a:prstGeom>
            </p:spPr>
          </p:pic>
          <p:cxnSp>
            <p:nvCxnSpPr>
              <p:cNvPr id="38" name="Elbow Connector 37"/>
              <p:cNvCxnSpPr/>
              <p:nvPr/>
            </p:nvCxnSpPr>
            <p:spPr>
              <a:xfrm flipV="1">
                <a:off x="4070891" y="3911664"/>
                <a:ext cx="1405001" cy="618053"/>
              </a:xfrm>
              <a:prstGeom prst="bentConnector3">
                <a:avLst>
                  <a:gd name="adj1" fmla="val 271"/>
                </a:avLst>
              </a:prstGeom>
              <a:ln w="57150" cmpd="sng">
                <a:solidFill>
                  <a:schemeClr val="accent4"/>
                </a:solidFill>
                <a:headEnd type="none"/>
                <a:tailEnd type="triangle" w="sm" len="sm"/>
              </a:ln>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3419" y="4593049"/>
                <a:ext cx="780290" cy="780290"/>
              </a:xfrm>
              <a:prstGeom prst="rect">
                <a:avLst/>
              </a:prstGeom>
            </p:spPr>
          </p:pic>
          <p:pic>
            <p:nvPicPr>
              <p:cNvPr id="40" name="Picture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5019" y="5660698"/>
                <a:ext cx="780290" cy="780290"/>
              </a:xfrm>
              <a:prstGeom prst="rect">
                <a:avLst/>
              </a:prstGeom>
            </p:spPr>
          </p:pic>
          <p:sp>
            <p:nvSpPr>
              <p:cNvPr id="41" name="Pentagon 40"/>
              <p:cNvSpPr/>
              <p:nvPr/>
            </p:nvSpPr>
            <p:spPr bwMode="auto">
              <a:xfrm>
                <a:off x="5928845" y="5874720"/>
                <a:ext cx="1637919" cy="604922"/>
              </a:xfrm>
              <a:prstGeom prst="homePlate">
                <a:avLst>
                  <a:gd name="adj" fmla="val 0"/>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895908" fontAlgn="base">
                  <a:lnSpc>
                    <a:spcPct val="90000"/>
                  </a:lnSpc>
                  <a:spcBef>
                    <a:spcPct val="0"/>
                  </a:spcBef>
                  <a:spcAft>
                    <a:spcPct val="0"/>
                  </a:spcAft>
                  <a:defRPr/>
                </a:pPr>
                <a:r>
                  <a:rPr lang="en-US" b="1" kern="0" dirty="0" smtClean="0">
                    <a:latin typeface="Segoe UI Light" pitchFamily="34" charset="0"/>
                  </a:rPr>
                  <a:t>Secondary</a:t>
                </a:r>
              </a:p>
              <a:p>
                <a:pPr algn="ctr" defTabSz="895908" fontAlgn="base">
                  <a:lnSpc>
                    <a:spcPct val="90000"/>
                  </a:lnSpc>
                  <a:spcBef>
                    <a:spcPct val="0"/>
                  </a:spcBef>
                  <a:spcAft>
                    <a:spcPct val="0"/>
                  </a:spcAft>
                  <a:defRPr/>
                </a:pPr>
                <a:r>
                  <a:rPr lang="en-US" b="1" kern="0" dirty="0" smtClean="0">
                    <a:latin typeface="Segoe UI Light" pitchFamily="34" charset="0"/>
                  </a:rPr>
                  <a:t>Replica</a:t>
                </a:r>
                <a:endParaRPr lang="en-US" b="1" kern="0" dirty="0">
                  <a:latin typeface="Segoe UI Light" pitchFamily="34" charset="0"/>
                </a:endParaRPr>
              </a:p>
            </p:txBody>
          </p:sp>
          <p:cxnSp>
            <p:nvCxnSpPr>
              <p:cNvPr id="42" name="Elbow Connector 41"/>
              <p:cNvCxnSpPr/>
              <p:nvPr/>
            </p:nvCxnSpPr>
            <p:spPr>
              <a:xfrm flipV="1">
                <a:off x="4418012" y="4953000"/>
                <a:ext cx="1072443" cy="3558"/>
              </a:xfrm>
              <a:prstGeom prst="bentConnector3">
                <a:avLst>
                  <a:gd name="adj1" fmla="val 50000"/>
                </a:avLst>
              </a:prstGeom>
              <a:ln w="57150" cmpd="sng">
                <a:solidFill>
                  <a:schemeClr val="accent4"/>
                </a:solidFill>
                <a:headEnd type="none"/>
                <a:tailEnd type="triangle" w="sm" len="sm"/>
              </a:ln>
            </p:spPr>
            <p:style>
              <a:lnRef idx="1">
                <a:schemeClr val="accent1"/>
              </a:lnRef>
              <a:fillRef idx="0">
                <a:schemeClr val="accent1"/>
              </a:fillRef>
              <a:effectRef idx="0">
                <a:schemeClr val="accent1"/>
              </a:effectRef>
              <a:fontRef idx="minor">
                <a:schemeClr val="tx1"/>
              </a:fontRef>
            </p:style>
          </p:cxnSp>
        </p:grpSp>
        <p:sp>
          <p:nvSpPr>
            <p:cNvPr id="43" name="Pentagon 42"/>
            <p:cNvSpPr/>
            <p:nvPr/>
          </p:nvSpPr>
          <p:spPr bwMode="auto">
            <a:xfrm>
              <a:off x="3345383" y="4220998"/>
              <a:ext cx="1076083" cy="604922"/>
            </a:xfrm>
            <a:prstGeom prst="homePlate">
              <a:avLst>
                <a:gd name="adj" fmla="val 0"/>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895908" fontAlgn="base">
                <a:lnSpc>
                  <a:spcPct val="90000"/>
                </a:lnSpc>
                <a:spcBef>
                  <a:spcPct val="0"/>
                </a:spcBef>
                <a:spcAft>
                  <a:spcPct val="0"/>
                </a:spcAft>
                <a:defRPr/>
              </a:pPr>
              <a:r>
                <a:rPr lang="en-US" b="1" kern="0" dirty="0" smtClean="0">
                  <a:latin typeface="Segoe UI Light" pitchFamily="34" charset="0"/>
                </a:rPr>
                <a:t>Primary</a:t>
              </a:r>
            </a:p>
          </p:txBody>
        </p:sp>
      </p:grpSp>
    </p:spTree>
    <p:extLst>
      <p:ext uri="{BB962C8B-B14F-4D97-AF65-F5344CB8AC3E}">
        <p14:creationId xmlns:p14="http://schemas.microsoft.com/office/powerpoint/2010/main" val="179412701"/>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36575" y="288925"/>
            <a:ext cx="11652250" cy="900113"/>
          </a:xfrm>
          <a:prstGeom prst="rect">
            <a:avLst/>
          </a:prstGeom>
        </p:spPr>
        <p:txBody>
          <a:bodyPr>
            <a:normAutofit/>
          </a:bodyPr>
          <a:lstStyle/>
          <a:p>
            <a:r>
              <a:rPr lang="en-US" dirty="0" smtClean="0">
                <a:solidFill>
                  <a:schemeClr val="bg1"/>
                </a:solidFill>
              </a:rPr>
              <a:t>SQL Database</a:t>
            </a:r>
            <a:endParaRPr lang="en-US" dirty="0">
              <a:solidFill>
                <a:schemeClr val="bg1"/>
              </a:solidFill>
            </a:endParaRPr>
          </a:p>
        </p:txBody>
      </p:sp>
      <p:sp>
        <p:nvSpPr>
          <p:cNvPr id="2" name="Text Placeholder 1"/>
          <p:cNvSpPr>
            <a:spLocks noGrp="1"/>
          </p:cNvSpPr>
          <p:nvPr>
            <p:ph type="body" sz="quarter" idx="4294967295"/>
          </p:nvPr>
        </p:nvSpPr>
        <p:spPr>
          <a:xfrm>
            <a:off x="536575" y="1497013"/>
            <a:ext cx="11112500" cy="4675187"/>
          </a:xfrm>
          <a:prstGeom prst="rect">
            <a:avLst/>
          </a:prstGeom>
        </p:spPr>
        <p:txBody>
          <a:bodyPr/>
          <a:lstStyle/>
          <a:p>
            <a:pPr marL="346074" lvl="1" indent="-342900" defTabSz="914051">
              <a:spcBef>
                <a:spcPts val="600"/>
              </a:spcBef>
            </a:pPr>
            <a:r>
              <a:rPr lang="en-US" sz="2800" spc="-51" dirty="0"/>
              <a:t>Designed to scale out elastically with </a:t>
            </a:r>
            <a:r>
              <a:rPr lang="en-US" sz="2800" spc="-51" dirty="0" smtClean="0"/>
              <a:t>demand</a:t>
            </a:r>
          </a:p>
          <a:p>
            <a:pPr marL="346074" lvl="1" indent="-342900" defTabSz="914051">
              <a:spcBef>
                <a:spcPts val="600"/>
              </a:spcBef>
            </a:pPr>
            <a:r>
              <a:rPr lang="en-US" sz="2800" spc="-51" dirty="0" smtClean="0"/>
              <a:t>Robust Failover and Disaster Recovery capabilities</a:t>
            </a:r>
          </a:p>
          <a:p>
            <a:pPr marL="346074" lvl="1" indent="-342900" defTabSz="914051">
              <a:spcBef>
                <a:spcPts val="600"/>
              </a:spcBef>
            </a:pPr>
            <a:endParaRPr lang="en-US" sz="2800" spc="-51" dirty="0" smtClean="0"/>
          </a:p>
          <a:p>
            <a:endParaRPr lang="en-US" sz="2800" dirty="0"/>
          </a:p>
        </p:txBody>
      </p:sp>
      <p:pic>
        <p:nvPicPr>
          <p:cNvPr id="11" name="Picture 2"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5624" y="3348255"/>
            <a:ext cx="4343014" cy="24429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0012" y="3321056"/>
            <a:ext cx="4322073" cy="2470144"/>
          </a:xfrm>
          <a:prstGeom prst="rect">
            <a:avLst/>
          </a:prstGeom>
          <a:noFill/>
          <a:extLst>
            <a:ext uri="{909E8E84-426E-40DD-AFC4-6F175D3DCCD1}">
              <a14:hiddenFill xmlns:a14="http://schemas.microsoft.com/office/drawing/2010/main">
                <a:solidFill>
                  <a:srgbClr val="FFFFFF"/>
                </a:solidFill>
              </a14:hiddenFill>
            </a:ext>
          </a:extLst>
        </p:spPr>
      </p:pic>
      <p:sp>
        <p:nvSpPr>
          <p:cNvPr id="13" name="Pentagon 12"/>
          <p:cNvSpPr/>
          <p:nvPr/>
        </p:nvSpPr>
        <p:spPr bwMode="auto">
          <a:xfrm>
            <a:off x="5332412" y="2824078"/>
            <a:ext cx="3657600" cy="604922"/>
          </a:xfrm>
          <a:prstGeom prst="homePlate">
            <a:avLst>
              <a:gd name="adj" fmla="val 0"/>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895908" fontAlgn="base">
              <a:lnSpc>
                <a:spcPct val="90000"/>
              </a:lnSpc>
              <a:spcBef>
                <a:spcPct val="0"/>
              </a:spcBef>
              <a:spcAft>
                <a:spcPct val="0"/>
              </a:spcAft>
              <a:defRPr/>
            </a:pPr>
            <a:r>
              <a:rPr lang="en-US" kern="0" dirty="0" smtClean="0">
                <a:solidFill>
                  <a:schemeClr val="bg1"/>
                </a:solidFill>
                <a:latin typeface="Segoe UI Light" pitchFamily="34" charset="0"/>
              </a:rPr>
              <a:t>Cross Datacenter Failover</a:t>
            </a:r>
            <a:endParaRPr lang="en-US" kern="0" dirty="0">
              <a:solidFill>
                <a:schemeClr val="bg1"/>
              </a:solidFill>
              <a:latin typeface="Segoe UI Light" pitchFamily="34" charset="0"/>
            </a:endParaRPr>
          </a:p>
        </p:txBody>
      </p:sp>
      <p:pic>
        <p:nvPicPr>
          <p:cNvPr id="8" name="Picture 7"/>
          <p:cNvPicPr>
            <a:picLocks noChangeAspect="1"/>
          </p:cNvPicPr>
          <p:nvPr/>
        </p:nvPicPr>
        <p:blipFill>
          <a:blip r:embed="rId5"/>
          <a:stretch>
            <a:fillRect/>
          </a:stretch>
        </p:blipFill>
        <p:spPr>
          <a:xfrm>
            <a:off x="989011" y="3035307"/>
            <a:ext cx="3534646" cy="2747956"/>
          </a:xfrm>
          <a:prstGeom prst="rect">
            <a:avLst/>
          </a:prstGeom>
        </p:spPr>
      </p:pic>
      <p:pic>
        <p:nvPicPr>
          <p:cNvPr id="7" name="Picture 6" descr="http://acom.azurecomcdn.net/80C57D/cdn/images/cvt-8def8705dedf720eb8d827b24881158a211ff0890b39164aa61be9d0df4ddb72/page/services/sql-database/massive.png?t=popn"/>
          <p:cNvPicPr/>
          <p:nvPr/>
        </p:nvPicPr>
        <p:blipFill>
          <a:blip r:embed="rId6">
            <a:extLst>
              <a:ext uri="{28A0092B-C50C-407E-A947-70E740481C1C}">
                <a14:useLocalDpi xmlns:a14="http://schemas.microsoft.com/office/drawing/2010/main" val="0"/>
              </a:ext>
            </a:extLst>
          </a:blip>
          <a:srcRect/>
          <a:stretch>
            <a:fillRect/>
          </a:stretch>
        </p:blipFill>
        <p:spPr bwMode="auto">
          <a:xfrm>
            <a:off x="3475038" y="3124200"/>
            <a:ext cx="914400" cy="609600"/>
          </a:xfrm>
          <a:prstGeom prst="rect">
            <a:avLst/>
          </a:prstGeom>
          <a:noFill/>
          <a:ln>
            <a:noFill/>
          </a:ln>
        </p:spPr>
      </p:pic>
    </p:spTree>
    <p:extLst>
      <p:ext uri="{BB962C8B-B14F-4D97-AF65-F5344CB8AC3E}">
        <p14:creationId xmlns:p14="http://schemas.microsoft.com/office/powerpoint/2010/main" val="5527036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ntr" presetSubtype="0" fill="hold" nodeType="withEffect">
                                  <p:stCondLst>
                                    <p:cond delay="13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3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36575" y="288925"/>
            <a:ext cx="11652250" cy="900113"/>
          </a:xfrm>
          <a:prstGeom prst="rect">
            <a:avLst/>
          </a:prstGeom>
        </p:spPr>
        <p:txBody>
          <a:bodyPr>
            <a:normAutofit/>
          </a:bodyPr>
          <a:lstStyle/>
          <a:p>
            <a:r>
              <a:rPr lang="en-US" dirty="0" smtClean="0">
                <a:solidFill>
                  <a:schemeClr val="bg1"/>
                </a:solidFill>
              </a:rPr>
              <a:t>Big Data Insights</a:t>
            </a:r>
            <a:endParaRPr lang="en-US" dirty="0">
              <a:solidFill>
                <a:schemeClr val="bg1"/>
              </a:solidFill>
            </a:endParaRPr>
          </a:p>
        </p:txBody>
      </p:sp>
      <p:sp>
        <p:nvSpPr>
          <p:cNvPr id="17" name="Title 1"/>
          <p:cNvSpPr txBox="1">
            <a:spLocks/>
          </p:cNvSpPr>
          <p:nvPr/>
        </p:nvSpPr>
        <p:spPr>
          <a:xfrm>
            <a:off x="480477" y="1596110"/>
            <a:ext cx="5376545" cy="613690"/>
          </a:xfrm>
          <a:prstGeom prst="rect">
            <a:avLst/>
          </a:prstGeom>
        </p:spPr>
        <p:txBody>
          <a:bodyPr vert="horz" wrap="square" lIns="143407" tIns="89629" rIns="143407" bIns="89629" rtlCol="0" anchor="t">
            <a:normAutofit/>
          </a:bodyPr>
          <a:lstStyle>
            <a:lvl1pPr algn="l" defTabSz="914274" rtl="0" eaLnBrk="1" latinLnBrk="0" hangingPunct="1">
              <a:lnSpc>
                <a:spcPct val="90000"/>
              </a:lnSpc>
              <a:spcBef>
                <a:spcPct val="0"/>
              </a:spcBef>
              <a:buNone/>
              <a:defRPr lang="en-US" sz="5300"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2800" b="1" dirty="0">
                <a:solidFill>
                  <a:srgbClr val="FFFFFF"/>
                </a:solidFill>
              </a:rPr>
              <a:t>Microsoft Azure </a:t>
            </a:r>
            <a:r>
              <a:rPr sz="2800" b="1" dirty="0" err="1">
                <a:solidFill>
                  <a:srgbClr val="FFFFFF"/>
                </a:solidFill>
              </a:rPr>
              <a:t>HDInsight</a:t>
            </a:r>
            <a:endParaRPr sz="2800" b="1" dirty="0">
              <a:solidFill>
                <a:srgbClr val="FFFFFF"/>
              </a:solidFill>
            </a:endParaRPr>
          </a:p>
        </p:txBody>
      </p:sp>
      <p:sp>
        <p:nvSpPr>
          <p:cNvPr id="18" name="TextBox 17"/>
          <p:cNvSpPr txBox="1"/>
          <p:nvPr/>
        </p:nvSpPr>
        <p:spPr>
          <a:xfrm>
            <a:off x="4189412" y="2593611"/>
            <a:ext cx="8353426" cy="2246769"/>
          </a:xfrm>
          <a:prstGeom prst="rect">
            <a:avLst/>
          </a:prstGeom>
          <a:noFill/>
        </p:spPr>
        <p:txBody>
          <a:bodyPr wrap="square" rtlCol="0">
            <a:spAutoFit/>
          </a:bodyPr>
          <a:lstStyle/>
          <a:p>
            <a:pPr>
              <a:spcAft>
                <a:spcPts val="1200"/>
              </a:spcAft>
            </a:pPr>
            <a:r>
              <a:rPr lang="en-US" sz="2000" dirty="0">
                <a:solidFill>
                  <a:srgbClr val="FFFFFF"/>
                </a:solidFill>
              </a:rPr>
              <a:t>Microsoft instance </a:t>
            </a:r>
            <a:r>
              <a:rPr lang="en-US" sz="2000" dirty="0" smtClean="0">
                <a:solidFill>
                  <a:srgbClr val="FFFFFF"/>
                </a:solidFill>
              </a:rPr>
              <a:t>of Hadoop distribution running as service</a:t>
            </a:r>
          </a:p>
          <a:p>
            <a:pPr>
              <a:spcAft>
                <a:spcPts val="1200"/>
              </a:spcAft>
            </a:pPr>
            <a:r>
              <a:rPr lang="en-US" sz="2000" dirty="0" smtClean="0">
                <a:solidFill>
                  <a:srgbClr val="FFFFFF"/>
                </a:solidFill>
              </a:rPr>
              <a:t>Support existing ecosystem from Hive, Pig, </a:t>
            </a:r>
            <a:r>
              <a:rPr lang="en-US" sz="2000" dirty="0" err="1" smtClean="0">
                <a:solidFill>
                  <a:srgbClr val="FFFFFF"/>
                </a:solidFill>
              </a:rPr>
              <a:t>etc</a:t>
            </a:r>
            <a:endParaRPr lang="en-US" sz="2000" dirty="0" smtClean="0">
              <a:solidFill>
                <a:srgbClr val="FFFFFF"/>
              </a:solidFill>
            </a:endParaRPr>
          </a:p>
          <a:p>
            <a:pPr>
              <a:spcAft>
                <a:spcPts val="1200"/>
              </a:spcAft>
            </a:pPr>
            <a:r>
              <a:rPr lang="en-US" sz="2000" dirty="0" smtClean="0">
                <a:solidFill>
                  <a:srgbClr val="FFFFFF"/>
                </a:solidFill>
              </a:rPr>
              <a:t>Includes </a:t>
            </a:r>
            <a:r>
              <a:rPr lang="en-US" sz="2000" dirty="0" err="1" smtClean="0">
                <a:solidFill>
                  <a:srgbClr val="FFFFFF"/>
                </a:solidFill>
              </a:rPr>
              <a:t>HBase</a:t>
            </a:r>
            <a:r>
              <a:rPr lang="en-US" sz="2000" dirty="0" smtClean="0">
                <a:solidFill>
                  <a:srgbClr val="FFFFFF"/>
                </a:solidFill>
              </a:rPr>
              <a:t> and Storm </a:t>
            </a:r>
          </a:p>
          <a:p>
            <a:pPr>
              <a:spcAft>
                <a:spcPts val="1200"/>
              </a:spcAft>
            </a:pPr>
            <a:r>
              <a:rPr lang="en-US" sz="2000" dirty="0" smtClean="0">
                <a:solidFill>
                  <a:srgbClr val="FFFFFF"/>
                </a:solidFill>
              </a:rPr>
              <a:t>Extended to support Excel and BI tooling</a:t>
            </a:r>
          </a:p>
          <a:p>
            <a:pPr>
              <a:spcAft>
                <a:spcPts val="1200"/>
              </a:spcAft>
            </a:pPr>
            <a:r>
              <a:rPr lang="en-US" sz="2000" dirty="0" smtClean="0">
                <a:solidFill>
                  <a:srgbClr val="FFFFFF"/>
                </a:solidFill>
              </a:rPr>
              <a:t>Integration with diverse sources of data</a:t>
            </a:r>
          </a:p>
        </p:txBody>
      </p:sp>
      <p:pic>
        <p:nvPicPr>
          <p:cNvPr id="20" name="Picture 20" descr="C:\Users\Justin\Desktop\_Work_in_Progress\_MS\1444\hadoop rev.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477" y="2372732"/>
            <a:ext cx="3176758" cy="2382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073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childTnLst>
                          </p:cTn>
                        </p:par>
                        <p:par>
                          <p:cTn id="8" fill="hold">
                            <p:stCondLst>
                              <p:cond delay="250"/>
                            </p:stCondLst>
                            <p:childTnLst>
                              <p:par>
                                <p:cTn id="9" presetID="10" presetClass="entr" presetSubtype="0" fill="hold" grpId="0" nodeType="afterEffect">
                                  <p:stCondLst>
                                    <p:cond delay="25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750"/>
                                        <p:tgtEl>
                                          <p:spTgt spid="18"/>
                                        </p:tgtEl>
                                      </p:cBhvr>
                                    </p:animEffect>
                                  </p:childTnLst>
                                </p:cTn>
                              </p:par>
                              <p:par>
                                <p:cTn id="12" presetID="10" presetClass="entr" presetSubtype="0" fill="hold" nodeType="withEffect">
                                  <p:stCondLst>
                                    <p:cond delay="50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36575" y="288925"/>
            <a:ext cx="11652250" cy="900113"/>
          </a:xfrm>
          <a:prstGeom prst="rect">
            <a:avLst/>
          </a:prstGeom>
        </p:spPr>
        <p:txBody>
          <a:bodyPr>
            <a:normAutofit/>
          </a:bodyPr>
          <a:lstStyle/>
          <a:p>
            <a:r>
              <a:rPr lang="en-US" dirty="0" smtClean="0">
                <a:solidFill>
                  <a:schemeClr val="bg1"/>
                </a:solidFill>
              </a:rPr>
              <a:t>Big Data Insights</a:t>
            </a:r>
            <a:endParaRPr lang="en-US" dirty="0">
              <a:solidFill>
                <a:schemeClr val="bg1"/>
              </a:solidFill>
            </a:endParaRPr>
          </a:p>
        </p:txBody>
      </p:sp>
      <p:sp>
        <p:nvSpPr>
          <p:cNvPr id="17" name="Title 1"/>
          <p:cNvSpPr txBox="1">
            <a:spLocks/>
          </p:cNvSpPr>
          <p:nvPr/>
        </p:nvSpPr>
        <p:spPr>
          <a:xfrm>
            <a:off x="480477" y="1596110"/>
            <a:ext cx="5376545" cy="613690"/>
          </a:xfrm>
          <a:prstGeom prst="rect">
            <a:avLst/>
          </a:prstGeom>
        </p:spPr>
        <p:txBody>
          <a:bodyPr vert="horz" wrap="square" lIns="143407" tIns="89629" rIns="143407" bIns="89629" rtlCol="0" anchor="t">
            <a:normAutofit/>
          </a:bodyPr>
          <a:lstStyle>
            <a:lvl1pPr algn="l" defTabSz="914274" rtl="0" eaLnBrk="1" latinLnBrk="0" hangingPunct="1">
              <a:lnSpc>
                <a:spcPct val="90000"/>
              </a:lnSpc>
              <a:spcBef>
                <a:spcPct val="0"/>
              </a:spcBef>
              <a:buNone/>
              <a:defRPr lang="en-US" sz="5300"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2400" b="1" dirty="0">
                <a:solidFill>
                  <a:schemeClr val="bg1"/>
                </a:solidFill>
              </a:rPr>
              <a:t>Microsoft Azure Machine Learning</a:t>
            </a:r>
          </a:p>
        </p:txBody>
      </p:sp>
      <p:sp>
        <p:nvSpPr>
          <p:cNvPr id="18" name="TextBox 17"/>
          <p:cNvSpPr txBox="1"/>
          <p:nvPr/>
        </p:nvSpPr>
        <p:spPr>
          <a:xfrm>
            <a:off x="5849214" y="2125663"/>
            <a:ext cx="6407384" cy="2708434"/>
          </a:xfrm>
          <a:prstGeom prst="rect">
            <a:avLst/>
          </a:prstGeom>
          <a:noFill/>
        </p:spPr>
        <p:txBody>
          <a:bodyPr wrap="square" rtlCol="0">
            <a:spAutoFit/>
          </a:bodyPr>
          <a:lstStyle/>
          <a:p>
            <a:pPr>
              <a:spcAft>
                <a:spcPts val="1200"/>
              </a:spcAft>
            </a:pPr>
            <a:r>
              <a:rPr lang="en-US" sz="2000" dirty="0" smtClean="0">
                <a:solidFill>
                  <a:schemeClr val="bg1"/>
                </a:solidFill>
              </a:rPr>
              <a:t>Democratized platform for Machine Learning</a:t>
            </a:r>
          </a:p>
          <a:p>
            <a:pPr>
              <a:spcAft>
                <a:spcPts val="1200"/>
              </a:spcAft>
            </a:pPr>
            <a:r>
              <a:rPr lang="en-US" sz="2000" dirty="0" smtClean="0">
                <a:solidFill>
                  <a:schemeClr val="bg1"/>
                </a:solidFill>
              </a:rPr>
              <a:t>Fully-managed </a:t>
            </a:r>
            <a:r>
              <a:rPr lang="en-US" sz="2000" dirty="0">
                <a:solidFill>
                  <a:schemeClr val="bg1"/>
                </a:solidFill>
              </a:rPr>
              <a:t>cloud service for </a:t>
            </a:r>
            <a:r>
              <a:rPr lang="en-US" sz="2000" dirty="0" smtClean="0">
                <a:solidFill>
                  <a:schemeClr val="bg1"/>
                </a:solidFill>
              </a:rPr>
              <a:t>building </a:t>
            </a:r>
            <a:r>
              <a:rPr lang="en-US" sz="2000" dirty="0">
                <a:solidFill>
                  <a:schemeClr val="bg1"/>
                </a:solidFill>
              </a:rPr>
              <a:t>predictive </a:t>
            </a:r>
            <a:endParaRPr lang="en-US" sz="2000" dirty="0" smtClean="0">
              <a:solidFill>
                <a:schemeClr val="bg1"/>
              </a:solidFill>
            </a:endParaRPr>
          </a:p>
          <a:p>
            <a:pPr>
              <a:spcAft>
                <a:spcPts val="1200"/>
              </a:spcAft>
            </a:pPr>
            <a:r>
              <a:rPr lang="en-US" sz="2000" dirty="0" smtClean="0">
                <a:solidFill>
                  <a:schemeClr val="bg1"/>
                </a:solidFill>
              </a:rPr>
              <a:t>analytics solutions</a:t>
            </a:r>
            <a:endParaRPr lang="en-US" sz="2000" dirty="0">
              <a:solidFill>
                <a:schemeClr val="bg1"/>
              </a:solidFill>
            </a:endParaRPr>
          </a:p>
          <a:p>
            <a:pPr>
              <a:spcAft>
                <a:spcPts val="1200"/>
              </a:spcAft>
            </a:pPr>
            <a:r>
              <a:rPr lang="en-US" sz="2000" dirty="0" smtClean="0">
                <a:solidFill>
                  <a:schemeClr val="bg1"/>
                </a:solidFill>
              </a:rPr>
              <a:t>Elastic</a:t>
            </a:r>
            <a:r>
              <a:rPr lang="en-US" sz="2000" dirty="0">
                <a:solidFill>
                  <a:schemeClr val="bg1"/>
                </a:solidFill>
              </a:rPr>
              <a:t>, pay as you go with low operating costs</a:t>
            </a:r>
          </a:p>
          <a:p>
            <a:pPr>
              <a:spcAft>
                <a:spcPts val="1200"/>
              </a:spcAft>
            </a:pPr>
            <a:r>
              <a:rPr lang="en-US" sz="2000" dirty="0">
                <a:solidFill>
                  <a:schemeClr val="bg1"/>
                </a:solidFill>
              </a:rPr>
              <a:t>Extend with Power BI, </a:t>
            </a:r>
            <a:r>
              <a:rPr lang="en-US" sz="2000" dirty="0" err="1" smtClean="0">
                <a:solidFill>
                  <a:schemeClr val="bg1"/>
                </a:solidFill>
              </a:rPr>
              <a:t>HDInsight</a:t>
            </a:r>
            <a:r>
              <a:rPr lang="en-US" sz="2000" dirty="0" smtClean="0">
                <a:solidFill>
                  <a:schemeClr val="bg1"/>
                </a:solidFill>
              </a:rPr>
              <a:t> and </a:t>
            </a:r>
            <a:r>
              <a:rPr lang="en-US" sz="2000" dirty="0">
                <a:solidFill>
                  <a:schemeClr val="bg1"/>
                </a:solidFill>
              </a:rPr>
              <a:t>cloud hosted </a:t>
            </a:r>
            <a:r>
              <a:rPr lang="en-US" sz="2000" dirty="0" smtClean="0">
                <a:solidFill>
                  <a:schemeClr val="bg1"/>
                </a:solidFill>
              </a:rPr>
              <a:t>data</a:t>
            </a:r>
          </a:p>
          <a:p>
            <a:pPr>
              <a:spcAft>
                <a:spcPts val="1200"/>
              </a:spcAft>
            </a:pPr>
            <a:r>
              <a:rPr lang="en-US" sz="2000" dirty="0" smtClean="0">
                <a:solidFill>
                  <a:schemeClr val="bg1"/>
                </a:solidFill>
              </a:rPr>
              <a:t>Extensible, supports R and Python</a:t>
            </a:r>
            <a:endParaRPr lang="en-US" sz="2000" dirty="0">
              <a:solidFill>
                <a:schemeClr val="bg1"/>
              </a:solidFill>
            </a:endParaRPr>
          </a:p>
        </p:txBody>
      </p:sp>
      <p:grpSp>
        <p:nvGrpSpPr>
          <p:cNvPr id="19" name="Group 18"/>
          <p:cNvGrpSpPr/>
          <p:nvPr/>
        </p:nvGrpSpPr>
        <p:grpSpPr>
          <a:xfrm>
            <a:off x="684212" y="2209800"/>
            <a:ext cx="4876800" cy="3292208"/>
            <a:chOff x="452438" y="985838"/>
            <a:chExt cx="6494463" cy="4651816"/>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613" y="1371600"/>
              <a:ext cx="6490200" cy="4266054"/>
            </a:xfrm>
            <a:prstGeom prst="rect">
              <a:avLst/>
            </a:prstGeom>
          </p:spPr>
        </p:pic>
        <p:grpSp>
          <p:nvGrpSpPr>
            <p:cNvPr id="22" name="Group 14"/>
            <p:cNvGrpSpPr>
              <a:grpSpLocks noChangeAspect="1"/>
            </p:cNvGrpSpPr>
            <p:nvPr/>
          </p:nvGrpSpPr>
          <p:grpSpPr bwMode="auto">
            <a:xfrm>
              <a:off x="452438" y="985838"/>
              <a:ext cx="6494463" cy="400050"/>
              <a:chOff x="285" y="621"/>
              <a:chExt cx="4091" cy="252"/>
            </a:xfrm>
          </p:grpSpPr>
          <p:sp>
            <p:nvSpPr>
              <p:cNvPr id="23" name="AutoShape 13"/>
              <p:cNvSpPr>
                <a:spLocks noChangeAspect="1" noChangeArrowheads="1" noTextEdit="1"/>
              </p:cNvSpPr>
              <p:nvPr/>
            </p:nvSpPr>
            <p:spPr bwMode="auto">
              <a:xfrm>
                <a:off x="287" y="623"/>
                <a:ext cx="408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5"/>
              <p:cNvSpPr>
                <a:spLocks/>
              </p:cNvSpPr>
              <p:nvPr/>
            </p:nvSpPr>
            <p:spPr bwMode="auto">
              <a:xfrm>
                <a:off x="285" y="621"/>
                <a:ext cx="4091" cy="250"/>
              </a:xfrm>
              <a:custGeom>
                <a:avLst/>
                <a:gdLst>
                  <a:gd name="T0" fmla="*/ 2160 w 2160"/>
                  <a:gd name="T1" fmla="*/ 42 h 129"/>
                  <a:gd name="T2" fmla="*/ 2117 w 2160"/>
                  <a:gd name="T3" fmla="*/ 0 h 129"/>
                  <a:gd name="T4" fmla="*/ 43 w 2160"/>
                  <a:gd name="T5" fmla="*/ 0 h 129"/>
                  <a:gd name="T6" fmla="*/ 0 w 2160"/>
                  <a:gd name="T7" fmla="*/ 42 h 129"/>
                  <a:gd name="T8" fmla="*/ 0 w 2160"/>
                  <a:gd name="T9" fmla="*/ 129 h 129"/>
                  <a:gd name="T10" fmla="*/ 2160 w 2160"/>
                  <a:gd name="T11" fmla="*/ 129 h 129"/>
                  <a:gd name="T12" fmla="*/ 2160 w 2160"/>
                  <a:gd name="T13" fmla="*/ 42 h 129"/>
                </a:gdLst>
                <a:ahLst/>
                <a:cxnLst>
                  <a:cxn ang="0">
                    <a:pos x="T0" y="T1"/>
                  </a:cxn>
                  <a:cxn ang="0">
                    <a:pos x="T2" y="T3"/>
                  </a:cxn>
                  <a:cxn ang="0">
                    <a:pos x="T4" y="T5"/>
                  </a:cxn>
                  <a:cxn ang="0">
                    <a:pos x="T6" y="T7"/>
                  </a:cxn>
                  <a:cxn ang="0">
                    <a:pos x="T8" y="T9"/>
                  </a:cxn>
                  <a:cxn ang="0">
                    <a:pos x="T10" y="T11"/>
                  </a:cxn>
                  <a:cxn ang="0">
                    <a:pos x="T12" y="T13"/>
                  </a:cxn>
                </a:cxnLst>
                <a:rect l="0" t="0" r="r" b="b"/>
                <a:pathLst>
                  <a:path w="2160" h="129">
                    <a:moveTo>
                      <a:pt x="2160" y="42"/>
                    </a:moveTo>
                    <a:cubicBezTo>
                      <a:pt x="2160" y="19"/>
                      <a:pt x="2140" y="0"/>
                      <a:pt x="2117" y="0"/>
                    </a:cubicBezTo>
                    <a:cubicBezTo>
                      <a:pt x="43" y="0"/>
                      <a:pt x="43" y="0"/>
                      <a:pt x="43" y="0"/>
                    </a:cubicBezTo>
                    <a:cubicBezTo>
                      <a:pt x="20" y="0"/>
                      <a:pt x="0" y="19"/>
                      <a:pt x="0" y="42"/>
                    </a:cubicBezTo>
                    <a:cubicBezTo>
                      <a:pt x="0" y="129"/>
                      <a:pt x="0" y="129"/>
                      <a:pt x="0" y="129"/>
                    </a:cubicBezTo>
                    <a:cubicBezTo>
                      <a:pt x="2160" y="129"/>
                      <a:pt x="2160" y="129"/>
                      <a:pt x="2160" y="129"/>
                    </a:cubicBezTo>
                    <a:lnTo>
                      <a:pt x="2160" y="42"/>
                    </a:lnTo>
                    <a:close/>
                  </a:path>
                </a:pathLst>
              </a:custGeom>
              <a:solidFill>
                <a:srgbClr val="E5E5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16"/>
              <p:cNvSpPr>
                <a:spLocks noChangeArrowheads="1"/>
              </p:cNvSpPr>
              <p:nvPr/>
            </p:nvSpPr>
            <p:spPr bwMode="auto">
              <a:xfrm>
                <a:off x="537" y="701"/>
                <a:ext cx="3556" cy="12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7"/>
              <p:cNvSpPr>
                <a:spLocks/>
              </p:cNvSpPr>
              <p:nvPr/>
            </p:nvSpPr>
            <p:spPr bwMode="auto">
              <a:xfrm>
                <a:off x="323" y="666"/>
                <a:ext cx="187" cy="192"/>
              </a:xfrm>
              <a:custGeom>
                <a:avLst/>
                <a:gdLst>
                  <a:gd name="T0" fmla="*/ 93 w 99"/>
                  <a:gd name="T1" fmla="*/ 41 h 99"/>
                  <a:gd name="T2" fmla="*/ 41 w 99"/>
                  <a:gd name="T3" fmla="*/ 93 h 99"/>
                  <a:gd name="T4" fmla="*/ 6 w 99"/>
                  <a:gd name="T5" fmla="*/ 59 h 99"/>
                  <a:gd name="T6" fmla="*/ 58 w 99"/>
                  <a:gd name="T7" fmla="*/ 6 h 99"/>
                  <a:gd name="T8" fmla="*/ 93 w 99"/>
                  <a:gd name="T9" fmla="*/ 41 h 99"/>
                </a:gdLst>
                <a:ahLst/>
                <a:cxnLst>
                  <a:cxn ang="0">
                    <a:pos x="T0" y="T1"/>
                  </a:cxn>
                  <a:cxn ang="0">
                    <a:pos x="T2" y="T3"/>
                  </a:cxn>
                  <a:cxn ang="0">
                    <a:pos x="T4" y="T5"/>
                  </a:cxn>
                  <a:cxn ang="0">
                    <a:pos x="T6" y="T7"/>
                  </a:cxn>
                  <a:cxn ang="0">
                    <a:pos x="T8" y="T9"/>
                  </a:cxn>
                </a:cxnLst>
                <a:rect l="0" t="0" r="r" b="b"/>
                <a:pathLst>
                  <a:path w="99" h="99">
                    <a:moveTo>
                      <a:pt x="93" y="41"/>
                    </a:moveTo>
                    <a:cubicBezTo>
                      <a:pt x="99" y="72"/>
                      <a:pt x="72" y="99"/>
                      <a:pt x="41" y="93"/>
                    </a:cubicBezTo>
                    <a:cubicBezTo>
                      <a:pt x="24" y="90"/>
                      <a:pt x="10" y="76"/>
                      <a:pt x="6" y="59"/>
                    </a:cubicBezTo>
                    <a:cubicBezTo>
                      <a:pt x="0" y="27"/>
                      <a:pt x="27" y="0"/>
                      <a:pt x="58" y="6"/>
                    </a:cubicBezTo>
                    <a:cubicBezTo>
                      <a:pt x="76" y="10"/>
                      <a:pt x="90" y="24"/>
                      <a:pt x="93" y="41"/>
                    </a:cubicBezTo>
                    <a:close/>
                  </a:path>
                </a:pathLst>
              </a:custGeom>
              <a:solidFill>
                <a:srgbClr val="1EBA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8"/>
              <p:cNvSpPr>
                <a:spLocks/>
              </p:cNvSpPr>
              <p:nvPr/>
            </p:nvSpPr>
            <p:spPr bwMode="auto">
              <a:xfrm>
                <a:off x="368" y="726"/>
                <a:ext cx="99" cy="73"/>
              </a:xfrm>
              <a:custGeom>
                <a:avLst/>
                <a:gdLst>
                  <a:gd name="T0" fmla="*/ 33 w 99"/>
                  <a:gd name="T1" fmla="*/ 27 h 73"/>
                  <a:gd name="T2" fmla="*/ 61 w 99"/>
                  <a:gd name="T3" fmla="*/ 0 h 73"/>
                  <a:gd name="T4" fmla="*/ 38 w 99"/>
                  <a:gd name="T5" fmla="*/ 0 h 73"/>
                  <a:gd name="T6" fmla="*/ 0 w 99"/>
                  <a:gd name="T7" fmla="*/ 37 h 73"/>
                  <a:gd name="T8" fmla="*/ 38 w 99"/>
                  <a:gd name="T9" fmla="*/ 73 h 73"/>
                  <a:gd name="T10" fmla="*/ 61 w 99"/>
                  <a:gd name="T11" fmla="*/ 73 h 73"/>
                  <a:gd name="T12" fmla="*/ 33 w 99"/>
                  <a:gd name="T13" fmla="*/ 46 h 73"/>
                  <a:gd name="T14" fmla="*/ 99 w 99"/>
                  <a:gd name="T15" fmla="*/ 46 h 73"/>
                  <a:gd name="T16" fmla="*/ 99 w 99"/>
                  <a:gd name="T17" fmla="*/ 27 h 73"/>
                  <a:gd name="T18" fmla="*/ 33 w 99"/>
                  <a:gd name="T19" fmla="*/ 2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73">
                    <a:moveTo>
                      <a:pt x="33" y="27"/>
                    </a:moveTo>
                    <a:lnTo>
                      <a:pt x="61" y="0"/>
                    </a:lnTo>
                    <a:lnTo>
                      <a:pt x="38" y="0"/>
                    </a:lnTo>
                    <a:lnTo>
                      <a:pt x="0" y="37"/>
                    </a:lnTo>
                    <a:lnTo>
                      <a:pt x="38" y="73"/>
                    </a:lnTo>
                    <a:lnTo>
                      <a:pt x="61" y="73"/>
                    </a:lnTo>
                    <a:lnTo>
                      <a:pt x="33" y="46"/>
                    </a:lnTo>
                    <a:lnTo>
                      <a:pt x="99" y="46"/>
                    </a:lnTo>
                    <a:lnTo>
                      <a:pt x="99" y="27"/>
                    </a:lnTo>
                    <a:lnTo>
                      <a:pt x="33"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9"/>
              <p:cNvSpPr>
                <a:spLocks/>
              </p:cNvSpPr>
              <p:nvPr/>
            </p:nvSpPr>
            <p:spPr bwMode="auto">
              <a:xfrm>
                <a:off x="4229" y="621"/>
                <a:ext cx="147" cy="83"/>
              </a:xfrm>
              <a:custGeom>
                <a:avLst/>
                <a:gdLst>
                  <a:gd name="T0" fmla="*/ 35 w 78"/>
                  <a:gd name="T1" fmla="*/ 0 h 43"/>
                  <a:gd name="T2" fmla="*/ 0 w 78"/>
                  <a:gd name="T3" fmla="*/ 0 h 43"/>
                  <a:gd name="T4" fmla="*/ 0 w 78"/>
                  <a:gd name="T5" fmla="*/ 43 h 43"/>
                  <a:gd name="T6" fmla="*/ 78 w 78"/>
                  <a:gd name="T7" fmla="*/ 43 h 43"/>
                  <a:gd name="T8" fmla="*/ 78 w 78"/>
                  <a:gd name="T9" fmla="*/ 42 h 43"/>
                  <a:gd name="T10" fmla="*/ 35 w 78"/>
                  <a:gd name="T11" fmla="*/ 0 h 43"/>
                </a:gdLst>
                <a:ahLst/>
                <a:cxnLst>
                  <a:cxn ang="0">
                    <a:pos x="T0" y="T1"/>
                  </a:cxn>
                  <a:cxn ang="0">
                    <a:pos x="T2" y="T3"/>
                  </a:cxn>
                  <a:cxn ang="0">
                    <a:pos x="T4" y="T5"/>
                  </a:cxn>
                  <a:cxn ang="0">
                    <a:pos x="T6" y="T7"/>
                  </a:cxn>
                  <a:cxn ang="0">
                    <a:pos x="T8" y="T9"/>
                  </a:cxn>
                  <a:cxn ang="0">
                    <a:pos x="T10" y="T11"/>
                  </a:cxn>
                </a:cxnLst>
                <a:rect l="0" t="0" r="r" b="b"/>
                <a:pathLst>
                  <a:path w="78" h="43">
                    <a:moveTo>
                      <a:pt x="35" y="0"/>
                    </a:moveTo>
                    <a:cubicBezTo>
                      <a:pt x="0" y="0"/>
                      <a:pt x="0" y="0"/>
                      <a:pt x="0" y="0"/>
                    </a:cubicBezTo>
                    <a:cubicBezTo>
                      <a:pt x="0" y="43"/>
                      <a:pt x="0" y="43"/>
                      <a:pt x="0" y="43"/>
                    </a:cubicBezTo>
                    <a:cubicBezTo>
                      <a:pt x="78" y="43"/>
                      <a:pt x="78" y="43"/>
                      <a:pt x="78" y="43"/>
                    </a:cubicBezTo>
                    <a:cubicBezTo>
                      <a:pt x="78" y="42"/>
                      <a:pt x="78" y="42"/>
                      <a:pt x="78" y="42"/>
                    </a:cubicBezTo>
                    <a:cubicBezTo>
                      <a:pt x="78" y="19"/>
                      <a:pt x="58" y="0"/>
                      <a:pt x="35" y="0"/>
                    </a:cubicBez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0"/>
              <p:cNvSpPr>
                <a:spLocks/>
              </p:cNvSpPr>
              <p:nvPr/>
            </p:nvSpPr>
            <p:spPr bwMode="auto">
              <a:xfrm>
                <a:off x="4277" y="644"/>
                <a:ext cx="41" cy="43"/>
              </a:xfrm>
              <a:custGeom>
                <a:avLst/>
                <a:gdLst>
                  <a:gd name="T0" fmla="*/ 36 w 41"/>
                  <a:gd name="T1" fmla="*/ 43 h 43"/>
                  <a:gd name="T2" fmla="*/ 0 w 41"/>
                  <a:gd name="T3" fmla="*/ 6 h 43"/>
                  <a:gd name="T4" fmla="*/ 5 w 41"/>
                  <a:gd name="T5" fmla="*/ 0 h 43"/>
                  <a:gd name="T6" fmla="*/ 41 w 41"/>
                  <a:gd name="T7" fmla="*/ 37 h 43"/>
                  <a:gd name="T8" fmla="*/ 36 w 41"/>
                  <a:gd name="T9" fmla="*/ 43 h 43"/>
                </a:gdLst>
                <a:ahLst/>
                <a:cxnLst>
                  <a:cxn ang="0">
                    <a:pos x="T0" y="T1"/>
                  </a:cxn>
                  <a:cxn ang="0">
                    <a:pos x="T2" y="T3"/>
                  </a:cxn>
                  <a:cxn ang="0">
                    <a:pos x="T4" y="T5"/>
                  </a:cxn>
                  <a:cxn ang="0">
                    <a:pos x="T6" y="T7"/>
                  </a:cxn>
                  <a:cxn ang="0">
                    <a:pos x="T8" y="T9"/>
                  </a:cxn>
                </a:cxnLst>
                <a:rect l="0" t="0" r="r" b="b"/>
                <a:pathLst>
                  <a:path w="41" h="43">
                    <a:moveTo>
                      <a:pt x="36" y="43"/>
                    </a:moveTo>
                    <a:lnTo>
                      <a:pt x="0" y="6"/>
                    </a:lnTo>
                    <a:lnTo>
                      <a:pt x="5" y="0"/>
                    </a:lnTo>
                    <a:lnTo>
                      <a:pt x="41" y="37"/>
                    </a:lnTo>
                    <a:lnTo>
                      <a:pt x="36"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1"/>
              <p:cNvSpPr>
                <a:spLocks/>
              </p:cNvSpPr>
              <p:nvPr/>
            </p:nvSpPr>
            <p:spPr bwMode="auto">
              <a:xfrm>
                <a:off x="4277" y="644"/>
                <a:ext cx="41" cy="43"/>
              </a:xfrm>
              <a:custGeom>
                <a:avLst/>
                <a:gdLst>
                  <a:gd name="T0" fmla="*/ 0 w 41"/>
                  <a:gd name="T1" fmla="*/ 37 h 43"/>
                  <a:gd name="T2" fmla="*/ 36 w 41"/>
                  <a:gd name="T3" fmla="*/ 0 h 43"/>
                  <a:gd name="T4" fmla="*/ 41 w 41"/>
                  <a:gd name="T5" fmla="*/ 6 h 43"/>
                  <a:gd name="T6" fmla="*/ 5 w 41"/>
                  <a:gd name="T7" fmla="*/ 43 h 43"/>
                  <a:gd name="T8" fmla="*/ 0 w 41"/>
                  <a:gd name="T9" fmla="*/ 37 h 43"/>
                </a:gdLst>
                <a:ahLst/>
                <a:cxnLst>
                  <a:cxn ang="0">
                    <a:pos x="T0" y="T1"/>
                  </a:cxn>
                  <a:cxn ang="0">
                    <a:pos x="T2" y="T3"/>
                  </a:cxn>
                  <a:cxn ang="0">
                    <a:pos x="T4" y="T5"/>
                  </a:cxn>
                  <a:cxn ang="0">
                    <a:pos x="T6" y="T7"/>
                  </a:cxn>
                  <a:cxn ang="0">
                    <a:pos x="T8" y="T9"/>
                  </a:cxn>
                </a:cxnLst>
                <a:rect l="0" t="0" r="r" b="b"/>
                <a:pathLst>
                  <a:path w="41" h="43">
                    <a:moveTo>
                      <a:pt x="0" y="37"/>
                    </a:moveTo>
                    <a:lnTo>
                      <a:pt x="36" y="0"/>
                    </a:lnTo>
                    <a:lnTo>
                      <a:pt x="41" y="6"/>
                    </a:lnTo>
                    <a:lnTo>
                      <a:pt x="5" y="43"/>
                    </a:lnTo>
                    <a:lnTo>
                      <a:pt x="0"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26499467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childTnLst>
                          </p:cTn>
                        </p:par>
                        <p:par>
                          <p:cTn id="8" fill="hold">
                            <p:stCondLst>
                              <p:cond delay="250"/>
                            </p:stCondLst>
                            <p:childTnLst>
                              <p:par>
                                <p:cTn id="9" presetID="10" presetClass="entr" presetSubtype="0" fill="hold" grpId="0" nodeType="afterEffect">
                                  <p:stCondLst>
                                    <p:cond delay="25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750"/>
                                        <p:tgtEl>
                                          <p:spTgt spid="18"/>
                                        </p:tgtEl>
                                      </p:cBhvr>
                                    </p:animEffect>
                                  </p:childTnLst>
                                </p:cTn>
                              </p:par>
                              <p:par>
                                <p:cTn id="12" presetID="10" presetClass="entr" presetSubtype="0" fill="hold" nodeType="withEffect">
                                  <p:stCondLst>
                                    <p:cond delay="120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p:cNvPicPr>
            <a:picLocks noChangeAspect="1"/>
          </p:cNvPicPr>
          <p:nvPr/>
        </p:nvPicPr>
        <p:blipFill rotWithShape="1">
          <a:blip r:embed="rId3">
            <a:extLst>
              <a:ext uri="{28A0092B-C50C-407E-A947-70E740481C1C}">
                <a14:useLocalDpi xmlns:a14="http://schemas.microsoft.com/office/drawing/2010/main" val="0"/>
              </a:ext>
            </a:extLst>
          </a:blip>
          <a:srcRect t="16024"/>
          <a:stretch/>
        </p:blipFill>
        <p:spPr>
          <a:xfrm>
            <a:off x="4361157" y="2222904"/>
            <a:ext cx="2618530" cy="3380552"/>
          </a:xfrm>
          <a:prstGeom prst="rect">
            <a:avLst/>
          </a:prstGeom>
        </p:spPr>
      </p:pic>
      <p:grpSp>
        <p:nvGrpSpPr>
          <p:cNvPr id="97" name="Group 96"/>
          <p:cNvGrpSpPr/>
          <p:nvPr/>
        </p:nvGrpSpPr>
        <p:grpSpPr>
          <a:xfrm>
            <a:off x="5579266" y="3400587"/>
            <a:ext cx="1174069" cy="857578"/>
            <a:chOff x="5727053" y="4231533"/>
            <a:chExt cx="1264380" cy="923544"/>
          </a:xfrm>
        </p:grpSpPr>
        <p:pic>
          <p:nvPicPr>
            <p:cNvPr id="99" name="Picture 98"/>
            <p:cNvPicPr>
              <a:picLocks noChangeAspect="1"/>
            </p:cNvPicPr>
            <p:nvPr/>
          </p:nvPicPr>
          <p:blipFill rotWithShape="1">
            <a:blip r:embed="rId4" cstate="print">
              <a:extLst>
                <a:ext uri="{28A0092B-C50C-407E-A947-70E740481C1C}">
                  <a14:useLocalDpi xmlns:a14="http://schemas.microsoft.com/office/drawing/2010/main" val="0"/>
                </a:ext>
              </a:extLst>
            </a:blip>
            <a:srcRect b="5478"/>
            <a:stretch/>
          </p:blipFill>
          <p:spPr>
            <a:xfrm>
              <a:off x="5727053" y="4231533"/>
              <a:ext cx="1264380" cy="923544"/>
            </a:xfrm>
            <a:prstGeom prst="rect">
              <a:avLst/>
            </a:prstGeom>
          </p:spPr>
        </p:pic>
        <p:pic>
          <p:nvPicPr>
            <p:cNvPr id="102" name="Picture 101"/>
            <p:cNvPicPr>
              <a:picLocks noChangeAspect="1"/>
            </p:cNvPicPr>
            <p:nvPr/>
          </p:nvPicPr>
          <p:blipFill rotWithShape="1">
            <a:blip r:embed="rId5" cstate="print">
              <a:extLst>
                <a:ext uri="{28A0092B-C50C-407E-A947-70E740481C1C}">
                  <a14:useLocalDpi xmlns:a14="http://schemas.microsoft.com/office/drawing/2010/main" val="0"/>
                </a:ext>
              </a:extLst>
            </a:blip>
            <a:srcRect r="79871"/>
            <a:stretch/>
          </p:blipFill>
          <p:spPr>
            <a:xfrm>
              <a:off x="6112087" y="4316431"/>
              <a:ext cx="442681" cy="516944"/>
            </a:xfrm>
            <a:prstGeom prst="rect">
              <a:avLst/>
            </a:prstGeom>
          </p:spPr>
        </p:pic>
      </p:grpSp>
      <p:cxnSp>
        <p:nvCxnSpPr>
          <p:cNvPr id="103" name="Straight Connector 102"/>
          <p:cNvCxnSpPr/>
          <p:nvPr/>
        </p:nvCxnSpPr>
        <p:spPr>
          <a:xfrm flipV="1">
            <a:off x="6248859" y="1380018"/>
            <a:ext cx="0" cy="2020569"/>
          </a:xfrm>
          <a:prstGeom prst="line">
            <a:avLst/>
          </a:prstGeom>
          <a:ln w="44450" cap="rnd">
            <a:solidFill>
              <a:schemeClr val="accent2"/>
            </a:solidFill>
            <a:prstDash val="sysDot"/>
            <a:headEnd type="triangle" w="lg" len="med"/>
            <a:tailEnd type="none" w="lg" len="med"/>
          </a:ln>
        </p:spPr>
        <p:style>
          <a:lnRef idx="1">
            <a:schemeClr val="accent1"/>
          </a:lnRef>
          <a:fillRef idx="0">
            <a:schemeClr val="accent1"/>
          </a:fillRef>
          <a:effectRef idx="0">
            <a:schemeClr val="accent1"/>
          </a:effectRef>
          <a:fontRef idx="minor">
            <a:schemeClr val="tx1"/>
          </a:fontRef>
        </p:style>
      </p:cxnSp>
      <p:sp>
        <p:nvSpPr>
          <p:cNvPr id="61" name="Clpoud Icon"/>
          <p:cNvSpPr>
            <a:spLocks noChangeAspect="1"/>
          </p:cNvSpPr>
          <p:nvPr/>
        </p:nvSpPr>
        <p:spPr bwMode="black">
          <a:xfrm>
            <a:off x="6570470" y="385316"/>
            <a:ext cx="3344465" cy="1889980"/>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tx2"/>
          </a:solidFill>
          <a:ln w="25400">
            <a:solidFill>
              <a:srgbClr val="EBEBEB"/>
            </a:solidFill>
          </a:ln>
          <a:extLst/>
        </p:spPr>
        <p:txBody>
          <a:bodyPr vert="horz" wrap="square" lIns="89530" tIns="179054" rIns="447634" bIns="44763" numCol="1" anchor="t" anchorCtr="0" compatLnSpc="1">
            <a:prstTxWarp prst="textNoShape">
              <a:avLst/>
            </a:prstTxWarp>
          </a:bodyPr>
          <a:lstStyle/>
          <a:p>
            <a:pPr algn="ctr" defTabSz="912969" fontAlgn="base">
              <a:lnSpc>
                <a:spcPct val="90000"/>
              </a:lnSpc>
              <a:spcBef>
                <a:spcPct val="0"/>
              </a:spcBef>
              <a:spcAft>
                <a:spcPct val="0"/>
              </a:spcAft>
            </a:pPr>
            <a:r>
              <a:rPr lang="en-US" sz="1763" spc="-49" dirty="0">
                <a:gradFill>
                  <a:gsLst>
                    <a:gs pos="2917">
                      <a:srgbClr val="EFEFEF"/>
                    </a:gs>
                    <a:gs pos="30000">
                      <a:srgbClr val="EFEFEF"/>
                    </a:gs>
                  </a:gsLst>
                  <a:lin ang="5400000" scaled="0"/>
                </a:gradFill>
                <a:latin typeface="Calibri" panose="020F0502020204030204"/>
              </a:rPr>
              <a:t>Virtual </a:t>
            </a:r>
            <a:br>
              <a:rPr lang="en-US" sz="1763" spc="-49" dirty="0">
                <a:gradFill>
                  <a:gsLst>
                    <a:gs pos="2917">
                      <a:srgbClr val="EFEFEF"/>
                    </a:gs>
                    <a:gs pos="30000">
                      <a:srgbClr val="EFEFEF"/>
                    </a:gs>
                  </a:gsLst>
                  <a:lin ang="5400000" scaled="0"/>
                </a:gradFill>
                <a:latin typeface="Calibri" panose="020F0502020204030204"/>
              </a:rPr>
            </a:br>
            <a:r>
              <a:rPr lang="en-US" sz="1763" spc="-49" dirty="0">
                <a:gradFill>
                  <a:gsLst>
                    <a:gs pos="2917">
                      <a:srgbClr val="EFEFEF"/>
                    </a:gs>
                    <a:gs pos="30000">
                      <a:srgbClr val="EFEFEF"/>
                    </a:gs>
                  </a:gsLst>
                  <a:lin ang="5400000" scaled="0"/>
                </a:gradFill>
                <a:latin typeface="Calibri" panose="020F0502020204030204"/>
              </a:rPr>
              <a:t>Machines</a:t>
            </a:r>
          </a:p>
        </p:txBody>
      </p:sp>
      <p:sp>
        <p:nvSpPr>
          <p:cNvPr id="72" name="Rectangle 71"/>
          <p:cNvSpPr/>
          <p:nvPr/>
        </p:nvSpPr>
        <p:spPr>
          <a:xfrm>
            <a:off x="259041" y="1183832"/>
            <a:ext cx="3445605" cy="5153482"/>
          </a:xfrm>
          <a:prstGeom prst="rect">
            <a:avLst/>
          </a:prstGeom>
        </p:spPr>
        <p:txBody>
          <a:bodyPr wrap="square" lIns="89530" tIns="44763" rIns="89530" bIns="44763">
            <a:spAutoFit/>
          </a:bodyPr>
          <a:lstStyle/>
          <a:p>
            <a:pPr defTabSz="912969" fontAlgn="base">
              <a:lnSpc>
                <a:spcPct val="90000"/>
              </a:lnSpc>
              <a:spcBef>
                <a:spcPct val="0"/>
              </a:spcBef>
              <a:spcAft>
                <a:spcPct val="0"/>
              </a:spcAft>
            </a:pPr>
            <a:endParaRPr lang="en-US" sz="2351" dirty="0">
              <a:gradFill>
                <a:gsLst>
                  <a:gs pos="0">
                    <a:srgbClr val="505050">
                      <a:lumMod val="50000"/>
                    </a:srgbClr>
                  </a:gs>
                  <a:gs pos="100000">
                    <a:srgbClr val="505050">
                      <a:lumMod val="50000"/>
                    </a:srgbClr>
                  </a:gs>
                </a:gsLst>
                <a:lin ang="5400000" scaled="1"/>
              </a:gradFill>
              <a:latin typeface="Calibri" panose="020F0502020204030204"/>
            </a:endParaRPr>
          </a:p>
          <a:p>
            <a:pPr defTabSz="912969" fontAlgn="base">
              <a:lnSpc>
                <a:spcPct val="90000"/>
              </a:lnSpc>
              <a:spcBef>
                <a:spcPct val="0"/>
              </a:spcBef>
              <a:spcAft>
                <a:spcPct val="0"/>
              </a:spcAft>
            </a:pPr>
            <a:r>
              <a:rPr lang="en-US" sz="2351" dirty="0">
                <a:gradFill>
                  <a:gsLst>
                    <a:gs pos="0">
                      <a:srgbClr val="505050">
                        <a:lumMod val="50000"/>
                      </a:srgbClr>
                    </a:gs>
                    <a:gs pos="100000">
                      <a:srgbClr val="505050">
                        <a:lumMod val="50000"/>
                      </a:srgbClr>
                    </a:gs>
                  </a:gsLst>
                  <a:lin ang="5400000" scaled="1"/>
                </a:gradFill>
                <a:latin typeface="Calibri" panose="020F0502020204030204"/>
              </a:rPr>
              <a:t>Connect hybrid infrastructure services with a single identity</a:t>
            </a:r>
          </a:p>
          <a:p>
            <a:pPr defTabSz="912969" fontAlgn="base">
              <a:lnSpc>
                <a:spcPct val="90000"/>
              </a:lnSpc>
              <a:spcBef>
                <a:spcPct val="0"/>
              </a:spcBef>
              <a:spcAft>
                <a:spcPct val="0"/>
              </a:spcAft>
            </a:pPr>
            <a:endParaRPr lang="en-US" sz="2351" dirty="0">
              <a:gradFill>
                <a:gsLst>
                  <a:gs pos="0">
                    <a:srgbClr val="505050">
                      <a:lumMod val="50000"/>
                    </a:srgbClr>
                  </a:gs>
                  <a:gs pos="100000">
                    <a:srgbClr val="505050">
                      <a:lumMod val="50000"/>
                    </a:srgbClr>
                  </a:gs>
                </a:gsLst>
                <a:lin ang="5400000" scaled="1"/>
              </a:gradFill>
              <a:latin typeface="Segoe UI Light"/>
            </a:endParaRPr>
          </a:p>
          <a:p>
            <a:pPr marL="223984" defTabSz="912969">
              <a:spcAft>
                <a:spcPts val="1176"/>
              </a:spcAft>
            </a:pPr>
            <a:r>
              <a:rPr lang="en-US" sz="1666" dirty="0">
                <a:gradFill>
                  <a:gsLst>
                    <a:gs pos="0">
                      <a:srgbClr val="505050">
                        <a:lumMod val="50000"/>
                      </a:srgbClr>
                    </a:gs>
                    <a:gs pos="100000">
                      <a:srgbClr val="505050">
                        <a:lumMod val="50000"/>
                      </a:srgbClr>
                    </a:gs>
                  </a:gsLst>
                  <a:lin ang="5400000" scaled="1"/>
                </a:gradFill>
                <a:latin typeface="Calibri" panose="020F0502020204030204"/>
              </a:rPr>
              <a:t>Authenticate apps in virtual machines using </a:t>
            </a:r>
            <a:br>
              <a:rPr lang="en-US" sz="1666" dirty="0">
                <a:gradFill>
                  <a:gsLst>
                    <a:gs pos="0">
                      <a:srgbClr val="505050">
                        <a:lumMod val="50000"/>
                      </a:srgbClr>
                    </a:gs>
                    <a:gs pos="100000">
                      <a:srgbClr val="505050">
                        <a:lumMod val="50000"/>
                      </a:srgbClr>
                    </a:gs>
                  </a:gsLst>
                  <a:lin ang="5400000" scaled="1"/>
                </a:gradFill>
                <a:latin typeface="Calibri" panose="020F0502020204030204"/>
              </a:rPr>
            </a:br>
            <a:r>
              <a:rPr lang="en-US" sz="1666" dirty="0">
                <a:gradFill>
                  <a:gsLst>
                    <a:gs pos="0">
                      <a:srgbClr val="505050">
                        <a:lumMod val="50000"/>
                      </a:srgbClr>
                    </a:gs>
                    <a:gs pos="100000">
                      <a:srgbClr val="505050">
                        <a:lumMod val="50000"/>
                      </a:srgbClr>
                    </a:gs>
                  </a:gsLst>
                  <a:lin ang="5400000" scaled="1"/>
                </a:gradFill>
                <a:latin typeface="Calibri" panose="020F0502020204030204"/>
              </a:rPr>
              <a:t>on-premises identities</a:t>
            </a:r>
          </a:p>
          <a:p>
            <a:pPr marL="223984" defTabSz="912969">
              <a:spcAft>
                <a:spcPts val="1176"/>
              </a:spcAft>
            </a:pPr>
            <a:r>
              <a:rPr lang="en-US" sz="1666" dirty="0">
                <a:gradFill>
                  <a:gsLst>
                    <a:gs pos="0">
                      <a:srgbClr val="505050">
                        <a:lumMod val="50000"/>
                      </a:srgbClr>
                    </a:gs>
                    <a:gs pos="100000">
                      <a:srgbClr val="505050">
                        <a:lumMod val="50000"/>
                      </a:srgbClr>
                    </a:gs>
                  </a:gsLst>
                  <a:lin ang="5400000" scaled="1"/>
                </a:gradFill>
                <a:latin typeface="Calibri" panose="020F0502020204030204"/>
              </a:rPr>
              <a:t>Bring mature, enterprise adopted AD to apps in cloud</a:t>
            </a:r>
          </a:p>
          <a:p>
            <a:pPr marL="223984" defTabSz="912969">
              <a:spcAft>
                <a:spcPts val="1176"/>
              </a:spcAft>
            </a:pPr>
            <a:r>
              <a:rPr lang="en-US" sz="1666" dirty="0">
                <a:gradFill>
                  <a:gsLst>
                    <a:gs pos="0">
                      <a:srgbClr val="505050">
                        <a:lumMod val="50000"/>
                      </a:srgbClr>
                    </a:gs>
                    <a:gs pos="100000">
                      <a:srgbClr val="505050">
                        <a:lumMod val="50000"/>
                      </a:srgbClr>
                    </a:gs>
                  </a:gsLst>
                  <a:lin ang="5400000" scaled="1"/>
                </a:gradFill>
                <a:latin typeface="Calibri" panose="020F0502020204030204"/>
              </a:rPr>
              <a:t>Enable hybrid scenarios through Virtual Network private secure connection to on-premises</a:t>
            </a:r>
          </a:p>
          <a:p>
            <a:pPr marL="223984" defTabSz="912969">
              <a:spcAft>
                <a:spcPts val="1176"/>
              </a:spcAft>
            </a:pPr>
            <a:r>
              <a:rPr lang="en-US" sz="1666" dirty="0">
                <a:gradFill>
                  <a:gsLst>
                    <a:gs pos="0">
                      <a:srgbClr val="505050">
                        <a:lumMod val="50000"/>
                      </a:srgbClr>
                    </a:gs>
                    <a:gs pos="100000">
                      <a:srgbClr val="505050">
                        <a:lumMod val="50000"/>
                      </a:srgbClr>
                    </a:gs>
                  </a:gsLst>
                  <a:lin ang="5400000" scaled="1"/>
                </a:gradFill>
                <a:latin typeface="Calibri" panose="020F0502020204030204"/>
              </a:rPr>
              <a:t>Connect Office 365 and other SaaS Apps to on-premises identities</a:t>
            </a:r>
          </a:p>
          <a:p>
            <a:pPr defTabSz="912969">
              <a:spcAft>
                <a:spcPts val="1176"/>
              </a:spcAft>
            </a:pPr>
            <a:endParaRPr lang="en-US" sz="1666" dirty="0">
              <a:gradFill>
                <a:gsLst>
                  <a:gs pos="0">
                    <a:srgbClr val="505050">
                      <a:lumMod val="50000"/>
                    </a:srgbClr>
                  </a:gs>
                  <a:gs pos="100000">
                    <a:srgbClr val="505050">
                      <a:lumMod val="50000"/>
                    </a:srgbClr>
                  </a:gs>
                </a:gsLst>
                <a:lin ang="5400000" scaled="1"/>
              </a:gradFill>
              <a:latin typeface="Calibri" panose="020F0502020204030204"/>
            </a:endParaRPr>
          </a:p>
        </p:txBody>
      </p:sp>
      <p:cxnSp>
        <p:nvCxnSpPr>
          <p:cNvPr id="104" name="Straight Connector 103"/>
          <p:cNvCxnSpPr/>
          <p:nvPr/>
        </p:nvCxnSpPr>
        <p:spPr>
          <a:xfrm flipH="1">
            <a:off x="8853612" y="4859622"/>
            <a:ext cx="2811420" cy="11192"/>
          </a:xfrm>
          <a:prstGeom prst="line">
            <a:avLst/>
          </a:prstGeom>
          <a:ln w="44450" cap="rnd">
            <a:solidFill>
              <a:srgbClr val="00BCF2"/>
            </a:solidFill>
            <a:prstDash val="sysDot"/>
            <a:headEnd type="none" w="lg" len="med"/>
            <a:tailEnd type="triangle" w="lg" len="med"/>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10038441" y="851345"/>
            <a:ext cx="1914049" cy="1057348"/>
            <a:chOff x="10015412" y="1400457"/>
            <a:chExt cx="2149654" cy="1187499"/>
          </a:xfrm>
        </p:grpSpPr>
        <p:sp>
          <p:nvSpPr>
            <p:cNvPr id="98" name="Freeform 128"/>
            <p:cNvSpPr>
              <a:spLocks noChangeAspect="1"/>
            </p:cNvSpPr>
            <p:nvPr/>
          </p:nvSpPr>
          <p:spPr bwMode="black">
            <a:xfrm>
              <a:off x="10015412" y="1400457"/>
              <a:ext cx="2149654" cy="1187499"/>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tx2"/>
            </a:solid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596" tIns="143354" rIns="89596" bIns="143354" numCol="1" spcCol="0" rtlCol="0" fromWordArt="0" anchor="t" anchorCtr="0" forceAA="0" compatLnSpc="1">
              <a:prstTxWarp prst="textNoShape">
                <a:avLst/>
              </a:prstTxWarp>
              <a:noAutofit/>
            </a:bodyPr>
            <a:lstStyle/>
            <a:p>
              <a:pPr algn="ctr" defTabSz="912969" fontAlgn="base">
                <a:lnSpc>
                  <a:spcPct val="90000"/>
                </a:lnSpc>
                <a:spcBef>
                  <a:spcPct val="0"/>
                </a:spcBef>
                <a:spcAft>
                  <a:spcPct val="0"/>
                </a:spcAft>
              </a:pPr>
              <a:endParaRPr lang="en-US" sz="2351" spc="-49">
                <a:gradFill>
                  <a:gsLst>
                    <a:gs pos="2917">
                      <a:srgbClr val="EFEFEF"/>
                    </a:gs>
                    <a:gs pos="30000">
                      <a:srgbClr val="EFEFEF"/>
                    </a:gs>
                  </a:gsLst>
                  <a:lin ang="5400000" scaled="0"/>
                </a:gradFill>
                <a:latin typeface="Segoe UI Light"/>
              </a:endParaRPr>
            </a:p>
          </p:txBody>
        </p:sp>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55936" y="1864893"/>
              <a:ext cx="1999716" cy="692274"/>
            </a:xfrm>
            <a:prstGeom prst="rect">
              <a:avLst/>
            </a:prstGeom>
          </p:spPr>
        </p:pic>
      </p:grpSp>
      <p:sp>
        <p:nvSpPr>
          <p:cNvPr id="74" name="Rectangle 73"/>
          <p:cNvSpPr/>
          <p:nvPr/>
        </p:nvSpPr>
        <p:spPr>
          <a:xfrm>
            <a:off x="4635616" y="6024686"/>
            <a:ext cx="2005935" cy="422629"/>
          </a:xfrm>
          <a:prstGeom prst="rect">
            <a:avLst/>
          </a:prstGeom>
        </p:spPr>
        <p:txBody>
          <a:bodyPr wrap="square" lIns="89530" tIns="44763" rIns="89530" bIns="44763">
            <a:spAutoFit/>
          </a:bodyPr>
          <a:lstStyle/>
          <a:p>
            <a:pPr algn="ctr" defTabSz="912969">
              <a:lnSpc>
                <a:spcPct val="90000"/>
              </a:lnSpc>
            </a:pPr>
            <a:r>
              <a:rPr lang="en-US" sz="2351" b="1" spc="-49" dirty="0">
                <a:gradFill>
                  <a:gsLst>
                    <a:gs pos="2917">
                      <a:srgbClr val="00188F"/>
                    </a:gs>
                    <a:gs pos="30000">
                      <a:srgbClr val="00188F"/>
                    </a:gs>
                  </a:gsLst>
                  <a:lin ang="5400000" scaled="0"/>
                </a:gradFill>
                <a:latin typeface="Segoe UI Light"/>
              </a:rPr>
              <a:t>On-premises</a:t>
            </a:r>
          </a:p>
        </p:txBody>
      </p:sp>
      <p:sp>
        <p:nvSpPr>
          <p:cNvPr id="75" name="Rectangle 74"/>
          <p:cNvSpPr/>
          <p:nvPr/>
        </p:nvSpPr>
        <p:spPr>
          <a:xfrm>
            <a:off x="7140355" y="6024686"/>
            <a:ext cx="2414110" cy="422629"/>
          </a:xfrm>
          <a:prstGeom prst="rect">
            <a:avLst/>
          </a:prstGeom>
        </p:spPr>
        <p:txBody>
          <a:bodyPr wrap="square" lIns="89530" tIns="44763" rIns="89530" bIns="44763">
            <a:spAutoFit/>
          </a:bodyPr>
          <a:lstStyle/>
          <a:p>
            <a:pPr algn="ctr" defTabSz="912969">
              <a:lnSpc>
                <a:spcPct val="90000"/>
              </a:lnSpc>
            </a:pPr>
            <a:r>
              <a:rPr lang="en-US" sz="2351" b="1" spc="-49" dirty="0">
                <a:gradFill>
                  <a:gsLst>
                    <a:gs pos="2917">
                      <a:srgbClr val="00188F"/>
                    </a:gs>
                    <a:gs pos="30000">
                      <a:srgbClr val="00188F"/>
                    </a:gs>
                  </a:gsLst>
                  <a:lin ang="5400000" scaled="0"/>
                </a:gradFill>
                <a:latin typeface="Segoe UI Light"/>
              </a:rPr>
              <a:t>Windows Azure</a:t>
            </a:r>
          </a:p>
        </p:txBody>
      </p:sp>
      <p:sp>
        <p:nvSpPr>
          <p:cNvPr id="76" name="Freeform 7"/>
          <p:cNvSpPr>
            <a:spLocks noEditPoints="1"/>
          </p:cNvSpPr>
          <p:nvPr/>
        </p:nvSpPr>
        <p:spPr bwMode="black">
          <a:xfrm>
            <a:off x="6653404" y="6022705"/>
            <a:ext cx="475100" cy="420141"/>
          </a:xfrm>
          <a:custGeom>
            <a:avLst/>
            <a:gdLst>
              <a:gd name="T0" fmla="*/ 87 w 162"/>
              <a:gd name="T1" fmla="*/ 109 h 143"/>
              <a:gd name="T2" fmla="*/ 74 w 162"/>
              <a:gd name="T3" fmla="*/ 109 h 143"/>
              <a:gd name="T4" fmla="*/ 74 w 162"/>
              <a:gd name="T5" fmla="*/ 79 h 143"/>
              <a:gd name="T6" fmla="*/ 45 w 162"/>
              <a:gd name="T7" fmla="*/ 79 h 143"/>
              <a:gd name="T8" fmla="*/ 45 w 162"/>
              <a:gd name="T9" fmla="*/ 66 h 143"/>
              <a:gd name="T10" fmla="*/ 74 w 162"/>
              <a:gd name="T11" fmla="*/ 66 h 143"/>
              <a:gd name="T12" fmla="*/ 74 w 162"/>
              <a:gd name="T13" fmla="*/ 36 h 143"/>
              <a:gd name="T14" fmla="*/ 87 w 162"/>
              <a:gd name="T15" fmla="*/ 36 h 143"/>
              <a:gd name="T16" fmla="*/ 87 w 162"/>
              <a:gd name="T17" fmla="*/ 66 h 143"/>
              <a:gd name="T18" fmla="*/ 117 w 162"/>
              <a:gd name="T19" fmla="*/ 66 h 143"/>
              <a:gd name="T20" fmla="*/ 117 w 162"/>
              <a:gd name="T21" fmla="*/ 79 h 143"/>
              <a:gd name="T22" fmla="*/ 87 w 162"/>
              <a:gd name="T23" fmla="*/ 79 h 143"/>
              <a:gd name="T24" fmla="*/ 87 w 162"/>
              <a:gd name="T25" fmla="*/ 109 h 143"/>
              <a:gd name="T26" fmla="*/ 124 w 162"/>
              <a:gd name="T27" fmla="*/ 129 h 143"/>
              <a:gd name="T28" fmla="*/ 81 w 162"/>
              <a:gd name="T29" fmla="*/ 143 h 143"/>
              <a:gd name="T30" fmla="*/ 24 w 162"/>
              <a:gd name="T31" fmla="*/ 115 h 143"/>
              <a:gd name="T32" fmla="*/ 37 w 162"/>
              <a:gd name="T33" fmla="*/ 14 h 143"/>
              <a:gd name="T34" fmla="*/ 81 w 162"/>
              <a:gd name="T35" fmla="*/ 0 h 143"/>
              <a:gd name="T36" fmla="*/ 138 w 162"/>
              <a:gd name="T37" fmla="*/ 28 h 143"/>
              <a:gd name="T38" fmla="*/ 124 w 162"/>
              <a:gd name="T39" fmla="*/ 129 h 143"/>
              <a:gd name="T40" fmla="*/ 130 w 162"/>
              <a:gd name="T41" fmla="*/ 34 h 143"/>
              <a:gd name="T42" fmla="*/ 81 w 162"/>
              <a:gd name="T43" fmla="*/ 9 h 143"/>
              <a:gd name="T44" fmla="*/ 43 w 162"/>
              <a:gd name="T45" fmla="*/ 22 h 143"/>
              <a:gd name="T46" fmla="*/ 31 w 162"/>
              <a:gd name="T47" fmla="*/ 109 h 143"/>
              <a:gd name="T48" fmla="*/ 81 w 162"/>
              <a:gd name="T49" fmla="*/ 134 h 143"/>
              <a:gd name="T50" fmla="*/ 119 w 162"/>
              <a:gd name="T51" fmla="*/ 121 h 143"/>
              <a:gd name="T52" fmla="*/ 130 w 162"/>
              <a:gd name="T53" fmla="*/ 3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2" h="143">
                <a:moveTo>
                  <a:pt x="87" y="109"/>
                </a:moveTo>
                <a:cubicBezTo>
                  <a:pt x="74" y="109"/>
                  <a:pt x="74" y="109"/>
                  <a:pt x="74" y="109"/>
                </a:cubicBezTo>
                <a:cubicBezTo>
                  <a:pt x="74" y="79"/>
                  <a:pt x="74" y="79"/>
                  <a:pt x="74" y="79"/>
                </a:cubicBezTo>
                <a:cubicBezTo>
                  <a:pt x="45" y="79"/>
                  <a:pt x="45" y="79"/>
                  <a:pt x="45" y="79"/>
                </a:cubicBezTo>
                <a:cubicBezTo>
                  <a:pt x="45" y="66"/>
                  <a:pt x="45" y="66"/>
                  <a:pt x="45" y="66"/>
                </a:cubicBezTo>
                <a:cubicBezTo>
                  <a:pt x="74" y="66"/>
                  <a:pt x="74" y="66"/>
                  <a:pt x="74" y="66"/>
                </a:cubicBezTo>
                <a:cubicBezTo>
                  <a:pt x="74" y="36"/>
                  <a:pt x="74" y="36"/>
                  <a:pt x="74" y="36"/>
                </a:cubicBezTo>
                <a:cubicBezTo>
                  <a:pt x="87" y="36"/>
                  <a:pt x="87" y="36"/>
                  <a:pt x="87" y="36"/>
                </a:cubicBezTo>
                <a:cubicBezTo>
                  <a:pt x="87" y="66"/>
                  <a:pt x="87" y="66"/>
                  <a:pt x="87" y="66"/>
                </a:cubicBezTo>
                <a:cubicBezTo>
                  <a:pt x="117" y="66"/>
                  <a:pt x="117" y="66"/>
                  <a:pt x="117" y="66"/>
                </a:cubicBezTo>
                <a:cubicBezTo>
                  <a:pt x="117" y="79"/>
                  <a:pt x="117" y="79"/>
                  <a:pt x="117" y="79"/>
                </a:cubicBezTo>
                <a:cubicBezTo>
                  <a:pt x="87" y="79"/>
                  <a:pt x="87" y="79"/>
                  <a:pt x="87" y="79"/>
                </a:cubicBezTo>
                <a:lnTo>
                  <a:pt x="87" y="109"/>
                </a:lnTo>
                <a:close/>
                <a:moveTo>
                  <a:pt x="124" y="129"/>
                </a:moveTo>
                <a:cubicBezTo>
                  <a:pt x="111" y="139"/>
                  <a:pt x="96" y="143"/>
                  <a:pt x="81" y="143"/>
                </a:cubicBezTo>
                <a:cubicBezTo>
                  <a:pt x="59" y="143"/>
                  <a:pt x="38" y="134"/>
                  <a:pt x="24" y="115"/>
                </a:cubicBezTo>
                <a:cubicBezTo>
                  <a:pt x="0" y="84"/>
                  <a:pt x="6" y="38"/>
                  <a:pt x="37" y="14"/>
                </a:cubicBezTo>
                <a:cubicBezTo>
                  <a:pt x="50" y="4"/>
                  <a:pt x="66" y="0"/>
                  <a:pt x="81" y="0"/>
                </a:cubicBezTo>
                <a:cubicBezTo>
                  <a:pt x="102" y="0"/>
                  <a:pt x="124" y="9"/>
                  <a:pt x="138" y="28"/>
                </a:cubicBezTo>
                <a:cubicBezTo>
                  <a:pt x="162" y="60"/>
                  <a:pt x="156" y="105"/>
                  <a:pt x="124" y="129"/>
                </a:cubicBezTo>
                <a:close/>
                <a:moveTo>
                  <a:pt x="130" y="34"/>
                </a:moveTo>
                <a:cubicBezTo>
                  <a:pt x="119" y="18"/>
                  <a:pt x="100" y="9"/>
                  <a:pt x="81" y="9"/>
                </a:cubicBezTo>
                <a:cubicBezTo>
                  <a:pt x="67" y="9"/>
                  <a:pt x="54" y="14"/>
                  <a:pt x="43" y="22"/>
                </a:cubicBezTo>
                <a:cubicBezTo>
                  <a:pt x="16" y="43"/>
                  <a:pt x="10" y="82"/>
                  <a:pt x="31" y="109"/>
                </a:cubicBezTo>
                <a:cubicBezTo>
                  <a:pt x="43" y="125"/>
                  <a:pt x="61" y="134"/>
                  <a:pt x="81" y="134"/>
                </a:cubicBezTo>
                <a:cubicBezTo>
                  <a:pt x="95" y="134"/>
                  <a:pt x="108" y="130"/>
                  <a:pt x="119" y="121"/>
                </a:cubicBezTo>
                <a:cubicBezTo>
                  <a:pt x="146" y="100"/>
                  <a:pt x="151" y="61"/>
                  <a:pt x="130" y="34"/>
                </a:cubicBezTo>
                <a:close/>
              </a:path>
            </a:pathLst>
          </a:custGeom>
          <a:solidFill>
            <a:schemeClr val="tx2"/>
          </a:solidFill>
          <a:ln>
            <a:noFill/>
          </a:ln>
          <a:extLst/>
        </p:spPr>
        <p:txBody>
          <a:bodyPr vert="horz" wrap="square" lIns="89530" tIns="44763" rIns="89530" bIns="44763" numCol="1" anchor="t" anchorCtr="0" compatLnSpc="1">
            <a:prstTxWarp prst="textNoShape">
              <a:avLst/>
            </a:prstTxWarp>
          </a:bodyPr>
          <a:lstStyle/>
          <a:p>
            <a:pPr defTabSz="912969"/>
            <a:endParaRPr lang="en-US" sz="1763">
              <a:solidFill>
                <a:srgbClr val="505050"/>
              </a:solidFill>
              <a:latin typeface="Calibri" panose="020F0502020204030204"/>
            </a:endParaRPr>
          </a:p>
        </p:txBody>
      </p:sp>
      <p:sp>
        <p:nvSpPr>
          <p:cNvPr id="77" name="Rectangle 76"/>
          <p:cNvSpPr/>
          <p:nvPr/>
        </p:nvSpPr>
        <p:spPr>
          <a:xfrm>
            <a:off x="10053272" y="6024686"/>
            <a:ext cx="1822868" cy="422629"/>
          </a:xfrm>
          <a:prstGeom prst="rect">
            <a:avLst/>
          </a:prstGeom>
        </p:spPr>
        <p:txBody>
          <a:bodyPr wrap="square" lIns="89530" tIns="44763" rIns="89530" bIns="44763">
            <a:spAutoFit/>
          </a:bodyPr>
          <a:lstStyle/>
          <a:p>
            <a:pPr algn="ctr" defTabSz="912969">
              <a:lnSpc>
                <a:spcPct val="90000"/>
              </a:lnSpc>
            </a:pPr>
            <a:r>
              <a:rPr lang="en-US" sz="2351" b="1" spc="-49" dirty="0">
                <a:gradFill>
                  <a:gsLst>
                    <a:gs pos="2917">
                      <a:srgbClr val="00188F"/>
                    </a:gs>
                    <a:gs pos="30000">
                      <a:srgbClr val="00188F"/>
                    </a:gs>
                  </a:gsLst>
                  <a:lin ang="5400000" scaled="0"/>
                </a:gradFill>
                <a:latin typeface="Segoe UI Light"/>
              </a:rPr>
              <a:t>SaaS Apps</a:t>
            </a:r>
          </a:p>
        </p:txBody>
      </p:sp>
      <p:sp>
        <p:nvSpPr>
          <p:cNvPr id="78" name="Freeform 7"/>
          <p:cNvSpPr>
            <a:spLocks noEditPoints="1"/>
          </p:cNvSpPr>
          <p:nvPr/>
        </p:nvSpPr>
        <p:spPr bwMode="black">
          <a:xfrm>
            <a:off x="9566314" y="6022705"/>
            <a:ext cx="475100" cy="420141"/>
          </a:xfrm>
          <a:custGeom>
            <a:avLst/>
            <a:gdLst>
              <a:gd name="T0" fmla="*/ 87 w 162"/>
              <a:gd name="T1" fmla="*/ 109 h 143"/>
              <a:gd name="T2" fmla="*/ 74 w 162"/>
              <a:gd name="T3" fmla="*/ 109 h 143"/>
              <a:gd name="T4" fmla="*/ 74 w 162"/>
              <a:gd name="T5" fmla="*/ 79 h 143"/>
              <a:gd name="T6" fmla="*/ 45 w 162"/>
              <a:gd name="T7" fmla="*/ 79 h 143"/>
              <a:gd name="T8" fmla="*/ 45 w 162"/>
              <a:gd name="T9" fmla="*/ 66 h 143"/>
              <a:gd name="T10" fmla="*/ 74 w 162"/>
              <a:gd name="T11" fmla="*/ 66 h 143"/>
              <a:gd name="T12" fmla="*/ 74 w 162"/>
              <a:gd name="T13" fmla="*/ 36 h 143"/>
              <a:gd name="T14" fmla="*/ 87 w 162"/>
              <a:gd name="T15" fmla="*/ 36 h 143"/>
              <a:gd name="T16" fmla="*/ 87 w 162"/>
              <a:gd name="T17" fmla="*/ 66 h 143"/>
              <a:gd name="T18" fmla="*/ 117 w 162"/>
              <a:gd name="T19" fmla="*/ 66 h 143"/>
              <a:gd name="T20" fmla="*/ 117 w 162"/>
              <a:gd name="T21" fmla="*/ 79 h 143"/>
              <a:gd name="T22" fmla="*/ 87 w 162"/>
              <a:gd name="T23" fmla="*/ 79 h 143"/>
              <a:gd name="T24" fmla="*/ 87 w 162"/>
              <a:gd name="T25" fmla="*/ 109 h 143"/>
              <a:gd name="T26" fmla="*/ 124 w 162"/>
              <a:gd name="T27" fmla="*/ 129 h 143"/>
              <a:gd name="T28" fmla="*/ 81 w 162"/>
              <a:gd name="T29" fmla="*/ 143 h 143"/>
              <a:gd name="T30" fmla="*/ 24 w 162"/>
              <a:gd name="T31" fmla="*/ 115 h 143"/>
              <a:gd name="T32" fmla="*/ 37 w 162"/>
              <a:gd name="T33" fmla="*/ 14 h 143"/>
              <a:gd name="T34" fmla="*/ 81 w 162"/>
              <a:gd name="T35" fmla="*/ 0 h 143"/>
              <a:gd name="T36" fmla="*/ 138 w 162"/>
              <a:gd name="T37" fmla="*/ 28 h 143"/>
              <a:gd name="T38" fmla="*/ 124 w 162"/>
              <a:gd name="T39" fmla="*/ 129 h 143"/>
              <a:gd name="T40" fmla="*/ 130 w 162"/>
              <a:gd name="T41" fmla="*/ 34 h 143"/>
              <a:gd name="T42" fmla="*/ 81 w 162"/>
              <a:gd name="T43" fmla="*/ 9 h 143"/>
              <a:gd name="T44" fmla="*/ 43 w 162"/>
              <a:gd name="T45" fmla="*/ 22 h 143"/>
              <a:gd name="T46" fmla="*/ 31 w 162"/>
              <a:gd name="T47" fmla="*/ 109 h 143"/>
              <a:gd name="T48" fmla="*/ 81 w 162"/>
              <a:gd name="T49" fmla="*/ 134 h 143"/>
              <a:gd name="T50" fmla="*/ 119 w 162"/>
              <a:gd name="T51" fmla="*/ 121 h 143"/>
              <a:gd name="T52" fmla="*/ 130 w 162"/>
              <a:gd name="T53" fmla="*/ 3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2" h="143">
                <a:moveTo>
                  <a:pt x="87" y="109"/>
                </a:moveTo>
                <a:cubicBezTo>
                  <a:pt x="74" y="109"/>
                  <a:pt x="74" y="109"/>
                  <a:pt x="74" y="109"/>
                </a:cubicBezTo>
                <a:cubicBezTo>
                  <a:pt x="74" y="79"/>
                  <a:pt x="74" y="79"/>
                  <a:pt x="74" y="79"/>
                </a:cubicBezTo>
                <a:cubicBezTo>
                  <a:pt x="45" y="79"/>
                  <a:pt x="45" y="79"/>
                  <a:pt x="45" y="79"/>
                </a:cubicBezTo>
                <a:cubicBezTo>
                  <a:pt x="45" y="66"/>
                  <a:pt x="45" y="66"/>
                  <a:pt x="45" y="66"/>
                </a:cubicBezTo>
                <a:cubicBezTo>
                  <a:pt x="74" y="66"/>
                  <a:pt x="74" y="66"/>
                  <a:pt x="74" y="66"/>
                </a:cubicBezTo>
                <a:cubicBezTo>
                  <a:pt x="74" y="36"/>
                  <a:pt x="74" y="36"/>
                  <a:pt x="74" y="36"/>
                </a:cubicBezTo>
                <a:cubicBezTo>
                  <a:pt x="87" y="36"/>
                  <a:pt x="87" y="36"/>
                  <a:pt x="87" y="36"/>
                </a:cubicBezTo>
                <a:cubicBezTo>
                  <a:pt x="87" y="66"/>
                  <a:pt x="87" y="66"/>
                  <a:pt x="87" y="66"/>
                </a:cubicBezTo>
                <a:cubicBezTo>
                  <a:pt x="117" y="66"/>
                  <a:pt x="117" y="66"/>
                  <a:pt x="117" y="66"/>
                </a:cubicBezTo>
                <a:cubicBezTo>
                  <a:pt x="117" y="79"/>
                  <a:pt x="117" y="79"/>
                  <a:pt x="117" y="79"/>
                </a:cubicBezTo>
                <a:cubicBezTo>
                  <a:pt x="87" y="79"/>
                  <a:pt x="87" y="79"/>
                  <a:pt x="87" y="79"/>
                </a:cubicBezTo>
                <a:lnTo>
                  <a:pt x="87" y="109"/>
                </a:lnTo>
                <a:close/>
                <a:moveTo>
                  <a:pt x="124" y="129"/>
                </a:moveTo>
                <a:cubicBezTo>
                  <a:pt x="111" y="139"/>
                  <a:pt x="96" y="143"/>
                  <a:pt x="81" y="143"/>
                </a:cubicBezTo>
                <a:cubicBezTo>
                  <a:pt x="59" y="143"/>
                  <a:pt x="38" y="134"/>
                  <a:pt x="24" y="115"/>
                </a:cubicBezTo>
                <a:cubicBezTo>
                  <a:pt x="0" y="84"/>
                  <a:pt x="6" y="38"/>
                  <a:pt x="37" y="14"/>
                </a:cubicBezTo>
                <a:cubicBezTo>
                  <a:pt x="50" y="4"/>
                  <a:pt x="66" y="0"/>
                  <a:pt x="81" y="0"/>
                </a:cubicBezTo>
                <a:cubicBezTo>
                  <a:pt x="102" y="0"/>
                  <a:pt x="124" y="9"/>
                  <a:pt x="138" y="28"/>
                </a:cubicBezTo>
                <a:cubicBezTo>
                  <a:pt x="162" y="60"/>
                  <a:pt x="156" y="105"/>
                  <a:pt x="124" y="129"/>
                </a:cubicBezTo>
                <a:close/>
                <a:moveTo>
                  <a:pt x="130" y="34"/>
                </a:moveTo>
                <a:cubicBezTo>
                  <a:pt x="119" y="18"/>
                  <a:pt x="100" y="9"/>
                  <a:pt x="81" y="9"/>
                </a:cubicBezTo>
                <a:cubicBezTo>
                  <a:pt x="67" y="9"/>
                  <a:pt x="54" y="14"/>
                  <a:pt x="43" y="22"/>
                </a:cubicBezTo>
                <a:cubicBezTo>
                  <a:pt x="16" y="43"/>
                  <a:pt x="10" y="82"/>
                  <a:pt x="31" y="109"/>
                </a:cubicBezTo>
                <a:cubicBezTo>
                  <a:pt x="43" y="125"/>
                  <a:pt x="61" y="134"/>
                  <a:pt x="81" y="134"/>
                </a:cubicBezTo>
                <a:cubicBezTo>
                  <a:pt x="95" y="134"/>
                  <a:pt x="108" y="130"/>
                  <a:pt x="119" y="121"/>
                </a:cubicBezTo>
                <a:cubicBezTo>
                  <a:pt x="146" y="100"/>
                  <a:pt x="151" y="61"/>
                  <a:pt x="130" y="34"/>
                </a:cubicBezTo>
                <a:close/>
              </a:path>
            </a:pathLst>
          </a:custGeom>
          <a:solidFill>
            <a:schemeClr val="tx2"/>
          </a:solidFill>
          <a:ln>
            <a:noFill/>
          </a:ln>
          <a:extLst/>
        </p:spPr>
        <p:txBody>
          <a:bodyPr vert="horz" wrap="square" lIns="89530" tIns="44763" rIns="89530" bIns="44763" numCol="1" anchor="t" anchorCtr="0" compatLnSpc="1">
            <a:prstTxWarp prst="textNoShape">
              <a:avLst/>
            </a:prstTxWarp>
          </a:bodyPr>
          <a:lstStyle/>
          <a:p>
            <a:pPr defTabSz="912969"/>
            <a:endParaRPr lang="en-US" sz="1763">
              <a:solidFill>
                <a:srgbClr val="505050"/>
              </a:solidFill>
              <a:latin typeface="Calibri" panose="020F0502020204030204"/>
            </a:endParaRPr>
          </a:p>
        </p:txBody>
      </p:sp>
      <p:cxnSp>
        <p:nvCxnSpPr>
          <p:cNvPr id="40" name="Straight Connector 39"/>
          <p:cNvCxnSpPr/>
          <p:nvPr/>
        </p:nvCxnSpPr>
        <p:spPr>
          <a:xfrm>
            <a:off x="6248860" y="1380017"/>
            <a:ext cx="707253" cy="0"/>
          </a:xfrm>
          <a:prstGeom prst="line">
            <a:avLst/>
          </a:prstGeom>
          <a:ln w="44450" cap="rnd">
            <a:solidFill>
              <a:schemeClr val="accent2"/>
            </a:solidFill>
            <a:prstDash val="sysDot"/>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rot="19069121">
            <a:off x="5346746" y="948372"/>
            <a:ext cx="1466846" cy="484143"/>
          </a:xfrm>
          <a:prstGeom prst="rect">
            <a:avLst/>
          </a:prstGeom>
        </p:spPr>
        <p:txBody>
          <a:bodyPr wrap="square" lIns="89530" tIns="44763" rIns="89530" bIns="44763">
            <a:spAutoFit/>
          </a:bodyPr>
          <a:lstStyle/>
          <a:p>
            <a:pPr algn="ctr" defTabSz="912969" fontAlgn="base">
              <a:lnSpc>
                <a:spcPct val="80000"/>
              </a:lnSpc>
              <a:spcBef>
                <a:spcPct val="0"/>
              </a:spcBef>
              <a:spcAft>
                <a:spcPct val="0"/>
              </a:spcAft>
            </a:pPr>
            <a:r>
              <a:rPr lang="en-US" sz="1568" b="1" spc="-49" dirty="0">
                <a:solidFill>
                  <a:srgbClr val="FFC000"/>
                </a:solidFill>
                <a:latin typeface="Segoe UI Light"/>
              </a:rPr>
              <a:t>Virtual </a:t>
            </a:r>
            <a:br>
              <a:rPr lang="en-US" sz="1568" b="1" spc="-49" dirty="0">
                <a:solidFill>
                  <a:srgbClr val="FFC000"/>
                </a:solidFill>
                <a:latin typeface="Segoe UI Light"/>
              </a:rPr>
            </a:br>
            <a:r>
              <a:rPr lang="en-US" sz="1568" b="1" spc="-49" dirty="0">
                <a:solidFill>
                  <a:srgbClr val="FFC000"/>
                </a:solidFill>
                <a:latin typeface="Segoe UI Light"/>
              </a:rPr>
              <a:t>Network</a:t>
            </a:r>
          </a:p>
        </p:txBody>
      </p:sp>
      <p:sp>
        <p:nvSpPr>
          <p:cNvPr id="56" name="Rectangle 55"/>
          <p:cNvSpPr/>
          <p:nvPr/>
        </p:nvSpPr>
        <p:spPr>
          <a:xfrm>
            <a:off x="8884096" y="4552021"/>
            <a:ext cx="1466846" cy="307601"/>
          </a:xfrm>
          <a:prstGeom prst="rect">
            <a:avLst/>
          </a:prstGeom>
        </p:spPr>
        <p:txBody>
          <a:bodyPr wrap="square" lIns="89530" tIns="44763" rIns="89530" bIns="44763">
            <a:spAutoFit/>
          </a:bodyPr>
          <a:lstStyle/>
          <a:p>
            <a:pPr algn="ctr" defTabSz="912969" fontAlgn="base">
              <a:lnSpc>
                <a:spcPct val="80000"/>
              </a:lnSpc>
              <a:spcBef>
                <a:spcPct val="0"/>
              </a:spcBef>
              <a:spcAft>
                <a:spcPct val="0"/>
              </a:spcAft>
            </a:pPr>
            <a:r>
              <a:rPr lang="en-US" sz="1763" b="1" spc="-49" dirty="0">
                <a:gradFill>
                  <a:gsLst>
                    <a:gs pos="2917">
                      <a:srgbClr val="00188F"/>
                    </a:gs>
                    <a:gs pos="30000">
                      <a:srgbClr val="00188F"/>
                    </a:gs>
                  </a:gsLst>
                  <a:lin ang="5400000" scaled="0"/>
                </a:gradFill>
                <a:latin typeface="Segoe UI Light"/>
              </a:rPr>
              <a:t>Internet</a:t>
            </a:r>
          </a:p>
        </p:txBody>
      </p:sp>
      <p:cxnSp>
        <p:nvCxnSpPr>
          <p:cNvPr id="79" name="Straight Connector 78"/>
          <p:cNvCxnSpPr/>
          <p:nvPr/>
        </p:nvCxnSpPr>
        <p:spPr>
          <a:xfrm flipV="1">
            <a:off x="9094107" y="1912657"/>
            <a:ext cx="1161526" cy="1091387"/>
          </a:xfrm>
          <a:prstGeom prst="line">
            <a:avLst/>
          </a:prstGeom>
          <a:ln w="44450" cap="rnd">
            <a:solidFill>
              <a:srgbClr val="00BCF2"/>
            </a:solidFill>
            <a:prstDash val="sysDot"/>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10623304" y="4026265"/>
            <a:ext cx="10109" cy="869982"/>
          </a:xfrm>
          <a:prstGeom prst="line">
            <a:avLst/>
          </a:prstGeom>
          <a:ln w="44450" cap="rnd">
            <a:solidFill>
              <a:srgbClr val="00BCF2"/>
            </a:solidFill>
            <a:prstDash val="sysDot"/>
            <a:headEnd type="triangle" w="lg" len="med"/>
            <a:tailEnd type="none" w="lg" len="med"/>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bwMode="auto">
          <a:xfrm>
            <a:off x="6811478" y="1873232"/>
            <a:ext cx="1619168" cy="302300"/>
          </a:xfrm>
          <a:prstGeom prst="rect">
            <a:avLst/>
          </a:prstGeom>
          <a:no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2969" fontAlgn="base">
              <a:lnSpc>
                <a:spcPct val="80000"/>
              </a:lnSpc>
              <a:spcBef>
                <a:spcPct val="0"/>
              </a:spcBef>
              <a:spcAft>
                <a:spcPct val="0"/>
              </a:spcAft>
            </a:pPr>
            <a:r>
              <a:rPr lang="en-US" sz="1176" b="1" spc="-49" dirty="0">
                <a:gradFill>
                  <a:gsLst>
                    <a:gs pos="2917">
                      <a:srgbClr val="FFFFFF"/>
                    </a:gs>
                    <a:gs pos="30000">
                      <a:srgbClr val="FFFFFF"/>
                    </a:gs>
                  </a:gsLst>
                  <a:lin ang="5400000" scaled="0"/>
                </a:gradFill>
                <a:latin typeface="Segoe UI Light"/>
              </a:rPr>
              <a:t>Windows Server</a:t>
            </a:r>
            <a:br>
              <a:rPr lang="en-US" sz="1176" b="1" spc="-49" dirty="0">
                <a:gradFill>
                  <a:gsLst>
                    <a:gs pos="2917">
                      <a:srgbClr val="FFFFFF"/>
                    </a:gs>
                    <a:gs pos="30000">
                      <a:srgbClr val="FFFFFF"/>
                    </a:gs>
                  </a:gsLst>
                  <a:lin ang="5400000" scaled="0"/>
                </a:gradFill>
                <a:latin typeface="Segoe UI Light"/>
              </a:rPr>
            </a:br>
            <a:r>
              <a:rPr lang="en-US" sz="1176" b="1" spc="-49" dirty="0">
                <a:gradFill>
                  <a:gsLst>
                    <a:gs pos="2917">
                      <a:srgbClr val="FFFFFF"/>
                    </a:gs>
                    <a:gs pos="30000">
                      <a:srgbClr val="FFFFFF"/>
                    </a:gs>
                  </a:gsLst>
                  <a:lin ang="5400000" scaled="0"/>
                </a:gradFill>
                <a:latin typeface="Segoe UI Light"/>
              </a:rPr>
              <a:t>Active Directory DS</a:t>
            </a:r>
          </a:p>
        </p:txBody>
      </p:sp>
      <p:sp>
        <p:nvSpPr>
          <p:cNvPr id="85" name="Rectangle 84"/>
          <p:cNvSpPr/>
          <p:nvPr/>
        </p:nvSpPr>
        <p:spPr bwMode="auto">
          <a:xfrm>
            <a:off x="8129278" y="1873232"/>
            <a:ext cx="1619168" cy="302300"/>
          </a:xfrm>
          <a:prstGeom prst="rect">
            <a:avLst/>
          </a:prstGeom>
          <a:no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2969" fontAlgn="base">
              <a:lnSpc>
                <a:spcPct val="80000"/>
              </a:lnSpc>
              <a:spcBef>
                <a:spcPct val="0"/>
              </a:spcBef>
              <a:spcAft>
                <a:spcPct val="0"/>
              </a:spcAft>
            </a:pPr>
            <a:r>
              <a:rPr lang="en-US" sz="1176" b="1" spc="-49" dirty="0">
                <a:gradFill>
                  <a:gsLst>
                    <a:gs pos="2917">
                      <a:srgbClr val="FFFFFF"/>
                    </a:gs>
                    <a:gs pos="30000">
                      <a:srgbClr val="FFFFFF"/>
                    </a:gs>
                  </a:gsLst>
                  <a:lin ang="5400000" scaled="0"/>
                </a:gradFill>
                <a:latin typeface="Segoe UI Light"/>
              </a:rPr>
              <a:t>Windows Server</a:t>
            </a:r>
            <a:br>
              <a:rPr lang="en-US" sz="1176" b="1" spc="-49" dirty="0">
                <a:gradFill>
                  <a:gsLst>
                    <a:gs pos="2917">
                      <a:srgbClr val="FFFFFF"/>
                    </a:gs>
                    <a:gs pos="30000">
                      <a:srgbClr val="FFFFFF"/>
                    </a:gs>
                  </a:gsLst>
                  <a:lin ang="5400000" scaled="0"/>
                </a:gradFill>
                <a:latin typeface="Segoe UI Light"/>
              </a:rPr>
            </a:br>
            <a:r>
              <a:rPr lang="en-US" sz="1176" b="1" spc="-49" dirty="0">
                <a:gradFill>
                  <a:gsLst>
                    <a:gs pos="2917">
                      <a:srgbClr val="FFFFFF"/>
                    </a:gs>
                    <a:gs pos="30000">
                      <a:srgbClr val="FFFFFF"/>
                    </a:gs>
                  </a:gsLst>
                  <a:lin ang="5400000" scaled="0"/>
                </a:gradFill>
                <a:latin typeface="Segoe UI Light"/>
              </a:rPr>
              <a:t>Active Directory ADFS</a:t>
            </a:r>
          </a:p>
        </p:txBody>
      </p:sp>
      <p:sp>
        <p:nvSpPr>
          <p:cNvPr id="88" name="Rectangle 87"/>
          <p:cNvSpPr/>
          <p:nvPr/>
        </p:nvSpPr>
        <p:spPr bwMode="auto">
          <a:xfrm>
            <a:off x="5397469" y="4310577"/>
            <a:ext cx="1578723" cy="302300"/>
          </a:xfrm>
          <a:prstGeom prst="rect">
            <a:avLst/>
          </a:prstGeom>
          <a:no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2969" fontAlgn="base">
              <a:lnSpc>
                <a:spcPct val="80000"/>
              </a:lnSpc>
              <a:spcBef>
                <a:spcPct val="0"/>
              </a:spcBef>
              <a:spcAft>
                <a:spcPct val="0"/>
              </a:spcAft>
            </a:pPr>
            <a:r>
              <a:rPr lang="en-US" sz="1372" b="1" spc="-49" dirty="0">
                <a:gradFill>
                  <a:gsLst>
                    <a:gs pos="2917">
                      <a:srgbClr val="FFFFFF"/>
                    </a:gs>
                    <a:gs pos="30000">
                      <a:srgbClr val="FFFFFF"/>
                    </a:gs>
                  </a:gsLst>
                  <a:lin ang="5400000" scaled="0"/>
                </a:gradFill>
                <a:latin typeface="Segoe UI Light"/>
              </a:rPr>
              <a:t>Windows Server</a:t>
            </a:r>
            <a:br>
              <a:rPr lang="en-US" sz="1372" b="1" spc="-49" dirty="0">
                <a:gradFill>
                  <a:gsLst>
                    <a:gs pos="2917">
                      <a:srgbClr val="FFFFFF"/>
                    </a:gs>
                    <a:gs pos="30000">
                      <a:srgbClr val="FFFFFF"/>
                    </a:gs>
                  </a:gsLst>
                  <a:lin ang="5400000" scaled="0"/>
                </a:gradFill>
                <a:latin typeface="Segoe UI Light"/>
              </a:rPr>
            </a:br>
            <a:r>
              <a:rPr lang="en-US" sz="1372" b="1" spc="-49" dirty="0">
                <a:gradFill>
                  <a:gsLst>
                    <a:gs pos="2917">
                      <a:srgbClr val="FFFFFF"/>
                    </a:gs>
                    <a:gs pos="30000">
                      <a:srgbClr val="FFFFFF"/>
                    </a:gs>
                  </a:gsLst>
                  <a:lin ang="5400000" scaled="0"/>
                </a:gradFill>
                <a:latin typeface="Segoe UI Light"/>
              </a:rPr>
              <a:t>Active Directory</a:t>
            </a:r>
          </a:p>
        </p:txBody>
      </p:sp>
      <p:grpSp>
        <p:nvGrpSpPr>
          <p:cNvPr id="107" name="Group 106"/>
          <p:cNvGrpSpPr/>
          <p:nvPr/>
        </p:nvGrpSpPr>
        <p:grpSpPr>
          <a:xfrm>
            <a:off x="7858927" y="4443366"/>
            <a:ext cx="976243" cy="858435"/>
            <a:chOff x="5736879" y="4848700"/>
            <a:chExt cx="1236176" cy="1087001"/>
          </a:xfrm>
        </p:grpSpPr>
        <p:grpSp>
          <p:nvGrpSpPr>
            <p:cNvPr id="108" name="Group 107"/>
            <p:cNvGrpSpPr/>
            <p:nvPr/>
          </p:nvGrpSpPr>
          <p:grpSpPr>
            <a:xfrm flipH="1">
              <a:off x="6564711" y="4848700"/>
              <a:ext cx="408344" cy="1087001"/>
              <a:chOff x="529660" y="2862242"/>
              <a:chExt cx="1058335" cy="2817255"/>
            </a:xfrm>
            <a:solidFill>
              <a:srgbClr val="FFFFFF"/>
            </a:solidFill>
          </p:grpSpPr>
          <p:sp>
            <p:nvSpPr>
              <p:cNvPr id="117" name="Freeform 741"/>
              <p:cNvSpPr>
                <a:spLocks/>
              </p:cNvSpPr>
              <p:nvPr/>
            </p:nvSpPr>
            <p:spPr bwMode="auto">
              <a:xfrm>
                <a:off x="529660" y="3557863"/>
                <a:ext cx="1058335" cy="2121634"/>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solidFill>
                <a:schemeClr val="tx2"/>
              </a:solid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191" tIns="143354" rIns="179191" bIns="143354" numCol="1" spcCol="0" rtlCol="0" fromWordArt="0" anchor="t" anchorCtr="0" forceAA="0" compatLnSpc="1">
                <a:prstTxWarp prst="textNoShape">
                  <a:avLst/>
                </a:prstTxWarp>
                <a:noAutofit/>
              </a:bodyPr>
              <a:lstStyle/>
              <a:p>
                <a:pPr algn="ctr" defTabSz="894952" fontAlgn="base">
                  <a:lnSpc>
                    <a:spcPct val="90000"/>
                  </a:lnSpc>
                  <a:spcBef>
                    <a:spcPct val="0"/>
                  </a:spcBef>
                  <a:spcAft>
                    <a:spcPct val="0"/>
                  </a:spcAft>
                </a:pPr>
                <a:endParaRPr lang="en-US" sz="1959" spc="-49">
                  <a:gradFill>
                    <a:gsLst>
                      <a:gs pos="1250">
                        <a:srgbClr val="EFEFEF"/>
                      </a:gs>
                      <a:gs pos="10417">
                        <a:srgbClr val="EFEFEF"/>
                      </a:gs>
                    </a:gsLst>
                    <a:lin ang="5400000" scaled="0"/>
                  </a:gradFill>
                  <a:latin typeface="Calibri" panose="020F0502020204030204"/>
                </a:endParaRPr>
              </a:p>
            </p:txBody>
          </p:sp>
          <p:sp>
            <p:nvSpPr>
              <p:cNvPr id="118" name="Oval 742"/>
              <p:cNvSpPr>
                <a:spLocks noChangeArrowheads="1"/>
              </p:cNvSpPr>
              <p:nvPr/>
            </p:nvSpPr>
            <p:spPr bwMode="auto">
              <a:xfrm>
                <a:off x="743316" y="2862242"/>
                <a:ext cx="631025" cy="635995"/>
              </a:xfrm>
              <a:prstGeom prst="ellipse">
                <a:avLst/>
              </a:prstGeom>
              <a:solidFill>
                <a:schemeClr val="tx2"/>
              </a:solid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191" tIns="143354" rIns="179191" bIns="143354" numCol="1" spcCol="0" rtlCol="0" fromWordArt="0" anchor="t" anchorCtr="0" forceAA="0" compatLnSpc="1">
                <a:prstTxWarp prst="textNoShape">
                  <a:avLst/>
                </a:prstTxWarp>
                <a:noAutofit/>
              </a:bodyPr>
              <a:lstStyle/>
              <a:p>
                <a:pPr algn="ctr" defTabSz="894952" fontAlgn="base">
                  <a:lnSpc>
                    <a:spcPct val="90000"/>
                  </a:lnSpc>
                  <a:spcBef>
                    <a:spcPct val="0"/>
                  </a:spcBef>
                  <a:spcAft>
                    <a:spcPct val="0"/>
                  </a:spcAft>
                </a:pPr>
                <a:endParaRPr lang="en-US" sz="1959" spc="-49">
                  <a:gradFill>
                    <a:gsLst>
                      <a:gs pos="1250">
                        <a:srgbClr val="EFEFEF"/>
                      </a:gs>
                      <a:gs pos="10417">
                        <a:srgbClr val="EFEFEF"/>
                      </a:gs>
                    </a:gsLst>
                    <a:lin ang="5400000" scaled="0"/>
                  </a:gradFill>
                  <a:latin typeface="Calibri" panose="020F0502020204030204"/>
                </a:endParaRPr>
              </a:p>
            </p:txBody>
          </p:sp>
        </p:grpSp>
        <p:sp>
          <p:nvSpPr>
            <p:cNvPr id="116" name="Freeform 34"/>
            <p:cNvSpPr>
              <a:spLocks noEditPoints="1"/>
            </p:cNvSpPr>
            <p:nvPr/>
          </p:nvSpPr>
          <p:spPr bwMode="auto">
            <a:xfrm>
              <a:off x="5736879" y="5102888"/>
              <a:ext cx="752168" cy="506043"/>
            </a:xfrm>
            <a:custGeom>
              <a:avLst/>
              <a:gdLst>
                <a:gd name="T0" fmla="*/ 408 w 438"/>
                <a:gd name="T1" fmla="*/ 0 h 295"/>
                <a:gd name="T2" fmla="*/ 356 w 438"/>
                <a:gd name="T3" fmla="*/ 0 h 295"/>
                <a:gd name="T4" fmla="*/ 326 w 438"/>
                <a:gd name="T5" fmla="*/ 29 h 295"/>
                <a:gd name="T6" fmla="*/ 326 w 438"/>
                <a:gd name="T7" fmla="*/ 265 h 295"/>
                <a:gd name="T8" fmla="*/ 356 w 438"/>
                <a:gd name="T9" fmla="*/ 295 h 295"/>
                <a:gd name="T10" fmla="*/ 408 w 438"/>
                <a:gd name="T11" fmla="*/ 295 h 295"/>
                <a:gd name="T12" fmla="*/ 438 w 438"/>
                <a:gd name="T13" fmla="*/ 265 h 295"/>
                <a:gd name="T14" fmla="*/ 438 w 438"/>
                <a:gd name="T15" fmla="*/ 29 h 295"/>
                <a:gd name="T16" fmla="*/ 408 w 438"/>
                <a:gd name="T17" fmla="*/ 0 h 295"/>
                <a:gd name="T18" fmla="*/ 382 w 438"/>
                <a:gd name="T19" fmla="*/ 225 h 295"/>
                <a:gd name="T20" fmla="*/ 367 w 438"/>
                <a:gd name="T21" fmla="*/ 210 h 295"/>
                <a:gd name="T22" fmla="*/ 382 w 438"/>
                <a:gd name="T23" fmla="*/ 196 h 295"/>
                <a:gd name="T24" fmla="*/ 396 w 438"/>
                <a:gd name="T25" fmla="*/ 210 h 295"/>
                <a:gd name="T26" fmla="*/ 382 w 438"/>
                <a:gd name="T27" fmla="*/ 225 h 295"/>
                <a:gd name="T28" fmla="*/ 408 w 438"/>
                <a:gd name="T29" fmla="*/ 80 h 295"/>
                <a:gd name="T30" fmla="*/ 355 w 438"/>
                <a:gd name="T31" fmla="*/ 80 h 295"/>
                <a:gd name="T32" fmla="*/ 355 w 438"/>
                <a:gd name="T33" fmla="*/ 70 h 295"/>
                <a:gd name="T34" fmla="*/ 408 w 438"/>
                <a:gd name="T35" fmla="*/ 70 h 295"/>
                <a:gd name="T36" fmla="*/ 408 w 438"/>
                <a:gd name="T37" fmla="*/ 80 h 295"/>
                <a:gd name="T38" fmla="*/ 408 w 438"/>
                <a:gd name="T39" fmla="*/ 50 h 295"/>
                <a:gd name="T40" fmla="*/ 355 w 438"/>
                <a:gd name="T41" fmla="*/ 50 h 295"/>
                <a:gd name="T42" fmla="*/ 355 w 438"/>
                <a:gd name="T43" fmla="*/ 40 h 295"/>
                <a:gd name="T44" fmla="*/ 408 w 438"/>
                <a:gd name="T45" fmla="*/ 40 h 295"/>
                <a:gd name="T46" fmla="*/ 408 w 438"/>
                <a:gd name="T47" fmla="*/ 50 h 295"/>
                <a:gd name="T48" fmla="*/ 287 w 438"/>
                <a:gd name="T49" fmla="*/ 27 h 295"/>
                <a:gd name="T50" fmla="*/ 17 w 438"/>
                <a:gd name="T51" fmla="*/ 27 h 295"/>
                <a:gd name="T52" fmla="*/ 0 w 438"/>
                <a:gd name="T53" fmla="*/ 44 h 295"/>
                <a:gd name="T54" fmla="*/ 0 w 438"/>
                <a:gd name="T55" fmla="*/ 222 h 295"/>
                <a:gd name="T56" fmla="*/ 17 w 438"/>
                <a:gd name="T57" fmla="*/ 239 h 295"/>
                <a:gd name="T58" fmla="*/ 111 w 438"/>
                <a:gd name="T59" fmla="*/ 239 h 295"/>
                <a:gd name="T60" fmla="*/ 111 w 438"/>
                <a:gd name="T61" fmla="*/ 239 h 295"/>
                <a:gd name="T62" fmla="*/ 111 w 438"/>
                <a:gd name="T63" fmla="*/ 255 h 295"/>
                <a:gd name="T64" fmla="*/ 107 w 438"/>
                <a:gd name="T65" fmla="*/ 260 h 295"/>
                <a:gd name="T66" fmla="*/ 56 w 438"/>
                <a:gd name="T67" fmla="*/ 268 h 295"/>
                <a:gd name="T68" fmla="*/ 52 w 438"/>
                <a:gd name="T69" fmla="*/ 273 h 295"/>
                <a:gd name="T70" fmla="*/ 52 w 438"/>
                <a:gd name="T71" fmla="*/ 285 h 295"/>
                <a:gd name="T72" fmla="*/ 56 w 438"/>
                <a:gd name="T73" fmla="*/ 289 h 295"/>
                <a:gd name="T74" fmla="*/ 248 w 438"/>
                <a:gd name="T75" fmla="*/ 289 h 295"/>
                <a:gd name="T76" fmla="*/ 252 w 438"/>
                <a:gd name="T77" fmla="*/ 285 h 295"/>
                <a:gd name="T78" fmla="*/ 252 w 438"/>
                <a:gd name="T79" fmla="*/ 273 h 295"/>
                <a:gd name="T80" fmla="*/ 248 w 438"/>
                <a:gd name="T81" fmla="*/ 268 h 295"/>
                <a:gd name="T82" fmla="*/ 196 w 438"/>
                <a:gd name="T83" fmla="*/ 260 h 295"/>
                <a:gd name="T84" fmla="*/ 192 w 438"/>
                <a:gd name="T85" fmla="*/ 255 h 295"/>
                <a:gd name="T86" fmla="*/ 192 w 438"/>
                <a:gd name="T87" fmla="*/ 239 h 295"/>
                <a:gd name="T88" fmla="*/ 192 w 438"/>
                <a:gd name="T89" fmla="*/ 239 h 295"/>
                <a:gd name="T90" fmla="*/ 287 w 438"/>
                <a:gd name="T91" fmla="*/ 239 h 295"/>
                <a:gd name="T92" fmla="*/ 304 w 438"/>
                <a:gd name="T93" fmla="*/ 222 h 295"/>
                <a:gd name="T94" fmla="*/ 304 w 438"/>
                <a:gd name="T95" fmla="*/ 44 h 295"/>
                <a:gd name="T96" fmla="*/ 287 w 438"/>
                <a:gd name="T97" fmla="*/ 27 h 295"/>
                <a:gd name="T98" fmla="*/ 287 w 438"/>
                <a:gd name="T99" fmla="*/ 209 h 295"/>
                <a:gd name="T100" fmla="*/ 17 w 438"/>
                <a:gd name="T101" fmla="*/ 209 h 295"/>
                <a:gd name="T102" fmla="*/ 17 w 438"/>
                <a:gd name="T103" fmla="*/ 44 h 295"/>
                <a:gd name="T104" fmla="*/ 287 w 438"/>
                <a:gd name="T105" fmla="*/ 44 h 295"/>
                <a:gd name="T106" fmla="*/ 287 w 438"/>
                <a:gd name="T107" fmla="*/ 209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8" h="295">
                  <a:moveTo>
                    <a:pt x="408" y="0"/>
                  </a:moveTo>
                  <a:cubicBezTo>
                    <a:pt x="356" y="0"/>
                    <a:pt x="356" y="0"/>
                    <a:pt x="356" y="0"/>
                  </a:cubicBezTo>
                  <a:cubicBezTo>
                    <a:pt x="339" y="0"/>
                    <a:pt x="326" y="13"/>
                    <a:pt x="326" y="29"/>
                  </a:cubicBezTo>
                  <a:cubicBezTo>
                    <a:pt x="326" y="265"/>
                    <a:pt x="326" y="265"/>
                    <a:pt x="326" y="265"/>
                  </a:cubicBezTo>
                  <a:cubicBezTo>
                    <a:pt x="326" y="281"/>
                    <a:pt x="339" y="295"/>
                    <a:pt x="356" y="295"/>
                  </a:cubicBezTo>
                  <a:cubicBezTo>
                    <a:pt x="408" y="295"/>
                    <a:pt x="408" y="295"/>
                    <a:pt x="408" y="295"/>
                  </a:cubicBezTo>
                  <a:cubicBezTo>
                    <a:pt x="424" y="295"/>
                    <a:pt x="438" y="281"/>
                    <a:pt x="438" y="265"/>
                  </a:cubicBezTo>
                  <a:cubicBezTo>
                    <a:pt x="438" y="29"/>
                    <a:pt x="438" y="29"/>
                    <a:pt x="438" y="29"/>
                  </a:cubicBezTo>
                  <a:cubicBezTo>
                    <a:pt x="438" y="13"/>
                    <a:pt x="424" y="0"/>
                    <a:pt x="408" y="0"/>
                  </a:cubicBezTo>
                  <a:close/>
                  <a:moveTo>
                    <a:pt x="382" y="225"/>
                  </a:moveTo>
                  <a:cubicBezTo>
                    <a:pt x="374" y="225"/>
                    <a:pt x="367" y="218"/>
                    <a:pt x="367" y="210"/>
                  </a:cubicBezTo>
                  <a:cubicBezTo>
                    <a:pt x="367" y="202"/>
                    <a:pt x="374" y="196"/>
                    <a:pt x="382" y="196"/>
                  </a:cubicBezTo>
                  <a:cubicBezTo>
                    <a:pt x="390" y="196"/>
                    <a:pt x="396" y="202"/>
                    <a:pt x="396" y="210"/>
                  </a:cubicBezTo>
                  <a:cubicBezTo>
                    <a:pt x="396" y="218"/>
                    <a:pt x="390" y="225"/>
                    <a:pt x="382" y="225"/>
                  </a:cubicBezTo>
                  <a:close/>
                  <a:moveTo>
                    <a:pt x="408" y="80"/>
                  </a:moveTo>
                  <a:cubicBezTo>
                    <a:pt x="355" y="80"/>
                    <a:pt x="355" y="80"/>
                    <a:pt x="355" y="80"/>
                  </a:cubicBezTo>
                  <a:cubicBezTo>
                    <a:pt x="355" y="70"/>
                    <a:pt x="355" y="70"/>
                    <a:pt x="355" y="70"/>
                  </a:cubicBezTo>
                  <a:cubicBezTo>
                    <a:pt x="408" y="70"/>
                    <a:pt x="408" y="70"/>
                    <a:pt x="408" y="70"/>
                  </a:cubicBezTo>
                  <a:lnTo>
                    <a:pt x="408" y="80"/>
                  </a:lnTo>
                  <a:close/>
                  <a:moveTo>
                    <a:pt x="408" y="50"/>
                  </a:moveTo>
                  <a:cubicBezTo>
                    <a:pt x="355" y="50"/>
                    <a:pt x="355" y="50"/>
                    <a:pt x="355" y="50"/>
                  </a:cubicBezTo>
                  <a:cubicBezTo>
                    <a:pt x="355" y="40"/>
                    <a:pt x="355" y="40"/>
                    <a:pt x="355" y="40"/>
                  </a:cubicBezTo>
                  <a:cubicBezTo>
                    <a:pt x="408" y="40"/>
                    <a:pt x="408" y="40"/>
                    <a:pt x="408" y="40"/>
                  </a:cubicBezTo>
                  <a:lnTo>
                    <a:pt x="408" y="50"/>
                  </a:lnTo>
                  <a:close/>
                  <a:moveTo>
                    <a:pt x="287" y="27"/>
                  </a:moveTo>
                  <a:cubicBezTo>
                    <a:pt x="17" y="27"/>
                    <a:pt x="17" y="27"/>
                    <a:pt x="17" y="27"/>
                  </a:cubicBezTo>
                  <a:cubicBezTo>
                    <a:pt x="8" y="27"/>
                    <a:pt x="0" y="35"/>
                    <a:pt x="0" y="44"/>
                  </a:cubicBezTo>
                  <a:cubicBezTo>
                    <a:pt x="0" y="222"/>
                    <a:pt x="0" y="222"/>
                    <a:pt x="0" y="222"/>
                  </a:cubicBezTo>
                  <a:cubicBezTo>
                    <a:pt x="0" y="231"/>
                    <a:pt x="8" y="239"/>
                    <a:pt x="17" y="239"/>
                  </a:cubicBezTo>
                  <a:cubicBezTo>
                    <a:pt x="111" y="239"/>
                    <a:pt x="111" y="239"/>
                    <a:pt x="111" y="239"/>
                  </a:cubicBezTo>
                  <a:cubicBezTo>
                    <a:pt x="111" y="239"/>
                    <a:pt x="111" y="239"/>
                    <a:pt x="111" y="239"/>
                  </a:cubicBezTo>
                  <a:cubicBezTo>
                    <a:pt x="111" y="255"/>
                    <a:pt x="111" y="255"/>
                    <a:pt x="111" y="255"/>
                  </a:cubicBezTo>
                  <a:cubicBezTo>
                    <a:pt x="111" y="257"/>
                    <a:pt x="109" y="259"/>
                    <a:pt x="107" y="260"/>
                  </a:cubicBezTo>
                  <a:cubicBezTo>
                    <a:pt x="56" y="268"/>
                    <a:pt x="56" y="268"/>
                    <a:pt x="56" y="268"/>
                  </a:cubicBezTo>
                  <a:cubicBezTo>
                    <a:pt x="54" y="269"/>
                    <a:pt x="52" y="271"/>
                    <a:pt x="52" y="273"/>
                  </a:cubicBezTo>
                  <a:cubicBezTo>
                    <a:pt x="52" y="285"/>
                    <a:pt x="52" y="285"/>
                    <a:pt x="52" y="285"/>
                  </a:cubicBezTo>
                  <a:cubicBezTo>
                    <a:pt x="52" y="287"/>
                    <a:pt x="53" y="289"/>
                    <a:pt x="56" y="289"/>
                  </a:cubicBezTo>
                  <a:cubicBezTo>
                    <a:pt x="248" y="289"/>
                    <a:pt x="248" y="289"/>
                    <a:pt x="248" y="289"/>
                  </a:cubicBezTo>
                  <a:cubicBezTo>
                    <a:pt x="251" y="289"/>
                    <a:pt x="252" y="287"/>
                    <a:pt x="252" y="285"/>
                  </a:cubicBezTo>
                  <a:cubicBezTo>
                    <a:pt x="252" y="273"/>
                    <a:pt x="252" y="273"/>
                    <a:pt x="252" y="273"/>
                  </a:cubicBezTo>
                  <a:cubicBezTo>
                    <a:pt x="252" y="271"/>
                    <a:pt x="251" y="269"/>
                    <a:pt x="248" y="268"/>
                  </a:cubicBezTo>
                  <a:cubicBezTo>
                    <a:pt x="196" y="260"/>
                    <a:pt x="196" y="260"/>
                    <a:pt x="196" y="260"/>
                  </a:cubicBezTo>
                  <a:cubicBezTo>
                    <a:pt x="194" y="259"/>
                    <a:pt x="192" y="257"/>
                    <a:pt x="192" y="255"/>
                  </a:cubicBezTo>
                  <a:cubicBezTo>
                    <a:pt x="192" y="239"/>
                    <a:pt x="192" y="239"/>
                    <a:pt x="192" y="239"/>
                  </a:cubicBezTo>
                  <a:cubicBezTo>
                    <a:pt x="192" y="239"/>
                    <a:pt x="192" y="239"/>
                    <a:pt x="192" y="239"/>
                  </a:cubicBezTo>
                  <a:cubicBezTo>
                    <a:pt x="287" y="239"/>
                    <a:pt x="287" y="239"/>
                    <a:pt x="287" y="239"/>
                  </a:cubicBezTo>
                  <a:cubicBezTo>
                    <a:pt x="296" y="239"/>
                    <a:pt x="304" y="231"/>
                    <a:pt x="304" y="222"/>
                  </a:cubicBezTo>
                  <a:cubicBezTo>
                    <a:pt x="304" y="44"/>
                    <a:pt x="304" y="44"/>
                    <a:pt x="304" y="44"/>
                  </a:cubicBezTo>
                  <a:cubicBezTo>
                    <a:pt x="304" y="35"/>
                    <a:pt x="296" y="27"/>
                    <a:pt x="287" y="27"/>
                  </a:cubicBezTo>
                  <a:close/>
                  <a:moveTo>
                    <a:pt x="287" y="209"/>
                  </a:moveTo>
                  <a:cubicBezTo>
                    <a:pt x="17" y="209"/>
                    <a:pt x="17" y="209"/>
                    <a:pt x="17" y="209"/>
                  </a:cubicBezTo>
                  <a:cubicBezTo>
                    <a:pt x="17" y="44"/>
                    <a:pt x="17" y="44"/>
                    <a:pt x="17" y="44"/>
                  </a:cubicBezTo>
                  <a:cubicBezTo>
                    <a:pt x="287" y="44"/>
                    <a:pt x="287" y="44"/>
                    <a:pt x="287" y="44"/>
                  </a:cubicBezTo>
                  <a:lnTo>
                    <a:pt x="287" y="209"/>
                  </a:lnTo>
                  <a:close/>
                </a:path>
              </a:pathLst>
            </a:custGeom>
            <a:solidFill>
              <a:schemeClr val="tx2"/>
            </a:solid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191" tIns="143354" rIns="179191" bIns="143354" numCol="1" spcCol="0" rtlCol="0" fromWordArt="0" anchor="t" anchorCtr="0" forceAA="0" compatLnSpc="1">
              <a:prstTxWarp prst="textNoShape">
                <a:avLst/>
              </a:prstTxWarp>
              <a:noAutofit/>
            </a:bodyPr>
            <a:lstStyle/>
            <a:p>
              <a:pPr algn="ctr" defTabSz="894952" fontAlgn="base">
                <a:lnSpc>
                  <a:spcPct val="90000"/>
                </a:lnSpc>
                <a:spcBef>
                  <a:spcPct val="0"/>
                </a:spcBef>
                <a:spcAft>
                  <a:spcPct val="0"/>
                </a:spcAft>
              </a:pPr>
              <a:endParaRPr lang="en-US" sz="1959" spc="-49">
                <a:gradFill>
                  <a:gsLst>
                    <a:gs pos="1250">
                      <a:srgbClr val="EFEFEF"/>
                    </a:gs>
                    <a:gs pos="10417">
                      <a:srgbClr val="EFEFEF"/>
                    </a:gs>
                  </a:gsLst>
                  <a:lin ang="5400000" scaled="0"/>
                </a:gradFill>
                <a:latin typeface="Calibri" panose="020F0502020204030204"/>
              </a:endParaRPr>
            </a:p>
          </p:txBody>
        </p:sp>
      </p:grpSp>
      <p:sp>
        <p:nvSpPr>
          <p:cNvPr id="119" name="TextBox 118"/>
          <p:cNvSpPr txBox="1"/>
          <p:nvPr/>
        </p:nvSpPr>
        <p:spPr>
          <a:xfrm>
            <a:off x="7564054" y="5175373"/>
            <a:ext cx="1558649" cy="533778"/>
          </a:xfrm>
          <a:prstGeom prst="rect">
            <a:avLst/>
          </a:prstGeom>
          <a:noFill/>
        </p:spPr>
        <p:txBody>
          <a:bodyPr wrap="square" lIns="179054" tIns="143244" rIns="179054" bIns="143244" rtlCol="0">
            <a:spAutoFit/>
          </a:bodyPr>
          <a:lstStyle/>
          <a:p>
            <a:pPr algn="ctr" defTabSz="912969" fontAlgn="base">
              <a:lnSpc>
                <a:spcPct val="90000"/>
              </a:lnSpc>
              <a:spcBef>
                <a:spcPct val="0"/>
              </a:spcBef>
              <a:spcAft>
                <a:spcPct val="0"/>
              </a:spcAft>
            </a:pPr>
            <a:r>
              <a:rPr lang="en-US" sz="1763" b="1" spc="-49" dirty="0">
                <a:gradFill>
                  <a:gsLst>
                    <a:gs pos="2917">
                      <a:srgbClr val="00188F"/>
                    </a:gs>
                    <a:gs pos="30000">
                      <a:srgbClr val="00188F"/>
                    </a:gs>
                  </a:gsLst>
                  <a:lin ang="5400000" scaled="0"/>
                </a:gradFill>
                <a:latin typeface="Segoe UI Light"/>
              </a:rPr>
              <a:t>End Users</a:t>
            </a:r>
          </a:p>
        </p:txBody>
      </p:sp>
      <p:cxnSp>
        <p:nvCxnSpPr>
          <p:cNvPr id="46" name="Straight Connector 45"/>
          <p:cNvCxnSpPr/>
          <p:nvPr/>
        </p:nvCxnSpPr>
        <p:spPr>
          <a:xfrm flipH="1" flipV="1">
            <a:off x="8252484" y="2325311"/>
            <a:ext cx="379317" cy="670667"/>
          </a:xfrm>
          <a:prstGeom prst="line">
            <a:avLst/>
          </a:prstGeom>
          <a:ln w="44450" cap="rnd">
            <a:solidFill>
              <a:srgbClr val="00BCF2"/>
            </a:solidFill>
            <a:prstDash val="sysDot"/>
            <a:headEnd type="triangle" w="lg" len="med"/>
            <a:tailEnd type="triangle" w="lg" len="med"/>
          </a:ln>
        </p:spPr>
        <p:style>
          <a:lnRef idx="1">
            <a:schemeClr val="accent1"/>
          </a:lnRef>
          <a:fillRef idx="0">
            <a:schemeClr val="accent1"/>
          </a:fillRef>
          <a:effectRef idx="0">
            <a:schemeClr val="accent1"/>
          </a:effectRef>
          <a:fontRef idx="minor">
            <a:schemeClr val="tx1"/>
          </a:fontRef>
        </p:style>
      </p:cxnSp>
      <p:pic>
        <p:nvPicPr>
          <p:cNvPr id="52" name="Picture 51"/>
          <p:cNvPicPr>
            <a:picLocks noChangeAspect="1"/>
          </p:cNvPicPr>
          <p:nvPr/>
        </p:nvPicPr>
        <p:blipFill>
          <a:blip r:embed="rId7"/>
          <a:stretch>
            <a:fillRect/>
          </a:stretch>
        </p:blipFill>
        <p:spPr>
          <a:xfrm>
            <a:off x="8419212" y="2791186"/>
            <a:ext cx="874427" cy="868711"/>
          </a:xfrm>
          <a:prstGeom prst="rect">
            <a:avLst/>
          </a:prstGeom>
        </p:spPr>
      </p:pic>
      <p:sp>
        <p:nvSpPr>
          <p:cNvPr id="59" name="Rectangle 58"/>
          <p:cNvSpPr/>
          <p:nvPr/>
        </p:nvSpPr>
        <p:spPr bwMode="auto">
          <a:xfrm>
            <a:off x="8042497" y="3680421"/>
            <a:ext cx="1619168" cy="302300"/>
          </a:xfrm>
          <a:prstGeom prst="rect">
            <a:avLst/>
          </a:prstGeom>
          <a:no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2969" fontAlgn="base">
              <a:lnSpc>
                <a:spcPct val="80000"/>
              </a:lnSpc>
              <a:spcBef>
                <a:spcPct val="0"/>
              </a:spcBef>
              <a:spcAft>
                <a:spcPct val="0"/>
              </a:spcAft>
            </a:pPr>
            <a:r>
              <a:rPr lang="en-US" sz="1176" b="1" spc="-49" dirty="0">
                <a:solidFill>
                  <a:prstClr val="black"/>
                </a:solidFill>
                <a:latin typeface="Segoe UI Light"/>
              </a:rPr>
              <a:t>Windows Azure </a:t>
            </a:r>
            <a:br>
              <a:rPr lang="en-US" sz="1176" b="1" spc="-49" dirty="0">
                <a:solidFill>
                  <a:prstClr val="black"/>
                </a:solidFill>
                <a:latin typeface="Segoe UI Light"/>
              </a:rPr>
            </a:br>
            <a:r>
              <a:rPr lang="en-US" sz="1176" b="1" spc="-49" dirty="0">
                <a:solidFill>
                  <a:prstClr val="black"/>
                </a:solidFill>
                <a:latin typeface="Segoe UI Light"/>
              </a:rPr>
              <a:t>Active Directory</a:t>
            </a:r>
          </a:p>
        </p:txBody>
      </p:sp>
      <p:pic>
        <p:nvPicPr>
          <p:cNvPr id="64" name="Picture 63"/>
          <p:cNvPicPr>
            <a:picLocks noChangeAspect="1"/>
          </p:cNvPicPr>
          <p:nvPr/>
        </p:nvPicPr>
        <p:blipFill>
          <a:blip r:embed="rId8"/>
          <a:stretch>
            <a:fillRect/>
          </a:stretch>
        </p:blipFill>
        <p:spPr>
          <a:xfrm>
            <a:off x="7379835" y="1224996"/>
            <a:ext cx="562169" cy="516606"/>
          </a:xfrm>
          <a:prstGeom prst="rect">
            <a:avLst/>
          </a:prstGeom>
        </p:spPr>
      </p:pic>
      <p:pic>
        <p:nvPicPr>
          <p:cNvPr id="65" name="Picture 64"/>
          <p:cNvPicPr>
            <a:picLocks noChangeAspect="1"/>
          </p:cNvPicPr>
          <p:nvPr/>
        </p:nvPicPr>
        <p:blipFill>
          <a:blip r:embed="rId8"/>
          <a:stretch>
            <a:fillRect/>
          </a:stretch>
        </p:blipFill>
        <p:spPr>
          <a:xfrm>
            <a:off x="8675466" y="1229771"/>
            <a:ext cx="562169" cy="516606"/>
          </a:xfrm>
          <a:prstGeom prst="rect">
            <a:avLst/>
          </a:prstGeom>
        </p:spPr>
      </p:pic>
      <p:grpSp>
        <p:nvGrpSpPr>
          <p:cNvPr id="66" name="Group 65"/>
          <p:cNvGrpSpPr/>
          <p:nvPr/>
        </p:nvGrpSpPr>
        <p:grpSpPr>
          <a:xfrm>
            <a:off x="9784684" y="2688830"/>
            <a:ext cx="1697463" cy="1295320"/>
            <a:chOff x="10241078" y="-836650"/>
            <a:chExt cx="2311222" cy="1521999"/>
          </a:xfrm>
        </p:grpSpPr>
        <p:sp>
          <p:nvSpPr>
            <p:cNvPr id="67" name="Freeform 128"/>
            <p:cNvSpPr>
              <a:spLocks noChangeAspect="1"/>
            </p:cNvSpPr>
            <p:nvPr/>
          </p:nvSpPr>
          <p:spPr bwMode="black">
            <a:xfrm>
              <a:off x="10241078" y="-836650"/>
              <a:ext cx="2311222" cy="1276751"/>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FFFFFF"/>
            </a:solidFill>
            <a:ln w="19050">
              <a:solidFill>
                <a:schemeClr val="tx2"/>
              </a:solidFill>
            </a:ln>
            <a:extLst/>
          </p:spPr>
          <p:txBody>
            <a:bodyPr vert="horz" wrap="square" lIns="91416" tIns="45708" rIns="91416" bIns="45708" numCol="1" anchor="t" anchorCtr="0" compatLnSpc="1">
              <a:prstTxWarp prst="textNoShape">
                <a:avLst/>
              </a:prstTxWarp>
            </a:bodyPr>
            <a:lstStyle/>
            <a:p>
              <a:pPr defTabSz="457063"/>
              <a:endParaRPr lang="en-US" sz="1400">
                <a:solidFill>
                  <a:srgbClr val="505050"/>
                </a:solidFill>
                <a:latin typeface="Calibri" panose="020F0502020204030204"/>
              </a:endParaRPr>
            </a:p>
          </p:txBody>
        </p:sp>
        <p:sp>
          <p:nvSpPr>
            <p:cNvPr id="68" name="TextBox 67"/>
            <p:cNvSpPr txBox="1"/>
            <p:nvPr/>
          </p:nvSpPr>
          <p:spPr>
            <a:xfrm>
              <a:off x="10358960" y="490116"/>
              <a:ext cx="2075457" cy="195233"/>
            </a:xfrm>
            <a:prstGeom prst="rect">
              <a:avLst/>
            </a:prstGeom>
            <a:noFill/>
          </p:spPr>
          <p:txBody>
            <a:bodyPr wrap="square" lIns="0" tIns="0" rIns="0" bIns="0" rtlCol="0">
              <a:spAutoFit/>
            </a:bodyPr>
            <a:lstStyle/>
            <a:p>
              <a:pPr algn="ctr" defTabSz="1242665">
                <a:lnSpc>
                  <a:spcPct val="90000"/>
                </a:lnSpc>
                <a:spcBef>
                  <a:spcPct val="20000"/>
                </a:spcBef>
                <a:buSzPct val="80000"/>
              </a:pPr>
              <a:r>
                <a:rPr lang="en-US" sz="1200" dirty="0">
                  <a:gradFill>
                    <a:gsLst>
                      <a:gs pos="21429">
                        <a:srgbClr val="EFEFEF">
                          <a:lumMod val="50000"/>
                        </a:srgbClr>
                      </a:gs>
                      <a:gs pos="42000">
                        <a:srgbClr val="EFEFEF">
                          <a:lumMod val="50000"/>
                        </a:srgbClr>
                      </a:gs>
                    </a:gsLst>
                    <a:lin ang="5400000" scaled="0"/>
                  </a:gradFill>
                  <a:latin typeface="Calibri" panose="020F0502020204030204"/>
                </a:rPr>
                <a:t>LOB &amp; custom apps</a:t>
              </a:r>
            </a:p>
          </p:txBody>
        </p:sp>
        <p:grpSp>
          <p:nvGrpSpPr>
            <p:cNvPr id="71" name="Group 70"/>
            <p:cNvGrpSpPr/>
            <p:nvPr/>
          </p:nvGrpSpPr>
          <p:grpSpPr>
            <a:xfrm>
              <a:off x="10753987" y="-230591"/>
              <a:ext cx="757887" cy="573752"/>
              <a:chOff x="6703496" y="-429219"/>
              <a:chExt cx="690663" cy="522861"/>
            </a:xfrm>
          </p:grpSpPr>
          <p:sp>
            <p:nvSpPr>
              <p:cNvPr id="83" name="Freeform 5"/>
              <p:cNvSpPr>
                <a:spLocks noEditPoints="1"/>
              </p:cNvSpPr>
              <p:nvPr/>
            </p:nvSpPr>
            <p:spPr bwMode="auto">
              <a:xfrm>
                <a:off x="6703496" y="-429219"/>
                <a:ext cx="690663" cy="522861"/>
              </a:xfrm>
              <a:custGeom>
                <a:avLst/>
                <a:gdLst>
                  <a:gd name="T0" fmla="*/ 1870 w 1894"/>
                  <a:gd name="T1" fmla="*/ 214 h 1435"/>
                  <a:gd name="T2" fmla="*/ 24 w 1894"/>
                  <a:gd name="T3" fmla="*/ 214 h 1435"/>
                  <a:gd name="T4" fmla="*/ 0 w 1894"/>
                  <a:gd name="T5" fmla="*/ 246 h 1435"/>
                  <a:gd name="T6" fmla="*/ 0 w 1894"/>
                  <a:gd name="T7" fmla="*/ 1404 h 1435"/>
                  <a:gd name="T8" fmla="*/ 24 w 1894"/>
                  <a:gd name="T9" fmla="*/ 1435 h 1435"/>
                  <a:gd name="T10" fmla="*/ 1870 w 1894"/>
                  <a:gd name="T11" fmla="*/ 1435 h 1435"/>
                  <a:gd name="T12" fmla="*/ 1894 w 1894"/>
                  <a:gd name="T13" fmla="*/ 1404 h 1435"/>
                  <a:gd name="T14" fmla="*/ 1894 w 1894"/>
                  <a:gd name="T15" fmla="*/ 246 h 1435"/>
                  <a:gd name="T16" fmla="*/ 1870 w 1894"/>
                  <a:gd name="T17" fmla="*/ 214 h 1435"/>
                  <a:gd name="T18" fmla="*/ 1822 w 1894"/>
                  <a:gd name="T19" fmla="*/ 1364 h 1435"/>
                  <a:gd name="T20" fmla="*/ 72 w 1894"/>
                  <a:gd name="T21" fmla="*/ 1364 h 1435"/>
                  <a:gd name="T22" fmla="*/ 72 w 1894"/>
                  <a:gd name="T23" fmla="*/ 293 h 1435"/>
                  <a:gd name="T24" fmla="*/ 1822 w 1894"/>
                  <a:gd name="T25" fmla="*/ 293 h 1435"/>
                  <a:gd name="T26" fmla="*/ 1822 w 1894"/>
                  <a:gd name="T27" fmla="*/ 1364 h 1435"/>
                  <a:gd name="T28" fmla="*/ 1822 w 1894"/>
                  <a:gd name="T29" fmla="*/ 1364 h 1435"/>
                  <a:gd name="T30" fmla="*/ 1607 w 1894"/>
                  <a:gd name="T31" fmla="*/ 111 h 1435"/>
                  <a:gd name="T32" fmla="*/ 1568 w 1894"/>
                  <a:gd name="T33" fmla="*/ 111 h 1435"/>
                  <a:gd name="T34" fmla="*/ 1568 w 1894"/>
                  <a:gd name="T35" fmla="*/ 71 h 1435"/>
                  <a:gd name="T36" fmla="*/ 1607 w 1894"/>
                  <a:gd name="T37" fmla="*/ 71 h 1435"/>
                  <a:gd name="T38" fmla="*/ 1607 w 1894"/>
                  <a:gd name="T39" fmla="*/ 111 h 1435"/>
                  <a:gd name="T40" fmla="*/ 1607 w 1894"/>
                  <a:gd name="T41" fmla="*/ 111 h 1435"/>
                  <a:gd name="T42" fmla="*/ 1870 w 1894"/>
                  <a:gd name="T43" fmla="*/ 0 h 1435"/>
                  <a:gd name="T44" fmla="*/ 24 w 1894"/>
                  <a:gd name="T45" fmla="*/ 0 h 1435"/>
                  <a:gd name="T46" fmla="*/ 0 w 1894"/>
                  <a:gd name="T47" fmla="*/ 24 h 1435"/>
                  <a:gd name="T48" fmla="*/ 0 w 1894"/>
                  <a:gd name="T49" fmla="*/ 159 h 1435"/>
                  <a:gd name="T50" fmla="*/ 24 w 1894"/>
                  <a:gd name="T51" fmla="*/ 182 h 1435"/>
                  <a:gd name="T52" fmla="*/ 1870 w 1894"/>
                  <a:gd name="T53" fmla="*/ 182 h 1435"/>
                  <a:gd name="T54" fmla="*/ 1894 w 1894"/>
                  <a:gd name="T55" fmla="*/ 159 h 1435"/>
                  <a:gd name="T56" fmla="*/ 1894 w 1894"/>
                  <a:gd name="T57" fmla="*/ 24 h 1435"/>
                  <a:gd name="T58" fmla="*/ 1870 w 1894"/>
                  <a:gd name="T59" fmla="*/ 0 h 1435"/>
                  <a:gd name="T60" fmla="*/ 1504 w 1894"/>
                  <a:gd name="T61" fmla="*/ 127 h 1435"/>
                  <a:gd name="T62" fmla="*/ 1416 w 1894"/>
                  <a:gd name="T63" fmla="*/ 127 h 1435"/>
                  <a:gd name="T64" fmla="*/ 1416 w 1894"/>
                  <a:gd name="T65" fmla="*/ 111 h 1435"/>
                  <a:gd name="T66" fmla="*/ 1504 w 1894"/>
                  <a:gd name="T67" fmla="*/ 111 h 1435"/>
                  <a:gd name="T68" fmla="*/ 1504 w 1894"/>
                  <a:gd name="T69" fmla="*/ 127 h 1435"/>
                  <a:gd name="T70" fmla="*/ 1504 w 1894"/>
                  <a:gd name="T71" fmla="*/ 127 h 1435"/>
                  <a:gd name="T72" fmla="*/ 1615 w 1894"/>
                  <a:gd name="T73" fmla="*/ 127 h 1435"/>
                  <a:gd name="T74" fmla="*/ 1552 w 1894"/>
                  <a:gd name="T75" fmla="*/ 127 h 1435"/>
                  <a:gd name="T76" fmla="*/ 1552 w 1894"/>
                  <a:gd name="T77" fmla="*/ 56 h 1435"/>
                  <a:gd name="T78" fmla="*/ 1615 w 1894"/>
                  <a:gd name="T79" fmla="*/ 56 h 1435"/>
                  <a:gd name="T80" fmla="*/ 1615 w 1894"/>
                  <a:gd name="T81" fmla="*/ 127 h 1435"/>
                  <a:gd name="T82" fmla="*/ 1615 w 1894"/>
                  <a:gd name="T83" fmla="*/ 127 h 1435"/>
                  <a:gd name="T84" fmla="*/ 1774 w 1894"/>
                  <a:gd name="T85" fmla="*/ 127 h 1435"/>
                  <a:gd name="T86" fmla="*/ 1751 w 1894"/>
                  <a:gd name="T87" fmla="*/ 127 h 1435"/>
                  <a:gd name="T88" fmla="*/ 1735 w 1894"/>
                  <a:gd name="T89" fmla="*/ 111 h 1435"/>
                  <a:gd name="T90" fmla="*/ 1727 w 1894"/>
                  <a:gd name="T91" fmla="*/ 103 h 1435"/>
                  <a:gd name="T92" fmla="*/ 1703 w 1894"/>
                  <a:gd name="T93" fmla="*/ 127 h 1435"/>
                  <a:gd name="T94" fmla="*/ 1703 w 1894"/>
                  <a:gd name="T95" fmla="*/ 127 h 1435"/>
                  <a:gd name="T96" fmla="*/ 1679 w 1894"/>
                  <a:gd name="T97" fmla="*/ 127 h 1435"/>
                  <a:gd name="T98" fmla="*/ 1711 w 1894"/>
                  <a:gd name="T99" fmla="*/ 87 h 1435"/>
                  <a:gd name="T100" fmla="*/ 1679 w 1894"/>
                  <a:gd name="T101" fmla="*/ 56 h 1435"/>
                  <a:gd name="T102" fmla="*/ 1703 w 1894"/>
                  <a:gd name="T103" fmla="*/ 56 h 1435"/>
                  <a:gd name="T104" fmla="*/ 1727 w 1894"/>
                  <a:gd name="T105" fmla="*/ 79 h 1435"/>
                  <a:gd name="T106" fmla="*/ 1751 w 1894"/>
                  <a:gd name="T107" fmla="*/ 56 h 1435"/>
                  <a:gd name="T108" fmla="*/ 1774 w 1894"/>
                  <a:gd name="T109" fmla="*/ 56 h 1435"/>
                  <a:gd name="T110" fmla="*/ 1735 w 1894"/>
                  <a:gd name="T111" fmla="*/ 87 h 1435"/>
                  <a:gd name="T112" fmla="*/ 1774 w 1894"/>
                  <a:gd name="T113" fmla="*/ 127 h 1435"/>
                  <a:gd name="T114" fmla="*/ 1774 w 1894"/>
                  <a:gd name="T115" fmla="*/ 127 h 1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94" h="1435">
                    <a:moveTo>
                      <a:pt x="1870" y="214"/>
                    </a:moveTo>
                    <a:cubicBezTo>
                      <a:pt x="24" y="214"/>
                      <a:pt x="24" y="214"/>
                      <a:pt x="24" y="214"/>
                    </a:cubicBezTo>
                    <a:cubicBezTo>
                      <a:pt x="8" y="214"/>
                      <a:pt x="0" y="230"/>
                      <a:pt x="0" y="246"/>
                    </a:cubicBezTo>
                    <a:cubicBezTo>
                      <a:pt x="0" y="1404"/>
                      <a:pt x="0" y="1404"/>
                      <a:pt x="0" y="1404"/>
                    </a:cubicBezTo>
                    <a:cubicBezTo>
                      <a:pt x="0" y="1420"/>
                      <a:pt x="8" y="1435"/>
                      <a:pt x="24" y="1435"/>
                    </a:cubicBezTo>
                    <a:cubicBezTo>
                      <a:pt x="1870" y="1435"/>
                      <a:pt x="1870" y="1435"/>
                      <a:pt x="1870" y="1435"/>
                    </a:cubicBezTo>
                    <a:cubicBezTo>
                      <a:pt x="1886" y="1435"/>
                      <a:pt x="1894" y="1420"/>
                      <a:pt x="1894" y="1404"/>
                    </a:cubicBezTo>
                    <a:cubicBezTo>
                      <a:pt x="1894" y="246"/>
                      <a:pt x="1894" y="246"/>
                      <a:pt x="1894" y="246"/>
                    </a:cubicBezTo>
                    <a:cubicBezTo>
                      <a:pt x="1894" y="230"/>
                      <a:pt x="1886" y="214"/>
                      <a:pt x="1870" y="214"/>
                    </a:cubicBezTo>
                    <a:close/>
                    <a:moveTo>
                      <a:pt x="1822" y="1364"/>
                    </a:moveTo>
                    <a:cubicBezTo>
                      <a:pt x="72" y="1364"/>
                      <a:pt x="72" y="1364"/>
                      <a:pt x="72" y="1364"/>
                    </a:cubicBezTo>
                    <a:cubicBezTo>
                      <a:pt x="72" y="293"/>
                      <a:pt x="72" y="293"/>
                      <a:pt x="72" y="293"/>
                    </a:cubicBezTo>
                    <a:cubicBezTo>
                      <a:pt x="1822" y="293"/>
                      <a:pt x="1822" y="293"/>
                      <a:pt x="1822" y="293"/>
                    </a:cubicBezTo>
                    <a:cubicBezTo>
                      <a:pt x="1822" y="1364"/>
                      <a:pt x="1822" y="1364"/>
                      <a:pt x="1822" y="1364"/>
                    </a:cubicBezTo>
                    <a:cubicBezTo>
                      <a:pt x="1822" y="1364"/>
                      <a:pt x="1822" y="1364"/>
                      <a:pt x="1822" y="1364"/>
                    </a:cubicBezTo>
                    <a:close/>
                    <a:moveTo>
                      <a:pt x="1607" y="111"/>
                    </a:moveTo>
                    <a:cubicBezTo>
                      <a:pt x="1568" y="111"/>
                      <a:pt x="1568" y="111"/>
                      <a:pt x="1568" y="111"/>
                    </a:cubicBezTo>
                    <a:cubicBezTo>
                      <a:pt x="1568" y="71"/>
                      <a:pt x="1568" y="71"/>
                      <a:pt x="1568" y="71"/>
                    </a:cubicBezTo>
                    <a:cubicBezTo>
                      <a:pt x="1607" y="71"/>
                      <a:pt x="1607" y="71"/>
                      <a:pt x="1607" y="71"/>
                    </a:cubicBezTo>
                    <a:cubicBezTo>
                      <a:pt x="1607" y="111"/>
                      <a:pt x="1607" y="111"/>
                      <a:pt x="1607" y="111"/>
                    </a:cubicBezTo>
                    <a:cubicBezTo>
                      <a:pt x="1607" y="111"/>
                      <a:pt x="1607" y="111"/>
                      <a:pt x="1607" y="111"/>
                    </a:cubicBezTo>
                    <a:close/>
                    <a:moveTo>
                      <a:pt x="1870" y="0"/>
                    </a:moveTo>
                    <a:cubicBezTo>
                      <a:pt x="24" y="0"/>
                      <a:pt x="24" y="0"/>
                      <a:pt x="24" y="0"/>
                    </a:cubicBezTo>
                    <a:cubicBezTo>
                      <a:pt x="8" y="0"/>
                      <a:pt x="0" y="8"/>
                      <a:pt x="0" y="24"/>
                    </a:cubicBezTo>
                    <a:cubicBezTo>
                      <a:pt x="0" y="159"/>
                      <a:pt x="0" y="159"/>
                      <a:pt x="0" y="159"/>
                    </a:cubicBezTo>
                    <a:cubicBezTo>
                      <a:pt x="0" y="175"/>
                      <a:pt x="8" y="182"/>
                      <a:pt x="24" y="182"/>
                    </a:cubicBezTo>
                    <a:cubicBezTo>
                      <a:pt x="1870" y="182"/>
                      <a:pt x="1870" y="182"/>
                      <a:pt x="1870" y="182"/>
                    </a:cubicBezTo>
                    <a:cubicBezTo>
                      <a:pt x="1886" y="182"/>
                      <a:pt x="1894" y="175"/>
                      <a:pt x="1894" y="159"/>
                    </a:cubicBezTo>
                    <a:cubicBezTo>
                      <a:pt x="1894" y="24"/>
                      <a:pt x="1894" y="24"/>
                      <a:pt x="1894" y="24"/>
                    </a:cubicBezTo>
                    <a:cubicBezTo>
                      <a:pt x="1894" y="8"/>
                      <a:pt x="1886" y="0"/>
                      <a:pt x="1870" y="0"/>
                    </a:cubicBezTo>
                    <a:close/>
                    <a:moveTo>
                      <a:pt x="1504" y="127"/>
                    </a:moveTo>
                    <a:cubicBezTo>
                      <a:pt x="1416" y="127"/>
                      <a:pt x="1416" y="127"/>
                      <a:pt x="1416" y="127"/>
                    </a:cubicBezTo>
                    <a:cubicBezTo>
                      <a:pt x="1416" y="111"/>
                      <a:pt x="1416" y="111"/>
                      <a:pt x="1416" y="111"/>
                    </a:cubicBezTo>
                    <a:cubicBezTo>
                      <a:pt x="1504" y="111"/>
                      <a:pt x="1504" y="111"/>
                      <a:pt x="1504" y="111"/>
                    </a:cubicBezTo>
                    <a:cubicBezTo>
                      <a:pt x="1504" y="127"/>
                      <a:pt x="1504" y="127"/>
                      <a:pt x="1504" y="127"/>
                    </a:cubicBezTo>
                    <a:cubicBezTo>
                      <a:pt x="1504" y="127"/>
                      <a:pt x="1504" y="127"/>
                      <a:pt x="1504" y="127"/>
                    </a:cubicBezTo>
                    <a:close/>
                    <a:moveTo>
                      <a:pt x="1615" y="127"/>
                    </a:moveTo>
                    <a:cubicBezTo>
                      <a:pt x="1552" y="127"/>
                      <a:pt x="1552" y="127"/>
                      <a:pt x="1552" y="127"/>
                    </a:cubicBezTo>
                    <a:cubicBezTo>
                      <a:pt x="1552" y="56"/>
                      <a:pt x="1552" y="56"/>
                      <a:pt x="1552" y="56"/>
                    </a:cubicBezTo>
                    <a:cubicBezTo>
                      <a:pt x="1615" y="56"/>
                      <a:pt x="1615" y="56"/>
                      <a:pt x="1615" y="56"/>
                    </a:cubicBezTo>
                    <a:cubicBezTo>
                      <a:pt x="1615" y="127"/>
                      <a:pt x="1615" y="127"/>
                      <a:pt x="1615" y="127"/>
                    </a:cubicBezTo>
                    <a:cubicBezTo>
                      <a:pt x="1615" y="127"/>
                      <a:pt x="1615" y="127"/>
                      <a:pt x="1615" y="127"/>
                    </a:cubicBezTo>
                    <a:close/>
                    <a:moveTo>
                      <a:pt x="1774" y="127"/>
                    </a:moveTo>
                    <a:cubicBezTo>
                      <a:pt x="1751" y="127"/>
                      <a:pt x="1751" y="127"/>
                      <a:pt x="1751" y="127"/>
                    </a:cubicBezTo>
                    <a:cubicBezTo>
                      <a:pt x="1735" y="111"/>
                      <a:pt x="1735" y="111"/>
                      <a:pt x="1735" y="111"/>
                    </a:cubicBezTo>
                    <a:cubicBezTo>
                      <a:pt x="1727" y="103"/>
                      <a:pt x="1727" y="103"/>
                      <a:pt x="1727" y="103"/>
                    </a:cubicBezTo>
                    <a:cubicBezTo>
                      <a:pt x="1703" y="127"/>
                      <a:pt x="1703" y="127"/>
                      <a:pt x="1703" y="127"/>
                    </a:cubicBezTo>
                    <a:cubicBezTo>
                      <a:pt x="1703" y="127"/>
                      <a:pt x="1703" y="127"/>
                      <a:pt x="1703" y="127"/>
                    </a:cubicBezTo>
                    <a:cubicBezTo>
                      <a:pt x="1679" y="127"/>
                      <a:pt x="1679" y="127"/>
                      <a:pt x="1679" y="127"/>
                    </a:cubicBezTo>
                    <a:cubicBezTo>
                      <a:pt x="1711" y="87"/>
                      <a:pt x="1711" y="87"/>
                      <a:pt x="1711" y="87"/>
                    </a:cubicBezTo>
                    <a:cubicBezTo>
                      <a:pt x="1679" y="56"/>
                      <a:pt x="1679" y="56"/>
                      <a:pt x="1679" y="56"/>
                    </a:cubicBezTo>
                    <a:cubicBezTo>
                      <a:pt x="1703" y="56"/>
                      <a:pt x="1703" y="56"/>
                      <a:pt x="1703" y="56"/>
                    </a:cubicBezTo>
                    <a:cubicBezTo>
                      <a:pt x="1727" y="79"/>
                      <a:pt x="1727" y="79"/>
                      <a:pt x="1727" y="79"/>
                    </a:cubicBezTo>
                    <a:cubicBezTo>
                      <a:pt x="1751" y="56"/>
                      <a:pt x="1751" y="56"/>
                      <a:pt x="1751" y="56"/>
                    </a:cubicBezTo>
                    <a:cubicBezTo>
                      <a:pt x="1774" y="56"/>
                      <a:pt x="1774" y="56"/>
                      <a:pt x="1774" y="56"/>
                    </a:cubicBezTo>
                    <a:cubicBezTo>
                      <a:pt x="1735" y="87"/>
                      <a:pt x="1735" y="87"/>
                      <a:pt x="1735" y="87"/>
                    </a:cubicBezTo>
                    <a:cubicBezTo>
                      <a:pt x="1774" y="127"/>
                      <a:pt x="1774" y="127"/>
                      <a:pt x="1774" y="127"/>
                    </a:cubicBezTo>
                    <a:cubicBezTo>
                      <a:pt x="1774" y="127"/>
                      <a:pt x="1774" y="127"/>
                      <a:pt x="1774" y="127"/>
                    </a:cubicBezTo>
                    <a:close/>
                  </a:path>
                </a:pathLst>
              </a:custGeom>
              <a:solidFill>
                <a:schemeClr val="accent1"/>
              </a:solidFill>
              <a:ln>
                <a:noFill/>
              </a:ln>
            </p:spPr>
            <p:txBody>
              <a:bodyPr vert="horz" wrap="square" lIns="91416" tIns="45708" rIns="91416" bIns="45708" numCol="1" anchor="t" anchorCtr="0" compatLnSpc="1">
                <a:prstTxWarp prst="textNoShape">
                  <a:avLst/>
                </a:prstTxWarp>
              </a:bodyPr>
              <a:lstStyle/>
              <a:p>
                <a:pPr defTabSz="457063"/>
                <a:endParaRPr lang="en-US" sz="1799">
                  <a:solidFill>
                    <a:srgbClr val="505050"/>
                  </a:solidFill>
                  <a:latin typeface="Calibri" panose="020F0502020204030204"/>
                </a:endParaRPr>
              </a:p>
            </p:txBody>
          </p:sp>
          <p:sp>
            <p:nvSpPr>
              <p:cNvPr id="84" name="Freeform 9"/>
              <p:cNvSpPr>
                <a:spLocks noEditPoints="1"/>
              </p:cNvSpPr>
              <p:nvPr/>
            </p:nvSpPr>
            <p:spPr bwMode="auto">
              <a:xfrm>
                <a:off x="6852499" y="-281905"/>
                <a:ext cx="392657" cy="316491"/>
              </a:xfrm>
              <a:custGeom>
                <a:avLst/>
                <a:gdLst>
                  <a:gd name="T0" fmla="*/ 1867 w 2493"/>
                  <a:gd name="T1" fmla="*/ 1229 h 2008"/>
                  <a:gd name="T2" fmla="*/ 2483 w 2493"/>
                  <a:gd name="T3" fmla="*/ 1066 h 2008"/>
                  <a:gd name="T4" fmla="*/ 2483 w 2493"/>
                  <a:gd name="T5" fmla="*/ 1345 h 2008"/>
                  <a:gd name="T6" fmla="*/ 2311 w 2493"/>
                  <a:gd name="T7" fmla="*/ 1492 h 2008"/>
                  <a:gd name="T8" fmla="*/ 2364 w 2493"/>
                  <a:gd name="T9" fmla="*/ 1659 h 2008"/>
                  <a:gd name="T10" fmla="*/ 2055 w 2493"/>
                  <a:gd name="T11" fmla="*/ 1780 h 2008"/>
                  <a:gd name="T12" fmla="*/ 1916 w 2493"/>
                  <a:gd name="T13" fmla="*/ 1847 h 2008"/>
                  <a:gd name="T14" fmla="*/ 1611 w 2493"/>
                  <a:gd name="T15" fmla="*/ 2008 h 2008"/>
                  <a:gd name="T16" fmla="*/ 1532 w 2493"/>
                  <a:gd name="T17" fmla="*/ 1816 h 2008"/>
                  <a:gd name="T18" fmla="*/ 1290 w 2493"/>
                  <a:gd name="T19" fmla="*/ 1833 h 2008"/>
                  <a:gd name="T20" fmla="*/ 1090 w 2493"/>
                  <a:gd name="T21" fmla="*/ 1635 h 2008"/>
                  <a:gd name="T22" fmla="*/ 1117 w 2493"/>
                  <a:gd name="T23" fmla="*/ 1405 h 2008"/>
                  <a:gd name="T24" fmla="*/ 947 w 2493"/>
                  <a:gd name="T25" fmla="*/ 1323 h 2008"/>
                  <a:gd name="T26" fmla="*/ 1096 w 2493"/>
                  <a:gd name="T27" fmla="*/ 1021 h 2008"/>
                  <a:gd name="T28" fmla="*/ 1151 w 2493"/>
                  <a:gd name="T29" fmla="*/ 889 h 2008"/>
                  <a:gd name="T30" fmla="*/ 1266 w 2493"/>
                  <a:gd name="T31" fmla="*/ 569 h 2008"/>
                  <a:gd name="T32" fmla="*/ 1444 w 2493"/>
                  <a:gd name="T33" fmla="*/ 628 h 2008"/>
                  <a:gd name="T34" fmla="*/ 1591 w 2493"/>
                  <a:gd name="T35" fmla="*/ 469 h 2008"/>
                  <a:gd name="T36" fmla="*/ 1871 w 2493"/>
                  <a:gd name="T37" fmla="*/ 469 h 2008"/>
                  <a:gd name="T38" fmla="*/ 2016 w 2493"/>
                  <a:gd name="T39" fmla="*/ 626 h 2008"/>
                  <a:gd name="T40" fmla="*/ 2192 w 2493"/>
                  <a:gd name="T41" fmla="*/ 569 h 2008"/>
                  <a:gd name="T42" fmla="*/ 2309 w 2493"/>
                  <a:gd name="T43" fmla="*/ 885 h 2008"/>
                  <a:gd name="T44" fmla="*/ 2364 w 2493"/>
                  <a:gd name="T45" fmla="*/ 1021 h 2008"/>
                  <a:gd name="T46" fmla="*/ 2117 w 2493"/>
                  <a:gd name="T47" fmla="*/ 1229 h 2008"/>
                  <a:gd name="T48" fmla="*/ 1730 w 2493"/>
                  <a:gd name="T49" fmla="*/ 1614 h 2008"/>
                  <a:gd name="T50" fmla="*/ 646 w 2493"/>
                  <a:gd name="T51" fmla="*/ 536 h 2008"/>
                  <a:gd name="T52" fmla="*/ 1076 w 2493"/>
                  <a:gd name="T53" fmla="*/ 420 h 2008"/>
                  <a:gd name="T54" fmla="*/ 1076 w 2493"/>
                  <a:gd name="T55" fmla="*/ 616 h 2008"/>
                  <a:gd name="T56" fmla="*/ 957 w 2493"/>
                  <a:gd name="T57" fmla="*/ 718 h 2008"/>
                  <a:gd name="T58" fmla="*/ 994 w 2493"/>
                  <a:gd name="T59" fmla="*/ 836 h 2008"/>
                  <a:gd name="T60" fmla="*/ 777 w 2493"/>
                  <a:gd name="T61" fmla="*/ 922 h 2008"/>
                  <a:gd name="T62" fmla="*/ 681 w 2493"/>
                  <a:gd name="T63" fmla="*/ 968 h 2008"/>
                  <a:gd name="T64" fmla="*/ 468 w 2493"/>
                  <a:gd name="T65" fmla="*/ 1085 h 2008"/>
                  <a:gd name="T66" fmla="*/ 409 w 2493"/>
                  <a:gd name="T67" fmla="*/ 948 h 2008"/>
                  <a:gd name="T68" fmla="*/ 241 w 2493"/>
                  <a:gd name="T69" fmla="*/ 958 h 2008"/>
                  <a:gd name="T70" fmla="*/ 102 w 2493"/>
                  <a:gd name="T71" fmla="*/ 820 h 2008"/>
                  <a:gd name="T72" fmla="*/ 121 w 2493"/>
                  <a:gd name="T73" fmla="*/ 659 h 2008"/>
                  <a:gd name="T74" fmla="*/ 0 w 2493"/>
                  <a:gd name="T75" fmla="*/ 601 h 2008"/>
                  <a:gd name="T76" fmla="*/ 108 w 2493"/>
                  <a:gd name="T77" fmla="*/ 392 h 2008"/>
                  <a:gd name="T78" fmla="*/ 147 w 2493"/>
                  <a:gd name="T79" fmla="*/ 298 h 2008"/>
                  <a:gd name="T80" fmla="*/ 223 w 2493"/>
                  <a:gd name="T81" fmla="*/ 74 h 2008"/>
                  <a:gd name="T82" fmla="*/ 350 w 2493"/>
                  <a:gd name="T83" fmla="*/ 114 h 2008"/>
                  <a:gd name="T84" fmla="*/ 454 w 2493"/>
                  <a:gd name="T85" fmla="*/ 4 h 2008"/>
                  <a:gd name="T86" fmla="*/ 650 w 2493"/>
                  <a:gd name="T87" fmla="*/ 4 h 2008"/>
                  <a:gd name="T88" fmla="*/ 753 w 2493"/>
                  <a:gd name="T89" fmla="*/ 112 h 2008"/>
                  <a:gd name="T90" fmla="*/ 875 w 2493"/>
                  <a:gd name="T91" fmla="*/ 74 h 2008"/>
                  <a:gd name="T92" fmla="*/ 955 w 2493"/>
                  <a:gd name="T93" fmla="*/ 296 h 2008"/>
                  <a:gd name="T94" fmla="*/ 994 w 2493"/>
                  <a:gd name="T95" fmla="*/ 392 h 2008"/>
                  <a:gd name="T96" fmla="*/ 820 w 2493"/>
                  <a:gd name="T97" fmla="*/ 536 h 2008"/>
                  <a:gd name="T98" fmla="*/ 550 w 2493"/>
                  <a:gd name="T99" fmla="*/ 80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93" h="2008">
                    <a:moveTo>
                      <a:pt x="1591" y="1229"/>
                    </a:moveTo>
                    <a:cubicBezTo>
                      <a:pt x="1591" y="1154"/>
                      <a:pt x="1652" y="1093"/>
                      <a:pt x="1728" y="1093"/>
                    </a:cubicBezTo>
                    <a:cubicBezTo>
                      <a:pt x="1804" y="1093"/>
                      <a:pt x="1867" y="1154"/>
                      <a:pt x="1867" y="1229"/>
                    </a:cubicBezTo>
                    <a:cubicBezTo>
                      <a:pt x="1867" y="1305"/>
                      <a:pt x="1804" y="1366"/>
                      <a:pt x="1728" y="1366"/>
                    </a:cubicBezTo>
                    <a:cubicBezTo>
                      <a:pt x="1652" y="1366"/>
                      <a:pt x="1591" y="1305"/>
                      <a:pt x="1591" y="1229"/>
                    </a:cubicBezTo>
                    <a:close/>
                    <a:moveTo>
                      <a:pt x="2483" y="1066"/>
                    </a:moveTo>
                    <a:cubicBezTo>
                      <a:pt x="2491" y="1068"/>
                      <a:pt x="2493" y="1078"/>
                      <a:pt x="2493" y="1085"/>
                    </a:cubicBezTo>
                    <a:cubicBezTo>
                      <a:pt x="2493" y="1085"/>
                      <a:pt x="2493" y="1085"/>
                      <a:pt x="2493" y="1323"/>
                    </a:cubicBezTo>
                    <a:cubicBezTo>
                      <a:pt x="2493" y="1333"/>
                      <a:pt x="2491" y="1341"/>
                      <a:pt x="2483" y="1345"/>
                    </a:cubicBezTo>
                    <a:cubicBezTo>
                      <a:pt x="2483" y="1345"/>
                      <a:pt x="2483" y="1345"/>
                      <a:pt x="2366" y="1386"/>
                    </a:cubicBezTo>
                    <a:cubicBezTo>
                      <a:pt x="2360" y="1388"/>
                      <a:pt x="2350" y="1398"/>
                      <a:pt x="2348" y="1405"/>
                    </a:cubicBezTo>
                    <a:cubicBezTo>
                      <a:pt x="2348" y="1405"/>
                      <a:pt x="2348" y="1405"/>
                      <a:pt x="2311" y="1492"/>
                    </a:cubicBezTo>
                    <a:cubicBezTo>
                      <a:pt x="2309" y="1498"/>
                      <a:pt x="2309" y="1513"/>
                      <a:pt x="2311" y="1521"/>
                    </a:cubicBezTo>
                    <a:cubicBezTo>
                      <a:pt x="2311" y="1521"/>
                      <a:pt x="2311" y="1521"/>
                      <a:pt x="2366" y="1635"/>
                    </a:cubicBezTo>
                    <a:cubicBezTo>
                      <a:pt x="2372" y="1643"/>
                      <a:pt x="2370" y="1655"/>
                      <a:pt x="2364" y="1659"/>
                    </a:cubicBezTo>
                    <a:cubicBezTo>
                      <a:pt x="2364" y="1659"/>
                      <a:pt x="2364" y="1659"/>
                      <a:pt x="2192" y="1828"/>
                    </a:cubicBezTo>
                    <a:cubicBezTo>
                      <a:pt x="2188" y="1835"/>
                      <a:pt x="2176" y="1839"/>
                      <a:pt x="2170" y="1833"/>
                    </a:cubicBezTo>
                    <a:cubicBezTo>
                      <a:pt x="2170" y="1833"/>
                      <a:pt x="2170" y="1833"/>
                      <a:pt x="2055" y="1780"/>
                    </a:cubicBezTo>
                    <a:cubicBezTo>
                      <a:pt x="2049" y="1775"/>
                      <a:pt x="2037" y="1777"/>
                      <a:pt x="2027" y="1780"/>
                    </a:cubicBezTo>
                    <a:cubicBezTo>
                      <a:pt x="2027" y="1780"/>
                      <a:pt x="2027" y="1780"/>
                      <a:pt x="1935" y="1820"/>
                    </a:cubicBezTo>
                    <a:cubicBezTo>
                      <a:pt x="1924" y="1826"/>
                      <a:pt x="1918" y="1839"/>
                      <a:pt x="1916" y="1847"/>
                    </a:cubicBezTo>
                    <a:cubicBezTo>
                      <a:pt x="1916" y="1847"/>
                      <a:pt x="1916" y="1847"/>
                      <a:pt x="1871" y="1975"/>
                    </a:cubicBezTo>
                    <a:cubicBezTo>
                      <a:pt x="1869" y="1981"/>
                      <a:pt x="1859" y="2008"/>
                      <a:pt x="1853" y="2008"/>
                    </a:cubicBezTo>
                    <a:cubicBezTo>
                      <a:pt x="1853" y="2008"/>
                      <a:pt x="1853" y="2008"/>
                      <a:pt x="1611" y="2008"/>
                    </a:cubicBezTo>
                    <a:cubicBezTo>
                      <a:pt x="1603" y="2008"/>
                      <a:pt x="1593" y="1981"/>
                      <a:pt x="1591" y="1975"/>
                    </a:cubicBezTo>
                    <a:cubicBezTo>
                      <a:pt x="1591" y="1975"/>
                      <a:pt x="1591" y="1975"/>
                      <a:pt x="1550" y="1839"/>
                    </a:cubicBezTo>
                    <a:cubicBezTo>
                      <a:pt x="1548" y="1828"/>
                      <a:pt x="1538" y="1820"/>
                      <a:pt x="1532" y="1816"/>
                    </a:cubicBezTo>
                    <a:cubicBezTo>
                      <a:pt x="1532" y="1816"/>
                      <a:pt x="1532" y="1816"/>
                      <a:pt x="1433" y="1777"/>
                    </a:cubicBezTo>
                    <a:cubicBezTo>
                      <a:pt x="1427" y="1773"/>
                      <a:pt x="1413" y="1773"/>
                      <a:pt x="1405" y="1777"/>
                    </a:cubicBezTo>
                    <a:cubicBezTo>
                      <a:pt x="1405" y="1777"/>
                      <a:pt x="1405" y="1777"/>
                      <a:pt x="1290" y="1833"/>
                    </a:cubicBezTo>
                    <a:cubicBezTo>
                      <a:pt x="1282" y="1839"/>
                      <a:pt x="1270" y="1835"/>
                      <a:pt x="1266" y="1828"/>
                    </a:cubicBezTo>
                    <a:cubicBezTo>
                      <a:pt x="1266" y="1828"/>
                      <a:pt x="1266" y="1828"/>
                      <a:pt x="1094" y="1659"/>
                    </a:cubicBezTo>
                    <a:cubicBezTo>
                      <a:pt x="1090" y="1655"/>
                      <a:pt x="1086" y="1643"/>
                      <a:pt x="1090" y="1635"/>
                    </a:cubicBezTo>
                    <a:cubicBezTo>
                      <a:pt x="1090" y="1635"/>
                      <a:pt x="1090" y="1635"/>
                      <a:pt x="1149" y="1513"/>
                    </a:cubicBezTo>
                    <a:cubicBezTo>
                      <a:pt x="1151" y="1506"/>
                      <a:pt x="1151" y="1494"/>
                      <a:pt x="1149" y="1486"/>
                    </a:cubicBezTo>
                    <a:cubicBezTo>
                      <a:pt x="1149" y="1486"/>
                      <a:pt x="1149" y="1486"/>
                      <a:pt x="1117" y="1405"/>
                    </a:cubicBezTo>
                    <a:cubicBezTo>
                      <a:pt x="1110" y="1398"/>
                      <a:pt x="1100" y="1388"/>
                      <a:pt x="1094" y="1386"/>
                    </a:cubicBezTo>
                    <a:cubicBezTo>
                      <a:pt x="1094" y="1386"/>
                      <a:pt x="1094" y="1386"/>
                      <a:pt x="967" y="1345"/>
                    </a:cubicBezTo>
                    <a:cubicBezTo>
                      <a:pt x="961" y="1341"/>
                      <a:pt x="947" y="1333"/>
                      <a:pt x="947" y="1323"/>
                    </a:cubicBezTo>
                    <a:cubicBezTo>
                      <a:pt x="947" y="1323"/>
                      <a:pt x="947" y="1323"/>
                      <a:pt x="947" y="1085"/>
                    </a:cubicBezTo>
                    <a:cubicBezTo>
                      <a:pt x="947" y="1078"/>
                      <a:pt x="961" y="1068"/>
                      <a:pt x="967" y="1066"/>
                    </a:cubicBezTo>
                    <a:cubicBezTo>
                      <a:pt x="967" y="1066"/>
                      <a:pt x="967" y="1066"/>
                      <a:pt x="1096" y="1021"/>
                    </a:cubicBezTo>
                    <a:cubicBezTo>
                      <a:pt x="1106" y="1019"/>
                      <a:pt x="1112" y="1011"/>
                      <a:pt x="1117" y="1003"/>
                    </a:cubicBezTo>
                    <a:cubicBezTo>
                      <a:pt x="1117" y="1003"/>
                      <a:pt x="1117" y="1003"/>
                      <a:pt x="1151" y="915"/>
                    </a:cubicBezTo>
                    <a:cubicBezTo>
                      <a:pt x="1157" y="909"/>
                      <a:pt x="1153" y="897"/>
                      <a:pt x="1151" y="889"/>
                    </a:cubicBezTo>
                    <a:cubicBezTo>
                      <a:pt x="1151" y="889"/>
                      <a:pt x="1151" y="889"/>
                      <a:pt x="1092" y="762"/>
                    </a:cubicBezTo>
                    <a:cubicBezTo>
                      <a:pt x="1086" y="754"/>
                      <a:pt x="1090" y="746"/>
                      <a:pt x="1094" y="738"/>
                    </a:cubicBezTo>
                    <a:cubicBezTo>
                      <a:pt x="1094" y="738"/>
                      <a:pt x="1094" y="738"/>
                      <a:pt x="1266" y="569"/>
                    </a:cubicBezTo>
                    <a:cubicBezTo>
                      <a:pt x="1270" y="565"/>
                      <a:pt x="1282" y="563"/>
                      <a:pt x="1290" y="565"/>
                    </a:cubicBezTo>
                    <a:cubicBezTo>
                      <a:pt x="1290" y="565"/>
                      <a:pt x="1290" y="565"/>
                      <a:pt x="1415" y="628"/>
                    </a:cubicBezTo>
                    <a:cubicBezTo>
                      <a:pt x="1423" y="630"/>
                      <a:pt x="1438" y="632"/>
                      <a:pt x="1444" y="628"/>
                    </a:cubicBezTo>
                    <a:cubicBezTo>
                      <a:pt x="1444" y="628"/>
                      <a:pt x="1444" y="628"/>
                      <a:pt x="1532" y="595"/>
                    </a:cubicBezTo>
                    <a:cubicBezTo>
                      <a:pt x="1538" y="591"/>
                      <a:pt x="1548" y="587"/>
                      <a:pt x="1550" y="579"/>
                    </a:cubicBezTo>
                    <a:cubicBezTo>
                      <a:pt x="1550" y="579"/>
                      <a:pt x="1550" y="579"/>
                      <a:pt x="1591" y="469"/>
                    </a:cubicBezTo>
                    <a:cubicBezTo>
                      <a:pt x="1593" y="459"/>
                      <a:pt x="1603" y="469"/>
                      <a:pt x="1611" y="469"/>
                    </a:cubicBezTo>
                    <a:cubicBezTo>
                      <a:pt x="1611" y="469"/>
                      <a:pt x="1611" y="469"/>
                      <a:pt x="1853" y="469"/>
                    </a:cubicBezTo>
                    <a:cubicBezTo>
                      <a:pt x="1859" y="469"/>
                      <a:pt x="1869" y="459"/>
                      <a:pt x="1871" y="469"/>
                    </a:cubicBezTo>
                    <a:cubicBezTo>
                      <a:pt x="1871" y="469"/>
                      <a:pt x="1871" y="469"/>
                      <a:pt x="1916" y="573"/>
                    </a:cubicBezTo>
                    <a:cubicBezTo>
                      <a:pt x="1918" y="579"/>
                      <a:pt x="1924" y="589"/>
                      <a:pt x="1935" y="591"/>
                    </a:cubicBezTo>
                    <a:cubicBezTo>
                      <a:pt x="1935" y="591"/>
                      <a:pt x="1935" y="591"/>
                      <a:pt x="2016" y="626"/>
                    </a:cubicBezTo>
                    <a:cubicBezTo>
                      <a:pt x="2025" y="630"/>
                      <a:pt x="2039" y="628"/>
                      <a:pt x="2045" y="626"/>
                    </a:cubicBezTo>
                    <a:cubicBezTo>
                      <a:pt x="2045" y="626"/>
                      <a:pt x="2045" y="626"/>
                      <a:pt x="2170" y="565"/>
                    </a:cubicBezTo>
                    <a:cubicBezTo>
                      <a:pt x="2176" y="563"/>
                      <a:pt x="2188" y="563"/>
                      <a:pt x="2192" y="569"/>
                    </a:cubicBezTo>
                    <a:cubicBezTo>
                      <a:pt x="2192" y="569"/>
                      <a:pt x="2192" y="569"/>
                      <a:pt x="2364" y="738"/>
                    </a:cubicBezTo>
                    <a:cubicBezTo>
                      <a:pt x="2370" y="746"/>
                      <a:pt x="2372" y="754"/>
                      <a:pt x="2366" y="762"/>
                    </a:cubicBezTo>
                    <a:cubicBezTo>
                      <a:pt x="2366" y="762"/>
                      <a:pt x="2366" y="762"/>
                      <a:pt x="2309" y="885"/>
                    </a:cubicBezTo>
                    <a:cubicBezTo>
                      <a:pt x="2305" y="893"/>
                      <a:pt x="2305" y="905"/>
                      <a:pt x="2309" y="911"/>
                    </a:cubicBezTo>
                    <a:cubicBezTo>
                      <a:pt x="2309" y="911"/>
                      <a:pt x="2309" y="911"/>
                      <a:pt x="2346" y="1003"/>
                    </a:cubicBezTo>
                    <a:cubicBezTo>
                      <a:pt x="2350" y="1011"/>
                      <a:pt x="2358" y="1019"/>
                      <a:pt x="2364" y="1021"/>
                    </a:cubicBezTo>
                    <a:cubicBezTo>
                      <a:pt x="2364" y="1021"/>
                      <a:pt x="2364" y="1021"/>
                      <a:pt x="2483" y="1066"/>
                    </a:cubicBezTo>
                    <a:close/>
                    <a:moveTo>
                      <a:pt x="1730" y="1614"/>
                    </a:moveTo>
                    <a:cubicBezTo>
                      <a:pt x="1943" y="1614"/>
                      <a:pt x="2117" y="1441"/>
                      <a:pt x="2117" y="1229"/>
                    </a:cubicBezTo>
                    <a:cubicBezTo>
                      <a:pt x="2117" y="1017"/>
                      <a:pt x="1943" y="844"/>
                      <a:pt x="1730" y="844"/>
                    </a:cubicBezTo>
                    <a:cubicBezTo>
                      <a:pt x="1517" y="844"/>
                      <a:pt x="1344" y="1017"/>
                      <a:pt x="1344" y="1229"/>
                    </a:cubicBezTo>
                    <a:cubicBezTo>
                      <a:pt x="1344" y="1441"/>
                      <a:pt x="1517" y="1614"/>
                      <a:pt x="1730" y="1614"/>
                    </a:cubicBezTo>
                    <a:close/>
                    <a:moveTo>
                      <a:pt x="454" y="536"/>
                    </a:moveTo>
                    <a:cubicBezTo>
                      <a:pt x="454" y="589"/>
                      <a:pt x="497" y="632"/>
                      <a:pt x="550" y="632"/>
                    </a:cubicBezTo>
                    <a:cubicBezTo>
                      <a:pt x="603" y="632"/>
                      <a:pt x="646" y="589"/>
                      <a:pt x="646" y="536"/>
                    </a:cubicBezTo>
                    <a:cubicBezTo>
                      <a:pt x="646" y="483"/>
                      <a:pt x="603" y="440"/>
                      <a:pt x="550" y="440"/>
                    </a:cubicBezTo>
                    <a:cubicBezTo>
                      <a:pt x="497" y="440"/>
                      <a:pt x="454" y="483"/>
                      <a:pt x="454" y="536"/>
                    </a:cubicBezTo>
                    <a:close/>
                    <a:moveTo>
                      <a:pt x="1076" y="420"/>
                    </a:moveTo>
                    <a:cubicBezTo>
                      <a:pt x="1082" y="422"/>
                      <a:pt x="1082" y="430"/>
                      <a:pt x="1082" y="434"/>
                    </a:cubicBezTo>
                    <a:cubicBezTo>
                      <a:pt x="1082" y="434"/>
                      <a:pt x="1082" y="434"/>
                      <a:pt x="1082" y="601"/>
                    </a:cubicBezTo>
                    <a:cubicBezTo>
                      <a:pt x="1082" y="608"/>
                      <a:pt x="1082" y="616"/>
                      <a:pt x="1076" y="616"/>
                    </a:cubicBezTo>
                    <a:cubicBezTo>
                      <a:pt x="1076" y="616"/>
                      <a:pt x="1076" y="616"/>
                      <a:pt x="996" y="646"/>
                    </a:cubicBezTo>
                    <a:cubicBezTo>
                      <a:pt x="992" y="646"/>
                      <a:pt x="984" y="655"/>
                      <a:pt x="982" y="659"/>
                    </a:cubicBezTo>
                    <a:cubicBezTo>
                      <a:pt x="982" y="659"/>
                      <a:pt x="982" y="659"/>
                      <a:pt x="957" y="718"/>
                    </a:cubicBezTo>
                    <a:cubicBezTo>
                      <a:pt x="955" y="726"/>
                      <a:pt x="955" y="734"/>
                      <a:pt x="957" y="740"/>
                    </a:cubicBezTo>
                    <a:cubicBezTo>
                      <a:pt x="957" y="740"/>
                      <a:pt x="957" y="740"/>
                      <a:pt x="996" y="820"/>
                    </a:cubicBezTo>
                    <a:cubicBezTo>
                      <a:pt x="998" y="824"/>
                      <a:pt x="998" y="834"/>
                      <a:pt x="994" y="836"/>
                    </a:cubicBezTo>
                    <a:cubicBezTo>
                      <a:pt x="994" y="836"/>
                      <a:pt x="994" y="836"/>
                      <a:pt x="875" y="956"/>
                    </a:cubicBezTo>
                    <a:cubicBezTo>
                      <a:pt x="871" y="958"/>
                      <a:pt x="863" y="962"/>
                      <a:pt x="859" y="958"/>
                    </a:cubicBezTo>
                    <a:cubicBezTo>
                      <a:pt x="859" y="958"/>
                      <a:pt x="859" y="958"/>
                      <a:pt x="777" y="922"/>
                    </a:cubicBezTo>
                    <a:cubicBezTo>
                      <a:pt x="771" y="917"/>
                      <a:pt x="765" y="917"/>
                      <a:pt x="757" y="924"/>
                    </a:cubicBezTo>
                    <a:cubicBezTo>
                      <a:pt x="757" y="924"/>
                      <a:pt x="757" y="924"/>
                      <a:pt x="693" y="952"/>
                    </a:cubicBezTo>
                    <a:cubicBezTo>
                      <a:pt x="687" y="952"/>
                      <a:pt x="681" y="964"/>
                      <a:pt x="681" y="968"/>
                    </a:cubicBezTo>
                    <a:cubicBezTo>
                      <a:pt x="681" y="968"/>
                      <a:pt x="681" y="968"/>
                      <a:pt x="650" y="1060"/>
                    </a:cubicBezTo>
                    <a:cubicBezTo>
                      <a:pt x="648" y="1064"/>
                      <a:pt x="642" y="1085"/>
                      <a:pt x="636" y="1085"/>
                    </a:cubicBezTo>
                    <a:cubicBezTo>
                      <a:pt x="636" y="1085"/>
                      <a:pt x="636" y="1085"/>
                      <a:pt x="468" y="1085"/>
                    </a:cubicBezTo>
                    <a:cubicBezTo>
                      <a:pt x="462" y="1085"/>
                      <a:pt x="456" y="1064"/>
                      <a:pt x="454" y="1060"/>
                    </a:cubicBezTo>
                    <a:cubicBezTo>
                      <a:pt x="454" y="1060"/>
                      <a:pt x="454" y="1060"/>
                      <a:pt x="423" y="962"/>
                    </a:cubicBezTo>
                    <a:cubicBezTo>
                      <a:pt x="421" y="954"/>
                      <a:pt x="417" y="950"/>
                      <a:pt x="409" y="948"/>
                    </a:cubicBezTo>
                    <a:cubicBezTo>
                      <a:pt x="409" y="948"/>
                      <a:pt x="409" y="948"/>
                      <a:pt x="341" y="917"/>
                    </a:cubicBezTo>
                    <a:cubicBezTo>
                      <a:pt x="337" y="915"/>
                      <a:pt x="329" y="915"/>
                      <a:pt x="323" y="917"/>
                    </a:cubicBezTo>
                    <a:cubicBezTo>
                      <a:pt x="323" y="917"/>
                      <a:pt x="323" y="917"/>
                      <a:pt x="241" y="958"/>
                    </a:cubicBezTo>
                    <a:cubicBezTo>
                      <a:pt x="235" y="962"/>
                      <a:pt x="229" y="958"/>
                      <a:pt x="223" y="956"/>
                    </a:cubicBezTo>
                    <a:cubicBezTo>
                      <a:pt x="223" y="956"/>
                      <a:pt x="223" y="956"/>
                      <a:pt x="106" y="836"/>
                    </a:cubicBezTo>
                    <a:cubicBezTo>
                      <a:pt x="100" y="834"/>
                      <a:pt x="100" y="824"/>
                      <a:pt x="102" y="820"/>
                    </a:cubicBezTo>
                    <a:cubicBezTo>
                      <a:pt x="102" y="820"/>
                      <a:pt x="102" y="820"/>
                      <a:pt x="145" y="736"/>
                    </a:cubicBezTo>
                    <a:cubicBezTo>
                      <a:pt x="147" y="730"/>
                      <a:pt x="147" y="722"/>
                      <a:pt x="145" y="716"/>
                    </a:cubicBezTo>
                    <a:cubicBezTo>
                      <a:pt x="145" y="716"/>
                      <a:pt x="145" y="716"/>
                      <a:pt x="121" y="659"/>
                    </a:cubicBezTo>
                    <a:cubicBezTo>
                      <a:pt x="119" y="655"/>
                      <a:pt x="110" y="646"/>
                      <a:pt x="102" y="646"/>
                    </a:cubicBezTo>
                    <a:cubicBezTo>
                      <a:pt x="102" y="646"/>
                      <a:pt x="102" y="646"/>
                      <a:pt x="16" y="616"/>
                    </a:cubicBezTo>
                    <a:cubicBezTo>
                      <a:pt x="12" y="616"/>
                      <a:pt x="0" y="608"/>
                      <a:pt x="0" y="601"/>
                    </a:cubicBezTo>
                    <a:cubicBezTo>
                      <a:pt x="0" y="601"/>
                      <a:pt x="0" y="601"/>
                      <a:pt x="0" y="434"/>
                    </a:cubicBezTo>
                    <a:cubicBezTo>
                      <a:pt x="0" y="430"/>
                      <a:pt x="12" y="422"/>
                      <a:pt x="16" y="420"/>
                    </a:cubicBezTo>
                    <a:cubicBezTo>
                      <a:pt x="16" y="420"/>
                      <a:pt x="16" y="420"/>
                      <a:pt x="108" y="392"/>
                    </a:cubicBezTo>
                    <a:cubicBezTo>
                      <a:pt x="112" y="390"/>
                      <a:pt x="121" y="383"/>
                      <a:pt x="121" y="377"/>
                    </a:cubicBezTo>
                    <a:cubicBezTo>
                      <a:pt x="121" y="377"/>
                      <a:pt x="121" y="377"/>
                      <a:pt x="147" y="316"/>
                    </a:cubicBezTo>
                    <a:cubicBezTo>
                      <a:pt x="149" y="312"/>
                      <a:pt x="149" y="302"/>
                      <a:pt x="147" y="298"/>
                    </a:cubicBezTo>
                    <a:cubicBezTo>
                      <a:pt x="147" y="298"/>
                      <a:pt x="147" y="298"/>
                      <a:pt x="102" y="208"/>
                    </a:cubicBezTo>
                    <a:cubicBezTo>
                      <a:pt x="100" y="204"/>
                      <a:pt x="100" y="196"/>
                      <a:pt x="106" y="192"/>
                    </a:cubicBezTo>
                    <a:cubicBezTo>
                      <a:pt x="106" y="192"/>
                      <a:pt x="106" y="192"/>
                      <a:pt x="223" y="74"/>
                    </a:cubicBezTo>
                    <a:cubicBezTo>
                      <a:pt x="229" y="69"/>
                      <a:pt x="235" y="69"/>
                      <a:pt x="241" y="72"/>
                    </a:cubicBezTo>
                    <a:cubicBezTo>
                      <a:pt x="241" y="72"/>
                      <a:pt x="241" y="72"/>
                      <a:pt x="329" y="114"/>
                    </a:cubicBezTo>
                    <a:cubicBezTo>
                      <a:pt x="335" y="116"/>
                      <a:pt x="346" y="116"/>
                      <a:pt x="350" y="114"/>
                    </a:cubicBezTo>
                    <a:cubicBezTo>
                      <a:pt x="350" y="114"/>
                      <a:pt x="350" y="114"/>
                      <a:pt x="409" y="94"/>
                    </a:cubicBezTo>
                    <a:cubicBezTo>
                      <a:pt x="417" y="90"/>
                      <a:pt x="421" y="88"/>
                      <a:pt x="423" y="82"/>
                    </a:cubicBezTo>
                    <a:cubicBezTo>
                      <a:pt x="423" y="82"/>
                      <a:pt x="423" y="82"/>
                      <a:pt x="454" y="4"/>
                    </a:cubicBezTo>
                    <a:cubicBezTo>
                      <a:pt x="456" y="0"/>
                      <a:pt x="462" y="6"/>
                      <a:pt x="468" y="6"/>
                    </a:cubicBezTo>
                    <a:cubicBezTo>
                      <a:pt x="468" y="6"/>
                      <a:pt x="468" y="6"/>
                      <a:pt x="636" y="6"/>
                    </a:cubicBezTo>
                    <a:cubicBezTo>
                      <a:pt x="642" y="6"/>
                      <a:pt x="648" y="0"/>
                      <a:pt x="650" y="4"/>
                    </a:cubicBezTo>
                    <a:cubicBezTo>
                      <a:pt x="650" y="4"/>
                      <a:pt x="650" y="4"/>
                      <a:pt x="681" y="76"/>
                    </a:cubicBezTo>
                    <a:cubicBezTo>
                      <a:pt x="681" y="82"/>
                      <a:pt x="687" y="88"/>
                      <a:pt x="693" y="88"/>
                    </a:cubicBezTo>
                    <a:cubicBezTo>
                      <a:pt x="693" y="88"/>
                      <a:pt x="693" y="88"/>
                      <a:pt x="753" y="112"/>
                    </a:cubicBezTo>
                    <a:cubicBezTo>
                      <a:pt x="757" y="114"/>
                      <a:pt x="765" y="114"/>
                      <a:pt x="771" y="112"/>
                    </a:cubicBezTo>
                    <a:cubicBezTo>
                      <a:pt x="771" y="112"/>
                      <a:pt x="771" y="112"/>
                      <a:pt x="859" y="72"/>
                    </a:cubicBezTo>
                    <a:cubicBezTo>
                      <a:pt x="863" y="69"/>
                      <a:pt x="871" y="69"/>
                      <a:pt x="875" y="74"/>
                    </a:cubicBezTo>
                    <a:cubicBezTo>
                      <a:pt x="875" y="74"/>
                      <a:pt x="875" y="74"/>
                      <a:pt x="994" y="192"/>
                    </a:cubicBezTo>
                    <a:cubicBezTo>
                      <a:pt x="998" y="196"/>
                      <a:pt x="998" y="204"/>
                      <a:pt x="996" y="208"/>
                    </a:cubicBezTo>
                    <a:cubicBezTo>
                      <a:pt x="996" y="208"/>
                      <a:pt x="996" y="208"/>
                      <a:pt x="955" y="296"/>
                    </a:cubicBezTo>
                    <a:cubicBezTo>
                      <a:pt x="953" y="300"/>
                      <a:pt x="953" y="308"/>
                      <a:pt x="955" y="314"/>
                    </a:cubicBezTo>
                    <a:cubicBezTo>
                      <a:pt x="955" y="314"/>
                      <a:pt x="955" y="314"/>
                      <a:pt x="982" y="377"/>
                    </a:cubicBezTo>
                    <a:cubicBezTo>
                      <a:pt x="984" y="383"/>
                      <a:pt x="990" y="390"/>
                      <a:pt x="994" y="392"/>
                    </a:cubicBezTo>
                    <a:cubicBezTo>
                      <a:pt x="994" y="392"/>
                      <a:pt x="994" y="392"/>
                      <a:pt x="1076" y="420"/>
                    </a:cubicBezTo>
                    <a:close/>
                    <a:moveTo>
                      <a:pt x="550" y="805"/>
                    </a:moveTo>
                    <a:cubicBezTo>
                      <a:pt x="699" y="805"/>
                      <a:pt x="820" y="685"/>
                      <a:pt x="820" y="536"/>
                    </a:cubicBezTo>
                    <a:cubicBezTo>
                      <a:pt x="820" y="387"/>
                      <a:pt x="699" y="267"/>
                      <a:pt x="550" y="267"/>
                    </a:cubicBezTo>
                    <a:cubicBezTo>
                      <a:pt x="401" y="267"/>
                      <a:pt x="280" y="387"/>
                      <a:pt x="280" y="536"/>
                    </a:cubicBezTo>
                    <a:cubicBezTo>
                      <a:pt x="280" y="685"/>
                      <a:pt x="401" y="805"/>
                      <a:pt x="550" y="805"/>
                    </a:cubicBezTo>
                    <a:close/>
                  </a:path>
                </a:pathLst>
              </a:custGeom>
              <a:solidFill>
                <a:schemeClr val="accent1"/>
              </a:solidFill>
              <a:ln>
                <a:noFill/>
              </a:ln>
            </p:spPr>
            <p:txBody>
              <a:bodyPr vert="horz" wrap="square" lIns="91416" tIns="45708" rIns="91416" bIns="45708" numCol="1" anchor="t" anchorCtr="0" compatLnSpc="1">
                <a:prstTxWarp prst="textNoShape">
                  <a:avLst/>
                </a:prstTxWarp>
              </a:bodyPr>
              <a:lstStyle/>
              <a:p>
                <a:pPr defTabSz="457063"/>
                <a:endParaRPr lang="en-US" sz="1799">
                  <a:solidFill>
                    <a:srgbClr val="505050"/>
                  </a:solidFill>
                  <a:latin typeface="Calibri" panose="020F0502020204030204"/>
                </a:endParaRPr>
              </a:p>
            </p:txBody>
          </p:sp>
        </p:grpSp>
        <p:sp>
          <p:nvSpPr>
            <p:cNvPr id="73" name="Rectangle 72"/>
            <p:cNvSpPr/>
            <p:nvPr/>
          </p:nvSpPr>
          <p:spPr bwMode="auto">
            <a:xfrm>
              <a:off x="11363740" y="-380020"/>
              <a:ext cx="757887" cy="567620"/>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algn="ctr" defTabSz="913825" fontAlgn="base">
                <a:lnSpc>
                  <a:spcPct val="90000"/>
                </a:lnSpc>
                <a:spcBef>
                  <a:spcPct val="0"/>
                </a:spcBef>
                <a:spcAft>
                  <a:spcPct val="0"/>
                </a:spcAft>
              </a:pPr>
              <a:endParaRPr lang="en-US" sz="1999" spc="-50" dirty="0">
                <a:gradFill>
                  <a:gsLst>
                    <a:gs pos="1250">
                      <a:srgbClr val="EFEFEF"/>
                    </a:gs>
                    <a:gs pos="10417">
                      <a:srgbClr val="EFEFEF"/>
                    </a:gs>
                  </a:gsLst>
                  <a:lin ang="5400000" scaled="0"/>
                </a:gradFill>
                <a:latin typeface="Calibri" panose="020F0502020204030204"/>
              </a:endParaRPr>
            </a:p>
          </p:txBody>
        </p:sp>
        <p:grpSp>
          <p:nvGrpSpPr>
            <p:cNvPr id="80" name="Group 79"/>
            <p:cNvGrpSpPr/>
            <p:nvPr/>
          </p:nvGrpSpPr>
          <p:grpSpPr>
            <a:xfrm>
              <a:off x="11344853" y="-382545"/>
              <a:ext cx="757887" cy="573752"/>
              <a:chOff x="6703496" y="-429219"/>
              <a:chExt cx="690663" cy="522861"/>
            </a:xfrm>
          </p:grpSpPr>
          <p:sp>
            <p:nvSpPr>
              <p:cNvPr id="81" name="Freeform 5"/>
              <p:cNvSpPr>
                <a:spLocks noEditPoints="1"/>
              </p:cNvSpPr>
              <p:nvPr/>
            </p:nvSpPr>
            <p:spPr bwMode="auto">
              <a:xfrm>
                <a:off x="6703496" y="-429219"/>
                <a:ext cx="690663" cy="522861"/>
              </a:xfrm>
              <a:custGeom>
                <a:avLst/>
                <a:gdLst>
                  <a:gd name="T0" fmla="*/ 1870 w 1894"/>
                  <a:gd name="T1" fmla="*/ 214 h 1435"/>
                  <a:gd name="T2" fmla="*/ 24 w 1894"/>
                  <a:gd name="T3" fmla="*/ 214 h 1435"/>
                  <a:gd name="T4" fmla="*/ 0 w 1894"/>
                  <a:gd name="T5" fmla="*/ 246 h 1435"/>
                  <a:gd name="T6" fmla="*/ 0 w 1894"/>
                  <a:gd name="T7" fmla="*/ 1404 h 1435"/>
                  <a:gd name="T8" fmla="*/ 24 w 1894"/>
                  <a:gd name="T9" fmla="*/ 1435 h 1435"/>
                  <a:gd name="T10" fmla="*/ 1870 w 1894"/>
                  <a:gd name="T11" fmla="*/ 1435 h 1435"/>
                  <a:gd name="T12" fmla="*/ 1894 w 1894"/>
                  <a:gd name="T13" fmla="*/ 1404 h 1435"/>
                  <a:gd name="T14" fmla="*/ 1894 w 1894"/>
                  <a:gd name="T15" fmla="*/ 246 h 1435"/>
                  <a:gd name="T16" fmla="*/ 1870 w 1894"/>
                  <a:gd name="T17" fmla="*/ 214 h 1435"/>
                  <a:gd name="T18" fmla="*/ 1822 w 1894"/>
                  <a:gd name="T19" fmla="*/ 1364 h 1435"/>
                  <a:gd name="T20" fmla="*/ 72 w 1894"/>
                  <a:gd name="T21" fmla="*/ 1364 h 1435"/>
                  <a:gd name="T22" fmla="*/ 72 w 1894"/>
                  <a:gd name="T23" fmla="*/ 293 h 1435"/>
                  <a:gd name="T24" fmla="*/ 1822 w 1894"/>
                  <a:gd name="T25" fmla="*/ 293 h 1435"/>
                  <a:gd name="T26" fmla="*/ 1822 w 1894"/>
                  <a:gd name="T27" fmla="*/ 1364 h 1435"/>
                  <a:gd name="T28" fmla="*/ 1822 w 1894"/>
                  <a:gd name="T29" fmla="*/ 1364 h 1435"/>
                  <a:gd name="T30" fmla="*/ 1607 w 1894"/>
                  <a:gd name="T31" fmla="*/ 111 h 1435"/>
                  <a:gd name="T32" fmla="*/ 1568 w 1894"/>
                  <a:gd name="T33" fmla="*/ 111 h 1435"/>
                  <a:gd name="T34" fmla="*/ 1568 w 1894"/>
                  <a:gd name="T35" fmla="*/ 71 h 1435"/>
                  <a:gd name="T36" fmla="*/ 1607 w 1894"/>
                  <a:gd name="T37" fmla="*/ 71 h 1435"/>
                  <a:gd name="T38" fmla="*/ 1607 w 1894"/>
                  <a:gd name="T39" fmla="*/ 111 h 1435"/>
                  <a:gd name="T40" fmla="*/ 1607 w 1894"/>
                  <a:gd name="T41" fmla="*/ 111 h 1435"/>
                  <a:gd name="T42" fmla="*/ 1870 w 1894"/>
                  <a:gd name="T43" fmla="*/ 0 h 1435"/>
                  <a:gd name="T44" fmla="*/ 24 w 1894"/>
                  <a:gd name="T45" fmla="*/ 0 h 1435"/>
                  <a:gd name="T46" fmla="*/ 0 w 1894"/>
                  <a:gd name="T47" fmla="*/ 24 h 1435"/>
                  <a:gd name="T48" fmla="*/ 0 w 1894"/>
                  <a:gd name="T49" fmla="*/ 159 h 1435"/>
                  <a:gd name="T50" fmla="*/ 24 w 1894"/>
                  <a:gd name="T51" fmla="*/ 182 h 1435"/>
                  <a:gd name="T52" fmla="*/ 1870 w 1894"/>
                  <a:gd name="T53" fmla="*/ 182 h 1435"/>
                  <a:gd name="T54" fmla="*/ 1894 w 1894"/>
                  <a:gd name="T55" fmla="*/ 159 h 1435"/>
                  <a:gd name="T56" fmla="*/ 1894 w 1894"/>
                  <a:gd name="T57" fmla="*/ 24 h 1435"/>
                  <a:gd name="T58" fmla="*/ 1870 w 1894"/>
                  <a:gd name="T59" fmla="*/ 0 h 1435"/>
                  <a:gd name="T60" fmla="*/ 1504 w 1894"/>
                  <a:gd name="T61" fmla="*/ 127 h 1435"/>
                  <a:gd name="T62" fmla="*/ 1416 w 1894"/>
                  <a:gd name="T63" fmla="*/ 127 h 1435"/>
                  <a:gd name="T64" fmla="*/ 1416 w 1894"/>
                  <a:gd name="T65" fmla="*/ 111 h 1435"/>
                  <a:gd name="T66" fmla="*/ 1504 w 1894"/>
                  <a:gd name="T67" fmla="*/ 111 h 1435"/>
                  <a:gd name="T68" fmla="*/ 1504 w 1894"/>
                  <a:gd name="T69" fmla="*/ 127 h 1435"/>
                  <a:gd name="T70" fmla="*/ 1504 w 1894"/>
                  <a:gd name="T71" fmla="*/ 127 h 1435"/>
                  <a:gd name="T72" fmla="*/ 1615 w 1894"/>
                  <a:gd name="T73" fmla="*/ 127 h 1435"/>
                  <a:gd name="T74" fmla="*/ 1552 w 1894"/>
                  <a:gd name="T75" fmla="*/ 127 h 1435"/>
                  <a:gd name="T76" fmla="*/ 1552 w 1894"/>
                  <a:gd name="T77" fmla="*/ 56 h 1435"/>
                  <a:gd name="T78" fmla="*/ 1615 w 1894"/>
                  <a:gd name="T79" fmla="*/ 56 h 1435"/>
                  <a:gd name="T80" fmla="*/ 1615 w 1894"/>
                  <a:gd name="T81" fmla="*/ 127 h 1435"/>
                  <a:gd name="T82" fmla="*/ 1615 w 1894"/>
                  <a:gd name="T83" fmla="*/ 127 h 1435"/>
                  <a:gd name="T84" fmla="*/ 1774 w 1894"/>
                  <a:gd name="T85" fmla="*/ 127 h 1435"/>
                  <a:gd name="T86" fmla="*/ 1751 w 1894"/>
                  <a:gd name="T87" fmla="*/ 127 h 1435"/>
                  <a:gd name="T88" fmla="*/ 1735 w 1894"/>
                  <a:gd name="T89" fmla="*/ 111 h 1435"/>
                  <a:gd name="T90" fmla="*/ 1727 w 1894"/>
                  <a:gd name="T91" fmla="*/ 103 h 1435"/>
                  <a:gd name="T92" fmla="*/ 1703 w 1894"/>
                  <a:gd name="T93" fmla="*/ 127 h 1435"/>
                  <a:gd name="T94" fmla="*/ 1703 w 1894"/>
                  <a:gd name="T95" fmla="*/ 127 h 1435"/>
                  <a:gd name="T96" fmla="*/ 1679 w 1894"/>
                  <a:gd name="T97" fmla="*/ 127 h 1435"/>
                  <a:gd name="T98" fmla="*/ 1711 w 1894"/>
                  <a:gd name="T99" fmla="*/ 87 h 1435"/>
                  <a:gd name="T100" fmla="*/ 1679 w 1894"/>
                  <a:gd name="T101" fmla="*/ 56 h 1435"/>
                  <a:gd name="T102" fmla="*/ 1703 w 1894"/>
                  <a:gd name="T103" fmla="*/ 56 h 1435"/>
                  <a:gd name="T104" fmla="*/ 1727 w 1894"/>
                  <a:gd name="T105" fmla="*/ 79 h 1435"/>
                  <a:gd name="T106" fmla="*/ 1751 w 1894"/>
                  <a:gd name="T107" fmla="*/ 56 h 1435"/>
                  <a:gd name="T108" fmla="*/ 1774 w 1894"/>
                  <a:gd name="T109" fmla="*/ 56 h 1435"/>
                  <a:gd name="T110" fmla="*/ 1735 w 1894"/>
                  <a:gd name="T111" fmla="*/ 87 h 1435"/>
                  <a:gd name="T112" fmla="*/ 1774 w 1894"/>
                  <a:gd name="T113" fmla="*/ 127 h 1435"/>
                  <a:gd name="T114" fmla="*/ 1774 w 1894"/>
                  <a:gd name="T115" fmla="*/ 127 h 1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94" h="1435">
                    <a:moveTo>
                      <a:pt x="1870" y="214"/>
                    </a:moveTo>
                    <a:cubicBezTo>
                      <a:pt x="24" y="214"/>
                      <a:pt x="24" y="214"/>
                      <a:pt x="24" y="214"/>
                    </a:cubicBezTo>
                    <a:cubicBezTo>
                      <a:pt x="8" y="214"/>
                      <a:pt x="0" y="230"/>
                      <a:pt x="0" y="246"/>
                    </a:cubicBezTo>
                    <a:cubicBezTo>
                      <a:pt x="0" y="1404"/>
                      <a:pt x="0" y="1404"/>
                      <a:pt x="0" y="1404"/>
                    </a:cubicBezTo>
                    <a:cubicBezTo>
                      <a:pt x="0" y="1420"/>
                      <a:pt x="8" y="1435"/>
                      <a:pt x="24" y="1435"/>
                    </a:cubicBezTo>
                    <a:cubicBezTo>
                      <a:pt x="1870" y="1435"/>
                      <a:pt x="1870" y="1435"/>
                      <a:pt x="1870" y="1435"/>
                    </a:cubicBezTo>
                    <a:cubicBezTo>
                      <a:pt x="1886" y="1435"/>
                      <a:pt x="1894" y="1420"/>
                      <a:pt x="1894" y="1404"/>
                    </a:cubicBezTo>
                    <a:cubicBezTo>
                      <a:pt x="1894" y="246"/>
                      <a:pt x="1894" y="246"/>
                      <a:pt x="1894" y="246"/>
                    </a:cubicBezTo>
                    <a:cubicBezTo>
                      <a:pt x="1894" y="230"/>
                      <a:pt x="1886" y="214"/>
                      <a:pt x="1870" y="214"/>
                    </a:cubicBezTo>
                    <a:close/>
                    <a:moveTo>
                      <a:pt x="1822" y="1364"/>
                    </a:moveTo>
                    <a:cubicBezTo>
                      <a:pt x="72" y="1364"/>
                      <a:pt x="72" y="1364"/>
                      <a:pt x="72" y="1364"/>
                    </a:cubicBezTo>
                    <a:cubicBezTo>
                      <a:pt x="72" y="293"/>
                      <a:pt x="72" y="293"/>
                      <a:pt x="72" y="293"/>
                    </a:cubicBezTo>
                    <a:cubicBezTo>
                      <a:pt x="1822" y="293"/>
                      <a:pt x="1822" y="293"/>
                      <a:pt x="1822" y="293"/>
                    </a:cubicBezTo>
                    <a:cubicBezTo>
                      <a:pt x="1822" y="1364"/>
                      <a:pt x="1822" y="1364"/>
                      <a:pt x="1822" y="1364"/>
                    </a:cubicBezTo>
                    <a:cubicBezTo>
                      <a:pt x="1822" y="1364"/>
                      <a:pt x="1822" y="1364"/>
                      <a:pt x="1822" y="1364"/>
                    </a:cubicBezTo>
                    <a:close/>
                    <a:moveTo>
                      <a:pt x="1607" y="111"/>
                    </a:moveTo>
                    <a:cubicBezTo>
                      <a:pt x="1568" y="111"/>
                      <a:pt x="1568" y="111"/>
                      <a:pt x="1568" y="111"/>
                    </a:cubicBezTo>
                    <a:cubicBezTo>
                      <a:pt x="1568" y="71"/>
                      <a:pt x="1568" y="71"/>
                      <a:pt x="1568" y="71"/>
                    </a:cubicBezTo>
                    <a:cubicBezTo>
                      <a:pt x="1607" y="71"/>
                      <a:pt x="1607" y="71"/>
                      <a:pt x="1607" y="71"/>
                    </a:cubicBezTo>
                    <a:cubicBezTo>
                      <a:pt x="1607" y="111"/>
                      <a:pt x="1607" y="111"/>
                      <a:pt x="1607" y="111"/>
                    </a:cubicBezTo>
                    <a:cubicBezTo>
                      <a:pt x="1607" y="111"/>
                      <a:pt x="1607" y="111"/>
                      <a:pt x="1607" y="111"/>
                    </a:cubicBezTo>
                    <a:close/>
                    <a:moveTo>
                      <a:pt x="1870" y="0"/>
                    </a:moveTo>
                    <a:cubicBezTo>
                      <a:pt x="24" y="0"/>
                      <a:pt x="24" y="0"/>
                      <a:pt x="24" y="0"/>
                    </a:cubicBezTo>
                    <a:cubicBezTo>
                      <a:pt x="8" y="0"/>
                      <a:pt x="0" y="8"/>
                      <a:pt x="0" y="24"/>
                    </a:cubicBezTo>
                    <a:cubicBezTo>
                      <a:pt x="0" y="159"/>
                      <a:pt x="0" y="159"/>
                      <a:pt x="0" y="159"/>
                    </a:cubicBezTo>
                    <a:cubicBezTo>
                      <a:pt x="0" y="175"/>
                      <a:pt x="8" y="182"/>
                      <a:pt x="24" y="182"/>
                    </a:cubicBezTo>
                    <a:cubicBezTo>
                      <a:pt x="1870" y="182"/>
                      <a:pt x="1870" y="182"/>
                      <a:pt x="1870" y="182"/>
                    </a:cubicBezTo>
                    <a:cubicBezTo>
                      <a:pt x="1886" y="182"/>
                      <a:pt x="1894" y="175"/>
                      <a:pt x="1894" y="159"/>
                    </a:cubicBezTo>
                    <a:cubicBezTo>
                      <a:pt x="1894" y="24"/>
                      <a:pt x="1894" y="24"/>
                      <a:pt x="1894" y="24"/>
                    </a:cubicBezTo>
                    <a:cubicBezTo>
                      <a:pt x="1894" y="8"/>
                      <a:pt x="1886" y="0"/>
                      <a:pt x="1870" y="0"/>
                    </a:cubicBezTo>
                    <a:close/>
                    <a:moveTo>
                      <a:pt x="1504" y="127"/>
                    </a:moveTo>
                    <a:cubicBezTo>
                      <a:pt x="1416" y="127"/>
                      <a:pt x="1416" y="127"/>
                      <a:pt x="1416" y="127"/>
                    </a:cubicBezTo>
                    <a:cubicBezTo>
                      <a:pt x="1416" y="111"/>
                      <a:pt x="1416" y="111"/>
                      <a:pt x="1416" y="111"/>
                    </a:cubicBezTo>
                    <a:cubicBezTo>
                      <a:pt x="1504" y="111"/>
                      <a:pt x="1504" y="111"/>
                      <a:pt x="1504" y="111"/>
                    </a:cubicBezTo>
                    <a:cubicBezTo>
                      <a:pt x="1504" y="127"/>
                      <a:pt x="1504" y="127"/>
                      <a:pt x="1504" y="127"/>
                    </a:cubicBezTo>
                    <a:cubicBezTo>
                      <a:pt x="1504" y="127"/>
                      <a:pt x="1504" y="127"/>
                      <a:pt x="1504" y="127"/>
                    </a:cubicBezTo>
                    <a:close/>
                    <a:moveTo>
                      <a:pt x="1615" y="127"/>
                    </a:moveTo>
                    <a:cubicBezTo>
                      <a:pt x="1552" y="127"/>
                      <a:pt x="1552" y="127"/>
                      <a:pt x="1552" y="127"/>
                    </a:cubicBezTo>
                    <a:cubicBezTo>
                      <a:pt x="1552" y="56"/>
                      <a:pt x="1552" y="56"/>
                      <a:pt x="1552" y="56"/>
                    </a:cubicBezTo>
                    <a:cubicBezTo>
                      <a:pt x="1615" y="56"/>
                      <a:pt x="1615" y="56"/>
                      <a:pt x="1615" y="56"/>
                    </a:cubicBezTo>
                    <a:cubicBezTo>
                      <a:pt x="1615" y="127"/>
                      <a:pt x="1615" y="127"/>
                      <a:pt x="1615" y="127"/>
                    </a:cubicBezTo>
                    <a:cubicBezTo>
                      <a:pt x="1615" y="127"/>
                      <a:pt x="1615" y="127"/>
                      <a:pt x="1615" y="127"/>
                    </a:cubicBezTo>
                    <a:close/>
                    <a:moveTo>
                      <a:pt x="1774" y="127"/>
                    </a:moveTo>
                    <a:cubicBezTo>
                      <a:pt x="1751" y="127"/>
                      <a:pt x="1751" y="127"/>
                      <a:pt x="1751" y="127"/>
                    </a:cubicBezTo>
                    <a:cubicBezTo>
                      <a:pt x="1735" y="111"/>
                      <a:pt x="1735" y="111"/>
                      <a:pt x="1735" y="111"/>
                    </a:cubicBezTo>
                    <a:cubicBezTo>
                      <a:pt x="1727" y="103"/>
                      <a:pt x="1727" y="103"/>
                      <a:pt x="1727" y="103"/>
                    </a:cubicBezTo>
                    <a:cubicBezTo>
                      <a:pt x="1703" y="127"/>
                      <a:pt x="1703" y="127"/>
                      <a:pt x="1703" y="127"/>
                    </a:cubicBezTo>
                    <a:cubicBezTo>
                      <a:pt x="1703" y="127"/>
                      <a:pt x="1703" y="127"/>
                      <a:pt x="1703" y="127"/>
                    </a:cubicBezTo>
                    <a:cubicBezTo>
                      <a:pt x="1679" y="127"/>
                      <a:pt x="1679" y="127"/>
                      <a:pt x="1679" y="127"/>
                    </a:cubicBezTo>
                    <a:cubicBezTo>
                      <a:pt x="1711" y="87"/>
                      <a:pt x="1711" y="87"/>
                      <a:pt x="1711" y="87"/>
                    </a:cubicBezTo>
                    <a:cubicBezTo>
                      <a:pt x="1679" y="56"/>
                      <a:pt x="1679" y="56"/>
                      <a:pt x="1679" y="56"/>
                    </a:cubicBezTo>
                    <a:cubicBezTo>
                      <a:pt x="1703" y="56"/>
                      <a:pt x="1703" y="56"/>
                      <a:pt x="1703" y="56"/>
                    </a:cubicBezTo>
                    <a:cubicBezTo>
                      <a:pt x="1727" y="79"/>
                      <a:pt x="1727" y="79"/>
                      <a:pt x="1727" y="79"/>
                    </a:cubicBezTo>
                    <a:cubicBezTo>
                      <a:pt x="1751" y="56"/>
                      <a:pt x="1751" y="56"/>
                      <a:pt x="1751" y="56"/>
                    </a:cubicBezTo>
                    <a:cubicBezTo>
                      <a:pt x="1774" y="56"/>
                      <a:pt x="1774" y="56"/>
                      <a:pt x="1774" y="56"/>
                    </a:cubicBezTo>
                    <a:cubicBezTo>
                      <a:pt x="1735" y="87"/>
                      <a:pt x="1735" y="87"/>
                      <a:pt x="1735" y="87"/>
                    </a:cubicBezTo>
                    <a:cubicBezTo>
                      <a:pt x="1774" y="127"/>
                      <a:pt x="1774" y="127"/>
                      <a:pt x="1774" y="127"/>
                    </a:cubicBezTo>
                    <a:cubicBezTo>
                      <a:pt x="1774" y="127"/>
                      <a:pt x="1774" y="127"/>
                      <a:pt x="1774" y="127"/>
                    </a:cubicBezTo>
                    <a:close/>
                  </a:path>
                </a:pathLst>
              </a:custGeom>
              <a:solidFill>
                <a:schemeClr val="accent1"/>
              </a:solidFill>
              <a:ln>
                <a:noFill/>
              </a:ln>
            </p:spPr>
            <p:txBody>
              <a:bodyPr vert="horz" wrap="square" lIns="91416" tIns="45708" rIns="91416" bIns="45708" numCol="1" anchor="t" anchorCtr="0" compatLnSpc="1">
                <a:prstTxWarp prst="textNoShape">
                  <a:avLst/>
                </a:prstTxWarp>
              </a:bodyPr>
              <a:lstStyle/>
              <a:p>
                <a:pPr defTabSz="457063"/>
                <a:endParaRPr lang="en-US" sz="1799">
                  <a:solidFill>
                    <a:srgbClr val="505050"/>
                  </a:solidFill>
                  <a:latin typeface="Calibri" panose="020F0502020204030204"/>
                </a:endParaRPr>
              </a:p>
            </p:txBody>
          </p:sp>
          <p:sp>
            <p:nvSpPr>
              <p:cNvPr id="82" name="Freeform 9"/>
              <p:cNvSpPr>
                <a:spLocks noEditPoints="1"/>
              </p:cNvSpPr>
              <p:nvPr/>
            </p:nvSpPr>
            <p:spPr bwMode="auto">
              <a:xfrm>
                <a:off x="6852499" y="-281905"/>
                <a:ext cx="392657" cy="316491"/>
              </a:xfrm>
              <a:custGeom>
                <a:avLst/>
                <a:gdLst>
                  <a:gd name="T0" fmla="*/ 1867 w 2493"/>
                  <a:gd name="T1" fmla="*/ 1229 h 2008"/>
                  <a:gd name="T2" fmla="*/ 2483 w 2493"/>
                  <a:gd name="T3" fmla="*/ 1066 h 2008"/>
                  <a:gd name="T4" fmla="*/ 2483 w 2493"/>
                  <a:gd name="T5" fmla="*/ 1345 h 2008"/>
                  <a:gd name="T6" fmla="*/ 2311 w 2493"/>
                  <a:gd name="T7" fmla="*/ 1492 h 2008"/>
                  <a:gd name="T8" fmla="*/ 2364 w 2493"/>
                  <a:gd name="T9" fmla="*/ 1659 h 2008"/>
                  <a:gd name="T10" fmla="*/ 2055 w 2493"/>
                  <a:gd name="T11" fmla="*/ 1780 h 2008"/>
                  <a:gd name="T12" fmla="*/ 1916 w 2493"/>
                  <a:gd name="T13" fmla="*/ 1847 h 2008"/>
                  <a:gd name="T14" fmla="*/ 1611 w 2493"/>
                  <a:gd name="T15" fmla="*/ 2008 h 2008"/>
                  <a:gd name="T16" fmla="*/ 1532 w 2493"/>
                  <a:gd name="T17" fmla="*/ 1816 h 2008"/>
                  <a:gd name="T18" fmla="*/ 1290 w 2493"/>
                  <a:gd name="T19" fmla="*/ 1833 h 2008"/>
                  <a:gd name="T20" fmla="*/ 1090 w 2493"/>
                  <a:gd name="T21" fmla="*/ 1635 h 2008"/>
                  <a:gd name="T22" fmla="*/ 1117 w 2493"/>
                  <a:gd name="T23" fmla="*/ 1405 h 2008"/>
                  <a:gd name="T24" fmla="*/ 947 w 2493"/>
                  <a:gd name="T25" fmla="*/ 1323 h 2008"/>
                  <a:gd name="T26" fmla="*/ 1096 w 2493"/>
                  <a:gd name="T27" fmla="*/ 1021 h 2008"/>
                  <a:gd name="T28" fmla="*/ 1151 w 2493"/>
                  <a:gd name="T29" fmla="*/ 889 h 2008"/>
                  <a:gd name="T30" fmla="*/ 1266 w 2493"/>
                  <a:gd name="T31" fmla="*/ 569 h 2008"/>
                  <a:gd name="T32" fmla="*/ 1444 w 2493"/>
                  <a:gd name="T33" fmla="*/ 628 h 2008"/>
                  <a:gd name="T34" fmla="*/ 1591 w 2493"/>
                  <a:gd name="T35" fmla="*/ 469 h 2008"/>
                  <a:gd name="T36" fmla="*/ 1871 w 2493"/>
                  <a:gd name="T37" fmla="*/ 469 h 2008"/>
                  <a:gd name="T38" fmla="*/ 2016 w 2493"/>
                  <a:gd name="T39" fmla="*/ 626 h 2008"/>
                  <a:gd name="T40" fmla="*/ 2192 w 2493"/>
                  <a:gd name="T41" fmla="*/ 569 h 2008"/>
                  <a:gd name="T42" fmla="*/ 2309 w 2493"/>
                  <a:gd name="T43" fmla="*/ 885 h 2008"/>
                  <a:gd name="T44" fmla="*/ 2364 w 2493"/>
                  <a:gd name="T45" fmla="*/ 1021 h 2008"/>
                  <a:gd name="T46" fmla="*/ 2117 w 2493"/>
                  <a:gd name="T47" fmla="*/ 1229 h 2008"/>
                  <a:gd name="T48" fmla="*/ 1730 w 2493"/>
                  <a:gd name="T49" fmla="*/ 1614 h 2008"/>
                  <a:gd name="T50" fmla="*/ 646 w 2493"/>
                  <a:gd name="T51" fmla="*/ 536 h 2008"/>
                  <a:gd name="T52" fmla="*/ 1076 w 2493"/>
                  <a:gd name="T53" fmla="*/ 420 h 2008"/>
                  <a:gd name="T54" fmla="*/ 1076 w 2493"/>
                  <a:gd name="T55" fmla="*/ 616 h 2008"/>
                  <a:gd name="T56" fmla="*/ 957 w 2493"/>
                  <a:gd name="T57" fmla="*/ 718 h 2008"/>
                  <a:gd name="T58" fmla="*/ 994 w 2493"/>
                  <a:gd name="T59" fmla="*/ 836 h 2008"/>
                  <a:gd name="T60" fmla="*/ 777 w 2493"/>
                  <a:gd name="T61" fmla="*/ 922 h 2008"/>
                  <a:gd name="T62" fmla="*/ 681 w 2493"/>
                  <a:gd name="T63" fmla="*/ 968 h 2008"/>
                  <a:gd name="T64" fmla="*/ 468 w 2493"/>
                  <a:gd name="T65" fmla="*/ 1085 h 2008"/>
                  <a:gd name="T66" fmla="*/ 409 w 2493"/>
                  <a:gd name="T67" fmla="*/ 948 h 2008"/>
                  <a:gd name="T68" fmla="*/ 241 w 2493"/>
                  <a:gd name="T69" fmla="*/ 958 h 2008"/>
                  <a:gd name="T70" fmla="*/ 102 w 2493"/>
                  <a:gd name="T71" fmla="*/ 820 h 2008"/>
                  <a:gd name="T72" fmla="*/ 121 w 2493"/>
                  <a:gd name="T73" fmla="*/ 659 h 2008"/>
                  <a:gd name="T74" fmla="*/ 0 w 2493"/>
                  <a:gd name="T75" fmla="*/ 601 h 2008"/>
                  <a:gd name="T76" fmla="*/ 108 w 2493"/>
                  <a:gd name="T77" fmla="*/ 392 h 2008"/>
                  <a:gd name="T78" fmla="*/ 147 w 2493"/>
                  <a:gd name="T79" fmla="*/ 298 h 2008"/>
                  <a:gd name="T80" fmla="*/ 223 w 2493"/>
                  <a:gd name="T81" fmla="*/ 74 h 2008"/>
                  <a:gd name="T82" fmla="*/ 350 w 2493"/>
                  <a:gd name="T83" fmla="*/ 114 h 2008"/>
                  <a:gd name="T84" fmla="*/ 454 w 2493"/>
                  <a:gd name="T85" fmla="*/ 4 h 2008"/>
                  <a:gd name="T86" fmla="*/ 650 w 2493"/>
                  <a:gd name="T87" fmla="*/ 4 h 2008"/>
                  <a:gd name="T88" fmla="*/ 753 w 2493"/>
                  <a:gd name="T89" fmla="*/ 112 h 2008"/>
                  <a:gd name="T90" fmla="*/ 875 w 2493"/>
                  <a:gd name="T91" fmla="*/ 74 h 2008"/>
                  <a:gd name="T92" fmla="*/ 955 w 2493"/>
                  <a:gd name="T93" fmla="*/ 296 h 2008"/>
                  <a:gd name="T94" fmla="*/ 994 w 2493"/>
                  <a:gd name="T95" fmla="*/ 392 h 2008"/>
                  <a:gd name="T96" fmla="*/ 820 w 2493"/>
                  <a:gd name="T97" fmla="*/ 536 h 2008"/>
                  <a:gd name="T98" fmla="*/ 550 w 2493"/>
                  <a:gd name="T99" fmla="*/ 80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93" h="2008">
                    <a:moveTo>
                      <a:pt x="1591" y="1229"/>
                    </a:moveTo>
                    <a:cubicBezTo>
                      <a:pt x="1591" y="1154"/>
                      <a:pt x="1652" y="1093"/>
                      <a:pt x="1728" y="1093"/>
                    </a:cubicBezTo>
                    <a:cubicBezTo>
                      <a:pt x="1804" y="1093"/>
                      <a:pt x="1867" y="1154"/>
                      <a:pt x="1867" y="1229"/>
                    </a:cubicBezTo>
                    <a:cubicBezTo>
                      <a:pt x="1867" y="1305"/>
                      <a:pt x="1804" y="1366"/>
                      <a:pt x="1728" y="1366"/>
                    </a:cubicBezTo>
                    <a:cubicBezTo>
                      <a:pt x="1652" y="1366"/>
                      <a:pt x="1591" y="1305"/>
                      <a:pt x="1591" y="1229"/>
                    </a:cubicBezTo>
                    <a:close/>
                    <a:moveTo>
                      <a:pt x="2483" y="1066"/>
                    </a:moveTo>
                    <a:cubicBezTo>
                      <a:pt x="2491" y="1068"/>
                      <a:pt x="2493" y="1078"/>
                      <a:pt x="2493" y="1085"/>
                    </a:cubicBezTo>
                    <a:cubicBezTo>
                      <a:pt x="2493" y="1085"/>
                      <a:pt x="2493" y="1085"/>
                      <a:pt x="2493" y="1323"/>
                    </a:cubicBezTo>
                    <a:cubicBezTo>
                      <a:pt x="2493" y="1333"/>
                      <a:pt x="2491" y="1341"/>
                      <a:pt x="2483" y="1345"/>
                    </a:cubicBezTo>
                    <a:cubicBezTo>
                      <a:pt x="2483" y="1345"/>
                      <a:pt x="2483" y="1345"/>
                      <a:pt x="2366" y="1386"/>
                    </a:cubicBezTo>
                    <a:cubicBezTo>
                      <a:pt x="2360" y="1388"/>
                      <a:pt x="2350" y="1398"/>
                      <a:pt x="2348" y="1405"/>
                    </a:cubicBezTo>
                    <a:cubicBezTo>
                      <a:pt x="2348" y="1405"/>
                      <a:pt x="2348" y="1405"/>
                      <a:pt x="2311" y="1492"/>
                    </a:cubicBezTo>
                    <a:cubicBezTo>
                      <a:pt x="2309" y="1498"/>
                      <a:pt x="2309" y="1513"/>
                      <a:pt x="2311" y="1521"/>
                    </a:cubicBezTo>
                    <a:cubicBezTo>
                      <a:pt x="2311" y="1521"/>
                      <a:pt x="2311" y="1521"/>
                      <a:pt x="2366" y="1635"/>
                    </a:cubicBezTo>
                    <a:cubicBezTo>
                      <a:pt x="2372" y="1643"/>
                      <a:pt x="2370" y="1655"/>
                      <a:pt x="2364" y="1659"/>
                    </a:cubicBezTo>
                    <a:cubicBezTo>
                      <a:pt x="2364" y="1659"/>
                      <a:pt x="2364" y="1659"/>
                      <a:pt x="2192" y="1828"/>
                    </a:cubicBezTo>
                    <a:cubicBezTo>
                      <a:pt x="2188" y="1835"/>
                      <a:pt x="2176" y="1839"/>
                      <a:pt x="2170" y="1833"/>
                    </a:cubicBezTo>
                    <a:cubicBezTo>
                      <a:pt x="2170" y="1833"/>
                      <a:pt x="2170" y="1833"/>
                      <a:pt x="2055" y="1780"/>
                    </a:cubicBezTo>
                    <a:cubicBezTo>
                      <a:pt x="2049" y="1775"/>
                      <a:pt x="2037" y="1777"/>
                      <a:pt x="2027" y="1780"/>
                    </a:cubicBezTo>
                    <a:cubicBezTo>
                      <a:pt x="2027" y="1780"/>
                      <a:pt x="2027" y="1780"/>
                      <a:pt x="1935" y="1820"/>
                    </a:cubicBezTo>
                    <a:cubicBezTo>
                      <a:pt x="1924" y="1826"/>
                      <a:pt x="1918" y="1839"/>
                      <a:pt x="1916" y="1847"/>
                    </a:cubicBezTo>
                    <a:cubicBezTo>
                      <a:pt x="1916" y="1847"/>
                      <a:pt x="1916" y="1847"/>
                      <a:pt x="1871" y="1975"/>
                    </a:cubicBezTo>
                    <a:cubicBezTo>
                      <a:pt x="1869" y="1981"/>
                      <a:pt x="1859" y="2008"/>
                      <a:pt x="1853" y="2008"/>
                    </a:cubicBezTo>
                    <a:cubicBezTo>
                      <a:pt x="1853" y="2008"/>
                      <a:pt x="1853" y="2008"/>
                      <a:pt x="1611" y="2008"/>
                    </a:cubicBezTo>
                    <a:cubicBezTo>
                      <a:pt x="1603" y="2008"/>
                      <a:pt x="1593" y="1981"/>
                      <a:pt x="1591" y="1975"/>
                    </a:cubicBezTo>
                    <a:cubicBezTo>
                      <a:pt x="1591" y="1975"/>
                      <a:pt x="1591" y="1975"/>
                      <a:pt x="1550" y="1839"/>
                    </a:cubicBezTo>
                    <a:cubicBezTo>
                      <a:pt x="1548" y="1828"/>
                      <a:pt x="1538" y="1820"/>
                      <a:pt x="1532" y="1816"/>
                    </a:cubicBezTo>
                    <a:cubicBezTo>
                      <a:pt x="1532" y="1816"/>
                      <a:pt x="1532" y="1816"/>
                      <a:pt x="1433" y="1777"/>
                    </a:cubicBezTo>
                    <a:cubicBezTo>
                      <a:pt x="1427" y="1773"/>
                      <a:pt x="1413" y="1773"/>
                      <a:pt x="1405" y="1777"/>
                    </a:cubicBezTo>
                    <a:cubicBezTo>
                      <a:pt x="1405" y="1777"/>
                      <a:pt x="1405" y="1777"/>
                      <a:pt x="1290" y="1833"/>
                    </a:cubicBezTo>
                    <a:cubicBezTo>
                      <a:pt x="1282" y="1839"/>
                      <a:pt x="1270" y="1835"/>
                      <a:pt x="1266" y="1828"/>
                    </a:cubicBezTo>
                    <a:cubicBezTo>
                      <a:pt x="1266" y="1828"/>
                      <a:pt x="1266" y="1828"/>
                      <a:pt x="1094" y="1659"/>
                    </a:cubicBezTo>
                    <a:cubicBezTo>
                      <a:pt x="1090" y="1655"/>
                      <a:pt x="1086" y="1643"/>
                      <a:pt x="1090" y="1635"/>
                    </a:cubicBezTo>
                    <a:cubicBezTo>
                      <a:pt x="1090" y="1635"/>
                      <a:pt x="1090" y="1635"/>
                      <a:pt x="1149" y="1513"/>
                    </a:cubicBezTo>
                    <a:cubicBezTo>
                      <a:pt x="1151" y="1506"/>
                      <a:pt x="1151" y="1494"/>
                      <a:pt x="1149" y="1486"/>
                    </a:cubicBezTo>
                    <a:cubicBezTo>
                      <a:pt x="1149" y="1486"/>
                      <a:pt x="1149" y="1486"/>
                      <a:pt x="1117" y="1405"/>
                    </a:cubicBezTo>
                    <a:cubicBezTo>
                      <a:pt x="1110" y="1398"/>
                      <a:pt x="1100" y="1388"/>
                      <a:pt x="1094" y="1386"/>
                    </a:cubicBezTo>
                    <a:cubicBezTo>
                      <a:pt x="1094" y="1386"/>
                      <a:pt x="1094" y="1386"/>
                      <a:pt x="967" y="1345"/>
                    </a:cubicBezTo>
                    <a:cubicBezTo>
                      <a:pt x="961" y="1341"/>
                      <a:pt x="947" y="1333"/>
                      <a:pt x="947" y="1323"/>
                    </a:cubicBezTo>
                    <a:cubicBezTo>
                      <a:pt x="947" y="1323"/>
                      <a:pt x="947" y="1323"/>
                      <a:pt x="947" y="1085"/>
                    </a:cubicBezTo>
                    <a:cubicBezTo>
                      <a:pt x="947" y="1078"/>
                      <a:pt x="961" y="1068"/>
                      <a:pt x="967" y="1066"/>
                    </a:cubicBezTo>
                    <a:cubicBezTo>
                      <a:pt x="967" y="1066"/>
                      <a:pt x="967" y="1066"/>
                      <a:pt x="1096" y="1021"/>
                    </a:cubicBezTo>
                    <a:cubicBezTo>
                      <a:pt x="1106" y="1019"/>
                      <a:pt x="1112" y="1011"/>
                      <a:pt x="1117" y="1003"/>
                    </a:cubicBezTo>
                    <a:cubicBezTo>
                      <a:pt x="1117" y="1003"/>
                      <a:pt x="1117" y="1003"/>
                      <a:pt x="1151" y="915"/>
                    </a:cubicBezTo>
                    <a:cubicBezTo>
                      <a:pt x="1157" y="909"/>
                      <a:pt x="1153" y="897"/>
                      <a:pt x="1151" y="889"/>
                    </a:cubicBezTo>
                    <a:cubicBezTo>
                      <a:pt x="1151" y="889"/>
                      <a:pt x="1151" y="889"/>
                      <a:pt x="1092" y="762"/>
                    </a:cubicBezTo>
                    <a:cubicBezTo>
                      <a:pt x="1086" y="754"/>
                      <a:pt x="1090" y="746"/>
                      <a:pt x="1094" y="738"/>
                    </a:cubicBezTo>
                    <a:cubicBezTo>
                      <a:pt x="1094" y="738"/>
                      <a:pt x="1094" y="738"/>
                      <a:pt x="1266" y="569"/>
                    </a:cubicBezTo>
                    <a:cubicBezTo>
                      <a:pt x="1270" y="565"/>
                      <a:pt x="1282" y="563"/>
                      <a:pt x="1290" y="565"/>
                    </a:cubicBezTo>
                    <a:cubicBezTo>
                      <a:pt x="1290" y="565"/>
                      <a:pt x="1290" y="565"/>
                      <a:pt x="1415" y="628"/>
                    </a:cubicBezTo>
                    <a:cubicBezTo>
                      <a:pt x="1423" y="630"/>
                      <a:pt x="1438" y="632"/>
                      <a:pt x="1444" y="628"/>
                    </a:cubicBezTo>
                    <a:cubicBezTo>
                      <a:pt x="1444" y="628"/>
                      <a:pt x="1444" y="628"/>
                      <a:pt x="1532" y="595"/>
                    </a:cubicBezTo>
                    <a:cubicBezTo>
                      <a:pt x="1538" y="591"/>
                      <a:pt x="1548" y="587"/>
                      <a:pt x="1550" y="579"/>
                    </a:cubicBezTo>
                    <a:cubicBezTo>
                      <a:pt x="1550" y="579"/>
                      <a:pt x="1550" y="579"/>
                      <a:pt x="1591" y="469"/>
                    </a:cubicBezTo>
                    <a:cubicBezTo>
                      <a:pt x="1593" y="459"/>
                      <a:pt x="1603" y="469"/>
                      <a:pt x="1611" y="469"/>
                    </a:cubicBezTo>
                    <a:cubicBezTo>
                      <a:pt x="1611" y="469"/>
                      <a:pt x="1611" y="469"/>
                      <a:pt x="1853" y="469"/>
                    </a:cubicBezTo>
                    <a:cubicBezTo>
                      <a:pt x="1859" y="469"/>
                      <a:pt x="1869" y="459"/>
                      <a:pt x="1871" y="469"/>
                    </a:cubicBezTo>
                    <a:cubicBezTo>
                      <a:pt x="1871" y="469"/>
                      <a:pt x="1871" y="469"/>
                      <a:pt x="1916" y="573"/>
                    </a:cubicBezTo>
                    <a:cubicBezTo>
                      <a:pt x="1918" y="579"/>
                      <a:pt x="1924" y="589"/>
                      <a:pt x="1935" y="591"/>
                    </a:cubicBezTo>
                    <a:cubicBezTo>
                      <a:pt x="1935" y="591"/>
                      <a:pt x="1935" y="591"/>
                      <a:pt x="2016" y="626"/>
                    </a:cubicBezTo>
                    <a:cubicBezTo>
                      <a:pt x="2025" y="630"/>
                      <a:pt x="2039" y="628"/>
                      <a:pt x="2045" y="626"/>
                    </a:cubicBezTo>
                    <a:cubicBezTo>
                      <a:pt x="2045" y="626"/>
                      <a:pt x="2045" y="626"/>
                      <a:pt x="2170" y="565"/>
                    </a:cubicBezTo>
                    <a:cubicBezTo>
                      <a:pt x="2176" y="563"/>
                      <a:pt x="2188" y="563"/>
                      <a:pt x="2192" y="569"/>
                    </a:cubicBezTo>
                    <a:cubicBezTo>
                      <a:pt x="2192" y="569"/>
                      <a:pt x="2192" y="569"/>
                      <a:pt x="2364" y="738"/>
                    </a:cubicBezTo>
                    <a:cubicBezTo>
                      <a:pt x="2370" y="746"/>
                      <a:pt x="2372" y="754"/>
                      <a:pt x="2366" y="762"/>
                    </a:cubicBezTo>
                    <a:cubicBezTo>
                      <a:pt x="2366" y="762"/>
                      <a:pt x="2366" y="762"/>
                      <a:pt x="2309" y="885"/>
                    </a:cubicBezTo>
                    <a:cubicBezTo>
                      <a:pt x="2305" y="893"/>
                      <a:pt x="2305" y="905"/>
                      <a:pt x="2309" y="911"/>
                    </a:cubicBezTo>
                    <a:cubicBezTo>
                      <a:pt x="2309" y="911"/>
                      <a:pt x="2309" y="911"/>
                      <a:pt x="2346" y="1003"/>
                    </a:cubicBezTo>
                    <a:cubicBezTo>
                      <a:pt x="2350" y="1011"/>
                      <a:pt x="2358" y="1019"/>
                      <a:pt x="2364" y="1021"/>
                    </a:cubicBezTo>
                    <a:cubicBezTo>
                      <a:pt x="2364" y="1021"/>
                      <a:pt x="2364" y="1021"/>
                      <a:pt x="2483" y="1066"/>
                    </a:cubicBezTo>
                    <a:close/>
                    <a:moveTo>
                      <a:pt x="1730" y="1614"/>
                    </a:moveTo>
                    <a:cubicBezTo>
                      <a:pt x="1943" y="1614"/>
                      <a:pt x="2117" y="1441"/>
                      <a:pt x="2117" y="1229"/>
                    </a:cubicBezTo>
                    <a:cubicBezTo>
                      <a:pt x="2117" y="1017"/>
                      <a:pt x="1943" y="844"/>
                      <a:pt x="1730" y="844"/>
                    </a:cubicBezTo>
                    <a:cubicBezTo>
                      <a:pt x="1517" y="844"/>
                      <a:pt x="1344" y="1017"/>
                      <a:pt x="1344" y="1229"/>
                    </a:cubicBezTo>
                    <a:cubicBezTo>
                      <a:pt x="1344" y="1441"/>
                      <a:pt x="1517" y="1614"/>
                      <a:pt x="1730" y="1614"/>
                    </a:cubicBezTo>
                    <a:close/>
                    <a:moveTo>
                      <a:pt x="454" y="536"/>
                    </a:moveTo>
                    <a:cubicBezTo>
                      <a:pt x="454" y="589"/>
                      <a:pt x="497" y="632"/>
                      <a:pt x="550" y="632"/>
                    </a:cubicBezTo>
                    <a:cubicBezTo>
                      <a:pt x="603" y="632"/>
                      <a:pt x="646" y="589"/>
                      <a:pt x="646" y="536"/>
                    </a:cubicBezTo>
                    <a:cubicBezTo>
                      <a:pt x="646" y="483"/>
                      <a:pt x="603" y="440"/>
                      <a:pt x="550" y="440"/>
                    </a:cubicBezTo>
                    <a:cubicBezTo>
                      <a:pt x="497" y="440"/>
                      <a:pt x="454" y="483"/>
                      <a:pt x="454" y="536"/>
                    </a:cubicBezTo>
                    <a:close/>
                    <a:moveTo>
                      <a:pt x="1076" y="420"/>
                    </a:moveTo>
                    <a:cubicBezTo>
                      <a:pt x="1082" y="422"/>
                      <a:pt x="1082" y="430"/>
                      <a:pt x="1082" y="434"/>
                    </a:cubicBezTo>
                    <a:cubicBezTo>
                      <a:pt x="1082" y="434"/>
                      <a:pt x="1082" y="434"/>
                      <a:pt x="1082" y="601"/>
                    </a:cubicBezTo>
                    <a:cubicBezTo>
                      <a:pt x="1082" y="608"/>
                      <a:pt x="1082" y="616"/>
                      <a:pt x="1076" y="616"/>
                    </a:cubicBezTo>
                    <a:cubicBezTo>
                      <a:pt x="1076" y="616"/>
                      <a:pt x="1076" y="616"/>
                      <a:pt x="996" y="646"/>
                    </a:cubicBezTo>
                    <a:cubicBezTo>
                      <a:pt x="992" y="646"/>
                      <a:pt x="984" y="655"/>
                      <a:pt x="982" y="659"/>
                    </a:cubicBezTo>
                    <a:cubicBezTo>
                      <a:pt x="982" y="659"/>
                      <a:pt x="982" y="659"/>
                      <a:pt x="957" y="718"/>
                    </a:cubicBezTo>
                    <a:cubicBezTo>
                      <a:pt x="955" y="726"/>
                      <a:pt x="955" y="734"/>
                      <a:pt x="957" y="740"/>
                    </a:cubicBezTo>
                    <a:cubicBezTo>
                      <a:pt x="957" y="740"/>
                      <a:pt x="957" y="740"/>
                      <a:pt x="996" y="820"/>
                    </a:cubicBezTo>
                    <a:cubicBezTo>
                      <a:pt x="998" y="824"/>
                      <a:pt x="998" y="834"/>
                      <a:pt x="994" y="836"/>
                    </a:cubicBezTo>
                    <a:cubicBezTo>
                      <a:pt x="994" y="836"/>
                      <a:pt x="994" y="836"/>
                      <a:pt x="875" y="956"/>
                    </a:cubicBezTo>
                    <a:cubicBezTo>
                      <a:pt x="871" y="958"/>
                      <a:pt x="863" y="962"/>
                      <a:pt x="859" y="958"/>
                    </a:cubicBezTo>
                    <a:cubicBezTo>
                      <a:pt x="859" y="958"/>
                      <a:pt x="859" y="958"/>
                      <a:pt x="777" y="922"/>
                    </a:cubicBezTo>
                    <a:cubicBezTo>
                      <a:pt x="771" y="917"/>
                      <a:pt x="765" y="917"/>
                      <a:pt x="757" y="924"/>
                    </a:cubicBezTo>
                    <a:cubicBezTo>
                      <a:pt x="757" y="924"/>
                      <a:pt x="757" y="924"/>
                      <a:pt x="693" y="952"/>
                    </a:cubicBezTo>
                    <a:cubicBezTo>
                      <a:pt x="687" y="952"/>
                      <a:pt x="681" y="964"/>
                      <a:pt x="681" y="968"/>
                    </a:cubicBezTo>
                    <a:cubicBezTo>
                      <a:pt x="681" y="968"/>
                      <a:pt x="681" y="968"/>
                      <a:pt x="650" y="1060"/>
                    </a:cubicBezTo>
                    <a:cubicBezTo>
                      <a:pt x="648" y="1064"/>
                      <a:pt x="642" y="1085"/>
                      <a:pt x="636" y="1085"/>
                    </a:cubicBezTo>
                    <a:cubicBezTo>
                      <a:pt x="636" y="1085"/>
                      <a:pt x="636" y="1085"/>
                      <a:pt x="468" y="1085"/>
                    </a:cubicBezTo>
                    <a:cubicBezTo>
                      <a:pt x="462" y="1085"/>
                      <a:pt x="456" y="1064"/>
                      <a:pt x="454" y="1060"/>
                    </a:cubicBezTo>
                    <a:cubicBezTo>
                      <a:pt x="454" y="1060"/>
                      <a:pt x="454" y="1060"/>
                      <a:pt x="423" y="962"/>
                    </a:cubicBezTo>
                    <a:cubicBezTo>
                      <a:pt x="421" y="954"/>
                      <a:pt x="417" y="950"/>
                      <a:pt x="409" y="948"/>
                    </a:cubicBezTo>
                    <a:cubicBezTo>
                      <a:pt x="409" y="948"/>
                      <a:pt x="409" y="948"/>
                      <a:pt x="341" y="917"/>
                    </a:cubicBezTo>
                    <a:cubicBezTo>
                      <a:pt x="337" y="915"/>
                      <a:pt x="329" y="915"/>
                      <a:pt x="323" y="917"/>
                    </a:cubicBezTo>
                    <a:cubicBezTo>
                      <a:pt x="323" y="917"/>
                      <a:pt x="323" y="917"/>
                      <a:pt x="241" y="958"/>
                    </a:cubicBezTo>
                    <a:cubicBezTo>
                      <a:pt x="235" y="962"/>
                      <a:pt x="229" y="958"/>
                      <a:pt x="223" y="956"/>
                    </a:cubicBezTo>
                    <a:cubicBezTo>
                      <a:pt x="223" y="956"/>
                      <a:pt x="223" y="956"/>
                      <a:pt x="106" y="836"/>
                    </a:cubicBezTo>
                    <a:cubicBezTo>
                      <a:pt x="100" y="834"/>
                      <a:pt x="100" y="824"/>
                      <a:pt x="102" y="820"/>
                    </a:cubicBezTo>
                    <a:cubicBezTo>
                      <a:pt x="102" y="820"/>
                      <a:pt x="102" y="820"/>
                      <a:pt x="145" y="736"/>
                    </a:cubicBezTo>
                    <a:cubicBezTo>
                      <a:pt x="147" y="730"/>
                      <a:pt x="147" y="722"/>
                      <a:pt x="145" y="716"/>
                    </a:cubicBezTo>
                    <a:cubicBezTo>
                      <a:pt x="145" y="716"/>
                      <a:pt x="145" y="716"/>
                      <a:pt x="121" y="659"/>
                    </a:cubicBezTo>
                    <a:cubicBezTo>
                      <a:pt x="119" y="655"/>
                      <a:pt x="110" y="646"/>
                      <a:pt x="102" y="646"/>
                    </a:cubicBezTo>
                    <a:cubicBezTo>
                      <a:pt x="102" y="646"/>
                      <a:pt x="102" y="646"/>
                      <a:pt x="16" y="616"/>
                    </a:cubicBezTo>
                    <a:cubicBezTo>
                      <a:pt x="12" y="616"/>
                      <a:pt x="0" y="608"/>
                      <a:pt x="0" y="601"/>
                    </a:cubicBezTo>
                    <a:cubicBezTo>
                      <a:pt x="0" y="601"/>
                      <a:pt x="0" y="601"/>
                      <a:pt x="0" y="434"/>
                    </a:cubicBezTo>
                    <a:cubicBezTo>
                      <a:pt x="0" y="430"/>
                      <a:pt x="12" y="422"/>
                      <a:pt x="16" y="420"/>
                    </a:cubicBezTo>
                    <a:cubicBezTo>
                      <a:pt x="16" y="420"/>
                      <a:pt x="16" y="420"/>
                      <a:pt x="108" y="392"/>
                    </a:cubicBezTo>
                    <a:cubicBezTo>
                      <a:pt x="112" y="390"/>
                      <a:pt x="121" y="383"/>
                      <a:pt x="121" y="377"/>
                    </a:cubicBezTo>
                    <a:cubicBezTo>
                      <a:pt x="121" y="377"/>
                      <a:pt x="121" y="377"/>
                      <a:pt x="147" y="316"/>
                    </a:cubicBezTo>
                    <a:cubicBezTo>
                      <a:pt x="149" y="312"/>
                      <a:pt x="149" y="302"/>
                      <a:pt x="147" y="298"/>
                    </a:cubicBezTo>
                    <a:cubicBezTo>
                      <a:pt x="147" y="298"/>
                      <a:pt x="147" y="298"/>
                      <a:pt x="102" y="208"/>
                    </a:cubicBezTo>
                    <a:cubicBezTo>
                      <a:pt x="100" y="204"/>
                      <a:pt x="100" y="196"/>
                      <a:pt x="106" y="192"/>
                    </a:cubicBezTo>
                    <a:cubicBezTo>
                      <a:pt x="106" y="192"/>
                      <a:pt x="106" y="192"/>
                      <a:pt x="223" y="74"/>
                    </a:cubicBezTo>
                    <a:cubicBezTo>
                      <a:pt x="229" y="69"/>
                      <a:pt x="235" y="69"/>
                      <a:pt x="241" y="72"/>
                    </a:cubicBezTo>
                    <a:cubicBezTo>
                      <a:pt x="241" y="72"/>
                      <a:pt x="241" y="72"/>
                      <a:pt x="329" y="114"/>
                    </a:cubicBezTo>
                    <a:cubicBezTo>
                      <a:pt x="335" y="116"/>
                      <a:pt x="346" y="116"/>
                      <a:pt x="350" y="114"/>
                    </a:cubicBezTo>
                    <a:cubicBezTo>
                      <a:pt x="350" y="114"/>
                      <a:pt x="350" y="114"/>
                      <a:pt x="409" y="94"/>
                    </a:cubicBezTo>
                    <a:cubicBezTo>
                      <a:pt x="417" y="90"/>
                      <a:pt x="421" y="88"/>
                      <a:pt x="423" y="82"/>
                    </a:cubicBezTo>
                    <a:cubicBezTo>
                      <a:pt x="423" y="82"/>
                      <a:pt x="423" y="82"/>
                      <a:pt x="454" y="4"/>
                    </a:cubicBezTo>
                    <a:cubicBezTo>
                      <a:pt x="456" y="0"/>
                      <a:pt x="462" y="6"/>
                      <a:pt x="468" y="6"/>
                    </a:cubicBezTo>
                    <a:cubicBezTo>
                      <a:pt x="468" y="6"/>
                      <a:pt x="468" y="6"/>
                      <a:pt x="636" y="6"/>
                    </a:cubicBezTo>
                    <a:cubicBezTo>
                      <a:pt x="642" y="6"/>
                      <a:pt x="648" y="0"/>
                      <a:pt x="650" y="4"/>
                    </a:cubicBezTo>
                    <a:cubicBezTo>
                      <a:pt x="650" y="4"/>
                      <a:pt x="650" y="4"/>
                      <a:pt x="681" y="76"/>
                    </a:cubicBezTo>
                    <a:cubicBezTo>
                      <a:pt x="681" y="82"/>
                      <a:pt x="687" y="88"/>
                      <a:pt x="693" y="88"/>
                    </a:cubicBezTo>
                    <a:cubicBezTo>
                      <a:pt x="693" y="88"/>
                      <a:pt x="693" y="88"/>
                      <a:pt x="753" y="112"/>
                    </a:cubicBezTo>
                    <a:cubicBezTo>
                      <a:pt x="757" y="114"/>
                      <a:pt x="765" y="114"/>
                      <a:pt x="771" y="112"/>
                    </a:cubicBezTo>
                    <a:cubicBezTo>
                      <a:pt x="771" y="112"/>
                      <a:pt x="771" y="112"/>
                      <a:pt x="859" y="72"/>
                    </a:cubicBezTo>
                    <a:cubicBezTo>
                      <a:pt x="863" y="69"/>
                      <a:pt x="871" y="69"/>
                      <a:pt x="875" y="74"/>
                    </a:cubicBezTo>
                    <a:cubicBezTo>
                      <a:pt x="875" y="74"/>
                      <a:pt x="875" y="74"/>
                      <a:pt x="994" y="192"/>
                    </a:cubicBezTo>
                    <a:cubicBezTo>
                      <a:pt x="998" y="196"/>
                      <a:pt x="998" y="204"/>
                      <a:pt x="996" y="208"/>
                    </a:cubicBezTo>
                    <a:cubicBezTo>
                      <a:pt x="996" y="208"/>
                      <a:pt x="996" y="208"/>
                      <a:pt x="955" y="296"/>
                    </a:cubicBezTo>
                    <a:cubicBezTo>
                      <a:pt x="953" y="300"/>
                      <a:pt x="953" y="308"/>
                      <a:pt x="955" y="314"/>
                    </a:cubicBezTo>
                    <a:cubicBezTo>
                      <a:pt x="955" y="314"/>
                      <a:pt x="955" y="314"/>
                      <a:pt x="982" y="377"/>
                    </a:cubicBezTo>
                    <a:cubicBezTo>
                      <a:pt x="984" y="383"/>
                      <a:pt x="990" y="390"/>
                      <a:pt x="994" y="392"/>
                    </a:cubicBezTo>
                    <a:cubicBezTo>
                      <a:pt x="994" y="392"/>
                      <a:pt x="994" y="392"/>
                      <a:pt x="1076" y="420"/>
                    </a:cubicBezTo>
                    <a:close/>
                    <a:moveTo>
                      <a:pt x="550" y="805"/>
                    </a:moveTo>
                    <a:cubicBezTo>
                      <a:pt x="699" y="805"/>
                      <a:pt x="820" y="685"/>
                      <a:pt x="820" y="536"/>
                    </a:cubicBezTo>
                    <a:cubicBezTo>
                      <a:pt x="820" y="387"/>
                      <a:pt x="699" y="267"/>
                      <a:pt x="550" y="267"/>
                    </a:cubicBezTo>
                    <a:cubicBezTo>
                      <a:pt x="401" y="267"/>
                      <a:pt x="280" y="387"/>
                      <a:pt x="280" y="536"/>
                    </a:cubicBezTo>
                    <a:cubicBezTo>
                      <a:pt x="280" y="685"/>
                      <a:pt x="401" y="805"/>
                      <a:pt x="550" y="805"/>
                    </a:cubicBezTo>
                    <a:close/>
                  </a:path>
                </a:pathLst>
              </a:custGeom>
              <a:solidFill>
                <a:schemeClr val="accent1"/>
              </a:solidFill>
              <a:ln>
                <a:noFill/>
              </a:ln>
            </p:spPr>
            <p:txBody>
              <a:bodyPr vert="horz" wrap="square" lIns="91416" tIns="45708" rIns="91416" bIns="45708" numCol="1" anchor="t" anchorCtr="0" compatLnSpc="1">
                <a:prstTxWarp prst="textNoShape">
                  <a:avLst/>
                </a:prstTxWarp>
              </a:bodyPr>
              <a:lstStyle/>
              <a:p>
                <a:pPr defTabSz="457063"/>
                <a:endParaRPr lang="en-US" sz="1799">
                  <a:solidFill>
                    <a:srgbClr val="505050"/>
                  </a:solidFill>
                  <a:latin typeface="Calibri" panose="020F0502020204030204"/>
                </a:endParaRPr>
              </a:p>
            </p:txBody>
          </p:sp>
        </p:grpSp>
      </p:grpSp>
      <p:grpSp>
        <p:nvGrpSpPr>
          <p:cNvPr id="86" name="Group 85"/>
          <p:cNvGrpSpPr/>
          <p:nvPr/>
        </p:nvGrpSpPr>
        <p:grpSpPr>
          <a:xfrm>
            <a:off x="10297458" y="3000187"/>
            <a:ext cx="1004454" cy="645910"/>
            <a:chOff x="7521454" y="3473281"/>
            <a:chExt cx="1367640" cy="725706"/>
          </a:xfrm>
        </p:grpSpPr>
        <p:sp>
          <p:nvSpPr>
            <p:cNvPr id="87" name="Rectangle 86"/>
            <p:cNvSpPr/>
            <p:nvPr/>
          </p:nvSpPr>
          <p:spPr bwMode="auto">
            <a:xfrm>
              <a:off x="7535519" y="3720286"/>
              <a:ext cx="730193" cy="454810"/>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algn="ctr" defTabSz="913825" fontAlgn="base">
                <a:lnSpc>
                  <a:spcPct val="90000"/>
                </a:lnSpc>
                <a:spcBef>
                  <a:spcPct val="0"/>
                </a:spcBef>
                <a:spcAft>
                  <a:spcPct val="0"/>
                </a:spcAft>
              </a:pPr>
              <a:endParaRPr lang="en-US" sz="1999" spc="-50" dirty="0">
                <a:gradFill>
                  <a:gsLst>
                    <a:gs pos="1250">
                      <a:srgbClr val="EFEFEF"/>
                    </a:gs>
                    <a:gs pos="10417">
                      <a:srgbClr val="EFEFEF"/>
                    </a:gs>
                  </a:gsLst>
                  <a:lin ang="5400000" scaled="0"/>
                </a:gradFill>
                <a:latin typeface="Calibri" panose="020F0502020204030204"/>
              </a:endParaRPr>
            </a:p>
          </p:txBody>
        </p:sp>
        <p:grpSp>
          <p:nvGrpSpPr>
            <p:cNvPr id="89" name="Group 88"/>
            <p:cNvGrpSpPr/>
            <p:nvPr/>
          </p:nvGrpSpPr>
          <p:grpSpPr>
            <a:xfrm>
              <a:off x="7521454" y="3473281"/>
              <a:ext cx="1367640" cy="725706"/>
              <a:chOff x="10753987" y="-382545"/>
              <a:chExt cx="1367640" cy="725706"/>
            </a:xfrm>
          </p:grpSpPr>
          <p:grpSp>
            <p:nvGrpSpPr>
              <p:cNvPr id="90" name="Group 89"/>
              <p:cNvGrpSpPr/>
              <p:nvPr/>
            </p:nvGrpSpPr>
            <p:grpSpPr>
              <a:xfrm>
                <a:off x="10753987" y="-230591"/>
                <a:ext cx="757887" cy="573752"/>
                <a:chOff x="6703496" y="-429219"/>
                <a:chExt cx="690663" cy="522861"/>
              </a:xfrm>
            </p:grpSpPr>
            <p:sp>
              <p:nvSpPr>
                <p:cNvPr id="95" name="Freeform 5"/>
                <p:cNvSpPr>
                  <a:spLocks noEditPoints="1"/>
                </p:cNvSpPr>
                <p:nvPr/>
              </p:nvSpPr>
              <p:spPr bwMode="auto">
                <a:xfrm>
                  <a:off x="6703496" y="-429219"/>
                  <a:ext cx="690663" cy="522861"/>
                </a:xfrm>
                <a:custGeom>
                  <a:avLst/>
                  <a:gdLst>
                    <a:gd name="T0" fmla="*/ 1870 w 1894"/>
                    <a:gd name="T1" fmla="*/ 214 h 1435"/>
                    <a:gd name="T2" fmla="*/ 24 w 1894"/>
                    <a:gd name="T3" fmla="*/ 214 h 1435"/>
                    <a:gd name="T4" fmla="*/ 0 w 1894"/>
                    <a:gd name="T5" fmla="*/ 246 h 1435"/>
                    <a:gd name="T6" fmla="*/ 0 w 1894"/>
                    <a:gd name="T7" fmla="*/ 1404 h 1435"/>
                    <a:gd name="T8" fmla="*/ 24 w 1894"/>
                    <a:gd name="T9" fmla="*/ 1435 h 1435"/>
                    <a:gd name="T10" fmla="*/ 1870 w 1894"/>
                    <a:gd name="T11" fmla="*/ 1435 h 1435"/>
                    <a:gd name="T12" fmla="*/ 1894 w 1894"/>
                    <a:gd name="T13" fmla="*/ 1404 h 1435"/>
                    <a:gd name="T14" fmla="*/ 1894 w 1894"/>
                    <a:gd name="T15" fmla="*/ 246 h 1435"/>
                    <a:gd name="T16" fmla="*/ 1870 w 1894"/>
                    <a:gd name="T17" fmla="*/ 214 h 1435"/>
                    <a:gd name="T18" fmla="*/ 1822 w 1894"/>
                    <a:gd name="T19" fmla="*/ 1364 h 1435"/>
                    <a:gd name="T20" fmla="*/ 72 w 1894"/>
                    <a:gd name="T21" fmla="*/ 1364 h 1435"/>
                    <a:gd name="T22" fmla="*/ 72 w 1894"/>
                    <a:gd name="T23" fmla="*/ 293 h 1435"/>
                    <a:gd name="T24" fmla="*/ 1822 w 1894"/>
                    <a:gd name="T25" fmla="*/ 293 h 1435"/>
                    <a:gd name="T26" fmla="*/ 1822 w 1894"/>
                    <a:gd name="T27" fmla="*/ 1364 h 1435"/>
                    <a:gd name="T28" fmla="*/ 1822 w 1894"/>
                    <a:gd name="T29" fmla="*/ 1364 h 1435"/>
                    <a:gd name="T30" fmla="*/ 1607 w 1894"/>
                    <a:gd name="T31" fmla="*/ 111 h 1435"/>
                    <a:gd name="T32" fmla="*/ 1568 w 1894"/>
                    <a:gd name="T33" fmla="*/ 111 h 1435"/>
                    <a:gd name="T34" fmla="*/ 1568 w 1894"/>
                    <a:gd name="T35" fmla="*/ 71 h 1435"/>
                    <a:gd name="T36" fmla="*/ 1607 w 1894"/>
                    <a:gd name="T37" fmla="*/ 71 h 1435"/>
                    <a:gd name="T38" fmla="*/ 1607 w 1894"/>
                    <a:gd name="T39" fmla="*/ 111 h 1435"/>
                    <a:gd name="T40" fmla="*/ 1607 w 1894"/>
                    <a:gd name="T41" fmla="*/ 111 h 1435"/>
                    <a:gd name="T42" fmla="*/ 1870 w 1894"/>
                    <a:gd name="T43" fmla="*/ 0 h 1435"/>
                    <a:gd name="T44" fmla="*/ 24 w 1894"/>
                    <a:gd name="T45" fmla="*/ 0 h 1435"/>
                    <a:gd name="T46" fmla="*/ 0 w 1894"/>
                    <a:gd name="T47" fmla="*/ 24 h 1435"/>
                    <a:gd name="T48" fmla="*/ 0 w 1894"/>
                    <a:gd name="T49" fmla="*/ 159 h 1435"/>
                    <a:gd name="T50" fmla="*/ 24 w 1894"/>
                    <a:gd name="T51" fmla="*/ 182 h 1435"/>
                    <a:gd name="T52" fmla="*/ 1870 w 1894"/>
                    <a:gd name="T53" fmla="*/ 182 h 1435"/>
                    <a:gd name="T54" fmla="*/ 1894 w 1894"/>
                    <a:gd name="T55" fmla="*/ 159 h 1435"/>
                    <a:gd name="T56" fmla="*/ 1894 w 1894"/>
                    <a:gd name="T57" fmla="*/ 24 h 1435"/>
                    <a:gd name="T58" fmla="*/ 1870 w 1894"/>
                    <a:gd name="T59" fmla="*/ 0 h 1435"/>
                    <a:gd name="T60" fmla="*/ 1504 w 1894"/>
                    <a:gd name="T61" fmla="*/ 127 h 1435"/>
                    <a:gd name="T62" fmla="*/ 1416 w 1894"/>
                    <a:gd name="T63" fmla="*/ 127 h 1435"/>
                    <a:gd name="T64" fmla="*/ 1416 w 1894"/>
                    <a:gd name="T65" fmla="*/ 111 h 1435"/>
                    <a:gd name="T66" fmla="*/ 1504 w 1894"/>
                    <a:gd name="T67" fmla="*/ 111 h 1435"/>
                    <a:gd name="T68" fmla="*/ 1504 w 1894"/>
                    <a:gd name="T69" fmla="*/ 127 h 1435"/>
                    <a:gd name="T70" fmla="*/ 1504 w 1894"/>
                    <a:gd name="T71" fmla="*/ 127 h 1435"/>
                    <a:gd name="T72" fmla="*/ 1615 w 1894"/>
                    <a:gd name="T73" fmla="*/ 127 h 1435"/>
                    <a:gd name="T74" fmla="*/ 1552 w 1894"/>
                    <a:gd name="T75" fmla="*/ 127 h 1435"/>
                    <a:gd name="T76" fmla="*/ 1552 w 1894"/>
                    <a:gd name="T77" fmla="*/ 56 h 1435"/>
                    <a:gd name="T78" fmla="*/ 1615 w 1894"/>
                    <a:gd name="T79" fmla="*/ 56 h 1435"/>
                    <a:gd name="T80" fmla="*/ 1615 w 1894"/>
                    <a:gd name="T81" fmla="*/ 127 h 1435"/>
                    <a:gd name="T82" fmla="*/ 1615 w 1894"/>
                    <a:gd name="T83" fmla="*/ 127 h 1435"/>
                    <a:gd name="T84" fmla="*/ 1774 w 1894"/>
                    <a:gd name="T85" fmla="*/ 127 h 1435"/>
                    <a:gd name="T86" fmla="*/ 1751 w 1894"/>
                    <a:gd name="T87" fmla="*/ 127 h 1435"/>
                    <a:gd name="T88" fmla="*/ 1735 w 1894"/>
                    <a:gd name="T89" fmla="*/ 111 h 1435"/>
                    <a:gd name="T90" fmla="*/ 1727 w 1894"/>
                    <a:gd name="T91" fmla="*/ 103 h 1435"/>
                    <a:gd name="T92" fmla="*/ 1703 w 1894"/>
                    <a:gd name="T93" fmla="*/ 127 h 1435"/>
                    <a:gd name="T94" fmla="*/ 1703 w 1894"/>
                    <a:gd name="T95" fmla="*/ 127 h 1435"/>
                    <a:gd name="T96" fmla="*/ 1679 w 1894"/>
                    <a:gd name="T97" fmla="*/ 127 h 1435"/>
                    <a:gd name="T98" fmla="*/ 1711 w 1894"/>
                    <a:gd name="T99" fmla="*/ 87 h 1435"/>
                    <a:gd name="T100" fmla="*/ 1679 w 1894"/>
                    <a:gd name="T101" fmla="*/ 56 h 1435"/>
                    <a:gd name="T102" fmla="*/ 1703 w 1894"/>
                    <a:gd name="T103" fmla="*/ 56 h 1435"/>
                    <a:gd name="T104" fmla="*/ 1727 w 1894"/>
                    <a:gd name="T105" fmla="*/ 79 h 1435"/>
                    <a:gd name="T106" fmla="*/ 1751 w 1894"/>
                    <a:gd name="T107" fmla="*/ 56 h 1435"/>
                    <a:gd name="T108" fmla="*/ 1774 w 1894"/>
                    <a:gd name="T109" fmla="*/ 56 h 1435"/>
                    <a:gd name="T110" fmla="*/ 1735 w 1894"/>
                    <a:gd name="T111" fmla="*/ 87 h 1435"/>
                    <a:gd name="T112" fmla="*/ 1774 w 1894"/>
                    <a:gd name="T113" fmla="*/ 127 h 1435"/>
                    <a:gd name="T114" fmla="*/ 1774 w 1894"/>
                    <a:gd name="T115" fmla="*/ 127 h 1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94" h="1435">
                      <a:moveTo>
                        <a:pt x="1870" y="214"/>
                      </a:moveTo>
                      <a:cubicBezTo>
                        <a:pt x="24" y="214"/>
                        <a:pt x="24" y="214"/>
                        <a:pt x="24" y="214"/>
                      </a:cubicBezTo>
                      <a:cubicBezTo>
                        <a:pt x="8" y="214"/>
                        <a:pt x="0" y="230"/>
                        <a:pt x="0" y="246"/>
                      </a:cubicBezTo>
                      <a:cubicBezTo>
                        <a:pt x="0" y="1404"/>
                        <a:pt x="0" y="1404"/>
                        <a:pt x="0" y="1404"/>
                      </a:cubicBezTo>
                      <a:cubicBezTo>
                        <a:pt x="0" y="1420"/>
                        <a:pt x="8" y="1435"/>
                        <a:pt x="24" y="1435"/>
                      </a:cubicBezTo>
                      <a:cubicBezTo>
                        <a:pt x="1870" y="1435"/>
                        <a:pt x="1870" y="1435"/>
                        <a:pt x="1870" y="1435"/>
                      </a:cubicBezTo>
                      <a:cubicBezTo>
                        <a:pt x="1886" y="1435"/>
                        <a:pt x="1894" y="1420"/>
                        <a:pt x="1894" y="1404"/>
                      </a:cubicBezTo>
                      <a:cubicBezTo>
                        <a:pt x="1894" y="246"/>
                        <a:pt x="1894" y="246"/>
                        <a:pt x="1894" y="246"/>
                      </a:cubicBezTo>
                      <a:cubicBezTo>
                        <a:pt x="1894" y="230"/>
                        <a:pt x="1886" y="214"/>
                        <a:pt x="1870" y="214"/>
                      </a:cubicBezTo>
                      <a:close/>
                      <a:moveTo>
                        <a:pt x="1822" y="1364"/>
                      </a:moveTo>
                      <a:cubicBezTo>
                        <a:pt x="72" y="1364"/>
                        <a:pt x="72" y="1364"/>
                        <a:pt x="72" y="1364"/>
                      </a:cubicBezTo>
                      <a:cubicBezTo>
                        <a:pt x="72" y="293"/>
                        <a:pt x="72" y="293"/>
                        <a:pt x="72" y="293"/>
                      </a:cubicBezTo>
                      <a:cubicBezTo>
                        <a:pt x="1822" y="293"/>
                        <a:pt x="1822" y="293"/>
                        <a:pt x="1822" y="293"/>
                      </a:cubicBezTo>
                      <a:cubicBezTo>
                        <a:pt x="1822" y="1364"/>
                        <a:pt x="1822" y="1364"/>
                        <a:pt x="1822" y="1364"/>
                      </a:cubicBezTo>
                      <a:cubicBezTo>
                        <a:pt x="1822" y="1364"/>
                        <a:pt x="1822" y="1364"/>
                        <a:pt x="1822" y="1364"/>
                      </a:cubicBezTo>
                      <a:close/>
                      <a:moveTo>
                        <a:pt x="1607" y="111"/>
                      </a:moveTo>
                      <a:cubicBezTo>
                        <a:pt x="1568" y="111"/>
                        <a:pt x="1568" y="111"/>
                        <a:pt x="1568" y="111"/>
                      </a:cubicBezTo>
                      <a:cubicBezTo>
                        <a:pt x="1568" y="71"/>
                        <a:pt x="1568" y="71"/>
                        <a:pt x="1568" y="71"/>
                      </a:cubicBezTo>
                      <a:cubicBezTo>
                        <a:pt x="1607" y="71"/>
                        <a:pt x="1607" y="71"/>
                        <a:pt x="1607" y="71"/>
                      </a:cubicBezTo>
                      <a:cubicBezTo>
                        <a:pt x="1607" y="111"/>
                        <a:pt x="1607" y="111"/>
                        <a:pt x="1607" y="111"/>
                      </a:cubicBezTo>
                      <a:cubicBezTo>
                        <a:pt x="1607" y="111"/>
                        <a:pt x="1607" y="111"/>
                        <a:pt x="1607" y="111"/>
                      </a:cubicBezTo>
                      <a:close/>
                      <a:moveTo>
                        <a:pt x="1870" y="0"/>
                      </a:moveTo>
                      <a:cubicBezTo>
                        <a:pt x="24" y="0"/>
                        <a:pt x="24" y="0"/>
                        <a:pt x="24" y="0"/>
                      </a:cubicBezTo>
                      <a:cubicBezTo>
                        <a:pt x="8" y="0"/>
                        <a:pt x="0" y="8"/>
                        <a:pt x="0" y="24"/>
                      </a:cubicBezTo>
                      <a:cubicBezTo>
                        <a:pt x="0" y="159"/>
                        <a:pt x="0" y="159"/>
                        <a:pt x="0" y="159"/>
                      </a:cubicBezTo>
                      <a:cubicBezTo>
                        <a:pt x="0" y="175"/>
                        <a:pt x="8" y="182"/>
                        <a:pt x="24" y="182"/>
                      </a:cubicBezTo>
                      <a:cubicBezTo>
                        <a:pt x="1870" y="182"/>
                        <a:pt x="1870" y="182"/>
                        <a:pt x="1870" y="182"/>
                      </a:cubicBezTo>
                      <a:cubicBezTo>
                        <a:pt x="1886" y="182"/>
                        <a:pt x="1894" y="175"/>
                        <a:pt x="1894" y="159"/>
                      </a:cubicBezTo>
                      <a:cubicBezTo>
                        <a:pt x="1894" y="24"/>
                        <a:pt x="1894" y="24"/>
                        <a:pt x="1894" y="24"/>
                      </a:cubicBezTo>
                      <a:cubicBezTo>
                        <a:pt x="1894" y="8"/>
                        <a:pt x="1886" y="0"/>
                        <a:pt x="1870" y="0"/>
                      </a:cubicBezTo>
                      <a:close/>
                      <a:moveTo>
                        <a:pt x="1504" y="127"/>
                      </a:moveTo>
                      <a:cubicBezTo>
                        <a:pt x="1416" y="127"/>
                        <a:pt x="1416" y="127"/>
                        <a:pt x="1416" y="127"/>
                      </a:cubicBezTo>
                      <a:cubicBezTo>
                        <a:pt x="1416" y="111"/>
                        <a:pt x="1416" y="111"/>
                        <a:pt x="1416" y="111"/>
                      </a:cubicBezTo>
                      <a:cubicBezTo>
                        <a:pt x="1504" y="111"/>
                        <a:pt x="1504" y="111"/>
                        <a:pt x="1504" y="111"/>
                      </a:cubicBezTo>
                      <a:cubicBezTo>
                        <a:pt x="1504" y="127"/>
                        <a:pt x="1504" y="127"/>
                        <a:pt x="1504" y="127"/>
                      </a:cubicBezTo>
                      <a:cubicBezTo>
                        <a:pt x="1504" y="127"/>
                        <a:pt x="1504" y="127"/>
                        <a:pt x="1504" y="127"/>
                      </a:cubicBezTo>
                      <a:close/>
                      <a:moveTo>
                        <a:pt x="1615" y="127"/>
                      </a:moveTo>
                      <a:cubicBezTo>
                        <a:pt x="1552" y="127"/>
                        <a:pt x="1552" y="127"/>
                        <a:pt x="1552" y="127"/>
                      </a:cubicBezTo>
                      <a:cubicBezTo>
                        <a:pt x="1552" y="56"/>
                        <a:pt x="1552" y="56"/>
                        <a:pt x="1552" y="56"/>
                      </a:cubicBezTo>
                      <a:cubicBezTo>
                        <a:pt x="1615" y="56"/>
                        <a:pt x="1615" y="56"/>
                        <a:pt x="1615" y="56"/>
                      </a:cubicBezTo>
                      <a:cubicBezTo>
                        <a:pt x="1615" y="127"/>
                        <a:pt x="1615" y="127"/>
                        <a:pt x="1615" y="127"/>
                      </a:cubicBezTo>
                      <a:cubicBezTo>
                        <a:pt x="1615" y="127"/>
                        <a:pt x="1615" y="127"/>
                        <a:pt x="1615" y="127"/>
                      </a:cubicBezTo>
                      <a:close/>
                      <a:moveTo>
                        <a:pt x="1774" y="127"/>
                      </a:moveTo>
                      <a:cubicBezTo>
                        <a:pt x="1751" y="127"/>
                        <a:pt x="1751" y="127"/>
                        <a:pt x="1751" y="127"/>
                      </a:cubicBezTo>
                      <a:cubicBezTo>
                        <a:pt x="1735" y="111"/>
                        <a:pt x="1735" y="111"/>
                        <a:pt x="1735" y="111"/>
                      </a:cubicBezTo>
                      <a:cubicBezTo>
                        <a:pt x="1727" y="103"/>
                        <a:pt x="1727" y="103"/>
                        <a:pt x="1727" y="103"/>
                      </a:cubicBezTo>
                      <a:cubicBezTo>
                        <a:pt x="1703" y="127"/>
                        <a:pt x="1703" y="127"/>
                        <a:pt x="1703" y="127"/>
                      </a:cubicBezTo>
                      <a:cubicBezTo>
                        <a:pt x="1703" y="127"/>
                        <a:pt x="1703" y="127"/>
                        <a:pt x="1703" y="127"/>
                      </a:cubicBezTo>
                      <a:cubicBezTo>
                        <a:pt x="1679" y="127"/>
                        <a:pt x="1679" y="127"/>
                        <a:pt x="1679" y="127"/>
                      </a:cubicBezTo>
                      <a:cubicBezTo>
                        <a:pt x="1711" y="87"/>
                        <a:pt x="1711" y="87"/>
                        <a:pt x="1711" y="87"/>
                      </a:cubicBezTo>
                      <a:cubicBezTo>
                        <a:pt x="1679" y="56"/>
                        <a:pt x="1679" y="56"/>
                        <a:pt x="1679" y="56"/>
                      </a:cubicBezTo>
                      <a:cubicBezTo>
                        <a:pt x="1703" y="56"/>
                        <a:pt x="1703" y="56"/>
                        <a:pt x="1703" y="56"/>
                      </a:cubicBezTo>
                      <a:cubicBezTo>
                        <a:pt x="1727" y="79"/>
                        <a:pt x="1727" y="79"/>
                        <a:pt x="1727" y="79"/>
                      </a:cubicBezTo>
                      <a:cubicBezTo>
                        <a:pt x="1751" y="56"/>
                        <a:pt x="1751" y="56"/>
                        <a:pt x="1751" y="56"/>
                      </a:cubicBezTo>
                      <a:cubicBezTo>
                        <a:pt x="1774" y="56"/>
                        <a:pt x="1774" y="56"/>
                        <a:pt x="1774" y="56"/>
                      </a:cubicBezTo>
                      <a:cubicBezTo>
                        <a:pt x="1735" y="87"/>
                        <a:pt x="1735" y="87"/>
                        <a:pt x="1735" y="87"/>
                      </a:cubicBezTo>
                      <a:cubicBezTo>
                        <a:pt x="1774" y="127"/>
                        <a:pt x="1774" y="127"/>
                        <a:pt x="1774" y="127"/>
                      </a:cubicBezTo>
                      <a:cubicBezTo>
                        <a:pt x="1774" y="127"/>
                        <a:pt x="1774" y="127"/>
                        <a:pt x="1774" y="127"/>
                      </a:cubicBezTo>
                      <a:close/>
                    </a:path>
                  </a:pathLst>
                </a:custGeom>
                <a:solidFill>
                  <a:schemeClr val="accent1"/>
                </a:solidFill>
                <a:ln>
                  <a:noFill/>
                </a:ln>
              </p:spPr>
              <p:txBody>
                <a:bodyPr vert="horz" wrap="square" lIns="91416" tIns="45708" rIns="91416" bIns="45708" numCol="1" anchor="t" anchorCtr="0" compatLnSpc="1">
                  <a:prstTxWarp prst="textNoShape">
                    <a:avLst/>
                  </a:prstTxWarp>
                </a:bodyPr>
                <a:lstStyle/>
                <a:p>
                  <a:pPr defTabSz="457063"/>
                  <a:endParaRPr lang="en-US" sz="1799">
                    <a:solidFill>
                      <a:srgbClr val="505050"/>
                    </a:solidFill>
                    <a:latin typeface="Calibri" panose="020F0502020204030204"/>
                  </a:endParaRPr>
                </a:p>
              </p:txBody>
            </p:sp>
            <p:sp>
              <p:nvSpPr>
                <p:cNvPr id="96" name="Freeform 9"/>
                <p:cNvSpPr>
                  <a:spLocks noEditPoints="1"/>
                </p:cNvSpPr>
                <p:nvPr/>
              </p:nvSpPr>
              <p:spPr bwMode="auto">
                <a:xfrm>
                  <a:off x="6852499" y="-281905"/>
                  <a:ext cx="392657" cy="316491"/>
                </a:xfrm>
                <a:custGeom>
                  <a:avLst/>
                  <a:gdLst>
                    <a:gd name="T0" fmla="*/ 1867 w 2493"/>
                    <a:gd name="T1" fmla="*/ 1229 h 2008"/>
                    <a:gd name="T2" fmla="*/ 2483 w 2493"/>
                    <a:gd name="T3" fmla="*/ 1066 h 2008"/>
                    <a:gd name="T4" fmla="*/ 2483 w 2493"/>
                    <a:gd name="T5" fmla="*/ 1345 h 2008"/>
                    <a:gd name="T6" fmla="*/ 2311 w 2493"/>
                    <a:gd name="T7" fmla="*/ 1492 h 2008"/>
                    <a:gd name="T8" fmla="*/ 2364 w 2493"/>
                    <a:gd name="T9" fmla="*/ 1659 h 2008"/>
                    <a:gd name="T10" fmla="*/ 2055 w 2493"/>
                    <a:gd name="T11" fmla="*/ 1780 h 2008"/>
                    <a:gd name="T12" fmla="*/ 1916 w 2493"/>
                    <a:gd name="T13" fmla="*/ 1847 h 2008"/>
                    <a:gd name="T14" fmla="*/ 1611 w 2493"/>
                    <a:gd name="T15" fmla="*/ 2008 h 2008"/>
                    <a:gd name="T16" fmla="*/ 1532 w 2493"/>
                    <a:gd name="T17" fmla="*/ 1816 h 2008"/>
                    <a:gd name="T18" fmla="*/ 1290 w 2493"/>
                    <a:gd name="T19" fmla="*/ 1833 h 2008"/>
                    <a:gd name="T20" fmla="*/ 1090 w 2493"/>
                    <a:gd name="T21" fmla="*/ 1635 h 2008"/>
                    <a:gd name="T22" fmla="*/ 1117 w 2493"/>
                    <a:gd name="T23" fmla="*/ 1405 h 2008"/>
                    <a:gd name="T24" fmla="*/ 947 w 2493"/>
                    <a:gd name="T25" fmla="*/ 1323 h 2008"/>
                    <a:gd name="T26" fmla="*/ 1096 w 2493"/>
                    <a:gd name="T27" fmla="*/ 1021 h 2008"/>
                    <a:gd name="T28" fmla="*/ 1151 w 2493"/>
                    <a:gd name="T29" fmla="*/ 889 h 2008"/>
                    <a:gd name="T30" fmla="*/ 1266 w 2493"/>
                    <a:gd name="T31" fmla="*/ 569 h 2008"/>
                    <a:gd name="T32" fmla="*/ 1444 w 2493"/>
                    <a:gd name="T33" fmla="*/ 628 h 2008"/>
                    <a:gd name="T34" fmla="*/ 1591 w 2493"/>
                    <a:gd name="T35" fmla="*/ 469 h 2008"/>
                    <a:gd name="T36" fmla="*/ 1871 w 2493"/>
                    <a:gd name="T37" fmla="*/ 469 h 2008"/>
                    <a:gd name="T38" fmla="*/ 2016 w 2493"/>
                    <a:gd name="T39" fmla="*/ 626 h 2008"/>
                    <a:gd name="T40" fmla="*/ 2192 w 2493"/>
                    <a:gd name="T41" fmla="*/ 569 h 2008"/>
                    <a:gd name="T42" fmla="*/ 2309 w 2493"/>
                    <a:gd name="T43" fmla="*/ 885 h 2008"/>
                    <a:gd name="T44" fmla="*/ 2364 w 2493"/>
                    <a:gd name="T45" fmla="*/ 1021 h 2008"/>
                    <a:gd name="T46" fmla="*/ 2117 w 2493"/>
                    <a:gd name="T47" fmla="*/ 1229 h 2008"/>
                    <a:gd name="T48" fmla="*/ 1730 w 2493"/>
                    <a:gd name="T49" fmla="*/ 1614 h 2008"/>
                    <a:gd name="T50" fmla="*/ 646 w 2493"/>
                    <a:gd name="T51" fmla="*/ 536 h 2008"/>
                    <a:gd name="T52" fmla="*/ 1076 w 2493"/>
                    <a:gd name="T53" fmla="*/ 420 h 2008"/>
                    <a:gd name="T54" fmla="*/ 1076 w 2493"/>
                    <a:gd name="T55" fmla="*/ 616 h 2008"/>
                    <a:gd name="T56" fmla="*/ 957 w 2493"/>
                    <a:gd name="T57" fmla="*/ 718 h 2008"/>
                    <a:gd name="T58" fmla="*/ 994 w 2493"/>
                    <a:gd name="T59" fmla="*/ 836 h 2008"/>
                    <a:gd name="T60" fmla="*/ 777 w 2493"/>
                    <a:gd name="T61" fmla="*/ 922 h 2008"/>
                    <a:gd name="T62" fmla="*/ 681 w 2493"/>
                    <a:gd name="T63" fmla="*/ 968 h 2008"/>
                    <a:gd name="T64" fmla="*/ 468 w 2493"/>
                    <a:gd name="T65" fmla="*/ 1085 h 2008"/>
                    <a:gd name="T66" fmla="*/ 409 w 2493"/>
                    <a:gd name="T67" fmla="*/ 948 h 2008"/>
                    <a:gd name="T68" fmla="*/ 241 w 2493"/>
                    <a:gd name="T69" fmla="*/ 958 h 2008"/>
                    <a:gd name="T70" fmla="*/ 102 w 2493"/>
                    <a:gd name="T71" fmla="*/ 820 h 2008"/>
                    <a:gd name="T72" fmla="*/ 121 w 2493"/>
                    <a:gd name="T73" fmla="*/ 659 h 2008"/>
                    <a:gd name="T74" fmla="*/ 0 w 2493"/>
                    <a:gd name="T75" fmla="*/ 601 h 2008"/>
                    <a:gd name="T76" fmla="*/ 108 w 2493"/>
                    <a:gd name="T77" fmla="*/ 392 h 2008"/>
                    <a:gd name="T78" fmla="*/ 147 w 2493"/>
                    <a:gd name="T79" fmla="*/ 298 h 2008"/>
                    <a:gd name="T80" fmla="*/ 223 w 2493"/>
                    <a:gd name="T81" fmla="*/ 74 h 2008"/>
                    <a:gd name="T82" fmla="*/ 350 w 2493"/>
                    <a:gd name="T83" fmla="*/ 114 h 2008"/>
                    <a:gd name="T84" fmla="*/ 454 w 2493"/>
                    <a:gd name="T85" fmla="*/ 4 h 2008"/>
                    <a:gd name="T86" fmla="*/ 650 w 2493"/>
                    <a:gd name="T87" fmla="*/ 4 h 2008"/>
                    <a:gd name="T88" fmla="*/ 753 w 2493"/>
                    <a:gd name="T89" fmla="*/ 112 h 2008"/>
                    <a:gd name="T90" fmla="*/ 875 w 2493"/>
                    <a:gd name="T91" fmla="*/ 74 h 2008"/>
                    <a:gd name="T92" fmla="*/ 955 w 2493"/>
                    <a:gd name="T93" fmla="*/ 296 h 2008"/>
                    <a:gd name="T94" fmla="*/ 994 w 2493"/>
                    <a:gd name="T95" fmla="*/ 392 h 2008"/>
                    <a:gd name="T96" fmla="*/ 820 w 2493"/>
                    <a:gd name="T97" fmla="*/ 536 h 2008"/>
                    <a:gd name="T98" fmla="*/ 550 w 2493"/>
                    <a:gd name="T99" fmla="*/ 80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93" h="2008">
                      <a:moveTo>
                        <a:pt x="1591" y="1229"/>
                      </a:moveTo>
                      <a:cubicBezTo>
                        <a:pt x="1591" y="1154"/>
                        <a:pt x="1652" y="1093"/>
                        <a:pt x="1728" y="1093"/>
                      </a:cubicBezTo>
                      <a:cubicBezTo>
                        <a:pt x="1804" y="1093"/>
                        <a:pt x="1867" y="1154"/>
                        <a:pt x="1867" y="1229"/>
                      </a:cubicBezTo>
                      <a:cubicBezTo>
                        <a:pt x="1867" y="1305"/>
                        <a:pt x="1804" y="1366"/>
                        <a:pt x="1728" y="1366"/>
                      </a:cubicBezTo>
                      <a:cubicBezTo>
                        <a:pt x="1652" y="1366"/>
                        <a:pt x="1591" y="1305"/>
                        <a:pt x="1591" y="1229"/>
                      </a:cubicBezTo>
                      <a:close/>
                      <a:moveTo>
                        <a:pt x="2483" y="1066"/>
                      </a:moveTo>
                      <a:cubicBezTo>
                        <a:pt x="2491" y="1068"/>
                        <a:pt x="2493" y="1078"/>
                        <a:pt x="2493" y="1085"/>
                      </a:cubicBezTo>
                      <a:cubicBezTo>
                        <a:pt x="2493" y="1085"/>
                        <a:pt x="2493" y="1085"/>
                        <a:pt x="2493" y="1323"/>
                      </a:cubicBezTo>
                      <a:cubicBezTo>
                        <a:pt x="2493" y="1333"/>
                        <a:pt x="2491" y="1341"/>
                        <a:pt x="2483" y="1345"/>
                      </a:cubicBezTo>
                      <a:cubicBezTo>
                        <a:pt x="2483" y="1345"/>
                        <a:pt x="2483" y="1345"/>
                        <a:pt x="2366" y="1386"/>
                      </a:cubicBezTo>
                      <a:cubicBezTo>
                        <a:pt x="2360" y="1388"/>
                        <a:pt x="2350" y="1398"/>
                        <a:pt x="2348" y="1405"/>
                      </a:cubicBezTo>
                      <a:cubicBezTo>
                        <a:pt x="2348" y="1405"/>
                        <a:pt x="2348" y="1405"/>
                        <a:pt x="2311" y="1492"/>
                      </a:cubicBezTo>
                      <a:cubicBezTo>
                        <a:pt x="2309" y="1498"/>
                        <a:pt x="2309" y="1513"/>
                        <a:pt x="2311" y="1521"/>
                      </a:cubicBezTo>
                      <a:cubicBezTo>
                        <a:pt x="2311" y="1521"/>
                        <a:pt x="2311" y="1521"/>
                        <a:pt x="2366" y="1635"/>
                      </a:cubicBezTo>
                      <a:cubicBezTo>
                        <a:pt x="2372" y="1643"/>
                        <a:pt x="2370" y="1655"/>
                        <a:pt x="2364" y="1659"/>
                      </a:cubicBezTo>
                      <a:cubicBezTo>
                        <a:pt x="2364" y="1659"/>
                        <a:pt x="2364" y="1659"/>
                        <a:pt x="2192" y="1828"/>
                      </a:cubicBezTo>
                      <a:cubicBezTo>
                        <a:pt x="2188" y="1835"/>
                        <a:pt x="2176" y="1839"/>
                        <a:pt x="2170" y="1833"/>
                      </a:cubicBezTo>
                      <a:cubicBezTo>
                        <a:pt x="2170" y="1833"/>
                        <a:pt x="2170" y="1833"/>
                        <a:pt x="2055" y="1780"/>
                      </a:cubicBezTo>
                      <a:cubicBezTo>
                        <a:pt x="2049" y="1775"/>
                        <a:pt x="2037" y="1777"/>
                        <a:pt x="2027" y="1780"/>
                      </a:cubicBezTo>
                      <a:cubicBezTo>
                        <a:pt x="2027" y="1780"/>
                        <a:pt x="2027" y="1780"/>
                        <a:pt x="1935" y="1820"/>
                      </a:cubicBezTo>
                      <a:cubicBezTo>
                        <a:pt x="1924" y="1826"/>
                        <a:pt x="1918" y="1839"/>
                        <a:pt x="1916" y="1847"/>
                      </a:cubicBezTo>
                      <a:cubicBezTo>
                        <a:pt x="1916" y="1847"/>
                        <a:pt x="1916" y="1847"/>
                        <a:pt x="1871" y="1975"/>
                      </a:cubicBezTo>
                      <a:cubicBezTo>
                        <a:pt x="1869" y="1981"/>
                        <a:pt x="1859" y="2008"/>
                        <a:pt x="1853" y="2008"/>
                      </a:cubicBezTo>
                      <a:cubicBezTo>
                        <a:pt x="1853" y="2008"/>
                        <a:pt x="1853" y="2008"/>
                        <a:pt x="1611" y="2008"/>
                      </a:cubicBezTo>
                      <a:cubicBezTo>
                        <a:pt x="1603" y="2008"/>
                        <a:pt x="1593" y="1981"/>
                        <a:pt x="1591" y="1975"/>
                      </a:cubicBezTo>
                      <a:cubicBezTo>
                        <a:pt x="1591" y="1975"/>
                        <a:pt x="1591" y="1975"/>
                        <a:pt x="1550" y="1839"/>
                      </a:cubicBezTo>
                      <a:cubicBezTo>
                        <a:pt x="1548" y="1828"/>
                        <a:pt x="1538" y="1820"/>
                        <a:pt x="1532" y="1816"/>
                      </a:cubicBezTo>
                      <a:cubicBezTo>
                        <a:pt x="1532" y="1816"/>
                        <a:pt x="1532" y="1816"/>
                        <a:pt x="1433" y="1777"/>
                      </a:cubicBezTo>
                      <a:cubicBezTo>
                        <a:pt x="1427" y="1773"/>
                        <a:pt x="1413" y="1773"/>
                        <a:pt x="1405" y="1777"/>
                      </a:cubicBezTo>
                      <a:cubicBezTo>
                        <a:pt x="1405" y="1777"/>
                        <a:pt x="1405" y="1777"/>
                        <a:pt x="1290" y="1833"/>
                      </a:cubicBezTo>
                      <a:cubicBezTo>
                        <a:pt x="1282" y="1839"/>
                        <a:pt x="1270" y="1835"/>
                        <a:pt x="1266" y="1828"/>
                      </a:cubicBezTo>
                      <a:cubicBezTo>
                        <a:pt x="1266" y="1828"/>
                        <a:pt x="1266" y="1828"/>
                        <a:pt x="1094" y="1659"/>
                      </a:cubicBezTo>
                      <a:cubicBezTo>
                        <a:pt x="1090" y="1655"/>
                        <a:pt x="1086" y="1643"/>
                        <a:pt x="1090" y="1635"/>
                      </a:cubicBezTo>
                      <a:cubicBezTo>
                        <a:pt x="1090" y="1635"/>
                        <a:pt x="1090" y="1635"/>
                        <a:pt x="1149" y="1513"/>
                      </a:cubicBezTo>
                      <a:cubicBezTo>
                        <a:pt x="1151" y="1506"/>
                        <a:pt x="1151" y="1494"/>
                        <a:pt x="1149" y="1486"/>
                      </a:cubicBezTo>
                      <a:cubicBezTo>
                        <a:pt x="1149" y="1486"/>
                        <a:pt x="1149" y="1486"/>
                        <a:pt x="1117" y="1405"/>
                      </a:cubicBezTo>
                      <a:cubicBezTo>
                        <a:pt x="1110" y="1398"/>
                        <a:pt x="1100" y="1388"/>
                        <a:pt x="1094" y="1386"/>
                      </a:cubicBezTo>
                      <a:cubicBezTo>
                        <a:pt x="1094" y="1386"/>
                        <a:pt x="1094" y="1386"/>
                        <a:pt x="967" y="1345"/>
                      </a:cubicBezTo>
                      <a:cubicBezTo>
                        <a:pt x="961" y="1341"/>
                        <a:pt x="947" y="1333"/>
                        <a:pt x="947" y="1323"/>
                      </a:cubicBezTo>
                      <a:cubicBezTo>
                        <a:pt x="947" y="1323"/>
                        <a:pt x="947" y="1323"/>
                        <a:pt x="947" y="1085"/>
                      </a:cubicBezTo>
                      <a:cubicBezTo>
                        <a:pt x="947" y="1078"/>
                        <a:pt x="961" y="1068"/>
                        <a:pt x="967" y="1066"/>
                      </a:cubicBezTo>
                      <a:cubicBezTo>
                        <a:pt x="967" y="1066"/>
                        <a:pt x="967" y="1066"/>
                        <a:pt x="1096" y="1021"/>
                      </a:cubicBezTo>
                      <a:cubicBezTo>
                        <a:pt x="1106" y="1019"/>
                        <a:pt x="1112" y="1011"/>
                        <a:pt x="1117" y="1003"/>
                      </a:cubicBezTo>
                      <a:cubicBezTo>
                        <a:pt x="1117" y="1003"/>
                        <a:pt x="1117" y="1003"/>
                        <a:pt x="1151" y="915"/>
                      </a:cubicBezTo>
                      <a:cubicBezTo>
                        <a:pt x="1157" y="909"/>
                        <a:pt x="1153" y="897"/>
                        <a:pt x="1151" y="889"/>
                      </a:cubicBezTo>
                      <a:cubicBezTo>
                        <a:pt x="1151" y="889"/>
                        <a:pt x="1151" y="889"/>
                        <a:pt x="1092" y="762"/>
                      </a:cubicBezTo>
                      <a:cubicBezTo>
                        <a:pt x="1086" y="754"/>
                        <a:pt x="1090" y="746"/>
                        <a:pt x="1094" y="738"/>
                      </a:cubicBezTo>
                      <a:cubicBezTo>
                        <a:pt x="1094" y="738"/>
                        <a:pt x="1094" y="738"/>
                        <a:pt x="1266" y="569"/>
                      </a:cubicBezTo>
                      <a:cubicBezTo>
                        <a:pt x="1270" y="565"/>
                        <a:pt x="1282" y="563"/>
                        <a:pt x="1290" y="565"/>
                      </a:cubicBezTo>
                      <a:cubicBezTo>
                        <a:pt x="1290" y="565"/>
                        <a:pt x="1290" y="565"/>
                        <a:pt x="1415" y="628"/>
                      </a:cubicBezTo>
                      <a:cubicBezTo>
                        <a:pt x="1423" y="630"/>
                        <a:pt x="1438" y="632"/>
                        <a:pt x="1444" y="628"/>
                      </a:cubicBezTo>
                      <a:cubicBezTo>
                        <a:pt x="1444" y="628"/>
                        <a:pt x="1444" y="628"/>
                        <a:pt x="1532" y="595"/>
                      </a:cubicBezTo>
                      <a:cubicBezTo>
                        <a:pt x="1538" y="591"/>
                        <a:pt x="1548" y="587"/>
                        <a:pt x="1550" y="579"/>
                      </a:cubicBezTo>
                      <a:cubicBezTo>
                        <a:pt x="1550" y="579"/>
                        <a:pt x="1550" y="579"/>
                        <a:pt x="1591" y="469"/>
                      </a:cubicBezTo>
                      <a:cubicBezTo>
                        <a:pt x="1593" y="459"/>
                        <a:pt x="1603" y="469"/>
                        <a:pt x="1611" y="469"/>
                      </a:cubicBezTo>
                      <a:cubicBezTo>
                        <a:pt x="1611" y="469"/>
                        <a:pt x="1611" y="469"/>
                        <a:pt x="1853" y="469"/>
                      </a:cubicBezTo>
                      <a:cubicBezTo>
                        <a:pt x="1859" y="469"/>
                        <a:pt x="1869" y="459"/>
                        <a:pt x="1871" y="469"/>
                      </a:cubicBezTo>
                      <a:cubicBezTo>
                        <a:pt x="1871" y="469"/>
                        <a:pt x="1871" y="469"/>
                        <a:pt x="1916" y="573"/>
                      </a:cubicBezTo>
                      <a:cubicBezTo>
                        <a:pt x="1918" y="579"/>
                        <a:pt x="1924" y="589"/>
                        <a:pt x="1935" y="591"/>
                      </a:cubicBezTo>
                      <a:cubicBezTo>
                        <a:pt x="1935" y="591"/>
                        <a:pt x="1935" y="591"/>
                        <a:pt x="2016" y="626"/>
                      </a:cubicBezTo>
                      <a:cubicBezTo>
                        <a:pt x="2025" y="630"/>
                        <a:pt x="2039" y="628"/>
                        <a:pt x="2045" y="626"/>
                      </a:cubicBezTo>
                      <a:cubicBezTo>
                        <a:pt x="2045" y="626"/>
                        <a:pt x="2045" y="626"/>
                        <a:pt x="2170" y="565"/>
                      </a:cubicBezTo>
                      <a:cubicBezTo>
                        <a:pt x="2176" y="563"/>
                        <a:pt x="2188" y="563"/>
                        <a:pt x="2192" y="569"/>
                      </a:cubicBezTo>
                      <a:cubicBezTo>
                        <a:pt x="2192" y="569"/>
                        <a:pt x="2192" y="569"/>
                        <a:pt x="2364" y="738"/>
                      </a:cubicBezTo>
                      <a:cubicBezTo>
                        <a:pt x="2370" y="746"/>
                        <a:pt x="2372" y="754"/>
                        <a:pt x="2366" y="762"/>
                      </a:cubicBezTo>
                      <a:cubicBezTo>
                        <a:pt x="2366" y="762"/>
                        <a:pt x="2366" y="762"/>
                        <a:pt x="2309" y="885"/>
                      </a:cubicBezTo>
                      <a:cubicBezTo>
                        <a:pt x="2305" y="893"/>
                        <a:pt x="2305" y="905"/>
                        <a:pt x="2309" y="911"/>
                      </a:cubicBezTo>
                      <a:cubicBezTo>
                        <a:pt x="2309" y="911"/>
                        <a:pt x="2309" y="911"/>
                        <a:pt x="2346" y="1003"/>
                      </a:cubicBezTo>
                      <a:cubicBezTo>
                        <a:pt x="2350" y="1011"/>
                        <a:pt x="2358" y="1019"/>
                        <a:pt x="2364" y="1021"/>
                      </a:cubicBezTo>
                      <a:cubicBezTo>
                        <a:pt x="2364" y="1021"/>
                        <a:pt x="2364" y="1021"/>
                        <a:pt x="2483" y="1066"/>
                      </a:cubicBezTo>
                      <a:close/>
                      <a:moveTo>
                        <a:pt x="1730" y="1614"/>
                      </a:moveTo>
                      <a:cubicBezTo>
                        <a:pt x="1943" y="1614"/>
                        <a:pt x="2117" y="1441"/>
                        <a:pt x="2117" y="1229"/>
                      </a:cubicBezTo>
                      <a:cubicBezTo>
                        <a:pt x="2117" y="1017"/>
                        <a:pt x="1943" y="844"/>
                        <a:pt x="1730" y="844"/>
                      </a:cubicBezTo>
                      <a:cubicBezTo>
                        <a:pt x="1517" y="844"/>
                        <a:pt x="1344" y="1017"/>
                        <a:pt x="1344" y="1229"/>
                      </a:cubicBezTo>
                      <a:cubicBezTo>
                        <a:pt x="1344" y="1441"/>
                        <a:pt x="1517" y="1614"/>
                        <a:pt x="1730" y="1614"/>
                      </a:cubicBezTo>
                      <a:close/>
                      <a:moveTo>
                        <a:pt x="454" y="536"/>
                      </a:moveTo>
                      <a:cubicBezTo>
                        <a:pt x="454" y="589"/>
                        <a:pt x="497" y="632"/>
                        <a:pt x="550" y="632"/>
                      </a:cubicBezTo>
                      <a:cubicBezTo>
                        <a:pt x="603" y="632"/>
                        <a:pt x="646" y="589"/>
                        <a:pt x="646" y="536"/>
                      </a:cubicBezTo>
                      <a:cubicBezTo>
                        <a:pt x="646" y="483"/>
                        <a:pt x="603" y="440"/>
                        <a:pt x="550" y="440"/>
                      </a:cubicBezTo>
                      <a:cubicBezTo>
                        <a:pt x="497" y="440"/>
                        <a:pt x="454" y="483"/>
                        <a:pt x="454" y="536"/>
                      </a:cubicBezTo>
                      <a:close/>
                      <a:moveTo>
                        <a:pt x="1076" y="420"/>
                      </a:moveTo>
                      <a:cubicBezTo>
                        <a:pt x="1082" y="422"/>
                        <a:pt x="1082" y="430"/>
                        <a:pt x="1082" y="434"/>
                      </a:cubicBezTo>
                      <a:cubicBezTo>
                        <a:pt x="1082" y="434"/>
                        <a:pt x="1082" y="434"/>
                        <a:pt x="1082" y="601"/>
                      </a:cubicBezTo>
                      <a:cubicBezTo>
                        <a:pt x="1082" y="608"/>
                        <a:pt x="1082" y="616"/>
                        <a:pt x="1076" y="616"/>
                      </a:cubicBezTo>
                      <a:cubicBezTo>
                        <a:pt x="1076" y="616"/>
                        <a:pt x="1076" y="616"/>
                        <a:pt x="996" y="646"/>
                      </a:cubicBezTo>
                      <a:cubicBezTo>
                        <a:pt x="992" y="646"/>
                        <a:pt x="984" y="655"/>
                        <a:pt x="982" y="659"/>
                      </a:cubicBezTo>
                      <a:cubicBezTo>
                        <a:pt x="982" y="659"/>
                        <a:pt x="982" y="659"/>
                        <a:pt x="957" y="718"/>
                      </a:cubicBezTo>
                      <a:cubicBezTo>
                        <a:pt x="955" y="726"/>
                        <a:pt x="955" y="734"/>
                        <a:pt x="957" y="740"/>
                      </a:cubicBezTo>
                      <a:cubicBezTo>
                        <a:pt x="957" y="740"/>
                        <a:pt x="957" y="740"/>
                        <a:pt x="996" y="820"/>
                      </a:cubicBezTo>
                      <a:cubicBezTo>
                        <a:pt x="998" y="824"/>
                        <a:pt x="998" y="834"/>
                        <a:pt x="994" y="836"/>
                      </a:cubicBezTo>
                      <a:cubicBezTo>
                        <a:pt x="994" y="836"/>
                        <a:pt x="994" y="836"/>
                        <a:pt x="875" y="956"/>
                      </a:cubicBezTo>
                      <a:cubicBezTo>
                        <a:pt x="871" y="958"/>
                        <a:pt x="863" y="962"/>
                        <a:pt x="859" y="958"/>
                      </a:cubicBezTo>
                      <a:cubicBezTo>
                        <a:pt x="859" y="958"/>
                        <a:pt x="859" y="958"/>
                        <a:pt x="777" y="922"/>
                      </a:cubicBezTo>
                      <a:cubicBezTo>
                        <a:pt x="771" y="917"/>
                        <a:pt x="765" y="917"/>
                        <a:pt x="757" y="924"/>
                      </a:cubicBezTo>
                      <a:cubicBezTo>
                        <a:pt x="757" y="924"/>
                        <a:pt x="757" y="924"/>
                        <a:pt x="693" y="952"/>
                      </a:cubicBezTo>
                      <a:cubicBezTo>
                        <a:pt x="687" y="952"/>
                        <a:pt x="681" y="964"/>
                        <a:pt x="681" y="968"/>
                      </a:cubicBezTo>
                      <a:cubicBezTo>
                        <a:pt x="681" y="968"/>
                        <a:pt x="681" y="968"/>
                        <a:pt x="650" y="1060"/>
                      </a:cubicBezTo>
                      <a:cubicBezTo>
                        <a:pt x="648" y="1064"/>
                        <a:pt x="642" y="1085"/>
                        <a:pt x="636" y="1085"/>
                      </a:cubicBezTo>
                      <a:cubicBezTo>
                        <a:pt x="636" y="1085"/>
                        <a:pt x="636" y="1085"/>
                        <a:pt x="468" y="1085"/>
                      </a:cubicBezTo>
                      <a:cubicBezTo>
                        <a:pt x="462" y="1085"/>
                        <a:pt x="456" y="1064"/>
                        <a:pt x="454" y="1060"/>
                      </a:cubicBezTo>
                      <a:cubicBezTo>
                        <a:pt x="454" y="1060"/>
                        <a:pt x="454" y="1060"/>
                        <a:pt x="423" y="962"/>
                      </a:cubicBezTo>
                      <a:cubicBezTo>
                        <a:pt x="421" y="954"/>
                        <a:pt x="417" y="950"/>
                        <a:pt x="409" y="948"/>
                      </a:cubicBezTo>
                      <a:cubicBezTo>
                        <a:pt x="409" y="948"/>
                        <a:pt x="409" y="948"/>
                        <a:pt x="341" y="917"/>
                      </a:cubicBezTo>
                      <a:cubicBezTo>
                        <a:pt x="337" y="915"/>
                        <a:pt x="329" y="915"/>
                        <a:pt x="323" y="917"/>
                      </a:cubicBezTo>
                      <a:cubicBezTo>
                        <a:pt x="323" y="917"/>
                        <a:pt x="323" y="917"/>
                        <a:pt x="241" y="958"/>
                      </a:cubicBezTo>
                      <a:cubicBezTo>
                        <a:pt x="235" y="962"/>
                        <a:pt x="229" y="958"/>
                        <a:pt x="223" y="956"/>
                      </a:cubicBezTo>
                      <a:cubicBezTo>
                        <a:pt x="223" y="956"/>
                        <a:pt x="223" y="956"/>
                        <a:pt x="106" y="836"/>
                      </a:cubicBezTo>
                      <a:cubicBezTo>
                        <a:pt x="100" y="834"/>
                        <a:pt x="100" y="824"/>
                        <a:pt x="102" y="820"/>
                      </a:cubicBezTo>
                      <a:cubicBezTo>
                        <a:pt x="102" y="820"/>
                        <a:pt x="102" y="820"/>
                        <a:pt x="145" y="736"/>
                      </a:cubicBezTo>
                      <a:cubicBezTo>
                        <a:pt x="147" y="730"/>
                        <a:pt x="147" y="722"/>
                        <a:pt x="145" y="716"/>
                      </a:cubicBezTo>
                      <a:cubicBezTo>
                        <a:pt x="145" y="716"/>
                        <a:pt x="145" y="716"/>
                        <a:pt x="121" y="659"/>
                      </a:cubicBezTo>
                      <a:cubicBezTo>
                        <a:pt x="119" y="655"/>
                        <a:pt x="110" y="646"/>
                        <a:pt x="102" y="646"/>
                      </a:cubicBezTo>
                      <a:cubicBezTo>
                        <a:pt x="102" y="646"/>
                        <a:pt x="102" y="646"/>
                        <a:pt x="16" y="616"/>
                      </a:cubicBezTo>
                      <a:cubicBezTo>
                        <a:pt x="12" y="616"/>
                        <a:pt x="0" y="608"/>
                        <a:pt x="0" y="601"/>
                      </a:cubicBezTo>
                      <a:cubicBezTo>
                        <a:pt x="0" y="601"/>
                        <a:pt x="0" y="601"/>
                        <a:pt x="0" y="434"/>
                      </a:cubicBezTo>
                      <a:cubicBezTo>
                        <a:pt x="0" y="430"/>
                        <a:pt x="12" y="422"/>
                        <a:pt x="16" y="420"/>
                      </a:cubicBezTo>
                      <a:cubicBezTo>
                        <a:pt x="16" y="420"/>
                        <a:pt x="16" y="420"/>
                        <a:pt x="108" y="392"/>
                      </a:cubicBezTo>
                      <a:cubicBezTo>
                        <a:pt x="112" y="390"/>
                        <a:pt x="121" y="383"/>
                        <a:pt x="121" y="377"/>
                      </a:cubicBezTo>
                      <a:cubicBezTo>
                        <a:pt x="121" y="377"/>
                        <a:pt x="121" y="377"/>
                        <a:pt x="147" y="316"/>
                      </a:cubicBezTo>
                      <a:cubicBezTo>
                        <a:pt x="149" y="312"/>
                        <a:pt x="149" y="302"/>
                        <a:pt x="147" y="298"/>
                      </a:cubicBezTo>
                      <a:cubicBezTo>
                        <a:pt x="147" y="298"/>
                        <a:pt x="147" y="298"/>
                        <a:pt x="102" y="208"/>
                      </a:cubicBezTo>
                      <a:cubicBezTo>
                        <a:pt x="100" y="204"/>
                        <a:pt x="100" y="196"/>
                        <a:pt x="106" y="192"/>
                      </a:cubicBezTo>
                      <a:cubicBezTo>
                        <a:pt x="106" y="192"/>
                        <a:pt x="106" y="192"/>
                        <a:pt x="223" y="74"/>
                      </a:cubicBezTo>
                      <a:cubicBezTo>
                        <a:pt x="229" y="69"/>
                        <a:pt x="235" y="69"/>
                        <a:pt x="241" y="72"/>
                      </a:cubicBezTo>
                      <a:cubicBezTo>
                        <a:pt x="241" y="72"/>
                        <a:pt x="241" y="72"/>
                        <a:pt x="329" y="114"/>
                      </a:cubicBezTo>
                      <a:cubicBezTo>
                        <a:pt x="335" y="116"/>
                        <a:pt x="346" y="116"/>
                        <a:pt x="350" y="114"/>
                      </a:cubicBezTo>
                      <a:cubicBezTo>
                        <a:pt x="350" y="114"/>
                        <a:pt x="350" y="114"/>
                        <a:pt x="409" y="94"/>
                      </a:cubicBezTo>
                      <a:cubicBezTo>
                        <a:pt x="417" y="90"/>
                        <a:pt x="421" y="88"/>
                        <a:pt x="423" y="82"/>
                      </a:cubicBezTo>
                      <a:cubicBezTo>
                        <a:pt x="423" y="82"/>
                        <a:pt x="423" y="82"/>
                        <a:pt x="454" y="4"/>
                      </a:cubicBezTo>
                      <a:cubicBezTo>
                        <a:pt x="456" y="0"/>
                        <a:pt x="462" y="6"/>
                        <a:pt x="468" y="6"/>
                      </a:cubicBezTo>
                      <a:cubicBezTo>
                        <a:pt x="468" y="6"/>
                        <a:pt x="468" y="6"/>
                        <a:pt x="636" y="6"/>
                      </a:cubicBezTo>
                      <a:cubicBezTo>
                        <a:pt x="642" y="6"/>
                        <a:pt x="648" y="0"/>
                        <a:pt x="650" y="4"/>
                      </a:cubicBezTo>
                      <a:cubicBezTo>
                        <a:pt x="650" y="4"/>
                        <a:pt x="650" y="4"/>
                        <a:pt x="681" y="76"/>
                      </a:cubicBezTo>
                      <a:cubicBezTo>
                        <a:pt x="681" y="82"/>
                        <a:pt x="687" y="88"/>
                        <a:pt x="693" y="88"/>
                      </a:cubicBezTo>
                      <a:cubicBezTo>
                        <a:pt x="693" y="88"/>
                        <a:pt x="693" y="88"/>
                        <a:pt x="753" y="112"/>
                      </a:cubicBezTo>
                      <a:cubicBezTo>
                        <a:pt x="757" y="114"/>
                        <a:pt x="765" y="114"/>
                        <a:pt x="771" y="112"/>
                      </a:cubicBezTo>
                      <a:cubicBezTo>
                        <a:pt x="771" y="112"/>
                        <a:pt x="771" y="112"/>
                        <a:pt x="859" y="72"/>
                      </a:cubicBezTo>
                      <a:cubicBezTo>
                        <a:pt x="863" y="69"/>
                        <a:pt x="871" y="69"/>
                        <a:pt x="875" y="74"/>
                      </a:cubicBezTo>
                      <a:cubicBezTo>
                        <a:pt x="875" y="74"/>
                        <a:pt x="875" y="74"/>
                        <a:pt x="994" y="192"/>
                      </a:cubicBezTo>
                      <a:cubicBezTo>
                        <a:pt x="998" y="196"/>
                        <a:pt x="998" y="204"/>
                        <a:pt x="996" y="208"/>
                      </a:cubicBezTo>
                      <a:cubicBezTo>
                        <a:pt x="996" y="208"/>
                        <a:pt x="996" y="208"/>
                        <a:pt x="955" y="296"/>
                      </a:cubicBezTo>
                      <a:cubicBezTo>
                        <a:pt x="953" y="300"/>
                        <a:pt x="953" y="308"/>
                        <a:pt x="955" y="314"/>
                      </a:cubicBezTo>
                      <a:cubicBezTo>
                        <a:pt x="955" y="314"/>
                        <a:pt x="955" y="314"/>
                        <a:pt x="982" y="377"/>
                      </a:cubicBezTo>
                      <a:cubicBezTo>
                        <a:pt x="984" y="383"/>
                        <a:pt x="990" y="390"/>
                        <a:pt x="994" y="392"/>
                      </a:cubicBezTo>
                      <a:cubicBezTo>
                        <a:pt x="994" y="392"/>
                        <a:pt x="994" y="392"/>
                        <a:pt x="1076" y="420"/>
                      </a:cubicBezTo>
                      <a:close/>
                      <a:moveTo>
                        <a:pt x="550" y="805"/>
                      </a:moveTo>
                      <a:cubicBezTo>
                        <a:pt x="699" y="805"/>
                        <a:pt x="820" y="685"/>
                        <a:pt x="820" y="536"/>
                      </a:cubicBezTo>
                      <a:cubicBezTo>
                        <a:pt x="820" y="387"/>
                        <a:pt x="699" y="267"/>
                        <a:pt x="550" y="267"/>
                      </a:cubicBezTo>
                      <a:cubicBezTo>
                        <a:pt x="401" y="267"/>
                        <a:pt x="280" y="387"/>
                        <a:pt x="280" y="536"/>
                      </a:cubicBezTo>
                      <a:cubicBezTo>
                        <a:pt x="280" y="685"/>
                        <a:pt x="401" y="805"/>
                        <a:pt x="550" y="805"/>
                      </a:cubicBezTo>
                      <a:close/>
                    </a:path>
                  </a:pathLst>
                </a:custGeom>
                <a:solidFill>
                  <a:schemeClr val="accent1"/>
                </a:solidFill>
                <a:ln>
                  <a:noFill/>
                </a:ln>
              </p:spPr>
              <p:txBody>
                <a:bodyPr vert="horz" wrap="square" lIns="91416" tIns="45708" rIns="91416" bIns="45708" numCol="1" anchor="t" anchorCtr="0" compatLnSpc="1">
                  <a:prstTxWarp prst="textNoShape">
                    <a:avLst/>
                  </a:prstTxWarp>
                </a:bodyPr>
                <a:lstStyle/>
                <a:p>
                  <a:pPr defTabSz="457063"/>
                  <a:endParaRPr lang="en-US" sz="1799">
                    <a:solidFill>
                      <a:srgbClr val="505050"/>
                    </a:solidFill>
                    <a:latin typeface="Calibri" panose="020F0502020204030204"/>
                  </a:endParaRPr>
                </a:p>
              </p:txBody>
            </p:sp>
          </p:grpSp>
          <p:sp>
            <p:nvSpPr>
              <p:cNvPr id="91" name="Rectangle 90"/>
              <p:cNvSpPr/>
              <p:nvPr/>
            </p:nvSpPr>
            <p:spPr bwMode="auto">
              <a:xfrm>
                <a:off x="11363740" y="-380020"/>
                <a:ext cx="757887" cy="567620"/>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algn="ctr" defTabSz="913825" fontAlgn="base">
                  <a:lnSpc>
                    <a:spcPct val="90000"/>
                  </a:lnSpc>
                  <a:spcBef>
                    <a:spcPct val="0"/>
                  </a:spcBef>
                  <a:spcAft>
                    <a:spcPct val="0"/>
                  </a:spcAft>
                </a:pPr>
                <a:endParaRPr lang="en-US" sz="1999" spc="-50" dirty="0">
                  <a:gradFill>
                    <a:gsLst>
                      <a:gs pos="1250">
                        <a:srgbClr val="EFEFEF"/>
                      </a:gs>
                      <a:gs pos="10417">
                        <a:srgbClr val="EFEFEF"/>
                      </a:gs>
                    </a:gsLst>
                    <a:lin ang="5400000" scaled="0"/>
                  </a:gradFill>
                  <a:latin typeface="Calibri" panose="020F0502020204030204"/>
                </a:endParaRPr>
              </a:p>
            </p:txBody>
          </p:sp>
          <p:grpSp>
            <p:nvGrpSpPr>
              <p:cNvPr id="92" name="Group 91"/>
              <p:cNvGrpSpPr/>
              <p:nvPr/>
            </p:nvGrpSpPr>
            <p:grpSpPr>
              <a:xfrm>
                <a:off x="11344853" y="-382545"/>
                <a:ext cx="757887" cy="573752"/>
                <a:chOff x="6703496" y="-429219"/>
                <a:chExt cx="690663" cy="522861"/>
              </a:xfrm>
            </p:grpSpPr>
            <p:sp>
              <p:nvSpPr>
                <p:cNvPr id="93" name="Freeform 5"/>
                <p:cNvSpPr>
                  <a:spLocks noEditPoints="1"/>
                </p:cNvSpPr>
                <p:nvPr/>
              </p:nvSpPr>
              <p:spPr bwMode="auto">
                <a:xfrm>
                  <a:off x="6703496" y="-429219"/>
                  <a:ext cx="690663" cy="522861"/>
                </a:xfrm>
                <a:custGeom>
                  <a:avLst/>
                  <a:gdLst>
                    <a:gd name="T0" fmla="*/ 1870 w 1894"/>
                    <a:gd name="T1" fmla="*/ 214 h 1435"/>
                    <a:gd name="T2" fmla="*/ 24 w 1894"/>
                    <a:gd name="T3" fmla="*/ 214 h 1435"/>
                    <a:gd name="T4" fmla="*/ 0 w 1894"/>
                    <a:gd name="T5" fmla="*/ 246 h 1435"/>
                    <a:gd name="T6" fmla="*/ 0 w 1894"/>
                    <a:gd name="T7" fmla="*/ 1404 h 1435"/>
                    <a:gd name="T8" fmla="*/ 24 w 1894"/>
                    <a:gd name="T9" fmla="*/ 1435 h 1435"/>
                    <a:gd name="T10" fmla="*/ 1870 w 1894"/>
                    <a:gd name="T11" fmla="*/ 1435 h 1435"/>
                    <a:gd name="T12" fmla="*/ 1894 w 1894"/>
                    <a:gd name="T13" fmla="*/ 1404 h 1435"/>
                    <a:gd name="T14" fmla="*/ 1894 w 1894"/>
                    <a:gd name="T15" fmla="*/ 246 h 1435"/>
                    <a:gd name="T16" fmla="*/ 1870 w 1894"/>
                    <a:gd name="T17" fmla="*/ 214 h 1435"/>
                    <a:gd name="T18" fmla="*/ 1822 w 1894"/>
                    <a:gd name="T19" fmla="*/ 1364 h 1435"/>
                    <a:gd name="T20" fmla="*/ 72 w 1894"/>
                    <a:gd name="T21" fmla="*/ 1364 h 1435"/>
                    <a:gd name="T22" fmla="*/ 72 w 1894"/>
                    <a:gd name="T23" fmla="*/ 293 h 1435"/>
                    <a:gd name="T24" fmla="*/ 1822 w 1894"/>
                    <a:gd name="T25" fmla="*/ 293 h 1435"/>
                    <a:gd name="T26" fmla="*/ 1822 w 1894"/>
                    <a:gd name="T27" fmla="*/ 1364 h 1435"/>
                    <a:gd name="T28" fmla="*/ 1822 w 1894"/>
                    <a:gd name="T29" fmla="*/ 1364 h 1435"/>
                    <a:gd name="T30" fmla="*/ 1607 w 1894"/>
                    <a:gd name="T31" fmla="*/ 111 h 1435"/>
                    <a:gd name="T32" fmla="*/ 1568 w 1894"/>
                    <a:gd name="T33" fmla="*/ 111 h 1435"/>
                    <a:gd name="T34" fmla="*/ 1568 w 1894"/>
                    <a:gd name="T35" fmla="*/ 71 h 1435"/>
                    <a:gd name="T36" fmla="*/ 1607 w 1894"/>
                    <a:gd name="T37" fmla="*/ 71 h 1435"/>
                    <a:gd name="T38" fmla="*/ 1607 w 1894"/>
                    <a:gd name="T39" fmla="*/ 111 h 1435"/>
                    <a:gd name="T40" fmla="*/ 1607 w 1894"/>
                    <a:gd name="T41" fmla="*/ 111 h 1435"/>
                    <a:gd name="T42" fmla="*/ 1870 w 1894"/>
                    <a:gd name="T43" fmla="*/ 0 h 1435"/>
                    <a:gd name="T44" fmla="*/ 24 w 1894"/>
                    <a:gd name="T45" fmla="*/ 0 h 1435"/>
                    <a:gd name="T46" fmla="*/ 0 w 1894"/>
                    <a:gd name="T47" fmla="*/ 24 h 1435"/>
                    <a:gd name="T48" fmla="*/ 0 w 1894"/>
                    <a:gd name="T49" fmla="*/ 159 h 1435"/>
                    <a:gd name="T50" fmla="*/ 24 w 1894"/>
                    <a:gd name="T51" fmla="*/ 182 h 1435"/>
                    <a:gd name="T52" fmla="*/ 1870 w 1894"/>
                    <a:gd name="T53" fmla="*/ 182 h 1435"/>
                    <a:gd name="T54" fmla="*/ 1894 w 1894"/>
                    <a:gd name="T55" fmla="*/ 159 h 1435"/>
                    <a:gd name="T56" fmla="*/ 1894 w 1894"/>
                    <a:gd name="T57" fmla="*/ 24 h 1435"/>
                    <a:gd name="T58" fmla="*/ 1870 w 1894"/>
                    <a:gd name="T59" fmla="*/ 0 h 1435"/>
                    <a:gd name="T60" fmla="*/ 1504 w 1894"/>
                    <a:gd name="T61" fmla="*/ 127 h 1435"/>
                    <a:gd name="T62" fmla="*/ 1416 w 1894"/>
                    <a:gd name="T63" fmla="*/ 127 h 1435"/>
                    <a:gd name="T64" fmla="*/ 1416 w 1894"/>
                    <a:gd name="T65" fmla="*/ 111 h 1435"/>
                    <a:gd name="T66" fmla="*/ 1504 w 1894"/>
                    <a:gd name="T67" fmla="*/ 111 h 1435"/>
                    <a:gd name="T68" fmla="*/ 1504 w 1894"/>
                    <a:gd name="T69" fmla="*/ 127 h 1435"/>
                    <a:gd name="T70" fmla="*/ 1504 w 1894"/>
                    <a:gd name="T71" fmla="*/ 127 h 1435"/>
                    <a:gd name="T72" fmla="*/ 1615 w 1894"/>
                    <a:gd name="T73" fmla="*/ 127 h 1435"/>
                    <a:gd name="T74" fmla="*/ 1552 w 1894"/>
                    <a:gd name="T75" fmla="*/ 127 h 1435"/>
                    <a:gd name="T76" fmla="*/ 1552 w 1894"/>
                    <a:gd name="T77" fmla="*/ 56 h 1435"/>
                    <a:gd name="T78" fmla="*/ 1615 w 1894"/>
                    <a:gd name="T79" fmla="*/ 56 h 1435"/>
                    <a:gd name="T80" fmla="*/ 1615 w 1894"/>
                    <a:gd name="T81" fmla="*/ 127 h 1435"/>
                    <a:gd name="T82" fmla="*/ 1615 w 1894"/>
                    <a:gd name="T83" fmla="*/ 127 h 1435"/>
                    <a:gd name="T84" fmla="*/ 1774 w 1894"/>
                    <a:gd name="T85" fmla="*/ 127 h 1435"/>
                    <a:gd name="T86" fmla="*/ 1751 w 1894"/>
                    <a:gd name="T87" fmla="*/ 127 h 1435"/>
                    <a:gd name="T88" fmla="*/ 1735 w 1894"/>
                    <a:gd name="T89" fmla="*/ 111 h 1435"/>
                    <a:gd name="T90" fmla="*/ 1727 w 1894"/>
                    <a:gd name="T91" fmla="*/ 103 h 1435"/>
                    <a:gd name="T92" fmla="*/ 1703 w 1894"/>
                    <a:gd name="T93" fmla="*/ 127 h 1435"/>
                    <a:gd name="T94" fmla="*/ 1703 w 1894"/>
                    <a:gd name="T95" fmla="*/ 127 h 1435"/>
                    <a:gd name="T96" fmla="*/ 1679 w 1894"/>
                    <a:gd name="T97" fmla="*/ 127 h 1435"/>
                    <a:gd name="T98" fmla="*/ 1711 w 1894"/>
                    <a:gd name="T99" fmla="*/ 87 h 1435"/>
                    <a:gd name="T100" fmla="*/ 1679 w 1894"/>
                    <a:gd name="T101" fmla="*/ 56 h 1435"/>
                    <a:gd name="T102" fmla="*/ 1703 w 1894"/>
                    <a:gd name="T103" fmla="*/ 56 h 1435"/>
                    <a:gd name="T104" fmla="*/ 1727 w 1894"/>
                    <a:gd name="T105" fmla="*/ 79 h 1435"/>
                    <a:gd name="T106" fmla="*/ 1751 w 1894"/>
                    <a:gd name="T107" fmla="*/ 56 h 1435"/>
                    <a:gd name="T108" fmla="*/ 1774 w 1894"/>
                    <a:gd name="T109" fmla="*/ 56 h 1435"/>
                    <a:gd name="T110" fmla="*/ 1735 w 1894"/>
                    <a:gd name="T111" fmla="*/ 87 h 1435"/>
                    <a:gd name="T112" fmla="*/ 1774 w 1894"/>
                    <a:gd name="T113" fmla="*/ 127 h 1435"/>
                    <a:gd name="T114" fmla="*/ 1774 w 1894"/>
                    <a:gd name="T115" fmla="*/ 127 h 1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94" h="1435">
                      <a:moveTo>
                        <a:pt x="1870" y="214"/>
                      </a:moveTo>
                      <a:cubicBezTo>
                        <a:pt x="24" y="214"/>
                        <a:pt x="24" y="214"/>
                        <a:pt x="24" y="214"/>
                      </a:cubicBezTo>
                      <a:cubicBezTo>
                        <a:pt x="8" y="214"/>
                        <a:pt x="0" y="230"/>
                        <a:pt x="0" y="246"/>
                      </a:cubicBezTo>
                      <a:cubicBezTo>
                        <a:pt x="0" y="1404"/>
                        <a:pt x="0" y="1404"/>
                        <a:pt x="0" y="1404"/>
                      </a:cubicBezTo>
                      <a:cubicBezTo>
                        <a:pt x="0" y="1420"/>
                        <a:pt x="8" y="1435"/>
                        <a:pt x="24" y="1435"/>
                      </a:cubicBezTo>
                      <a:cubicBezTo>
                        <a:pt x="1870" y="1435"/>
                        <a:pt x="1870" y="1435"/>
                        <a:pt x="1870" y="1435"/>
                      </a:cubicBezTo>
                      <a:cubicBezTo>
                        <a:pt x="1886" y="1435"/>
                        <a:pt x="1894" y="1420"/>
                        <a:pt x="1894" y="1404"/>
                      </a:cubicBezTo>
                      <a:cubicBezTo>
                        <a:pt x="1894" y="246"/>
                        <a:pt x="1894" y="246"/>
                        <a:pt x="1894" y="246"/>
                      </a:cubicBezTo>
                      <a:cubicBezTo>
                        <a:pt x="1894" y="230"/>
                        <a:pt x="1886" y="214"/>
                        <a:pt x="1870" y="214"/>
                      </a:cubicBezTo>
                      <a:close/>
                      <a:moveTo>
                        <a:pt x="1822" y="1364"/>
                      </a:moveTo>
                      <a:cubicBezTo>
                        <a:pt x="72" y="1364"/>
                        <a:pt x="72" y="1364"/>
                        <a:pt x="72" y="1364"/>
                      </a:cubicBezTo>
                      <a:cubicBezTo>
                        <a:pt x="72" y="293"/>
                        <a:pt x="72" y="293"/>
                        <a:pt x="72" y="293"/>
                      </a:cubicBezTo>
                      <a:cubicBezTo>
                        <a:pt x="1822" y="293"/>
                        <a:pt x="1822" y="293"/>
                        <a:pt x="1822" y="293"/>
                      </a:cubicBezTo>
                      <a:cubicBezTo>
                        <a:pt x="1822" y="1364"/>
                        <a:pt x="1822" y="1364"/>
                        <a:pt x="1822" y="1364"/>
                      </a:cubicBezTo>
                      <a:cubicBezTo>
                        <a:pt x="1822" y="1364"/>
                        <a:pt x="1822" y="1364"/>
                        <a:pt x="1822" y="1364"/>
                      </a:cubicBezTo>
                      <a:close/>
                      <a:moveTo>
                        <a:pt x="1607" y="111"/>
                      </a:moveTo>
                      <a:cubicBezTo>
                        <a:pt x="1568" y="111"/>
                        <a:pt x="1568" y="111"/>
                        <a:pt x="1568" y="111"/>
                      </a:cubicBezTo>
                      <a:cubicBezTo>
                        <a:pt x="1568" y="71"/>
                        <a:pt x="1568" y="71"/>
                        <a:pt x="1568" y="71"/>
                      </a:cubicBezTo>
                      <a:cubicBezTo>
                        <a:pt x="1607" y="71"/>
                        <a:pt x="1607" y="71"/>
                        <a:pt x="1607" y="71"/>
                      </a:cubicBezTo>
                      <a:cubicBezTo>
                        <a:pt x="1607" y="111"/>
                        <a:pt x="1607" y="111"/>
                        <a:pt x="1607" y="111"/>
                      </a:cubicBezTo>
                      <a:cubicBezTo>
                        <a:pt x="1607" y="111"/>
                        <a:pt x="1607" y="111"/>
                        <a:pt x="1607" y="111"/>
                      </a:cubicBezTo>
                      <a:close/>
                      <a:moveTo>
                        <a:pt x="1870" y="0"/>
                      </a:moveTo>
                      <a:cubicBezTo>
                        <a:pt x="24" y="0"/>
                        <a:pt x="24" y="0"/>
                        <a:pt x="24" y="0"/>
                      </a:cubicBezTo>
                      <a:cubicBezTo>
                        <a:pt x="8" y="0"/>
                        <a:pt x="0" y="8"/>
                        <a:pt x="0" y="24"/>
                      </a:cubicBezTo>
                      <a:cubicBezTo>
                        <a:pt x="0" y="159"/>
                        <a:pt x="0" y="159"/>
                        <a:pt x="0" y="159"/>
                      </a:cubicBezTo>
                      <a:cubicBezTo>
                        <a:pt x="0" y="175"/>
                        <a:pt x="8" y="182"/>
                        <a:pt x="24" y="182"/>
                      </a:cubicBezTo>
                      <a:cubicBezTo>
                        <a:pt x="1870" y="182"/>
                        <a:pt x="1870" y="182"/>
                        <a:pt x="1870" y="182"/>
                      </a:cubicBezTo>
                      <a:cubicBezTo>
                        <a:pt x="1886" y="182"/>
                        <a:pt x="1894" y="175"/>
                        <a:pt x="1894" y="159"/>
                      </a:cubicBezTo>
                      <a:cubicBezTo>
                        <a:pt x="1894" y="24"/>
                        <a:pt x="1894" y="24"/>
                        <a:pt x="1894" y="24"/>
                      </a:cubicBezTo>
                      <a:cubicBezTo>
                        <a:pt x="1894" y="8"/>
                        <a:pt x="1886" y="0"/>
                        <a:pt x="1870" y="0"/>
                      </a:cubicBezTo>
                      <a:close/>
                      <a:moveTo>
                        <a:pt x="1504" y="127"/>
                      </a:moveTo>
                      <a:cubicBezTo>
                        <a:pt x="1416" y="127"/>
                        <a:pt x="1416" y="127"/>
                        <a:pt x="1416" y="127"/>
                      </a:cubicBezTo>
                      <a:cubicBezTo>
                        <a:pt x="1416" y="111"/>
                        <a:pt x="1416" y="111"/>
                        <a:pt x="1416" y="111"/>
                      </a:cubicBezTo>
                      <a:cubicBezTo>
                        <a:pt x="1504" y="111"/>
                        <a:pt x="1504" y="111"/>
                        <a:pt x="1504" y="111"/>
                      </a:cubicBezTo>
                      <a:cubicBezTo>
                        <a:pt x="1504" y="127"/>
                        <a:pt x="1504" y="127"/>
                        <a:pt x="1504" y="127"/>
                      </a:cubicBezTo>
                      <a:cubicBezTo>
                        <a:pt x="1504" y="127"/>
                        <a:pt x="1504" y="127"/>
                        <a:pt x="1504" y="127"/>
                      </a:cubicBezTo>
                      <a:close/>
                      <a:moveTo>
                        <a:pt x="1615" y="127"/>
                      </a:moveTo>
                      <a:cubicBezTo>
                        <a:pt x="1552" y="127"/>
                        <a:pt x="1552" y="127"/>
                        <a:pt x="1552" y="127"/>
                      </a:cubicBezTo>
                      <a:cubicBezTo>
                        <a:pt x="1552" y="56"/>
                        <a:pt x="1552" y="56"/>
                        <a:pt x="1552" y="56"/>
                      </a:cubicBezTo>
                      <a:cubicBezTo>
                        <a:pt x="1615" y="56"/>
                        <a:pt x="1615" y="56"/>
                        <a:pt x="1615" y="56"/>
                      </a:cubicBezTo>
                      <a:cubicBezTo>
                        <a:pt x="1615" y="127"/>
                        <a:pt x="1615" y="127"/>
                        <a:pt x="1615" y="127"/>
                      </a:cubicBezTo>
                      <a:cubicBezTo>
                        <a:pt x="1615" y="127"/>
                        <a:pt x="1615" y="127"/>
                        <a:pt x="1615" y="127"/>
                      </a:cubicBezTo>
                      <a:close/>
                      <a:moveTo>
                        <a:pt x="1774" y="127"/>
                      </a:moveTo>
                      <a:cubicBezTo>
                        <a:pt x="1751" y="127"/>
                        <a:pt x="1751" y="127"/>
                        <a:pt x="1751" y="127"/>
                      </a:cubicBezTo>
                      <a:cubicBezTo>
                        <a:pt x="1735" y="111"/>
                        <a:pt x="1735" y="111"/>
                        <a:pt x="1735" y="111"/>
                      </a:cubicBezTo>
                      <a:cubicBezTo>
                        <a:pt x="1727" y="103"/>
                        <a:pt x="1727" y="103"/>
                        <a:pt x="1727" y="103"/>
                      </a:cubicBezTo>
                      <a:cubicBezTo>
                        <a:pt x="1703" y="127"/>
                        <a:pt x="1703" y="127"/>
                        <a:pt x="1703" y="127"/>
                      </a:cubicBezTo>
                      <a:cubicBezTo>
                        <a:pt x="1703" y="127"/>
                        <a:pt x="1703" y="127"/>
                        <a:pt x="1703" y="127"/>
                      </a:cubicBezTo>
                      <a:cubicBezTo>
                        <a:pt x="1679" y="127"/>
                        <a:pt x="1679" y="127"/>
                        <a:pt x="1679" y="127"/>
                      </a:cubicBezTo>
                      <a:cubicBezTo>
                        <a:pt x="1711" y="87"/>
                        <a:pt x="1711" y="87"/>
                        <a:pt x="1711" y="87"/>
                      </a:cubicBezTo>
                      <a:cubicBezTo>
                        <a:pt x="1679" y="56"/>
                        <a:pt x="1679" y="56"/>
                        <a:pt x="1679" y="56"/>
                      </a:cubicBezTo>
                      <a:cubicBezTo>
                        <a:pt x="1703" y="56"/>
                        <a:pt x="1703" y="56"/>
                        <a:pt x="1703" y="56"/>
                      </a:cubicBezTo>
                      <a:cubicBezTo>
                        <a:pt x="1727" y="79"/>
                        <a:pt x="1727" y="79"/>
                        <a:pt x="1727" y="79"/>
                      </a:cubicBezTo>
                      <a:cubicBezTo>
                        <a:pt x="1751" y="56"/>
                        <a:pt x="1751" y="56"/>
                        <a:pt x="1751" y="56"/>
                      </a:cubicBezTo>
                      <a:cubicBezTo>
                        <a:pt x="1774" y="56"/>
                        <a:pt x="1774" y="56"/>
                        <a:pt x="1774" y="56"/>
                      </a:cubicBezTo>
                      <a:cubicBezTo>
                        <a:pt x="1735" y="87"/>
                        <a:pt x="1735" y="87"/>
                        <a:pt x="1735" y="87"/>
                      </a:cubicBezTo>
                      <a:cubicBezTo>
                        <a:pt x="1774" y="127"/>
                        <a:pt x="1774" y="127"/>
                        <a:pt x="1774" y="127"/>
                      </a:cubicBezTo>
                      <a:cubicBezTo>
                        <a:pt x="1774" y="127"/>
                        <a:pt x="1774" y="127"/>
                        <a:pt x="1774" y="127"/>
                      </a:cubicBezTo>
                      <a:close/>
                    </a:path>
                  </a:pathLst>
                </a:custGeom>
                <a:solidFill>
                  <a:schemeClr val="accent1"/>
                </a:solidFill>
                <a:ln>
                  <a:noFill/>
                </a:ln>
              </p:spPr>
              <p:txBody>
                <a:bodyPr vert="horz" wrap="square" lIns="91416" tIns="45708" rIns="91416" bIns="45708" numCol="1" anchor="t" anchorCtr="0" compatLnSpc="1">
                  <a:prstTxWarp prst="textNoShape">
                    <a:avLst/>
                  </a:prstTxWarp>
                </a:bodyPr>
                <a:lstStyle/>
                <a:p>
                  <a:pPr defTabSz="457063"/>
                  <a:endParaRPr lang="en-US" sz="1799">
                    <a:solidFill>
                      <a:srgbClr val="505050"/>
                    </a:solidFill>
                    <a:latin typeface="Calibri" panose="020F0502020204030204"/>
                  </a:endParaRPr>
                </a:p>
              </p:txBody>
            </p:sp>
            <p:sp>
              <p:nvSpPr>
                <p:cNvPr id="94" name="Freeform 9"/>
                <p:cNvSpPr>
                  <a:spLocks noEditPoints="1"/>
                </p:cNvSpPr>
                <p:nvPr/>
              </p:nvSpPr>
              <p:spPr bwMode="auto">
                <a:xfrm>
                  <a:off x="6852499" y="-281905"/>
                  <a:ext cx="392657" cy="316491"/>
                </a:xfrm>
                <a:custGeom>
                  <a:avLst/>
                  <a:gdLst>
                    <a:gd name="T0" fmla="*/ 1867 w 2493"/>
                    <a:gd name="T1" fmla="*/ 1229 h 2008"/>
                    <a:gd name="T2" fmla="*/ 2483 w 2493"/>
                    <a:gd name="T3" fmla="*/ 1066 h 2008"/>
                    <a:gd name="T4" fmla="*/ 2483 w 2493"/>
                    <a:gd name="T5" fmla="*/ 1345 h 2008"/>
                    <a:gd name="T6" fmla="*/ 2311 w 2493"/>
                    <a:gd name="T7" fmla="*/ 1492 h 2008"/>
                    <a:gd name="T8" fmla="*/ 2364 w 2493"/>
                    <a:gd name="T9" fmla="*/ 1659 h 2008"/>
                    <a:gd name="T10" fmla="*/ 2055 w 2493"/>
                    <a:gd name="T11" fmla="*/ 1780 h 2008"/>
                    <a:gd name="T12" fmla="*/ 1916 w 2493"/>
                    <a:gd name="T13" fmla="*/ 1847 h 2008"/>
                    <a:gd name="T14" fmla="*/ 1611 w 2493"/>
                    <a:gd name="T15" fmla="*/ 2008 h 2008"/>
                    <a:gd name="T16" fmla="*/ 1532 w 2493"/>
                    <a:gd name="T17" fmla="*/ 1816 h 2008"/>
                    <a:gd name="T18" fmla="*/ 1290 w 2493"/>
                    <a:gd name="T19" fmla="*/ 1833 h 2008"/>
                    <a:gd name="T20" fmla="*/ 1090 w 2493"/>
                    <a:gd name="T21" fmla="*/ 1635 h 2008"/>
                    <a:gd name="T22" fmla="*/ 1117 w 2493"/>
                    <a:gd name="T23" fmla="*/ 1405 h 2008"/>
                    <a:gd name="T24" fmla="*/ 947 w 2493"/>
                    <a:gd name="T25" fmla="*/ 1323 h 2008"/>
                    <a:gd name="T26" fmla="*/ 1096 w 2493"/>
                    <a:gd name="T27" fmla="*/ 1021 h 2008"/>
                    <a:gd name="T28" fmla="*/ 1151 w 2493"/>
                    <a:gd name="T29" fmla="*/ 889 h 2008"/>
                    <a:gd name="T30" fmla="*/ 1266 w 2493"/>
                    <a:gd name="T31" fmla="*/ 569 h 2008"/>
                    <a:gd name="T32" fmla="*/ 1444 w 2493"/>
                    <a:gd name="T33" fmla="*/ 628 h 2008"/>
                    <a:gd name="T34" fmla="*/ 1591 w 2493"/>
                    <a:gd name="T35" fmla="*/ 469 h 2008"/>
                    <a:gd name="T36" fmla="*/ 1871 w 2493"/>
                    <a:gd name="T37" fmla="*/ 469 h 2008"/>
                    <a:gd name="T38" fmla="*/ 2016 w 2493"/>
                    <a:gd name="T39" fmla="*/ 626 h 2008"/>
                    <a:gd name="T40" fmla="*/ 2192 w 2493"/>
                    <a:gd name="T41" fmla="*/ 569 h 2008"/>
                    <a:gd name="T42" fmla="*/ 2309 w 2493"/>
                    <a:gd name="T43" fmla="*/ 885 h 2008"/>
                    <a:gd name="T44" fmla="*/ 2364 w 2493"/>
                    <a:gd name="T45" fmla="*/ 1021 h 2008"/>
                    <a:gd name="T46" fmla="*/ 2117 w 2493"/>
                    <a:gd name="T47" fmla="*/ 1229 h 2008"/>
                    <a:gd name="T48" fmla="*/ 1730 w 2493"/>
                    <a:gd name="T49" fmla="*/ 1614 h 2008"/>
                    <a:gd name="T50" fmla="*/ 646 w 2493"/>
                    <a:gd name="T51" fmla="*/ 536 h 2008"/>
                    <a:gd name="T52" fmla="*/ 1076 w 2493"/>
                    <a:gd name="T53" fmla="*/ 420 h 2008"/>
                    <a:gd name="T54" fmla="*/ 1076 w 2493"/>
                    <a:gd name="T55" fmla="*/ 616 h 2008"/>
                    <a:gd name="T56" fmla="*/ 957 w 2493"/>
                    <a:gd name="T57" fmla="*/ 718 h 2008"/>
                    <a:gd name="T58" fmla="*/ 994 w 2493"/>
                    <a:gd name="T59" fmla="*/ 836 h 2008"/>
                    <a:gd name="T60" fmla="*/ 777 w 2493"/>
                    <a:gd name="T61" fmla="*/ 922 h 2008"/>
                    <a:gd name="T62" fmla="*/ 681 w 2493"/>
                    <a:gd name="T63" fmla="*/ 968 h 2008"/>
                    <a:gd name="T64" fmla="*/ 468 w 2493"/>
                    <a:gd name="T65" fmla="*/ 1085 h 2008"/>
                    <a:gd name="T66" fmla="*/ 409 w 2493"/>
                    <a:gd name="T67" fmla="*/ 948 h 2008"/>
                    <a:gd name="T68" fmla="*/ 241 w 2493"/>
                    <a:gd name="T69" fmla="*/ 958 h 2008"/>
                    <a:gd name="T70" fmla="*/ 102 w 2493"/>
                    <a:gd name="T71" fmla="*/ 820 h 2008"/>
                    <a:gd name="T72" fmla="*/ 121 w 2493"/>
                    <a:gd name="T73" fmla="*/ 659 h 2008"/>
                    <a:gd name="T74" fmla="*/ 0 w 2493"/>
                    <a:gd name="T75" fmla="*/ 601 h 2008"/>
                    <a:gd name="T76" fmla="*/ 108 w 2493"/>
                    <a:gd name="T77" fmla="*/ 392 h 2008"/>
                    <a:gd name="T78" fmla="*/ 147 w 2493"/>
                    <a:gd name="T79" fmla="*/ 298 h 2008"/>
                    <a:gd name="T80" fmla="*/ 223 w 2493"/>
                    <a:gd name="T81" fmla="*/ 74 h 2008"/>
                    <a:gd name="T82" fmla="*/ 350 w 2493"/>
                    <a:gd name="T83" fmla="*/ 114 h 2008"/>
                    <a:gd name="T84" fmla="*/ 454 w 2493"/>
                    <a:gd name="T85" fmla="*/ 4 h 2008"/>
                    <a:gd name="T86" fmla="*/ 650 w 2493"/>
                    <a:gd name="T87" fmla="*/ 4 h 2008"/>
                    <a:gd name="T88" fmla="*/ 753 w 2493"/>
                    <a:gd name="T89" fmla="*/ 112 h 2008"/>
                    <a:gd name="T90" fmla="*/ 875 w 2493"/>
                    <a:gd name="T91" fmla="*/ 74 h 2008"/>
                    <a:gd name="T92" fmla="*/ 955 w 2493"/>
                    <a:gd name="T93" fmla="*/ 296 h 2008"/>
                    <a:gd name="T94" fmla="*/ 994 w 2493"/>
                    <a:gd name="T95" fmla="*/ 392 h 2008"/>
                    <a:gd name="T96" fmla="*/ 820 w 2493"/>
                    <a:gd name="T97" fmla="*/ 536 h 2008"/>
                    <a:gd name="T98" fmla="*/ 550 w 2493"/>
                    <a:gd name="T99" fmla="*/ 80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93" h="2008">
                      <a:moveTo>
                        <a:pt x="1591" y="1229"/>
                      </a:moveTo>
                      <a:cubicBezTo>
                        <a:pt x="1591" y="1154"/>
                        <a:pt x="1652" y="1093"/>
                        <a:pt x="1728" y="1093"/>
                      </a:cubicBezTo>
                      <a:cubicBezTo>
                        <a:pt x="1804" y="1093"/>
                        <a:pt x="1867" y="1154"/>
                        <a:pt x="1867" y="1229"/>
                      </a:cubicBezTo>
                      <a:cubicBezTo>
                        <a:pt x="1867" y="1305"/>
                        <a:pt x="1804" y="1366"/>
                        <a:pt x="1728" y="1366"/>
                      </a:cubicBezTo>
                      <a:cubicBezTo>
                        <a:pt x="1652" y="1366"/>
                        <a:pt x="1591" y="1305"/>
                        <a:pt x="1591" y="1229"/>
                      </a:cubicBezTo>
                      <a:close/>
                      <a:moveTo>
                        <a:pt x="2483" y="1066"/>
                      </a:moveTo>
                      <a:cubicBezTo>
                        <a:pt x="2491" y="1068"/>
                        <a:pt x="2493" y="1078"/>
                        <a:pt x="2493" y="1085"/>
                      </a:cubicBezTo>
                      <a:cubicBezTo>
                        <a:pt x="2493" y="1085"/>
                        <a:pt x="2493" y="1085"/>
                        <a:pt x="2493" y="1323"/>
                      </a:cubicBezTo>
                      <a:cubicBezTo>
                        <a:pt x="2493" y="1333"/>
                        <a:pt x="2491" y="1341"/>
                        <a:pt x="2483" y="1345"/>
                      </a:cubicBezTo>
                      <a:cubicBezTo>
                        <a:pt x="2483" y="1345"/>
                        <a:pt x="2483" y="1345"/>
                        <a:pt x="2366" y="1386"/>
                      </a:cubicBezTo>
                      <a:cubicBezTo>
                        <a:pt x="2360" y="1388"/>
                        <a:pt x="2350" y="1398"/>
                        <a:pt x="2348" y="1405"/>
                      </a:cubicBezTo>
                      <a:cubicBezTo>
                        <a:pt x="2348" y="1405"/>
                        <a:pt x="2348" y="1405"/>
                        <a:pt x="2311" y="1492"/>
                      </a:cubicBezTo>
                      <a:cubicBezTo>
                        <a:pt x="2309" y="1498"/>
                        <a:pt x="2309" y="1513"/>
                        <a:pt x="2311" y="1521"/>
                      </a:cubicBezTo>
                      <a:cubicBezTo>
                        <a:pt x="2311" y="1521"/>
                        <a:pt x="2311" y="1521"/>
                        <a:pt x="2366" y="1635"/>
                      </a:cubicBezTo>
                      <a:cubicBezTo>
                        <a:pt x="2372" y="1643"/>
                        <a:pt x="2370" y="1655"/>
                        <a:pt x="2364" y="1659"/>
                      </a:cubicBezTo>
                      <a:cubicBezTo>
                        <a:pt x="2364" y="1659"/>
                        <a:pt x="2364" y="1659"/>
                        <a:pt x="2192" y="1828"/>
                      </a:cubicBezTo>
                      <a:cubicBezTo>
                        <a:pt x="2188" y="1835"/>
                        <a:pt x="2176" y="1839"/>
                        <a:pt x="2170" y="1833"/>
                      </a:cubicBezTo>
                      <a:cubicBezTo>
                        <a:pt x="2170" y="1833"/>
                        <a:pt x="2170" y="1833"/>
                        <a:pt x="2055" y="1780"/>
                      </a:cubicBezTo>
                      <a:cubicBezTo>
                        <a:pt x="2049" y="1775"/>
                        <a:pt x="2037" y="1777"/>
                        <a:pt x="2027" y="1780"/>
                      </a:cubicBezTo>
                      <a:cubicBezTo>
                        <a:pt x="2027" y="1780"/>
                        <a:pt x="2027" y="1780"/>
                        <a:pt x="1935" y="1820"/>
                      </a:cubicBezTo>
                      <a:cubicBezTo>
                        <a:pt x="1924" y="1826"/>
                        <a:pt x="1918" y="1839"/>
                        <a:pt x="1916" y="1847"/>
                      </a:cubicBezTo>
                      <a:cubicBezTo>
                        <a:pt x="1916" y="1847"/>
                        <a:pt x="1916" y="1847"/>
                        <a:pt x="1871" y="1975"/>
                      </a:cubicBezTo>
                      <a:cubicBezTo>
                        <a:pt x="1869" y="1981"/>
                        <a:pt x="1859" y="2008"/>
                        <a:pt x="1853" y="2008"/>
                      </a:cubicBezTo>
                      <a:cubicBezTo>
                        <a:pt x="1853" y="2008"/>
                        <a:pt x="1853" y="2008"/>
                        <a:pt x="1611" y="2008"/>
                      </a:cubicBezTo>
                      <a:cubicBezTo>
                        <a:pt x="1603" y="2008"/>
                        <a:pt x="1593" y="1981"/>
                        <a:pt x="1591" y="1975"/>
                      </a:cubicBezTo>
                      <a:cubicBezTo>
                        <a:pt x="1591" y="1975"/>
                        <a:pt x="1591" y="1975"/>
                        <a:pt x="1550" y="1839"/>
                      </a:cubicBezTo>
                      <a:cubicBezTo>
                        <a:pt x="1548" y="1828"/>
                        <a:pt x="1538" y="1820"/>
                        <a:pt x="1532" y="1816"/>
                      </a:cubicBezTo>
                      <a:cubicBezTo>
                        <a:pt x="1532" y="1816"/>
                        <a:pt x="1532" y="1816"/>
                        <a:pt x="1433" y="1777"/>
                      </a:cubicBezTo>
                      <a:cubicBezTo>
                        <a:pt x="1427" y="1773"/>
                        <a:pt x="1413" y="1773"/>
                        <a:pt x="1405" y="1777"/>
                      </a:cubicBezTo>
                      <a:cubicBezTo>
                        <a:pt x="1405" y="1777"/>
                        <a:pt x="1405" y="1777"/>
                        <a:pt x="1290" y="1833"/>
                      </a:cubicBezTo>
                      <a:cubicBezTo>
                        <a:pt x="1282" y="1839"/>
                        <a:pt x="1270" y="1835"/>
                        <a:pt x="1266" y="1828"/>
                      </a:cubicBezTo>
                      <a:cubicBezTo>
                        <a:pt x="1266" y="1828"/>
                        <a:pt x="1266" y="1828"/>
                        <a:pt x="1094" y="1659"/>
                      </a:cubicBezTo>
                      <a:cubicBezTo>
                        <a:pt x="1090" y="1655"/>
                        <a:pt x="1086" y="1643"/>
                        <a:pt x="1090" y="1635"/>
                      </a:cubicBezTo>
                      <a:cubicBezTo>
                        <a:pt x="1090" y="1635"/>
                        <a:pt x="1090" y="1635"/>
                        <a:pt x="1149" y="1513"/>
                      </a:cubicBezTo>
                      <a:cubicBezTo>
                        <a:pt x="1151" y="1506"/>
                        <a:pt x="1151" y="1494"/>
                        <a:pt x="1149" y="1486"/>
                      </a:cubicBezTo>
                      <a:cubicBezTo>
                        <a:pt x="1149" y="1486"/>
                        <a:pt x="1149" y="1486"/>
                        <a:pt x="1117" y="1405"/>
                      </a:cubicBezTo>
                      <a:cubicBezTo>
                        <a:pt x="1110" y="1398"/>
                        <a:pt x="1100" y="1388"/>
                        <a:pt x="1094" y="1386"/>
                      </a:cubicBezTo>
                      <a:cubicBezTo>
                        <a:pt x="1094" y="1386"/>
                        <a:pt x="1094" y="1386"/>
                        <a:pt x="967" y="1345"/>
                      </a:cubicBezTo>
                      <a:cubicBezTo>
                        <a:pt x="961" y="1341"/>
                        <a:pt x="947" y="1333"/>
                        <a:pt x="947" y="1323"/>
                      </a:cubicBezTo>
                      <a:cubicBezTo>
                        <a:pt x="947" y="1323"/>
                        <a:pt x="947" y="1323"/>
                        <a:pt x="947" y="1085"/>
                      </a:cubicBezTo>
                      <a:cubicBezTo>
                        <a:pt x="947" y="1078"/>
                        <a:pt x="961" y="1068"/>
                        <a:pt x="967" y="1066"/>
                      </a:cubicBezTo>
                      <a:cubicBezTo>
                        <a:pt x="967" y="1066"/>
                        <a:pt x="967" y="1066"/>
                        <a:pt x="1096" y="1021"/>
                      </a:cubicBezTo>
                      <a:cubicBezTo>
                        <a:pt x="1106" y="1019"/>
                        <a:pt x="1112" y="1011"/>
                        <a:pt x="1117" y="1003"/>
                      </a:cubicBezTo>
                      <a:cubicBezTo>
                        <a:pt x="1117" y="1003"/>
                        <a:pt x="1117" y="1003"/>
                        <a:pt x="1151" y="915"/>
                      </a:cubicBezTo>
                      <a:cubicBezTo>
                        <a:pt x="1157" y="909"/>
                        <a:pt x="1153" y="897"/>
                        <a:pt x="1151" y="889"/>
                      </a:cubicBezTo>
                      <a:cubicBezTo>
                        <a:pt x="1151" y="889"/>
                        <a:pt x="1151" y="889"/>
                        <a:pt x="1092" y="762"/>
                      </a:cubicBezTo>
                      <a:cubicBezTo>
                        <a:pt x="1086" y="754"/>
                        <a:pt x="1090" y="746"/>
                        <a:pt x="1094" y="738"/>
                      </a:cubicBezTo>
                      <a:cubicBezTo>
                        <a:pt x="1094" y="738"/>
                        <a:pt x="1094" y="738"/>
                        <a:pt x="1266" y="569"/>
                      </a:cubicBezTo>
                      <a:cubicBezTo>
                        <a:pt x="1270" y="565"/>
                        <a:pt x="1282" y="563"/>
                        <a:pt x="1290" y="565"/>
                      </a:cubicBezTo>
                      <a:cubicBezTo>
                        <a:pt x="1290" y="565"/>
                        <a:pt x="1290" y="565"/>
                        <a:pt x="1415" y="628"/>
                      </a:cubicBezTo>
                      <a:cubicBezTo>
                        <a:pt x="1423" y="630"/>
                        <a:pt x="1438" y="632"/>
                        <a:pt x="1444" y="628"/>
                      </a:cubicBezTo>
                      <a:cubicBezTo>
                        <a:pt x="1444" y="628"/>
                        <a:pt x="1444" y="628"/>
                        <a:pt x="1532" y="595"/>
                      </a:cubicBezTo>
                      <a:cubicBezTo>
                        <a:pt x="1538" y="591"/>
                        <a:pt x="1548" y="587"/>
                        <a:pt x="1550" y="579"/>
                      </a:cubicBezTo>
                      <a:cubicBezTo>
                        <a:pt x="1550" y="579"/>
                        <a:pt x="1550" y="579"/>
                        <a:pt x="1591" y="469"/>
                      </a:cubicBezTo>
                      <a:cubicBezTo>
                        <a:pt x="1593" y="459"/>
                        <a:pt x="1603" y="469"/>
                        <a:pt x="1611" y="469"/>
                      </a:cubicBezTo>
                      <a:cubicBezTo>
                        <a:pt x="1611" y="469"/>
                        <a:pt x="1611" y="469"/>
                        <a:pt x="1853" y="469"/>
                      </a:cubicBezTo>
                      <a:cubicBezTo>
                        <a:pt x="1859" y="469"/>
                        <a:pt x="1869" y="459"/>
                        <a:pt x="1871" y="469"/>
                      </a:cubicBezTo>
                      <a:cubicBezTo>
                        <a:pt x="1871" y="469"/>
                        <a:pt x="1871" y="469"/>
                        <a:pt x="1916" y="573"/>
                      </a:cubicBezTo>
                      <a:cubicBezTo>
                        <a:pt x="1918" y="579"/>
                        <a:pt x="1924" y="589"/>
                        <a:pt x="1935" y="591"/>
                      </a:cubicBezTo>
                      <a:cubicBezTo>
                        <a:pt x="1935" y="591"/>
                        <a:pt x="1935" y="591"/>
                        <a:pt x="2016" y="626"/>
                      </a:cubicBezTo>
                      <a:cubicBezTo>
                        <a:pt x="2025" y="630"/>
                        <a:pt x="2039" y="628"/>
                        <a:pt x="2045" y="626"/>
                      </a:cubicBezTo>
                      <a:cubicBezTo>
                        <a:pt x="2045" y="626"/>
                        <a:pt x="2045" y="626"/>
                        <a:pt x="2170" y="565"/>
                      </a:cubicBezTo>
                      <a:cubicBezTo>
                        <a:pt x="2176" y="563"/>
                        <a:pt x="2188" y="563"/>
                        <a:pt x="2192" y="569"/>
                      </a:cubicBezTo>
                      <a:cubicBezTo>
                        <a:pt x="2192" y="569"/>
                        <a:pt x="2192" y="569"/>
                        <a:pt x="2364" y="738"/>
                      </a:cubicBezTo>
                      <a:cubicBezTo>
                        <a:pt x="2370" y="746"/>
                        <a:pt x="2372" y="754"/>
                        <a:pt x="2366" y="762"/>
                      </a:cubicBezTo>
                      <a:cubicBezTo>
                        <a:pt x="2366" y="762"/>
                        <a:pt x="2366" y="762"/>
                        <a:pt x="2309" y="885"/>
                      </a:cubicBezTo>
                      <a:cubicBezTo>
                        <a:pt x="2305" y="893"/>
                        <a:pt x="2305" y="905"/>
                        <a:pt x="2309" y="911"/>
                      </a:cubicBezTo>
                      <a:cubicBezTo>
                        <a:pt x="2309" y="911"/>
                        <a:pt x="2309" y="911"/>
                        <a:pt x="2346" y="1003"/>
                      </a:cubicBezTo>
                      <a:cubicBezTo>
                        <a:pt x="2350" y="1011"/>
                        <a:pt x="2358" y="1019"/>
                        <a:pt x="2364" y="1021"/>
                      </a:cubicBezTo>
                      <a:cubicBezTo>
                        <a:pt x="2364" y="1021"/>
                        <a:pt x="2364" y="1021"/>
                        <a:pt x="2483" y="1066"/>
                      </a:cubicBezTo>
                      <a:close/>
                      <a:moveTo>
                        <a:pt x="1730" y="1614"/>
                      </a:moveTo>
                      <a:cubicBezTo>
                        <a:pt x="1943" y="1614"/>
                        <a:pt x="2117" y="1441"/>
                        <a:pt x="2117" y="1229"/>
                      </a:cubicBezTo>
                      <a:cubicBezTo>
                        <a:pt x="2117" y="1017"/>
                        <a:pt x="1943" y="844"/>
                        <a:pt x="1730" y="844"/>
                      </a:cubicBezTo>
                      <a:cubicBezTo>
                        <a:pt x="1517" y="844"/>
                        <a:pt x="1344" y="1017"/>
                        <a:pt x="1344" y="1229"/>
                      </a:cubicBezTo>
                      <a:cubicBezTo>
                        <a:pt x="1344" y="1441"/>
                        <a:pt x="1517" y="1614"/>
                        <a:pt x="1730" y="1614"/>
                      </a:cubicBezTo>
                      <a:close/>
                      <a:moveTo>
                        <a:pt x="454" y="536"/>
                      </a:moveTo>
                      <a:cubicBezTo>
                        <a:pt x="454" y="589"/>
                        <a:pt x="497" y="632"/>
                        <a:pt x="550" y="632"/>
                      </a:cubicBezTo>
                      <a:cubicBezTo>
                        <a:pt x="603" y="632"/>
                        <a:pt x="646" y="589"/>
                        <a:pt x="646" y="536"/>
                      </a:cubicBezTo>
                      <a:cubicBezTo>
                        <a:pt x="646" y="483"/>
                        <a:pt x="603" y="440"/>
                        <a:pt x="550" y="440"/>
                      </a:cubicBezTo>
                      <a:cubicBezTo>
                        <a:pt x="497" y="440"/>
                        <a:pt x="454" y="483"/>
                        <a:pt x="454" y="536"/>
                      </a:cubicBezTo>
                      <a:close/>
                      <a:moveTo>
                        <a:pt x="1076" y="420"/>
                      </a:moveTo>
                      <a:cubicBezTo>
                        <a:pt x="1082" y="422"/>
                        <a:pt x="1082" y="430"/>
                        <a:pt x="1082" y="434"/>
                      </a:cubicBezTo>
                      <a:cubicBezTo>
                        <a:pt x="1082" y="434"/>
                        <a:pt x="1082" y="434"/>
                        <a:pt x="1082" y="601"/>
                      </a:cubicBezTo>
                      <a:cubicBezTo>
                        <a:pt x="1082" y="608"/>
                        <a:pt x="1082" y="616"/>
                        <a:pt x="1076" y="616"/>
                      </a:cubicBezTo>
                      <a:cubicBezTo>
                        <a:pt x="1076" y="616"/>
                        <a:pt x="1076" y="616"/>
                        <a:pt x="996" y="646"/>
                      </a:cubicBezTo>
                      <a:cubicBezTo>
                        <a:pt x="992" y="646"/>
                        <a:pt x="984" y="655"/>
                        <a:pt x="982" y="659"/>
                      </a:cubicBezTo>
                      <a:cubicBezTo>
                        <a:pt x="982" y="659"/>
                        <a:pt x="982" y="659"/>
                        <a:pt x="957" y="718"/>
                      </a:cubicBezTo>
                      <a:cubicBezTo>
                        <a:pt x="955" y="726"/>
                        <a:pt x="955" y="734"/>
                        <a:pt x="957" y="740"/>
                      </a:cubicBezTo>
                      <a:cubicBezTo>
                        <a:pt x="957" y="740"/>
                        <a:pt x="957" y="740"/>
                        <a:pt x="996" y="820"/>
                      </a:cubicBezTo>
                      <a:cubicBezTo>
                        <a:pt x="998" y="824"/>
                        <a:pt x="998" y="834"/>
                        <a:pt x="994" y="836"/>
                      </a:cubicBezTo>
                      <a:cubicBezTo>
                        <a:pt x="994" y="836"/>
                        <a:pt x="994" y="836"/>
                        <a:pt x="875" y="956"/>
                      </a:cubicBezTo>
                      <a:cubicBezTo>
                        <a:pt x="871" y="958"/>
                        <a:pt x="863" y="962"/>
                        <a:pt x="859" y="958"/>
                      </a:cubicBezTo>
                      <a:cubicBezTo>
                        <a:pt x="859" y="958"/>
                        <a:pt x="859" y="958"/>
                        <a:pt x="777" y="922"/>
                      </a:cubicBezTo>
                      <a:cubicBezTo>
                        <a:pt x="771" y="917"/>
                        <a:pt x="765" y="917"/>
                        <a:pt x="757" y="924"/>
                      </a:cubicBezTo>
                      <a:cubicBezTo>
                        <a:pt x="757" y="924"/>
                        <a:pt x="757" y="924"/>
                        <a:pt x="693" y="952"/>
                      </a:cubicBezTo>
                      <a:cubicBezTo>
                        <a:pt x="687" y="952"/>
                        <a:pt x="681" y="964"/>
                        <a:pt x="681" y="968"/>
                      </a:cubicBezTo>
                      <a:cubicBezTo>
                        <a:pt x="681" y="968"/>
                        <a:pt x="681" y="968"/>
                        <a:pt x="650" y="1060"/>
                      </a:cubicBezTo>
                      <a:cubicBezTo>
                        <a:pt x="648" y="1064"/>
                        <a:pt x="642" y="1085"/>
                        <a:pt x="636" y="1085"/>
                      </a:cubicBezTo>
                      <a:cubicBezTo>
                        <a:pt x="636" y="1085"/>
                        <a:pt x="636" y="1085"/>
                        <a:pt x="468" y="1085"/>
                      </a:cubicBezTo>
                      <a:cubicBezTo>
                        <a:pt x="462" y="1085"/>
                        <a:pt x="456" y="1064"/>
                        <a:pt x="454" y="1060"/>
                      </a:cubicBezTo>
                      <a:cubicBezTo>
                        <a:pt x="454" y="1060"/>
                        <a:pt x="454" y="1060"/>
                        <a:pt x="423" y="962"/>
                      </a:cubicBezTo>
                      <a:cubicBezTo>
                        <a:pt x="421" y="954"/>
                        <a:pt x="417" y="950"/>
                        <a:pt x="409" y="948"/>
                      </a:cubicBezTo>
                      <a:cubicBezTo>
                        <a:pt x="409" y="948"/>
                        <a:pt x="409" y="948"/>
                        <a:pt x="341" y="917"/>
                      </a:cubicBezTo>
                      <a:cubicBezTo>
                        <a:pt x="337" y="915"/>
                        <a:pt x="329" y="915"/>
                        <a:pt x="323" y="917"/>
                      </a:cubicBezTo>
                      <a:cubicBezTo>
                        <a:pt x="323" y="917"/>
                        <a:pt x="323" y="917"/>
                        <a:pt x="241" y="958"/>
                      </a:cubicBezTo>
                      <a:cubicBezTo>
                        <a:pt x="235" y="962"/>
                        <a:pt x="229" y="958"/>
                        <a:pt x="223" y="956"/>
                      </a:cubicBezTo>
                      <a:cubicBezTo>
                        <a:pt x="223" y="956"/>
                        <a:pt x="223" y="956"/>
                        <a:pt x="106" y="836"/>
                      </a:cubicBezTo>
                      <a:cubicBezTo>
                        <a:pt x="100" y="834"/>
                        <a:pt x="100" y="824"/>
                        <a:pt x="102" y="820"/>
                      </a:cubicBezTo>
                      <a:cubicBezTo>
                        <a:pt x="102" y="820"/>
                        <a:pt x="102" y="820"/>
                        <a:pt x="145" y="736"/>
                      </a:cubicBezTo>
                      <a:cubicBezTo>
                        <a:pt x="147" y="730"/>
                        <a:pt x="147" y="722"/>
                        <a:pt x="145" y="716"/>
                      </a:cubicBezTo>
                      <a:cubicBezTo>
                        <a:pt x="145" y="716"/>
                        <a:pt x="145" y="716"/>
                        <a:pt x="121" y="659"/>
                      </a:cubicBezTo>
                      <a:cubicBezTo>
                        <a:pt x="119" y="655"/>
                        <a:pt x="110" y="646"/>
                        <a:pt x="102" y="646"/>
                      </a:cubicBezTo>
                      <a:cubicBezTo>
                        <a:pt x="102" y="646"/>
                        <a:pt x="102" y="646"/>
                        <a:pt x="16" y="616"/>
                      </a:cubicBezTo>
                      <a:cubicBezTo>
                        <a:pt x="12" y="616"/>
                        <a:pt x="0" y="608"/>
                        <a:pt x="0" y="601"/>
                      </a:cubicBezTo>
                      <a:cubicBezTo>
                        <a:pt x="0" y="601"/>
                        <a:pt x="0" y="601"/>
                        <a:pt x="0" y="434"/>
                      </a:cubicBezTo>
                      <a:cubicBezTo>
                        <a:pt x="0" y="430"/>
                        <a:pt x="12" y="422"/>
                        <a:pt x="16" y="420"/>
                      </a:cubicBezTo>
                      <a:cubicBezTo>
                        <a:pt x="16" y="420"/>
                        <a:pt x="16" y="420"/>
                        <a:pt x="108" y="392"/>
                      </a:cubicBezTo>
                      <a:cubicBezTo>
                        <a:pt x="112" y="390"/>
                        <a:pt x="121" y="383"/>
                        <a:pt x="121" y="377"/>
                      </a:cubicBezTo>
                      <a:cubicBezTo>
                        <a:pt x="121" y="377"/>
                        <a:pt x="121" y="377"/>
                        <a:pt x="147" y="316"/>
                      </a:cubicBezTo>
                      <a:cubicBezTo>
                        <a:pt x="149" y="312"/>
                        <a:pt x="149" y="302"/>
                        <a:pt x="147" y="298"/>
                      </a:cubicBezTo>
                      <a:cubicBezTo>
                        <a:pt x="147" y="298"/>
                        <a:pt x="147" y="298"/>
                        <a:pt x="102" y="208"/>
                      </a:cubicBezTo>
                      <a:cubicBezTo>
                        <a:pt x="100" y="204"/>
                        <a:pt x="100" y="196"/>
                        <a:pt x="106" y="192"/>
                      </a:cubicBezTo>
                      <a:cubicBezTo>
                        <a:pt x="106" y="192"/>
                        <a:pt x="106" y="192"/>
                        <a:pt x="223" y="74"/>
                      </a:cubicBezTo>
                      <a:cubicBezTo>
                        <a:pt x="229" y="69"/>
                        <a:pt x="235" y="69"/>
                        <a:pt x="241" y="72"/>
                      </a:cubicBezTo>
                      <a:cubicBezTo>
                        <a:pt x="241" y="72"/>
                        <a:pt x="241" y="72"/>
                        <a:pt x="329" y="114"/>
                      </a:cubicBezTo>
                      <a:cubicBezTo>
                        <a:pt x="335" y="116"/>
                        <a:pt x="346" y="116"/>
                        <a:pt x="350" y="114"/>
                      </a:cubicBezTo>
                      <a:cubicBezTo>
                        <a:pt x="350" y="114"/>
                        <a:pt x="350" y="114"/>
                        <a:pt x="409" y="94"/>
                      </a:cubicBezTo>
                      <a:cubicBezTo>
                        <a:pt x="417" y="90"/>
                        <a:pt x="421" y="88"/>
                        <a:pt x="423" y="82"/>
                      </a:cubicBezTo>
                      <a:cubicBezTo>
                        <a:pt x="423" y="82"/>
                        <a:pt x="423" y="82"/>
                        <a:pt x="454" y="4"/>
                      </a:cubicBezTo>
                      <a:cubicBezTo>
                        <a:pt x="456" y="0"/>
                        <a:pt x="462" y="6"/>
                        <a:pt x="468" y="6"/>
                      </a:cubicBezTo>
                      <a:cubicBezTo>
                        <a:pt x="468" y="6"/>
                        <a:pt x="468" y="6"/>
                        <a:pt x="636" y="6"/>
                      </a:cubicBezTo>
                      <a:cubicBezTo>
                        <a:pt x="642" y="6"/>
                        <a:pt x="648" y="0"/>
                        <a:pt x="650" y="4"/>
                      </a:cubicBezTo>
                      <a:cubicBezTo>
                        <a:pt x="650" y="4"/>
                        <a:pt x="650" y="4"/>
                        <a:pt x="681" y="76"/>
                      </a:cubicBezTo>
                      <a:cubicBezTo>
                        <a:pt x="681" y="82"/>
                        <a:pt x="687" y="88"/>
                        <a:pt x="693" y="88"/>
                      </a:cubicBezTo>
                      <a:cubicBezTo>
                        <a:pt x="693" y="88"/>
                        <a:pt x="693" y="88"/>
                        <a:pt x="753" y="112"/>
                      </a:cubicBezTo>
                      <a:cubicBezTo>
                        <a:pt x="757" y="114"/>
                        <a:pt x="765" y="114"/>
                        <a:pt x="771" y="112"/>
                      </a:cubicBezTo>
                      <a:cubicBezTo>
                        <a:pt x="771" y="112"/>
                        <a:pt x="771" y="112"/>
                        <a:pt x="859" y="72"/>
                      </a:cubicBezTo>
                      <a:cubicBezTo>
                        <a:pt x="863" y="69"/>
                        <a:pt x="871" y="69"/>
                        <a:pt x="875" y="74"/>
                      </a:cubicBezTo>
                      <a:cubicBezTo>
                        <a:pt x="875" y="74"/>
                        <a:pt x="875" y="74"/>
                        <a:pt x="994" y="192"/>
                      </a:cubicBezTo>
                      <a:cubicBezTo>
                        <a:pt x="998" y="196"/>
                        <a:pt x="998" y="204"/>
                        <a:pt x="996" y="208"/>
                      </a:cubicBezTo>
                      <a:cubicBezTo>
                        <a:pt x="996" y="208"/>
                        <a:pt x="996" y="208"/>
                        <a:pt x="955" y="296"/>
                      </a:cubicBezTo>
                      <a:cubicBezTo>
                        <a:pt x="953" y="300"/>
                        <a:pt x="953" y="308"/>
                        <a:pt x="955" y="314"/>
                      </a:cubicBezTo>
                      <a:cubicBezTo>
                        <a:pt x="955" y="314"/>
                        <a:pt x="955" y="314"/>
                        <a:pt x="982" y="377"/>
                      </a:cubicBezTo>
                      <a:cubicBezTo>
                        <a:pt x="984" y="383"/>
                        <a:pt x="990" y="390"/>
                        <a:pt x="994" y="392"/>
                      </a:cubicBezTo>
                      <a:cubicBezTo>
                        <a:pt x="994" y="392"/>
                        <a:pt x="994" y="392"/>
                        <a:pt x="1076" y="420"/>
                      </a:cubicBezTo>
                      <a:close/>
                      <a:moveTo>
                        <a:pt x="550" y="805"/>
                      </a:moveTo>
                      <a:cubicBezTo>
                        <a:pt x="699" y="805"/>
                        <a:pt x="820" y="685"/>
                        <a:pt x="820" y="536"/>
                      </a:cubicBezTo>
                      <a:cubicBezTo>
                        <a:pt x="820" y="387"/>
                        <a:pt x="699" y="267"/>
                        <a:pt x="550" y="267"/>
                      </a:cubicBezTo>
                      <a:cubicBezTo>
                        <a:pt x="401" y="267"/>
                        <a:pt x="280" y="387"/>
                        <a:pt x="280" y="536"/>
                      </a:cubicBezTo>
                      <a:cubicBezTo>
                        <a:pt x="280" y="685"/>
                        <a:pt x="401" y="805"/>
                        <a:pt x="550" y="805"/>
                      </a:cubicBezTo>
                      <a:close/>
                    </a:path>
                  </a:pathLst>
                </a:custGeom>
                <a:solidFill>
                  <a:schemeClr val="accent1"/>
                </a:solidFill>
                <a:ln>
                  <a:noFill/>
                </a:ln>
              </p:spPr>
              <p:txBody>
                <a:bodyPr vert="horz" wrap="square" lIns="91416" tIns="45708" rIns="91416" bIns="45708" numCol="1" anchor="t" anchorCtr="0" compatLnSpc="1">
                  <a:prstTxWarp prst="textNoShape">
                    <a:avLst/>
                  </a:prstTxWarp>
                </a:bodyPr>
                <a:lstStyle/>
                <a:p>
                  <a:pPr defTabSz="457063"/>
                  <a:endParaRPr lang="en-US" sz="1799">
                    <a:solidFill>
                      <a:srgbClr val="505050"/>
                    </a:solidFill>
                    <a:latin typeface="Calibri" panose="020F0502020204030204"/>
                  </a:endParaRPr>
                </a:p>
              </p:txBody>
            </p:sp>
          </p:grpSp>
        </p:grpSp>
      </p:grpSp>
      <p:cxnSp>
        <p:nvCxnSpPr>
          <p:cNvPr id="100" name="Straight Connector 99"/>
          <p:cNvCxnSpPr/>
          <p:nvPr/>
        </p:nvCxnSpPr>
        <p:spPr>
          <a:xfrm>
            <a:off x="11665032" y="1934182"/>
            <a:ext cx="0" cy="2909740"/>
          </a:xfrm>
          <a:prstGeom prst="line">
            <a:avLst/>
          </a:prstGeom>
          <a:ln w="44450" cap="rnd">
            <a:solidFill>
              <a:srgbClr val="00BCF2"/>
            </a:solidFill>
            <a:prstDash val="sysDot"/>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V="1">
            <a:off x="9246467" y="3152198"/>
            <a:ext cx="791975" cy="4208"/>
          </a:xfrm>
          <a:prstGeom prst="line">
            <a:avLst/>
          </a:prstGeom>
          <a:ln w="44450" cap="rnd">
            <a:solidFill>
              <a:srgbClr val="00BCF2"/>
            </a:solidFill>
            <a:prstDash val="sysDot"/>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r>
              <a:rPr lang="en-US" dirty="0" smtClean="0"/>
              <a:t>Hybrid Identity</a:t>
            </a:r>
            <a:endParaRPr lang="en-US" dirty="0"/>
          </a:p>
        </p:txBody>
      </p:sp>
    </p:spTree>
    <p:extLst>
      <p:ext uri="{BB962C8B-B14F-4D97-AF65-F5344CB8AC3E}">
        <p14:creationId xmlns:p14="http://schemas.microsoft.com/office/powerpoint/2010/main" val="36381703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510540" y="640888"/>
            <a:ext cx="855576" cy="855576"/>
            <a:chOff x="3581177" y="651758"/>
            <a:chExt cx="873187" cy="873187"/>
          </a:xfrm>
        </p:grpSpPr>
        <p:sp>
          <p:nvSpPr>
            <p:cNvPr id="24" name="Oval 23"/>
            <p:cNvSpPr/>
            <p:nvPr/>
          </p:nvSpPr>
          <p:spPr bwMode="auto">
            <a:xfrm>
              <a:off x="3581177" y="651758"/>
              <a:ext cx="873187" cy="873187"/>
            </a:xfrm>
            <a:prstGeom prst="ellipse">
              <a:avLst/>
            </a:prstGeom>
            <a:solidFill>
              <a:schemeClr val="bg1"/>
            </a:solidFill>
            <a:ln w="31750">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191" tIns="143354" rIns="179191" bIns="143354" numCol="1" spcCol="0" rtlCol="0" fromWordArt="0" anchor="t" anchorCtr="0" forceAA="0" compatLnSpc="1">
              <a:prstTxWarp prst="textNoShape">
                <a:avLst/>
              </a:prstTxWarp>
              <a:noAutofit/>
            </a:bodyPr>
            <a:lstStyle/>
            <a:p>
              <a:pPr algn="ctr" defTabSz="895639">
                <a:lnSpc>
                  <a:spcPct val="90000"/>
                </a:lnSpc>
              </a:pPr>
              <a:endParaRPr lang="en-US" sz="1959" spc="-49" dirty="0">
                <a:solidFill>
                  <a:srgbClr val="002060"/>
                </a:solidFill>
              </a:endParaRPr>
            </a:p>
          </p:txBody>
        </p:sp>
        <p:sp>
          <p:nvSpPr>
            <p:cNvPr id="29" name="Freeform 9"/>
            <p:cNvSpPr>
              <a:spLocks/>
            </p:cNvSpPr>
            <p:nvPr/>
          </p:nvSpPr>
          <p:spPr bwMode="auto">
            <a:xfrm>
              <a:off x="3819331" y="827983"/>
              <a:ext cx="396879" cy="520736"/>
            </a:xfrm>
            <a:custGeom>
              <a:avLst/>
              <a:gdLst>
                <a:gd name="T0" fmla="*/ 2 w 1253"/>
                <a:gd name="T1" fmla="*/ 228 h 1648"/>
                <a:gd name="T2" fmla="*/ 627 w 1253"/>
                <a:gd name="T3" fmla="*/ 0 h 1648"/>
                <a:gd name="T4" fmla="*/ 1253 w 1253"/>
                <a:gd name="T5" fmla="*/ 227 h 1648"/>
                <a:gd name="T6" fmla="*/ 1253 w 1253"/>
                <a:gd name="T7" fmla="*/ 254 h 1648"/>
                <a:gd name="T8" fmla="*/ 1253 w 1253"/>
                <a:gd name="T9" fmla="*/ 1014 h 1648"/>
                <a:gd name="T10" fmla="*/ 1114 w 1253"/>
                <a:gd name="T11" fmla="*/ 1329 h 1648"/>
                <a:gd name="T12" fmla="*/ 844 w 1253"/>
                <a:gd name="T13" fmla="*/ 1518 h 1648"/>
                <a:gd name="T14" fmla="*/ 640 w 1253"/>
                <a:gd name="T15" fmla="*/ 1643 h 1648"/>
                <a:gd name="T16" fmla="*/ 617 w 1253"/>
                <a:gd name="T17" fmla="*/ 1645 h 1648"/>
                <a:gd name="T18" fmla="*/ 253 w 1253"/>
                <a:gd name="T19" fmla="*/ 1418 h 1648"/>
                <a:gd name="T20" fmla="*/ 81 w 1253"/>
                <a:gd name="T21" fmla="*/ 1264 h 1648"/>
                <a:gd name="T22" fmla="*/ 1 w 1253"/>
                <a:gd name="T23" fmla="*/ 1026 h 1648"/>
                <a:gd name="T24" fmla="*/ 1 w 1253"/>
                <a:gd name="T25" fmla="*/ 248 h 1648"/>
                <a:gd name="T26" fmla="*/ 2 w 1253"/>
                <a:gd name="T27" fmla="*/ 228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3" h="1648">
                  <a:moveTo>
                    <a:pt x="2" y="228"/>
                  </a:moveTo>
                  <a:cubicBezTo>
                    <a:pt x="244" y="244"/>
                    <a:pt x="450" y="164"/>
                    <a:pt x="627" y="0"/>
                  </a:cubicBezTo>
                  <a:cubicBezTo>
                    <a:pt x="804" y="164"/>
                    <a:pt x="1010" y="244"/>
                    <a:pt x="1253" y="227"/>
                  </a:cubicBezTo>
                  <a:cubicBezTo>
                    <a:pt x="1253" y="239"/>
                    <a:pt x="1253" y="246"/>
                    <a:pt x="1253" y="254"/>
                  </a:cubicBezTo>
                  <a:cubicBezTo>
                    <a:pt x="1253" y="507"/>
                    <a:pt x="1253" y="761"/>
                    <a:pt x="1253" y="1014"/>
                  </a:cubicBezTo>
                  <a:cubicBezTo>
                    <a:pt x="1253" y="1139"/>
                    <a:pt x="1206" y="1244"/>
                    <a:pt x="1114" y="1329"/>
                  </a:cubicBezTo>
                  <a:cubicBezTo>
                    <a:pt x="1032" y="1404"/>
                    <a:pt x="938" y="1461"/>
                    <a:pt x="844" y="1518"/>
                  </a:cubicBezTo>
                  <a:cubicBezTo>
                    <a:pt x="776" y="1560"/>
                    <a:pt x="708" y="1602"/>
                    <a:pt x="640" y="1643"/>
                  </a:cubicBezTo>
                  <a:cubicBezTo>
                    <a:pt x="634" y="1647"/>
                    <a:pt x="623" y="1648"/>
                    <a:pt x="617" y="1645"/>
                  </a:cubicBezTo>
                  <a:cubicBezTo>
                    <a:pt x="496" y="1570"/>
                    <a:pt x="373" y="1495"/>
                    <a:pt x="253" y="1418"/>
                  </a:cubicBezTo>
                  <a:cubicBezTo>
                    <a:pt x="188" y="1376"/>
                    <a:pt x="128" y="1326"/>
                    <a:pt x="81" y="1264"/>
                  </a:cubicBezTo>
                  <a:cubicBezTo>
                    <a:pt x="28" y="1193"/>
                    <a:pt x="2" y="1113"/>
                    <a:pt x="1" y="1026"/>
                  </a:cubicBezTo>
                  <a:cubicBezTo>
                    <a:pt x="0" y="766"/>
                    <a:pt x="1" y="507"/>
                    <a:pt x="1" y="248"/>
                  </a:cubicBezTo>
                  <a:cubicBezTo>
                    <a:pt x="1" y="243"/>
                    <a:pt x="2" y="237"/>
                    <a:pt x="2" y="228"/>
                  </a:cubicBezTo>
                  <a:close/>
                </a:path>
              </a:pathLst>
            </a:custGeom>
            <a:solidFill>
              <a:schemeClr val="accent1"/>
            </a:solidFill>
            <a:ln>
              <a:noFill/>
            </a:ln>
          </p:spPr>
          <p:txBody>
            <a:bodyPr vert="horz" wrap="square" lIns="89596" tIns="44798" rIns="89596" bIns="44798" numCol="1" anchor="t" anchorCtr="0" compatLnSpc="1">
              <a:prstTxWarp prst="textNoShape">
                <a:avLst/>
              </a:prstTxWarp>
            </a:bodyPr>
            <a:lstStyle/>
            <a:p>
              <a:pPr defTabSz="913672"/>
              <a:endParaRPr lang="en-US" sz="1799">
                <a:solidFill>
                  <a:srgbClr val="002060"/>
                </a:solidFill>
              </a:endParaRPr>
            </a:p>
          </p:txBody>
        </p:sp>
      </p:grpSp>
      <p:grpSp>
        <p:nvGrpSpPr>
          <p:cNvPr id="54" name="Group 53"/>
          <p:cNvGrpSpPr/>
          <p:nvPr/>
        </p:nvGrpSpPr>
        <p:grpSpPr>
          <a:xfrm>
            <a:off x="3510540" y="5189368"/>
            <a:ext cx="855576" cy="855576"/>
            <a:chOff x="3581177" y="5293863"/>
            <a:chExt cx="873187" cy="873187"/>
          </a:xfrm>
        </p:grpSpPr>
        <p:sp>
          <p:nvSpPr>
            <p:cNvPr id="48" name="Oval 47"/>
            <p:cNvSpPr/>
            <p:nvPr/>
          </p:nvSpPr>
          <p:spPr bwMode="auto">
            <a:xfrm>
              <a:off x="3581177" y="5293863"/>
              <a:ext cx="873187" cy="873187"/>
            </a:xfrm>
            <a:prstGeom prst="ellipse">
              <a:avLst/>
            </a:prstGeom>
            <a:solidFill>
              <a:schemeClr val="bg1"/>
            </a:solidFill>
            <a:ln w="31750">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191" tIns="143354" rIns="179191" bIns="143354" numCol="1" spcCol="0" rtlCol="0" fromWordArt="0" anchor="t" anchorCtr="0" forceAA="0" compatLnSpc="1">
              <a:prstTxWarp prst="textNoShape">
                <a:avLst/>
              </a:prstTxWarp>
              <a:noAutofit/>
            </a:bodyPr>
            <a:lstStyle/>
            <a:p>
              <a:pPr algn="ctr" defTabSz="895639">
                <a:lnSpc>
                  <a:spcPct val="90000"/>
                </a:lnSpc>
              </a:pPr>
              <a:endParaRPr lang="en-US" sz="1959" spc="-49" dirty="0">
                <a:solidFill>
                  <a:srgbClr val="002060"/>
                </a:solidFill>
              </a:endParaRPr>
            </a:p>
          </p:txBody>
        </p:sp>
        <p:sp>
          <p:nvSpPr>
            <p:cNvPr id="44" name="Freeform 21"/>
            <p:cNvSpPr>
              <a:spLocks noEditPoints="1"/>
            </p:cNvSpPr>
            <p:nvPr/>
          </p:nvSpPr>
          <p:spPr bwMode="auto">
            <a:xfrm>
              <a:off x="3818880" y="5487462"/>
              <a:ext cx="397781" cy="485989"/>
            </a:xfrm>
            <a:custGeom>
              <a:avLst/>
              <a:gdLst>
                <a:gd name="T0" fmla="*/ 914 w 1743"/>
                <a:gd name="T1" fmla="*/ 1364 h 2131"/>
                <a:gd name="T2" fmla="*/ 304 w 1743"/>
                <a:gd name="T3" fmla="*/ 1435 h 2131"/>
                <a:gd name="T4" fmla="*/ 304 w 1743"/>
                <a:gd name="T5" fmla="*/ 1364 h 2131"/>
                <a:gd name="T6" fmla="*/ 304 w 1743"/>
                <a:gd name="T7" fmla="*/ 895 h 2131"/>
                <a:gd name="T8" fmla="*/ 914 w 1743"/>
                <a:gd name="T9" fmla="*/ 959 h 2131"/>
                <a:gd name="T10" fmla="*/ 914 w 1743"/>
                <a:gd name="T11" fmla="*/ 895 h 2131"/>
                <a:gd name="T12" fmla="*/ 1523 w 1743"/>
                <a:gd name="T13" fmla="*/ 717 h 2131"/>
                <a:gd name="T14" fmla="*/ 1551 w 1743"/>
                <a:gd name="T15" fmla="*/ 639 h 2131"/>
                <a:gd name="T16" fmla="*/ 1473 w 1743"/>
                <a:gd name="T17" fmla="*/ 788 h 2131"/>
                <a:gd name="T18" fmla="*/ 829 w 1743"/>
                <a:gd name="T19" fmla="*/ 653 h 2131"/>
                <a:gd name="T20" fmla="*/ 304 w 1743"/>
                <a:gd name="T21" fmla="*/ 724 h 2131"/>
                <a:gd name="T22" fmla="*/ 829 w 1743"/>
                <a:gd name="T23" fmla="*/ 653 h 2131"/>
                <a:gd name="T24" fmla="*/ 304 w 1743"/>
                <a:gd name="T25" fmla="*/ 1669 h 2131"/>
                <a:gd name="T26" fmla="*/ 829 w 1743"/>
                <a:gd name="T27" fmla="*/ 1605 h 2131"/>
                <a:gd name="T28" fmla="*/ 304 w 1743"/>
                <a:gd name="T29" fmla="*/ 1669 h 2131"/>
                <a:gd name="T30" fmla="*/ 1473 w 1743"/>
                <a:gd name="T31" fmla="*/ 2038 h 2131"/>
                <a:gd name="T32" fmla="*/ 78 w 1743"/>
                <a:gd name="T33" fmla="*/ 256 h 2131"/>
                <a:gd name="T34" fmla="*/ 312 w 1743"/>
                <a:gd name="T35" fmla="*/ 156 h 2131"/>
                <a:gd name="T36" fmla="*/ 0 w 1743"/>
                <a:gd name="T37" fmla="*/ 2131 h 2131"/>
                <a:gd name="T38" fmla="*/ 1551 w 1743"/>
                <a:gd name="T39" fmla="*/ 1115 h 2131"/>
                <a:gd name="T40" fmla="*/ 1473 w 1743"/>
                <a:gd name="T41" fmla="*/ 2038 h 2131"/>
                <a:gd name="T42" fmla="*/ 829 w 1743"/>
                <a:gd name="T43" fmla="*/ 1129 h 2131"/>
                <a:gd name="T44" fmla="*/ 304 w 1743"/>
                <a:gd name="T45" fmla="*/ 1200 h 2131"/>
                <a:gd name="T46" fmla="*/ 829 w 1743"/>
                <a:gd name="T47" fmla="*/ 1129 h 2131"/>
                <a:gd name="T48" fmla="*/ 290 w 1743"/>
                <a:gd name="T49" fmla="*/ 256 h 2131"/>
                <a:gd name="T50" fmla="*/ 545 w 1743"/>
                <a:gd name="T51" fmla="*/ 142 h 2131"/>
                <a:gd name="T52" fmla="*/ 630 w 1743"/>
                <a:gd name="T53" fmla="*/ 142 h 2131"/>
                <a:gd name="T54" fmla="*/ 921 w 1743"/>
                <a:gd name="T55" fmla="*/ 142 h 2131"/>
                <a:gd name="T56" fmla="*/ 1006 w 1743"/>
                <a:gd name="T57" fmla="*/ 142 h 2131"/>
                <a:gd name="T58" fmla="*/ 1261 w 1743"/>
                <a:gd name="T59" fmla="*/ 256 h 2131"/>
                <a:gd name="T60" fmla="*/ 283 w 1743"/>
                <a:gd name="T61" fmla="*/ 305 h 2131"/>
                <a:gd name="T62" fmla="*/ 701 w 1743"/>
                <a:gd name="T63" fmla="*/ 142 h 2131"/>
                <a:gd name="T64" fmla="*/ 850 w 1743"/>
                <a:gd name="T65" fmla="*/ 142 h 2131"/>
                <a:gd name="T66" fmla="*/ 701 w 1743"/>
                <a:gd name="T67" fmla="*/ 142 h 2131"/>
                <a:gd name="T68" fmla="*/ 205 w 1743"/>
                <a:gd name="T69" fmla="*/ 1910 h 2131"/>
                <a:gd name="T70" fmla="*/ 1346 w 1743"/>
                <a:gd name="T71" fmla="*/ 419 h 2131"/>
                <a:gd name="T72" fmla="*/ 1417 w 1743"/>
                <a:gd name="T73" fmla="*/ 405 h 2131"/>
                <a:gd name="T74" fmla="*/ 134 w 1743"/>
                <a:gd name="T75" fmla="*/ 348 h 2131"/>
                <a:gd name="T76" fmla="*/ 1417 w 1743"/>
                <a:gd name="T77" fmla="*/ 1974 h 2131"/>
                <a:gd name="T78" fmla="*/ 1346 w 1743"/>
                <a:gd name="T79" fmla="*/ 1413 h 2131"/>
                <a:gd name="T80" fmla="*/ 1346 w 1743"/>
                <a:gd name="T81" fmla="*/ 1910 h 2131"/>
                <a:gd name="T82" fmla="*/ 1346 w 1743"/>
                <a:gd name="T83" fmla="*/ 945 h 2131"/>
                <a:gd name="T84" fmla="*/ 1417 w 1743"/>
                <a:gd name="T85" fmla="*/ 881 h 2131"/>
                <a:gd name="T86" fmla="*/ 1417 w 1743"/>
                <a:gd name="T87" fmla="*/ 845 h 2131"/>
                <a:gd name="T88" fmla="*/ 1551 w 1743"/>
                <a:gd name="T89" fmla="*/ 249 h 2131"/>
                <a:gd name="T90" fmla="*/ 1240 w 1743"/>
                <a:gd name="T91" fmla="*/ 156 h 2131"/>
                <a:gd name="T92" fmla="*/ 1473 w 1743"/>
                <a:gd name="T93" fmla="*/ 256 h 2131"/>
                <a:gd name="T94" fmla="*/ 1523 w 1743"/>
                <a:gd name="T95" fmla="*/ 249 h 2131"/>
                <a:gd name="T96" fmla="*/ 1743 w 1743"/>
                <a:gd name="T97" fmla="*/ 291 h 2131"/>
                <a:gd name="T98" fmla="*/ 1098 w 1743"/>
                <a:gd name="T99" fmla="*/ 952 h 2131"/>
                <a:gd name="T100" fmla="*/ 1105 w 1743"/>
                <a:gd name="T101" fmla="*/ 653 h 2131"/>
                <a:gd name="T102" fmla="*/ 1544 w 1743"/>
                <a:gd name="T103" fmla="*/ 291 h 2131"/>
                <a:gd name="T104" fmla="*/ 1743 w 1743"/>
                <a:gd name="T105" fmla="*/ 291 h 2131"/>
                <a:gd name="T106" fmla="*/ 1289 w 1743"/>
                <a:gd name="T107" fmla="*/ 1427 h 2131"/>
                <a:gd name="T108" fmla="*/ 914 w 1743"/>
                <a:gd name="T109" fmla="*/ 1129 h 2131"/>
                <a:gd name="T110" fmla="*/ 1197 w 1743"/>
                <a:gd name="T111" fmla="*/ 1278 h 2131"/>
                <a:gd name="T112" fmla="*/ 1743 w 1743"/>
                <a:gd name="T113" fmla="*/ 760 h 2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43" h="2131">
                  <a:moveTo>
                    <a:pt x="304" y="1364"/>
                  </a:moveTo>
                  <a:cubicBezTo>
                    <a:pt x="914" y="1364"/>
                    <a:pt x="914" y="1364"/>
                    <a:pt x="914" y="1364"/>
                  </a:cubicBezTo>
                  <a:cubicBezTo>
                    <a:pt x="914" y="1435"/>
                    <a:pt x="914" y="1435"/>
                    <a:pt x="914" y="1435"/>
                  </a:cubicBezTo>
                  <a:cubicBezTo>
                    <a:pt x="304" y="1435"/>
                    <a:pt x="304" y="1435"/>
                    <a:pt x="304" y="1435"/>
                  </a:cubicBezTo>
                  <a:cubicBezTo>
                    <a:pt x="304" y="1364"/>
                    <a:pt x="304" y="1364"/>
                    <a:pt x="304" y="1364"/>
                  </a:cubicBezTo>
                  <a:cubicBezTo>
                    <a:pt x="304" y="1364"/>
                    <a:pt x="304" y="1364"/>
                    <a:pt x="304" y="1364"/>
                  </a:cubicBezTo>
                  <a:close/>
                  <a:moveTo>
                    <a:pt x="914" y="895"/>
                  </a:moveTo>
                  <a:cubicBezTo>
                    <a:pt x="304" y="895"/>
                    <a:pt x="304" y="895"/>
                    <a:pt x="304" y="895"/>
                  </a:cubicBezTo>
                  <a:cubicBezTo>
                    <a:pt x="304" y="959"/>
                    <a:pt x="304" y="959"/>
                    <a:pt x="304" y="959"/>
                  </a:cubicBezTo>
                  <a:cubicBezTo>
                    <a:pt x="914" y="959"/>
                    <a:pt x="914" y="959"/>
                    <a:pt x="914" y="959"/>
                  </a:cubicBezTo>
                  <a:cubicBezTo>
                    <a:pt x="914" y="895"/>
                    <a:pt x="914" y="895"/>
                    <a:pt x="914" y="895"/>
                  </a:cubicBezTo>
                  <a:cubicBezTo>
                    <a:pt x="914" y="895"/>
                    <a:pt x="914" y="895"/>
                    <a:pt x="914" y="895"/>
                  </a:cubicBezTo>
                  <a:close/>
                  <a:moveTo>
                    <a:pt x="1473" y="788"/>
                  </a:moveTo>
                  <a:cubicBezTo>
                    <a:pt x="1523" y="717"/>
                    <a:pt x="1523" y="717"/>
                    <a:pt x="1523" y="717"/>
                  </a:cubicBezTo>
                  <a:cubicBezTo>
                    <a:pt x="1551" y="717"/>
                    <a:pt x="1551" y="717"/>
                    <a:pt x="1551" y="717"/>
                  </a:cubicBezTo>
                  <a:cubicBezTo>
                    <a:pt x="1551" y="639"/>
                    <a:pt x="1551" y="639"/>
                    <a:pt x="1551" y="639"/>
                  </a:cubicBezTo>
                  <a:cubicBezTo>
                    <a:pt x="1473" y="753"/>
                    <a:pt x="1473" y="753"/>
                    <a:pt x="1473" y="753"/>
                  </a:cubicBezTo>
                  <a:cubicBezTo>
                    <a:pt x="1473" y="788"/>
                    <a:pt x="1473" y="788"/>
                    <a:pt x="1473" y="788"/>
                  </a:cubicBezTo>
                  <a:cubicBezTo>
                    <a:pt x="1473" y="788"/>
                    <a:pt x="1473" y="788"/>
                    <a:pt x="1473" y="788"/>
                  </a:cubicBezTo>
                  <a:close/>
                  <a:moveTo>
                    <a:pt x="829" y="653"/>
                  </a:moveTo>
                  <a:cubicBezTo>
                    <a:pt x="304" y="653"/>
                    <a:pt x="304" y="653"/>
                    <a:pt x="304" y="653"/>
                  </a:cubicBezTo>
                  <a:cubicBezTo>
                    <a:pt x="304" y="724"/>
                    <a:pt x="304" y="724"/>
                    <a:pt x="304" y="724"/>
                  </a:cubicBezTo>
                  <a:cubicBezTo>
                    <a:pt x="829" y="724"/>
                    <a:pt x="829" y="724"/>
                    <a:pt x="829" y="724"/>
                  </a:cubicBezTo>
                  <a:cubicBezTo>
                    <a:pt x="829" y="653"/>
                    <a:pt x="829" y="653"/>
                    <a:pt x="829" y="653"/>
                  </a:cubicBezTo>
                  <a:cubicBezTo>
                    <a:pt x="829" y="653"/>
                    <a:pt x="829" y="653"/>
                    <a:pt x="829" y="653"/>
                  </a:cubicBezTo>
                  <a:close/>
                  <a:moveTo>
                    <a:pt x="304" y="1669"/>
                  </a:moveTo>
                  <a:cubicBezTo>
                    <a:pt x="829" y="1669"/>
                    <a:pt x="829" y="1669"/>
                    <a:pt x="829" y="1669"/>
                  </a:cubicBezTo>
                  <a:cubicBezTo>
                    <a:pt x="829" y="1605"/>
                    <a:pt x="829" y="1605"/>
                    <a:pt x="829" y="1605"/>
                  </a:cubicBezTo>
                  <a:cubicBezTo>
                    <a:pt x="304" y="1605"/>
                    <a:pt x="304" y="1605"/>
                    <a:pt x="304" y="1605"/>
                  </a:cubicBezTo>
                  <a:cubicBezTo>
                    <a:pt x="304" y="1669"/>
                    <a:pt x="304" y="1669"/>
                    <a:pt x="304" y="1669"/>
                  </a:cubicBezTo>
                  <a:cubicBezTo>
                    <a:pt x="304" y="1669"/>
                    <a:pt x="304" y="1669"/>
                    <a:pt x="304" y="1669"/>
                  </a:cubicBezTo>
                  <a:close/>
                  <a:moveTo>
                    <a:pt x="1473" y="2038"/>
                  </a:moveTo>
                  <a:cubicBezTo>
                    <a:pt x="78" y="2038"/>
                    <a:pt x="78" y="2038"/>
                    <a:pt x="78" y="2038"/>
                  </a:cubicBezTo>
                  <a:cubicBezTo>
                    <a:pt x="78" y="256"/>
                    <a:pt x="78" y="256"/>
                    <a:pt x="78" y="256"/>
                  </a:cubicBezTo>
                  <a:cubicBezTo>
                    <a:pt x="248" y="256"/>
                    <a:pt x="248" y="256"/>
                    <a:pt x="248" y="256"/>
                  </a:cubicBezTo>
                  <a:cubicBezTo>
                    <a:pt x="262" y="220"/>
                    <a:pt x="283" y="185"/>
                    <a:pt x="312" y="156"/>
                  </a:cubicBezTo>
                  <a:cubicBezTo>
                    <a:pt x="0" y="156"/>
                    <a:pt x="0" y="156"/>
                    <a:pt x="0" y="156"/>
                  </a:cubicBezTo>
                  <a:cubicBezTo>
                    <a:pt x="0" y="2131"/>
                    <a:pt x="0" y="2131"/>
                    <a:pt x="0" y="2131"/>
                  </a:cubicBezTo>
                  <a:cubicBezTo>
                    <a:pt x="1551" y="2131"/>
                    <a:pt x="1551" y="2131"/>
                    <a:pt x="1551" y="2131"/>
                  </a:cubicBezTo>
                  <a:cubicBezTo>
                    <a:pt x="1551" y="1115"/>
                    <a:pt x="1551" y="1115"/>
                    <a:pt x="1551" y="1115"/>
                  </a:cubicBezTo>
                  <a:cubicBezTo>
                    <a:pt x="1473" y="1229"/>
                    <a:pt x="1473" y="1229"/>
                    <a:pt x="1473" y="1229"/>
                  </a:cubicBezTo>
                  <a:cubicBezTo>
                    <a:pt x="1473" y="2038"/>
                    <a:pt x="1473" y="2038"/>
                    <a:pt x="1473" y="2038"/>
                  </a:cubicBezTo>
                  <a:cubicBezTo>
                    <a:pt x="1473" y="2038"/>
                    <a:pt x="1473" y="2038"/>
                    <a:pt x="1473" y="2038"/>
                  </a:cubicBezTo>
                  <a:close/>
                  <a:moveTo>
                    <a:pt x="829" y="1129"/>
                  </a:moveTo>
                  <a:cubicBezTo>
                    <a:pt x="304" y="1129"/>
                    <a:pt x="304" y="1129"/>
                    <a:pt x="304" y="1129"/>
                  </a:cubicBezTo>
                  <a:cubicBezTo>
                    <a:pt x="304" y="1200"/>
                    <a:pt x="304" y="1200"/>
                    <a:pt x="304" y="1200"/>
                  </a:cubicBezTo>
                  <a:cubicBezTo>
                    <a:pt x="829" y="1200"/>
                    <a:pt x="829" y="1200"/>
                    <a:pt x="829" y="1200"/>
                  </a:cubicBezTo>
                  <a:cubicBezTo>
                    <a:pt x="829" y="1129"/>
                    <a:pt x="829" y="1129"/>
                    <a:pt x="829" y="1129"/>
                  </a:cubicBezTo>
                  <a:cubicBezTo>
                    <a:pt x="829" y="1129"/>
                    <a:pt x="829" y="1129"/>
                    <a:pt x="829" y="1129"/>
                  </a:cubicBezTo>
                  <a:close/>
                  <a:moveTo>
                    <a:pt x="290" y="256"/>
                  </a:moveTo>
                  <a:cubicBezTo>
                    <a:pt x="304" y="206"/>
                    <a:pt x="354" y="178"/>
                    <a:pt x="404" y="156"/>
                  </a:cubicBezTo>
                  <a:cubicBezTo>
                    <a:pt x="446" y="149"/>
                    <a:pt x="503" y="142"/>
                    <a:pt x="545" y="142"/>
                  </a:cubicBezTo>
                  <a:cubicBezTo>
                    <a:pt x="567" y="142"/>
                    <a:pt x="588" y="142"/>
                    <a:pt x="609" y="142"/>
                  </a:cubicBezTo>
                  <a:cubicBezTo>
                    <a:pt x="616" y="142"/>
                    <a:pt x="623" y="142"/>
                    <a:pt x="630" y="142"/>
                  </a:cubicBezTo>
                  <a:cubicBezTo>
                    <a:pt x="630" y="64"/>
                    <a:pt x="694" y="0"/>
                    <a:pt x="779" y="0"/>
                  </a:cubicBezTo>
                  <a:cubicBezTo>
                    <a:pt x="857" y="0"/>
                    <a:pt x="921" y="64"/>
                    <a:pt x="921" y="142"/>
                  </a:cubicBezTo>
                  <a:cubicBezTo>
                    <a:pt x="928" y="142"/>
                    <a:pt x="935" y="142"/>
                    <a:pt x="942" y="142"/>
                  </a:cubicBezTo>
                  <a:cubicBezTo>
                    <a:pt x="963" y="142"/>
                    <a:pt x="985" y="142"/>
                    <a:pt x="1006" y="142"/>
                  </a:cubicBezTo>
                  <a:cubicBezTo>
                    <a:pt x="1055" y="142"/>
                    <a:pt x="1105" y="149"/>
                    <a:pt x="1147" y="156"/>
                  </a:cubicBezTo>
                  <a:cubicBezTo>
                    <a:pt x="1204" y="178"/>
                    <a:pt x="1247" y="206"/>
                    <a:pt x="1261" y="256"/>
                  </a:cubicBezTo>
                  <a:cubicBezTo>
                    <a:pt x="1268" y="270"/>
                    <a:pt x="1268" y="291"/>
                    <a:pt x="1268" y="305"/>
                  </a:cubicBezTo>
                  <a:cubicBezTo>
                    <a:pt x="1027" y="305"/>
                    <a:pt x="524" y="305"/>
                    <a:pt x="283" y="305"/>
                  </a:cubicBezTo>
                  <a:cubicBezTo>
                    <a:pt x="283" y="291"/>
                    <a:pt x="290" y="270"/>
                    <a:pt x="290" y="256"/>
                  </a:cubicBezTo>
                  <a:close/>
                  <a:moveTo>
                    <a:pt x="701" y="142"/>
                  </a:moveTo>
                  <a:cubicBezTo>
                    <a:pt x="730" y="142"/>
                    <a:pt x="751" y="142"/>
                    <a:pt x="779" y="142"/>
                  </a:cubicBezTo>
                  <a:cubicBezTo>
                    <a:pt x="800" y="142"/>
                    <a:pt x="822" y="142"/>
                    <a:pt x="850" y="142"/>
                  </a:cubicBezTo>
                  <a:cubicBezTo>
                    <a:pt x="843" y="107"/>
                    <a:pt x="815" y="78"/>
                    <a:pt x="779" y="78"/>
                  </a:cubicBezTo>
                  <a:cubicBezTo>
                    <a:pt x="737" y="78"/>
                    <a:pt x="708" y="107"/>
                    <a:pt x="701" y="142"/>
                  </a:cubicBezTo>
                  <a:close/>
                  <a:moveTo>
                    <a:pt x="1346" y="1910"/>
                  </a:moveTo>
                  <a:cubicBezTo>
                    <a:pt x="205" y="1910"/>
                    <a:pt x="205" y="1910"/>
                    <a:pt x="205" y="1910"/>
                  </a:cubicBezTo>
                  <a:cubicBezTo>
                    <a:pt x="205" y="419"/>
                    <a:pt x="205" y="419"/>
                    <a:pt x="205" y="419"/>
                  </a:cubicBezTo>
                  <a:cubicBezTo>
                    <a:pt x="1346" y="419"/>
                    <a:pt x="1346" y="419"/>
                    <a:pt x="1346" y="419"/>
                  </a:cubicBezTo>
                  <a:cubicBezTo>
                    <a:pt x="1346" y="504"/>
                    <a:pt x="1346" y="504"/>
                    <a:pt x="1346" y="504"/>
                  </a:cubicBezTo>
                  <a:cubicBezTo>
                    <a:pt x="1417" y="405"/>
                    <a:pt x="1417" y="405"/>
                    <a:pt x="1417" y="405"/>
                  </a:cubicBezTo>
                  <a:cubicBezTo>
                    <a:pt x="1417" y="348"/>
                    <a:pt x="1417" y="348"/>
                    <a:pt x="1417" y="348"/>
                  </a:cubicBezTo>
                  <a:cubicBezTo>
                    <a:pt x="134" y="348"/>
                    <a:pt x="134" y="348"/>
                    <a:pt x="134" y="348"/>
                  </a:cubicBezTo>
                  <a:cubicBezTo>
                    <a:pt x="134" y="1974"/>
                    <a:pt x="134" y="1974"/>
                    <a:pt x="134" y="1974"/>
                  </a:cubicBezTo>
                  <a:cubicBezTo>
                    <a:pt x="1417" y="1974"/>
                    <a:pt x="1417" y="1974"/>
                    <a:pt x="1417" y="1974"/>
                  </a:cubicBezTo>
                  <a:cubicBezTo>
                    <a:pt x="1417" y="1314"/>
                    <a:pt x="1417" y="1314"/>
                    <a:pt x="1417" y="1314"/>
                  </a:cubicBezTo>
                  <a:cubicBezTo>
                    <a:pt x="1346" y="1413"/>
                    <a:pt x="1346" y="1413"/>
                    <a:pt x="1346" y="1413"/>
                  </a:cubicBezTo>
                  <a:cubicBezTo>
                    <a:pt x="1346" y="1910"/>
                    <a:pt x="1346" y="1910"/>
                    <a:pt x="1346" y="1910"/>
                  </a:cubicBezTo>
                  <a:cubicBezTo>
                    <a:pt x="1346" y="1910"/>
                    <a:pt x="1346" y="1910"/>
                    <a:pt x="1346" y="1910"/>
                  </a:cubicBezTo>
                  <a:close/>
                  <a:moveTo>
                    <a:pt x="1417" y="845"/>
                  </a:moveTo>
                  <a:cubicBezTo>
                    <a:pt x="1346" y="945"/>
                    <a:pt x="1346" y="945"/>
                    <a:pt x="1346" y="945"/>
                  </a:cubicBezTo>
                  <a:cubicBezTo>
                    <a:pt x="1346" y="980"/>
                    <a:pt x="1346" y="980"/>
                    <a:pt x="1346" y="980"/>
                  </a:cubicBezTo>
                  <a:cubicBezTo>
                    <a:pt x="1417" y="881"/>
                    <a:pt x="1417" y="881"/>
                    <a:pt x="1417" y="881"/>
                  </a:cubicBezTo>
                  <a:cubicBezTo>
                    <a:pt x="1417" y="845"/>
                    <a:pt x="1417" y="845"/>
                    <a:pt x="1417" y="845"/>
                  </a:cubicBezTo>
                  <a:cubicBezTo>
                    <a:pt x="1417" y="845"/>
                    <a:pt x="1417" y="845"/>
                    <a:pt x="1417" y="845"/>
                  </a:cubicBezTo>
                  <a:close/>
                  <a:moveTo>
                    <a:pt x="1523" y="249"/>
                  </a:moveTo>
                  <a:cubicBezTo>
                    <a:pt x="1551" y="249"/>
                    <a:pt x="1551" y="249"/>
                    <a:pt x="1551" y="249"/>
                  </a:cubicBezTo>
                  <a:cubicBezTo>
                    <a:pt x="1551" y="156"/>
                    <a:pt x="1551" y="156"/>
                    <a:pt x="1551" y="156"/>
                  </a:cubicBezTo>
                  <a:cubicBezTo>
                    <a:pt x="1240" y="156"/>
                    <a:pt x="1240" y="156"/>
                    <a:pt x="1240" y="156"/>
                  </a:cubicBezTo>
                  <a:cubicBezTo>
                    <a:pt x="1268" y="185"/>
                    <a:pt x="1289" y="213"/>
                    <a:pt x="1303" y="256"/>
                  </a:cubicBezTo>
                  <a:cubicBezTo>
                    <a:pt x="1473" y="256"/>
                    <a:pt x="1473" y="256"/>
                    <a:pt x="1473" y="256"/>
                  </a:cubicBezTo>
                  <a:cubicBezTo>
                    <a:pt x="1473" y="312"/>
                    <a:pt x="1473" y="312"/>
                    <a:pt x="1473" y="312"/>
                  </a:cubicBezTo>
                  <a:cubicBezTo>
                    <a:pt x="1523" y="249"/>
                    <a:pt x="1523" y="249"/>
                    <a:pt x="1523" y="249"/>
                  </a:cubicBezTo>
                  <a:cubicBezTo>
                    <a:pt x="1523" y="249"/>
                    <a:pt x="1523" y="249"/>
                    <a:pt x="1523" y="249"/>
                  </a:cubicBezTo>
                  <a:close/>
                  <a:moveTo>
                    <a:pt x="1743" y="291"/>
                  </a:moveTo>
                  <a:cubicBezTo>
                    <a:pt x="1289" y="952"/>
                    <a:pt x="1289" y="952"/>
                    <a:pt x="1289" y="952"/>
                  </a:cubicBezTo>
                  <a:cubicBezTo>
                    <a:pt x="1098" y="952"/>
                    <a:pt x="1098" y="952"/>
                    <a:pt x="1098" y="952"/>
                  </a:cubicBezTo>
                  <a:cubicBezTo>
                    <a:pt x="914" y="653"/>
                    <a:pt x="914" y="653"/>
                    <a:pt x="914" y="653"/>
                  </a:cubicBezTo>
                  <a:cubicBezTo>
                    <a:pt x="1105" y="653"/>
                    <a:pt x="1105" y="653"/>
                    <a:pt x="1105" y="653"/>
                  </a:cubicBezTo>
                  <a:cubicBezTo>
                    <a:pt x="1197" y="803"/>
                    <a:pt x="1197" y="803"/>
                    <a:pt x="1197" y="803"/>
                  </a:cubicBezTo>
                  <a:cubicBezTo>
                    <a:pt x="1544" y="291"/>
                    <a:pt x="1544" y="291"/>
                    <a:pt x="1544" y="291"/>
                  </a:cubicBezTo>
                  <a:cubicBezTo>
                    <a:pt x="1743" y="291"/>
                    <a:pt x="1743" y="291"/>
                    <a:pt x="1743" y="291"/>
                  </a:cubicBezTo>
                  <a:cubicBezTo>
                    <a:pt x="1743" y="291"/>
                    <a:pt x="1743" y="291"/>
                    <a:pt x="1743" y="291"/>
                  </a:cubicBezTo>
                  <a:close/>
                  <a:moveTo>
                    <a:pt x="1743" y="760"/>
                  </a:moveTo>
                  <a:cubicBezTo>
                    <a:pt x="1289" y="1427"/>
                    <a:pt x="1289" y="1427"/>
                    <a:pt x="1289" y="1427"/>
                  </a:cubicBezTo>
                  <a:cubicBezTo>
                    <a:pt x="1098" y="1427"/>
                    <a:pt x="1098" y="1427"/>
                    <a:pt x="1098" y="1427"/>
                  </a:cubicBezTo>
                  <a:cubicBezTo>
                    <a:pt x="914" y="1129"/>
                    <a:pt x="914" y="1129"/>
                    <a:pt x="914" y="1129"/>
                  </a:cubicBezTo>
                  <a:cubicBezTo>
                    <a:pt x="1105" y="1129"/>
                    <a:pt x="1105" y="1129"/>
                    <a:pt x="1105" y="1129"/>
                  </a:cubicBezTo>
                  <a:cubicBezTo>
                    <a:pt x="1197" y="1278"/>
                    <a:pt x="1197" y="1278"/>
                    <a:pt x="1197" y="1278"/>
                  </a:cubicBezTo>
                  <a:cubicBezTo>
                    <a:pt x="1544" y="760"/>
                    <a:pt x="1544" y="760"/>
                    <a:pt x="1544" y="760"/>
                  </a:cubicBezTo>
                  <a:cubicBezTo>
                    <a:pt x="1743" y="760"/>
                    <a:pt x="1743" y="760"/>
                    <a:pt x="1743" y="760"/>
                  </a:cubicBezTo>
                  <a:cubicBezTo>
                    <a:pt x="1743" y="760"/>
                    <a:pt x="1743" y="760"/>
                    <a:pt x="1743" y="760"/>
                  </a:cubicBezTo>
                  <a:close/>
                </a:path>
              </a:pathLst>
            </a:custGeom>
            <a:solidFill>
              <a:schemeClr val="accent1"/>
            </a:solidFill>
            <a:ln>
              <a:noFill/>
            </a:ln>
          </p:spPr>
          <p:txBody>
            <a:bodyPr vert="horz" wrap="square" lIns="89596" tIns="44798" rIns="89596" bIns="44798" numCol="1" anchor="t" anchorCtr="0" compatLnSpc="1">
              <a:prstTxWarp prst="textNoShape">
                <a:avLst/>
              </a:prstTxWarp>
            </a:bodyPr>
            <a:lstStyle/>
            <a:p>
              <a:pPr defTabSz="913672"/>
              <a:endParaRPr lang="en-US" sz="1799">
                <a:solidFill>
                  <a:srgbClr val="002060"/>
                </a:solidFill>
              </a:endParaRPr>
            </a:p>
          </p:txBody>
        </p:sp>
      </p:grpSp>
      <p:grpSp>
        <p:nvGrpSpPr>
          <p:cNvPr id="51" name="Group 50"/>
          <p:cNvGrpSpPr/>
          <p:nvPr/>
        </p:nvGrpSpPr>
        <p:grpSpPr>
          <a:xfrm>
            <a:off x="3510540" y="1778008"/>
            <a:ext cx="855576" cy="855576"/>
            <a:chOff x="3581177" y="1812284"/>
            <a:chExt cx="873187" cy="873187"/>
          </a:xfrm>
        </p:grpSpPr>
        <p:sp>
          <p:nvSpPr>
            <p:cNvPr id="45" name="Oval 44"/>
            <p:cNvSpPr/>
            <p:nvPr/>
          </p:nvSpPr>
          <p:spPr bwMode="auto">
            <a:xfrm>
              <a:off x="3581177" y="1812284"/>
              <a:ext cx="873187" cy="873187"/>
            </a:xfrm>
            <a:prstGeom prst="ellipse">
              <a:avLst/>
            </a:prstGeom>
            <a:solidFill>
              <a:schemeClr val="bg1"/>
            </a:solidFill>
            <a:ln w="31750">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191" tIns="143354" rIns="179191" bIns="143354" numCol="1" spcCol="0" rtlCol="0" fromWordArt="0" anchor="t" anchorCtr="0" forceAA="0" compatLnSpc="1">
              <a:prstTxWarp prst="textNoShape">
                <a:avLst/>
              </a:prstTxWarp>
              <a:noAutofit/>
            </a:bodyPr>
            <a:lstStyle/>
            <a:p>
              <a:pPr algn="ctr" defTabSz="895639">
                <a:lnSpc>
                  <a:spcPct val="90000"/>
                </a:lnSpc>
              </a:pPr>
              <a:endParaRPr lang="en-US" sz="1959" spc="-49" dirty="0">
                <a:solidFill>
                  <a:srgbClr val="002060"/>
                </a:solidFill>
              </a:endParaRPr>
            </a:p>
          </p:txBody>
        </p:sp>
        <p:sp>
          <p:nvSpPr>
            <p:cNvPr id="38" name="Freeform 13"/>
            <p:cNvSpPr>
              <a:spLocks noEditPoints="1"/>
            </p:cNvSpPr>
            <p:nvPr/>
          </p:nvSpPr>
          <p:spPr bwMode="auto">
            <a:xfrm>
              <a:off x="3766539" y="1998434"/>
              <a:ext cx="502462" cy="500887"/>
            </a:xfrm>
            <a:custGeom>
              <a:avLst/>
              <a:gdLst>
                <a:gd name="T0" fmla="*/ 1900 w 1970"/>
                <a:gd name="T1" fmla="*/ 851 h 1965"/>
                <a:gd name="T2" fmla="*/ 1900 w 1970"/>
                <a:gd name="T3" fmla="*/ 1108 h 1965"/>
                <a:gd name="T4" fmla="*/ 1117 w 1970"/>
                <a:gd name="T5" fmla="*/ 1894 h 1965"/>
                <a:gd name="T6" fmla="*/ 859 w 1970"/>
                <a:gd name="T7" fmla="*/ 1894 h 1965"/>
                <a:gd name="T8" fmla="*/ 71 w 1970"/>
                <a:gd name="T9" fmla="*/ 1108 h 1965"/>
                <a:gd name="T10" fmla="*/ 71 w 1970"/>
                <a:gd name="T11" fmla="*/ 851 h 1965"/>
                <a:gd name="T12" fmla="*/ 859 w 1970"/>
                <a:gd name="T13" fmla="*/ 70 h 1965"/>
                <a:gd name="T14" fmla="*/ 1117 w 1970"/>
                <a:gd name="T15" fmla="*/ 70 h 1965"/>
                <a:gd name="T16" fmla="*/ 1900 w 1970"/>
                <a:gd name="T17" fmla="*/ 851 h 1965"/>
                <a:gd name="T18" fmla="*/ 1900 w 1970"/>
                <a:gd name="T19" fmla="*/ 851 h 1965"/>
                <a:gd name="T20" fmla="*/ 1041 w 1970"/>
                <a:gd name="T21" fmla="*/ 947 h 1965"/>
                <a:gd name="T22" fmla="*/ 1086 w 1970"/>
                <a:gd name="T23" fmla="*/ 781 h 1965"/>
                <a:gd name="T24" fmla="*/ 1122 w 1970"/>
                <a:gd name="T25" fmla="*/ 559 h 1965"/>
                <a:gd name="T26" fmla="*/ 1086 w 1970"/>
                <a:gd name="T27" fmla="*/ 463 h 1965"/>
                <a:gd name="T28" fmla="*/ 990 w 1970"/>
                <a:gd name="T29" fmla="*/ 428 h 1965"/>
                <a:gd name="T30" fmla="*/ 899 w 1970"/>
                <a:gd name="T31" fmla="*/ 463 h 1965"/>
                <a:gd name="T32" fmla="*/ 864 w 1970"/>
                <a:gd name="T33" fmla="*/ 559 h 1965"/>
                <a:gd name="T34" fmla="*/ 899 w 1970"/>
                <a:gd name="T35" fmla="*/ 781 h 1965"/>
                <a:gd name="T36" fmla="*/ 940 w 1970"/>
                <a:gd name="T37" fmla="*/ 947 h 1965"/>
                <a:gd name="T38" fmla="*/ 975 w 1970"/>
                <a:gd name="T39" fmla="*/ 1164 h 1965"/>
                <a:gd name="T40" fmla="*/ 1011 w 1970"/>
                <a:gd name="T41" fmla="*/ 1164 h 1965"/>
                <a:gd name="T42" fmla="*/ 1041 w 1970"/>
                <a:gd name="T43" fmla="*/ 947 h 1965"/>
                <a:gd name="T44" fmla="*/ 904 w 1970"/>
                <a:gd name="T45" fmla="*/ 1315 h 1965"/>
                <a:gd name="T46" fmla="*/ 869 w 1970"/>
                <a:gd name="T47" fmla="*/ 1405 h 1965"/>
                <a:gd name="T48" fmla="*/ 904 w 1970"/>
                <a:gd name="T49" fmla="*/ 1496 h 1965"/>
                <a:gd name="T50" fmla="*/ 995 w 1970"/>
                <a:gd name="T51" fmla="*/ 1531 h 1965"/>
                <a:gd name="T52" fmla="*/ 1086 w 1970"/>
                <a:gd name="T53" fmla="*/ 1496 h 1965"/>
                <a:gd name="T54" fmla="*/ 1122 w 1970"/>
                <a:gd name="T55" fmla="*/ 1405 h 1965"/>
                <a:gd name="T56" fmla="*/ 1086 w 1970"/>
                <a:gd name="T57" fmla="*/ 1315 h 1965"/>
                <a:gd name="T58" fmla="*/ 995 w 1970"/>
                <a:gd name="T59" fmla="*/ 1280 h 1965"/>
                <a:gd name="T60" fmla="*/ 904 w 1970"/>
                <a:gd name="T61" fmla="*/ 1315 h 1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70" h="1965">
                  <a:moveTo>
                    <a:pt x="1900" y="851"/>
                  </a:moveTo>
                  <a:cubicBezTo>
                    <a:pt x="1970" y="922"/>
                    <a:pt x="1970" y="1038"/>
                    <a:pt x="1900" y="1108"/>
                  </a:cubicBezTo>
                  <a:cubicBezTo>
                    <a:pt x="1117" y="1894"/>
                    <a:pt x="1117" y="1894"/>
                    <a:pt x="1117" y="1894"/>
                  </a:cubicBezTo>
                  <a:cubicBezTo>
                    <a:pt x="1046" y="1965"/>
                    <a:pt x="930" y="1965"/>
                    <a:pt x="859" y="1894"/>
                  </a:cubicBezTo>
                  <a:cubicBezTo>
                    <a:pt x="71" y="1108"/>
                    <a:pt x="71" y="1108"/>
                    <a:pt x="71" y="1108"/>
                  </a:cubicBezTo>
                  <a:cubicBezTo>
                    <a:pt x="0" y="1038"/>
                    <a:pt x="0" y="922"/>
                    <a:pt x="71" y="851"/>
                  </a:cubicBezTo>
                  <a:cubicBezTo>
                    <a:pt x="859" y="70"/>
                    <a:pt x="859" y="70"/>
                    <a:pt x="859" y="70"/>
                  </a:cubicBezTo>
                  <a:cubicBezTo>
                    <a:pt x="930" y="0"/>
                    <a:pt x="1046" y="0"/>
                    <a:pt x="1117" y="70"/>
                  </a:cubicBezTo>
                  <a:cubicBezTo>
                    <a:pt x="1900" y="851"/>
                    <a:pt x="1900" y="851"/>
                    <a:pt x="1900" y="851"/>
                  </a:cubicBezTo>
                  <a:cubicBezTo>
                    <a:pt x="1900" y="851"/>
                    <a:pt x="1900" y="851"/>
                    <a:pt x="1900" y="851"/>
                  </a:cubicBezTo>
                  <a:close/>
                  <a:moveTo>
                    <a:pt x="1041" y="947"/>
                  </a:moveTo>
                  <a:cubicBezTo>
                    <a:pt x="1086" y="781"/>
                    <a:pt x="1086" y="781"/>
                    <a:pt x="1086" y="781"/>
                  </a:cubicBezTo>
                  <a:cubicBezTo>
                    <a:pt x="1112" y="670"/>
                    <a:pt x="1122" y="599"/>
                    <a:pt x="1122" y="559"/>
                  </a:cubicBezTo>
                  <a:cubicBezTo>
                    <a:pt x="1122" y="519"/>
                    <a:pt x="1112" y="489"/>
                    <a:pt x="1086" y="463"/>
                  </a:cubicBezTo>
                  <a:cubicBezTo>
                    <a:pt x="1061" y="438"/>
                    <a:pt x="1031" y="428"/>
                    <a:pt x="990" y="428"/>
                  </a:cubicBezTo>
                  <a:cubicBezTo>
                    <a:pt x="955" y="428"/>
                    <a:pt x="920" y="438"/>
                    <a:pt x="899" y="463"/>
                  </a:cubicBezTo>
                  <a:cubicBezTo>
                    <a:pt x="874" y="489"/>
                    <a:pt x="864" y="519"/>
                    <a:pt x="864" y="559"/>
                  </a:cubicBezTo>
                  <a:cubicBezTo>
                    <a:pt x="864" y="604"/>
                    <a:pt x="874" y="680"/>
                    <a:pt x="899" y="781"/>
                  </a:cubicBezTo>
                  <a:cubicBezTo>
                    <a:pt x="940" y="947"/>
                    <a:pt x="940" y="947"/>
                    <a:pt x="940" y="947"/>
                  </a:cubicBezTo>
                  <a:cubicBezTo>
                    <a:pt x="960" y="1033"/>
                    <a:pt x="970" y="1103"/>
                    <a:pt x="975" y="1164"/>
                  </a:cubicBezTo>
                  <a:cubicBezTo>
                    <a:pt x="1011" y="1164"/>
                    <a:pt x="1011" y="1164"/>
                    <a:pt x="1011" y="1164"/>
                  </a:cubicBezTo>
                  <a:cubicBezTo>
                    <a:pt x="1016" y="1083"/>
                    <a:pt x="1026" y="1007"/>
                    <a:pt x="1041" y="947"/>
                  </a:cubicBezTo>
                  <a:close/>
                  <a:moveTo>
                    <a:pt x="904" y="1315"/>
                  </a:moveTo>
                  <a:cubicBezTo>
                    <a:pt x="879" y="1340"/>
                    <a:pt x="869" y="1370"/>
                    <a:pt x="869" y="1405"/>
                  </a:cubicBezTo>
                  <a:cubicBezTo>
                    <a:pt x="869" y="1441"/>
                    <a:pt x="879" y="1471"/>
                    <a:pt x="904" y="1496"/>
                  </a:cubicBezTo>
                  <a:cubicBezTo>
                    <a:pt x="930" y="1521"/>
                    <a:pt x="960" y="1531"/>
                    <a:pt x="995" y="1531"/>
                  </a:cubicBezTo>
                  <a:cubicBezTo>
                    <a:pt x="1031" y="1531"/>
                    <a:pt x="1061" y="1521"/>
                    <a:pt x="1086" y="1496"/>
                  </a:cubicBezTo>
                  <a:cubicBezTo>
                    <a:pt x="1107" y="1471"/>
                    <a:pt x="1122" y="1441"/>
                    <a:pt x="1122" y="1405"/>
                  </a:cubicBezTo>
                  <a:cubicBezTo>
                    <a:pt x="1122" y="1370"/>
                    <a:pt x="1107" y="1340"/>
                    <a:pt x="1086" y="1315"/>
                  </a:cubicBezTo>
                  <a:cubicBezTo>
                    <a:pt x="1061" y="1290"/>
                    <a:pt x="1031" y="1280"/>
                    <a:pt x="995" y="1280"/>
                  </a:cubicBezTo>
                  <a:cubicBezTo>
                    <a:pt x="960" y="1280"/>
                    <a:pt x="930" y="1290"/>
                    <a:pt x="904" y="1315"/>
                  </a:cubicBezTo>
                  <a:close/>
                </a:path>
              </a:pathLst>
            </a:custGeom>
            <a:solidFill>
              <a:schemeClr val="accent1"/>
            </a:solidFill>
            <a:ln>
              <a:noFill/>
            </a:ln>
          </p:spPr>
          <p:txBody>
            <a:bodyPr vert="horz" wrap="square" lIns="89596" tIns="44798" rIns="89596" bIns="44798" numCol="1" anchor="t" anchorCtr="0" compatLnSpc="1">
              <a:prstTxWarp prst="textNoShape">
                <a:avLst/>
              </a:prstTxWarp>
            </a:bodyPr>
            <a:lstStyle/>
            <a:p>
              <a:pPr defTabSz="913672"/>
              <a:endParaRPr lang="en-US" sz="1799">
                <a:solidFill>
                  <a:srgbClr val="002060"/>
                </a:solidFill>
              </a:endParaRPr>
            </a:p>
          </p:txBody>
        </p:sp>
      </p:grpSp>
      <p:grpSp>
        <p:nvGrpSpPr>
          <p:cNvPr id="53" name="Group 52"/>
          <p:cNvGrpSpPr/>
          <p:nvPr/>
        </p:nvGrpSpPr>
        <p:grpSpPr>
          <a:xfrm>
            <a:off x="3510540" y="4052247"/>
            <a:ext cx="855576" cy="855576"/>
            <a:chOff x="3581177" y="4133336"/>
            <a:chExt cx="873187" cy="873187"/>
          </a:xfrm>
        </p:grpSpPr>
        <p:sp>
          <p:nvSpPr>
            <p:cNvPr id="47" name="Oval 46"/>
            <p:cNvSpPr/>
            <p:nvPr/>
          </p:nvSpPr>
          <p:spPr bwMode="auto">
            <a:xfrm>
              <a:off x="3581177" y="4133336"/>
              <a:ext cx="873187" cy="873187"/>
            </a:xfrm>
            <a:prstGeom prst="ellipse">
              <a:avLst/>
            </a:prstGeom>
            <a:solidFill>
              <a:schemeClr val="bg1"/>
            </a:solidFill>
            <a:ln w="31750">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191" tIns="143354" rIns="179191" bIns="143354" numCol="1" spcCol="0" rtlCol="0" fromWordArt="0" anchor="t" anchorCtr="0" forceAA="0" compatLnSpc="1">
              <a:prstTxWarp prst="textNoShape">
                <a:avLst/>
              </a:prstTxWarp>
              <a:noAutofit/>
            </a:bodyPr>
            <a:lstStyle/>
            <a:p>
              <a:pPr algn="ctr" defTabSz="895639">
                <a:lnSpc>
                  <a:spcPct val="90000"/>
                </a:lnSpc>
              </a:pPr>
              <a:endParaRPr lang="en-US" sz="1959" spc="-49" dirty="0">
                <a:solidFill>
                  <a:srgbClr val="002060"/>
                </a:solidFill>
              </a:endParaRPr>
            </a:p>
          </p:txBody>
        </p:sp>
        <p:sp>
          <p:nvSpPr>
            <p:cNvPr id="35" name="Freeform 9"/>
            <p:cNvSpPr>
              <a:spLocks noEditPoints="1"/>
            </p:cNvSpPr>
            <p:nvPr/>
          </p:nvSpPr>
          <p:spPr bwMode="auto">
            <a:xfrm>
              <a:off x="3818471" y="4315136"/>
              <a:ext cx="398598" cy="509587"/>
            </a:xfrm>
            <a:custGeom>
              <a:avLst/>
              <a:gdLst>
                <a:gd name="T0" fmla="*/ 330 w 826"/>
                <a:gd name="T1" fmla="*/ 0 h 1056"/>
                <a:gd name="T2" fmla="*/ 123 w 826"/>
                <a:gd name="T3" fmla="*/ 177 h 1056"/>
                <a:gd name="T4" fmla="*/ 123 w 826"/>
                <a:gd name="T5" fmla="*/ 259 h 1056"/>
                <a:gd name="T6" fmla="*/ 0 w 826"/>
                <a:gd name="T7" fmla="*/ 363 h 1056"/>
                <a:gd name="T8" fmla="*/ 0 w 826"/>
                <a:gd name="T9" fmla="*/ 1056 h 1056"/>
                <a:gd name="T10" fmla="*/ 703 w 826"/>
                <a:gd name="T11" fmla="*/ 1056 h 1056"/>
                <a:gd name="T12" fmla="*/ 703 w 826"/>
                <a:gd name="T13" fmla="*/ 871 h 1056"/>
                <a:gd name="T14" fmla="*/ 826 w 826"/>
                <a:gd name="T15" fmla="*/ 871 h 1056"/>
                <a:gd name="T16" fmla="*/ 826 w 826"/>
                <a:gd name="T17" fmla="*/ 0 h 1056"/>
                <a:gd name="T18" fmla="*/ 330 w 826"/>
                <a:gd name="T19" fmla="*/ 0 h 1056"/>
                <a:gd name="T20" fmla="*/ 330 w 826"/>
                <a:gd name="T21" fmla="*/ 0 h 1056"/>
                <a:gd name="T22" fmla="*/ 330 w 826"/>
                <a:gd name="T23" fmla="*/ 0 h 1056"/>
                <a:gd name="T24" fmla="*/ 628 w 826"/>
                <a:gd name="T25" fmla="*/ 994 h 1056"/>
                <a:gd name="T26" fmla="*/ 74 w 826"/>
                <a:gd name="T27" fmla="*/ 994 h 1056"/>
                <a:gd name="T28" fmla="*/ 74 w 826"/>
                <a:gd name="T29" fmla="*/ 431 h 1056"/>
                <a:gd name="T30" fmla="*/ 123 w 826"/>
                <a:gd name="T31" fmla="*/ 431 h 1056"/>
                <a:gd name="T32" fmla="*/ 123 w 826"/>
                <a:gd name="T33" fmla="*/ 871 h 1056"/>
                <a:gd name="T34" fmla="*/ 628 w 826"/>
                <a:gd name="T35" fmla="*/ 871 h 1056"/>
                <a:gd name="T36" fmla="*/ 628 w 826"/>
                <a:gd name="T37" fmla="*/ 994 h 1056"/>
                <a:gd name="T38" fmla="*/ 628 w 826"/>
                <a:gd name="T39" fmla="*/ 994 h 1056"/>
                <a:gd name="T40" fmla="*/ 628 w 826"/>
                <a:gd name="T41" fmla="*/ 994 h 1056"/>
                <a:gd name="T42" fmla="*/ 751 w 826"/>
                <a:gd name="T43" fmla="*/ 809 h 1056"/>
                <a:gd name="T44" fmla="*/ 197 w 826"/>
                <a:gd name="T45" fmla="*/ 809 h 1056"/>
                <a:gd name="T46" fmla="*/ 197 w 826"/>
                <a:gd name="T47" fmla="*/ 245 h 1056"/>
                <a:gd name="T48" fmla="*/ 410 w 826"/>
                <a:gd name="T49" fmla="*/ 245 h 1056"/>
                <a:gd name="T50" fmla="*/ 410 w 826"/>
                <a:gd name="T51" fmla="*/ 64 h 1056"/>
                <a:gd name="T52" fmla="*/ 751 w 826"/>
                <a:gd name="T53" fmla="*/ 64 h 1056"/>
                <a:gd name="T54" fmla="*/ 751 w 826"/>
                <a:gd name="T55" fmla="*/ 809 h 1056"/>
                <a:gd name="T56" fmla="*/ 751 w 826"/>
                <a:gd name="T57" fmla="*/ 809 h 1056"/>
                <a:gd name="T58" fmla="*/ 751 w 826"/>
                <a:gd name="T59" fmla="*/ 809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26" h="1056">
                  <a:moveTo>
                    <a:pt x="330" y="0"/>
                  </a:moveTo>
                  <a:lnTo>
                    <a:pt x="123" y="177"/>
                  </a:lnTo>
                  <a:lnTo>
                    <a:pt x="123" y="259"/>
                  </a:lnTo>
                  <a:lnTo>
                    <a:pt x="0" y="363"/>
                  </a:lnTo>
                  <a:lnTo>
                    <a:pt x="0" y="1056"/>
                  </a:lnTo>
                  <a:lnTo>
                    <a:pt x="703" y="1056"/>
                  </a:lnTo>
                  <a:lnTo>
                    <a:pt x="703" y="871"/>
                  </a:lnTo>
                  <a:lnTo>
                    <a:pt x="826" y="871"/>
                  </a:lnTo>
                  <a:lnTo>
                    <a:pt x="826" y="0"/>
                  </a:lnTo>
                  <a:lnTo>
                    <a:pt x="330" y="0"/>
                  </a:lnTo>
                  <a:lnTo>
                    <a:pt x="330" y="0"/>
                  </a:lnTo>
                  <a:lnTo>
                    <a:pt x="330" y="0"/>
                  </a:lnTo>
                  <a:close/>
                  <a:moveTo>
                    <a:pt x="628" y="994"/>
                  </a:moveTo>
                  <a:lnTo>
                    <a:pt x="74" y="994"/>
                  </a:lnTo>
                  <a:lnTo>
                    <a:pt x="74" y="431"/>
                  </a:lnTo>
                  <a:lnTo>
                    <a:pt x="123" y="431"/>
                  </a:lnTo>
                  <a:lnTo>
                    <a:pt x="123" y="871"/>
                  </a:lnTo>
                  <a:lnTo>
                    <a:pt x="628" y="871"/>
                  </a:lnTo>
                  <a:lnTo>
                    <a:pt x="628" y="994"/>
                  </a:lnTo>
                  <a:lnTo>
                    <a:pt x="628" y="994"/>
                  </a:lnTo>
                  <a:lnTo>
                    <a:pt x="628" y="994"/>
                  </a:lnTo>
                  <a:close/>
                  <a:moveTo>
                    <a:pt x="751" y="809"/>
                  </a:moveTo>
                  <a:lnTo>
                    <a:pt x="197" y="809"/>
                  </a:lnTo>
                  <a:lnTo>
                    <a:pt x="197" y="245"/>
                  </a:lnTo>
                  <a:lnTo>
                    <a:pt x="410" y="245"/>
                  </a:lnTo>
                  <a:lnTo>
                    <a:pt x="410" y="64"/>
                  </a:lnTo>
                  <a:lnTo>
                    <a:pt x="751" y="64"/>
                  </a:lnTo>
                  <a:lnTo>
                    <a:pt x="751" y="809"/>
                  </a:lnTo>
                  <a:lnTo>
                    <a:pt x="751" y="809"/>
                  </a:lnTo>
                  <a:lnTo>
                    <a:pt x="751" y="809"/>
                  </a:lnTo>
                  <a:close/>
                </a:path>
              </a:pathLst>
            </a:custGeom>
            <a:solidFill>
              <a:schemeClr val="accent1"/>
            </a:solidFill>
            <a:ln>
              <a:noFill/>
            </a:ln>
          </p:spPr>
          <p:txBody>
            <a:bodyPr vert="horz" wrap="square" lIns="89596" tIns="44798" rIns="89596" bIns="44798" numCol="1" anchor="t" anchorCtr="0" compatLnSpc="1">
              <a:prstTxWarp prst="textNoShape">
                <a:avLst/>
              </a:prstTxWarp>
            </a:bodyPr>
            <a:lstStyle/>
            <a:p>
              <a:pPr defTabSz="913672"/>
              <a:endParaRPr lang="en-US" sz="1799">
                <a:solidFill>
                  <a:srgbClr val="002060"/>
                </a:solidFill>
              </a:endParaRPr>
            </a:p>
          </p:txBody>
        </p:sp>
      </p:grpSp>
      <p:grpSp>
        <p:nvGrpSpPr>
          <p:cNvPr id="52" name="Group 51"/>
          <p:cNvGrpSpPr/>
          <p:nvPr/>
        </p:nvGrpSpPr>
        <p:grpSpPr>
          <a:xfrm>
            <a:off x="3510540" y="2915127"/>
            <a:ext cx="855576" cy="855576"/>
            <a:chOff x="3581177" y="2972810"/>
            <a:chExt cx="873187" cy="873187"/>
          </a:xfrm>
        </p:grpSpPr>
        <p:sp>
          <p:nvSpPr>
            <p:cNvPr id="46" name="Oval 45"/>
            <p:cNvSpPr/>
            <p:nvPr/>
          </p:nvSpPr>
          <p:spPr bwMode="auto">
            <a:xfrm>
              <a:off x="3581177" y="2972810"/>
              <a:ext cx="873187" cy="873187"/>
            </a:xfrm>
            <a:prstGeom prst="ellipse">
              <a:avLst/>
            </a:prstGeom>
            <a:solidFill>
              <a:schemeClr val="bg1"/>
            </a:solidFill>
            <a:ln w="31750">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191" tIns="143354" rIns="179191" bIns="143354" numCol="1" spcCol="0" rtlCol="0" fromWordArt="0" anchor="t" anchorCtr="0" forceAA="0" compatLnSpc="1">
              <a:prstTxWarp prst="textNoShape">
                <a:avLst/>
              </a:prstTxWarp>
              <a:noAutofit/>
            </a:bodyPr>
            <a:lstStyle/>
            <a:p>
              <a:pPr algn="ctr" defTabSz="895639">
                <a:lnSpc>
                  <a:spcPct val="90000"/>
                </a:lnSpc>
              </a:pPr>
              <a:endParaRPr lang="en-US" sz="1959" spc="-49" dirty="0">
                <a:solidFill>
                  <a:srgbClr val="002060"/>
                </a:solidFill>
              </a:endParaRPr>
            </a:p>
          </p:txBody>
        </p:sp>
        <p:sp>
          <p:nvSpPr>
            <p:cNvPr id="32" name="Freeform 5"/>
            <p:cNvSpPr>
              <a:spLocks noEditPoints="1"/>
            </p:cNvSpPr>
            <p:nvPr/>
          </p:nvSpPr>
          <p:spPr bwMode="auto">
            <a:xfrm>
              <a:off x="3856723" y="3168897"/>
              <a:ext cx="372894" cy="531812"/>
            </a:xfrm>
            <a:custGeom>
              <a:avLst/>
              <a:gdLst>
                <a:gd name="T0" fmla="*/ 1011 w 1280"/>
                <a:gd name="T1" fmla="*/ 1048 h 1827"/>
                <a:gd name="T2" fmla="*/ 958 w 1280"/>
                <a:gd name="T3" fmla="*/ 1013 h 1827"/>
                <a:gd name="T4" fmla="*/ 847 w 1280"/>
                <a:gd name="T5" fmla="*/ 961 h 1827"/>
                <a:gd name="T6" fmla="*/ 814 w 1280"/>
                <a:gd name="T7" fmla="*/ 965 h 1827"/>
                <a:gd name="T8" fmla="*/ 710 w 1280"/>
                <a:gd name="T9" fmla="*/ 572 h 1827"/>
                <a:gd name="T10" fmla="*/ 601 w 1280"/>
                <a:gd name="T11" fmla="*/ 594 h 1827"/>
                <a:gd name="T12" fmla="*/ 705 w 1280"/>
                <a:gd name="T13" fmla="*/ 1159 h 1827"/>
                <a:gd name="T14" fmla="*/ 663 w 1280"/>
                <a:gd name="T15" fmla="*/ 1238 h 1827"/>
                <a:gd name="T16" fmla="*/ 504 w 1280"/>
                <a:gd name="T17" fmla="*/ 1112 h 1827"/>
                <a:gd name="T18" fmla="*/ 348 w 1280"/>
                <a:gd name="T19" fmla="*/ 1032 h 1827"/>
                <a:gd name="T20" fmla="*/ 378 w 1280"/>
                <a:gd name="T21" fmla="*/ 1138 h 1827"/>
                <a:gd name="T22" fmla="*/ 416 w 1280"/>
                <a:gd name="T23" fmla="*/ 1245 h 1827"/>
                <a:gd name="T24" fmla="*/ 492 w 1280"/>
                <a:gd name="T25" fmla="*/ 1368 h 1827"/>
                <a:gd name="T26" fmla="*/ 729 w 1280"/>
                <a:gd name="T27" fmla="*/ 1659 h 1827"/>
                <a:gd name="T28" fmla="*/ 805 w 1280"/>
                <a:gd name="T29" fmla="*/ 1827 h 1827"/>
                <a:gd name="T30" fmla="*/ 1238 w 1280"/>
                <a:gd name="T31" fmla="*/ 1652 h 1827"/>
                <a:gd name="T32" fmla="*/ 1257 w 1280"/>
                <a:gd name="T33" fmla="*/ 1576 h 1827"/>
                <a:gd name="T34" fmla="*/ 1273 w 1280"/>
                <a:gd name="T35" fmla="*/ 1354 h 1827"/>
                <a:gd name="T36" fmla="*/ 1198 w 1280"/>
                <a:gd name="T37" fmla="*/ 1207 h 1827"/>
                <a:gd name="T38" fmla="*/ 1131 w 1280"/>
                <a:gd name="T39" fmla="*/ 1112 h 1827"/>
                <a:gd name="T40" fmla="*/ 826 w 1280"/>
                <a:gd name="T41" fmla="*/ 381 h 1827"/>
                <a:gd name="T42" fmla="*/ 442 w 1280"/>
                <a:gd name="T43" fmla="*/ 0 h 1827"/>
                <a:gd name="T44" fmla="*/ 826 w 1280"/>
                <a:gd name="T45" fmla="*/ 381 h 1827"/>
                <a:gd name="T46" fmla="*/ 386 w 1280"/>
                <a:gd name="T47" fmla="*/ 381 h 1827"/>
                <a:gd name="T48" fmla="*/ 0 w 1280"/>
                <a:gd name="T49" fmla="*/ 0 h 1827"/>
                <a:gd name="T50" fmla="*/ 386 w 1280"/>
                <a:gd name="T51" fmla="*/ 381 h 1827"/>
                <a:gd name="T52" fmla="*/ 594 w 1280"/>
                <a:gd name="T53" fmla="*/ 821 h 1827"/>
                <a:gd name="T54" fmla="*/ 442 w 1280"/>
                <a:gd name="T55" fmla="*/ 437 h 1827"/>
                <a:gd name="T56" fmla="*/ 826 w 1280"/>
                <a:gd name="T57" fmla="*/ 821 h 1827"/>
                <a:gd name="T58" fmla="*/ 755 w 1280"/>
                <a:gd name="T59" fmla="*/ 561 h 1827"/>
                <a:gd name="T60" fmla="*/ 755 w 1280"/>
                <a:gd name="T61" fmla="*/ 561 h 1827"/>
                <a:gd name="T62" fmla="*/ 636 w 1280"/>
                <a:gd name="T63" fmla="*/ 480 h 1827"/>
                <a:gd name="T64" fmla="*/ 554 w 1280"/>
                <a:gd name="T65" fmla="*/ 601 h 1827"/>
                <a:gd name="T66" fmla="*/ 594 w 1280"/>
                <a:gd name="T67" fmla="*/ 821 h 1827"/>
                <a:gd name="T68" fmla="*/ 0 w 1280"/>
                <a:gd name="T69" fmla="*/ 1261 h 1827"/>
                <a:gd name="T70" fmla="*/ 606 w 1280"/>
                <a:gd name="T71" fmla="*/ 880 h 1827"/>
                <a:gd name="T72" fmla="*/ 658 w 1280"/>
                <a:gd name="T73" fmla="*/ 1157 h 1827"/>
                <a:gd name="T74" fmla="*/ 658 w 1280"/>
                <a:gd name="T75" fmla="*/ 1159 h 1827"/>
                <a:gd name="T76" fmla="*/ 644 w 1280"/>
                <a:gd name="T77" fmla="*/ 1193 h 1827"/>
                <a:gd name="T78" fmla="*/ 608 w 1280"/>
                <a:gd name="T79" fmla="*/ 1178 h 1827"/>
                <a:gd name="T80" fmla="*/ 563 w 1280"/>
                <a:gd name="T81" fmla="*/ 1117 h 1827"/>
                <a:gd name="T82" fmla="*/ 532 w 1280"/>
                <a:gd name="T83" fmla="*/ 1067 h 1827"/>
                <a:gd name="T84" fmla="*/ 388 w 1280"/>
                <a:gd name="T85" fmla="*/ 972 h 1827"/>
                <a:gd name="T86" fmla="*/ 298 w 1280"/>
                <a:gd name="T87" fmla="*/ 1105 h 1827"/>
                <a:gd name="T88" fmla="*/ 336 w 1280"/>
                <a:gd name="T89" fmla="*/ 1157 h 1827"/>
                <a:gd name="T90" fmla="*/ 357 w 1280"/>
                <a:gd name="T91" fmla="*/ 1219 h 1827"/>
                <a:gd name="T92" fmla="*/ 386 w 1280"/>
                <a:gd name="T93" fmla="*/ 821 h 1827"/>
                <a:gd name="T94" fmla="*/ 0 w 1280"/>
                <a:gd name="T95" fmla="*/ 437 h 1827"/>
                <a:gd name="T96" fmla="*/ 386 w 1280"/>
                <a:gd name="T97" fmla="*/ 821 h 1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80" h="1827">
                  <a:moveTo>
                    <a:pt x="1013" y="1048"/>
                  </a:moveTo>
                  <a:cubicBezTo>
                    <a:pt x="1011" y="1048"/>
                    <a:pt x="1011" y="1048"/>
                    <a:pt x="1011" y="1048"/>
                  </a:cubicBezTo>
                  <a:cubicBezTo>
                    <a:pt x="977" y="1046"/>
                    <a:pt x="977" y="1046"/>
                    <a:pt x="977" y="1046"/>
                  </a:cubicBezTo>
                  <a:cubicBezTo>
                    <a:pt x="958" y="1013"/>
                    <a:pt x="958" y="1013"/>
                    <a:pt x="958" y="1013"/>
                  </a:cubicBezTo>
                  <a:cubicBezTo>
                    <a:pt x="954" y="1008"/>
                    <a:pt x="951" y="1003"/>
                    <a:pt x="947" y="998"/>
                  </a:cubicBezTo>
                  <a:cubicBezTo>
                    <a:pt x="918" y="975"/>
                    <a:pt x="885" y="961"/>
                    <a:pt x="847" y="961"/>
                  </a:cubicBezTo>
                  <a:cubicBezTo>
                    <a:pt x="814" y="968"/>
                    <a:pt x="814" y="968"/>
                    <a:pt x="814" y="968"/>
                  </a:cubicBezTo>
                  <a:cubicBezTo>
                    <a:pt x="814" y="965"/>
                    <a:pt x="814" y="965"/>
                    <a:pt x="814" y="965"/>
                  </a:cubicBezTo>
                  <a:cubicBezTo>
                    <a:pt x="814" y="963"/>
                    <a:pt x="814" y="963"/>
                    <a:pt x="814" y="963"/>
                  </a:cubicBezTo>
                  <a:cubicBezTo>
                    <a:pt x="710" y="572"/>
                    <a:pt x="710" y="572"/>
                    <a:pt x="710" y="572"/>
                  </a:cubicBezTo>
                  <a:cubicBezTo>
                    <a:pt x="696" y="523"/>
                    <a:pt x="672" y="523"/>
                    <a:pt x="644" y="527"/>
                  </a:cubicBezTo>
                  <a:cubicBezTo>
                    <a:pt x="644" y="527"/>
                    <a:pt x="589" y="535"/>
                    <a:pt x="601" y="594"/>
                  </a:cubicBezTo>
                  <a:cubicBezTo>
                    <a:pt x="703" y="1140"/>
                    <a:pt x="703" y="1140"/>
                    <a:pt x="703" y="1140"/>
                  </a:cubicBezTo>
                  <a:cubicBezTo>
                    <a:pt x="703" y="1148"/>
                    <a:pt x="705" y="1152"/>
                    <a:pt x="705" y="1159"/>
                  </a:cubicBezTo>
                  <a:cubicBezTo>
                    <a:pt x="705" y="1183"/>
                    <a:pt x="696" y="1207"/>
                    <a:pt x="679" y="1226"/>
                  </a:cubicBezTo>
                  <a:cubicBezTo>
                    <a:pt x="674" y="1233"/>
                    <a:pt x="667" y="1238"/>
                    <a:pt x="663" y="1238"/>
                  </a:cubicBezTo>
                  <a:cubicBezTo>
                    <a:pt x="632" y="1242"/>
                    <a:pt x="603" y="1235"/>
                    <a:pt x="577" y="1216"/>
                  </a:cubicBezTo>
                  <a:cubicBezTo>
                    <a:pt x="547" y="1193"/>
                    <a:pt x="525" y="1143"/>
                    <a:pt x="504" y="1112"/>
                  </a:cubicBezTo>
                  <a:cubicBezTo>
                    <a:pt x="492" y="1093"/>
                    <a:pt x="483" y="1072"/>
                    <a:pt x="468" y="1055"/>
                  </a:cubicBezTo>
                  <a:cubicBezTo>
                    <a:pt x="440" y="1027"/>
                    <a:pt x="383" y="1003"/>
                    <a:pt x="348" y="1032"/>
                  </a:cubicBezTo>
                  <a:cubicBezTo>
                    <a:pt x="338" y="1041"/>
                    <a:pt x="326" y="1065"/>
                    <a:pt x="336" y="1077"/>
                  </a:cubicBezTo>
                  <a:cubicBezTo>
                    <a:pt x="350" y="1096"/>
                    <a:pt x="369" y="1117"/>
                    <a:pt x="378" y="1138"/>
                  </a:cubicBezTo>
                  <a:cubicBezTo>
                    <a:pt x="388" y="1155"/>
                    <a:pt x="393" y="1174"/>
                    <a:pt x="400" y="1193"/>
                  </a:cubicBezTo>
                  <a:cubicBezTo>
                    <a:pt x="404" y="1204"/>
                    <a:pt x="407" y="1235"/>
                    <a:pt x="416" y="1245"/>
                  </a:cubicBezTo>
                  <a:cubicBezTo>
                    <a:pt x="426" y="1254"/>
                    <a:pt x="435" y="1273"/>
                    <a:pt x="442" y="1285"/>
                  </a:cubicBezTo>
                  <a:cubicBezTo>
                    <a:pt x="459" y="1311"/>
                    <a:pt x="483" y="1339"/>
                    <a:pt x="492" y="1368"/>
                  </a:cubicBezTo>
                  <a:cubicBezTo>
                    <a:pt x="525" y="1415"/>
                    <a:pt x="539" y="1477"/>
                    <a:pt x="575" y="1522"/>
                  </a:cubicBezTo>
                  <a:cubicBezTo>
                    <a:pt x="620" y="1576"/>
                    <a:pt x="663" y="1628"/>
                    <a:pt x="729" y="1659"/>
                  </a:cubicBezTo>
                  <a:cubicBezTo>
                    <a:pt x="752" y="1673"/>
                    <a:pt x="769" y="1692"/>
                    <a:pt x="783" y="1713"/>
                  </a:cubicBezTo>
                  <a:cubicBezTo>
                    <a:pt x="805" y="1827"/>
                    <a:pt x="805" y="1827"/>
                    <a:pt x="805" y="1827"/>
                  </a:cubicBezTo>
                  <a:cubicBezTo>
                    <a:pt x="887" y="1813"/>
                    <a:pt x="1224" y="1756"/>
                    <a:pt x="1259" y="1749"/>
                  </a:cubicBezTo>
                  <a:cubicBezTo>
                    <a:pt x="1238" y="1652"/>
                    <a:pt x="1238" y="1652"/>
                    <a:pt x="1238" y="1652"/>
                  </a:cubicBezTo>
                  <a:cubicBezTo>
                    <a:pt x="1235" y="1649"/>
                    <a:pt x="1235" y="1649"/>
                    <a:pt x="1235" y="1649"/>
                  </a:cubicBezTo>
                  <a:cubicBezTo>
                    <a:pt x="1245" y="1626"/>
                    <a:pt x="1250" y="1600"/>
                    <a:pt x="1257" y="1576"/>
                  </a:cubicBezTo>
                  <a:cubicBezTo>
                    <a:pt x="1262" y="1555"/>
                    <a:pt x="1266" y="1536"/>
                    <a:pt x="1266" y="1514"/>
                  </a:cubicBezTo>
                  <a:cubicBezTo>
                    <a:pt x="1269" y="1462"/>
                    <a:pt x="1271" y="1408"/>
                    <a:pt x="1273" y="1354"/>
                  </a:cubicBezTo>
                  <a:cubicBezTo>
                    <a:pt x="1273" y="1344"/>
                    <a:pt x="1273" y="1335"/>
                    <a:pt x="1276" y="1325"/>
                  </a:cubicBezTo>
                  <a:cubicBezTo>
                    <a:pt x="1280" y="1294"/>
                    <a:pt x="1262" y="1211"/>
                    <a:pt x="1198" y="1207"/>
                  </a:cubicBezTo>
                  <a:cubicBezTo>
                    <a:pt x="1195" y="1207"/>
                    <a:pt x="1195" y="1207"/>
                    <a:pt x="1195" y="1204"/>
                  </a:cubicBezTo>
                  <a:cubicBezTo>
                    <a:pt x="1179" y="1171"/>
                    <a:pt x="1157" y="1140"/>
                    <a:pt x="1131" y="1112"/>
                  </a:cubicBezTo>
                  <a:cubicBezTo>
                    <a:pt x="1101" y="1079"/>
                    <a:pt x="1058" y="1055"/>
                    <a:pt x="1013" y="1048"/>
                  </a:cubicBezTo>
                  <a:close/>
                  <a:moveTo>
                    <a:pt x="826" y="381"/>
                  </a:moveTo>
                  <a:cubicBezTo>
                    <a:pt x="442" y="381"/>
                    <a:pt x="442" y="381"/>
                    <a:pt x="442" y="381"/>
                  </a:cubicBezTo>
                  <a:cubicBezTo>
                    <a:pt x="442" y="0"/>
                    <a:pt x="442" y="0"/>
                    <a:pt x="442" y="0"/>
                  </a:cubicBezTo>
                  <a:cubicBezTo>
                    <a:pt x="826" y="0"/>
                    <a:pt x="826" y="0"/>
                    <a:pt x="826" y="0"/>
                  </a:cubicBezTo>
                  <a:cubicBezTo>
                    <a:pt x="826" y="381"/>
                    <a:pt x="826" y="381"/>
                    <a:pt x="826" y="381"/>
                  </a:cubicBezTo>
                  <a:cubicBezTo>
                    <a:pt x="826" y="381"/>
                    <a:pt x="826" y="381"/>
                    <a:pt x="826" y="381"/>
                  </a:cubicBezTo>
                  <a:close/>
                  <a:moveTo>
                    <a:pt x="386" y="381"/>
                  </a:moveTo>
                  <a:cubicBezTo>
                    <a:pt x="0" y="381"/>
                    <a:pt x="0" y="381"/>
                    <a:pt x="0" y="381"/>
                  </a:cubicBezTo>
                  <a:cubicBezTo>
                    <a:pt x="0" y="0"/>
                    <a:pt x="0" y="0"/>
                    <a:pt x="0" y="0"/>
                  </a:cubicBezTo>
                  <a:cubicBezTo>
                    <a:pt x="386" y="0"/>
                    <a:pt x="386" y="0"/>
                    <a:pt x="386" y="0"/>
                  </a:cubicBezTo>
                  <a:cubicBezTo>
                    <a:pt x="386" y="381"/>
                    <a:pt x="386" y="381"/>
                    <a:pt x="386" y="381"/>
                  </a:cubicBezTo>
                  <a:cubicBezTo>
                    <a:pt x="386" y="381"/>
                    <a:pt x="386" y="381"/>
                    <a:pt x="386" y="381"/>
                  </a:cubicBezTo>
                  <a:close/>
                  <a:moveTo>
                    <a:pt x="594" y="821"/>
                  </a:moveTo>
                  <a:cubicBezTo>
                    <a:pt x="442" y="821"/>
                    <a:pt x="442" y="821"/>
                    <a:pt x="442" y="821"/>
                  </a:cubicBezTo>
                  <a:cubicBezTo>
                    <a:pt x="442" y="437"/>
                    <a:pt x="442" y="437"/>
                    <a:pt x="442" y="437"/>
                  </a:cubicBezTo>
                  <a:cubicBezTo>
                    <a:pt x="826" y="437"/>
                    <a:pt x="826" y="437"/>
                    <a:pt x="826" y="437"/>
                  </a:cubicBezTo>
                  <a:cubicBezTo>
                    <a:pt x="826" y="821"/>
                    <a:pt x="826" y="821"/>
                    <a:pt x="826" y="821"/>
                  </a:cubicBezTo>
                  <a:cubicBezTo>
                    <a:pt x="826" y="821"/>
                    <a:pt x="826" y="821"/>
                    <a:pt x="826" y="821"/>
                  </a:cubicBezTo>
                  <a:cubicBezTo>
                    <a:pt x="755" y="561"/>
                    <a:pt x="755" y="561"/>
                    <a:pt x="755" y="561"/>
                  </a:cubicBezTo>
                  <a:cubicBezTo>
                    <a:pt x="755" y="561"/>
                    <a:pt x="755" y="561"/>
                    <a:pt x="755" y="561"/>
                  </a:cubicBezTo>
                  <a:cubicBezTo>
                    <a:pt x="755" y="561"/>
                    <a:pt x="755" y="561"/>
                    <a:pt x="755" y="561"/>
                  </a:cubicBezTo>
                  <a:cubicBezTo>
                    <a:pt x="736" y="492"/>
                    <a:pt x="693" y="478"/>
                    <a:pt x="663" y="478"/>
                  </a:cubicBezTo>
                  <a:cubicBezTo>
                    <a:pt x="653" y="478"/>
                    <a:pt x="644" y="478"/>
                    <a:pt x="636" y="480"/>
                  </a:cubicBezTo>
                  <a:cubicBezTo>
                    <a:pt x="627" y="482"/>
                    <a:pt x="591" y="490"/>
                    <a:pt x="570" y="520"/>
                  </a:cubicBezTo>
                  <a:cubicBezTo>
                    <a:pt x="558" y="537"/>
                    <a:pt x="547" y="563"/>
                    <a:pt x="554" y="601"/>
                  </a:cubicBezTo>
                  <a:cubicBezTo>
                    <a:pt x="594" y="821"/>
                    <a:pt x="594" y="821"/>
                    <a:pt x="594" y="821"/>
                  </a:cubicBezTo>
                  <a:cubicBezTo>
                    <a:pt x="594" y="821"/>
                    <a:pt x="594" y="821"/>
                    <a:pt x="594" y="821"/>
                  </a:cubicBezTo>
                  <a:close/>
                  <a:moveTo>
                    <a:pt x="371" y="1261"/>
                  </a:moveTo>
                  <a:cubicBezTo>
                    <a:pt x="0" y="1261"/>
                    <a:pt x="0" y="1261"/>
                    <a:pt x="0" y="1261"/>
                  </a:cubicBezTo>
                  <a:cubicBezTo>
                    <a:pt x="0" y="880"/>
                    <a:pt x="0" y="880"/>
                    <a:pt x="0" y="880"/>
                  </a:cubicBezTo>
                  <a:cubicBezTo>
                    <a:pt x="606" y="880"/>
                    <a:pt x="606" y="880"/>
                    <a:pt x="606" y="880"/>
                  </a:cubicBezTo>
                  <a:cubicBezTo>
                    <a:pt x="655" y="1150"/>
                    <a:pt x="655" y="1150"/>
                    <a:pt x="655" y="1150"/>
                  </a:cubicBezTo>
                  <a:cubicBezTo>
                    <a:pt x="655" y="1152"/>
                    <a:pt x="658" y="1155"/>
                    <a:pt x="658" y="1157"/>
                  </a:cubicBezTo>
                  <a:cubicBezTo>
                    <a:pt x="658" y="1157"/>
                    <a:pt x="658" y="1157"/>
                    <a:pt x="658" y="1157"/>
                  </a:cubicBezTo>
                  <a:cubicBezTo>
                    <a:pt x="658" y="1159"/>
                    <a:pt x="658" y="1159"/>
                    <a:pt x="658" y="1159"/>
                  </a:cubicBezTo>
                  <a:cubicBezTo>
                    <a:pt x="658" y="1171"/>
                    <a:pt x="653" y="1181"/>
                    <a:pt x="646" y="1193"/>
                  </a:cubicBezTo>
                  <a:cubicBezTo>
                    <a:pt x="644" y="1193"/>
                    <a:pt x="644" y="1193"/>
                    <a:pt x="644" y="1193"/>
                  </a:cubicBezTo>
                  <a:cubicBezTo>
                    <a:pt x="632" y="1193"/>
                    <a:pt x="620" y="1188"/>
                    <a:pt x="608" y="1178"/>
                  </a:cubicBezTo>
                  <a:cubicBezTo>
                    <a:pt x="608" y="1178"/>
                    <a:pt x="608" y="1178"/>
                    <a:pt x="608" y="1178"/>
                  </a:cubicBezTo>
                  <a:cubicBezTo>
                    <a:pt x="608" y="1178"/>
                    <a:pt x="608" y="1178"/>
                    <a:pt x="608" y="1178"/>
                  </a:cubicBezTo>
                  <a:cubicBezTo>
                    <a:pt x="591" y="1167"/>
                    <a:pt x="577" y="1140"/>
                    <a:pt x="563" y="1117"/>
                  </a:cubicBezTo>
                  <a:cubicBezTo>
                    <a:pt x="556" y="1107"/>
                    <a:pt x="551" y="1096"/>
                    <a:pt x="544" y="1086"/>
                  </a:cubicBezTo>
                  <a:cubicBezTo>
                    <a:pt x="539" y="1079"/>
                    <a:pt x="537" y="1074"/>
                    <a:pt x="532" y="1067"/>
                  </a:cubicBezTo>
                  <a:cubicBezTo>
                    <a:pt x="525" y="1053"/>
                    <a:pt x="516" y="1036"/>
                    <a:pt x="502" y="1022"/>
                  </a:cubicBezTo>
                  <a:cubicBezTo>
                    <a:pt x="473" y="991"/>
                    <a:pt x="428" y="972"/>
                    <a:pt x="388" y="972"/>
                  </a:cubicBezTo>
                  <a:cubicBezTo>
                    <a:pt x="362" y="972"/>
                    <a:pt x="338" y="980"/>
                    <a:pt x="319" y="994"/>
                  </a:cubicBezTo>
                  <a:cubicBezTo>
                    <a:pt x="293" y="1017"/>
                    <a:pt x="270" y="1069"/>
                    <a:pt x="298" y="1105"/>
                  </a:cubicBezTo>
                  <a:cubicBezTo>
                    <a:pt x="303" y="1110"/>
                    <a:pt x="305" y="1114"/>
                    <a:pt x="310" y="1119"/>
                  </a:cubicBezTo>
                  <a:cubicBezTo>
                    <a:pt x="319" y="1133"/>
                    <a:pt x="331" y="1148"/>
                    <a:pt x="336" y="1157"/>
                  </a:cubicBezTo>
                  <a:cubicBezTo>
                    <a:pt x="343" y="1174"/>
                    <a:pt x="350" y="1193"/>
                    <a:pt x="355" y="1207"/>
                  </a:cubicBezTo>
                  <a:cubicBezTo>
                    <a:pt x="355" y="1209"/>
                    <a:pt x="357" y="1214"/>
                    <a:pt x="357" y="1219"/>
                  </a:cubicBezTo>
                  <a:cubicBezTo>
                    <a:pt x="359" y="1233"/>
                    <a:pt x="364" y="1247"/>
                    <a:pt x="371" y="1261"/>
                  </a:cubicBezTo>
                  <a:close/>
                  <a:moveTo>
                    <a:pt x="386" y="821"/>
                  </a:moveTo>
                  <a:cubicBezTo>
                    <a:pt x="0" y="821"/>
                    <a:pt x="0" y="821"/>
                    <a:pt x="0" y="821"/>
                  </a:cubicBezTo>
                  <a:cubicBezTo>
                    <a:pt x="0" y="437"/>
                    <a:pt x="0" y="437"/>
                    <a:pt x="0" y="437"/>
                  </a:cubicBezTo>
                  <a:cubicBezTo>
                    <a:pt x="386" y="437"/>
                    <a:pt x="386" y="437"/>
                    <a:pt x="386" y="437"/>
                  </a:cubicBezTo>
                  <a:cubicBezTo>
                    <a:pt x="386" y="821"/>
                    <a:pt x="386" y="821"/>
                    <a:pt x="386" y="821"/>
                  </a:cubicBezTo>
                  <a:cubicBezTo>
                    <a:pt x="386" y="821"/>
                    <a:pt x="386" y="821"/>
                    <a:pt x="386" y="821"/>
                  </a:cubicBezTo>
                  <a:close/>
                </a:path>
              </a:pathLst>
            </a:custGeom>
            <a:solidFill>
              <a:schemeClr val="accent1"/>
            </a:solidFill>
            <a:ln>
              <a:noFill/>
            </a:ln>
          </p:spPr>
          <p:txBody>
            <a:bodyPr vert="horz" wrap="square" lIns="89596" tIns="44798" rIns="89596" bIns="44798" numCol="1" anchor="t" anchorCtr="0" compatLnSpc="1">
              <a:prstTxWarp prst="textNoShape">
                <a:avLst/>
              </a:prstTxWarp>
            </a:bodyPr>
            <a:lstStyle/>
            <a:p>
              <a:pPr defTabSz="913672"/>
              <a:endParaRPr lang="en-US" sz="1799">
                <a:solidFill>
                  <a:srgbClr val="002060"/>
                </a:solidFill>
              </a:endParaRPr>
            </a:p>
          </p:txBody>
        </p:sp>
      </p:grpSp>
      <p:sp>
        <p:nvSpPr>
          <p:cNvPr id="10" name="Rectangle 9"/>
          <p:cNvSpPr/>
          <p:nvPr/>
        </p:nvSpPr>
        <p:spPr bwMode="auto">
          <a:xfrm>
            <a:off x="261103" y="2274"/>
            <a:ext cx="2580359" cy="6487919"/>
          </a:xfrm>
          <a:prstGeom prst="rect">
            <a:avLst/>
          </a:prstGeom>
          <a:ln w="50800" cap="sq">
            <a:solidFill>
              <a:schemeClr val="accent1"/>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268787" rIns="0" bIns="46606" numCol="1" rtlCol="0" anchor="t" anchorCtr="0" compatLnSpc="1">
            <a:prstTxWarp prst="textNoShape">
              <a:avLst/>
            </a:prstTxWarp>
          </a:bodyPr>
          <a:lstStyle/>
          <a:p>
            <a:pPr algn="ctr" defTabSz="931823"/>
            <a:endParaRPr lang="en-US" sz="3135" dirty="0">
              <a:gradFill>
                <a:gsLst>
                  <a:gs pos="0">
                    <a:srgbClr val="FFFFFF"/>
                  </a:gs>
                  <a:gs pos="100000">
                    <a:srgbClr val="FFFFFF"/>
                  </a:gs>
                </a:gsLst>
                <a:lin ang="5400000" scaled="0"/>
              </a:gradFill>
              <a:latin typeface="Segoe UI Light"/>
            </a:endParaRPr>
          </a:p>
        </p:txBody>
      </p:sp>
      <p:sp>
        <p:nvSpPr>
          <p:cNvPr id="11" name="Rectangle 10"/>
          <p:cNvSpPr/>
          <p:nvPr/>
        </p:nvSpPr>
        <p:spPr>
          <a:xfrm>
            <a:off x="639018" y="3438525"/>
            <a:ext cx="1824538" cy="695447"/>
          </a:xfrm>
          <a:prstGeom prst="rect">
            <a:avLst/>
          </a:prstGeom>
        </p:spPr>
        <p:txBody>
          <a:bodyPr wrap="none">
            <a:spAutoFit/>
          </a:bodyPr>
          <a:lstStyle/>
          <a:p>
            <a:pPr algn="ctr" defTabSz="931823"/>
            <a:r>
              <a:rPr lang="en-US" sz="3919" dirty="0" smtClean="0">
                <a:gradFill>
                  <a:gsLst>
                    <a:gs pos="0">
                      <a:srgbClr val="FFFFFF"/>
                    </a:gs>
                    <a:gs pos="100000">
                      <a:srgbClr val="FFFFFF"/>
                    </a:gs>
                  </a:gsLst>
                  <a:lin ang="5400000" scaled="0"/>
                </a:gradFill>
                <a:latin typeface="Segoe UI Light"/>
              </a:rPr>
              <a:t>Security</a:t>
            </a:r>
            <a:endParaRPr lang="en-US" sz="3919" dirty="0">
              <a:gradFill>
                <a:gsLst>
                  <a:gs pos="0">
                    <a:srgbClr val="FFFFFF"/>
                  </a:gs>
                  <a:gs pos="100000">
                    <a:srgbClr val="FFFFFF"/>
                  </a:gs>
                </a:gsLst>
                <a:lin ang="5400000" scaled="0"/>
              </a:gradFill>
              <a:latin typeface="Segoe UI Light"/>
            </a:endParaRPr>
          </a:p>
        </p:txBody>
      </p:sp>
      <p:sp useBgFill="1">
        <p:nvSpPr>
          <p:cNvPr id="19" name="Rectangle 18"/>
          <p:cNvSpPr/>
          <p:nvPr/>
        </p:nvSpPr>
        <p:spPr bwMode="auto">
          <a:xfrm>
            <a:off x="1589" y="2272"/>
            <a:ext cx="269099" cy="6853457"/>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191" tIns="143354" rIns="179191" bIns="143354" numCol="1" spcCol="0" rtlCol="0" fromWordArt="0" anchor="t" anchorCtr="0" forceAA="0" compatLnSpc="1">
            <a:prstTxWarp prst="textNoShape">
              <a:avLst/>
            </a:prstTxWarp>
            <a:noAutofit/>
          </a:bodyPr>
          <a:lstStyle/>
          <a:p>
            <a:pPr algn="ctr" defTabSz="895639">
              <a:lnSpc>
                <a:spcPct val="90000"/>
              </a:lnSpc>
            </a:pPr>
            <a:endParaRPr lang="en-US" sz="1959" spc="-49" dirty="0">
              <a:gradFill>
                <a:gsLst>
                  <a:gs pos="1250">
                    <a:srgbClr val="EFEFEF"/>
                  </a:gs>
                  <a:gs pos="10417">
                    <a:srgbClr val="EFEFEF"/>
                  </a:gs>
                </a:gsLst>
                <a:lin ang="5400000" scaled="0"/>
              </a:gradFill>
            </a:endParaRPr>
          </a:p>
        </p:txBody>
      </p:sp>
      <p:grpSp>
        <p:nvGrpSpPr>
          <p:cNvPr id="2" name="Group 1"/>
          <p:cNvGrpSpPr/>
          <p:nvPr/>
        </p:nvGrpSpPr>
        <p:grpSpPr>
          <a:xfrm>
            <a:off x="521133" y="4187267"/>
            <a:ext cx="2060300" cy="2046938"/>
            <a:chOff x="530238" y="4271135"/>
            <a:chExt cx="2102709" cy="2089071"/>
          </a:xfrm>
        </p:grpSpPr>
        <p:sp>
          <p:nvSpPr>
            <p:cNvPr id="28" name="Oval 27"/>
            <p:cNvSpPr/>
            <p:nvPr/>
          </p:nvSpPr>
          <p:spPr bwMode="auto">
            <a:xfrm>
              <a:off x="530238" y="4271135"/>
              <a:ext cx="2102709" cy="2089071"/>
            </a:xfrm>
            <a:prstGeom prst="ellipse">
              <a:avLst/>
            </a:prstGeom>
            <a:solidFill>
              <a:srgbClr val="FFFFFF"/>
            </a:solidFill>
            <a:ln w="47625">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191" tIns="143354" rIns="179191" bIns="143354" numCol="1" spcCol="0" rtlCol="0" fromWordArt="0" anchor="t" anchorCtr="0" forceAA="0" compatLnSpc="1">
              <a:prstTxWarp prst="textNoShape">
                <a:avLst/>
              </a:prstTxWarp>
              <a:noAutofit/>
            </a:bodyPr>
            <a:lstStyle/>
            <a:p>
              <a:pPr algn="ctr" defTabSz="895639">
                <a:lnSpc>
                  <a:spcPct val="90000"/>
                </a:lnSpc>
              </a:pPr>
              <a:endParaRPr lang="en-US" sz="1959" spc="-49" dirty="0">
                <a:ln w="15875">
                  <a:noFill/>
                </a:ln>
                <a:gradFill>
                  <a:gsLst>
                    <a:gs pos="1250">
                      <a:srgbClr val="EFEFEF"/>
                    </a:gs>
                    <a:gs pos="10417">
                      <a:srgbClr val="EFEFEF"/>
                    </a:gs>
                  </a:gsLst>
                  <a:lin ang="5400000" scaled="0"/>
                </a:gradFill>
              </a:endParaRPr>
            </a:p>
          </p:txBody>
        </p:sp>
        <p:sp>
          <p:nvSpPr>
            <p:cNvPr id="9" name="Freeform 26"/>
            <p:cNvSpPr>
              <a:spLocks noEditPoints="1"/>
            </p:cNvSpPr>
            <p:nvPr/>
          </p:nvSpPr>
          <p:spPr bwMode="auto">
            <a:xfrm>
              <a:off x="1189584" y="4742394"/>
              <a:ext cx="784064" cy="1161345"/>
            </a:xfrm>
            <a:custGeom>
              <a:avLst/>
              <a:gdLst>
                <a:gd name="T0" fmla="*/ 540 w 540"/>
                <a:gd name="T1" fmla="*/ 520 h 800"/>
                <a:gd name="T2" fmla="*/ 540 w 540"/>
                <a:gd name="T3" fmla="*/ 331 h 800"/>
                <a:gd name="T4" fmla="*/ 482 w 540"/>
                <a:gd name="T5" fmla="*/ 328 h 800"/>
                <a:gd name="T6" fmla="*/ 482 w 540"/>
                <a:gd name="T7" fmla="*/ 212 h 800"/>
                <a:gd name="T8" fmla="*/ 482 w 540"/>
                <a:gd name="T9" fmla="*/ 212 h 800"/>
                <a:gd name="T10" fmla="*/ 270 w 540"/>
                <a:gd name="T11" fmla="*/ 0 h 800"/>
                <a:gd name="T12" fmla="*/ 58 w 540"/>
                <a:gd name="T13" fmla="*/ 212 h 800"/>
                <a:gd name="T14" fmla="*/ 58 w 540"/>
                <a:gd name="T15" fmla="*/ 212 h 800"/>
                <a:gd name="T16" fmla="*/ 58 w 540"/>
                <a:gd name="T17" fmla="*/ 328 h 800"/>
                <a:gd name="T18" fmla="*/ 0 w 540"/>
                <a:gd name="T19" fmla="*/ 331 h 800"/>
                <a:gd name="T20" fmla="*/ 0 w 540"/>
                <a:gd name="T21" fmla="*/ 520 h 800"/>
                <a:gd name="T22" fmla="*/ 0 w 540"/>
                <a:gd name="T23" fmla="*/ 520 h 800"/>
                <a:gd name="T24" fmla="*/ 0 w 540"/>
                <a:gd name="T25" fmla="*/ 594 h 800"/>
                <a:gd name="T26" fmla="*/ 0 w 540"/>
                <a:gd name="T27" fmla="*/ 594 h 800"/>
                <a:gd name="T28" fmla="*/ 0 w 540"/>
                <a:gd name="T29" fmla="*/ 783 h 800"/>
                <a:gd name="T30" fmla="*/ 270 w 540"/>
                <a:gd name="T31" fmla="*/ 800 h 800"/>
                <a:gd name="T32" fmla="*/ 270 w 540"/>
                <a:gd name="T33" fmla="*/ 800 h 800"/>
                <a:gd name="T34" fmla="*/ 270 w 540"/>
                <a:gd name="T35" fmla="*/ 800 h 800"/>
                <a:gd name="T36" fmla="*/ 540 w 540"/>
                <a:gd name="T37" fmla="*/ 783 h 800"/>
                <a:gd name="T38" fmla="*/ 540 w 540"/>
                <a:gd name="T39" fmla="*/ 594 h 800"/>
                <a:gd name="T40" fmla="*/ 540 w 540"/>
                <a:gd name="T41" fmla="*/ 594 h 800"/>
                <a:gd name="T42" fmla="*/ 540 w 540"/>
                <a:gd name="T43" fmla="*/ 520 h 800"/>
                <a:gd name="T44" fmla="*/ 270 w 540"/>
                <a:gd name="T45" fmla="*/ 314 h 800"/>
                <a:gd name="T46" fmla="*/ 270 w 540"/>
                <a:gd name="T47" fmla="*/ 314 h 800"/>
                <a:gd name="T48" fmla="*/ 122 w 540"/>
                <a:gd name="T49" fmla="*/ 324 h 800"/>
                <a:gd name="T50" fmla="*/ 122 w 540"/>
                <a:gd name="T51" fmla="*/ 212 h 800"/>
                <a:gd name="T52" fmla="*/ 122 w 540"/>
                <a:gd name="T53" fmla="*/ 212 h 800"/>
                <a:gd name="T54" fmla="*/ 270 w 540"/>
                <a:gd name="T55" fmla="*/ 64 h 800"/>
                <a:gd name="T56" fmla="*/ 418 w 540"/>
                <a:gd name="T57" fmla="*/ 212 h 800"/>
                <a:gd name="T58" fmla="*/ 418 w 540"/>
                <a:gd name="T59" fmla="*/ 212 h 800"/>
                <a:gd name="T60" fmla="*/ 418 w 540"/>
                <a:gd name="T61" fmla="*/ 324 h 800"/>
                <a:gd name="T62" fmla="*/ 270 w 540"/>
                <a:gd name="T63" fmla="*/ 314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0" h="800">
                  <a:moveTo>
                    <a:pt x="540" y="520"/>
                  </a:moveTo>
                  <a:cubicBezTo>
                    <a:pt x="540" y="331"/>
                    <a:pt x="540" y="331"/>
                    <a:pt x="540" y="331"/>
                  </a:cubicBezTo>
                  <a:cubicBezTo>
                    <a:pt x="482" y="328"/>
                    <a:pt x="482" y="328"/>
                    <a:pt x="482" y="328"/>
                  </a:cubicBezTo>
                  <a:cubicBezTo>
                    <a:pt x="482" y="212"/>
                    <a:pt x="482" y="212"/>
                    <a:pt x="482" y="212"/>
                  </a:cubicBezTo>
                  <a:cubicBezTo>
                    <a:pt x="482" y="212"/>
                    <a:pt x="482" y="212"/>
                    <a:pt x="482" y="212"/>
                  </a:cubicBezTo>
                  <a:cubicBezTo>
                    <a:pt x="482" y="95"/>
                    <a:pt x="387" y="0"/>
                    <a:pt x="270" y="0"/>
                  </a:cubicBezTo>
                  <a:cubicBezTo>
                    <a:pt x="153" y="0"/>
                    <a:pt x="58" y="95"/>
                    <a:pt x="58" y="212"/>
                  </a:cubicBezTo>
                  <a:cubicBezTo>
                    <a:pt x="58" y="212"/>
                    <a:pt x="58" y="212"/>
                    <a:pt x="58" y="212"/>
                  </a:cubicBezTo>
                  <a:cubicBezTo>
                    <a:pt x="58" y="328"/>
                    <a:pt x="58" y="328"/>
                    <a:pt x="58" y="328"/>
                  </a:cubicBezTo>
                  <a:cubicBezTo>
                    <a:pt x="0" y="331"/>
                    <a:pt x="0" y="331"/>
                    <a:pt x="0" y="331"/>
                  </a:cubicBezTo>
                  <a:cubicBezTo>
                    <a:pt x="0" y="520"/>
                    <a:pt x="0" y="520"/>
                    <a:pt x="0" y="520"/>
                  </a:cubicBezTo>
                  <a:cubicBezTo>
                    <a:pt x="0" y="520"/>
                    <a:pt x="0" y="520"/>
                    <a:pt x="0" y="520"/>
                  </a:cubicBezTo>
                  <a:cubicBezTo>
                    <a:pt x="0" y="594"/>
                    <a:pt x="0" y="594"/>
                    <a:pt x="0" y="594"/>
                  </a:cubicBezTo>
                  <a:cubicBezTo>
                    <a:pt x="0" y="594"/>
                    <a:pt x="0" y="594"/>
                    <a:pt x="0" y="594"/>
                  </a:cubicBezTo>
                  <a:cubicBezTo>
                    <a:pt x="0" y="783"/>
                    <a:pt x="0" y="783"/>
                    <a:pt x="0" y="783"/>
                  </a:cubicBezTo>
                  <a:cubicBezTo>
                    <a:pt x="270" y="800"/>
                    <a:pt x="270" y="800"/>
                    <a:pt x="270" y="800"/>
                  </a:cubicBezTo>
                  <a:cubicBezTo>
                    <a:pt x="270" y="800"/>
                    <a:pt x="270" y="800"/>
                    <a:pt x="270" y="800"/>
                  </a:cubicBezTo>
                  <a:cubicBezTo>
                    <a:pt x="270" y="800"/>
                    <a:pt x="270" y="800"/>
                    <a:pt x="270" y="800"/>
                  </a:cubicBezTo>
                  <a:cubicBezTo>
                    <a:pt x="540" y="783"/>
                    <a:pt x="540" y="783"/>
                    <a:pt x="540" y="783"/>
                  </a:cubicBezTo>
                  <a:cubicBezTo>
                    <a:pt x="540" y="594"/>
                    <a:pt x="540" y="594"/>
                    <a:pt x="540" y="594"/>
                  </a:cubicBezTo>
                  <a:cubicBezTo>
                    <a:pt x="540" y="594"/>
                    <a:pt x="540" y="594"/>
                    <a:pt x="540" y="594"/>
                  </a:cubicBezTo>
                  <a:cubicBezTo>
                    <a:pt x="540" y="520"/>
                    <a:pt x="540" y="520"/>
                    <a:pt x="540" y="520"/>
                  </a:cubicBezTo>
                  <a:close/>
                  <a:moveTo>
                    <a:pt x="270" y="314"/>
                  </a:moveTo>
                  <a:cubicBezTo>
                    <a:pt x="270" y="314"/>
                    <a:pt x="270" y="314"/>
                    <a:pt x="270" y="314"/>
                  </a:cubicBezTo>
                  <a:cubicBezTo>
                    <a:pt x="122" y="324"/>
                    <a:pt x="122" y="324"/>
                    <a:pt x="122" y="324"/>
                  </a:cubicBezTo>
                  <a:cubicBezTo>
                    <a:pt x="122" y="212"/>
                    <a:pt x="122" y="212"/>
                    <a:pt x="122" y="212"/>
                  </a:cubicBezTo>
                  <a:cubicBezTo>
                    <a:pt x="122" y="212"/>
                    <a:pt x="122" y="212"/>
                    <a:pt x="122" y="212"/>
                  </a:cubicBezTo>
                  <a:cubicBezTo>
                    <a:pt x="122" y="130"/>
                    <a:pt x="189" y="64"/>
                    <a:pt x="270" y="64"/>
                  </a:cubicBezTo>
                  <a:cubicBezTo>
                    <a:pt x="351" y="64"/>
                    <a:pt x="418" y="130"/>
                    <a:pt x="418" y="212"/>
                  </a:cubicBezTo>
                  <a:cubicBezTo>
                    <a:pt x="418" y="212"/>
                    <a:pt x="418" y="212"/>
                    <a:pt x="418" y="212"/>
                  </a:cubicBezTo>
                  <a:cubicBezTo>
                    <a:pt x="418" y="324"/>
                    <a:pt x="418" y="324"/>
                    <a:pt x="418" y="324"/>
                  </a:cubicBezTo>
                  <a:cubicBezTo>
                    <a:pt x="270" y="314"/>
                    <a:pt x="270" y="314"/>
                    <a:pt x="270" y="314"/>
                  </a:cubicBezTo>
                  <a:close/>
                </a:path>
              </a:pathLst>
            </a:cu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191" tIns="143354" rIns="179191" bIns="143354" numCol="1" spcCol="0" rtlCol="0" fromWordArt="0" anchor="t" anchorCtr="0" forceAA="0" compatLnSpc="1">
              <a:prstTxWarp prst="textNoShape">
                <a:avLst/>
              </a:prstTxWarp>
              <a:noAutofit/>
            </a:bodyPr>
            <a:lstStyle/>
            <a:p>
              <a:pPr algn="ctr" defTabSz="895639">
                <a:lnSpc>
                  <a:spcPct val="90000"/>
                </a:lnSpc>
              </a:pPr>
              <a:endParaRPr lang="en-US" sz="1959" spc="-49">
                <a:gradFill>
                  <a:gsLst>
                    <a:gs pos="1250">
                      <a:srgbClr val="EFEFEF"/>
                    </a:gs>
                    <a:gs pos="10417">
                      <a:srgbClr val="EFEFEF"/>
                    </a:gs>
                  </a:gsLst>
                  <a:lin ang="5400000" scaled="0"/>
                </a:gradFill>
              </a:endParaRPr>
            </a:p>
          </p:txBody>
        </p:sp>
      </p:grpSp>
      <p:sp>
        <p:nvSpPr>
          <p:cNvPr id="7" name="Rectangle 6"/>
          <p:cNvSpPr/>
          <p:nvPr/>
        </p:nvSpPr>
        <p:spPr>
          <a:xfrm>
            <a:off x="4526487" y="872654"/>
            <a:ext cx="6091270" cy="392041"/>
          </a:xfrm>
          <a:prstGeom prst="rect">
            <a:avLst/>
          </a:prstGeom>
        </p:spPr>
        <p:txBody>
          <a:bodyPr>
            <a:spAutoFit/>
          </a:bodyPr>
          <a:lstStyle/>
          <a:p>
            <a:pPr defTabSz="913672">
              <a:spcAft>
                <a:spcPts val="588"/>
              </a:spcAft>
            </a:pPr>
            <a:r>
              <a:rPr lang="en-US" sz="1959" dirty="0">
                <a:solidFill>
                  <a:srgbClr val="002060"/>
                </a:solidFill>
              </a:rPr>
              <a:t>Strong multi-factor authentication</a:t>
            </a:r>
          </a:p>
        </p:txBody>
      </p:sp>
      <p:sp>
        <p:nvSpPr>
          <p:cNvPr id="20" name="Rectangle 19"/>
          <p:cNvSpPr/>
          <p:nvPr/>
        </p:nvSpPr>
        <p:spPr>
          <a:xfrm>
            <a:off x="4526487" y="2009773"/>
            <a:ext cx="2396251" cy="393851"/>
          </a:xfrm>
          <a:prstGeom prst="rect">
            <a:avLst/>
          </a:prstGeom>
        </p:spPr>
        <p:txBody>
          <a:bodyPr wrap="none">
            <a:spAutoFit/>
          </a:bodyPr>
          <a:lstStyle/>
          <a:p>
            <a:pPr defTabSz="913672">
              <a:spcAft>
                <a:spcPts val="588"/>
              </a:spcAft>
            </a:pPr>
            <a:r>
              <a:rPr lang="en-US" sz="1959" dirty="0">
                <a:solidFill>
                  <a:srgbClr val="002060"/>
                </a:solidFill>
              </a:rPr>
              <a:t>Real-Time Fraud Alert</a:t>
            </a:r>
          </a:p>
        </p:txBody>
      </p:sp>
      <p:sp>
        <p:nvSpPr>
          <p:cNvPr id="21" name="Rectangle 20"/>
          <p:cNvSpPr/>
          <p:nvPr/>
        </p:nvSpPr>
        <p:spPr>
          <a:xfrm>
            <a:off x="4526487" y="3146893"/>
            <a:ext cx="1322966" cy="393851"/>
          </a:xfrm>
          <a:prstGeom prst="rect">
            <a:avLst/>
          </a:prstGeom>
        </p:spPr>
        <p:txBody>
          <a:bodyPr wrap="none">
            <a:spAutoFit/>
          </a:bodyPr>
          <a:lstStyle/>
          <a:p>
            <a:pPr defTabSz="913672">
              <a:spcAft>
                <a:spcPts val="588"/>
              </a:spcAft>
            </a:pPr>
            <a:r>
              <a:rPr lang="en-US" sz="1959" dirty="0">
                <a:solidFill>
                  <a:srgbClr val="002060"/>
                </a:solidFill>
              </a:rPr>
              <a:t>PIN option </a:t>
            </a:r>
          </a:p>
        </p:txBody>
      </p:sp>
      <p:sp>
        <p:nvSpPr>
          <p:cNvPr id="22" name="Rectangle 21"/>
          <p:cNvSpPr/>
          <p:nvPr/>
        </p:nvSpPr>
        <p:spPr>
          <a:xfrm>
            <a:off x="4526487" y="4284014"/>
            <a:ext cx="6091270" cy="392041"/>
          </a:xfrm>
          <a:prstGeom prst="rect">
            <a:avLst/>
          </a:prstGeom>
        </p:spPr>
        <p:txBody>
          <a:bodyPr>
            <a:spAutoFit/>
          </a:bodyPr>
          <a:lstStyle/>
          <a:p>
            <a:pPr defTabSz="913672">
              <a:spcAft>
                <a:spcPts val="588"/>
              </a:spcAft>
            </a:pPr>
            <a:r>
              <a:rPr lang="en-US" sz="1959" dirty="0">
                <a:solidFill>
                  <a:srgbClr val="002060"/>
                </a:solidFill>
              </a:rPr>
              <a:t>Reporting and logging for</a:t>
            </a:r>
            <a:r>
              <a:rPr lang="en-US" sz="1959" i="1" dirty="0">
                <a:solidFill>
                  <a:srgbClr val="002060"/>
                </a:solidFill>
              </a:rPr>
              <a:t> </a:t>
            </a:r>
            <a:r>
              <a:rPr lang="en-US" sz="1959" dirty="0">
                <a:solidFill>
                  <a:srgbClr val="002060"/>
                </a:solidFill>
              </a:rPr>
              <a:t>auditing </a:t>
            </a:r>
          </a:p>
        </p:txBody>
      </p:sp>
      <p:sp>
        <p:nvSpPr>
          <p:cNvPr id="23" name="Rectangle 22"/>
          <p:cNvSpPr/>
          <p:nvPr/>
        </p:nvSpPr>
        <p:spPr>
          <a:xfrm>
            <a:off x="4526486" y="5270350"/>
            <a:ext cx="7093000" cy="693609"/>
          </a:xfrm>
          <a:prstGeom prst="rect">
            <a:avLst/>
          </a:prstGeom>
        </p:spPr>
        <p:txBody>
          <a:bodyPr wrap="square">
            <a:spAutoFit/>
          </a:bodyPr>
          <a:lstStyle/>
          <a:p>
            <a:pPr defTabSz="913672">
              <a:spcAft>
                <a:spcPts val="588"/>
              </a:spcAft>
            </a:pPr>
            <a:r>
              <a:rPr lang="en-US" sz="1959" dirty="0">
                <a:solidFill>
                  <a:srgbClr val="002060"/>
                </a:solidFill>
              </a:rPr>
              <a:t>Enables compliance with NIST 800-63 Level 3, HIPAA, </a:t>
            </a:r>
            <a:br>
              <a:rPr lang="en-US" sz="1959" dirty="0">
                <a:solidFill>
                  <a:srgbClr val="002060"/>
                </a:solidFill>
              </a:rPr>
            </a:br>
            <a:r>
              <a:rPr lang="en-US" sz="1959" dirty="0">
                <a:solidFill>
                  <a:srgbClr val="002060"/>
                </a:solidFill>
              </a:rPr>
              <a:t>PCI DSS, and other regulatory requirements</a:t>
            </a:r>
          </a:p>
        </p:txBody>
      </p:sp>
      <p:sp>
        <p:nvSpPr>
          <p:cNvPr id="4" name="Rectangle 3"/>
          <p:cNvSpPr/>
          <p:nvPr/>
        </p:nvSpPr>
        <p:spPr>
          <a:xfrm>
            <a:off x="8072986" y="105673"/>
            <a:ext cx="3887667" cy="707886"/>
          </a:xfrm>
          <a:prstGeom prst="rect">
            <a:avLst/>
          </a:prstGeom>
        </p:spPr>
        <p:txBody>
          <a:bodyPr wrap="none">
            <a:spAutoFit/>
          </a:bodyPr>
          <a:lstStyle/>
          <a:p>
            <a:r>
              <a:rPr lang="en-US" sz="4000" dirty="0">
                <a:solidFill>
                  <a:srgbClr val="007DDA"/>
                </a:solidFill>
                <a:latin typeface="Segoe UI Light"/>
              </a:rPr>
              <a:t>AAD Multi-Factor</a:t>
            </a:r>
            <a:endParaRPr lang="en-US" sz="4000" dirty="0">
              <a:solidFill>
                <a:srgbClr val="007DDA"/>
              </a:solidFill>
            </a:endParaRPr>
          </a:p>
        </p:txBody>
      </p:sp>
    </p:spTree>
    <p:extLst>
      <p:ext uri="{BB962C8B-B14F-4D97-AF65-F5344CB8AC3E}">
        <p14:creationId xmlns:p14="http://schemas.microsoft.com/office/powerpoint/2010/main" val="668980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250" fill="hold"/>
                                        <p:tgtEl>
                                          <p:spTgt spid="2"/>
                                        </p:tgtEl>
                                        <p:attrNameLst>
                                          <p:attrName>ppt_w</p:attrName>
                                        </p:attrNameLst>
                                      </p:cBhvr>
                                      <p:tavLst>
                                        <p:tav tm="0">
                                          <p:val>
                                            <p:fltVal val="0"/>
                                          </p:val>
                                        </p:tav>
                                        <p:tav tm="100000">
                                          <p:val>
                                            <p:strVal val="#ppt_w"/>
                                          </p:val>
                                        </p:tav>
                                      </p:tavLst>
                                    </p:anim>
                                    <p:anim calcmode="lin" valueType="num">
                                      <p:cBhvr>
                                        <p:cTn id="13" dur="250" fill="hold"/>
                                        <p:tgtEl>
                                          <p:spTgt spid="2"/>
                                        </p:tgtEl>
                                        <p:attrNameLst>
                                          <p:attrName>ppt_h</p:attrName>
                                        </p:attrNameLst>
                                      </p:cBhvr>
                                      <p:tavLst>
                                        <p:tav tm="0">
                                          <p:val>
                                            <p:fltVal val="0"/>
                                          </p:val>
                                        </p:tav>
                                        <p:tav tm="100000">
                                          <p:val>
                                            <p:strVal val="#ppt_h"/>
                                          </p:val>
                                        </p:tav>
                                      </p:tavLst>
                                    </p:anim>
                                    <p:animEffect transition="in" filter="fade">
                                      <p:cBhvr>
                                        <p:cTn id="14" dur="250"/>
                                        <p:tgtEl>
                                          <p:spTgt spid="2"/>
                                        </p:tgtEl>
                                      </p:cBhvr>
                                    </p:animEffect>
                                  </p:childTnLst>
                                </p:cTn>
                              </p:par>
                              <p:par>
                                <p:cTn id="15" presetID="6" presetClass="emph" presetSubtype="0" decel="100000" fill="hold" nodeType="withEffect">
                                  <p:stCondLst>
                                    <p:cond delay="200"/>
                                  </p:stCondLst>
                                  <p:childTnLst>
                                    <p:animScale>
                                      <p:cBhvr>
                                        <p:cTn id="16" dur="250" fill="hold"/>
                                        <p:tgtEl>
                                          <p:spTgt spid="2"/>
                                        </p:tgtEl>
                                      </p:cBhvr>
                                      <p:by x="110000" y="110000"/>
                                    </p:animScale>
                                  </p:childTnLst>
                                </p:cTn>
                              </p:par>
                              <p:par>
                                <p:cTn id="17" presetID="6" presetClass="emph" presetSubtype="0" decel="100000" fill="hold" nodeType="withEffect">
                                  <p:stCondLst>
                                    <p:cond delay="300"/>
                                  </p:stCondLst>
                                  <p:childTnLst>
                                    <p:animScale>
                                      <p:cBhvr>
                                        <p:cTn id="18" dur="250" fill="hold"/>
                                        <p:tgtEl>
                                          <p:spTgt spid="2"/>
                                        </p:tgtEl>
                                      </p:cBhvr>
                                      <p:by x="91000" y="91000"/>
                                    </p:animScale>
                                  </p:childTnLst>
                                </p:cTn>
                              </p:par>
                            </p:childTnLst>
                          </p:cTn>
                        </p:par>
                        <p:par>
                          <p:cTn id="19" fill="hold">
                            <p:stCondLst>
                              <p:cond delay="1050"/>
                            </p:stCondLst>
                            <p:childTnLst>
                              <p:par>
                                <p:cTn id="20" presetID="2" presetClass="entr" presetSubtype="8" decel="10000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750" fill="hold"/>
                                        <p:tgtEl>
                                          <p:spTgt spid="3"/>
                                        </p:tgtEl>
                                        <p:attrNameLst>
                                          <p:attrName>ppt_x</p:attrName>
                                        </p:attrNameLst>
                                      </p:cBhvr>
                                      <p:tavLst>
                                        <p:tav tm="0">
                                          <p:val>
                                            <p:strVal val="0-#ppt_w/2"/>
                                          </p:val>
                                        </p:tav>
                                        <p:tav tm="100000">
                                          <p:val>
                                            <p:strVal val="#ppt_x"/>
                                          </p:val>
                                        </p:tav>
                                      </p:tavLst>
                                    </p:anim>
                                    <p:anim calcmode="lin" valueType="num">
                                      <p:cBhvr additive="base">
                                        <p:cTn id="23" dur="750" fill="hold"/>
                                        <p:tgtEl>
                                          <p:spTgt spid="3"/>
                                        </p:tgtEl>
                                        <p:attrNameLst>
                                          <p:attrName>ppt_y</p:attrName>
                                        </p:attrNameLst>
                                      </p:cBhvr>
                                      <p:tavLst>
                                        <p:tav tm="0">
                                          <p:val>
                                            <p:strVal val="#ppt_y"/>
                                          </p:val>
                                        </p:tav>
                                        <p:tav tm="100000">
                                          <p:val>
                                            <p:strVal val="#ppt_y"/>
                                          </p:val>
                                        </p:tav>
                                      </p:tavLst>
                                    </p:anim>
                                  </p:childTnLst>
                                </p:cTn>
                              </p:par>
                              <p:par>
                                <p:cTn id="24" presetID="10" presetClass="entr" presetSubtype="0" fill="hold" grpId="0" nodeType="withEffect">
                                  <p:stCondLst>
                                    <p:cond delay="50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2" presetClass="entr" presetSubtype="8" decel="100000" fill="hold" nodeType="withEffect">
                                  <p:stCondLst>
                                    <p:cond delay="100"/>
                                  </p:stCondLst>
                                  <p:childTnLst>
                                    <p:set>
                                      <p:cBhvr>
                                        <p:cTn id="28" dur="1" fill="hold">
                                          <p:stCondLst>
                                            <p:cond delay="0"/>
                                          </p:stCondLst>
                                        </p:cTn>
                                        <p:tgtEl>
                                          <p:spTgt spid="51"/>
                                        </p:tgtEl>
                                        <p:attrNameLst>
                                          <p:attrName>style.visibility</p:attrName>
                                        </p:attrNameLst>
                                      </p:cBhvr>
                                      <p:to>
                                        <p:strVal val="visible"/>
                                      </p:to>
                                    </p:set>
                                    <p:anim calcmode="lin" valueType="num">
                                      <p:cBhvr additive="base">
                                        <p:cTn id="29" dur="750" fill="hold"/>
                                        <p:tgtEl>
                                          <p:spTgt spid="51"/>
                                        </p:tgtEl>
                                        <p:attrNameLst>
                                          <p:attrName>ppt_x</p:attrName>
                                        </p:attrNameLst>
                                      </p:cBhvr>
                                      <p:tavLst>
                                        <p:tav tm="0">
                                          <p:val>
                                            <p:strVal val="0-#ppt_w/2"/>
                                          </p:val>
                                        </p:tav>
                                        <p:tav tm="100000">
                                          <p:val>
                                            <p:strVal val="#ppt_x"/>
                                          </p:val>
                                        </p:tav>
                                      </p:tavLst>
                                    </p:anim>
                                    <p:anim calcmode="lin" valueType="num">
                                      <p:cBhvr additive="base">
                                        <p:cTn id="30" dur="750" fill="hold"/>
                                        <p:tgtEl>
                                          <p:spTgt spid="51"/>
                                        </p:tgtEl>
                                        <p:attrNameLst>
                                          <p:attrName>ppt_y</p:attrName>
                                        </p:attrNameLst>
                                      </p:cBhvr>
                                      <p:tavLst>
                                        <p:tav tm="0">
                                          <p:val>
                                            <p:strVal val="#ppt_y"/>
                                          </p:val>
                                        </p:tav>
                                        <p:tav tm="100000">
                                          <p:val>
                                            <p:strVal val="#ppt_y"/>
                                          </p:val>
                                        </p:tav>
                                      </p:tavLst>
                                    </p:anim>
                                  </p:childTnLst>
                                </p:cTn>
                              </p:par>
                              <p:par>
                                <p:cTn id="31" presetID="10" presetClass="entr" presetSubtype="0" fill="hold" grpId="0" nodeType="withEffect">
                                  <p:stCondLst>
                                    <p:cond delay="50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2" presetClass="entr" presetSubtype="8" decel="100000" fill="hold" nodeType="withEffect">
                                  <p:stCondLst>
                                    <p:cond delay="200"/>
                                  </p:stCondLst>
                                  <p:childTnLst>
                                    <p:set>
                                      <p:cBhvr>
                                        <p:cTn id="35" dur="1" fill="hold">
                                          <p:stCondLst>
                                            <p:cond delay="0"/>
                                          </p:stCondLst>
                                        </p:cTn>
                                        <p:tgtEl>
                                          <p:spTgt spid="52"/>
                                        </p:tgtEl>
                                        <p:attrNameLst>
                                          <p:attrName>style.visibility</p:attrName>
                                        </p:attrNameLst>
                                      </p:cBhvr>
                                      <p:to>
                                        <p:strVal val="visible"/>
                                      </p:to>
                                    </p:set>
                                    <p:anim calcmode="lin" valueType="num">
                                      <p:cBhvr additive="base">
                                        <p:cTn id="36" dur="750" fill="hold"/>
                                        <p:tgtEl>
                                          <p:spTgt spid="52"/>
                                        </p:tgtEl>
                                        <p:attrNameLst>
                                          <p:attrName>ppt_x</p:attrName>
                                        </p:attrNameLst>
                                      </p:cBhvr>
                                      <p:tavLst>
                                        <p:tav tm="0">
                                          <p:val>
                                            <p:strVal val="0-#ppt_w/2"/>
                                          </p:val>
                                        </p:tav>
                                        <p:tav tm="100000">
                                          <p:val>
                                            <p:strVal val="#ppt_x"/>
                                          </p:val>
                                        </p:tav>
                                      </p:tavLst>
                                    </p:anim>
                                    <p:anim calcmode="lin" valueType="num">
                                      <p:cBhvr additive="base">
                                        <p:cTn id="37" dur="750" fill="hold"/>
                                        <p:tgtEl>
                                          <p:spTgt spid="52"/>
                                        </p:tgtEl>
                                        <p:attrNameLst>
                                          <p:attrName>ppt_y</p:attrName>
                                        </p:attrNameLst>
                                      </p:cBhvr>
                                      <p:tavLst>
                                        <p:tav tm="0">
                                          <p:val>
                                            <p:strVal val="#ppt_y"/>
                                          </p:val>
                                        </p:tav>
                                        <p:tav tm="100000">
                                          <p:val>
                                            <p:strVal val="#ppt_y"/>
                                          </p:val>
                                        </p:tav>
                                      </p:tavLst>
                                    </p:anim>
                                  </p:childTnLst>
                                </p:cTn>
                              </p:par>
                              <p:par>
                                <p:cTn id="38" presetID="10" presetClass="entr" presetSubtype="0" fill="hold" grpId="0" nodeType="withEffect">
                                  <p:stCondLst>
                                    <p:cond delay="50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2" presetClass="entr" presetSubtype="8" decel="100000" fill="hold" nodeType="withEffect">
                                  <p:stCondLst>
                                    <p:cond delay="300"/>
                                  </p:stCondLst>
                                  <p:childTnLst>
                                    <p:set>
                                      <p:cBhvr>
                                        <p:cTn id="42" dur="1" fill="hold">
                                          <p:stCondLst>
                                            <p:cond delay="0"/>
                                          </p:stCondLst>
                                        </p:cTn>
                                        <p:tgtEl>
                                          <p:spTgt spid="53"/>
                                        </p:tgtEl>
                                        <p:attrNameLst>
                                          <p:attrName>style.visibility</p:attrName>
                                        </p:attrNameLst>
                                      </p:cBhvr>
                                      <p:to>
                                        <p:strVal val="visible"/>
                                      </p:to>
                                    </p:set>
                                    <p:anim calcmode="lin" valueType="num">
                                      <p:cBhvr additive="base">
                                        <p:cTn id="43" dur="750" fill="hold"/>
                                        <p:tgtEl>
                                          <p:spTgt spid="53"/>
                                        </p:tgtEl>
                                        <p:attrNameLst>
                                          <p:attrName>ppt_x</p:attrName>
                                        </p:attrNameLst>
                                      </p:cBhvr>
                                      <p:tavLst>
                                        <p:tav tm="0">
                                          <p:val>
                                            <p:strVal val="0-#ppt_w/2"/>
                                          </p:val>
                                        </p:tav>
                                        <p:tav tm="100000">
                                          <p:val>
                                            <p:strVal val="#ppt_x"/>
                                          </p:val>
                                        </p:tav>
                                      </p:tavLst>
                                    </p:anim>
                                    <p:anim calcmode="lin" valueType="num">
                                      <p:cBhvr additive="base">
                                        <p:cTn id="44" dur="750" fill="hold"/>
                                        <p:tgtEl>
                                          <p:spTgt spid="53"/>
                                        </p:tgtEl>
                                        <p:attrNameLst>
                                          <p:attrName>ppt_y</p:attrName>
                                        </p:attrNameLst>
                                      </p:cBhvr>
                                      <p:tavLst>
                                        <p:tav tm="0">
                                          <p:val>
                                            <p:strVal val="#ppt_y"/>
                                          </p:val>
                                        </p:tav>
                                        <p:tav tm="100000">
                                          <p:val>
                                            <p:strVal val="#ppt_y"/>
                                          </p:val>
                                        </p:tav>
                                      </p:tavLst>
                                    </p:anim>
                                  </p:childTnLst>
                                </p:cTn>
                              </p:par>
                              <p:par>
                                <p:cTn id="45" presetID="10" presetClass="entr" presetSubtype="0" fill="hold" grpId="0" nodeType="withEffect">
                                  <p:stCondLst>
                                    <p:cond delay="75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2" presetClass="entr" presetSubtype="8" decel="100000" fill="hold" nodeType="withEffect">
                                  <p:stCondLst>
                                    <p:cond delay="400"/>
                                  </p:stCondLst>
                                  <p:childTnLst>
                                    <p:set>
                                      <p:cBhvr>
                                        <p:cTn id="49" dur="1" fill="hold">
                                          <p:stCondLst>
                                            <p:cond delay="0"/>
                                          </p:stCondLst>
                                        </p:cTn>
                                        <p:tgtEl>
                                          <p:spTgt spid="54"/>
                                        </p:tgtEl>
                                        <p:attrNameLst>
                                          <p:attrName>style.visibility</p:attrName>
                                        </p:attrNameLst>
                                      </p:cBhvr>
                                      <p:to>
                                        <p:strVal val="visible"/>
                                      </p:to>
                                    </p:set>
                                    <p:anim calcmode="lin" valueType="num">
                                      <p:cBhvr additive="base">
                                        <p:cTn id="50" dur="750" fill="hold"/>
                                        <p:tgtEl>
                                          <p:spTgt spid="54"/>
                                        </p:tgtEl>
                                        <p:attrNameLst>
                                          <p:attrName>ppt_x</p:attrName>
                                        </p:attrNameLst>
                                      </p:cBhvr>
                                      <p:tavLst>
                                        <p:tav tm="0">
                                          <p:val>
                                            <p:strVal val="0-#ppt_w/2"/>
                                          </p:val>
                                        </p:tav>
                                        <p:tav tm="100000">
                                          <p:val>
                                            <p:strVal val="#ppt_x"/>
                                          </p:val>
                                        </p:tav>
                                      </p:tavLst>
                                    </p:anim>
                                    <p:anim calcmode="lin" valueType="num">
                                      <p:cBhvr additive="base">
                                        <p:cTn id="51" dur="750" fill="hold"/>
                                        <p:tgtEl>
                                          <p:spTgt spid="54"/>
                                        </p:tgtEl>
                                        <p:attrNameLst>
                                          <p:attrName>ppt_y</p:attrName>
                                        </p:attrNameLst>
                                      </p:cBhvr>
                                      <p:tavLst>
                                        <p:tav tm="0">
                                          <p:val>
                                            <p:strVal val="#ppt_y"/>
                                          </p:val>
                                        </p:tav>
                                        <p:tav tm="100000">
                                          <p:val>
                                            <p:strVal val="#ppt_y"/>
                                          </p:val>
                                        </p:tav>
                                      </p:tavLst>
                                    </p:anim>
                                  </p:childTnLst>
                                </p:cTn>
                              </p:par>
                              <p:par>
                                <p:cTn id="52" presetID="10" presetClass="entr" presetSubtype="0" fill="hold" grpId="0" nodeType="withEffect">
                                  <p:stCondLst>
                                    <p:cond delay="75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20" grpId="0"/>
      <p:bldP spid="21" grpId="0"/>
      <p:bldP spid="22" grpId="0"/>
      <p:bldP spid="23" grpId="0"/>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7" name="Text Placeholder 1"/>
          <p:cNvSpPr txBox="1">
            <a:spLocks/>
          </p:cNvSpPr>
          <p:nvPr/>
        </p:nvSpPr>
        <p:spPr>
          <a:xfrm>
            <a:off x="268030" y="1256200"/>
            <a:ext cx="11650488" cy="721156"/>
          </a:xfrm>
          <a:prstGeom prst="rect">
            <a:avLst/>
          </a:prstGeom>
        </p:spPr>
        <p:txBody>
          <a:bodyPr/>
          <a:lstStyle>
            <a:lvl1pPr marL="336111" marR="0" indent="-336111" algn="l" defTabSz="914274" rtl="0" eaLnBrk="1" fontAlgn="auto" latinLnBrk="0" hangingPunct="1">
              <a:lnSpc>
                <a:spcPct val="90000"/>
              </a:lnSpc>
              <a:spcBef>
                <a:spcPct val="20000"/>
              </a:spcBef>
              <a:spcAft>
                <a:spcPts val="0"/>
              </a:spcAft>
              <a:buClrTx/>
              <a:buSzPct val="90000"/>
              <a:buFont typeface="Arial" pitchFamily="34" charset="0"/>
              <a:buChar char="•"/>
              <a:tabLst/>
              <a:defRPr sz="3900" kern="1200" spc="0" baseline="0">
                <a:gradFill>
                  <a:gsLst>
                    <a:gs pos="1250">
                      <a:schemeClr val="tx1"/>
                    </a:gs>
                    <a:gs pos="100000">
                      <a:schemeClr val="tx1"/>
                    </a:gs>
                  </a:gsLst>
                  <a:lin ang="5400000" scaled="0"/>
                </a:gradFill>
                <a:latin typeface="+mj-lt"/>
                <a:ea typeface="+mn-ea"/>
                <a:cs typeface="+mn-cs"/>
              </a:defRPr>
            </a:lvl1pPr>
            <a:lvl2pPr marL="572633" marR="0" indent="-236522" algn="l" defTabSz="914274"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84258" marR="0" indent="-224074" algn="l" defTabSz="914274"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08332" marR="0" indent="-224074" algn="l" defTabSz="914274"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32405" marR="0" indent="-224074" algn="l" defTabSz="914274"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14252"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0"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27"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65"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200" dirty="0" smtClean="0">
                <a:solidFill>
                  <a:schemeClr val="bg1"/>
                </a:solidFill>
              </a:rPr>
              <a:t>Synchronize your corporate </a:t>
            </a:r>
            <a:br>
              <a:rPr lang="en-US" sz="3200" dirty="0" smtClean="0">
                <a:solidFill>
                  <a:schemeClr val="bg1"/>
                </a:solidFill>
              </a:rPr>
            </a:br>
            <a:r>
              <a:rPr lang="en-US" sz="3200" dirty="0" smtClean="0">
                <a:solidFill>
                  <a:schemeClr val="bg1"/>
                </a:solidFill>
              </a:rPr>
              <a:t>and 3</a:t>
            </a:r>
            <a:r>
              <a:rPr lang="en-US" sz="3200" baseline="30000" dirty="0" smtClean="0">
                <a:solidFill>
                  <a:schemeClr val="bg1"/>
                </a:solidFill>
              </a:rPr>
              <a:t>rd</a:t>
            </a:r>
            <a:r>
              <a:rPr lang="en-US" sz="3200" dirty="0" smtClean="0">
                <a:solidFill>
                  <a:schemeClr val="bg1"/>
                </a:solidFill>
              </a:rPr>
              <a:t> party identities</a:t>
            </a:r>
          </a:p>
          <a:p>
            <a:r>
              <a:rPr lang="en-US" sz="3200" dirty="0" smtClean="0">
                <a:solidFill>
                  <a:schemeClr val="bg1"/>
                </a:solidFill>
              </a:rPr>
              <a:t>Integration with O365</a:t>
            </a:r>
          </a:p>
          <a:p>
            <a:r>
              <a:rPr lang="en-US" sz="3200" dirty="0" smtClean="0">
                <a:solidFill>
                  <a:schemeClr val="bg1"/>
                </a:solidFill>
              </a:rPr>
              <a:t>Support modern protocols</a:t>
            </a:r>
          </a:p>
          <a:p>
            <a:pPr lvl="1"/>
            <a:r>
              <a:rPr lang="en-US" sz="1700" dirty="0" err="1" smtClean="0">
                <a:solidFill>
                  <a:schemeClr val="bg1"/>
                </a:solidFill>
              </a:rPr>
              <a:t>OAuth</a:t>
            </a:r>
            <a:r>
              <a:rPr lang="en-US" sz="1700" dirty="0" smtClean="0">
                <a:solidFill>
                  <a:schemeClr val="bg1"/>
                </a:solidFill>
              </a:rPr>
              <a:t> 2.0</a:t>
            </a:r>
          </a:p>
          <a:p>
            <a:pPr lvl="1"/>
            <a:r>
              <a:rPr lang="en-US" sz="1700" dirty="0" err="1" smtClean="0">
                <a:solidFill>
                  <a:schemeClr val="bg1"/>
                </a:solidFill>
              </a:rPr>
              <a:t>OpenID</a:t>
            </a:r>
            <a:r>
              <a:rPr lang="en-US" sz="1700" dirty="0" smtClean="0">
                <a:solidFill>
                  <a:schemeClr val="bg1"/>
                </a:solidFill>
              </a:rPr>
              <a:t> Connect</a:t>
            </a:r>
          </a:p>
          <a:p>
            <a:pPr lvl="1"/>
            <a:r>
              <a:rPr lang="en-US" sz="1700" dirty="0" smtClean="0">
                <a:solidFill>
                  <a:schemeClr val="bg1"/>
                </a:solidFill>
              </a:rPr>
              <a:t>WS-Fed</a:t>
            </a:r>
          </a:p>
          <a:p>
            <a:pPr lvl="1"/>
            <a:r>
              <a:rPr lang="en-US" sz="1700" dirty="0" smtClean="0">
                <a:solidFill>
                  <a:schemeClr val="bg1"/>
                </a:solidFill>
              </a:rPr>
              <a:t>SAML 2.0</a:t>
            </a:r>
          </a:p>
          <a:p>
            <a:r>
              <a:rPr lang="en-US" sz="3200" dirty="0" smtClean="0">
                <a:solidFill>
                  <a:schemeClr val="bg1"/>
                </a:solidFill>
              </a:rPr>
              <a:t>Identity and Access Mgmt Permissions</a:t>
            </a:r>
          </a:p>
          <a:p>
            <a:pPr lvl="1"/>
            <a:r>
              <a:rPr lang="en-US" sz="1700" dirty="0" smtClean="0">
                <a:solidFill>
                  <a:schemeClr val="bg1"/>
                </a:solidFill>
              </a:rPr>
              <a:t>Users</a:t>
            </a:r>
          </a:p>
          <a:p>
            <a:pPr lvl="1"/>
            <a:r>
              <a:rPr lang="en-US" sz="1700" dirty="0" smtClean="0">
                <a:solidFill>
                  <a:schemeClr val="bg1"/>
                </a:solidFill>
              </a:rPr>
              <a:t>Groups</a:t>
            </a:r>
          </a:p>
          <a:p>
            <a:pPr lvl="1"/>
            <a:r>
              <a:rPr lang="en-US" sz="1700" dirty="0" smtClean="0">
                <a:solidFill>
                  <a:schemeClr val="bg1"/>
                </a:solidFill>
              </a:rPr>
              <a:t>Applications</a:t>
            </a:r>
          </a:p>
          <a:p>
            <a:pPr lvl="1"/>
            <a:endParaRPr lang="en-US" sz="1700" dirty="0" smtClean="0">
              <a:solidFill>
                <a:schemeClr val="bg1"/>
              </a:solidFill>
            </a:endParaRPr>
          </a:p>
        </p:txBody>
      </p:sp>
      <p:sp>
        <p:nvSpPr>
          <p:cNvPr id="397" name="Freeform 190"/>
          <p:cNvSpPr>
            <a:spLocks/>
          </p:cNvSpPr>
          <p:nvPr/>
        </p:nvSpPr>
        <p:spPr bwMode="auto">
          <a:xfrm>
            <a:off x="6002362" y="1359141"/>
            <a:ext cx="3063850" cy="1445471"/>
          </a:xfrm>
          <a:custGeom>
            <a:avLst/>
            <a:gdLst>
              <a:gd name="T0" fmla="*/ 387 w 460"/>
              <a:gd name="T1" fmla="*/ 133 h 303"/>
              <a:gd name="T2" fmla="*/ 387 w 460"/>
              <a:gd name="T3" fmla="*/ 127 h 303"/>
              <a:gd name="T4" fmla="*/ 260 w 460"/>
              <a:gd name="T5" fmla="*/ 0 h 303"/>
              <a:gd name="T6" fmla="*/ 154 w 460"/>
              <a:gd name="T7" fmla="*/ 57 h 303"/>
              <a:gd name="T8" fmla="*/ 119 w 460"/>
              <a:gd name="T9" fmla="*/ 47 h 303"/>
              <a:gd name="T10" fmla="*/ 78 w 460"/>
              <a:gd name="T11" fmla="*/ 60 h 303"/>
              <a:gd name="T12" fmla="*/ 46 w 460"/>
              <a:gd name="T13" fmla="*/ 119 h 303"/>
              <a:gd name="T14" fmla="*/ 0 w 460"/>
              <a:gd name="T15" fmla="*/ 203 h 303"/>
              <a:gd name="T16" fmla="*/ 89 w 460"/>
              <a:gd name="T17" fmla="*/ 303 h 303"/>
              <a:gd name="T18" fmla="*/ 100 w 460"/>
              <a:gd name="T19" fmla="*/ 303 h 303"/>
              <a:gd name="T20" fmla="*/ 110 w 460"/>
              <a:gd name="T21" fmla="*/ 303 h 303"/>
              <a:gd name="T22" fmla="*/ 317 w 460"/>
              <a:gd name="T23" fmla="*/ 303 h 303"/>
              <a:gd name="T24" fmla="*/ 321 w 460"/>
              <a:gd name="T25" fmla="*/ 303 h 303"/>
              <a:gd name="T26" fmla="*/ 327 w 460"/>
              <a:gd name="T27" fmla="*/ 303 h 303"/>
              <a:gd name="T28" fmla="*/ 342 w 460"/>
              <a:gd name="T29" fmla="*/ 303 h 303"/>
              <a:gd name="T30" fmla="*/ 375 w 460"/>
              <a:gd name="T31" fmla="*/ 303 h 303"/>
              <a:gd name="T32" fmla="*/ 460 w 460"/>
              <a:gd name="T33" fmla="*/ 217 h 303"/>
              <a:gd name="T34" fmla="*/ 387 w 460"/>
              <a:gd name="T35" fmla="*/ 13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0" h="303">
                <a:moveTo>
                  <a:pt x="387" y="133"/>
                </a:moveTo>
                <a:cubicBezTo>
                  <a:pt x="387" y="131"/>
                  <a:pt x="387" y="128"/>
                  <a:pt x="387" y="127"/>
                </a:cubicBezTo>
                <a:cubicBezTo>
                  <a:pt x="387" y="57"/>
                  <a:pt x="330" y="0"/>
                  <a:pt x="260" y="0"/>
                </a:cubicBezTo>
                <a:cubicBezTo>
                  <a:pt x="216" y="0"/>
                  <a:pt x="177" y="23"/>
                  <a:pt x="154" y="57"/>
                </a:cubicBezTo>
                <a:cubicBezTo>
                  <a:pt x="144" y="51"/>
                  <a:pt x="132" y="47"/>
                  <a:pt x="119" y="47"/>
                </a:cubicBezTo>
                <a:cubicBezTo>
                  <a:pt x="104" y="47"/>
                  <a:pt x="90" y="52"/>
                  <a:pt x="78" y="60"/>
                </a:cubicBezTo>
                <a:cubicBezTo>
                  <a:pt x="59" y="73"/>
                  <a:pt x="46" y="94"/>
                  <a:pt x="46" y="119"/>
                </a:cubicBezTo>
                <a:cubicBezTo>
                  <a:pt x="19" y="137"/>
                  <a:pt x="0" y="168"/>
                  <a:pt x="0" y="203"/>
                </a:cubicBezTo>
                <a:cubicBezTo>
                  <a:pt x="0" y="254"/>
                  <a:pt x="39" y="297"/>
                  <a:pt x="89" y="303"/>
                </a:cubicBezTo>
                <a:cubicBezTo>
                  <a:pt x="92" y="303"/>
                  <a:pt x="97" y="303"/>
                  <a:pt x="100" y="303"/>
                </a:cubicBezTo>
                <a:cubicBezTo>
                  <a:pt x="103" y="303"/>
                  <a:pt x="107" y="303"/>
                  <a:pt x="110" y="303"/>
                </a:cubicBezTo>
                <a:cubicBezTo>
                  <a:pt x="157" y="303"/>
                  <a:pt x="266" y="303"/>
                  <a:pt x="317" y="303"/>
                </a:cubicBezTo>
                <a:cubicBezTo>
                  <a:pt x="319" y="303"/>
                  <a:pt x="320" y="303"/>
                  <a:pt x="321" y="303"/>
                </a:cubicBezTo>
                <a:cubicBezTo>
                  <a:pt x="327" y="303"/>
                  <a:pt x="327" y="303"/>
                  <a:pt x="327" y="303"/>
                </a:cubicBezTo>
                <a:cubicBezTo>
                  <a:pt x="329" y="303"/>
                  <a:pt x="337" y="303"/>
                  <a:pt x="342" y="303"/>
                </a:cubicBezTo>
                <a:cubicBezTo>
                  <a:pt x="375" y="303"/>
                  <a:pt x="375" y="303"/>
                  <a:pt x="375" y="303"/>
                </a:cubicBezTo>
                <a:cubicBezTo>
                  <a:pt x="422" y="302"/>
                  <a:pt x="460" y="264"/>
                  <a:pt x="460" y="217"/>
                </a:cubicBezTo>
                <a:cubicBezTo>
                  <a:pt x="460" y="174"/>
                  <a:pt x="428" y="139"/>
                  <a:pt x="387" y="133"/>
                </a:cubicBezTo>
                <a:close/>
              </a:path>
            </a:pathLst>
          </a:custGeom>
          <a:solidFill>
            <a:srgbClr val="6DC2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98" name="Freeform 192"/>
          <p:cNvSpPr>
            <a:spLocks/>
          </p:cNvSpPr>
          <p:nvPr/>
        </p:nvSpPr>
        <p:spPr bwMode="auto">
          <a:xfrm>
            <a:off x="10013905" y="1524884"/>
            <a:ext cx="2121253" cy="1229979"/>
          </a:xfrm>
          <a:custGeom>
            <a:avLst/>
            <a:gdLst>
              <a:gd name="T0" fmla="*/ 251 w 299"/>
              <a:gd name="T1" fmla="*/ 87 h 197"/>
              <a:gd name="T2" fmla="*/ 251 w 299"/>
              <a:gd name="T3" fmla="*/ 83 h 197"/>
              <a:gd name="T4" fmla="*/ 169 w 299"/>
              <a:gd name="T5" fmla="*/ 0 h 197"/>
              <a:gd name="T6" fmla="*/ 100 w 299"/>
              <a:gd name="T7" fmla="*/ 37 h 197"/>
              <a:gd name="T8" fmla="*/ 78 w 299"/>
              <a:gd name="T9" fmla="*/ 31 h 197"/>
              <a:gd name="T10" fmla="*/ 51 w 299"/>
              <a:gd name="T11" fmla="*/ 39 h 197"/>
              <a:gd name="T12" fmla="*/ 30 w 299"/>
              <a:gd name="T13" fmla="*/ 78 h 197"/>
              <a:gd name="T14" fmla="*/ 0 w 299"/>
              <a:gd name="T15" fmla="*/ 132 h 197"/>
              <a:gd name="T16" fmla="*/ 58 w 299"/>
              <a:gd name="T17" fmla="*/ 197 h 197"/>
              <a:gd name="T18" fmla="*/ 65 w 299"/>
              <a:gd name="T19" fmla="*/ 197 h 197"/>
              <a:gd name="T20" fmla="*/ 72 w 299"/>
              <a:gd name="T21" fmla="*/ 197 h 197"/>
              <a:gd name="T22" fmla="*/ 206 w 299"/>
              <a:gd name="T23" fmla="*/ 197 h 197"/>
              <a:gd name="T24" fmla="*/ 209 w 299"/>
              <a:gd name="T25" fmla="*/ 197 h 197"/>
              <a:gd name="T26" fmla="*/ 212 w 299"/>
              <a:gd name="T27" fmla="*/ 197 h 197"/>
              <a:gd name="T28" fmla="*/ 222 w 299"/>
              <a:gd name="T29" fmla="*/ 197 h 197"/>
              <a:gd name="T30" fmla="*/ 244 w 299"/>
              <a:gd name="T31" fmla="*/ 197 h 197"/>
              <a:gd name="T32" fmla="*/ 299 w 299"/>
              <a:gd name="T33" fmla="*/ 142 h 197"/>
              <a:gd name="T34" fmla="*/ 251 w 299"/>
              <a:gd name="T35" fmla="*/ 8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9" h="197">
                <a:moveTo>
                  <a:pt x="251" y="87"/>
                </a:moveTo>
                <a:cubicBezTo>
                  <a:pt x="251" y="86"/>
                  <a:pt x="251" y="84"/>
                  <a:pt x="251" y="83"/>
                </a:cubicBezTo>
                <a:cubicBezTo>
                  <a:pt x="251" y="37"/>
                  <a:pt x="215" y="0"/>
                  <a:pt x="169" y="0"/>
                </a:cubicBezTo>
                <a:cubicBezTo>
                  <a:pt x="140" y="0"/>
                  <a:pt x="115" y="15"/>
                  <a:pt x="100" y="37"/>
                </a:cubicBezTo>
                <a:cubicBezTo>
                  <a:pt x="94" y="33"/>
                  <a:pt x="86" y="31"/>
                  <a:pt x="78" y="31"/>
                </a:cubicBezTo>
                <a:cubicBezTo>
                  <a:pt x="68" y="31"/>
                  <a:pt x="58" y="34"/>
                  <a:pt x="51" y="39"/>
                </a:cubicBezTo>
                <a:cubicBezTo>
                  <a:pt x="38" y="48"/>
                  <a:pt x="30" y="62"/>
                  <a:pt x="30" y="78"/>
                </a:cubicBezTo>
                <a:cubicBezTo>
                  <a:pt x="12" y="89"/>
                  <a:pt x="0" y="110"/>
                  <a:pt x="0" y="132"/>
                </a:cubicBezTo>
                <a:cubicBezTo>
                  <a:pt x="0" y="166"/>
                  <a:pt x="25" y="193"/>
                  <a:pt x="58" y="197"/>
                </a:cubicBezTo>
                <a:cubicBezTo>
                  <a:pt x="60" y="197"/>
                  <a:pt x="63" y="197"/>
                  <a:pt x="65" y="197"/>
                </a:cubicBezTo>
                <a:cubicBezTo>
                  <a:pt x="67" y="197"/>
                  <a:pt x="69" y="197"/>
                  <a:pt x="72" y="197"/>
                </a:cubicBezTo>
                <a:cubicBezTo>
                  <a:pt x="102" y="197"/>
                  <a:pt x="173" y="197"/>
                  <a:pt x="206" y="197"/>
                </a:cubicBezTo>
                <a:cubicBezTo>
                  <a:pt x="207" y="197"/>
                  <a:pt x="208" y="197"/>
                  <a:pt x="209" y="197"/>
                </a:cubicBezTo>
                <a:cubicBezTo>
                  <a:pt x="212" y="197"/>
                  <a:pt x="212" y="197"/>
                  <a:pt x="212" y="197"/>
                </a:cubicBezTo>
                <a:cubicBezTo>
                  <a:pt x="214" y="197"/>
                  <a:pt x="219" y="197"/>
                  <a:pt x="222" y="197"/>
                </a:cubicBezTo>
                <a:cubicBezTo>
                  <a:pt x="244" y="197"/>
                  <a:pt x="244" y="197"/>
                  <a:pt x="244" y="197"/>
                </a:cubicBezTo>
                <a:cubicBezTo>
                  <a:pt x="275" y="197"/>
                  <a:pt x="299" y="172"/>
                  <a:pt x="299" y="142"/>
                </a:cubicBezTo>
                <a:cubicBezTo>
                  <a:pt x="299" y="114"/>
                  <a:pt x="278" y="91"/>
                  <a:pt x="251" y="87"/>
                </a:cubicBezTo>
                <a:close/>
              </a:path>
            </a:pathLst>
          </a:custGeom>
          <a:solidFill>
            <a:srgbClr val="6DC2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210" name="Title 1"/>
          <p:cNvSpPr txBox="1">
            <a:spLocks/>
          </p:cNvSpPr>
          <p:nvPr/>
        </p:nvSpPr>
        <p:spPr>
          <a:xfrm>
            <a:off x="358891" y="192246"/>
            <a:ext cx="11149013" cy="832547"/>
          </a:xfrm>
          <a:prstGeom prst="rect">
            <a:avLst/>
          </a:prstGeom>
        </p:spPr>
        <p:txBody>
          <a:bodyPr vert="horz" lIns="91416" tIns="45708" rIns="91416" bIns="45708" rtlCol="0" anchor="ctr">
            <a:noAutofit/>
          </a:bodyPr>
          <a:lstStyle>
            <a:lvl1pPr algn="l" defTabSz="914400" rtl="0" eaLnBrk="1" latinLnBrk="0" hangingPunct="1">
              <a:lnSpc>
                <a:spcPct val="100000"/>
              </a:lnSpc>
              <a:spcBef>
                <a:spcPct val="0"/>
              </a:spcBef>
              <a:buNone/>
              <a:defRPr sz="16600" kern="1200">
                <a:solidFill>
                  <a:schemeClr val="bg1"/>
                </a:solidFill>
                <a:latin typeface="+mj-lt"/>
                <a:ea typeface="+mj-ea"/>
                <a:cs typeface="+mj-cs"/>
              </a:defRPr>
            </a:lvl1pPr>
          </a:lstStyle>
          <a:p>
            <a:r>
              <a:rPr lang="en-US" sz="4704" dirty="0" smtClean="0"/>
              <a:t>Microsoft Azure Active Directory</a:t>
            </a:r>
            <a:endParaRPr lang="en-US" sz="5880" dirty="0"/>
          </a:p>
        </p:txBody>
      </p:sp>
      <p:grpSp>
        <p:nvGrpSpPr>
          <p:cNvPr id="221" name="Group 220"/>
          <p:cNvGrpSpPr/>
          <p:nvPr/>
        </p:nvGrpSpPr>
        <p:grpSpPr>
          <a:xfrm>
            <a:off x="9901643" y="4953000"/>
            <a:ext cx="2120988" cy="1356535"/>
            <a:chOff x="3458391" y="4892436"/>
            <a:chExt cx="2706624" cy="1720268"/>
          </a:xfrm>
        </p:grpSpPr>
        <p:sp>
          <p:nvSpPr>
            <p:cNvPr id="222" name="Rectangle 221"/>
            <p:cNvSpPr/>
            <p:nvPr/>
          </p:nvSpPr>
          <p:spPr bwMode="auto">
            <a:xfrm>
              <a:off x="3458391" y="4892436"/>
              <a:ext cx="2706624" cy="1720268"/>
            </a:xfrm>
            <a:prstGeom prst="rect">
              <a:avLst/>
            </a:prstGeom>
            <a:solidFill>
              <a:schemeClr val="accent1"/>
            </a:solidFill>
            <a:ln w="19050">
              <a:solidFill>
                <a:schemeClr val="bg1"/>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895822" fontAlgn="base">
                <a:lnSpc>
                  <a:spcPct val="90000"/>
                </a:lnSpc>
                <a:spcBef>
                  <a:spcPct val="0"/>
                </a:spcBef>
                <a:spcAft>
                  <a:spcPct val="0"/>
                </a:spcAft>
              </a:pPr>
              <a:endParaRPr lang="en-US" sz="1960" spc="-49" dirty="0">
                <a:gradFill>
                  <a:gsLst>
                    <a:gs pos="1250">
                      <a:srgbClr val="EFEFEF"/>
                    </a:gs>
                    <a:gs pos="10417">
                      <a:srgbClr val="EFEFEF"/>
                    </a:gs>
                  </a:gsLst>
                  <a:lin ang="5400000" scaled="0"/>
                </a:gradFill>
              </a:endParaRPr>
            </a:p>
          </p:txBody>
        </p:sp>
        <p:grpSp>
          <p:nvGrpSpPr>
            <p:cNvPr id="223" name="Group 222"/>
            <p:cNvGrpSpPr/>
            <p:nvPr/>
          </p:nvGrpSpPr>
          <p:grpSpPr>
            <a:xfrm>
              <a:off x="3755359" y="5289026"/>
              <a:ext cx="2112688" cy="1222549"/>
              <a:chOff x="3770482" y="5289026"/>
              <a:chExt cx="2112688" cy="1222549"/>
            </a:xfrm>
          </p:grpSpPr>
          <p:sp>
            <p:nvSpPr>
              <p:cNvPr id="224" name="TextBox 223"/>
              <p:cNvSpPr txBox="1"/>
              <p:nvPr/>
            </p:nvSpPr>
            <p:spPr>
              <a:xfrm>
                <a:off x="3776238" y="6345376"/>
                <a:ext cx="2106932" cy="166199"/>
              </a:xfrm>
              <a:prstGeom prst="rect">
                <a:avLst/>
              </a:prstGeom>
              <a:noFill/>
            </p:spPr>
            <p:txBody>
              <a:bodyPr wrap="square" lIns="0" tIns="0" rIns="0" bIns="0" rtlCol="0">
                <a:spAutoFit/>
              </a:bodyPr>
              <a:lstStyle/>
              <a:p>
                <a:pPr algn="ctr" defTabSz="1218184">
                  <a:lnSpc>
                    <a:spcPct val="90000"/>
                  </a:lnSpc>
                  <a:spcBef>
                    <a:spcPct val="20000"/>
                  </a:spcBef>
                  <a:buSzPct val="80000"/>
                </a:pPr>
                <a:r>
                  <a:rPr lang="en-US" sz="1176" dirty="0">
                    <a:gradFill>
                      <a:gsLst>
                        <a:gs pos="21429">
                          <a:srgbClr val="EFEFEF"/>
                        </a:gs>
                        <a:gs pos="42000">
                          <a:srgbClr val="EFEFEF"/>
                        </a:gs>
                      </a:gsLst>
                      <a:lin ang="5400000" scaled="0"/>
                    </a:gradFill>
                  </a:rPr>
                  <a:t>PCs and devices</a:t>
                </a:r>
              </a:p>
            </p:txBody>
          </p:sp>
          <p:grpSp>
            <p:nvGrpSpPr>
              <p:cNvPr id="225" name="Group 224"/>
              <p:cNvGrpSpPr/>
              <p:nvPr/>
            </p:nvGrpSpPr>
            <p:grpSpPr>
              <a:xfrm>
                <a:off x="3770482" y="5289026"/>
                <a:ext cx="2112688" cy="667362"/>
                <a:chOff x="3617870" y="5289026"/>
                <a:chExt cx="2112688" cy="667362"/>
              </a:xfrm>
            </p:grpSpPr>
            <p:sp>
              <p:nvSpPr>
                <p:cNvPr id="226" name="Freeform 6"/>
                <p:cNvSpPr>
                  <a:spLocks noEditPoints="1"/>
                </p:cNvSpPr>
                <p:nvPr/>
              </p:nvSpPr>
              <p:spPr bwMode="black">
                <a:xfrm>
                  <a:off x="3617870" y="5289026"/>
                  <a:ext cx="2112688" cy="667362"/>
                </a:xfrm>
                <a:custGeom>
                  <a:avLst/>
                  <a:gdLst>
                    <a:gd name="T0" fmla="*/ 1781 w 1985"/>
                    <a:gd name="T1" fmla="*/ 576 h 627"/>
                    <a:gd name="T2" fmla="*/ 1781 w 1985"/>
                    <a:gd name="T3" fmla="*/ 576 h 627"/>
                    <a:gd name="T4" fmla="*/ 1781 w 1985"/>
                    <a:gd name="T5" fmla="*/ 576 h 627"/>
                    <a:gd name="T6" fmla="*/ 1781 w 1985"/>
                    <a:gd name="T7" fmla="*/ 576 h 627"/>
                    <a:gd name="T8" fmla="*/ 1781 w 1985"/>
                    <a:gd name="T9" fmla="*/ 576 h 627"/>
                    <a:gd name="T10" fmla="*/ 1781 w 1985"/>
                    <a:gd name="T11" fmla="*/ 576 h 627"/>
                    <a:gd name="T12" fmla="*/ 1745 w 1985"/>
                    <a:gd name="T13" fmla="*/ 627 h 627"/>
                    <a:gd name="T14" fmla="*/ 1787 w 1985"/>
                    <a:gd name="T15" fmla="*/ 590 h 627"/>
                    <a:gd name="T16" fmla="*/ 1788 w 1985"/>
                    <a:gd name="T17" fmla="*/ 581 h 627"/>
                    <a:gd name="T18" fmla="*/ 1846 w 1985"/>
                    <a:gd name="T19" fmla="*/ 575 h 627"/>
                    <a:gd name="T20" fmla="*/ 1846 w 1985"/>
                    <a:gd name="T21" fmla="*/ 575 h 627"/>
                    <a:gd name="T22" fmla="*/ 1853 w 1985"/>
                    <a:gd name="T23" fmla="*/ 575 h 627"/>
                    <a:gd name="T24" fmla="*/ 1855 w 1985"/>
                    <a:gd name="T25" fmla="*/ 575 h 627"/>
                    <a:gd name="T26" fmla="*/ 1854 w 1985"/>
                    <a:gd name="T27" fmla="*/ 584 h 627"/>
                    <a:gd name="T28" fmla="*/ 1856 w 1985"/>
                    <a:gd name="T29" fmla="*/ 574 h 627"/>
                    <a:gd name="T30" fmla="*/ 1862 w 1985"/>
                    <a:gd name="T31" fmla="*/ 572 h 627"/>
                    <a:gd name="T32" fmla="*/ 1867 w 1985"/>
                    <a:gd name="T33" fmla="*/ 581 h 627"/>
                    <a:gd name="T34" fmla="*/ 1867 w 1985"/>
                    <a:gd name="T35" fmla="*/ 581 h 627"/>
                    <a:gd name="T36" fmla="*/ 1858 w 1985"/>
                    <a:gd name="T37" fmla="*/ 582 h 627"/>
                    <a:gd name="T38" fmla="*/ 1856 w 1985"/>
                    <a:gd name="T39" fmla="*/ 574 h 627"/>
                    <a:gd name="T40" fmla="*/ 1855 w 1985"/>
                    <a:gd name="T41" fmla="*/ 593 h 627"/>
                    <a:gd name="T42" fmla="*/ 1849 w 1985"/>
                    <a:gd name="T43" fmla="*/ 585 h 627"/>
                    <a:gd name="T44" fmla="*/ 1850 w 1985"/>
                    <a:gd name="T45" fmla="*/ 585 h 627"/>
                    <a:gd name="T46" fmla="*/ 1858 w 1985"/>
                    <a:gd name="T47" fmla="*/ 583 h 627"/>
                    <a:gd name="T48" fmla="*/ 1860 w 1985"/>
                    <a:gd name="T49" fmla="*/ 592 h 627"/>
                    <a:gd name="T50" fmla="*/ 1867 w 1985"/>
                    <a:gd name="T51" fmla="*/ 590 h 627"/>
                    <a:gd name="T52" fmla="*/ 1861 w 1985"/>
                    <a:gd name="T53" fmla="*/ 591 h 627"/>
                    <a:gd name="T54" fmla="*/ 1859 w 1985"/>
                    <a:gd name="T55" fmla="*/ 583 h 627"/>
                    <a:gd name="T56" fmla="*/ 1867 w 1985"/>
                    <a:gd name="T57" fmla="*/ 582 h 627"/>
                    <a:gd name="T58" fmla="*/ 1931 w 1985"/>
                    <a:gd name="T59" fmla="*/ 589 h 627"/>
                    <a:gd name="T60" fmla="*/ 1931 w 1985"/>
                    <a:gd name="T61" fmla="*/ 575 h 627"/>
                    <a:gd name="T62" fmla="*/ 1752 w 1985"/>
                    <a:gd name="T63" fmla="*/ 522 h 627"/>
                    <a:gd name="T64" fmla="*/ 1776 w 1985"/>
                    <a:gd name="T65" fmla="*/ 581 h 627"/>
                    <a:gd name="T66" fmla="*/ 1776 w 1985"/>
                    <a:gd name="T67" fmla="*/ 581 h 627"/>
                    <a:gd name="T68" fmla="*/ 1776 w 1985"/>
                    <a:gd name="T69" fmla="*/ 581 h 627"/>
                    <a:gd name="T70" fmla="*/ 1776 w 1985"/>
                    <a:gd name="T71" fmla="*/ 581 h 627"/>
                    <a:gd name="T72" fmla="*/ 1776 w 1985"/>
                    <a:gd name="T73" fmla="*/ 581 h 627"/>
                    <a:gd name="T74" fmla="*/ 1583 w 1985"/>
                    <a:gd name="T75" fmla="*/ 59 h 627"/>
                    <a:gd name="T76" fmla="*/ 803 w 1985"/>
                    <a:gd name="T77" fmla="*/ 570 h 627"/>
                    <a:gd name="T78" fmla="*/ 1288 w 1985"/>
                    <a:gd name="T79" fmla="*/ 580 h 627"/>
                    <a:gd name="T80" fmla="*/ 1275 w 1985"/>
                    <a:gd name="T81" fmla="*/ 540 h 627"/>
                    <a:gd name="T82" fmla="*/ 902 w 1985"/>
                    <a:gd name="T83" fmla="*/ 482 h 627"/>
                    <a:gd name="T84" fmla="*/ 1557 w 1985"/>
                    <a:gd name="T85" fmla="*/ 482 h 627"/>
                    <a:gd name="T86" fmla="*/ 292 w 1985"/>
                    <a:gd name="T87" fmla="*/ 16 h 627"/>
                    <a:gd name="T88" fmla="*/ 708 w 1985"/>
                    <a:gd name="T89" fmla="*/ 627 h 627"/>
                    <a:gd name="T90" fmla="*/ 292 w 1985"/>
                    <a:gd name="T91" fmla="*/ 479 h 627"/>
                    <a:gd name="T92" fmla="*/ 670 w 1985"/>
                    <a:gd name="T93" fmla="*/ 585 h 627"/>
                    <a:gd name="T94" fmla="*/ 333 w 1985"/>
                    <a:gd name="T95" fmla="*/ 57 h 627"/>
                    <a:gd name="T96" fmla="*/ 238 w 1985"/>
                    <a:gd name="T97" fmla="*/ 546 h 627"/>
                    <a:gd name="T98" fmla="*/ 247 w 1985"/>
                    <a:gd name="T99" fmla="*/ 480 h 627"/>
                    <a:gd name="T100" fmla="*/ 307 w 1985"/>
                    <a:gd name="T101" fmla="*/ 362 h 627"/>
                    <a:gd name="T102" fmla="*/ 205 w 1985"/>
                    <a:gd name="T103" fmla="*/ 339 h 627"/>
                    <a:gd name="T104" fmla="*/ 86 w 1985"/>
                    <a:gd name="T105" fmla="*/ 368 h 627"/>
                    <a:gd name="T106" fmla="*/ 95 w 1985"/>
                    <a:gd name="T107" fmla="*/ 587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85" h="627">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968" y="133"/>
                      </a:moveTo>
                      <a:cubicBezTo>
                        <a:pt x="1745" y="133"/>
                        <a:pt x="1745" y="133"/>
                        <a:pt x="1745" y="133"/>
                      </a:cubicBezTo>
                      <a:cubicBezTo>
                        <a:pt x="1735" y="133"/>
                        <a:pt x="1728" y="140"/>
                        <a:pt x="1728" y="150"/>
                      </a:cubicBezTo>
                      <a:cubicBezTo>
                        <a:pt x="1728" y="610"/>
                        <a:pt x="1728" y="610"/>
                        <a:pt x="1728" y="610"/>
                      </a:cubicBezTo>
                      <a:cubicBezTo>
                        <a:pt x="1728" y="619"/>
                        <a:pt x="1735" y="627"/>
                        <a:pt x="1745" y="627"/>
                      </a:cubicBezTo>
                      <a:cubicBezTo>
                        <a:pt x="1968" y="627"/>
                        <a:pt x="1968" y="627"/>
                        <a:pt x="1968" y="627"/>
                      </a:cubicBezTo>
                      <a:cubicBezTo>
                        <a:pt x="1978" y="627"/>
                        <a:pt x="1985" y="619"/>
                        <a:pt x="1985" y="610"/>
                      </a:cubicBezTo>
                      <a:cubicBezTo>
                        <a:pt x="1985" y="150"/>
                        <a:pt x="1985" y="150"/>
                        <a:pt x="1985" y="150"/>
                      </a:cubicBezTo>
                      <a:cubicBezTo>
                        <a:pt x="1985" y="140"/>
                        <a:pt x="1978" y="133"/>
                        <a:pt x="1968" y="133"/>
                      </a:cubicBezTo>
                      <a:close/>
                      <a:moveTo>
                        <a:pt x="1787" y="590"/>
                      </a:moveTo>
                      <a:cubicBezTo>
                        <a:pt x="1784" y="586"/>
                        <a:pt x="1784" y="586"/>
                        <a:pt x="1784" y="586"/>
                      </a:cubicBezTo>
                      <a:cubicBezTo>
                        <a:pt x="1783" y="587"/>
                        <a:pt x="1782" y="587"/>
                        <a:pt x="1781" y="587"/>
                      </a:cubicBezTo>
                      <a:cubicBezTo>
                        <a:pt x="1777" y="587"/>
                        <a:pt x="1774" y="584"/>
                        <a:pt x="1774" y="581"/>
                      </a:cubicBezTo>
                      <a:cubicBezTo>
                        <a:pt x="1774" y="577"/>
                        <a:pt x="1777" y="574"/>
                        <a:pt x="1781" y="574"/>
                      </a:cubicBezTo>
                      <a:cubicBezTo>
                        <a:pt x="1785" y="574"/>
                        <a:pt x="1788" y="577"/>
                        <a:pt x="1788" y="581"/>
                      </a:cubicBezTo>
                      <a:cubicBezTo>
                        <a:pt x="1788" y="582"/>
                        <a:pt x="1787" y="584"/>
                        <a:pt x="1786" y="585"/>
                      </a:cubicBezTo>
                      <a:cubicBezTo>
                        <a:pt x="1788" y="589"/>
                        <a:pt x="1788" y="589"/>
                        <a:pt x="1788" y="589"/>
                      </a:cubicBezTo>
                      <a:lnTo>
                        <a:pt x="1787" y="590"/>
                      </a:lnTo>
                      <a:close/>
                      <a:moveTo>
                        <a:pt x="1848" y="583"/>
                      </a:moveTo>
                      <a:cubicBezTo>
                        <a:pt x="1846" y="575"/>
                        <a:pt x="1846" y="575"/>
                        <a:pt x="1846" y="575"/>
                      </a:cubicBezTo>
                      <a:cubicBezTo>
                        <a:pt x="1846" y="575"/>
                        <a:pt x="1846" y="575"/>
                        <a:pt x="1846" y="575"/>
                      </a:cubicBezTo>
                      <a:cubicBezTo>
                        <a:pt x="1846" y="575"/>
                        <a:pt x="1846" y="575"/>
                        <a:pt x="1846" y="575"/>
                      </a:cubicBezTo>
                      <a:cubicBezTo>
                        <a:pt x="1846" y="575"/>
                        <a:pt x="1846" y="575"/>
                        <a:pt x="1846" y="575"/>
                      </a:cubicBezTo>
                      <a:cubicBezTo>
                        <a:pt x="1846" y="575"/>
                        <a:pt x="1846" y="575"/>
                        <a:pt x="1846" y="575"/>
                      </a:cubicBezTo>
                      <a:cubicBezTo>
                        <a:pt x="1846" y="575"/>
                        <a:pt x="1846" y="575"/>
                        <a:pt x="1846" y="575"/>
                      </a:cubicBezTo>
                      <a:cubicBezTo>
                        <a:pt x="1847" y="575"/>
                        <a:pt x="1847" y="575"/>
                        <a:pt x="1848" y="575"/>
                      </a:cubicBezTo>
                      <a:cubicBezTo>
                        <a:pt x="1848" y="576"/>
                        <a:pt x="1849" y="576"/>
                        <a:pt x="1849" y="576"/>
                      </a:cubicBezTo>
                      <a:cubicBezTo>
                        <a:pt x="1850" y="576"/>
                        <a:pt x="1850" y="576"/>
                        <a:pt x="1850" y="576"/>
                      </a:cubicBezTo>
                      <a:cubicBezTo>
                        <a:pt x="1851" y="576"/>
                        <a:pt x="1851" y="576"/>
                        <a:pt x="1852" y="576"/>
                      </a:cubicBezTo>
                      <a:cubicBezTo>
                        <a:pt x="1852" y="576"/>
                        <a:pt x="1853" y="576"/>
                        <a:pt x="1853" y="575"/>
                      </a:cubicBezTo>
                      <a:cubicBezTo>
                        <a:pt x="1854" y="575"/>
                        <a:pt x="1854" y="575"/>
                        <a:pt x="1855" y="574"/>
                      </a:cubicBezTo>
                      <a:cubicBezTo>
                        <a:pt x="1855" y="574"/>
                        <a:pt x="1855" y="574"/>
                        <a:pt x="1855" y="574"/>
                      </a:cubicBezTo>
                      <a:cubicBezTo>
                        <a:pt x="1855" y="574"/>
                        <a:pt x="1855" y="574"/>
                        <a:pt x="1855" y="574"/>
                      </a:cubicBezTo>
                      <a:cubicBezTo>
                        <a:pt x="1855" y="575"/>
                        <a:pt x="1855" y="575"/>
                        <a:pt x="1855" y="575"/>
                      </a:cubicBezTo>
                      <a:cubicBezTo>
                        <a:pt x="1855" y="575"/>
                        <a:pt x="1855" y="575"/>
                        <a:pt x="1855" y="575"/>
                      </a:cubicBezTo>
                      <a:cubicBezTo>
                        <a:pt x="1857" y="582"/>
                        <a:pt x="1857" y="582"/>
                        <a:pt x="1857" y="582"/>
                      </a:cubicBezTo>
                      <a:cubicBezTo>
                        <a:pt x="1857" y="582"/>
                        <a:pt x="1857" y="582"/>
                        <a:pt x="1857" y="582"/>
                      </a:cubicBezTo>
                      <a:cubicBezTo>
                        <a:pt x="1857" y="582"/>
                        <a:pt x="1857" y="582"/>
                        <a:pt x="1857" y="582"/>
                      </a:cubicBezTo>
                      <a:cubicBezTo>
                        <a:pt x="1857" y="583"/>
                        <a:pt x="1857" y="583"/>
                        <a:pt x="1857" y="583"/>
                      </a:cubicBezTo>
                      <a:cubicBezTo>
                        <a:pt x="1856" y="583"/>
                        <a:pt x="1855" y="584"/>
                        <a:pt x="1854" y="584"/>
                      </a:cubicBezTo>
                      <a:cubicBezTo>
                        <a:pt x="1854" y="584"/>
                        <a:pt x="1853" y="584"/>
                        <a:pt x="1853" y="584"/>
                      </a:cubicBezTo>
                      <a:cubicBezTo>
                        <a:pt x="1852" y="584"/>
                        <a:pt x="1852" y="584"/>
                        <a:pt x="1851" y="584"/>
                      </a:cubicBezTo>
                      <a:cubicBezTo>
                        <a:pt x="1850" y="584"/>
                        <a:pt x="1849" y="583"/>
                        <a:pt x="1848" y="583"/>
                      </a:cubicBezTo>
                      <a:cubicBezTo>
                        <a:pt x="1848" y="583"/>
                        <a:pt x="1848" y="583"/>
                        <a:pt x="1848" y="583"/>
                      </a:cubicBezTo>
                      <a:close/>
                      <a:moveTo>
                        <a:pt x="1856" y="574"/>
                      </a:moveTo>
                      <a:cubicBezTo>
                        <a:pt x="1856" y="574"/>
                        <a:pt x="1856" y="574"/>
                        <a:pt x="1856" y="574"/>
                      </a:cubicBezTo>
                      <a:cubicBezTo>
                        <a:pt x="1856" y="574"/>
                        <a:pt x="1856" y="574"/>
                        <a:pt x="1856" y="574"/>
                      </a:cubicBezTo>
                      <a:cubicBezTo>
                        <a:pt x="1856" y="573"/>
                        <a:pt x="1857" y="573"/>
                        <a:pt x="1857" y="573"/>
                      </a:cubicBezTo>
                      <a:cubicBezTo>
                        <a:pt x="1858" y="572"/>
                        <a:pt x="1859" y="572"/>
                        <a:pt x="1860" y="572"/>
                      </a:cubicBezTo>
                      <a:cubicBezTo>
                        <a:pt x="1861" y="572"/>
                        <a:pt x="1862" y="572"/>
                        <a:pt x="1862" y="572"/>
                      </a:cubicBezTo>
                      <a:cubicBezTo>
                        <a:pt x="1863" y="572"/>
                        <a:pt x="1864" y="573"/>
                        <a:pt x="1865" y="573"/>
                      </a:cubicBezTo>
                      <a:cubicBezTo>
                        <a:pt x="1865" y="573"/>
                        <a:pt x="1865" y="573"/>
                        <a:pt x="1865" y="573"/>
                      </a:cubicBezTo>
                      <a:cubicBezTo>
                        <a:pt x="1865" y="574"/>
                        <a:pt x="1865" y="574"/>
                        <a:pt x="1865" y="574"/>
                      </a:cubicBezTo>
                      <a:cubicBezTo>
                        <a:pt x="1867" y="581"/>
                        <a:pt x="1867" y="581"/>
                        <a:pt x="1867" y="581"/>
                      </a:cubicBezTo>
                      <a:cubicBezTo>
                        <a:pt x="1867" y="581"/>
                        <a:pt x="1867" y="581"/>
                        <a:pt x="1867" y="581"/>
                      </a:cubicBezTo>
                      <a:cubicBezTo>
                        <a:pt x="1867" y="581"/>
                        <a:pt x="1867" y="581"/>
                        <a:pt x="1867" y="581"/>
                      </a:cubicBezTo>
                      <a:cubicBezTo>
                        <a:pt x="1867" y="581"/>
                        <a:pt x="1867" y="581"/>
                        <a:pt x="1867" y="581"/>
                      </a:cubicBezTo>
                      <a:cubicBezTo>
                        <a:pt x="1867" y="581"/>
                        <a:pt x="1867" y="581"/>
                        <a:pt x="1867" y="581"/>
                      </a:cubicBezTo>
                      <a:cubicBezTo>
                        <a:pt x="1867" y="581"/>
                        <a:pt x="1867" y="581"/>
                        <a:pt x="1867" y="581"/>
                      </a:cubicBezTo>
                      <a:cubicBezTo>
                        <a:pt x="1867" y="581"/>
                        <a:pt x="1867" y="581"/>
                        <a:pt x="1867" y="581"/>
                      </a:cubicBezTo>
                      <a:cubicBezTo>
                        <a:pt x="1865" y="580"/>
                        <a:pt x="1863" y="580"/>
                        <a:pt x="1862" y="580"/>
                      </a:cubicBezTo>
                      <a:cubicBezTo>
                        <a:pt x="1861" y="580"/>
                        <a:pt x="1861" y="580"/>
                        <a:pt x="1860" y="581"/>
                      </a:cubicBezTo>
                      <a:cubicBezTo>
                        <a:pt x="1860" y="581"/>
                        <a:pt x="1859" y="581"/>
                        <a:pt x="1859" y="582"/>
                      </a:cubicBezTo>
                      <a:cubicBezTo>
                        <a:pt x="1859" y="582"/>
                        <a:pt x="1859" y="582"/>
                        <a:pt x="1858" y="582"/>
                      </a:cubicBezTo>
                      <a:cubicBezTo>
                        <a:pt x="1858" y="582"/>
                        <a:pt x="1858" y="582"/>
                        <a:pt x="1858" y="582"/>
                      </a:cubicBezTo>
                      <a:cubicBezTo>
                        <a:pt x="1858" y="581"/>
                        <a:pt x="1858" y="581"/>
                        <a:pt x="1858" y="581"/>
                      </a:cubicBezTo>
                      <a:cubicBezTo>
                        <a:pt x="1857" y="577"/>
                        <a:pt x="1857" y="577"/>
                        <a:pt x="1857" y="577"/>
                      </a:cubicBezTo>
                      <a:cubicBezTo>
                        <a:pt x="1856" y="574"/>
                        <a:pt x="1856" y="574"/>
                        <a:pt x="1856" y="574"/>
                      </a:cubicBezTo>
                      <a:cubicBezTo>
                        <a:pt x="1856" y="574"/>
                        <a:pt x="1856" y="574"/>
                        <a:pt x="1856" y="574"/>
                      </a:cubicBezTo>
                      <a:cubicBezTo>
                        <a:pt x="1856" y="574"/>
                        <a:pt x="1856" y="574"/>
                        <a:pt x="1856" y="574"/>
                      </a:cubicBezTo>
                      <a:close/>
                      <a:moveTo>
                        <a:pt x="1860" y="592"/>
                      </a:moveTo>
                      <a:cubicBezTo>
                        <a:pt x="1859" y="592"/>
                        <a:pt x="1859" y="592"/>
                        <a:pt x="1858" y="592"/>
                      </a:cubicBezTo>
                      <a:cubicBezTo>
                        <a:pt x="1858" y="593"/>
                        <a:pt x="1858" y="593"/>
                        <a:pt x="1857" y="593"/>
                      </a:cubicBezTo>
                      <a:cubicBezTo>
                        <a:pt x="1857" y="593"/>
                        <a:pt x="1857" y="593"/>
                        <a:pt x="1856" y="593"/>
                      </a:cubicBezTo>
                      <a:cubicBezTo>
                        <a:pt x="1856" y="593"/>
                        <a:pt x="1856" y="593"/>
                        <a:pt x="1855" y="593"/>
                      </a:cubicBezTo>
                      <a:cubicBezTo>
                        <a:pt x="1855" y="593"/>
                        <a:pt x="1854" y="593"/>
                        <a:pt x="1854" y="593"/>
                      </a:cubicBezTo>
                      <a:cubicBezTo>
                        <a:pt x="1853" y="593"/>
                        <a:pt x="1853" y="593"/>
                        <a:pt x="1852" y="593"/>
                      </a:cubicBezTo>
                      <a:cubicBezTo>
                        <a:pt x="1852" y="593"/>
                        <a:pt x="1851" y="592"/>
                        <a:pt x="1851" y="592"/>
                      </a:cubicBezTo>
                      <a:cubicBezTo>
                        <a:pt x="1851" y="592"/>
                        <a:pt x="1851" y="592"/>
                        <a:pt x="1851" y="592"/>
                      </a:cubicBezTo>
                      <a:cubicBezTo>
                        <a:pt x="1849" y="585"/>
                        <a:pt x="1849" y="585"/>
                        <a:pt x="1849" y="585"/>
                      </a:cubicBezTo>
                      <a:cubicBezTo>
                        <a:pt x="1849" y="584"/>
                        <a:pt x="1849" y="584"/>
                        <a:pt x="1849" y="584"/>
                      </a:cubicBezTo>
                      <a:cubicBezTo>
                        <a:pt x="1849" y="584"/>
                        <a:pt x="1849" y="584"/>
                        <a:pt x="1849" y="584"/>
                      </a:cubicBezTo>
                      <a:cubicBezTo>
                        <a:pt x="1849" y="584"/>
                        <a:pt x="1849" y="584"/>
                        <a:pt x="1849" y="584"/>
                      </a:cubicBezTo>
                      <a:cubicBezTo>
                        <a:pt x="1849" y="584"/>
                        <a:pt x="1849" y="584"/>
                        <a:pt x="1849" y="584"/>
                      </a:cubicBezTo>
                      <a:cubicBezTo>
                        <a:pt x="1849" y="584"/>
                        <a:pt x="1850" y="585"/>
                        <a:pt x="1850" y="585"/>
                      </a:cubicBezTo>
                      <a:cubicBezTo>
                        <a:pt x="1851" y="585"/>
                        <a:pt x="1851" y="585"/>
                        <a:pt x="1852" y="585"/>
                      </a:cubicBezTo>
                      <a:cubicBezTo>
                        <a:pt x="1853" y="585"/>
                        <a:pt x="1853" y="585"/>
                        <a:pt x="1854" y="585"/>
                      </a:cubicBezTo>
                      <a:cubicBezTo>
                        <a:pt x="1855" y="585"/>
                        <a:pt x="1855" y="585"/>
                        <a:pt x="1856" y="584"/>
                      </a:cubicBezTo>
                      <a:cubicBezTo>
                        <a:pt x="1856" y="584"/>
                        <a:pt x="1857" y="584"/>
                        <a:pt x="1858" y="584"/>
                      </a:cubicBezTo>
                      <a:cubicBezTo>
                        <a:pt x="1858" y="583"/>
                        <a:pt x="1858" y="583"/>
                        <a:pt x="1858" y="583"/>
                      </a:cubicBezTo>
                      <a:cubicBezTo>
                        <a:pt x="1858" y="583"/>
                        <a:pt x="1858" y="584"/>
                        <a:pt x="1858" y="584"/>
                      </a:cubicBezTo>
                      <a:cubicBezTo>
                        <a:pt x="1858" y="584"/>
                        <a:pt x="1858" y="584"/>
                        <a:pt x="1858" y="584"/>
                      </a:cubicBezTo>
                      <a:cubicBezTo>
                        <a:pt x="1858" y="584"/>
                        <a:pt x="1858" y="584"/>
                        <a:pt x="1858" y="584"/>
                      </a:cubicBezTo>
                      <a:cubicBezTo>
                        <a:pt x="1860" y="591"/>
                        <a:pt x="1860" y="591"/>
                        <a:pt x="1860" y="591"/>
                      </a:cubicBezTo>
                      <a:cubicBezTo>
                        <a:pt x="1860" y="591"/>
                        <a:pt x="1860" y="592"/>
                        <a:pt x="1860" y="592"/>
                      </a:cubicBezTo>
                      <a:close/>
                      <a:moveTo>
                        <a:pt x="1870" y="590"/>
                      </a:moveTo>
                      <a:cubicBezTo>
                        <a:pt x="1869" y="590"/>
                        <a:pt x="1869" y="590"/>
                        <a:pt x="1869" y="590"/>
                      </a:cubicBezTo>
                      <a:cubicBezTo>
                        <a:pt x="1869" y="590"/>
                        <a:pt x="1869" y="590"/>
                        <a:pt x="1869" y="590"/>
                      </a:cubicBezTo>
                      <a:cubicBezTo>
                        <a:pt x="1869" y="590"/>
                        <a:pt x="1869" y="590"/>
                        <a:pt x="1869" y="590"/>
                      </a:cubicBezTo>
                      <a:cubicBezTo>
                        <a:pt x="1869" y="590"/>
                        <a:pt x="1868" y="590"/>
                        <a:pt x="1867" y="590"/>
                      </a:cubicBezTo>
                      <a:cubicBezTo>
                        <a:pt x="1866" y="589"/>
                        <a:pt x="1866" y="589"/>
                        <a:pt x="1865" y="589"/>
                      </a:cubicBezTo>
                      <a:cubicBezTo>
                        <a:pt x="1865" y="589"/>
                        <a:pt x="1864" y="589"/>
                        <a:pt x="1864" y="590"/>
                      </a:cubicBezTo>
                      <a:cubicBezTo>
                        <a:pt x="1863" y="590"/>
                        <a:pt x="1863" y="590"/>
                        <a:pt x="1863" y="590"/>
                      </a:cubicBezTo>
                      <a:cubicBezTo>
                        <a:pt x="1862" y="590"/>
                        <a:pt x="1862" y="591"/>
                        <a:pt x="1861" y="591"/>
                      </a:cubicBezTo>
                      <a:cubicBezTo>
                        <a:pt x="1861" y="591"/>
                        <a:pt x="1861" y="591"/>
                        <a:pt x="1861" y="591"/>
                      </a:cubicBezTo>
                      <a:cubicBezTo>
                        <a:pt x="1861" y="591"/>
                        <a:pt x="1861" y="591"/>
                        <a:pt x="1861" y="591"/>
                      </a:cubicBezTo>
                      <a:cubicBezTo>
                        <a:pt x="1861" y="591"/>
                        <a:pt x="1861" y="591"/>
                        <a:pt x="1861" y="591"/>
                      </a:cubicBezTo>
                      <a:cubicBezTo>
                        <a:pt x="1861" y="591"/>
                        <a:pt x="1859" y="583"/>
                        <a:pt x="1859" y="583"/>
                      </a:cubicBezTo>
                      <a:cubicBezTo>
                        <a:pt x="1859" y="583"/>
                        <a:pt x="1859" y="583"/>
                        <a:pt x="1859" y="583"/>
                      </a:cubicBezTo>
                      <a:cubicBezTo>
                        <a:pt x="1859" y="583"/>
                        <a:pt x="1859" y="583"/>
                        <a:pt x="1859" y="583"/>
                      </a:cubicBezTo>
                      <a:cubicBezTo>
                        <a:pt x="1860" y="582"/>
                        <a:pt x="1861" y="582"/>
                        <a:pt x="1862" y="581"/>
                      </a:cubicBezTo>
                      <a:cubicBezTo>
                        <a:pt x="1862" y="581"/>
                        <a:pt x="1863" y="581"/>
                        <a:pt x="1863" y="581"/>
                      </a:cubicBezTo>
                      <a:cubicBezTo>
                        <a:pt x="1864" y="581"/>
                        <a:pt x="1864" y="581"/>
                        <a:pt x="1864" y="581"/>
                      </a:cubicBezTo>
                      <a:cubicBezTo>
                        <a:pt x="1865" y="581"/>
                        <a:pt x="1865" y="582"/>
                        <a:pt x="1866" y="582"/>
                      </a:cubicBezTo>
                      <a:cubicBezTo>
                        <a:pt x="1866" y="582"/>
                        <a:pt x="1867" y="582"/>
                        <a:pt x="1867" y="582"/>
                      </a:cubicBezTo>
                      <a:cubicBezTo>
                        <a:pt x="1867" y="582"/>
                        <a:pt x="1867" y="582"/>
                        <a:pt x="1867" y="582"/>
                      </a:cubicBezTo>
                      <a:cubicBezTo>
                        <a:pt x="1870" y="590"/>
                        <a:pt x="1870" y="590"/>
                        <a:pt x="1870" y="590"/>
                      </a:cubicBezTo>
                      <a:cubicBezTo>
                        <a:pt x="1870" y="590"/>
                        <a:pt x="1870" y="590"/>
                        <a:pt x="1870" y="590"/>
                      </a:cubicBezTo>
                      <a:close/>
                      <a:moveTo>
                        <a:pt x="1934" y="589"/>
                      </a:moveTo>
                      <a:cubicBezTo>
                        <a:pt x="1931" y="589"/>
                        <a:pt x="1931" y="589"/>
                        <a:pt x="1931" y="589"/>
                      </a:cubicBezTo>
                      <a:cubicBezTo>
                        <a:pt x="1937" y="583"/>
                        <a:pt x="1937" y="583"/>
                        <a:pt x="1937" y="583"/>
                      </a:cubicBezTo>
                      <a:cubicBezTo>
                        <a:pt x="1926" y="583"/>
                        <a:pt x="1926" y="583"/>
                        <a:pt x="1926" y="583"/>
                      </a:cubicBezTo>
                      <a:cubicBezTo>
                        <a:pt x="1926" y="581"/>
                        <a:pt x="1926" y="581"/>
                        <a:pt x="1926" y="581"/>
                      </a:cubicBezTo>
                      <a:cubicBezTo>
                        <a:pt x="1937" y="581"/>
                        <a:pt x="1937" y="581"/>
                        <a:pt x="1937" y="581"/>
                      </a:cubicBezTo>
                      <a:cubicBezTo>
                        <a:pt x="1931" y="575"/>
                        <a:pt x="1931" y="575"/>
                        <a:pt x="1931" y="575"/>
                      </a:cubicBezTo>
                      <a:cubicBezTo>
                        <a:pt x="1934" y="575"/>
                        <a:pt x="1934" y="575"/>
                        <a:pt x="1934" y="575"/>
                      </a:cubicBezTo>
                      <a:cubicBezTo>
                        <a:pt x="1941" y="582"/>
                        <a:pt x="1941" y="582"/>
                        <a:pt x="1941" y="582"/>
                      </a:cubicBezTo>
                      <a:lnTo>
                        <a:pt x="1934" y="589"/>
                      </a:lnTo>
                      <a:close/>
                      <a:moveTo>
                        <a:pt x="1962" y="522"/>
                      </a:moveTo>
                      <a:cubicBezTo>
                        <a:pt x="1752" y="522"/>
                        <a:pt x="1752" y="522"/>
                        <a:pt x="1752" y="522"/>
                      </a:cubicBezTo>
                      <a:cubicBezTo>
                        <a:pt x="1752" y="173"/>
                        <a:pt x="1752" y="173"/>
                        <a:pt x="1752" y="173"/>
                      </a:cubicBezTo>
                      <a:cubicBezTo>
                        <a:pt x="1962" y="173"/>
                        <a:pt x="1962" y="173"/>
                        <a:pt x="1962" y="173"/>
                      </a:cubicBezTo>
                      <a:lnTo>
                        <a:pt x="1962" y="522"/>
                      </a:ln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583" y="482"/>
                      </a:moveTo>
                      <a:cubicBezTo>
                        <a:pt x="1583" y="59"/>
                        <a:pt x="1583" y="59"/>
                        <a:pt x="1583" y="59"/>
                      </a:cubicBezTo>
                      <a:cubicBezTo>
                        <a:pt x="1583" y="39"/>
                        <a:pt x="1566" y="23"/>
                        <a:pt x="1546" y="23"/>
                      </a:cubicBezTo>
                      <a:cubicBezTo>
                        <a:pt x="910" y="23"/>
                        <a:pt x="910" y="23"/>
                        <a:pt x="910" y="23"/>
                      </a:cubicBezTo>
                      <a:cubicBezTo>
                        <a:pt x="890" y="23"/>
                        <a:pt x="874" y="39"/>
                        <a:pt x="874" y="59"/>
                      </a:cubicBezTo>
                      <a:cubicBezTo>
                        <a:pt x="874" y="482"/>
                        <a:pt x="874" y="482"/>
                        <a:pt x="874" y="482"/>
                      </a:cubicBezTo>
                      <a:cubicBezTo>
                        <a:pt x="803" y="570"/>
                        <a:pt x="803" y="570"/>
                        <a:pt x="803" y="570"/>
                      </a:cubicBezTo>
                      <a:cubicBezTo>
                        <a:pt x="803" y="594"/>
                        <a:pt x="823" y="614"/>
                        <a:pt x="847" y="614"/>
                      </a:cubicBezTo>
                      <a:cubicBezTo>
                        <a:pt x="1609" y="614"/>
                        <a:pt x="1609" y="614"/>
                        <a:pt x="1609" y="614"/>
                      </a:cubicBezTo>
                      <a:cubicBezTo>
                        <a:pt x="1633" y="614"/>
                        <a:pt x="1654" y="594"/>
                        <a:pt x="1654" y="570"/>
                      </a:cubicBezTo>
                      <a:lnTo>
                        <a:pt x="1583" y="482"/>
                      </a:lnTo>
                      <a:close/>
                      <a:moveTo>
                        <a:pt x="1288" y="580"/>
                      </a:moveTo>
                      <a:cubicBezTo>
                        <a:pt x="1156" y="580"/>
                        <a:pt x="1156" y="580"/>
                        <a:pt x="1156" y="580"/>
                      </a:cubicBezTo>
                      <a:cubicBezTo>
                        <a:pt x="1148" y="580"/>
                        <a:pt x="1142" y="577"/>
                        <a:pt x="1142" y="573"/>
                      </a:cubicBezTo>
                      <a:cubicBezTo>
                        <a:pt x="1158" y="545"/>
                        <a:pt x="1158" y="545"/>
                        <a:pt x="1158" y="545"/>
                      </a:cubicBezTo>
                      <a:cubicBezTo>
                        <a:pt x="1158" y="542"/>
                        <a:pt x="1163" y="540"/>
                        <a:pt x="1169" y="540"/>
                      </a:cubicBezTo>
                      <a:cubicBezTo>
                        <a:pt x="1275" y="540"/>
                        <a:pt x="1275" y="540"/>
                        <a:pt x="1275" y="540"/>
                      </a:cubicBezTo>
                      <a:cubicBezTo>
                        <a:pt x="1280" y="540"/>
                        <a:pt x="1285" y="542"/>
                        <a:pt x="1285" y="545"/>
                      </a:cubicBezTo>
                      <a:cubicBezTo>
                        <a:pt x="1301" y="573"/>
                        <a:pt x="1301" y="573"/>
                        <a:pt x="1301" y="573"/>
                      </a:cubicBezTo>
                      <a:cubicBezTo>
                        <a:pt x="1301" y="577"/>
                        <a:pt x="1295" y="580"/>
                        <a:pt x="1288" y="580"/>
                      </a:cubicBezTo>
                      <a:close/>
                      <a:moveTo>
                        <a:pt x="1557" y="482"/>
                      </a:moveTo>
                      <a:cubicBezTo>
                        <a:pt x="902" y="482"/>
                        <a:pt x="902" y="482"/>
                        <a:pt x="902" y="482"/>
                      </a:cubicBezTo>
                      <a:cubicBezTo>
                        <a:pt x="902" y="65"/>
                        <a:pt x="902" y="65"/>
                        <a:pt x="902" y="65"/>
                      </a:cubicBezTo>
                      <a:cubicBezTo>
                        <a:pt x="902" y="55"/>
                        <a:pt x="910" y="47"/>
                        <a:pt x="921" y="47"/>
                      </a:cubicBezTo>
                      <a:cubicBezTo>
                        <a:pt x="1539" y="47"/>
                        <a:pt x="1539" y="47"/>
                        <a:pt x="1539" y="47"/>
                      </a:cubicBezTo>
                      <a:cubicBezTo>
                        <a:pt x="1549" y="47"/>
                        <a:pt x="1557" y="55"/>
                        <a:pt x="1557" y="65"/>
                      </a:cubicBezTo>
                      <a:lnTo>
                        <a:pt x="1557" y="482"/>
                      </a:lnTo>
                      <a:close/>
                      <a:moveTo>
                        <a:pt x="333" y="57"/>
                      </a:moveTo>
                      <a:cubicBezTo>
                        <a:pt x="333" y="57"/>
                        <a:pt x="333" y="57"/>
                        <a:pt x="333" y="57"/>
                      </a:cubicBezTo>
                      <a:cubicBezTo>
                        <a:pt x="333" y="327"/>
                        <a:pt x="333" y="327"/>
                        <a:pt x="333" y="327"/>
                      </a:cubicBezTo>
                      <a:cubicBezTo>
                        <a:pt x="333" y="327"/>
                        <a:pt x="333" y="327"/>
                        <a:pt x="292" y="363"/>
                      </a:cubicBezTo>
                      <a:cubicBezTo>
                        <a:pt x="292" y="363"/>
                        <a:pt x="292" y="363"/>
                        <a:pt x="292" y="16"/>
                      </a:cubicBezTo>
                      <a:cubicBezTo>
                        <a:pt x="292" y="6"/>
                        <a:pt x="298" y="0"/>
                        <a:pt x="308" y="0"/>
                      </a:cubicBezTo>
                      <a:cubicBezTo>
                        <a:pt x="308" y="0"/>
                        <a:pt x="308" y="0"/>
                        <a:pt x="708" y="0"/>
                      </a:cubicBezTo>
                      <a:cubicBezTo>
                        <a:pt x="717" y="0"/>
                        <a:pt x="725" y="6"/>
                        <a:pt x="725" y="16"/>
                      </a:cubicBezTo>
                      <a:cubicBezTo>
                        <a:pt x="725" y="16"/>
                        <a:pt x="725" y="16"/>
                        <a:pt x="725" y="611"/>
                      </a:cubicBezTo>
                      <a:cubicBezTo>
                        <a:pt x="725" y="621"/>
                        <a:pt x="717" y="627"/>
                        <a:pt x="708" y="627"/>
                      </a:cubicBezTo>
                      <a:cubicBezTo>
                        <a:pt x="708" y="627"/>
                        <a:pt x="708" y="627"/>
                        <a:pt x="308" y="627"/>
                      </a:cubicBezTo>
                      <a:cubicBezTo>
                        <a:pt x="298" y="627"/>
                        <a:pt x="292" y="621"/>
                        <a:pt x="292" y="611"/>
                      </a:cubicBezTo>
                      <a:cubicBezTo>
                        <a:pt x="292" y="611"/>
                        <a:pt x="292" y="593"/>
                        <a:pt x="292" y="536"/>
                      </a:cubicBezTo>
                      <a:cubicBezTo>
                        <a:pt x="292" y="527"/>
                        <a:pt x="292" y="517"/>
                        <a:pt x="292" y="506"/>
                      </a:cubicBezTo>
                      <a:cubicBezTo>
                        <a:pt x="292" y="498"/>
                        <a:pt x="292" y="489"/>
                        <a:pt x="292" y="479"/>
                      </a:cubicBezTo>
                      <a:cubicBezTo>
                        <a:pt x="292" y="474"/>
                        <a:pt x="292" y="468"/>
                        <a:pt x="292" y="461"/>
                      </a:cubicBezTo>
                      <a:cubicBezTo>
                        <a:pt x="292" y="461"/>
                        <a:pt x="292" y="461"/>
                        <a:pt x="333" y="424"/>
                      </a:cubicBezTo>
                      <a:cubicBezTo>
                        <a:pt x="333" y="424"/>
                        <a:pt x="333" y="457"/>
                        <a:pt x="333" y="570"/>
                      </a:cubicBezTo>
                      <a:cubicBezTo>
                        <a:pt x="333" y="578"/>
                        <a:pt x="339" y="585"/>
                        <a:pt x="345" y="585"/>
                      </a:cubicBezTo>
                      <a:cubicBezTo>
                        <a:pt x="345" y="585"/>
                        <a:pt x="345" y="585"/>
                        <a:pt x="670" y="585"/>
                      </a:cubicBezTo>
                      <a:cubicBezTo>
                        <a:pt x="677" y="585"/>
                        <a:pt x="683" y="578"/>
                        <a:pt x="683" y="570"/>
                      </a:cubicBezTo>
                      <a:cubicBezTo>
                        <a:pt x="683" y="570"/>
                        <a:pt x="683" y="570"/>
                        <a:pt x="683" y="57"/>
                      </a:cubicBezTo>
                      <a:cubicBezTo>
                        <a:pt x="683" y="49"/>
                        <a:pt x="677" y="42"/>
                        <a:pt x="670" y="42"/>
                      </a:cubicBezTo>
                      <a:cubicBezTo>
                        <a:pt x="670" y="42"/>
                        <a:pt x="670" y="42"/>
                        <a:pt x="345" y="42"/>
                      </a:cubicBezTo>
                      <a:cubicBezTo>
                        <a:pt x="339" y="42"/>
                        <a:pt x="333" y="49"/>
                        <a:pt x="333" y="57"/>
                      </a:cubicBezTo>
                      <a:close/>
                      <a:moveTo>
                        <a:pt x="95" y="587"/>
                      </a:moveTo>
                      <a:cubicBezTo>
                        <a:pt x="103" y="579"/>
                        <a:pt x="121" y="567"/>
                        <a:pt x="132" y="565"/>
                      </a:cubicBezTo>
                      <a:cubicBezTo>
                        <a:pt x="146" y="562"/>
                        <a:pt x="160" y="562"/>
                        <a:pt x="175" y="562"/>
                      </a:cubicBezTo>
                      <a:cubicBezTo>
                        <a:pt x="188" y="561"/>
                        <a:pt x="200" y="555"/>
                        <a:pt x="214" y="552"/>
                      </a:cubicBezTo>
                      <a:cubicBezTo>
                        <a:pt x="225" y="548"/>
                        <a:pt x="230" y="548"/>
                        <a:pt x="238" y="546"/>
                      </a:cubicBezTo>
                      <a:cubicBezTo>
                        <a:pt x="256" y="543"/>
                        <a:pt x="254" y="543"/>
                        <a:pt x="262" y="541"/>
                      </a:cubicBezTo>
                      <a:cubicBezTo>
                        <a:pt x="272" y="539"/>
                        <a:pt x="284" y="531"/>
                        <a:pt x="286" y="520"/>
                      </a:cubicBezTo>
                      <a:cubicBezTo>
                        <a:pt x="288" y="509"/>
                        <a:pt x="277" y="496"/>
                        <a:pt x="266" y="497"/>
                      </a:cubicBezTo>
                      <a:cubicBezTo>
                        <a:pt x="241" y="499"/>
                        <a:pt x="237" y="504"/>
                        <a:pt x="215" y="505"/>
                      </a:cubicBezTo>
                      <a:cubicBezTo>
                        <a:pt x="228" y="494"/>
                        <a:pt x="234" y="492"/>
                        <a:pt x="247" y="480"/>
                      </a:cubicBezTo>
                      <a:cubicBezTo>
                        <a:pt x="261" y="468"/>
                        <a:pt x="271" y="460"/>
                        <a:pt x="284" y="448"/>
                      </a:cubicBezTo>
                      <a:cubicBezTo>
                        <a:pt x="298" y="436"/>
                        <a:pt x="310" y="426"/>
                        <a:pt x="326" y="412"/>
                      </a:cubicBezTo>
                      <a:cubicBezTo>
                        <a:pt x="338" y="401"/>
                        <a:pt x="354" y="388"/>
                        <a:pt x="361" y="373"/>
                      </a:cubicBezTo>
                      <a:cubicBezTo>
                        <a:pt x="373" y="349"/>
                        <a:pt x="364" y="336"/>
                        <a:pt x="347" y="338"/>
                      </a:cubicBezTo>
                      <a:cubicBezTo>
                        <a:pt x="333" y="339"/>
                        <a:pt x="318" y="353"/>
                        <a:pt x="307" y="362"/>
                      </a:cubicBezTo>
                      <a:cubicBezTo>
                        <a:pt x="278" y="387"/>
                        <a:pt x="248" y="411"/>
                        <a:pt x="219" y="436"/>
                      </a:cubicBezTo>
                      <a:cubicBezTo>
                        <a:pt x="230" y="426"/>
                        <a:pt x="240" y="416"/>
                        <a:pt x="252" y="405"/>
                      </a:cubicBezTo>
                      <a:cubicBezTo>
                        <a:pt x="265" y="393"/>
                        <a:pt x="267" y="381"/>
                        <a:pt x="259" y="372"/>
                      </a:cubicBezTo>
                      <a:cubicBezTo>
                        <a:pt x="235" y="344"/>
                        <a:pt x="212" y="380"/>
                        <a:pt x="184" y="398"/>
                      </a:cubicBezTo>
                      <a:cubicBezTo>
                        <a:pt x="217" y="370"/>
                        <a:pt x="228" y="355"/>
                        <a:pt x="205" y="339"/>
                      </a:cubicBezTo>
                      <a:cubicBezTo>
                        <a:pt x="186" y="326"/>
                        <a:pt x="162" y="364"/>
                        <a:pt x="146" y="374"/>
                      </a:cubicBezTo>
                      <a:cubicBezTo>
                        <a:pt x="152" y="367"/>
                        <a:pt x="162" y="359"/>
                        <a:pt x="168" y="353"/>
                      </a:cubicBezTo>
                      <a:cubicBezTo>
                        <a:pt x="173" y="348"/>
                        <a:pt x="180" y="340"/>
                        <a:pt x="175" y="332"/>
                      </a:cubicBezTo>
                      <a:cubicBezTo>
                        <a:pt x="160" y="308"/>
                        <a:pt x="146" y="322"/>
                        <a:pt x="135" y="331"/>
                      </a:cubicBezTo>
                      <a:cubicBezTo>
                        <a:pt x="118" y="342"/>
                        <a:pt x="102" y="355"/>
                        <a:pt x="86" y="368"/>
                      </a:cubicBezTo>
                      <a:cubicBezTo>
                        <a:pt x="72" y="381"/>
                        <a:pt x="54" y="392"/>
                        <a:pt x="49" y="410"/>
                      </a:cubicBezTo>
                      <a:cubicBezTo>
                        <a:pt x="45" y="423"/>
                        <a:pt x="45" y="435"/>
                        <a:pt x="36" y="446"/>
                      </a:cubicBezTo>
                      <a:cubicBezTo>
                        <a:pt x="27" y="456"/>
                        <a:pt x="10" y="469"/>
                        <a:pt x="0" y="478"/>
                      </a:cubicBezTo>
                      <a:cubicBezTo>
                        <a:pt x="7" y="486"/>
                        <a:pt x="15" y="495"/>
                        <a:pt x="23" y="504"/>
                      </a:cubicBezTo>
                      <a:cubicBezTo>
                        <a:pt x="33" y="516"/>
                        <a:pt x="85" y="575"/>
                        <a:pt x="95" y="587"/>
                      </a:cubicBezTo>
                      <a:close/>
                    </a:path>
                  </a:pathLst>
                </a:custGeom>
                <a:solidFill>
                  <a:srgbClr val="FFFFFF"/>
                </a:solidFill>
                <a:ln>
                  <a:noFill/>
                </a:ln>
                <a:extLst/>
              </p:spPr>
              <p:txBody>
                <a:bodyPr vert="horz" wrap="square" lIns="89619" tIns="44809" rIns="89619" bIns="44809" numCol="1" anchor="t" anchorCtr="0" compatLnSpc="1">
                  <a:prstTxWarp prst="textNoShape">
                    <a:avLst/>
                  </a:prstTxWarp>
                </a:bodyPr>
                <a:lstStyle/>
                <a:p>
                  <a:pPr defTabSz="913859"/>
                  <a:endParaRPr lang="en-US" sz="1764">
                    <a:solidFill>
                      <a:srgbClr val="505050"/>
                    </a:solidFill>
                  </a:endParaRPr>
                </a:p>
              </p:txBody>
            </p:sp>
            <p:sp>
              <p:nvSpPr>
                <p:cNvPr id="227" name="Freeform 27"/>
                <p:cNvSpPr>
                  <a:spLocks noEditPoints="1"/>
                </p:cNvSpPr>
                <p:nvPr/>
              </p:nvSpPr>
              <p:spPr bwMode="auto">
                <a:xfrm>
                  <a:off x="4044956" y="5488061"/>
                  <a:ext cx="222252" cy="276414"/>
                </a:xfrm>
                <a:custGeom>
                  <a:avLst/>
                  <a:gdLst>
                    <a:gd name="T0" fmla="*/ 989 w 1986"/>
                    <a:gd name="T1" fmla="*/ 1654 h 2471"/>
                    <a:gd name="T2" fmla="*/ 1084 w 1986"/>
                    <a:gd name="T3" fmla="*/ 1605 h 2471"/>
                    <a:gd name="T4" fmla="*/ 1652 w 1986"/>
                    <a:gd name="T5" fmla="*/ 881 h 2471"/>
                    <a:gd name="T6" fmla="*/ 1652 w 1986"/>
                    <a:gd name="T7" fmla="*/ 1151 h 2471"/>
                    <a:gd name="T8" fmla="*/ 982 w 1986"/>
                    <a:gd name="T9" fmla="*/ 2090 h 2471"/>
                    <a:gd name="T10" fmla="*/ 602 w 1986"/>
                    <a:gd name="T11" fmla="*/ 1824 h 2471"/>
                    <a:gd name="T12" fmla="*/ 334 w 1986"/>
                    <a:gd name="T13" fmla="*/ 1142 h 2471"/>
                    <a:gd name="T14" fmla="*/ 334 w 1986"/>
                    <a:gd name="T15" fmla="*/ 799 h 2471"/>
                    <a:gd name="T16" fmla="*/ 421 w 1986"/>
                    <a:gd name="T17" fmla="*/ 682 h 2471"/>
                    <a:gd name="T18" fmla="*/ 883 w 1986"/>
                    <a:gd name="T19" fmla="*/ 482 h 2471"/>
                    <a:gd name="T20" fmla="*/ 984 w 1986"/>
                    <a:gd name="T21" fmla="*/ 442 h 2471"/>
                    <a:gd name="T22" fmla="*/ 1093 w 1986"/>
                    <a:gd name="T23" fmla="*/ 482 h 2471"/>
                    <a:gd name="T24" fmla="*/ 1495 w 1986"/>
                    <a:gd name="T25" fmla="*/ 668 h 2471"/>
                    <a:gd name="T26" fmla="*/ 1464 w 1986"/>
                    <a:gd name="T27" fmla="*/ 695 h 2471"/>
                    <a:gd name="T28" fmla="*/ 965 w 1986"/>
                    <a:gd name="T29" fmla="*/ 1328 h 2471"/>
                    <a:gd name="T30" fmla="*/ 763 w 1986"/>
                    <a:gd name="T31" fmla="*/ 1129 h 2471"/>
                    <a:gd name="T32" fmla="*/ 575 w 1986"/>
                    <a:gd name="T33" fmla="*/ 1131 h 2471"/>
                    <a:gd name="T34" fmla="*/ 580 w 1986"/>
                    <a:gd name="T35" fmla="*/ 1315 h 2471"/>
                    <a:gd name="T36" fmla="*/ 887 w 1986"/>
                    <a:gd name="T37" fmla="*/ 1616 h 2471"/>
                    <a:gd name="T38" fmla="*/ 978 w 1986"/>
                    <a:gd name="T39" fmla="*/ 1654 h 2471"/>
                    <a:gd name="T40" fmla="*/ 989 w 1986"/>
                    <a:gd name="T41" fmla="*/ 1654 h 2471"/>
                    <a:gd name="T42" fmla="*/ 1862 w 1986"/>
                    <a:gd name="T43" fmla="*/ 434 h 2471"/>
                    <a:gd name="T44" fmla="*/ 1986 w 1986"/>
                    <a:gd name="T45" fmla="*/ 609 h 2471"/>
                    <a:gd name="T46" fmla="*/ 1986 w 1986"/>
                    <a:gd name="T47" fmla="*/ 1116 h 2471"/>
                    <a:gd name="T48" fmla="*/ 978 w 1986"/>
                    <a:gd name="T49" fmla="*/ 2471 h 2471"/>
                    <a:gd name="T50" fmla="*/ 0 w 1986"/>
                    <a:gd name="T51" fmla="*/ 1105 h 2471"/>
                    <a:gd name="T52" fmla="*/ 0 w 1986"/>
                    <a:gd name="T53" fmla="*/ 589 h 2471"/>
                    <a:gd name="T54" fmla="*/ 120 w 1986"/>
                    <a:gd name="T55" fmla="*/ 411 h 2471"/>
                    <a:gd name="T56" fmla="*/ 792 w 1986"/>
                    <a:gd name="T57" fmla="*/ 108 h 2471"/>
                    <a:gd name="T58" fmla="*/ 1175 w 1986"/>
                    <a:gd name="T59" fmla="*/ 108 h 2471"/>
                    <a:gd name="T60" fmla="*/ 1862 w 1986"/>
                    <a:gd name="T61" fmla="*/ 434 h 2471"/>
                    <a:gd name="T62" fmla="*/ 1767 w 1986"/>
                    <a:gd name="T63" fmla="*/ 1153 h 2471"/>
                    <a:gd name="T64" fmla="*/ 1767 w 1986"/>
                    <a:gd name="T65" fmla="*/ 1153 h 2471"/>
                    <a:gd name="T66" fmla="*/ 1767 w 1986"/>
                    <a:gd name="T67" fmla="*/ 812 h 2471"/>
                    <a:gd name="T68" fmla="*/ 1604 w 1986"/>
                    <a:gd name="T69" fmla="*/ 584 h 2471"/>
                    <a:gd name="T70" fmla="*/ 1155 w 1986"/>
                    <a:gd name="T71" fmla="*/ 385 h 2471"/>
                    <a:gd name="T72" fmla="*/ 984 w 1986"/>
                    <a:gd name="T73" fmla="*/ 327 h 2471"/>
                    <a:gd name="T74" fmla="*/ 816 w 1986"/>
                    <a:gd name="T75" fmla="*/ 385 h 2471"/>
                    <a:gd name="T76" fmla="*/ 381 w 1986"/>
                    <a:gd name="T77" fmla="*/ 571 h 2471"/>
                    <a:gd name="T78" fmla="*/ 219 w 1986"/>
                    <a:gd name="T79" fmla="*/ 799 h 2471"/>
                    <a:gd name="T80" fmla="*/ 219 w 1986"/>
                    <a:gd name="T81" fmla="*/ 1142 h 2471"/>
                    <a:gd name="T82" fmla="*/ 516 w 1986"/>
                    <a:gd name="T83" fmla="*/ 1899 h 2471"/>
                    <a:gd name="T84" fmla="*/ 982 w 1986"/>
                    <a:gd name="T85" fmla="*/ 2207 h 2471"/>
                    <a:gd name="T86" fmla="*/ 1767 w 1986"/>
                    <a:gd name="T87" fmla="*/ 1153 h 2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86" h="2471">
                      <a:moveTo>
                        <a:pt x="989" y="1654"/>
                      </a:moveTo>
                      <a:cubicBezTo>
                        <a:pt x="1024" y="1651"/>
                        <a:pt x="1060" y="1636"/>
                        <a:pt x="1084" y="1605"/>
                      </a:cubicBezTo>
                      <a:cubicBezTo>
                        <a:pt x="1084" y="1605"/>
                        <a:pt x="1084" y="1605"/>
                        <a:pt x="1652" y="881"/>
                      </a:cubicBezTo>
                      <a:cubicBezTo>
                        <a:pt x="1652" y="881"/>
                        <a:pt x="1652" y="881"/>
                        <a:pt x="1652" y="1151"/>
                      </a:cubicBezTo>
                      <a:cubicBezTo>
                        <a:pt x="1652" y="1713"/>
                        <a:pt x="1095" y="2090"/>
                        <a:pt x="982" y="2090"/>
                      </a:cubicBezTo>
                      <a:cubicBezTo>
                        <a:pt x="920" y="2090"/>
                        <a:pt x="759" y="2008"/>
                        <a:pt x="602" y="1824"/>
                      </a:cubicBezTo>
                      <a:cubicBezTo>
                        <a:pt x="500" y="1707"/>
                        <a:pt x="334" y="1461"/>
                        <a:pt x="334" y="1142"/>
                      </a:cubicBezTo>
                      <a:cubicBezTo>
                        <a:pt x="334" y="1102"/>
                        <a:pt x="334" y="799"/>
                        <a:pt x="334" y="799"/>
                      </a:cubicBezTo>
                      <a:cubicBezTo>
                        <a:pt x="334" y="752"/>
                        <a:pt x="376" y="697"/>
                        <a:pt x="421" y="682"/>
                      </a:cubicBezTo>
                      <a:cubicBezTo>
                        <a:pt x="432" y="675"/>
                        <a:pt x="770" y="560"/>
                        <a:pt x="883" y="482"/>
                      </a:cubicBezTo>
                      <a:cubicBezTo>
                        <a:pt x="920" y="456"/>
                        <a:pt x="951" y="442"/>
                        <a:pt x="984" y="442"/>
                      </a:cubicBezTo>
                      <a:cubicBezTo>
                        <a:pt x="1018" y="442"/>
                        <a:pt x="1051" y="456"/>
                        <a:pt x="1093" y="482"/>
                      </a:cubicBezTo>
                      <a:cubicBezTo>
                        <a:pt x="1203" y="553"/>
                        <a:pt x="1389" y="628"/>
                        <a:pt x="1495" y="668"/>
                      </a:cubicBezTo>
                      <a:cubicBezTo>
                        <a:pt x="1482" y="675"/>
                        <a:pt x="1471" y="684"/>
                        <a:pt x="1464" y="695"/>
                      </a:cubicBezTo>
                      <a:cubicBezTo>
                        <a:pt x="1464" y="695"/>
                        <a:pt x="1464" y="695"/>
                        <a:pt x="965" y="1328"/>
                      </a:cubicBezTo>
                      <a:cubicBezTo>
                        <a:pt x="965" y="1328"/>
                        <a:pt x="965" y="1328"/>
                        <a:pt x="763" y="1129"/>
                      </a:cubicBezTo>
                      <a:cubicBezTo>
                        <a:pt x="710" y="1080"/>
                        <a:pt x="628" y="1080"/>
                        <a:pt x="575" y="1131"/>
                      </a:cubicBezTo>
                      <a:cubicBezTo>
                        <a:pt x="527" y="1180"/>
                        <a:pt x="527" y="1266"/>
                        <a:pt x="580" y="1315"/>
                      </a:cubicBezTo>
                      <a:cubicBezTo>
                        <a:pt x="580" y="1315"/>
                        <a:pt x="580" y="1315"/>
                        <a:pt x="887" y="1616"/>
                      </a:cubicBezTo>
                      <a:cubicBezTo>
                        <a:pt x="914" y="1640"/>
                        <a:pt x="945" y="1654"/>
                        <a:pt x="978" y="1654"/>
                      </a:cubicBezTo>
                      <a:cubicBezTo>
                        <a:pt x="982" y="1654"/>
                        <a:pt x="984" y="1654"/>
                        <a:pt x="989" y="1654"/>
                      </a:cubicBezTo>
                      <a:close/>
                      <a:moveTo>
                        <a:pt x="1862" y="434"/>
                      </a:moveTo>
                      <a:cubicBezTo>
                        <a:pt x="1931" y="458"/>
                        <a:pt x="1986" y="535"/>
                        <a:pt x="1986" y="609"/>
                      </a:cubicBezTo>
                      <a:cubicBezTo>
                        <a:pt x="1986" y="609"/>
                        <a:pt x="1986" y="1060"/>
                        <a:pt x="1986" y="1116"/>
                      </a:cubicBezTo>
                      <a:cubicBezTo>
                        <a:pt x="1986" y="1913"/>
                        <a:pt x="1188" y="2471"/>
                        <a:pt x="978" y="2471"/>
                      </a:cubicBezTo>
                      <a:cubicBezTo>
                        <a:pt x="715" y="2471"/>
                        <a:pt x="0" y="1884"/>
                        <a:pt x="0" y="1105"/>
                      </a:cubicBezTo>
                      <a:cubicBezTo>
                        <a:pt x="0" y="1047"/>
                        <a:pt x="0" y="589"/>
                        <a:pt x="0" y="589"/>
                      </a:cubicBezTo>
                      <a:cubicBezTo>
                        <a:pt x="0" y="516"/>
                        <a:pt x="56" y="438"/>
                        <a:pt x="120" y="411"/>
                      </a:cubicBezTo>
                      <a:cubicBezTo>
                        <a:pt x="120" y="411"/>
                        <a:pt x="639" y="223"/>
                        <a:pt x="792" y="108"/>
                      </a:cubicBezTo>
                      <a:cubicBezTo>
                        <a:pt x="940" y="0"/>
                        <a:pt x="1064" y="31"/>
                        <a:pt x="1175" y="108"/>
                      </a:cubicBezTo>
                      <a:cubicBezTo>
                        <a:pt x="1422" y="285"/>
                        <a:pt x="1862" y="434"/>
                        <a:pt x="1862" y="434"/>
                      </a:cubicBezTo>
                      <a:close/>
                      <a:moveTo>
                        <a:pt x="1767" y="1153"/>
                      </a:moveTo>
                      <a:cubicBezTo>
                        <a:pt x="1767" y="1153"/>
                        <a:pt x="1767" y="1153"/>
                        <a:pt x="1767" y="1153"/>
                      </a:cubicBezTo>
                      <a:cubicBezTo>
                        <a:pt x="1767" y="812"/>
                        <a:pt x="1767" y="812"/>
                        <a:pt x="1767" y="812"/>
                      </a:cubicBezTo>
                      <a:cubicBezTo>
                        <a:pt x="1767" y="719"/>
                        <a:pt x="1696" y="617"/>
                        <a:pt x="1604" y="584"/>
                      </a:cubicBezTo>
                      <a:cubicBezTo>
                        <a:pt x="1601" y="584"/>
                        <a:pt x="1298" y="478"/>
                        <a:pt x="1155" y="385"/>
                      </a:cubicBezTo>
                      <a:cubicBezTo>
                        <a:pt x="1115" y="361"/>
                        <a:pt x="1057" y="327"/>
                        <a:pt x="984" y="327"/>
                      </a:cubicBezTo>
                      <a:cubicBezTo>
                        <a:pt x="929" y="327"/>
                        <a:pt x="874" y="347"/>
                        <a:pt x="816" y="385"/>
                      </a:cubicBezTo>
                      <a:cubicBezTo>
                        <a:pt x="735" y="445"/>
                        <a:pt x="476" y="540"/>
                        <a:pt x="381" y="571"/>
                      </a:cubicBezTo>
                      <a:cubicBezTo>
                        <a:pt x="290" y="604"/>
                        <a:pt x="219" y="702"/>
                        <a:pt x="219" y="799"/>
                      </a:cubicBezTo>
                      <a:cubicBezTo>
                        <a:pt x="219" y="799"/>
                        <a:pt x="219" y="1105"/>
                        <a:pt x="219" y="1142"/>
                      </a:cubicBezTo>
                      <a:cubicBezTo>
                        <a:pt x="219" y="1499"/>
                        <a:pt x="405" y="1769"/>
                        <a:pt x="516" y="1899"/>
                      </a:cubicBezTo>
                      <a:cubicBezTo>
                        <a:pt x="668" y="2079"/>
                        <a:pt x="861" y="2207"/>
                        <a:pt x="982" y="2207"/>
                      </a:cubicBezTo>
                      <a:cubicBezTo>
                        <a:pt x="1170" y="2207"/>
                        <a:pt x="1767" y="1769"/>
                        <a:pt x="1767" y="1153"/>
                      </a:cubicBezTo>
                      <a:close/>
                    </a:path>
                  </a:pathLst>
                </a:custGeom>
                <a:solidFill>
                  <a:schemeClr val="tx1">
                    <a:lumMod val="20000"/>
                    <a:lumOff val="80000"/>
                  </a:schemeClr>
                </a:solidFill>
                <a:ln>
                  <a:noFill/>
                </a:ln>
              </p:spPr>
              <p:txBody>
                <a:bodyPr vert="horz" wrap="square" lIns="89619" tIns="44809" rIns="89619" bIns="44809" numCol="1" anchor="t" anchorCtr="0" compatLnSpc="1">
                  <a:prstTxWarp prst="textNoShape">
                    <a:avLst/>
                  </a:prstTxWarp>
                </a:bodyPr>
                <a:lstStyle/>
                <a:p>
                  <a:pPr defTabSz="913859"/>
                  <a:endParaRPr lang="en-US" sz="1764">
                    <a:solidFill>
                      <a:srgbClr val="505050"/>
                    </a:solidFill>
                  </a:endParaRPr>
                </a:p>
              </p:txBody>
            </p:sp>
            <p:sp>
              <p:nvSpPr>
                <p:cNvPr id="228" name="Freeform 27"/>
                <p:cNvSpPr>
                  <a:spLocks noEditPoints="1"/>
                </p:cNvSpPr>
                <p:nvPr/>
              </p:nvSpPr>
              <p:spPr bwMode="auto">
                <a:xfrm>
                  <a:off x="5514674" y="5551917"/>
                  <a:ext cx="162951" cy="202662"/>
                </a:xfrm>
                <a:custGeom>
                  <a:avLst/>
                  <a:gdLst>
                    <a:gd name="T0" fmla="*/ 989 w 1986"/>
                    <a:gd name="T1" fmla="*/ 1654 h 2471"/>
                    <a:gd name="T2" fmla="*/ 1084 w 1986"/>
                    <a:gd name="T3" fmla="*/ 1605 h 2471"/>
                    <a:gd name="T4" fmla="*/ 1652 w 1986"/>
                    <a:gd name="T5" fmla="*/ 881 h 2471"/>
                    <a:gd name="T6" fmla="*/ 1652 w 1986"/>
                    <a:gd name="T7" fmla="*/ 1151 h 2471"/>
                    <a:gd name="T8" fmla="*/ 982 w 1986"/>
                    <a:gd name="T9" fmla="*/ 2090 h 2471"/>
                    <a:gd name="T10" fmla="*/ 602 w 1986"/>
                    <a:gd name="T11" fmla="*/ 1824 h 2471"/>
                    <a:gd name="T12" fmla="*/ 334 w 1986"/>
                    <a:gd name="T13" fmla="*/ 1142 h 2471"/>
                    <a:gd name="T14" fmla="*/ 334 w 1986"/>
                    <a:gd name="T15" fmla="*/ 799 h 2471"/>
                    <a:gd name="T16" fmla="*/ 421 w 1986"/>
                    <a:gd name="T17" fmla="*/ 682 h 2471"/>
                    <a:gd name="T18" fmla="*/ 883 w 1986"/>
                    <a:gd name="T19" fmla="*/ 482 h 2471"/>
                    <a:gd name="T20" fmla="*/ 984 w 1986"/>
                    <a:gd name="T21" fmla="*/ 442 h 2471"/>
                    <a:gd name="T22" fmla="*/ 1093 w 1986"/>
                    <a:gd name="T23" fmla="*/ 482 h 2471"/>
                    <a:gd name="T24" fmla="*/ 1495 w 1986"/>
                    <a:gd name="T25" fmla="*/ 668 h 2471"/>
                    <a:gd name="T26" fmla="*/ 1464 w 1986"/>
                    <a:gd name="T27" fmla="*/ 695 h 2471"/>
                    <a:gd name="T28" fmla="*/ 965 w 1986"/>
                    <a:gd name="T29" fmla="*/ 1328 h 2471"/>
                    <a:gd name="T30" fmla="*/ 763 w 1986"/>
                    <a:gd name="T31" fmla="*/ 1129 h 2471"/>
                    <a:gd name="T32" fmla="*/ 575 w 1986"/>
                    <a:gd name="T33" fmla="*/ 1131 h 2471"/>
                    <a:gd name="T34" fmla="*/ 580 w 1986"/>
                    <a:gd name="T35" fmla="*/ 1315 h 2471"/>
                    <a:gd name="T36" fmla="*/ 887 w 1986"/>
                    <a:gd name="T37" fmla="*/ 1616 h 2471"/>
                    <a:gd name="T38" fmla="*/ 978 w 1986"/>
                    <a:gd name="T39" fmla="*/ 1654 h 2471"/>
                    <a:gd name="T40" fmla="*/ 989 w 1986"/>
                    <a:gd name="T41" fmla="*/ 1654 h 2471"/>
                    <a:gd name="T42" fmla="*/ 1862 w 1986"/>
                    <a:gd name="T43" fmla="*/ 434 h 2471"/>
                    <a:gd name="T44" fmla="*/ 1986 w 1986"/>
                    <a:gd name="T45" fmla="*/ 609 h 2471"/>
                    <a:gd name="T46" fmla="*/ 1986 w 1986"/>
                    <a:gd name="T47" fmla="*/ 1116 h 2471"/>
                    <a:gd name="T48" fmla="*/ 978 w 1986"/>
                    <a:gd name="T49" fmla="*/ 2471 h 2471"/>
                    <a:gd name="T50" fmla="*/ 0 w 1986"/>
                    <a:gd name="T51" fmla="*/ 1105 h 2471"/>
                    <a:gd name="T52" fmla="*/ 0 w 1986"/>
                    <a:gd name="T53" fmla="*/ 589 h 2471"/>
                    <a:gd name="T54" fmla="*/ 120 w 1986"/>
                    <a:gd name="T55" fmla="*/ 411 h 2471"/>
                    <a:gd name="T56" fmla="*/ 792 w 1986"/>
                    <a:gd name="T57" fmla="*/ 108 h 2471"/>
                    <a:gd name="T58" fmla="*/ 1175 w 1986"/>
                    <a:gd name="T59" fmla="*/ 108 h 2471"/>
                    <a:gd name="T60" fmla="*/ 1862 w 1986"/>
                    <a:gd name="T61" fmla="*/ 434 h 2471"/>
                    <a:gd name="T62" fmla="*/ 1767 w 1986"/>
                    <a:gd name="T63" fmla="*/ 1153 h 2471"/>
                    <a:gd name="T64" fmla="*/ 1767 w 1986"/>
                    <a:gd name="T65" fmla="*/ 1153 h 2471"/>
                    <a:gd name="T66" fmla="*/ 1767 w 1986"/>
                    <a:gd name="T67" fmla="*/ 812 h 2471"/>
                    <a:gd name="T68" fmla="*/ 1604 w 1986"/>
                    <a:gd name="T69" fmla="*/ 584 h 2471"/>
                    <a:gd name="T70" fmla="*/ 1155 w 1986"/>
                    <a:gd name="T71" fmla="*/ 385 h 2471"/>
                    <a:gd name="T72" fmla="*/ 984 w 1986"/>
                    <a:gd name="T73" fmla="*/ 327 h 2471"/>
                    <a:gd name="T74" fmla="*/ 816 w 1986"/>
                    <a:gd name="T75" fmla="*/ 385 h 2471"/>
                    <a:gd name="T76" fmla="*/ 381 w 1986"/>
                    <a:gd name="T77" fmla="*/ 571 h 2471"/>
                    <a:gd name="T78" fmla="*/ 219 w 1986"/>
                    <a:gd name="T79" fmla="*/ 799 h 2471"/>
                    <a:gd name="T80" fmla="*/ 219 w 1986"/>
                    <a:gd name="T81" fmla="*/ 1142 h 2471"/>
                    <a:gd name="T82" fmla="*/ 516 w 1986"/>
                    <a:gd name="T83" fmla="*/ 1899 h 2471"/>
                    <a:gd name="T84" fmla="*/ 982 w 1986"/>
                    <a:gd name="T85" fmla="*/ 2207 h 2471"/>
                    <a:gd name="T86" fmla="*/ 1767 w 1986"/>
                    <a:gd name="T87" fmla="*/ 1153 h 2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86" h="2471">
                      <a:moveTo>
                        <a:pt x="989" y="1654"/>
                      </a:moveTo>
                      <a:cubicBezTo>
                        <a:pt x="1024" y="1651"/>
                        <a:pt x="1060" y="1636"/>
                        <a:pt x="1084" y="1605"/>
                      </a:cubicBezTo>
                      <a:cubicBezTo>
                        <a:pt x="1084" y="1605"/>
                        <a:pt x="1084" y="1605"/>
                        <a:pt x="1652" y="881"/>
                      </a:cubicBezTo>
                      <a:cubicBezTo>
                        <a:pt x="1652" y="881"/>
                        <a:pt x="1652" y="881"/>
                        <a:pt x="1652" y="1151"/>
                      </a:cubicBezTo>
                      <a:cubicBezTo>
                        <a:pt x="1652" y="1713"/>
                        <a:pt x="1095" y="2090"/>
                        <a:pt x="982" y="2090"/>
                      </a:cubicBezTo>
                      <a:cubicBezTo>
                        <a:pt x="920" y="2090"/>
                        <a:pt x="759" y="2008"/>
                        <a:pt x="602" y="1824"/>
                      </a:cubicBezTo>
                      <a:cubicBezTo>
                        <a:pt x="500" y="1707"/>
                        <a:pt x="334" y="1461"/>
                        <a:pt x="334" y="1142"/>
                      </a:cubicBezTo>
                      <a:cubicBezTo>
                        <a:pt x="334" y="1102"/>
                        <a:pt x="334" y="799"/>
                        <a:pt x="334" y="799"/>
                      </a:cubicBezTo>
                      <a:cubicBezTo>
                        <a:pt x="334" y="752"/>
                        <a:pt x="376" y="697"/>
                        <a:pt x="421" y="682"/>
                      </a:cubicBezTo>
                      <a:cubicBezTo>
                        <a:pt x="432" y="675"/>
                        <a:pt x="770" y="560"/>
                        <a:pt x="883" y="482"/>
                      </a:cubicBezTo>
                      <a:cubicBezTo>
                        <a:pt x="920" y="456"/>
                        <a:pt x="951" y="442"/>
                        <a:pt x="984" y="442"/>
                      </a:cubicBezTo>
                      <a:cubicBezTo>
                        <a:pt x="1018" y="442"/>
                        <a:pt x="1051" y="456"/>
                        <a:pt x="1093" y="482"/>
                      </a:cubicBezTo>
                      <a:cubicBezTo>
                        <a:pt x="1203" y="553"/>
                        <a:pt x="1389" y="628"/>
                        <a:pt x="1495" y="668"/>
                      </a:cubicBezTo>
                      <a:cubicBezTo>
                        <a:pt x="1482" y="675"/>
                        <a:pt x="1471" y="684"/>
                        <a:pt x="1464" y="695"/>
                      </a:cubicBezTo>
                      <a:cubicBezTo>
                        <a:pt x="1464" y="695"/>
                        <a:pt x="1464" y="695"/>
                        <a:pt x="965" y="1328"/>
                      </a:cubicBezTo>
                      <a:cubicBezTo>
                        <a:pt x="965" y="1328"/>
                        <a:pt x="965" y="1328"/>
                        <a:pt x="763" y="1129"/>
                      </a:cubicBezTo>
                      <a:cubicBezTo>
                        <a:pt x="710" y="1080"/>
                        <a:pt x="628" y="1080"/>
                        <a:pt x="575" y="1131"/>
                      </a:cubicBezTo>
                      <a:cubicBezTo>
                        <a:pt x="527" y="1180"/>
                        <a:pt x="527" y="1266"/>
                        <a:pt x="580" y="1315"/>
                      </a:cubicBezTo>
                      <a:cubicBezTo>
                        <a:pt x="580" y="1315"/>
                        <a:pt x="580" y="1315"/>
                        <a:pt x="887" y="1616"/>
                      </a:cubicBezTo>
                      <a:cubicBezTo>
                        <a:pt x="914" y="1640"/>
                        <a:pt x="945" y="1654"/>
                        <a:pt x="978" y="1654"/>
                      </a:cubicBezTo>
                      <a:cubicBezTo>
                        <a:pt x="982" y="1654"/>
                        <a:pt x="984" y="1654"/>
                        <a:pt x="989" y="1654"/>
                      </a:cubicBezTo>
                      <a:close/>
                      <a:moveTo>
                        <a:pt x="1862" y="434"/>
                      </a:moveTo>
                      <a:cubicBezTo>
                        <a:pt x="1931" y="458"/>
                        <a:pt x="1986" y="535"/>
                        <a:pt x="1986" y="609"/>
                      </a:cubicBezTo>
                      <a:cubicBezTo>
                        <a:pt x="1986" y="609"/>
                        <a:pt x="1986" y="1060"/>
                        <a:pt x="1986" y="1116"/>
                      </a:cubicBezTo>
                      <a:cubicBezTo>
                        <a:pt x="1986" y="1913"/>
                        <a:pt x="1188" y="2471"/>
                        <a:pt x="978" y="2471"/>
                      </a:cubicBezTo>
                      <a:cubicBezTo>
                        <a:pt x="715" y="2471"/>
                        <a:pt x="0" y="1884"/>
                        <a:pt x="0" y="1105"/>
                      </a:cubicBezTo>
                      <a:cubicBezTo>
                        <a:pt x="0" y="1047"/>
                        <a:pt x="0" y="589"/>
                        <a:pt x="0" y="589"/>
                      </a:cubicBezTo>
                      <a:cubicBezTo>
                        <a:pt x="0" y="516"/>
                        <a:pt x="56" y="438"/>
                        <a:pt x="120" y="411"/>
                      </a:cubicBezTo>
                      <a:cubicBezTo>
                        <a:pt x="120" y="411"/>
                        <a:pt x="639" y="223"/>
                        <a:pt x="792" y="108"/>
                      </a:cubicBezTo>
                      <a:cubicBezTo>
                        <a:pt x="940" y="0"/>
                        <a:pt x="1064" y="31"/>
                        <a:pt x="1175" y="108"/>
                      </a:cubicBezTo>
                      <a:cubicBezTo>
                        <a:pt x="1422" y="285"/>
                        <a:pt x="1862" y="434"/>
                        <a:pt x="1862" y="434"/>
                      </a:cubicBezTo>
                      <a:close/>
                      <a:moveTo>
                        <a:pt x="1767" y="1153"/>
                      </a:moveTo>
                      <a:cubicBezTo>
                        <a:pt x="1767" y="1153"/>
                        <a:pt x="1767" y="1153"/>
                        <a:pt x="1767" y="1153"/>
                      </a:cubicBezTo>
                      <a:cubicBezTo>
                        <a:pt x="1767" y="812"/>
                        <a:pt x="1767" y="812"/>
                        <a:pt x="1767" y="812"/>
                      </a:cubicBezTo>
                      <a:cubicBezTo>
                        <a:pt x="1767" y="719"/>
                        <a:pt x="1696" y="617"/>
                        <a:pt x="1604" y="584"/>
                      </a:cubicBezTo>
                      <a:cubicBezTo>
                        <a:pt x="1601" y="584"/>
                        <a:pt x="1298" y="478"/>
                        <a:pt x="1155" y="385"/>
                      </a:cubicBezTo>
                      <a:cubicBezTo>
                        <a:pt x="1115" y="361"/>
                        <a:pt x="1057" y="327"/>
                        <a:pt x="984" y="327"/>
                      </a:cubicBezTo>
                      <a:cubicBezTo>
                        <a:pt x="929" y="327"/>
                        <a:pt x="874" y="347"/>
                        <a:pt x="816" y="385"/>
                      </a:cubicBezTo>
                      <a:cubicBezTo>
                        <a:pt x="735" y="445"/>
                        <a:pt x="476" y="540"/>
                        <a:pt x="381" y="571"/>
                      </a:cubicBezTo>
                      <a:cubicBezTo>
                        <a:pt x="290" y="604"/>
                        <a:pt x="219" y="702"/>
                        <a:pt x="219" y="799"/>
                      </a:cubicBezTo>
                      <a:cubicBezTo>
                        <a:pt x="219" y="799"/>
                        <a:pt x="219" y="1105"/>
                        <a:pt x="219" y="1142"/>
                      </a:cubicBezTo>
                      <a:cubicBezTo>
                        <a:pt x="219" y="1499"/>
                        <a:pt x="405" y="1769"/>
                        <a:pt x="516" y="1899"/>
                      </a:cubicBezTo>
                      <a:cubicBezTo>
                        <a:pt x="668" y="2079"/>
                        <a:pt x="861" y="2207"/>
                        <a:pt x="982" y="2207"/>
                      </a:cubicBezTo>
                      <a:cubicBezTo>
                        <a:pt x="1170" y="2207"/>
                        <a:pt x="1767" y="1769"/>
                        <a:pt x="1767" y="1153"/>
                      </a:cubicBezTo>
                      <a:close/>
                    </a:path>
                  </a:pathLst>
                </a:custGeom>
                <a:solidFill>
                  <a:schemeClr val="tx1">
                    <a:lumMod val="20000"/>
                    <a:lumOff val="80000"/>
                  </a:schemeClr>
                </a:solidFill>
                <a:ln>
                  <a:noFill/>
                </a:ln>
              </p:spPr>
              <p:txBody>
                <a:bodyPr vert="horz" wrap="square" lIns="89619" tIns="44809" rIns="89619" bIns="44809" numCol="1" anchor="t" anchorCtr="0" compatLnSpc="1">
                  <a:prstTxWarp prst="textNoShape">
                    <a:avLst/>
                  </a:prstTxWarp>
                </a:bodyPr>
                <a:lstStyle/>
                <a:p>
                  <a:pPr defTabSz="913859"/>
                  <a:endParaRPr lang="en-US" sz="1764">
                    <a:solidFill>
                      <a:srgbClr val="505050"/>
                    </a:solidFill>
                  </a:endParaRPr>
                </a:p>
              </p:txBody>
            </p:sp>
            <p:sp>
              <p:nvSpPr>
                <p:cNvPr id="229" name="Freeform 27"/>
                <p:cNvSpPr>
                  <a:spLocks noEditPoints="1"/>
                </p:cNvSpPr>
                <p:nvPr/>
              </p:nvSpPr>
              <p:spPr bwMode="auto">
                <a:xfrm>
                  <a:off x="4815923" y="5432884"/>
                  <a:ext cx="222252" cy="276414"/>
                </a:xfrm>
                <a:custGeom>
                  <a:avLst/>
                  <a:gdLst>
                    <a:gd name="T0" fmla="*/ 989 w 1986"/>
                    <a:gd name="T1" fmla="*/ 1654 h 2471"/>
                    <a:gd name="T2" fmla="*/ 1084 w 1986"/>
                    <a:gd name="T3" fmla="*/ 1605 h 2471"/>
                    <a:gd name="T4" fmla="*/ 1652 w 1986"/>
                    <a:gd name="T5" fmla="*/ 881 h 2471"/>
                    <a:gd name="T6" fmla="*/ 1652 w 1986"/>
                    <a:gd name="T7" fmla="*/ 1151 h 2471"/>
                    <a:gd name="T8" fmla="*/ 982 w 1986"/>
                    <a:gd name="T9" fmla="*/ 2090 h 2471"/>
                    <a:gd name="T10" fmla="*/ 602 w 1986"/>
                    <a:gd name="T11" fmla="*/ 1824 h 2471"/>
                    <a:gd name="T12" fmla="*/ 334 w 1986"/>
                    <a:gd name="T13" fmla="*/ 1142 h 2471"/>
                    <a:gd name="T14" fmla="*/ 334 w 1986"/>
                    <a:gd name="T15" fmla="*/ 799 h 2471"/>
                    <a:gd name="T16" fmla="*/ 421 w 1986"/>
                    <a:gd name="T17" fmla="*/ 682 h 2471"/>
                    <a:gd name="T18" fmla="*/ 883 w 1986"/>
                    <a:gd name="T19" fmla="*/ 482 h 2471"/>
                    <a:gd name="T20" fmla="*/ 984 w 1986"/>
                    <a:gd name="T21" fmla="*/ 442 h 2471"/>
                    <a:gd name="T22" fmla="*/ 1093 w 1986"/>
                    <a:gd name="T23" fmla="*/ 482 h 2471"/>
                    <a:gd name="T24" fmla="*/ 1495 w 1986"/>
                    <a:gd name="T25" fmla="*/ 668 h 2471"/>
                    <a:gd name="T26" fmla="*/ 1464 w 1986"/>
                    <a:gd name="T27" fmla="*/ 695 h 2471"/>
                    <a:gd name="T28" fmla="*/ 965 w 1986"/>
                    <a:gd name="T29" fmla="*/ 1328 h 2471"/>
                    <a:gd name="T30" fmla="*/ 763 w 1986"/>
                    <a:gd name="T31" fmla="*/ 1129 h 2471"/>
                    <a:gd name="T32" fmla="*/ 575 w 1986"/>
                    <a:gd name="T33" fmla="*/ 1131 h 2471"/>
                    <a:gd name="T34" fmla="*/ 580 w 1986"/>
                    <a:gd name="T35" fmla="*/ 1315 h 2471"/>
                    <a:gd name="T36" fmla="*/ 887 w 1986"/>
                    <a:gd name="T37" fmla="*/ 1616 h 2471"/>
                    <a:gd name="T38" fmla="*/ 978 w 1986"/>
                    <a:gd name="T39" fmla="*/ 1654 h 2471"/>
                    <a:gd name="T40" fmla="*/ 989 w 1986"/>
                    <a:gd name="T41" fmla="*/ 1654 h 2471"/>
                    <a:gd name="T42" fmla="*/ 1862 w 1986"/>
                    <a:gd name="T43" fmla="*/ 434 h 2471"/>
                    <a:gd name="T44" fmla="*/ 1986 w 1986"/>
                    <a:gd name="T45" fmla="*/ 609 h 2471"/>
                    <a:gd name="T46" fmla="*/ 1986 w 1986"/>
                    <a:gd name="T47" fmla="*/ 1116 h 2471"/>
                    <a:gd name="T48" fmla="*/ 978 w 1986"/>
                    <a:gd name="T49" fmla="*/ 2471 h 2471"/>
                    <a:gd name="T50" fmla="*/ 0 w 1986"/>
                    <a:gd name="T51" fmla="*/ 1105 h 2471"/>
                    <a:gd name="T52" fmla="*/ 0 w 1986"/>
                    <a:gd name="T53" fmla="*/ 589 h 2471"/>
                    <a:gd name="T54" fmla="*/ 120 w 1986"/>
                    <a:gd name="T55" fmla="*/ 411 h 2471"/>
                    <a:gd name="T56" fmla="*/ 792 w 1986"/>
                    <a:gd name="T57" fmla="*/ 108 h 2471"/>
                    <a:gd name="T58" fmla="*/ 1175 w 1986"/>
                    <a:gd name="T59" fmla="*/ 108 h 2471"/>
                    <a:gd name="T60" fmla="*/ 1862 w 1986"/>
                    <a:gd name="T61" fmla="*/ 434 h 2471"/>
                    <a:gd name="T62" fmla="*/ 1767 w 1986"/>
                    <a:gd name="T63" fmla="*/ 1153 h 2471"/>
                    <a:gd name="T64" fmla="*/ 1767 w 1986"/>
                    <a:gd name="T65" fmla="*/ 1153 h 2471"/>
                    <a:gd name="T66" fmla="*/ 1767 w 1986"/>
                    <a:gd name="T67" fmla="*/ 812 h 2471"/>
                    <a:gd name="T68" fmla="*/ 1604 w 1986"/>
                    <a:gd name="T69" fmla="*/ 584 h 2471"/>
                    <a:gd name="T70" fmla="*/ 1155 w 1986"/>
                    <a:gd name="T71" fmla="*/ 385 h 2471"/>
                    <a:gd name="T72" fmla="*/ 984 w 1986"/>
                    <a:gd name="T73" fmla="*/ 327 h 2471"/>
                    <a:gd name="T74" fmla="*/ 816 w 1986"/>
                    <a:gd name="T75" fmla="*/ 385 h 2471"/>
                    <a:gd name="T76" fmla="*/ 381 w 1986"/>
                    <a:gd name="T77" fmla="*/ 571 h 2471"/>
                    <a:gd name="T78" fmla="*/ 219 w 1986"/>
                    <a:gd name="T79" fmla="*/ 799 h 2471"/>
                    <a:gd name="T80" fmla="*/ 219 w 1986"/>
                    <a:gd name="T81" fmla="*/ 1142 h 2471"/>
                    <a:gd name="T82" fmla="*/ 516 w 1986"/>
                    <a:gd name="T83" fmla="*/ 1899 h 2471"/>
                    <a:gd name="T84" fmla="*/ 982 w 1986"/>
                    <a:gd name="T85" fmla="*/ 2207 h 2471"/>
                    <a:gd name="T86" fmla="*/ 1767 w 1986"/>
                    <a:gd name="T87" fmla="*/ 1153 h 2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86" h="2471">
                      <a:moveTo>
                        <a:pt x="989" y="1654"/>
                      </a:moveTo>
                      <a:cubicBezTo>
                        <a:pt x="1024" y="1651"/>
                        <a:pt x="1060" y="1636"/>
                        <a:pt x="1084" y="1605"/>
                      </a:cubicBezTo>
                      <a:cubicBezTo>
                        <a:pt x="1084" y="1605"/>
                        <a:pt x="1084" y="1605"/>
                        <a:pt x="1652" y="881"/>
                      </a:cubicBezTo>
                      <a:cubicBezTo>
                        <a:pt x="1652" y="881"/>
                        <a:pt x="1652" y="881"/>
                        <a:pt x="1652" y="1151"/>
                      </a:cubicBezTo>
                      <a:cubicBezTo>
                        <a:pt x="1652" y="1713"/>
                        <a:pt x="1095" y="2090"/>
                        <a:pt x="982" y="2090"/>
                      </a:cubicBezTo>
                      <a:cubicBezTo>
                        <a:pt x="920" y="2090"/>
                        <a:pt x="759" y="2008"/>
                        <a:pt x="602" y="1824"/>
                      </a:cubicBezTo>
                      <a:cubicBezTo>
                        <a:pt x="500" y="1707"/>
                        <a:pt x="334" y="1461"/>
                        <a:pt x="334" y="1142"/>
                      </a:cubicBezTo>
                      <a:cubicBezTo>
                        <a:pt x="334" y="1102"/>
                        <a:pt x="334" y="799"/>
                        <a:pt x="334" y="799"/>
                      </a:cubicBezTo>
                      <a:cubicBezTo>
                        <a:pt x="334" y="752"/>
                        <a:pt x="376" y="697"/>
                        <a:pt x="421" y="682"/>
                      </a:cubicBezTo>
                      <a:cubicBezTo>
                        <a:pt x="432" y="675"/>
                        <a:pt x="770" y="560"/>
                        <a:pt x="883" y="482"/>
                      </a:cubicBezTo>
                      <a:cubicBezTo>
                        <a:pt x="920" y="456"/>
                        <a:pt x="951" y="442"/>
                        <a:pt x="984" y="442"/>
                      </a:cubicBezTo>
                      <a:cubicBezTo>
                        <a:pt x="1018" y="442"/>
                        <a:pt x="1051" y="456"/>
                        <a:pt x="1093" y="482"/>
                      </a:cubicBezTo>
                      <a:cubicBezTo>
                        <a:pt x="1203" y="553"/>
                        <a:pt x="1389" y="628"/>
                        <a:pt x="1495" y="668"/>
                      </a:cubicBezTo>
                      <a:cubicBezTo>
                        <a:pt x="1482" y="675"/>
                        <a:pt x="1471" y="684"/>
                        <a:pt x="1464" y="695"/>
                      </a:cubicBezTo>
                      <a:cubicBezTo>
                        <a:pt x="1464" y="695"/>
                        <a:pt x="1464" y="695"/>
                        <a:pt x="965" y="1328"/>
                      </a:cubicBezTo>
                      <a:cubicBezTo>
                        <a:pt x="965" y="1328"/>
                        <a:pt x="965" y="1328"/>
                        <a:pt x="763" y="1129"/>
                      </a:cubicBezTo>
                      <a:cubicBezTo>
                        <a:pt x="710" y="1080"/>
                        <a:pt x="628" y="1080"/>
                        <a:pt x="575" y="1131"/>
                      </a:cubicBezTo>
                      <a:cubicBezTo>
                        <a:pt x="527" y="1180"/>
                        <a:pt x="527" y="1266"/>
                        <a:pt x="580" y="1315"/>
                      </a:cubicBezTo>
                      <a:cubicBezTo>
                        <a:pt x="580" y="1315"/>
                        <a:pt x="580" y="1315"/>
                        <a:pt x="887" y="1616"/>
                      </a:cubicBezTo>
                      <a:cubicBezTo>
                        <a:pt x="914" y="1640"/>
                        <a:pt x="945" y="1654"/>
                        <a:pt x="978" y="1654"/>
                      </a:cubicBezTo>
                      <a:cubicBezTo>
                        <a:pt x="982" y="1654"/>
                        <a:pt x="984" y="1654"/>
                        <a:pt x="989" y="1654"/>
                      </a:cubicBezTo>
                      <a:close/>
                      <a:moveTo>
                        <a:pt x="1862" y="434"/>
                      </a:moveTo>
                      <a:cubicBezTo>
                        <a:pt x="1931" y="458"/>
                        <a:pt x="1986" y="535"/>
                        <a:pt x="1986" y="609"/>
                      </a:cubicBezTo>
                      <a:cubicBezTo>
                        <a:pt x="1986" y="609"/>
                        <a:pt x="1986" y="1060"/>
                        <a:pt x="1986" y="1116"/>
                      </a:cubicBezTo>
                      <a:cubicBezTo>
                        <a:pt x="1986" y="1913"/>
                        <a:pt x="1188" y="2471"/>
                        <a:pt x="978" y="2471"/>
                      </a:cubicBezTo>
                      <a:cubicBezTo>
                        <a:pt x="715" y="2471"/>
                        <a:pt x="0" y="1884"/>
                        <a:pt x="0" y="1105"/>
                      </a:cubicBezTo>
                      <a:cubicBezTo>
                        <a:pt x="0" y="1047"/>
                        <a:pt x="0" y="589"/>
                        <a:pt x="0" y="589"/>
                      </a:cubicBezTo>
                      <a:cubicBezTo>
                        <a:pt x="0" y="516"/>
                        <a:pt x="56" y="438"/>
                        <a:pt x="120" y="411"/>
                      </a:cubicBezTo>
                      <a:cubicBezTo>
                        <a:pt x="120" y="411"/>
                        <a:pt x="639" y="223"/>
                        <a:pt x="792" y="108"/>
                      </a:cubicBezTo>
                      <a:cubicBezTo>
                        <a:pt x="940" y="0"/>
                        <a:pt x="1064" y="31"/>
                        <a:pt x="1175" y="108"/>
                      </a:cubicBezTo>
                      <a:cubicBezTo>
                        <a:pt x="1422" y="285"/>
                        <a:pt x="1862" y="434"/>
                        <a:pt x="1862" y="434"/>
                      </a:cubicBezTo>
                      <a:close/>
                      <a:moveTo>
                        <a:pt x="1767" y="1153"/>
                      </a:moveTo>
                      <a:cubicBezTo>
                        <a:pt x="1767" y="1153"/>
                        <a:pt x="1767" y="1153"/>
                        <a:pt x="1767" y="1153"/>
                      </a:cubicBezTo>
                      <a:cubicBezTo>
                        <a:pt x="1767" y="812"/>
                        <a:pt x="1767" y="812"/>
                        <a:pt x="1767" y="812"/>
                      </a:cubicBezTo>
                      <a:cubicBezTo>
                        <a:pt x="1767" y="719"/>
                        <a:pt x="1696" y="617"/>
                        <a:pt x="1604" y="584"/>
                      </a:cubicBezTo>
                      <a:cubicBezTo>
                        <a:pt x="1601" y="584"/>
                        <a:pt x="1298" y="478"/>
                        <a:pt x="1155" y="385"/>
                      </a:cubicBezTo>
                      <a:cubicBezTo>
                        <a:pt x="1115" y="361"/>
                        <a:pt x="1057" y="327"/>
                        <a:pt x="984" y="327"/>
                      </a:cubicBezTo>
                      <a:cubicBezTo>
                        <a:pt x="929" y="327"/>
                        <a:pt x="874" y="347"/>
                        <a:pt x="816" y="385"/>
                      </a:cubicBezTo>
                      <a:cubicBezTo>
                        <a:pt x="735" y="445"/>
                        <a:pt x="476" y="540"/>
                        <a:pt x="381" y="571"/>
                      </a:cubicBezTo>
                      <a:cubicBezTo>
                        <a:pt x="290" y="604"/>
                        <a:pt x="219" y="702"/>
                        <a:pt x="219" y="799"/>
                      </a:cubicBezTo>
                      <a:cubicBezTo>
                        <a:pt x="219" y="799"/>
                        <a:pt x="219" y="1105"/>
                        <a:pt x="219" y="1142"/>
                      </a:cubicBezTo>
                      <a:cubicBezTo>
                        <a:pt x="219" y="1499"/>
                        <a:pt x="405" y="1769"/>
                        <a:pt x="516" y="1899"/>
                      </a:cubicBezTo>
                      <a:cubicBezTo>
                        <a:pt x="668" y="2079"/>
                        <a:pt x="861" y="2207"/>
                        <a:pt x="982" y="2207"/>
                      </a:cubicBezTo>
                      <a:cubicBezTo>
                        <a:pt x="1170" y="2207"/>
                        <a:pt x="1767" y="1769"/>
                        <a:pt x="1767" y="1153"/>
                      </a:cubicBezTo>
                      <a:close/>
                    </a:path>
                  </a:pathLst>
                </a:custGeom>
                <a:solidFill>
                  <a:schemeClr val="tx1">
                    <a:lumMod val="20000"/>
                    <a:lumOff val="80000"/>
                  </a:schemeClr>
                </a:solidFill>
                <a:ln>
                  <a:noFill/>
                </a:ln>
              </p:spPr>
              <p:txBody>
                <a:bodyPr vert="horz" wrap="square" lIns="89619" tIns="44809" rIns="89619" bIns="44809" numCol="1" anchor="t" anchorCtr="0" compatLnSpc="1">
                  <a:prstTxWarp prst="textNoShape">
                    <a:avLst/>
                  </a:prstTxWarp>
                </a:bodyPr>
                <a:lstStyle/>
                <a:p>
                  <a:pPr defTabSz="913859"/>
                  <a:endParaRPr lang="en-US" sz="1764">
                    <a:solidFill>
                      <a:srgbClr val="505050"/>
                    </a:solidFill>
                  </a:endParaRPr>
                </a:p>
              </p:txBody>
            </p:sp>
          </p:grpSp>
        </p:grpSp>
      </p:grpSp>
      <p:sp>
        <p:nvSpPr>
          <p:cNvPr id="230" name="Freeform 229"/>
          <p:cNvSpPr/>
          <p:nvPr/>
        </p:nvSpPr>
        <p:spPr bwMode="auto">
          <a:xfrm>
            <a:off x="8873589" y="2246041"/>
            <a:ext cx="1375311" cy="47014"/>
          </a:xfrm>
          <a:custGeom>
            <a:avLst/>
            <a:gdLst>
              <a:gd name="connsiteX0" fmla="*/ 0 w 2238375"/>
              <a:gd name="connsiteY0" fmla="*/ 0 h 0"/>
              <a:gd name="connsiteX1" fmla="*/ 2238375 w 2238375"/>
              <a:gd name="connsiteY1" fmla="*/ 0 h 0"/>
            </a:gdLst>
            <a:ahLst/>
            <a:cxnLst>
              <a:cxn ang="0">
                <a:pos x="connsiteX0" y="connsiteY0"/>
              </a:cxn>
              <a:cxn ang="0">
                <a:pos x="connsiteX1" y="connsiteY1"/>
              </a:cxn>
            </a:cxnLst>
            <a:rect l="l" t="t" r="r" b="b"/>
            <a:pathLst>
              <a:path w="2238375">
                <a:moveTo>
                  <a:pt x="0" y="0"/>
                </a:moveTo>
                <a:lnTo>
                  <a:pt x="2238375" y="0"/>
                </a:lnTo>
              </a:path>
            </a:pathLst>
          </a:custGeom>
          <a:noFill/>
          <a:ln w="57150" cap="rnd">
            <a:solidFill>
              <a:schemeClr val="accent2">
                <a:lumMod val="40000"/>
                <a:lumOff val="60000"/>
              </a:schemeClr>
            </a:solidFill>
            <a:prstDash val="sysDot"/>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59"/>
            <a:endParaRPr lang="en-US" sz="1764">
              <a:solidFill>
                <a:srgbClr val="EFEFEF"/>
              </a:solidFill>
            </a:endParaRPr>
          </a:p>
        </p:txBody>
      </p:sp>
      <p:grpSp>
        <p:nvGrpSpPr>
          <p:cNvPr id="245" name="Group 244"/>
          <p:cNvGrpSpPr/>
          <p:nvPr/>
        </p:nvGrpSpPr>
        <p:grpSpPr>
          <a:xfrm>
            <a:off x="6260128" y="2019330"/>
            <a:ext cx="1502755" cy="593700"/>
            <a:chOff x="9592905" y="1695077"/>
            <a:chExt cx="1876521" cy="723684"/>
          </a:xfrm>
        </p:grpSpPr>
        <p:sp>
          <p:nvSpPr>
            <p:cNvPr id="254" name="Freeform 17"/>
            <p:cNvSpPr>
              <a:spLocks noEditPoints="1"/>
            </p:cNvSpPr>
            <p:nvPr/>
          </p:nvSpPr>
          <p:spPr bwMode="auto">
            <a:xfrm>
              <a:off x="9592905" y="1695077"/>
              <a:ext cx="1876521" cy="218880"/>
            </a:xfrm>
            <a:custGeom>
              <a:avLst/>
              <a:gdLst>
                <a:gd name="T0" fmla="*/ 192 w 1928"/>
                <a:gd name="T1" fmla="*/ 63 h 222"/>
                <a:gd name="T2" fmla="*/ 0 w 1928"/>
                <a:gd name="T3" fmla="*/ 181 h 222"/>
                <a:gd name="T4" fmla="*/ 97 w 1928"/>
                <a:gd name="T5" fmla="*/ 142 h 222"/>
                <a:gd name="T6" fmla="*/ 8 w 1928"/>
                <a:gd name="T7" fmla="*/ 177 h 222"/>
                <a:gd name="T8" fmla="*/ 6 w 1928"/>
                <a:gd name="T9" fmla="*/ 179 h 222"/>
                <a:gd name="T10" fmla="*/ 1808 w 1928"/>
                <a:gd name="T11" fmla="*/ 180 h 222"/>
                <a:gd name="T12" fmla="*/ 1876 w 1928"/>
                <a:gd name="T13" fmla="*/ 172 h 222"/>
                <a:gd name="T14" fmla="*/ 1912 w 1928"/>
                <a:gd name="T15" fmla="*/ 65 h 222"/>
                <a:gd name="T16" fmla="*/ 360 w 1928"/>
                <a:gd name="T17" fmla="*/ 90 h 222"/>
                <a:gd name="T18" fmla="*/ 315 w 1928"/>
                <a:gd name="T19" fmla="*/ 156 h 222"/>
                <a:gd name="T20" fmla="*/ 268 w 1928"/>
                <a:gd name="T21" fmla="*/ 182 h 222"/>
                <a:gd name="T22" fmla="*/ 7 w 1928"/>
                <a:gd name="T23" fmla="*/ 179 h 222"/>
                <a:gd name="T24" fmla="*/ 147 w 1928"/>
                <a:gd name="T25" fmla="*/ 33 h 222"/>
                <a:gd name="T26" fmla="*/ 930 w 1928"/>
                <a:gd name="T27" fmla="*/ 179 h 222"/>
                <a:gd name="T28" fmla="*/ 930 w 1928"/>
                <a:gd name="T29" fmla="*/ 123 h 222"/>
                <a:gd name="T30" fmla="*/ 881 w 1928"/>
                <a:gd name="T31" fmla="*/ 179 h 222"/>
                <a:gd name="T32" fmla="*/ 862 w 1928"/>
                <a:gd name="T33" fmla="*/ 98 h 222"/>
                <a:gd name="T34" fmla="*/ 827 w 1928"/>
                <a:gd name="T35" fmla="*/ 68 h 222"/>
                <a:gd name="T36" fmla="*/ 789 w 1928"/>
                <a:gd name="T37" fmla="*/ 110 h 222"/>
                <a:gd name="T38" fmla="*/ 1373 w 1928"/>
                <a:gd name="T39" fmla="*/ 108 h 222"/>
                <a:gd name="T40" fmla="*/ 1348 w 1928"/>
                <a:gd name="T41" fmla="*/ 113 h 222"/>
                <a:gd name="T42" fmla="*/ 1285 w 1928"/>
                <a:gd name="T43" fmla="*/ 179 h 222"/>
                <a:gd name="T44" fmla="*/ 1338 w 1928"/>
                <a:gd name="T45" fmla="*/ 133 h 222"/>
                <a:gd name="T46" fmla="*/ 1754 w 1928"/>
                <a:gd name="T47" fmla="*/ 65 h 222"/>
                <a:gd name="T48" fmla="*/ 1742 w 1928"/>
                <a:gd name="T49" fmla="*/ 132 h 222"/>
                <a:gd name="T50" fmla="*/ 1611 w 1928"/>
                <a:gd name="T51" fmla="*/ 120 h 222"/>
                <a:gd name="T52" fmla="*/ 1658 w 1928"/>
                <a:gd name="T53" fmla="*/ 77 h 222"/>
                <a:gd name="T54" fmla="*/ 1250 w 1928"/>
                <a:gd name="T55" fmla="*/ 99 h 222"/>
                <a:gd name="T56" fmla="*/ 1226 w 1928"/>
                <a:gd name="T57" fmla="*/ 132 h 222"/>
                <a:gd name="T58" fmla="*/ 729 w 1928"/>
                <a:gd name="T59" fmla="*/ 182 h 222"/>
                <a:gd name="T60" fmla="*/ 552 w 1928"/>
                <a:gd name="T61" fmla="*/ 158 h 222"/>
                <a:gd name="T62" fmla="*/ 1106 w 1928"/>
                <a:gd name="T63" fmla="*/ 100 h 222"/>
                <a:gd name="T64" fmla="*/ 1028 w 1928"/>
                <a:gd name="T65" fmla="*/ 98 h 222"/>
                <a:gd name="T66" fmla="*/ 1117 w 1928"/>
                <a:gd name="T67" fmla="*/ 98 h 222"/>
                <a:gd name="T68" fmla="*/ 1170 w 1928"/>
                <a:gd name="T69" fmla="*/ 121 h 222"/>
                <a:gd name="T70" fmla="*/ 1132 w 1928"/>
                <a:gd name="T71" fmla="*/ 109 h 222"/>
                <a:gd name="T72" fmla="*/ 1559 w 1928"/>
                <a:gd name="T73" fmla="*/ 152 h 222"/>
                <a:gd name="T74" fmla="*/ 1563 w 1928"/>
                <a:gd name="T75" fmla="*/ 139 h 222"/>
                <a:gd name="T76" fmla="*/ 687 w 1928"/>
                <a:gd name="T77" fmla="*/ 144 h 222"/>
                <a:gd name="T78" fmla="*/ 666 w 1928"/>
                <a:gd name="T79" fmla="*/ 96 h 222"/>
                <a:gd name="T80" fmla="*/ 1513 w 1928"/>
                <a:gd name="T81" fmla="*/ 99 h 222"/>
                <a:gd name="T82" fmla="*/ 1469 w 1928"/>
                <a:gd name="T83" fmla="*/ 155 h 222"/>
                <a:gd name="T84" fmla="*/ 490 w 1928"/>
                <a:gd name="T85" fmla="*/ 114 h 222"/>
                <a:gd name="T86" fmla="*/ 488 w 1928"/>
                <a:gd name="T87" fmla="*/ 166 h 222"/>
                <a:gd name="T88" fmla="*/ 519 w 1928"/>
                <a:gd name="T89" fmla="*/ 129 h 222"/>
                <a:gd name="T90" fmla="*/ 1438 w 1928"/>
                <a:gd name="T91" fmla="*/ 179 h 222"/>
                <a:gd name="T92" fmla="*/ 400 w 1928"/>
                <a:gd name="T93" fmla="*/ 98 h 222"/>
                <a:gd name="T94" fmla="*/ 396 w 1928"/>
                <a:gd name="T95" fmla="*/ 71 h 222"/>
                <a:gd name="T96" fmla="*/ 11 w 1928"/>
                <a:gd name="T97" fmla="*/ 177 h 222"/>
                <a:gd name="T98" fmla="*/ 3 w 1928"/>
                <a:gd name="T99" fmla="*/ 181 h 222"/>
                <a:gd name="T100" fmla="*/ 5 w 1928"/>
                <a:gd name="T101" fmla="*/ 179 h 222"/>
                <a:gd name="T102" fmla="*/ 10 w 1928"/>
                <a:gd name="T103" fmla="*/ 177 h 222"/>
                <a:gd name="T104" fmla="*/ 6 w 1928"/>
                <a:gd name="T105" fmla="*/ 178 h 222"/>
                <a:gd name="T106" fmla="*/ 8 w 1928"/>
                <a:gd name="T107" fmla="*/ 177 h 222"/>
                <a:gd name="T108" fmla="*/ 12 w 1928"/>
                <a:gd name="T109" fmla="*/ 174 h 222"/>
                <a:gd name="T110" fmla="*/ 6 w 1928"/>
                <a:gd name="T111" fmla="*/ 178 h 222"/>
                <a:gd name="T112" fmla="*/ 6 w 1928"/>
                <a:gd name="T113" fmla="*/ 180 h 222"/>
                <a:gd name="T114" fmla="*/ 971 w 1928"/>
                <a:gd name="T115" fmla="*/ 78 h 222"/>
                <a:gd name="T116" fmla="*/ 1762 w 1928"/>
                <a:gd name="T117" fmla="*/ 79 h 222"/>
                <a:gd name="T118" fmla="*/ 1250 w 1928"/>
                <a:gd name="T119" fmla="*/ 156 h 222"/>
                <a:gd name="T120" fmla="*/ 767 w 1928"/>
                <a:gd name="T121" fmla="*/ 123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28" h="222">
                  <a:moveTo>
                    <a:pt x="16" y="175"/>
                  </a:moveTo>
                  <a:cubicBezTo>
                    <a:pt x="22" y="173"/>
                    <a:pt x="27" y="171"/>
                    <a:pt x="33" y="169"/>
                  </a:cubicBezTo>
                  <a:cubicBezTo>
                    <a:pt x="46" y="165"/>
                    <a:pt x="61" y="162"/>
                    <a:pt x="75" y="160"/>
                  </a:cubicBezTo>
                  <a:cubicBezTo>
                    <a:pt x="85" y="158"/>
                    <a:pt x="96" y="158"/>
                    <a:pt x="106" y="158"/>
                  </a:cubicBezTo>
                  <a:cubicBezTo>
                    <a:pt x="121" y="159"/>
                    <a:pt x="136" y="160"/>
                    <a:pt x="150" y="164"/>
                  </a:cubicBezTo>
                  <a:cubicBezTo>
                    <a:pt x="151" y="164"/>
                    <a:pt x="153" y="164"/>
                    <a:pt x="154" y="163"/>
                  </a:cubicBezTo>
                  <a:cubicBezTo>
                    <a:pt x="155" y="163"/>
                    <a:pt x="155" y="163"/>
                    <a:pt x="155" y="163"/>
                  </a:cubicBezTo>
                  <a:cubicBezTo>
                    <a:pt x="155" y="162"/>
                    <a:pt x="155" y="161"/>
                    <a:pt x="155" y="161"/>
                  </a:cubicBezTo>
                  <a:cubicBezTo>
                    <a:pt x="155" y="141"/>
                    <a:pt x="155" y="121"/>
                    <a:pt x="155" y="101"/>
                  </a:cubicBezTo>
                  <a:cubicBezTo>
                    <a:pt x="155" y="99"/>
                    <a:pt x="155" y="98"/>
                    <a:pt x="156" y="97"/>
                  </a:cubicBezTo>
                  <a:cubicBezTo>
                    <a:pt x="167" y="88"/>
                    <a:pt x="177" y="79"/>
                    <a:pt x="187" y="68"/>
                  </a:cubicBezTo>
                  <a:cubicBezTo>
                    <a:pt x="188" y="67"/>
                    <a:pt x="190" y="65"/>
                    <a:pt x="192" y="63"/>
                  </a:cubicBezTo>
                  <a:cubicBezTo>
                    <a:pt x="192" y="62"/>
                    <a:pt x="193" y="62"/>
                    <a:pt x="194" y="62"/>
                  </a:cubicBezTo>
                  <a:cubicBezTo>
                    <a:pt x="195" y="63"/>
                    <a:pt x="196" y="64"/>
                    <a:pt x="196" y="66"/>
                  </a:cubicBezTo>
                  <a:cubicBezTo>
                    <a:pt x="196" y="104"/>
                    <a:pt x="196" y="142"/>
                    <a:pt x="196" y="179"/>
                  </a:cubicBezTo>
                  <a:cubicBezTo>
                    <a:pt x="196" y="180"/>
                    <a:pt x="196" y="182"/>
                    <a:pt x="195" y="182"/>
                  </a:cubicBezTo>
                  <a:cubicBezTo>
                    <a:pt x="194" y="183"/>
                    <a:pt x="192" y="184"/>
                    <a:pt x="191" y="183"/>
                  </a:cubicBezTo>
                  <a:cubicBezTo>
                    <a:pt x="187" y="182"/>
                    <a:pt x="183" y="180"/>
                    <a:pt x="179" y="179"/>
                  </a:cubicBezTo>
                  <a:cubicBezTo>
                    <a:pt x="166" y="175"/>
                    <a:pt x="152" y="172"/>
                    <a:pt x="138" y="170"/>
                  </a:cubicBezTo>
                  <a:cubicBezTo>
                    <a:pt x="121" y="168"/>
                    <a:pt x="104" y="167"/>
                    <a:pt x="87" y="168"/>
                  </a:cubicBezTo>
                  <a:cubicBezTo>
                    <a:pt x="61" y="168"/>
                    <a:pt x="35" y="172"/>
                    <a:pt x="10" y="180"/>
                  </a:cubicBezTo>
                  <a:cubicBezTo>
                    <a:pt x="8" y="180"/>
                    <a:pt x="6" y="181"/>
                    <a:pt x="3" y="182"/>
                  </a:cubicBezTo>
                  <a:cubicBezTo>
                    <a:pt x="3" y="182"/>
                    <a:pt x="2" y="182"/>
                    <a:pt x="2" y="182"/>
                  </a:cubicBezTo>
                  <a:cubicBezTo>
                    <a:pt x="1" y="183"/>
                    <a:pt x="0" y="183"/>
                    <a:pt x="0" y="181"/>
                  </a:cubicBezTo>
                  <a:cubicBezTo>
                    <a:pt x="0" y="180"/>
                    <a:pt x="0" y="178"/>
                    <a:pt x="0" y="177"/>
                  </a:cubicBezTo>
                  <a:cubicBezTo>
                    <a:pt x="0" y="175"/>
                    <a:pt x="1" y="172"/>
                    <a:pt x="0" y="170"/>
                  </a:cubicBezTo>
                  <a:cubicBezTo>
                    <a:pt x="0" y="169"/>
                    <a:pt x="1" y="167"/>
                    <a:pt x="2" y="166"/>
                  </a:cubicBezTo>
                  <a:cubicBezTo>
                    <a:pt x="13" y="154"/>
                    <a:pt x="24" y="141"/>
                    <a:pt x="34" y="128"/>
                  </a:cubicBezTo>
                  <a:cubicBezTo>
                    <a:pt x="54" y="100"/>
                    <a:pt x="70" y="71"/>
                    <a:pt x="82" y="39"/>
                  </a:cubicBezTo>
                  <a:cubicBezTo>
                    <a:pt x="86" y="27"/>
                    <a:pt x="90" y="15"/>
                    <a:pt x="92" y="3"/>
                  </a:cubicBezTo>
                  <a:cubicBezTo>
                    <a:pt x="92" y="3"/>
                    <a:pt x="92" y="3"/>
                    <a:pt x="92" y="2"/>
                  </a:cubicBezTo>
                  <a:cubicBezTo>
                    <a:pt x="93" y="0"/>
                    <a:pt x="93" y="0"/>
                    <a:pt x="95" y="0"/>
                  </a:cubicBezTo>
                  <a:cubicBezTo>
                    <a:pt x="96" y="1"/>
                    <a:pt x="96" y="1"/>
                    <a:pt x="96" y="1"/>
                  </a:cubicBezTo>
                  <a:cubicBezTo>
                    <a:pt x="97" y="1"/>
                    <a:pt x="97" y="1"/>
                    <a:pt x="97" y="2"/>
                  </a:cubicBezTo>
                  <a:cubicBezTo>
                    <a:pt x="97" y="2"/>
                    <a:pt x="97" y="3"/>
                    <a:pt x="97" y="3"/>
                  </a:cubicBezTo>
                  <a:cubicBezTo>
                    <a:pt x="97" y="50"/>
                    <a:pt x="97" y="96"/>
                    <a:pt x="97" y="142"/>
                  </a:cubicBezTo>
                  <a:cubicBezTo>
                    <a:pt x="97" y="145"/>
                    <a:pt x="98" y="144"/>
                    <a:pt x="95" y="145"/>
                  </a:cubicBezTo>
                  <a:cubicBezTo>
                    <a:pt x="93" y="146"/>
                    <a:pt x="91" y="145"/>
                    <a:pt x="89" y="146"/>
                  </a:cubicBezTo>
                  <a:cubicBezTo>
                    <a:pt x="68" y="148"/>
                    <a:pt x="49" y="154"/>
                    <a:pt x="31" y="163"/>
                  </a:cubicBezTo>
                  <a:cubicBezTo>
                    <a:pt x="26" y="165"/>
                    <a:pt x="21" y="168"/>
                    <a:pt x="16" y="171"/>
                  </a:cubicBezTo>
                  <a:cubicBezTo>
                    <a:pt x="16" y="172"/>
                    <a:pt x="15" y="172"/>
                    <a:pt x="14" y="173"/>
                  </a:cubicBezTo>
                  <a:cubicBezTo>
                    <a:pt x="14" y="173"/>
                    <a:pt x="13" y="174"/>
                    <a:pt x="12" y="174"/>
                  </a:cubicBezTo>
                  <a:cubicBezTo>
                    <a:pt x="12" y="174"/>
                    <a:pt x="12" y="174"/>
                    <a:pt x="12" y="174"/>
                  </a:cubicBezTo>
                  <a:cubicBezTo>
                    <a:pt x="11" y="175"/>
                    <a:pt x="11" y="175"/>
                    <a:pt x="10" y="175"/>
                  </a:cubicBezTo>
                  <a:cubicBezTo>
                    <a:pt x="10" y="175"/>
                    <a:pt x="10" y="176"/>
                    <a:pt x="9" y="176"/>
                  </a:cubicBezTo>
                  <a:cubicBezTo>
                    <a:pt x="9" y="176"/>
                    <a:pt x="9" y="176"/>
                    <a:pt x="9" y="176"/>
                  </a:cubicBezTo>
                  <a:cubicBezTo>
                    <a:pt x="9" y="176"/>
                    <a:pt x="8" y="177"/>
                    <a:pt x="8" y="177"/>
                  </a:cubicBezTo>
                  <a:cubicBezTo>
                    <a:pt x="8" y="177"/>
                    <a:pt x="8" y="177"/>
                    <a:pt x="8" y="177"/>
                  </a:cubicBezTo>
                  <a:cubicBezTo>
                    <a:pt x="7" y="177"/>
                    <a:pt x="7" y="178"/>
                    <a:pt x="7" y="178"/>
                  </a:cubicBezTo>
                  <a:cubicBezTo>
                    <a:pt x="7" y="178"/>
                    <a:pt x="6" y="178"/>
                    <a:pt x="6" y="178"/>
                  </a:cubicBezTo>
                  <a:cubicBezTo>
                    <a:pt x="6" y="178"/>
                    <a:pt x="6" y="178"/>
                    <a:pt x="6" y="178"/>
                  </a:cubicBezTo>
                  <a:cubicBezTo>
                    <a:pt x="6" y="179"/>
                    <a:pt x="5" y="179"/>
                    <a:pt x="5" y="179"/>
                  </a:cubicBezTo>
                  <a:cubicBezTo>
                    <a:pt x="5" y="179"/>
                    <a:pt x="5" y="179"/>
                    <a:pt x="5" y="179"/>
                  </a:cubicBezTo>
                  <a:cubicBezTo>
                    <a:pt x="5" y="179"/>
                    <a:pt x="5" y="179"/>
                    <a:pt x="4" y="180"/>
                  </a:cubicBezTo>
                  <a:cubicBezTo>
                    <a:pt x="4" y="180"/>
                    <a:pt x="4" y="180"/>
                    <a:pt x="4" y="180"/>
                  </a:cubicBezTo>
                  <a:cubicBezTo>
                    <a:pt x="4" y="180"/>
                    <a:pt x="3" y="180"/>
                    <a:pt x="3" y="181"/>
                  </a:cubicBezTo>
                  <a:cubicBezTo>
                    <a:pt x="3" y="181"/>
                    <a:pt x="4" y="180"/>
                    <a:pt x="4" y="180"/>
                  </a:cubicBezTo>
                  <a:cubicBezTo>
                    <a:pt x="5" y="180"/>
                    <a:pt x="5" y="180"/>
                    <a:pt x="5" y="180"/>
                  </a:cubicBezTo>
                  <a:cubicBezTo>
                    <a:pt x="5" y="180"/>
                    <a:pt x="5" y="180"/>
                    <a:pt x="6" y="179"/>
                  </a:cubicBezTo>
                  <a:cubicBezTo>
                    <a:pt x="6" y="179"/>
                    <a:pt x="6" y="179"/>
                    <a:pt x="6" y="179"/>
                  </a:cubicBezTo>
                  <a:cubicBezTo>
                    <a:pt x="7" y="179"/>
                    <a:pt x="7" y="179"/>
                    <a:pt x="7" y="179"/>
                  </a:cubicBezTo>
                  <a:cubicBezTo>
                    <a:pt x="8" y="178"/>
                    <a:pt x="8" y="178"/>
                    <a:pt x="8" y="178"/>
                  </a:cubicBezTo>
                  <a:cubicBezTo>
                    <a:pt x="9" y="178"/>
                    <a:pt x="10" y="177"/>
                    <a:pt x="10" y="177"/>
                  </a:cubicBezTo>
                  <a:cubicBezTo>
                    <a:pt x="12" y="176"/>
                    <a:pt x="14" y="175"/>
                    <a:pt x="16" y="175"/>
                  </a:cubicBezTo>
                  <a:close/>
                  <a:moveTo>
                    <a:pt x="1867" y="157"/>
                  </a:moveTo>
                  <a:cubicBezTo>
                    <a:pt x="1861" y="143"/>
                    <a:pt x="1855" y="130"/>
                    <a:pt x="1849" y="116"/>
                  </a:cubicBezTo>
                  <a:cubicBezTo>
                    <a:pt x="1841" y="100"/>
                    <a:pt x="1834" y="83"/>
                    <a:pt x="1827" y="67"/>
                  </a:cubicBezTo>
                  <a:cubicBezTo>
                    <a:pt x="1826" y="65"/>
                    <a:pt x="1826" y="65"/>
                    <a:pt x="1824" y="65"/>
                  </a:cubicBezTo>
                  <a:cubicBezTo>
                    <a:pt x="1819" y="65"/>
                    <a:pt x="1815" y="65"/>
                    <a:pt x="1810" y="65"/>
                  </a:cubicBezTo>
                  <a:cubicBezTo>
                    <a:pt x="1807" y="65"/>
                    <a:pt x="1808" y="64"/>
                    <a:pt x="1808" y="67"/>
                  </a:cubicBezTo>
                  <a:cubicBezTo>
                    <a:pt x="1808" y="105"/>
                    <a:pt x="1808" y="142"/>
                    <a:pt x="1808" y="179"/>
                  </a:cubicBezTo>
                  <a:cubicBezTo>
                    <a:pt x="1808" y="179"/>
                    <a:pt x="1808" y="180"/>
                    <a:pt x="1808" y="180"/>
                  </a:cubicBezTo>
                  <a:cubicBezTo>
                    <a:pt x="1808" y="182"/>
                    <a:pt x="1808" y="182"/>
                    <a:pt x="1810" y="182"/>
                  </a:cubicBezTo>
                  <a:cubicBezTo>
                    <a:pt x="1813" y="182"/>
                    <a:pt x="1816" y="182"/>
                    <a:pt x="1819" y="182"/>
                  </a:cubicBezTo>
                  <a:cubicBezTo>
                    <a:pt x="1821" y="182"/>
                    <a:pt x="1821" y="182"/>
                    <a:pt x="1821" y="179"/>
                  </a:cubicBezTo>
                  <a:cubicBezTo>
                    <a:pt x="1821" y="149"/>
                    <a:pt x="1821" y="119"/>
                    <a:pt x="1821" y="89"/>
                  </a:cubicBezTo>
                  <a:cubicBezTo>
                    <a:pt x="1821" y="88"/>
                    <a:pt x="1821" y="87"/>
                    <a:pt x="1822" y="86"/>
                  </a:cubicBezTo>
                  <a:cubicBezTo>
                    <a:pt x="1822" y="87"/>
                    <a:pt x="1822" y="88"/>
                    <a:pt x="1822" y="88"/>
                  </a:cubicBezTo>
                  <a:cubicBezTo>
                    <a:pt x="1834" y="114"/>
                    <a:pt x="1845" y="140"/>
                    <a:pt x="1857" y="165"/>
                  </a:cubicBezTo>
                  <a:cubicBezTo>
                    <a:pt x="1859" y="170"/>
                    <a:pt x="1862" y="175"/>
                    <a:pt x="1864" y="181"/>
                  </a:cubicBezTo>
                  <a:cubicBezTo>
                    <a:pt x="1864" y="182"/>
                    <a:pt x="1865" y="182"/>
                    <a:pt x="1866" y="182"/>
                  </a:cubicBezTo>
                  <a:cubicBezTo>
                    <a:pt x="1867" y="182"/>
                    <a:pt x="1868" y="182"/>
                    <a:pt x="1870" y="182"/>
                  </a:cubicBezTo>
                  <a:cubicBezTo>
                    <a:pt x="1871" y="182"/>
                    <a:pt x="1871" y="181"/>
                    <a:pt x="1872" y="181"/>
                  </a:cubicBezTo>
                  <a:cubicBezTo>
                    <a:pt x="1873" y="178"/>
                    <a:pt x="1874" y="175"/>
                    <a:pt x="1876" y="172"/>
                  </a:cubicBezTo>
                  <a:cubicBezTo>
                    <a:pt x="1888" y="144"/>
                    <a:pt x="1900" y="117"/>
                    <a:pt x="1912" y="89"/>
                  </a:cubicBezTo>
                  <a:cubicBezTo>
                    <a:pt x="1913" y="88"/>
                    <a:pt x="1913" y="88"/>
                    <a:pt x="1914" y="87"/>
                  </a:cubicBezTo>
                  <a:cubicBezTo>
                    <a:pt x="1914" y="88"/>
                    <a:pt x="1914" y="89"/>
                    <a:pt x="1914" y="89"/>
                  </a:cubicBezTo>
                  <a:cubicBezTo>
                    <a:pt x="1914" y="119"/>
                    <a:pt x="1914" y="149"/>
                    <a:pt x="1914" y="179"/>
                  </a:cubicBezTo>
                  <a:cubicBezTo>
                    <a:pt x="1914" y="180"/>
                    <a:pt x="1914" y="180"/>
                    <a:pt x="1914" y="181"/>
                  </a:cubicBezTo>
                  <a:cubicBezTo>
                    <a:pt x="1914" y="182"/>
                    <a:pt x="1914" y="182"/>
                    <a:pt x="1915" y="182"/>
                  </a:cubicBezTo>
                  <a:cubicBezTo>
                    <a:pt x="1918" y="182"/>
                    <a:pt x="1922" y="182"/>
                    <a:pt x="1925" y="182"/>
                  </a:cubicBezTo>
                  <a:cubicBezTo>
                    <a:pt x="1928" y="182"/>
                    <a:pt x="1927" y="182"/>
                    <a:pt x="1927" y="179"/>
                  </a:cubicBezTo>
                  <a:cubicBezTo>
                    <a:pt x="1927" y="142"/>
                    <a:pt x="1927" y="105"/>
                    <a:pt x="1927" y="67"/>
                  </a:cubicBezTo>
                  <a:cubicBezTo>
                    <a:pt x="1927" y="67"/>
                    <a:pt x="1927" y="67"/>
                    <a:pt x="1927" y="66"/>
                  </a:cubicBezTo>
                  <a:cubicBezTo>
                    <a:pt x="1927" y="65"/>
                    <a:pt x="1927" y="65"/>
                    <a:pt x="1926" y="65"/>
                  </a:cubicBezTo>
                  <a:cubicBezTo>
                    <a:pt x="1921" y="65"/>
                    <a:pt x="1917" y="65"/>
                    <a:pt x="1912" y="65"/>
                  </a:cubicBezTo>
                  <a:cubicBezTo>
                    <a:pt x="1911" y="65"/>
                    <a:pt x="1910" y="65"/>
                    <a:pt x="1909" y="67"/>
                  </a:cubicBezTo>
                  <a:cubicBezTo>
                    <a:pt x="1896" y="97"/>
                    <a:pt x="1882" y="127"/>
                    <a:pt x="1869" y="156"/>
                  </a:cubicBezTo>
                  <a:cubicBezTo>
                    <a:pt x="1868" y="157"/>
                    <a:pt x="1868" y="158"/>
                    <a:pt x="1868" y="158"/>
                  </a:cubicBezTo>
                  <a:cubicBezTo>
                    <a:pt x="1867" y="158"/>
                    <a:pt x="1867" y="157"/>
                    <a:pt x="1867" y="157"/>
                  </a:cubicBezTo>
                  <a:close/>
                  <a:moveTo>
                    <a:pt x="269" y="88"/>
                  </a:moveTo>
                  <a:cubicBezTo>
                    <a:pt x="282" y="118"/>
                    <a:pt x="295" y="148"/>
                    <a:pt x="309" y="178"/>
                  </a:cubicBezTo>
                  <a:cubicBezTo>
                    <a:pt x="309" y="179"/>
                    <a:pt x="310" y="181"/>
                    <a:pt x="311" y="182"/>
                  </a:cubicBezTo>
                  <a:cubicBezTo>
                    <a:pt x="312" y="182"/>
                    <a:pt x="314" y="182"/>
                    <a:pt x="315" y="182"/>
                  </a:cubicBezTo>
                  <a:cubicBezTo>
                    <a:pt x="317" y="182"/>
                    <a:pt x="318" y="182"/>
                    <a:pt x="318" y="180"/>
                  </a:cubicBezTo>
                  <a:cubicBezTo>
                    <a:pt x="332" y="150"/>
                    <a:pt x="345" y="119"/>
                    <a:pt x="359" y="88"/>
                  </a:cubicBezTo>
                  <a:cubicBezTo>
                    <a:pt x="359" y="88"/>
                    <a:pt x="359" y="87"/>
                    <a:pt x="360" y="87"/>
                  </a:cubicBezTo>
                  <a:cubicBezTo>
                    <a:pt x="360" y="88"/>
                    <a:pt x="360" y="89"/>
                    <a:pt x="360" y="90"/>
                  </a:cubicBezTo>
                  <a:cubicBezTo>
                    <a:pt x="360" y="119"/>
                    <a:pt x="360" y="149"/>
                    <a:pt x="360" y="179"/>
                  </a:cubicBezTo>
                  <a:cubicBezTo>
                    <a:pt x="360" y="179"/>
                    <a:pt x="360" y="180"/>
                    <a:pt x="360" y="180"/>
                  </a:cubicBezTo>
                  <a:cubicBezTo>
                    <a:pt x="360" y="182"/>
                    <a:pt x="360" y="182"/>
                    <a:pt x="361" y="182"/>
                  </a:cubicBezTo>
                  <a:cubicBezTo>
                    <a:pt x="365" y="182"/>
                    <a:pt x="368" y="182"/>
                    <a:pt x="371" y="182"/>
                  </a:cubicBezTo>
                  <a:cubicBezTo>
                    <a:pt x="374" y="182"/>
                    <a:pt x="374" y="182"/>
                    <a:pt x="374" y="179"/>
                  </a:cubicBezTo>
                  <a:cubicBezTo>
                    <a:pt x="374" y="142"/>
                    <a:pt x="374" y="105"/>
                    <a:pt x="374" y="67"/>
                  </a:cubicBezTo>
                  <a:cubicBezTo>
                    <a:pt x="374" y="67"/>
                    <a:pt x="374" y="67"/>
                    <a:pt x="374" y="66"/>
                  </a:cubicBezTo>
                  <a:cubicBezTo>
                    <a:pt x="374" y="65"/>
                    <a:pt x="374" y="65"/>
                    <a:pt x="372" y="65"/>
                  </a:cubicBezTo>
                  <a:cubicBezTo>
                    <a:pt x="367" y="65"/>
                    <a:pt x="363" y="65"/>
                    <a:pt x="358" y="65"/>
                  </a:cubicBezTo>
                  <a:cubicBezTo>
                    <a:pt x="357" y="65"/>
                    <a:pt x="356" y="65"/>
                    <a:pt x="356" y="66"/>
                  </a:cubicBezTo>
                  <a:cubicBezTo>
                    <a:pt x="356" y="66"/>
                    <a:pt x="356" y="67"/>
                    <a:pt x="356" y="67"/>
                  </a:cubicBezTo>
                  <a:cubicBezTo>
                    <a:pt x="342" y="97"/>
                    <a:pt x="329" y="127"/>
                    <a:pt x="315" y="156"/>
                  </a:cubicBezTo>
                  <a:cubicBezTo>
                    <a:pt x="315" y="157"/>
                    <a:pt x="315" y="158"/>
                    <a:pt x="314" y="158"/>
                  </a:cubicBezTo>
                  <a:cubicBezTo>
                    <a:pt x="313" y="158"/>
                    <a:pt x="313" y="157"/>
                    <a:pt x="313" y="157"/>
                  </a:cubicBezTo>
                  <a:cubicBezTo>
                    <a:pt x="311" y="151"/>
                    <a:pt x="308" y="146"/>
                    <a:pt x="306" y="140"/>
                  </a:cubicBezTo>
                  <a:cubicBezTo>
                    <a:pt x="295" y="116"/>
                    <a:pt x="284" y="91"/>
                    <a:pt x="273" y="67"/>
                  </a:cubicBezTo>
                  <a:cubicBezTo>
                    <a:pt x="273" y="65"/>
                    <a:pt x="272" y="65"/>
                    <a:pt x="270" y="65"/>
                  </a:cubicBezTo>
                  <a:cubicBezTo>
                    <a:pt x="266" y="65"/>
                    <a:pt x="261" y="65"/>
                    <a:pt x="257" y="65"/>
                  </a:cubicBezTo>
                  <a:cubicBezTo>
                    <a:pt x="254" y="65"/>
                    <a:pt x="254" y="65"/>
                    <a:pt x="254" y="67"/>
                  </a:cubicBezTo>
                  <a:cubicBezTo>
                    <a:pt x="254" y="105"/>
                    <a:pt x="254" y="142"/>
                    <a:pt x="254" y="179"/>
                  </a:cubicBezTo>
                  <a:cubicBezTo>
                    <a:pt x="254" y="180"/>
                    <a:pt x="254" y="180"/>
                    <a:pt x="254" y="181"/>
                  </a:cubicBezTo>
                  <a:cubicBezTo>
                    <a:pt x="254" y="182"/>
                    <a:pt x="255" y="182"/>
                    <a:pt x="255" y="182"/>
                  </a:cubicBezTo>
                  <a:cubicBezTo>
                    <a:pt x="259" y="182"/>
                    <a:pt x="262" y="182"/>
                    <a:pt x="266" y="182"/>
                  </a:cubicBezTo>
                  <a:cubicBezTo>
                    <a:pt x="266" y="182"/>
                    <a:pt x="267" y="182"/>
                    <a:pt x="268" y="182"/>
                  </a:cubicBezTo>
                  <a:cubicBezTo>
                    <a:pt x="268" y="150"/>
                    <a:pt x="268" y="118"/>
                    <a:pt x="268" y="86"/>
                  </a:cubicBezTo>
                  <a:cubicBezTo>
                    <a:pt x="268" y="87"/>
                    <a:pt x="269" y="88"/>
                    <a:pt x="269" y="88"/>
                  </a:cubicBezTo>
                  <a:close/>
                  <a:moveTo>
                    <a:pt x="14" y="173"/>
                  </a:moveTo>
                  <a:cubicBezTo>
                    <a:pt x="14" y="173"/>
                    <a:pt x="13" y="174"/>
                    <a:pt x="12" y="174"/>
                  </a:cubicBezTo>
                  <a:cubicBezTo>
                    <a:pt x="12" y="174"/>
                    <a:pt x="12" y="174"/>
                    <a:pt x="11" y="174"/>
                  </a:cubicBezTo>
                  <a:cubicBezTo>
                    <a:pt x="11" y="175"/>
                    <a:pt x="11" y="175"/>
                    <a:pt x="10" y="175"/>
                  </a:cubicBezTo>
                  <a:cubicBezTo>
                    <a:pt x="10" y="175"/>
                    <a:pt x="10" y="176"/>
                    <a:pt x="9" y="176"/>
                  </a:cubicBezTo>
                  <a:cubicBezTo>
                    <a:pt x="9" y="176"/>
                    <a:pt x="9" y="176"/>
                    <a:pt x="9" y="176"/>
                  </a:cubicBezTo>
                  <a:cubicBezTo>
                    <a:pt x="8" y="176"/>
                    <a:pt x="8" y="177"/>
                    <a:pt x="8" y="177"/>
                  </a:cubicBezTo>
                  <a:cubicBezTo>
                    <a:pt x="8" y="177"/>
                    <a:pt x="7" y="177"/>
                    <a:pt x="7" y="177"/>
                  </a:cubicBezTo>
                  <a:cubicBezTo>
                    <a:pt x="7" y="177"/>
                    <a:pt x="7" y="178"/>
                    <a:pt x="7" y="178"/>
                  </a:cubicBezTo>
                  <a:cubicBezTo>
                    <a:pt x="7" y="178"/>
                    <a:pt x="7" y="179"/>
                    <a:pt x="7" y="179"/>
                  </a:cubicBezTo>
                  <a:cubicBezTo>
                    <a:pt x="7" y="179"/>
                    <a:pt x="8" y="179"/>
                    <a:pt x="8" y="178"/>
                  </a:cubicBezTo>
                  <a:cubicBezTo>
                    <a:pt x="9" y="178"/>
                    <a:pt x="10" y="178"/>
                    <a:pt x="10" y="177"/>
                  </a:cubicBezTo>
                  <a:cubicBezTo>
                    <a:pt x="12" y="176"/>
                    <a:pt x="14" y="176"/>
                    <a:pt x="15" y="174"/>
                  </a:cubicBezTo>
                  <a:cubicBezTo>
                    <a:pt x="16" y="174"/>
                    <a:pt x="16" y="174"/>
                    <a:pt x="16" y="174"/>
                  </a:cubicBezTo>
                  <a:cubicBezTo>
                    <a:pt x="40" y="163"/>
                    <a:pt x="64" y="157"/>
                    <a:pt x="90" y="156"/>
                  </a:cubicBezTo>
                  <a:cubicBezTo>
                    <a:pt x="100" y="155"/>
                    <a:pt x="109" y="155"/>
                    <a:pt x="118" y="156"/>
                  </a:cubicBezTo>
                  <a:cubicBezTo>
                    <a:pt x="126" y="157"/>
                    <a:pt x="134" y="158"/>
                    <a:pt x="142" y="159"/>
                  </a:cubicBezTo>
                  <a:cubicBezTo>
                    <a:pt x="145" y="160"/>
                    <a:pt x="147" y="160"/>
                    <a:pt x="149" y="160"/>
                  </a:cubicBezTo>
                  <a:cubicBezTo>
                    <a:pt x="151" y="159"/>
                    <a:pt x="151" y="159"/>
                    <a:pt x="151" y="157"/>
                  </a:cubicBezTo>
                  <a:cubicBezTo>
                    <a:pt x="151" y="116"/>
                    <a:pt x="151" y="76"/>
                    <a:pt x="151" y="36"/>
                  </a:cubicBezTo>
                  <a:cubicBezTo>
                    <a:pt x="151" y="32"/>
                    <a:pt x="152" y="33"/>
                    <a:pt x="149" y="32"/>
                  </a:cubicBezTo>
                  <a:cubicBezTo>
                    <a:pt x="147" y="32"/>
                    <a:pt x="147" y="32"/>
                    <a:pt x="147" y="33"/>
                  </a:cubicBezTo>
                  <a:cubicBezTo>
                    <a:pt x="144" y="39"/>
                    <a:pt x="141" y="45"/>
                    <a:pt x="139" y="50"/>
                  </a:cubicBezTo>
                  <a:cubicBezTo>
                    <a:pt x="129" y="69"/>
                    <a:pt x="117" y="87"/>
                    <a:pt x="102" y="102"/>
                  </a:cubicBezTo>
                  <a:cubicBezTo>
                    <a:pt x="101" y="103"/>
                    <a:pt x="101" y="104"/>
                    <a:pt x="101" y="105"/>
                  </a:cubicBezTo>
                  <a:cubicBezTo>
                    <a:pt x="101" y="118"/>
                    <a:pt x="101" y="131"/>
                    <a:pt x="101" y="145"/>
                  </a:cubicBezTo>
                  <a:cubicBezTo>
                    <a:pt x="101" y="145"/>
                    <a:pt x="101" y="146"/>
                    <a:pt x="101" y="146"/>
                  </a:cubicBezTo>
                  <a:cubicBezTo>
                    <a:pt x="101" y="147"/>
                    <a:pt x="100" y="147"/>
                    <a:pt x="100" y="148"/>
                  </a:cubicBezTo>
                  <a:cubicBezTo>
                    <a:pt x="99" y="148"/>
                    <a:pt x="98" y="148"/>
                    <a:pt x="98" y="148"/>
                  </a:cubicBezTo>
                  <a:cubicBezTo>
                    <a:pt x="92" y="149"/>
                    <a:pt x="86" y="149"/>
                    <a:pt x="79" y="150"/>
                  </a:cubicBezTo>
                  <a:cubicBezTo>
                    <a:pt x="64" y="153"/>
                    <a:pt x="49" y="157"/>
                    <a:pt x="34" y="163"/>
                  </a:cubicBezTo>
                  <a:cubicBezTo>
                    <a:pt x="28" y="166"/>
                    <a:pt x="22" y="169"/>
                    <a:pt x="17" y="171"/>
                  </a:cubicBezTo>
                  <a:cubicBezTo>
                    <a:pt x="16" y="172"/>
                    <a:pt x="15" y="172"/>
                    <a:pt x="14" y="173"/>
                  </a:cubicBezTo>
                  <a:close/>
                  <a:moveTo>
                    <a:pt x="930" y="179"/>
                  </a:moveTo>
                  <a:cubicBezTo>
                    <a:pt x="930" y="180"/>
                    <a:pt x="930" y="180"/>
                    <a:pt x="930" y="181"/>
                  </a:cubicBezTo>
                  <a:cubicBezTo>
                    <a:pt x="930" y="182"/>
                    <a:pt x="930" y="182"/>
                    <a:pt x="930" y="182"/>
                  </a:cubicBezTo>
                  <a:cubicBezTo>
                    <a:pt x="931" y="182"/>
                    <a:pt x="931" y="182"/>
                    <a:pt x="932" y="182"/>
                  </a:cubicBezTo>
                  <a:cubicBezTo>
                    <a:pt x="942" y="182"/>
                    <a:pt x="952" y="182"/>
                    <a:pt x="963" y="182"/>
                  </a:cubicBezTo>
                  <a:cubicBezTo>
                    <a:pt x="970" y="182"/>
                    <a:pt x="978" y="181"/>
                    <a:pt x="986" y="178"/>
                  </a:cubicBezTo>
                  <a:cubicBezTo>
                    <a:pt x="1004" y="171"/>
                    <a:pt x="1016" y="159"/>
                    <a:pt x="1021" y="140"/>
                  </a:cubicBezTo>
                  <a:cubicBezTo>
                    <a:pt x="1025" y="127"/>
                    <a:pt x="1025" y="113"/>
                    <a:pt x="1021" y="100"/>
                  </a:cubicBezTo>
                  <a:cubicBezTo>
                    <a:pt x="1016" y="84"/>
                    <a:pt x="1006" y="74"/>
                    <a:pt x="991" y="69"/>
                  </a:cubicBezTo>
                  <a:cubicBezTo>
                    <a:pt x="982" y="66"/>
                    <a:pt x="974" y="65"/>
                    <a:pt x="965" y="65"/>
                  </a:cubicBezTo>
                  <a:cubicBezTo>
                    <a:pt x="954" y="65"/>
                    <a:pt x="943" y="65"/>
                    <a:pt x="932" y="65"/>
                  </a:cubicBezTo>
                  <a:cubicBezTo>
                    <a:pt x="929" y="65"/>
                    <a:pt x="930" y="64"/>
                    <a:pt x="930" y="67"/>
                  </a:cubicBezTo>
                  <a:cubicBezTo>
                    <a:pt x="930" y="86"/>
                    <a:pt x="930" y="104"/>
                    <a:pt x="930" y="123"/>
                  </a:cubicBezTo>
                  <a:cubicBezTo>
                    <a:pt x="930" y="142"/>
                    <a:pt x="930" y="161"/>
                    <a:pt x="930" y="179"/>
                  </a:cubicBezTo>
                  <a:close/>
                  <a:moveTo>
                    <a:pt x="815" y="179"/>
                  </a:moveTo>
                  <a:cubicBezTo>
                    <a:pt x="815" y="157"/>
                    <a:pt x="815" y="134"/>
                    <a:pt x="815" y="112"/>
                  </a:cubicBezTo>
                  <a:cubicBezTo>
                    <a:pt x="815" y="109"/>
                    <a:pt x="815" y="110"/>
                    <a:pt x="817" y="110"/>
                  </a:cubicBezTo>
                  <a:cubicBezTo>
                    <a:pt x="826" y="110"/>
                    <a:pt x="835" y="110"/>
                    <a:pt x="844" y="110"/>
                  </a:cubicBezTo>
                  <a:cubicBezTo>
                    <a:pt x="847" y="110"/>
                    <a:pt x="846" y="109"/>
                    <a:pt x="846" y="112"/>
                  </a:cubicBezTo>
                  <a:cubicBezTo>
                    <a:pt x="846" y="127"/>
                    <a:pt x="846" y="143"/>
                    <a:pt x="846" y="159"/>
                  </a:cubicBezTo>
                  <a:cubicBezTo>
                    <a:pt x="846" y="162"/>
                    <a:pt x="847" y="166"/>
                    <a:pt x="848" y="169"/>
                  </a:cubicBezTo>
                  <a:cubicBezTo>
                    <a:pt x="849" y="175"/>
                    <a:pt x="852" y="179"/>
                    <a:pt x="858" y="182"/>
                  </a:cubicBezTo>
                  <a:cubicBezTo>
                    <a:pt x="861" y="183"/>
                    <a:pt x="864" y="184"/>
                    <a:pt x="867" y="184"/>
                  </a:cubicBezTo>
                  <a:cubicBezTo>
                    <a:pt x="871" y="184"/>
                    <a:pt x="875" y="183"/>
                    <a:pt x="879" y="182"/>
                  </a:cubicBezTo>
                  <a:cubicBezTo>
                    <a:pt x="881" y="181"/>
                    <a:pt x="881" y="181"/>
                    <a:pt x="881" y="179"/>
                  </a:cubicBezTo>
                  <a:cubicBezTo>
                    <a:pt x="881" y="177"/>
                    <a:pt x="881" y="175"/>
                    <a:pt x="881" y="172"/>
                  </a:cubicBezTo>
                  <a:cubicBezTo>
                    <a:pt x="881" y="171"/>
                    <a:pt x="881" y="171"/>
                    <a:pt x="881" y="170"/>
                  </a:cubicBezTo>
                  <a:cubicBezTo>
                    <a:pt x="877" y="172"/>
                    <a:pt x="873" y="173"/>
                    <a:pt x="869" y="172"/>
                  </a:cubicBezTo>
                  <a:cubicBezTo>
                    <a:pt x="864" y="171"/>
                    <a:pt x="862" y="169"/>
                    <a:pt x="861" y="164"/>
                  </a:cubicBezTo>
                  <a:cubicBezTo>
                    <a:pt x="860" y="161"/>
                    <a:pt x="860" y="159"/>
                    <a:pt x="860" y="156"/>
                  </a:cubicBezTo>
                  <a:cubicBezTo>
                    <a:pt x="860" y="142"/>
                    <a:pt x="860" y="127"/>
                    <a:pt x="860" y="112"/>
                  </a:cubicBezTo>
                  <a:cubicBezTo>
                    <a:pt x="860" y="109"/>
                    <a:pt x="859" y="110"/>
                    <a:pt x="862" y="110"/>
                  </a:cubicBezTo>
                  <a:cubicBezTo>
                    <a:pt x="868" y="110"/>
                    <a:pt x="874" y="110"/>
                    <a:pt x="879" y="110"/>
                  </a:cubicBezTo>
                  <a:cubicBezTo>
                    <a:pt x="881" y="110"/>
                    <a:pt x="881" y="110"/>
                    <a:pt x="881" y="108"/>
                  </a:cubicBezTo>
                  <a:cubicBezTo>
                    <a:pt x="881" y="105"/>
                    <a:pt x="881" y="103"/>
                    <a:pt x="881" y="100"/>
                  </a:cubicBezTo>
                  <a:cubicBezTo>
                    <a:pt x="881" y="98"/>
                    <a:pt x="881" y="98"/>
                    <a:pt x="879" y="98"/>
                  </a:cubicBezTo>
                  <a:cubicBezTo>
                    <a:pt x="873" y="98"/>
                    <a:pt x="867" y="98"/>
                    <a:pt x="862" y="98"/>
                  </a:cubicBezTo>
                  <a:cubicBezTo>
                    <a:pt x="860" y="98"/>
                    <a:pt x="860" y="98"/>
                    <a:pt x="860" y="96"/>
                  </a:cubicBezTo>
                  <a:cubicBezTo>
                    <a:pt x="860" y="89"/>
                    <a:pt x="860" y="83"/>
                    <a:pt x="860" y="76"/>
                  </a:cubicBezTo>
                  <a:cubicBezTo>
                    <a:pt x="860" y="75"/>
                    <a:pt x="860" y="74"/>
                    <a:pt x="860" y="74"/>
                  </a:cubicBezTo>
                  <a:cubicBezTo>
                    <a:pt x="856" y="75"/>
                    <a:pt x="852" y="76"/>
                    <a:pt x="849" y="77"/>
                  </a:cubicBezTo>
                  <a:cubicBezTo>
                    <a:pt x="846" y="78"/>
                    <a:pt x="846" y="78"/>
                    <a:pt x="846" y="80"/>
                  </a:cubicBezTo>
                  <a:cubicBezTo>
                    <a:pt x="846" y="86"/>
                    <a:pt x="846" y="91"/>
                    <a:pt x="846" y="97"/>
                  </a:cubicBezTo>
                  <a:cubicBezTo>
                    <a:pt x="846" y="98"/>
                    <a:pt x="846" y="98"/>
                    <a:pt x="845" y="98"/>
                  </a:cubicBezTo>
                  <a:cubicBezTo>
                    <a:pt x="835" y="98"/>
                    <a:pt x="826" y="98"/>
                    <a:pt x="816" y="98"/>
                  </a:cubicBezTo>
                  <a:cubicBezTo>
                    <a:pt x="815" y="98"/>
                    <a:pt x="815" y="98"/>
                    <a:pt x="815" y="97"/>
                  </a:cubicBezTo>
                  <a:cubicBezTo>
                    <a:pt x="815" y="93"/>
                    <a:pt x="815" y="89"/>
                    <a:pt x="815" y="85"/>
                  </a:cubicBezTo>
                  <a:cubicBezTo>
                    <a:pt x="815" y="82"/>
                    <a:pt x="815" y="79"/>
                    <a:pt x="816" y="76"/>
                  </a:cubicBezTo>
                  <a:cubicBezTo>
                    <a:pt x="818" y="71"/>
                    <a:pt x="822" y="68"/>
                    <a:pt x="827" y="68"/>
                  </a:cubicBezTo>
                  <a:cubicBezTo>
                    <a:pt x="831" y="67"/>
                    <a:pt x="834" y="68"/>
                    <a:pt x="837" y="70"/>
                  </a:cubicBezTo>
                  <a:cubicBezTo>
                    <a:pt x="838" y="69"/>
                    <a:pt x="838" y="69"/>
                    <a:pt x="838" y="68"/>
                  </a:cubicBezTo>
                  <a:cubicBezTo>
                    <a:pt x="838" y="65"/>
                    <a:pt x="838" y="62"/>
                    <a:pt x="838" y="59"/>
                  </a:cubicBezTo>
                  <a:cubicBezTo>
                    <a:pt x="838" y="58"/>
                    <a:pt x="838" y="58"/>
                    <a:pt x="836" y="57"/>
                  </a:cubicBezTo>
                  <a:cubicBezTo>
                    <a:pt x="830" y="56"/>
                    <a:pt x="824" y="56"/>
                    <a:pt x="818" y="58"/>
                  </a:cubicBezTo>
                  <a:cubicBezTo>
                    <a:pt x="808" y="62"/>
                    <a:pt x="803" y="70"/>
                    <a:pt x="802" y="81"/>
                  </a:cubicBezTo>
                  <a:cubicBezTo>
                    <a:pt x="801" y="86"/>
                    <a:pt x="801" y="91"/>
                    <a:pt x="801" y="97"/>
                  </a:cubicBezTo>
                  <a:cubicBezTo>
                    <a:pt x="801" y="98"/>
                    <a:pt x="801" y="98"/>
                    <a:pt x="800" y="98"/>
                  </a:cubicBezTo>
                  <a:cubicBezTo>
                    <a:pt x="796" y="98"/>
                    <a:pt x="792" y="98"/>
                    <a:pt x="789" y="98"/>
                  </a:cubicBezTo>
                  <a:cubicBezTo>
                    <a:pt x="787" y="98"/>
                    <a:pt x="787" y="99"/>
                    <a:pt x="787" y="100"/>
                  </a:cubicBezTo>
                  <a:cubicBezTo>
                    <a:pt x="787" y="102"/>
                    <a:pt x="787" y="105"/>
                    <a:pt x="787" y="108"/>
                  </a:cubicBezTo>
                  <a:cubicBezTo>
                    <a:pt x="787" y="109"/>
                    <a:pt x="788" y="110"/>
                    <a:pt x="789" y="110"/>
                  </a:cubicBezTo>
                  <a:cubicBezTo>
                    <a:pt x="792" y="110"/>
                    <a:pt x="795" y="110"/>
                    <a:pt x="799" y="110"/>
                  </a:cubicBezTo>
                  <a:cubicBezTo>
                    <a:pt x="802" y="110"/>
                    <a:pt x="801" y="109"/>
                    <a:pt x="801" y="112"/>
                  </a:cubicBezTo>
                  <a:cubicBezTo>
                    <a:pt x="801" y="135"/>
                    <a:pt x="801" y="157"/>
                    <a:pt x="801" y="179"/>
                  </a:cubicBezTo>
                  <a:cubicBezTo>
                    <a:pt x="801" y="180"/>
                    <a:pt x="801" y="180"/>
                    <a:pt x="801" y="181"/>
                  </a:cubicBezTo>
                  <a:cubicBezTo>
                    <a:pt x="801" y="182"/>
                    <a:pt x="802" y="182"/>
                    <a:pt x="802" y="182"/>
                  </a:cubicBezTo>
                  <a:cubicBezTo>
                    <a:pt x="806" y="182"/>
                    <a:pt x="811" y="182"/>
                    <a:pt x="815" y="182"/>
                  </a:cubicBezTo>
                  <a:cubicBezTo>
                    <a:pt x="815" y="181"/>
                    <a:pt x="815" y="180"/>
                    <a:pt x="815" y="179"/>
                  </a:cubicBezTo>
                  <a:close/>
                  <a:moveTo>
                    <a:pt x="1349" y="182"/>
                  </a:moveTo>
                  <a:cubicBezTo>
                    <a:pt x="1352" y="182"/>
                    <a:pt x="1351" y="182"/>
                    <a:pt x="1351" y="179"/>
                  </a:cubicBezTo>
                  <a:cubicBezTo>
                    <a:pt x="1351" y="164"/>
                    <a:pt x="1351" y="149"/>
                    <a:pt x="1351" y="134"/>
                  </a:cubicBezTo>
                  <a:cubicBezTo>
                    <a:pt x="1351" y="126"/>
                    <a:pt x="1354" y="119"/>
                    <a:pt x="1359" y="114"/>
                  </a:cubicBezTo>
                  <a:cubicBezTo>
                    <a:pt x="1362" y="110"/>
                    <a:pt x="1367" y="108"/>
                    <a:pt x="1373" y="108"/>
                  </a:cubicBezTo>
                  <a:cubicBezTo>
                    <a:pt x="1382" y="108"/>
                    <a:pt x="1387" y="112"/>
                    <a:pt x="1389" y="121"/>
                  </a:cubicBezTo>
                  <a:cubicBezTo>
                    <a:pt x="1390" y="125"/>
                    <a:pt x="1390" y="130"/>
                    <a:pt x="1390" y="134"/>
                  </a:cubicBezTo>
                  <a:cubicBezTo>
                    <a:pt x="1390" y="149"/>
                    <a:pt x="1390" y="165"/>
                    <a:pt x="1390" y="180"/>
                  </a:cubicBezTo>
                  <a:cubicBezTo>
                    <a:pt x="1390" y="182"/>
                    <a:pt x="1390" y="182"/>
                    <a:pt x="1392" y="182"/>
                  </a:cubicBezTo>
                  <a:cubicBezTo>
                    <a:pt x="1395" y="182"/>
                    <a:pt x="1399" y="182"/>
                    <a:pt x="1402" y="182"/>
                  </a:cubicBezTo>
                  <a:cubicBezTo>
                    <a:pt x="1404" y="182"/>
                    <a:pt x="1404" y="182"/>
                    <a:pt x="1404" y="180"/>
                  </a:cubicBezTo>
                  <a:cubicBezTo>
                    <a:pt x="1404" y="163"/>
                    <a:pt x="1404" y="147"/>
                    <a:pt x="1404" y="130"/>
                  </a:cubicBezTo>
                  <a:cubicBezTo>
                    <a:pt x="1404" y="125"/>
                    <a:pt x="1403" y="119"/>
                    <a:pt x="1402" y="114"/>
                  </a:cubicBezTo>
                  <a:cubicBezTo>
                    <a:pt x="1399" y="106"/>
                    <a:pt x="1394" y="100"/>
                    <a:pt x="1386" y="97"/>
                  </a:cubicBezTo>
                  <a:cubicBezTo>
                    <a:pt x="1380" y="96"/>
                    <a:pt x="1374" y="96"/>
                    <a:pt x="1368" y="97"/>
                  </a:cubicBezTo>
                  <a:cubicBezTo>
                    <a:pt x="1361" y="99"/>
                    <a:pt x="1355" y="104"/>
                    <a:pt x="1350" y="110"/>
                  </a:cubicBezTo>
                  <a:cubicBezTo>
                    <a:pt x="1350" y="111"/>
                    <a:pt x="1349" y="112"/>
                    <a:pt x="1348" y="113"/>
                  </a:cubicBezTo>
                  <a:cubicBezTo>
                    <a:pt x="1348" y="112"/>
                    <a:pt x="1348" y="112"/>
                    <a:pt x="1348" y="111"/>
                  </a:cubicBezTo>
                  <a:cubicBezTo>
                    <a:pt x="1345" y="106"/>
                    <a:pt x="1342" y="102"/>
                    <a:pt x="1337" y="99"/>
                  </a:cubicBezTo>
                  <a:cubicBezTo>
                    <a:pt x="1330" y="96"/>
                    <a:pt x="1323" y="95"/>
                    <a:pt x="1316" y="97"/>
                  </a:cubicBezTo>
                  <a:cubicBezTo>
                    <a:pt x="1309" y="99"/>
                    <a:pt x="1304" y="104"/>
                    <a:pt x="1300" y="109"/>
                  </a:cubicBezTo>
                  <a:cubicBezTo>
                    <a:pt x="1300" y="110"/>
                    <a:pt x="1299" y="111"/>
                    <a:pt x="1299" y="111"/>
                  </a:cubicBezTo>
                  <a:cubicBezTo>
                    <a:pt x="1299" y="110"/>
                    <a:pt x="1299" y="109"/>
                    <a:pt x="1299" y="109"/>
                  </a:cubicBezTo>
                  <a:cubicBezTo>
                    <a:pt x="1299" y="106"/>
                    <a:pt x="1298" y="102"/>
                    <a:pt x="1299" y="99"/>
                  </a:cubicBezTo>
                  <a:cubicBezTo>
                    <a:pt x="1299" y="99"/>
                    <a:pt x="1298" y="98"/>
                    <a:pt x="1297" y="98"/>
                  </a:cubicBezTo>
                  <a:cubicBezTo>
                    <a:pt x="1294" y="98"/>
                    <a:pt x="1290" y="98"/>
                    <a:pt x="1286" y="98"/>
                  </a:cubicBezTo>
                  <a:cubicBezTo>
                    <a:pt x="1285" y="98"/>
                    <a:pt x="1285" y="99"/>
                    <a:pt x="1285" y="99"/>
                  </a:cubicBezTo>
                  <a:cubicBezTo>
                    <a:pt x="1285" y="100"/>
                    <a:pt x="1285" y="100"/>
                    <a:pt x="1285" y="101"/>
                  </a:cubicBezTo>
                  <a:cubicBezTo>
                    <a:pt x="1285" y="127"/>
                    <a:pt x="1285" y="153"/>
                    <a:pt x="1285" y="179"/>
                  </a:cubicBezTo>
                  <a:cubicBezTo>
                    <a:pt x="1285" y="180"/>
                    <a:pt x="1285" y="180"/>
                    <a:pt x="1285" y="181"/>
                  </a:cubicBezTo>
                  <a:cubicBezTo>
                    <a:pt x="1285" y="182"/>
                    <a:pt x="1285" y="182"/>
                    <a:pt x="1286" y="182"/>
                  </a:cubicBezTo>
                  <a:cubicBezTo>
                    <a:pt x="1290" y="182"/>
                    <a:pt x="1294" y="182"/>
                    <a:pt x="1298" y="182"/>
                  </a:cubicBezTo>
                  <a:cubicBezTo>
                    <a:pt x="1298" y="182"/>
                    <a:pt x="1299" y="182"/>
                    <a:pt x="1299" y="181"/>
                  </a:cubicBezTo>
                  <a:cubicBezTo>
                    <a:pt x="1298" y="180"/>
                    <a:pt x="1299" y="180"/>
                    <a:pt x="1299" y="179"/>
                  </a:cubicBezTo>
                  <a:cubicBezTo>
                    <a:pt x="1299" y="165"/>
                    <a:pt x="1299" y="150"/>
                    <a:pt x="1298" y="135"/>
                  </a:cubicBezTo>
                  <a:cubicBezTo>
                    <a:pt x="1298" y="133"/>
                    <a:pt x="1299" y="131"/>
                    <a:pt x="1299" y="129"/>
                  </a:cubicBezTo>
                  <a:cubicBezTo>
                    <a:pt x="1300" y="123"/>
                    <a:pt x="1301" y="119"/>
                    <a:pt x="1304" y="115"/>
                  </a:cubicBezTo>
                  <a:cubicBezTo>
                    <a:pt x="1309" y="110"/>
                    <a:pt x="1314" y="107"/>
                    <a:pt x="1321" y="108"/>
                  </a:cubicBezTo>
                  <a:cubicBezTo>
                    <a:pt x="1328" y="108"/>
                    <a:pt x="1333" y="112"/>
                    <a:pt x="1336" y="119"/>
                  </a:cubicBezTo>
                  <a:cubicBezTo>
                    <a:pt x="1336" y="120"/>
                    <a:pt x="1336" y="121"/>
                    <a:pt x="1337" y="122"/>
                  </a:cubicBezTo>
                  <a:cubicBezTo>
                    <a:pt x="1338" y="126"/>
                    <a:pt x="1338" y="129"/>
                    <a:pt x="1338" y="133"/>
                  </a:cubicBezTo>
                  <a:cubicBezTo>
                    <a:pt x="1338" y="143"/>
                    <a:pt x="1338" y="153"/>
                    <a:pt x="1338" y="163"/>
                  </a:cubicBezTo>
                  <a:cubicBezTo>
                    <a:pt x="1338" y="169"/>
                    <a:pt x="1338" y="175"/>
                    <a:pt x="1338" y="182"/>
                  </a:cubicBezTo>
                  <a:cubicBezTo>
                    <a:pt x="1342" y="182"/>
                    <a:pt x="1345" y="182"/>
                    <a:pt x="1349" y="182"/>
                  </a:cubicBezTo>
                  <a:close/>
                  <a:moveTo>
                    <a:pt x="1791" y="180"/>
                  </a:moveTo>
                  <a:cubicBezTo>
                    <a:pt x="1785" y="167"/>
                    <a:pt x="1779" y="155"/>
                    <a:pt x="1773" y="142"/>
                  </a:cubicBezTo>
                  <a:cubicBezTo>
                    <a:pt x="1772" y="141"/>
                    <a:pt x="1772" y="139"/>
                    <a:pt x="1770" y="137"/>
                  </a:cubicBezTo>
                  <a:cubicBezTo>
                    <a:pt x="1768" y="134"/>
                    <a:pt x="1766" y="130"/>
                    <a:pt x="1761" y="129"/>
                  </a:cubicBezTo>
                  <a:cubicBezTo>
                    <a:pt x="1762" y="128"/>
                    <a:pt x="1763" y="128"/>
                    <a:pt x="1764" y="128"/>
                  </a:cubicBezTo>
                  <a:cubicBezTo>
                    <a:pt x="1774" y="125"/>
                    <a:pt x="1781" y="119"/>
                    <a:pt x="1785" y="110"/>
                  </a:cubicBezTo>
                  <a:cubicBezTo>
                    <a:pt x="1787" y="104"/>
                    <a:pt x="1788" y="98"/>
                    <a:pt x="1787" y="91"/>
                  </a:cubicBezTo>
                  <a:cubicBezTo>
                    <a:pt x="1786" y="80"/>
                    <a:pt x="1780" y="72"/>
                    <a:pt x="1769" y="68"/>
                  </a:cubicBezTo>
                  <a:cubicBezTo>
                    <a:pt x="1764" y="66"/>
                    <a:pt x="1759" y="65"/>
                    <a:pt x="1754" y="65"/>
                  </a:cubicBezTo>
                  <a:cubicBezTo>
                    <a:pt x="1742" y="65"/>
                    <a:pt x="1730" y="65"/>
                    <a:pt x="1718" y="65"/>
                  </a:cubicBezTo>
                  <a:cubicBezTo>
                    <a:pt x="1717" y="65"/>
                    <a:pt x="1717" y="65"/>
                    <a:pt x="1717" y="66"/>
                  </a:cubicBezTo>
                  <a:cubicBezTo>
                    <a:pt x="1717" y="66"/>
                    <a:pt x="1717" y="67"/>
                    <a:pt x="1717" y="67"/>
                  </a:cubicBezTo>
                  <a:cubicBezTo>
                    <a:pt x="1717" y="105"/>
                    <a:pt x="1717" y="142"/>
                    <a:pt x="1717" y="179"/>
                  </a:cubicBezTo>
                  <a:cubicBezTo>
                    <a:pt x="1717" y="180"/>
                    <a:pt x="1717" y="180"/>
                    <a:pt x="1717" y="180"/>
                  </a:cubicBezTo>
                  <a:cubicBezTo>
                    <a:pt x="1717" y="182"/>
                    <a:pt x="1717" y="182"/>
                    <a:pt x="1718" y="182"/>
                  </a:cubicBezTo>
                  <a:cubicBezTo>
                    <a:pt x="1722" y="182"/>
                    <a:pt x="1725" y="182"/>
                    <a:pt x="1729" y="182"/>
                  </a:cubicBezTo>
                  <a:cubicBezTo>
                    <a:pt x="1731" y="182"/>
                    <a:pt x="1731" y="182"/>
                    <a:pt x="1731" y="180"/>
                  </a:cubicBezTo>
                  <a:cubicBezTo>
                    <a:pt x="1731" y="172"/>
                    <a:pt x="1731" y="163"/>
                    <a:pt x="1731" y="155"/>
                  </a:cubicBezTo>
                  <a:cubicBezTo>
                    <a:pt x="1731" y="148"/>
                    <a:pt x="1731" y="141"/>
                    <a:pt x="1731" y="134"/>
                  </a:cubicBezTo>
                  <a:cubicBezTo>
                    <a:pt x="1731" y="132"/>
                    <a:pt x="1731" y="132"/>
                    <a:pt x="1732" y="132"/>
                  </a:cubicBezTo>
                  <a:cubicBezTo>
                    <a:pt x="1735" y="132"/>
                    <a:pt x="1739" y="132"/>
                    <a:pt x="1742" y="132"/>
                  </a:cubicBezTo>
                  <a:cubicBezTo>
                    <a:pt x="1747" y="132"/>
                    <a:pt x="1752" y="134"/>
                    <a:pt x="1755" y="138"/>
                  </a:cubicBezTo>
                  <a:cubicBezTo>
                    <a:pt x="1757" y="141"/>
                    <a:pt x="1759" y="144"/>
                    <a:pt x="1761" y="147"/>
                  </a:cubicBezTo>
                  <a:cubicBezTo>
                    <a:pt x="1765" y="158"/>
                    <a:pt x="1770" y="169"/>
                    <a:pt x="1775" y="180"/>
                  </a:cubicBezTo>
                  <a:cubicBezTo>
                    <a:pt x="1775" y="182"/>
                    <a:pt x="1776" y="182"/>
                    <a:pt x="1778" y="182"/>
                  </a:cubicBezTo>
                  <a:cubicBezTo>
                    <a:pt x="1782" y="182"/>
                    <a:pt x="1786" y="182"/>
                    <a:pt x="1790" y="182"/>
                  </a:cubicBezTo>
                  <a:cubicBezTo>
                    <a:pt x="1791" y="182"/>
                    <a:pt x="1791" y="182"/>
                    <a:pt x="1792" y="182"/>
                  </a:cubicBezTo>
                  <a:cubicBezTo>
                    <a:pt x="1792" y="181"/>
                    <a:pt x="1791" y="181"/>
                    <a:pt x="1791" y="180"/>
                  </a:cubicBezTo>
                  <a:close/>
                  <a:moveTo>
                    <a:pt x="1698" y="71"/>
                  </a:moveTo>
                  <a:cubicBezTo>
                    <a:pt x="1698" y="67"/>
                    <a:pt x="1698" y="67"/>
                    <a:pt x="1695" y="66"/>
                  </a:cubicBezTo>
                  <a:cubicBezTo>
                    <a:pt x="1683" y="63"/>
                    <a:pt x="1671" y="62"/>
                    <a:pt x="1659" y="64"/>
                  </a:cubicBezTo>
                  <a:cubicBezTo>
                    <a:pt x="1641" y="67"/>
                    <a:pt x="1627" y="77"/>
                    <a:pt x="1618" y="93"/>
                  </a:cubicBezTo>
                  <a:cubicBezTo>
                    <a:pt x="1614" y="101"/>
                    <a:pt x="1611" y="111"/>
                    <a:pt x="1611" y="120"/>
                  </a:cubicBezTo>
                  <a:cubicBezTo>
                    <a:pt x="1610" y="130"/>
                    <a:pt x="1611" y="140"/>
                    <a:pt x="1614" y="149"/>
                  </a:cubicBezTo>
                  <a:cubicBezTo>
                    <a:pt x="1622" y="169"/>
                    <a:pt x="1637" y="181"/>
                    <a:pt x="1658" y="183"/>
                  </a:cubicBezTo>
                  <a:cubicBezTo>
                    <a:pt x="1666" y="185"/>
                    <a:pt x="1674" y="184"/>
                    <a:pt x="1682" y="183"/>
                  </a:cubicBezTo>
                  <a:cubicBezTo>
                    <a:pt x="1687" y="182"/>
                    <a:pt x="1692" y="180"/>
                    <a:pt x="1696" y="178"/>
                  </a:cubicBezTo>
                  <a:cubicBezTo>
                    <a:pt x="1697" y="177"/>
                    <a:pt x="1698" y="177"/>
                    <a:pt x="1698" y="175"/>
                  </a:cubicBezTo>
                  <a:cubicBezTo>
                    <a:pt x="1698" y="173"/>
                    <a:pt x="1698" y="170"/>
                    <a:pt x="1698" y="167"/>
                  </a:cubicBezTo>
                  <a:cubicBezTo>
                    <a:pt x="1698" y="166"/>
                    <a:pt x="1698" y="165"/>
                    <a:pt x="1698" y="164"/>
                  </a:cubicBezTo>
                  <a:cubicBezTo>
                    <a:pt x="1697" y="164"/>
                    <a:pt x="1697" y="164"/>
                    <a:pt x="1696" y="164"/>
                  </a:cubicBezTo>
                  <a:cubicBezTo>
                    <a:pt x="1686" y="170"/>
                    <a:pt x="1674" y="172"/>
                    <a:pt x="1661" y="171"/>
                  </a:cubicBezTo>
                  <a:cubicBezTo>
                    <a:pt x="1646" y="169"/>
                    <a:pt x="1635" y="161"/>
                    <a:pt x="1629" y="147"/>
                  </a:cubicBezTo>
                  <a:cubicBezTo>
                    <a:pt x="1623" y="131"/>
                    <a:pt x="1623" y="114"/>
                    <a:pt x="1631" y="99"/>
                  </a:cubicBezTo>
                  <a:cubicBezTo>
                    <a:pt x="1636" y="87"/>
                    <a:pt x="1646" y="80"/>
                    <a:pt x="1658" y="77"/>
                  </a:cubicBezTo>
                  <a:cubicBezTo>
                    <a:pt x="1667" y="74"/>
                    <a:pt x="1676" y="75"/>
                    <a:pt x="1685" y="77"/>
                  </a:cubicBezTo>
                  <a:cubicBezTo>
                    <a:pt x="1689" y="78"/>
                    <a:pt x="1694" y="80"/>
                    <a:pt x="1698" y="82"/>
                  </a:cubicBezTo>
                  <a:cubicBezTo>
                    <a:pt x="1698" y="78"/>
                    <a:pt x="1698" y="74"/>
                    <a:pt x="1698" y="71"/>
                  </a:cubicBezTo>
                  <a:close/>
                  <a:moveTo>
                    <a:pt x="1251" y="169"/>
                  </a:moveTo>
                  <a:cubicBezTo>
                    <a:pt x="1251" y="170"/>
                    <a:pt x="1251" y="170"/>
                    <a:pt x="1251" y="170"/>
                  </a:cubicBezTo>
                  <a:cubicBezTo>
                    <a:pt x="1251" y="174"/>
                    <a:pt x="1252" y="177"/>
                    <a:pt x="1251" y="181"/>
                  </a:cubicBezTo>
                  <a:cubicBezTo>
                    <a:pt x="1251" y="182"/>
                    <a:pt x="1252" y="182"/>
                    <a:pt x="1253" y="182"/>
                  </a:cubicBezTo>
                  <a:cubicBezTo>
                    <a:pt x="1256" y="182"/>
                    <a:pt x="1259" y="182"/>
                    <a:pt x="1263" y="182"/>
                  </a:cubicBezTo>
                  <a:cubicBezTo>
                    <a:pt x="1265" y="182"/>
                    <a:pt x="1265" y="182"/>
                    <a:pt x="1265" y="180"/>
                  </a:cubicBezTo>
                  <a:cubicBezTo>
                    <a:pt x="1265" y="163"/>
                    <a:pt x="1265" y="146"/>
                    <a:pt x="1265" y="129"/>
                  </a:cubicBezTo>
                  <a:cubicBezTo>
                    <a:pt x="1265" y="124"/>
                    <a:pt x="1265" y="120"/>
                    <a:pt x="1264" y="116"/>
                  </a:cubicBezTo>
                  <a:cubicBezTo>
                    <a:pt x="1262" y="108"/>
                    <a:pt x="1257" y="102"/>
                    <a:pt x="1250" y="99"/>
                  </a:cubicBezTo>
                  <a:cubicBezTo>
                    <a:pt x="1246" y="97"/>
                    <a:pt x="1243" y="97"/>
                    <a:pt x="1239" y="96"/>
                  </a:cubicBezTo>
                  <a:cubicBezTo>
                    <a:pt x="1233" y="96"/>
                    <a:pt x="1226" y="97"/>
                    <a:pt x="1219" y="99"/>
                  </a:cubicBezTo>
                  <a:cubicBezTo>
                    <a:pt x="1216" y="100"/>
                    <a:pt x="1212" y="101"/>
                    <a:pt x="1209" y="103"/>
                  </a:cubicBezTo>
                  <a:cubicBezTo>
                    <a:pt x="1207" y="104"/>
                    <a:pt x="1207" y="104"/>
                    <a:pt x="1207" y="106"/>
                  </a:cubicBezTo>
                  <a:cubicBezTo>
                    <a:pt x="1207" y="109"/>
                    <a:pt x="1207" y="113"/>
                    <a:pt x="1207" y="116"/>
                  </a:cubicBezTo>
                  <a:cubicBezTo>
                    <a:pt x="1207" y="117"/>
                    <a:pt x="1207" y="117"/>
                    <a:pt x="1207" y="118"/>
                  </a:cubicBezTo>
                  <a:cubicBezTo>
                    <a:pt x="1208" y="117"/>
                    <a:pt x="1208" y="117"/>
                    <a:pt x="1209" y="116"/>
                  </a:cubicBezTo>
                  <a:cubicBezTo>
                    <a:pt x="1217" y="110"/>
                    <a:pt x="1225" y="107"/>
                    <a:pt x="1235" y="108"/>
                  </a:cubicBezTo>
                  <a:cubicBezTo>
                    <a:pt x="1243" y="108"/>
                    <a:pt x="1248" y="112"/>
                    <a:pt x="1250" y="119"/>
                  </a:cubicBezTo>
                  <a:cubicBezTo>
                    <a:pt x="1251" y="122"/>
                    <a:pt x="1251" y="125"/>
                    <a:pt x="1251" y="127"/>
                  </a:cubicBezTo>
                  <a:cubicBezTo>
                    <a:pt x="1252" y="129"/>
                    <a:pt x="1251" y="129"/>
                    <a:pt x="1250" y="129"/>
                  </a:cubicBezTo>
                  <a:cubicBezTo>
                    <a:pt x="1242" y="130"/>
                    <a:pt x="1234" y="131"/>
                    <a:pt x="1226" y="132"/>
                  </a:cubicBezTo>
                  <a:cubicBezTo>
                    <a:pt x="1222" y="133"/>
                    <a:pt x="1217" y="134"/>
                    <a:pt x="1213" y="136"/>
                  </a:cubicBezTo>
                  <a:cubicBezTo>
                    <a:pt x="1206" y="140"/>
                    <a:pt x="1202" y="145"/>
                    <a:pt x="1200" y="152"/>
                  </a:cubicBezTo>
                  <a:cubicBezTo>
                    <a:pt x="1199" y="155"/>
                    <a:pt x="1199" y="158"/>
                    <a:pt x="1199" y="161"/>
                  </a:cubicBezTo>
                  <a:cubicBezTo>
                    <a:pt x="1199" y="170"/>
                    <a:pt x="1204" y="178"/>
                    <a:pt x="1213" y="182"/>
                  </a:cubicBezTo>
                  <a:cubicBezTo>
                    <a:pt x="1216" y="183"/>
                    <a:pt x="1219" y="184"/>
                    <a:pt x="1222" y="184"/>
                  </a:cubicBezTo>
                  <a:cubicBezTo>
                    <a:pt x="1234" y="185"/>
                    <a:pt x="1243" y="181"/>
                    <a:pt x="1250" y="171"/>
                  </a:cubicBezTo>
                  <a:cubicBezTo>
                    <a:pt x="1250" y="170"/>
                    <a:pt x="1251" y="170"/>
                    <a:pt x="1251" y="169"/>
                  </a:cubicBezTo>
                  <a:cubicBezTo>
                    <a:pt x="1251" y="169"/>
                    <a:pt x="1251" y="169"/>
                    <a:pt x="1251" y="169"/>
                  </a:cubicBezTo>
                  <a:close/>
                  <a:moveTo>
                    <a:pt x="733" y="97"/>
                  </a:moveTo>
                  <a:cubicBezTo>
                    <a:pt x="720" y="100"/>
                    <a:pt x="711" y="107"/>
                    <a:pt x="706" y="119"/>
                  </a:cubicBezTo>
                  <a:cubicBezTo>
                    <a:pt x="700" y="132"/>
                    <a:pt x="700" y="146"/>
                    <a:pt x="705" y="159"/>
                  </a:cubicBezTo>
                  <a:cubicBezTo>
                    <a:pt x="709" y="171"/>
                    <a:pt x="717" y="179"/>
                    <a:pt x="729" y="182"/>
                  </a:cubicBezTo>
                  <a:cubicBezTo>
                    <a:pt x="735" y="184"/>
                    <a:pt x="741" y="184"/>
                    <a:pt x="748" y="184"/>
                  </a:cubicBezTo>
                  <a:cubicBezTo>
                    <a:pt x="762" y="182"/>
                    <a:pt x="773" y="175"/>
                    <a:pt x="779" y="161"/>
                  </a:cubicBezTo>
                  <a:cubicBezTo>
                    <a:pt x="782" y="156"/>
                    <a:pt x="783" y="150"/>
                    <a:pt x="784" y="144"/>
                  </a:cubicBezTo>
                  <a:cubicBezTo>
                    <a:pt x="784" y="136"/>
                    <a:pt x="783" y="128"/>
                    <a:pt x="781" y="121"/>
                  </a:cubicBezTo>
                  <a:cubicBezTo>
                    <a:pt x="777" y="111"/>
                    <a:pt x="771" y="103"/>
                    <a:pt x="761" y="99"/>
                  </a:cubicBezTo>
                  <a:cubicBezTo>
                    <a:pt x="755" y="97"/>
                    <a:pt x="750" y="96"/>
                    <a:pt x="744" y="96"/>
                  </a:cubicBezTo>
                  <a:cubicBezTo>
                    <a:pt x="740" y="96"/>
                    <a:pt x="737" y="96"/>
                    <a:pt x="733" y="97"/>
                  </a:cubicBezTo>
                  <a:close/>
                  <a:moveTo>
                    <a:pt x="629" y="122"/>
                  </a:moveTo>
                  <a:cubicBezTo>
                    <a:pt x="625" y="110"/>
                    <a:pt x="617" y="101"/>
                    <a:pt x="605" y="98"/>
                  </a:cubicBezTo>
                  <a:cubicBezTo>
                    <a:pt x="598" y="96"/>
                    <a:pt x="591" y="96"/>
                    <a:pt x="583" y="97"/>
                  </a:cubicBezTo>
                  <a:cubicBezTo>
                    <a:pt x="569" y="99"/>
                    <a:pt x="559" y="106"/>
                    <a:pt x="553" y="120"/>
                  </a:cubicBezTo>
                  <a:cubicBezTo>
                    <a:pt x="548" y="132"/>
                    <a:pt x="548" y="145"/>
                    <a:pt x="552" y="158"/>
                  </a:cubicBezTo>
                  <a:cubicBezTo>
                    <a:pt x="556" y="170"/>
                    <a:pt x="564" y="178"/>
                    <a:pt x="577" y="182"/>
                  </a:cubicBezTo>
                  <a:cubicBezTo>
                    <a:pt x="583" y="184"/>
                    <a:pt x="589" y="184"/>
                    <a:pt x="596" y="184"/>
                  </a:cubicBezTo>
                  <a:cubicBezTo>
                    <a:pt x="610" y="182"/>
                    <a:pt x="620" y="175"/>
                    <a:pt x="627" y="163"/>
                  </a:cubicBezTo>
                  <a:cubicBezTo>
                    <a:pt x="631" y="156"/>
                    <a:pt x="632" y="148"/>
                    <a:pt x="632" y="140"/>
                  </a:cubicBezTo>
                  <a:cubicBezTo>
                    <a:pt x="632" y="134"/>
                    <a:pt x="631" y="128"/>
                    <a:pt x="629" y="122"/>
                  </a:cubicBezTo>
                  <a:close/>
                  <a:moveTo>
                    <a:pt x="1030" y="219"/>
                  </a:moveTo>
                  <a:cubicBezTo>
                    <a:pt x="1030" y="220"/>
                    <a:pt x="1031" y="220"/>
                    <a:pt x="1032" y="221"/>
                  </a:cubicBezTo>
                  <a:cubicBezTo>
                    <a:pt x="1034" y="221"/>
                    <a:pt x="1035" y="221"/>
                    <a:pt x="1037" y="221"/>
                  </a:cubicBezTo>
                  <a:cubicBezTo>
                    <a:pt x="1045" y="222"/>
                    <a:pt x="1051" y="219"/>
                    <a:pt x="1056" y="214"/>
                  </a:cubicBezTo>
                  <a:cubicBezTo>
                    <a:pt x="1058" y="212"/>
                    <a:pt x="1060" y="210"/>
                    <a:pt x="1062" y="208"/>
                  </a:cubicBezTo>
                  <a:cubicBezTo>
                    <a:pt x="1065" y="204"/>
                    <a:pt x="1067" y="199"/>
                    <a:pt x="1068" y="195"/>
                  </a:cubicBezTo>
                  <a:cubicBezTo>
                    <a:pt x="1081" y="163"/>
                    <a:pt x="1093" y="132"/>
                    <a:pt x="1106" y="100"/>
                  </a:cubicBezTo>
                  <a:cubicBezTo>
                    <a:pt x="1106" y="99"/>
                    <a:pt x="1107" y="99"/>
                    <a:pt x="1106" y="98"/>
                  </a:cubicBezTo>
                  <a:cubicBezTo>
                    <a:pt x="1102" y="98"/>
                    <a:pt x="1098" y="98"/>
                    <a:pt x="1094" y="98"/>
                  </a:cubicBezTo>
                  <a:cubicBezTo>
                    <a:pt x="1093" y="98"/>
                    <a:pt x="1093" y="99"/>
                    <a:pt x="1092" y="100"/>
                  </a:cubicBezTo>
                  <a:cubicBezTo>
                    <a:pt x="1090" y="106"/>
                    <a:pt x="1088" y="112"/>
                    <a:pt x="1085" y="118"/>
                  </a:cubicBezTo>
                  <a:cubicBezTo>
                    <a:pt x="1080" y="134"/>
                    <a:pt x="1074" y="150"/>
                    <a:pt x="1068" y="165"/>
                  </a:cubicBezTo>
                  <a:cubicBezTo>
                    <a:pt x="1068" y="166"/>
                    <a:pt x="1068" y="167"/>
                    <a:pt x="1067" y="167"/>
                  </a:cubicBezTo>
                  <a:cubicBezTo>
                    <a:pt x="1067" y="167"/>
                    <a:pt x="1066" y="166"/>
                    <a:pt x="1066" y="165"/>
                  </a:cubicBezTo>
                  <a:cubicBezTo>
                    <a:pt x="1061" y="150"/>
                    <a:pt x="1055" y="134"/>
                    <a:pt x="1050" y="119"/>
                  </a:cubicBezTo>
                  <a:cubicBezTo>
                    <a:pt x="1048" y="112"/>
                    <a:pt x="1045" y="106"/>
                    <a:pt x="1043" y="100"/>
                  </a:cubicBezTo>
                  <a:cubicBezTo>
                    <a:pt x="1043" y="98"/>
                    <a:pt x="1043" y="98"/>
                    <a:pt x="1041" y="98"/>
                  </a:cubicBezTo>
                  <a:cubicBezTo>
                    <a:pt x="1037" y="98"/>
                    <a:pt x="1033" y="98"/>
                    <a:pt x="1030" y="98"/>
                  </a:cubicBezTo>
                  <a:cubicBezTo>
                    <a:pt x="1029" y="98"/>
                    <a:pt x="1028" y="98"/>
                    <a:pt x="1028" y="98"/>
                  </a:cubicBezTo>
                  <a:cubicBezTo>
                    <a:pt x="1028" y="99"/>
                    <a:pt x="1028" y="100"/>
                    <a:pt x="1029" y="101"/>
                  </a:cubicBezTo>
                  <a:cubicBezTo>
                    <a:pt x="1039" y="127"/>
                    <a:pt x="1049" y="154"/>
                    <a:pt x="1060" y="180"/>
                  </a:cubicBezTo>
                  <a:cubicBezTo>
                    <a:pt x="1060" y="181"/>
                    <a:pt x="1060" y="182"/>
                    <a:pt x="1060" y="183"/>
                  </a:cubicBezTo>
                  <a:cubicBezTo>
                    <a:pt x="1058" y="188"/>
                    <a:pt x="1056" y="193"/>
                    <a:pt x="1054" y="198"/>
                  </a:cubicBezTo>
                  <a:cubicBezTo>
                    <a:pt x="1053" y="200"/>
                    <a:pt x="1052" y="202"/>
                    <a:pt x="1050" y="204"/>
                  </a:cubicBezTo>
                  <a:cubicBezTo>
                    <a:pt x="1046" y="208"/>
                    <a:pt x="1041" y="210"/>
                    <a:pt x="1035" y="209"/>
                  </a:cubicBezTo>
                  <a:cubicBezTo>
                    <a:pt x="1034" y="209"/>
                    <a:pt x="1032" y="209"/>
                    <a:pt x="1030" y="208"/>
                  </a:cubicBezTo>
                  <a:cubicBezTo>
                    <a:pt x="1030" y="212"/>
                    <a:pt x="1031" y="215"/>
                    <a:pt x="1030" y="219"/>
                  </a:cubicBezTo>
                  <a:close/>
                  <a:moveTo>
                    <a:pt x="1129" y="110"/>
                  </a:moveTo>
                  <a:cubicBezTo>
                    <a:pt x="1129" y="106"/>
                    <a:pt x="1129" y="103"/>
                    <a:pt x="1129" y="100"/>
                  </a:cubicBezTo>
                  <a:cubicBezTo>
                    <a:pt x="1129" y="99"/>
                    <a:pt x="1129" y="98"/>
                    <a:pt x="1128" y="98"/>
                  </a:cubicBezTo>
                  <a:cubicBezTo>
                    <a:pt x="1124" y="98"/>
                    <a:pt x="1121" y="98"/>
                    <a:pt x="1117" y="98"/>
                  </a:cubicBezTo>
                  <a:cubicBezTo>
                    <a:pt x="1116" y="98"/>
                    <a:pt x="1116" y="98"/>
                    <a:pt x="1116" y="99"/>
                  </a:cubicBezTo>
                  <a:cubicBezTo>
                    <a:pt x="1116" y="100"/>
                    <a:pt x="1116" y="100"/>
                    <a:pt x="1116" y="101"/>
                  </a:cubicBezTo>
                  <a:cubicBezTo>
                    <a:pt x="1116" y="127"/>
                    <a:pt x="1116" y="153"/>
                    <a:pt x="1116" y="179"/>
                  </a:cubicBezTo>
                  <a:cubicBezTo>
                    <a:pt x="1116" y="180"/>
                    <a:pt x="1116" y="180"/>
                    <a:pt x="1116" y="181"/>
                  </a:cubicBezTo>
                  <a:cubicBezTo>
                    <a:pt x="1116" y="182"/>
                    <a:pt x="1116" y="182"/>
                    <a:pt x="1117" y="182"/>
                  </a:cubicBezTo>
                  <a:cubicBezTo>
                    <a:pt x="1121" y="182"/>
                    <a:pt x="1125" y="182"/>
                    <a:pt x="1129" y="182"/>
                  </a:cubicBezTo>
                  <a:cubicBezTo>
                    <a:pt x="1130" y="181"/>
                    <a:pt x="1129" y="180"/>
                    <a:pt x="1129" y="179"/>
                  </a:cubicBezTo>
                  <a:cubicBezTo>
                    <a:pt x="1129" y="165"/>
                    <a:pt x="1129" y="150"/>
                    <a:pt x="1129" y="135"/>
                  </a:cubicBezTo>
                  <a:cubicBezTo>
                    <a:pt x="1129" y="132"/>
                    <a:pt x="1130" y="129"/>
                    <a:pt x="1131" y="125"/>
                  </a:cubicBezTo>
                  <a:cubicBezTo>
                    <a:pt x="1133" y="117"/>
                    <a:pt x="1141" y="107"/>
                    <a:pt x="1154" y="108"/>
                  </a:cubicBezTo>
                  <a:cubicBezTo>
                    <a:pt x="1161" y="108"/>
                    <a:pt x="1167" y="112"/>
                    <a:pt x="1170" y="119"/>
                  </a:cubicBezTo>
                  <a:cubicBezTo>
                    <a:pt x="1170" y="120"/>
                    <a:pt x="1170" y="120"/>
                    <a:pt x="1170" y="121"/>
                  </a:cubicBezTo>
                  <a:cubicBezTo>
                    <a:pt x="1172" y="126"/>
                    <a:pt x="1172" y="130"/>
                    <a:pt x="1172" y="134"/>
                  </a:cubicBezTo>
                  <a:cubicBezTo>
                    <a:pt x="1172" y="149"/>
                    <a:pt x="1172" y="165"/>
                    <a:pt x="1172" y="180"/>
                  </a:cubicBezTo>
                  <a:cubicBezTo>
                    <a:pt x="1172" y="182"/>
                    <a:pt x="1172" y="182"/>
                    <a:pt x="1174" y="182"/>
                  </a:cubicBezTo>
                  <a:cubicBezTo>
                    <a:pt x="1177" y="182"/>
                    <a:pt x="1180" y="182"/>
                    <a:pt x="1183" y="182"/>
                  </a:cubicBezTo>
                  <a:cubicBezTo>
                    <a:pt x="1186" y="182"/>
                    <a:pt x="1185" y="182"/>
                    <a:pt x="1185" y="180"/>
                  </a:cubicBezTo>
                  <a:cubicBezTo>
                    <a:pt x="1185" y="179"/>
                    <a:pt x="1185" y="179"/>
                    <a:pt x="1185" y="179"/>
                  </a:cubicBezTo>
                  <a:cubicBezTo>
                    <a:pt x="1185" y="163"/>
                    <a:pt x="1185" y="148"/>
                    <a:pt x="1185" y="132"/>
                  </a:cubicBezTo>
                  <a:cubicBezTo>
                    <a:pt x="1185" y="130"/>
                    <a:pt x="1185" y="127"/>
                    <a:pt x="1185" y="124"/>
                  </a:cubicBezTo>
                  <a:cubicBezTo>
                    <a:pt x="1185" y="119"/>
                    <a:pt x="1184" y="115"/>
                    <a:pt x="1182" y="111"/>
                  </a:cubicBezTo>
                  <a:cubicBezTo>
                    <a:pt x="1178" y="103"/>
                    <a:pt x="1173" y="99"/>
                    <a:pt x="1165" y="97"/>
                  </a:cubicBezTo>
                  <a:cubicBezTo>
                    <a:pt x="1162" y="96"/>
                    <a:pt x="1158" y="96"/>
                    <a:pt x="1155" y="96"/>
                  </a:cubicBezTo>
                  <a:cubicBezTo>
                    <a:pt x="1145" y="97"/>
                    <a:pt x="1138" y="101"/>
                    <a:pt x="1132" y="109"/>
                  </a:cubicBezTo>
                  <a:cubicBezTo>
                    <a:pt x="1131" y="110"/>
                    <a:pt x="1131" y="111"/>
                    <a:pt x="1130" y="112"/>
                  </a:cubicBezTo>
                  <a:cubicBezTo>
                    <a:pt x="1129" y="111"/>
                    <a:pt x="1129" y="110"/>
                    <a:pt x="1129" y="110"/>
                  </a:cubicBezTo>
                  <a:close/>
                  <a:moveTo>
                    <a:pt x="1573" y="102"/>
                  </a:moveTo>
                  <a:cubicBezTo>
                    <a:pt x="1573" y="100"/>
                    <a:pt x="1573" y="100"/>
                    <a:pt x="1572" y="99"/>
                  </a:cubicBezTo>
                  <a:cubicBezTo>
                    <a:pt x="1566" y="97"/>
                    <a:pt x="1561" y="96"/>
                    <a:pt x="1556" y="96"/>
                  </a:cubicBezTo>
                  <a:cubicBezTo>
                    <a:pt x="1550" y="96"/>
                    <a:pt x="1544" y="97"/>
                    <a:pt x="1539" y="100"/>
                  </a:cubicBezTo>
                  <a:cubicBezTo>
                    <a:pt x="1532" y="103"/>
                    <a:pt x="1528" y="108"/>
                    <a:pt x="1526" y="116"/>
                  </a:cubicBezTo>
                  <a:cubicBezTo>
                    <a:pt x="1525" y="119"/>
                    <a:pt x="1525" y="122"/>
                    <a:pt x="1526" y="125"/>
                  </a:cubicBezTo>
                  <a:cubicBezTo>
                    <a:pt x="1526" y="130"/>
                    <a:pt x="1529" y="134"/>
                    <a:pt x="1533" y="137"/>
                  </a:cubicBezTo>
                  <a:cubicBezTo>
                    <a:pt x="1535" y="139"/>
                    <a:pt x="1537" y="141"/>
                    <a:pt x="1540" y="142"/>
                  </a:cubicBezTo>
                  <a:cubicBezTo>
                    <a:pt x="1543" y="144"/>
                    <a:pt x="1547" y="145"/>
                    <a:pt x="1550" y="147"/>
                  </a:cubicBezTo>
                  <a:cubicBezTo>
                    <a:pt x="1553" y="149"/>
                    <a:pt x="1556" y="150"/>
                    <a:pt x="1559" y="152"/>
                  </a:cubicBezTo>
                  <a:cubicBezTo>
                    <a:pt x="1560" y="153"/>
                    <a:pt x="1562" y="155"/>
                    <a:pt x="1562" y="157"/>
                  </a:cubicBezTo>
                  <a:cubicBezTo>
                    <a:pt x="1564" y="162"/>
                    <a:pt x="1563" y="169"/>
                    <a:pt x="1555" y="171"/>
                  </a:cubicBezTo>
                  <a:cubicBezTo>
                    <a:pt x="1554" y="172"/>
                    <a:pt x="1554" y="172"/>
                    <a:pt x="1553" y="172"/>
                  </a:cubicBezTo>
                  <a:cubicBezTo>
                    <a:pt x="1544" y="173"/>
                    <a:pt x="1535" y="172"/>
                    <a:pt x="1528" y="166"/>
                  </a:cubicBezTo>
                  <a:cubicBezTo>
                    <a:pt x="1527" y="166"/>
                    <a:pt x="1526" y="165"/>
                    <a:pt x="1525" y="165"/>
                  </a:cubicBezTo>
                  <a:cubicBezTo>
                    <a:pt x="1525" y="168"/>
                    <a:pt x="1525" y="171"/>
                    <a:pt x="1525" y="174"/>
                  </a:cubicBezTo>
                  <a:cubicBezTo>
                    <a:pt x="1525" y="176"/>
                    <a:pt x="1525" y="178"/>
                    <a:pt x="1526" y="179"/>
                  </a:cubicBezTo>
                  <a:cubicBezTo>
                    <a:pt x="1527" y="180"/>
                    <a:pt x="1528" y="180"/>
                    <a:pt x="1530" y="181"/>
                  </a:cubicBezTo>
                  <a:cubicBezTo>
                    <a:pt x="1538" y="184"/>
                    <a:pt x="1546" y="185"/>
                    <a:pt x="1554" y="183"/>
                  </a:cubicBezTo>
                  <a:cubicBezTo>
                    <a:pt x="1560" y="182"/>
                    <a:pt x="1565" y="180"/>
                    <a:pt x="1570" y="176"/>
                  </a:cubicBezTo>
                  <a:cubicBezTo>
                    <a:pt x="1579" y="168"/>
                    <a:pt x="1580" y="150"/>
                    <a:pt x="1568" y="142"/>
                  </a:cubicBezTo>
                  <a:cubicBezTo>
                    <a:pt x="1567" y="141"/>
                    <a:pt x="1565" y="140"/>
                    <a:pt x="1563" y="139"/>
                  </a:cubicBezTo>
                  <a:cubicBezTo>
                    <a:pt x="1560" y="137"/>
                    <a:pt x="1557" y="136"/>
                    <a:pt x="1554" y="134"/>
                  </a:cubicBezTo>
                  <a:cubicBezTo>
                    <a:pt x="1550" y="133"/>
                    <a:pt x="1547" y="131"/>
                    <a:pt x="1544" y="129"/>
                  </a:cubicBezTo>
                  <a:cubicBezTo>
                    <a:pt x="1539" y="126"/>
                    <a:pt x="1537" y="115"/>
                    <a:pt x="1544" y="111"/>
                  </a:cubicBezTo>
                  <a:cubicBezTo>
                    <a:pt x="1546" y="109"/>
                    <a:pt x="1550" y="108"/>
                    <a:pt x="1553" y="108"/>
                  </a:cubicBezTo>
                  <a:cubicBezTo>
                    <a:pt x="1560" y="107"/>
                    <a:pt x="1566" y="109"/>
                    <a:pt x="1572" y="113"/>
                  </a:cubicBezTo>
                  <a:cubicBezTo>
                    <a:pt x="1572" y="113"/>
                    <a:pt x="1572" y="113"/>
                    <a:pt x="1573" y="113"/>
                  </a:cubicBezTo>
                  <a:cubicBezTo>
                    <a:pt x="1573" y="109"/>
                    <a:pt x="1573" y="105"/>
                    <a:pt x="1573" y="102"/>
                  </a:cubicBezTo>
                  <a:close/>
                  <a:moveTo>
                    <a:pt x="642" y="177"/>
                  </a:moveTo>
                  <a:cubicBezTo>
                    <a:pt x="642" y="179"/>
                    <a:pt x="642" y="179"/>
                    <a:pt x="644" y="180"/>
                  </a:cubicBezTo>
                  <a:cubicBezTo>
                    <a:pt x="654" y="185"/>
                    <a:pt x="665" y="185"/>
                    <a:pt x="676" y="182"/>
                  </a:cubicBezTo>
                  <a:cubicBezTo>
                    <a:pt x="688" y="178"/>
                    <a:pt x="694" y="169"/>
                    <a:pt x="693" y="158"/>
                  </a:cubicBezTo>
                  <a:cubicBezTo>
                    <a:pt x="693" y="152"/>
                    <a:pt x="691" y="147"/>
                    <a:pt x="687" y="144"/>
                  </a:cubicBezTo>
                  <a:cubicBezTo>
                    <a:pt x="685" y="142"/>
                    <a:pt x="683" y="141"/>
                    <a:pt x="681" y="139"/>
                  </a:cubicBezTo>
                  <a:cubicBezTo>
                    <a:pt x="678" y="138"/>
                    <a:pt x="674" y="136"/>
                    <a:pt x="671" y="135"/>
                  </a:cubicBezTo>
                  <a:cubicBezTo>
                    <a:pt x="668" y="133"/>
                    <a:pt x="664" y="132"/>
                    <a:pt x="661" y="130"/>
                  </a:cubicBezTo>
                  <a:cubicBezTo>
                    <a:pt x="659" y="129"/>
                    <a:pt x="658" y="127"/>
                    <a:pt x="657" y="125"/>
                  </a:cubicBezTo>
                  <a:cubicBezTo>
                    <a:pt x="655" y="120"/>
                    <a:pt x="655" y="113"/>
                    <a:pt x="663" y="109"/>
                  </a:cubicBezTo>
                  <a:cubicBezTo>
                    <a:pt x="664" y="109"/>
                    <a:pt x="665" y="108"/>
                    <a:pt x="666" y="108"/>
                  </a:cubicBezTo>
                  <a:cubicBezTo>
                    <a:pt x="674" y="107"/>
                    <a:pt x="681" y="108"/>
                    <a:pt x="687" y="112"/>
                  </a:cubicBezTo>
                  <a:cubicBezTo>
                    <a:pt x="688" y="113"/>
                    <a:pt x="688" y="113"/>
                    <a:pt x="689" y="113"/>
                  </a:cubicBezTo>
                  <a:cubicBezTo>
                    <a:pt x="689" y="113"/>
                    <a:pt x="689" y="112"/>
                    <a:pt x="689" y="112"/>
                  </a:cubicBezTo>
                  <a:cubicBezTo>
                    <a:pt x="689" y="109"/>
                    <a:pt x="689" y="105"/>
                    <a:pt x="689" y="102"/>
                  </a:cubicBezTo>
                  <a:cubicBezTo>
                    <a:pt x="689" y="100"/>
                    <a:pt x="690" y="100"/>
                    <a:pt x="687" y="99"/>
                  </a:cubicBezTo>
                  <a:cubicBezTo>
                    <a:pt x="680" y="96"/>
                    <a:pt x="673" y="96"/>
                    <a:pt x="666" y="96"/>
                  </a:cubicBezTo>
                  <a:cubicBezTo>
                    <a:pt x="660" y="97"/>
                    <a:pt x="655" y="99"/>
                    <a:pt x="650" y="103"/>
                  </a:cubicBezTo>
                  <a:cubicBezTo>
                    <a:pt x="639" y="112"/>
                    <a:pt x="639" y="132"/>
                    <a:pt x="652" y="140"/>
                  </a:cubicBezTo>
                  <a:cubicBezTo>
                    <a:pt x="655" y="141"/>
                    <a:pt x="658" y="143"/>
                    <a:pt x="661" y="145"/>
                  </a:cubicBezTo>
                  <a:cubicBezTo>
                    <a:pt x="666" y="147"/>
                    <a:pt x="670" y="149"/>
                    <a:pt x="674" y="151"/>
                  </a:cubicBezTo>
                  <a:cubicBezTo>
                    <a:pt x="678" y="154"/>
                    <a:pt x="680" y="158"/>
                    <a:pt x="679" y="163"/>
                  </a:cubicBezTo>
                  <a:cubicBezTo>
                    <a:pt x="679" y="166"/>
                    <a:pt x="677" y="169"/>
                    <a:pt x="674" y="170"/>
                  </a:cubicBezTo>
                  <a:cubicBezTo>
                    <a:pt x="673" y="171"/>
                    <a:pt x="671" y="172"/>
                    <a:pt x="670" y="172"/>
                  </a:cubicBezTo>
                  <a:cubicBezTo>
                    <a:pt x="663" y="173"/>
                    <a:pt x="656" y="172"/>
                    <a:pt x="649" y="169"/>
                  </a:cubicBezTo>
                  <a:cubicBezTo>
                    <a:pt x="647" y="168"/>
                    <a:pt x="644" y="166"/>
                    <a:pt x="642" y="164"/>
                  </a:cubicBezTo>
                  <a:cubicBezTo>
                    <a:pt x="642" y="169"/>
                    <a:pt x="642" y="173"/>
                    <a:pt x="642" y="177"/>
                  </a:cubicBezTo>
                  <a:close/>
                  <a:moveTo>
                    <a:pt x="1516" y="104"/>
                  </a:moveTo>
                  <a:cubicBezTo>
                    <a:pt x="1516" y="100"/>
                    <a:pt x="1516" y="100"/>
                    <a:pt x="1513" y="99"/>
                  </a:cubicBezTo>
                  <a:cubicBezTo>
                    <a:pt x="1505" y="96"/>
                    <a:pt x="1497" y="96"/>
                    <a:pt x="1489" y="97"/>
                  </a:cubicBezTo>
                  <a:cubicBezTo>
                    <a:pt x="1475" y="99"/>
                    <a:pt x="1465" y="106"/>
                    <a:pt x="1458" y="118"/>
                  </a:cubicBezTo>
                  <a:cubicBezTo>
                    <a:pt x="1453" y="130"/>
                    <a:pt x="1452" y="142"/>
                    <a:pt x="1455" y="154"/>
                  </a:cubicBezTo>
                  <a:cubicBezTo>
                    <a:pt x="1457" y="163"/>
                    <a:pt x="1461" y="171"/>
                    <a:pt x="1469" y="177"/>
                  </a:cubicBezTo>
                  <a:cubicBezTo>
                    <a:pt x="1475" y="181"/>
                    <a:pt x="1482" y="183"/>
                    <a:pt x="1489" y="184"/>
                  </a:cubicBezTo>
                  <a:cubicBezTo>
                    <a:pt x="1497" y="184"/>
                    <a:pt x="1505" y="183"/>
                    <a:pt x="1512" y="180"/>
                  </a:cubicBezTo>
                  <a:cubicBezTo>
                    <a:pt x="1516" y="178"/>
                    <a:pt x="1516" y="178"/>
                    <a:pt x="1516" y="174"/>
                  </a:cubicBezTo>
                  <a:cubicBezTo>
                    <a:pt x="1516" y="172"/>
                    <a:pt x="1516" y="169"/>
                    <a:pt x="1516" y="166"/>
                  </a:cubicBezTo>
                  <a:cubicBezTo>
                    <a:pt x="1516" y="166"/>
                    <a:pt x="1516" y="166"/>
                    <a:pt x="1515" y="166"/>
                  </a:cubicBezTo>
                  <a:cubicBezTo>
                    <a:pt x="1515" y="166"/>
                    <a:pt x="1515" y="166"/>
                    <a:pt x="1514" y="167"/>
                  </a:cubicBezTo>
                  <a:cubicBezTo>
                    <a:pt x="1508" y="171"/>
                    <a:pt x="1501" y="173"/>
                    <a:pt x="1493" y="172"/>
                  </a:cubicBezTo>
                  <a:cubicBezTo>
                    <a:pt x="1482" y="172"/>
                    <a:pt x="1474" y="166"/>
                    <a:pt x="1469" y="155"/>
                  </a:cubicBezTo>
                  <a:cubicBezTo>
                    <a:pt x="1466" y="146"/>
                    <a:pt x="1466" y="136"/>
                    <a:pt x="1470" y="126"/>
                  </a:cubicBezTo>
                  <a:cubicBezTo>
                    <a:pt x="1473" y="117"/>
                    <a:pt x="1480" y="110"/>
                    <a:pt x="1490" y="108"/>
                  </a:cubicBezTo>
                  <a:cubicBezTo>
                    <a:pt x="1498" y="107"/>
                    <a:pt x="1506" y="108"/>
                    <a:pt x="1514" y="113"/>
                  </a:cubicBezTo>
                  <a:cubicBezTo>
                    <a:pt x="1514" y="113"/>
                    <a:pt x="1515" y="114"/>
                    <a:pt x="1516" y="114"/>
                  </a:cubicBezTo>
                  <a:cubicBezTo>
                    <a:pt x="1516" y="111"/>
                    <a:pt x="1516" y="107"/>
                    <a:pt x="1516" y="104"/>
                  </a:cubicBezTo>
                  <a:close/>
                  <a:moveTo>
                    <a:pt x="488" y="166"/>
                  </a:moveTo>
                  <a:cubicBezTo>
                    <a:pt x="481" y="171"/>
                    <a:pt x="474" y="173"/>
                    <a:pt x="467" y="172"/>
                  </a:cubicBezTo>
                  <a:cubicBezTo>
                    <a:pt x="456" y="172"/>
                    <a:pt x="448" y="166"/>
                    <a:pt x="444" y="156"/>
                  </a:cubicBezTo>
                  <a:cubicBezTo>
                    <a:pt x="439" y="146"/>
                    <a:pt x="439" y="136"/>
                    <a:pt x="443" y="125"/>
                  </a:cubicBezTo>
                  <a:cubicBezTo>
                    <a:pt x="448" y="114"/>
                    <a:pt x="458" y="108"/>
                    <a:pt x="470" y="108"/>
                  </a:cubicBezTo>
                  <a:cubicBezTo>
                    <a:pt x="477" y="108"/>
                    <a:pt x="482" y="110"/>
                    <a:pt x="488" y="113"/>
                  </a:cubicBezTo>
                  <a:cubicBezTo>
                    <a:pt x="488" y="113"/>
                    <a:pt x="489" y="114"/>
                    <a:pt x="490" y="114"/>
                  </a:cubicBezTo>
                  <a:cubicBezTo>
                    <a:pt x="490" y="110"/>
                    <a:pt x="490" y="106"/>
                    <a:pt x="490" y="102"/>
                  </a:cubicBezTo>
                  <a:cubicBezTo>
                    <a:pt x="490" y="101"/>
                    <a:pt x="489" y="100"/>
                    <a:pt x="489" y="100"/>
                  </a:cubicBezTo>
                  <a:cubicBezTo>
                    <a:pt x="488" y="100"/>
                    <a:pt x="488" y="100"/>
                    <a:pt x="487" y="99"/>
                  </a:cubicBezTo>
                  <a:cubicBezTo>
                    <a:pt x="479" y="96"/>
                    <a:pt x="471" y="96"/>
                    <a:pt x="463" y="97"/>
                  </a:cubicBezTo>
                  <a:cubicBezTo>
                    <a:pt x="448" y="99"/>
                    <a:pt x="437" y="106"/>
                    <a:pt x="431" y="120"/>
                  </a:cubicBezTo>
                  <a:cubicBezTo>
                    <a:pt x="426" y="132"/>
                    <a:pt x="425" y="144"/>
                    <a:pt x="429" y="157"/>
                  </a:cubicBezTo>
                  <a:cubicBezTo>
                    <a:pt x="433" y="169"/>
                    <a:pt x="441" y="178"/>
                    <a:pt x="454" y="182"/>
                  </a:cubicBezTo>
                  <a:cubicBezTo>
                    <a:pt x="461" y="184"/>
                    <a:pt x="468" y="184"/>
                    <a:pt x="475" y="183"/>
                  </a:cubicBezTo>
                  <a:cubicBezTo>
                    <a:pt x="479" y="183"/>
                    <a:pt x="484" y="181"/>
                    <a:pt x="488" y="179"/>
                  </a:cubicBezTo>
                  <a:cubicBezTo>
                    <a:pt x="489" y="178"/>
                    <a:pt x="490" y="178"/>
                    <a:pt x="490" y="177"/>
                  </a:cubicBezTo>
                  <a:cubicBezTo>
                    <a:pt x="490" y="173"/>
                    <a:pt x="490" y="169"/>
                    <a:pt x="490" y="165"/>
                  </a:cubicBezTo>
                  <a:cubicBezTo>
                    <a:pt x="489" y="166"/>
                    <a:pt x="488" y="166"/>
                    <a:pt x="488" y="166"/>
                  </a:cubicBezTo>
                  <a:close/>
                  <a:moveTo>
                    <a:pt x="518" y="100"/>
                  </a:moveTo>
                  <a:cubicBezTo>
                    <a:pt x="518" y="99"/>
                    <a:pt x="518" y="98"/>
                    <a:pt x="517" y="98"/>
                  </a:cubicBezTo>
                  <a:cubicBezTo>
                    <a:pt x="514" y="98"/>
                    <a:pt x="510" y="98"/>
                    <a:pt x="507" y="98"/>
                  </a:cubicBezTo>
                  <a:cubicBezTo>
                    <a:pt x="505" y="98"/>
                    <a:pt x="505" y="98"/>
                    <a:pt x="505" y="101"/>
                  </a:cubicBezTo>
                  <a:cubicBezTo>
                    <a:pt x="505" y="127"/>
                    <a:pt x="505" y="153"/>
                    <a:pt x="505" y="180"/>
                  </a:cubicBezTo>
                  <a:cubicBezTo>
                    <a:pt x="505" y="180"/>
                    <a:pt x="505" y="180"/>
                    <a:pt x="505" y="180"/>
                  </a:cubicBezTo>
                  <a:cubicBezTo>
                    <a:pt x="505" y="182"/>
                    <a:pt x="505" y="182"/>
                    <a:pt x="506" y="182"/>
                  </a:cubicBezTo>
                  <a:cubicBezTo>
                    <a:pt x="510" y="182"/>
                    <a:pt x="513" y="182"/>
                    <a:pt x="516" y="182"/>
                  </a:cubicBezTo>
                  <a:cubicBezTo>
                    <a:pt x="518" y="182"/>
                    <a:pt x="518" y="182"/>
                    <a:pt x="518" y="180"/>
                  </a:cubicBezTo>
                  <a:cubicBezTo>
                    <a:pt x="518" y="180"/>
                    <a:pt x="518" y="179"/>
                    <a:pt x="518" y="179"/>
                  </a:cubicBezTo>
                  <a:cubicBezTo>
                    <a:pt x="518" y="166"/>
                    <a:pt x="518" y="152"/>
                    <a:pt x="518" y="139"/>
                  </a:cubicBezTo>
                  <a:cubicBezTo>
                    <a:pt x="518" y="136"/>
                    <a:pt x="518" y="133"/>
                    <a:pt x="519" y="129"/>
                  </a:cubicBezTo>
                  <a:cubicBezTo>
                    <a:pt x="520" y="124"/>
                    <a:pt x="522" y="119"/>
                    <a:pt x="526" y="115"/>
                  </a:cubicBezTo>
                  <a:cubicBezTo>
                    <a:pt x="528" y="112"/>
                    <a:pt x="531" y="110"/>
                    <a:pt x="535" y="109"/>
                  </a:cubicBezTo>
                  <a:cubicBezTo>
                    <a:pt x="539" y="109"/>
                    <a:pt x="544" y="109"/>
                    <a:pt x="548" y="111"/>
                  </a:cubicBezTo>
                  <a:cubicBezTo>
                    <a:pt x="548" y="111"/>
                    <a:pt x="548" y="112"/>
                    <a:pt x="548" y="111"/>
                  </a:cubicBezTo>
                  <a:cubicBezTo>
                    <a:pt x="548" y="107"/>
                    <a:pt x="548" y="103"/>
                    <a:pt x="549" y="99"/>
                  </a:cubicBezTo>
                  <a:cubicBezTo>
                    <a:pt x="549" y="98"/>
                    <a:pt x="548" y="98"/>
                    <a:pt x="547" y="97"/>
                  </a:cubicBezTo>
                  <a:cubicBezTo>
                    <a:pt x="540" y="96"/>
                    <a:pt x="534" y="97"/>
                    <a:pt x="528" y="101"/>
                  </a:cubicBezTo>
                  <a:cubicBezTo>
                    <a:pt x="524" y="104"/>
                    <a:pt x="521" y="108"/>
                    <a:pt x="520" y="113"/>
                  </a:cubicBezTo>
                  <a:cubicBezTo>
                    <a:pt x="519" y="113"/>
                    <a:pt x="519" y="114"/>
                    <a:pt x="518" y="115"/>
                  </a:cubicBezTo>
                  <a:cubicBezTo>
                    <a:pt x="518" y="110"/>
                    <a:pt x="518" y="105"/>
                    <a:pt x="518" y="100"/>
                  </a:cubicBezTo>
                  <a:close/>
                  <a:moveTo>
                    <a:pt x="1435" y="182"/>
                  </a:moveTo>
                  <a:cubicBezTo>
                    <a:pt x="1437" y="182"/>
                    <a:pt x="1438" y="182"/>
                    <a:pt x="1438" y="179"/>
                  </a:cubicBezTo>
                  <a:cubicBezTo>
                    <a:pt x="1438" y="153"/>
                    <a:pt x="1438" y="127"/>
                    <a:pt x="1438" y="101"/>
                  </a:cubicBezTo>
                  <a:cubicBezTo>
                    <a:pt x="1438" y="100"/>
                    <a:pt x="1437" y="100"/>
                    <a:pt x="1438" y="99"/>
                  </a:cubicBezTo>
                  <a:cubicBezTo>
                    <a:pt x="1438" y="98"/>
                    <a:pt x="1437" y="98"/>
                    <a:pt x="1436" y="98"/>
                  </a:cubicBezTo>
                  <a:cubicBezTo>
                    <a:pt x="1433" y="98"/>
                    <a:pt x="1429" y="98"/>
                    <a:pt x="1426" y="98"/>
                  </a:cubicBezTo>
                  <a:cubicBezTo>
                    <a:pt x="1424" y="98"/>
                    <a:pt x="1424" y="98"/>
                    <a:pt x="1424" y="100"/>
                  </a:cubicBezTo>
                  <a:cubicBezTo>
                    <a:pt x="1424" y="100"/>
                    <a:pt x="1424" y="100"/>
                    <a:pt x="1424" y="100"/>
                  </a:cubicBezTo>
                  <a:cubicBezTo>
                    <a:pt x="1424" y="127"/>
                    <a:pt x="1424" y="153"/>
                    <a:pt x="1424" y="180"/>
                  </a:cubicBezTo>
                  <a:cubicBezTo>
                    <a:pt x="1424" y="180"/>
                    <a:pt x="1424" y="181"/>
                    <a:pt x="1424" y="182"/>
                  </a:cubicBezTo>
                  <a:cubicBezTo>
                    <a:pt x="1428" y="182"/>
                    <a:pt x="1431" y="182"/>
                    <a:pt x="1435" y="182"/>
                  </a:cubicBezTo>
                  <a:close/>
                  <a:moveTo>
                    <a:pt x="411" y="100"/>
                  </a:moveTo>
                  <a:cubicBezTo>
                    <a:pt x="411" y="98"/>
                    <a:pt x="411" y="98"/>
                    <a:pt x="409" y="98"/>
                  </a:cubicBezTo>
                  <a:cubicBezTo>
                    <a:pt x="406" y="98"/>
                    <a:pt x="403" y="98"/>
                    <a:pt x="400" y="98"/>
                  </a:cubicBezTo>
                  <a:cubicBezTo>
                    <a:pt x="397" y="98"/>
                    <a:pt x="398" y="98"/>
                    <a:pt x="398" y="101"/>
                  </a:cubicBezTo>
                  <a:cubicBezTo>
                    <a:pt x="398" y="127"/>
                    <a:pt x="398" y="153"/>
                    <a:pt x="398" y="180"/>
                  </a:cubicBezTo>
                  <a:cubicBezTo>
                    <a:pt x="398" y="180"/>
                    <a:pt x="398" y="180"/>
                    <a:pt x="398" y="181"/>
                  </a:cubicBezTo>
                  <a:cubicBezTo>
                    <a:pt x="398" y="182"/>
                    <a:pt x="398" y="182"/>
                    <a:pt x="398" y="182"/>
                  </a:cubicBezTo>
                  <a:cubicBezTo>
                    <a:pt x="402" y="182"/>
                    <a:pt x="406" y="182"/>
                    <a:pt x="410" y="182"/>
                  </a:cubicBezTo>
                  <a:cubicBezTo>
                    <a:pt x="411" y="182"/>
                    <a:pt x="411" y="182"/>
                    <a:pt x="411" y="181"/>
                  </a:cubicBezTo>
                  <a:cubicBezTo>
                    <a:pt x="411" y="180"/>
                    <a:pt x="411" y="180"/>
                    <a:pt x="411" y="179"/>
                  </a:cubicBezTo>
                  <a:cubicBezTo>
                    <a:pt x="411" y="166"/>
                    <a:pt x="411" y="153"/>
                    <a:pt x="411" y="140"/>
                  </a:cubicBezTo>
                  <a:cubicBezTo>
                    <a:pt x="411" y="127"/>
                    <a:pt x="411" y="114"/>
                    <a:pt x="411" y="100"/>
                  </a:cubicBezTo>
                  <a:close/>
                  <a:moveTo>
                    <a:pt x="414" y="71"/>
                  </a:moveTo>
                  <a:cubicBezTo>
                    <a:pt x="414" y="66"/>
                    <a:pt x="410" y="62"/>
                    <a:pt x="405" y="62"/>
                  </a:cubicBezTo>
                  <a:cubicBezTo>
                    <a:pt x="400" y="62"/>
                    <a:pt x="396" y="66"/>
                    <a:pt x="396" y="71"/>
                  </a:cubicBezTo>
                  <a:cubicBezTo>
                    <a:pt x="396" y="76"/>
                    <a:pt x="400" y="79"/>
                    <a:pt x="405" y="79"/>
                  </a:cubicBezTo>
                  <a:cubicBezTo>
                    <a:pt x="410" y="79"/>
                    <a:pt x="414" y="76"/>
                    <a:pt x="414" y="71"/>
                  </a:cubicBezTo>
                  <a:close/>
                  <a:moveTo>
                    <a:pt x="1431" y="62"/>
                  </a:moveTo>
                  <a:cubicBezTo>
                    <a:pt x="1426" y="62"/>
                    <a:pt x="1422" y="66"/>
                    <a:pt x="1422" y="71"/>
                  </a:cubicBezTo>
                  <a:cubicBezTo>
                    <a:pt x="1422" y="76"/>
                    <a:pt x="1426" y="79"/>
                    <a:pt x="1431" y="79"/>
                  </a:cubicBezTo>
                  <a:cubicBezTo>
                    <a:pt x="1436" y="79"/>
                    <a:pt x="1440" y="76"/>
                    <a:pt x="1440" y="71"/>
                  </a:cubicBezTo>
                  <a:cubicBezTo>
                    <a:pt x="1440" y="66"/>
                    <a:pt x="1436" y="62"/>
                    <a:pt x="1431" y="62"/>
                  </a:cubicBezTo>
                  <a:close/>
                  <a:moveTo>
                    <a:pt x="11" y="177"/>
                  </a:moveTo>
                  <a:cubicBezTo>
                    <a:pt x="12" y="177"/>
                    <a:pt x="14" y="176"/>
                    <a:pt x="16" y="175"/>
                  </a:cubicBezTo>
                  <a:cubicBezTo>
                    <a:pt x="16" y="175"/>
                    <a:pt x="15" y="175"/>
                    <a:pt x="15" y="174"/>
                  </a:cubicBezTo>
                  <a:cubicBezTo>
                    <a:pt x="13" y="175"/>
                    <a:pt x="12" y="176"/>
                    <a:pt x="10" y="177"/>
                  </a:cubicBezTo>
                  <a:cubicBezTo>
                    <a:pt x="10" y="177"/>
                    <a:pt x="10" y="177"/>
                    <a:pt x="11" y="177"/>
                  </a:cubicBezTo>
                  <a:close/>
                  <a:moveTo>
                    <a:pt x="16" y="171"/>
                  </a:moveTo>
                  <a:cubicBezTo>
                    <a:pt x="15" y="171"/>
                    <a:pt x="15" y="172"/>
                    <a:pt x="14" y="172"/>
                  </a:cubicBezTo>
                  <a:cubicBezTo>
                    <a:pt x="14" y="173"/>
                    <a:pt x="14" y="173"/>
                    <a:pt x="15" y="173"/>
                  </a:cubicBezTo>
                  <a:cubicBezTo>
                    <a:pt x="15" y="172"/>
                    <a:pt x="16" y="172"/>
                    <a:pt x="17" y="171"/>
                  </a:cubicBezTo>
                  <a:cubicBezTo>
                    <a:pt x="17" y="171"/>
                    <a:pt x="16" y="171"/>
                    <a:pt x="16" y="171"/>
                  </a:cubicBezTo>
                  <a:close/>
                  <a:moveTo>
                    <a:pt x="5" y="180"/>
                  </a:moveTo>
                  <a:cubicBezTo>
                    <a:pt x="5" y="179"/>
                    <a:pt x="5" y="179"/>
                    <a:pt x="5" y="179"/>
                  </a:cubicBezTo>
                  <a:cubicBezTo>
                    <a:pt x="5" y="179"/>
                    <a:pt x="5" y="179"/>
                    <a:pt x="4" y="179"/>
                  </a:cubicBezTo>
                  <a:cubicBezTo>
                    <a:pt x="4" y="179"/>
                    <a:pt x="4" y="179"/>
                    <a:pt x="4" y="179"/>
                  </a:cubicBezTo>
                  <a:cubicBezTo>
                    <a:pt x="4" y="179"/>
                    <a:pt x="4" y="179"/>
                    <a:pt x="4" y="179"/>
                  </a:cubicBezTo>
                  <a:cubicBezTo>
                    <a:pt x="3" y="180"/>
                    <a:pt x="2" y="181"/>
                    <a:pt x="2" y="182"/>
                  </a:cubicBezTo>
                  <a:cubicBezTo>
                    <a:pt x="2" y="182"/>
                    <a:pt x="3" y="181"/>
                    <a:pt x="3" y="181"/>
                  </a:cubicBezTo>
                  <a:cubicBezTo>
                    <a:pt x="4" y="181"/>
                    <a:pt x="4" y="181"/>
                    <a:pt x="5" y="180"/>
                  </a:cubicBezTo>
                  <a:cubicBezTo>
                    <a:pt x="5" y="180"/>
                    <a:pt x="5" y="180"/>
                    <a:pt x="5" y="180"/>
                  </a:cubicBezTo>
                  <a:close/>
                  <a:moveTo>
                    <a:pt x="5" y="180"/>
                  </a:moveTo>
                  <a:cubicBezTo>
                    <a:pt x="6" y="180"/>
                    <a:pt x="6" y="180"/>
                    <a:pt x="6" y="180"/>
                  </a:cubicBezTo>
                  <a:cubicBezTo>
                    <a:pt x="6" y="180"/>
                    <a:pt x="6" y="180"/>
                    <a:pt x="6" y="180"/>
                  </a:cubicBezTo>
                  <a:cubicBezTo>
                    <a:pt x="7" y="180"/>
                    <a:pt x="7" y="179"/>
                    <a:pt x="8" y="179"/>
                  </a:cubicBezTo>
                  <a:cubicBezTo>
                    <a:pt x="8" y="179"/>
                    <a:pt x="7" y="179"/>
                    <a:pt x="7" y="178"/>
                  </a:cubicBezTo>
                  <a:cubicBezTo>
                    <a:pt x="7" y="178"/>
                    <a:pt x="7" y="178"/>
                    <a:pt x="7" y="178"/>
                  </a:cubicBezTo>
                  <a:cubicBezTo>
                    <a:pt x="7" y="178"/>
                    <a:pt x="6" y="178"/>
                    <a:pt x="6" y="178"/>
                  </a:cubicBezTo>
                  <a:cubicBezTo>
                    <a:pt x="6" y="178"/>
                    <a:pt x="6" y="178"/>
                    <a:pt x="6" y="178"/>
                  </a:cubicBezTo>
                  <a:cubicBezTo>
                    <a:pt x="6" y="178"/>
                    <a:pt x="6" y="178"/>
                    <a:pt x="6" y="178"/>
                  </a:cubicBezTo>
                  <a:cubicBezTo>
                    <a:pt x="5" y="178"/>
                    <a:pt x="5" y="178"/>
                    <a:pt x="5" y="179"/>
                  </a:cubicBezTo>
                  <a:cubicBezTo>
                    <a:pt x="5" y="179"/>
                    <a:pt x="5" y="179"/>
                    <a:pt x="5" y="179"/>
                  </a:cubicBezTo>
                  <a:cubicBezTo>
                    <a:pt x="5" y="179"/>
                    <a:pt x="5" y="180"/>
                    <a:pt x="5" y="180"/>
                  </a:cubicBezTo>
                  <a:cubicBezTo>
                    <a:pt x="5" y="180"/>
                    <a:pt x="5" y="180"/>
                    <a:pt x="5" y="180"/>
                  </a:cubicBezTo>
                  <a:close/>
                  <a:moveTo>
                    <a:pt x="12" y="174"/>
                  </a:moveTo>
                  <a:cubicBezTo>
                    <a:pt x="12" y="174"/>
                    <a:pt x="12" y="174"/>
                    <a:pt x="12" y="174"/>
                  </a:cubicBezTo>
                  <a:cubicBezTo>
                    <a:pt x="13" y="174"/>
                    <a:pt x="14" y="173"/>
                    <a:pt x="15" y="173"/>
                  </a:cubicBezTo>
                  <a:cubicBezTo>
                    <a:pt x="14" y="173"/>
                    <a:pt x="14" y="172"/>
                    <a:pt x="14" y="172"/>
                  </a:cubicBezTo>
                  <a:cubicBezTo>
                    <a:pt x="13" y="173"/>
                    <a:pt x="12" y="173"/>
                    <a:pt x="12" y="174"/>
                  </a:cubicBezTo>
                  <a:close/>
                  <a:moveTo>
                    <a:pt x="8" y="178"/>
                  </a:moveTo>
                  <a:cubicBezTo>
                    <a:pt x="8" y="179"/>
                    <a:pt x="8" y="179"/>
                    <a:pt x="8" y="178"/>
                  </a:cubicBezTo>
                  <a:cubicBezTo>
                    <a:pt x="9" y="178"/>
                    <a:pt x="10" y="178"/>
                    <a:pt x="11" y="177"/>
                  </a:cubicBezTo>
                  <a:cubicBezTo>
                    <a:pt x="10" y="177"/>
                    <a:pt x="10" y="177"/>
                    <a:pt x="10" y="177"/>
                  </a:cubicBezTo>
                  <a:cubicBezTo>
                    <a:pt x="9" y="177"/>
                    <a:pt x="8" y="178"/>
                    <a:pt x="8" y="178"/>
                  </a:cubicBezTo>
                  <a:close/>
                  <a:moveTo>
                    <a:pt x="12" y="174"/>
                  </a:moveTo>
                  <a:cubicBezTo>
                    <a:pt x="12" y="174"/>
                    <a:pt x="12" y="174"/>
                    <a:pt x="11" y="174"/>
                  </a:cubicBezTo>
                  <a:cubicBezTo>
                    <a:pt x="11" y="174"/>
                    <a:pt x="11" y="175"/>
                    <a:pt x="10" y="175"/>
                  </a:cubicBezTo>
                  <a:cubicBezTo>
                    <a:pt x="10" y="175"/>
                    <a:pt x="10" y="175"/>
                    <a:pt x="10" y="175"/>
                  </a:cubicBezTo>
                  <a:cubicBezTo>
                    <a:pt x="10" y="175"/>
                    <a:pt x="10" y="175"/>
                    <a:pt x="10" y="175"/>
                  </a:cubicBezTo>
                  <a:cubicBezTo>
                    <a:pt x="11" y="175"/>
                    <a:pt x="11" y="175"/>
                    <a:pt x="11" y="175"/>
                  </a:cubicBezTo>
                  <a:cubicBezTo>
                    <a:pt x="12" y="175"/>
                    <a:pt x="12" y="175"/>
                    <a:pt x="12" y="174"/>
                  </a:cubicBezTo>
                  <a:close/>
                  <a:moveTo>
                    <a:pt x="8" y="177"/>
                  </a:moveTo>
                  <a:cubicBezTo>
                    <a:pt x="8" y="177"/>
                    <a:pt x="8" y="177"/>
                    <a:pt x="8" y="177"/>
                  </a:cubicBezTo>
                  <a:cubicBezTo>
                    <a:pt x="8" y="177"/>
                    <a:pt x="8" y="177"/>
                    <a:pt x="8" y="177"/>
                  </a:cubicBezTo>
                  <a:cubicBezTo>
                    <a:pt x="7" y="177"/>
                    <a:pt x="6" y="177"/>
                    <a:pt x="6" y="178"/>
                  </a:cubicBezTo>
                  <a:cubicBezTo>
                    <a:pt x="6" y="178"/>
                    <a:pt x="7" y="178"/>
                    <a:pt x="7" y="178"/>
                  </a:cubicBezTo>
                  <a:cubicBezTo>
                    <a:pt x="7" y="178"/>
                    <a:pt x="7" y="178"/>
                    <a:pt x="8" y="177"/>
                  </a:cubicBezTo>
                  <a:close/>
                  <a:moveTo>
                    <a:pt x="9" y="176"/>
                  </a:moveTo>
                  <a:cubicBezTo>
                    <a:pt x="9" y="176"/>
                    <a:pt x="9" y="176"/>
                    <a:pt x="9" y="176"/>
                  </a:cubicBezTo>
                  <a:cubicBezTo>
                    <a:pt x="9" y="176"/>
                    <a:pt x="9" y="176"/>
                    <a:pt x="9" y="176"/>
                  </a:cubicBezTo>
                  <a:cubicBezTo>
                    <a:pt x="10" y="176"/>
                    <a:pt x="10" y="176"/>
                    <a:pt x="10" y="175"/>
                  </a:cubicBezTo>
                  <a:cubicBezTo>
                    <a:pt x="10" y="175"/>
                    <a:pt x="10" y="175"/>
                    <a:pt x="10" y="175"/>
                  </a:cubicBezTo>
                  <a:cubicBezTo>
                    <a:pt x="10" y="175"/>
                    <a:pt x="9" y="175"/>
                    <a:pt x="9" y="176"/>
                  </a:cubicBezTo>
                  <a:close/>
                  <a:moveTo>
                    <a:pt x="9" y="176"/>
                  </a:moveTo>
                  <a:cubicBezTo>
                    <a:pt x="9" y="176"/>
                    <a:pt x="9" y="176"/>
                    <a:pt x="9" y="176"/>
                  </a:cubicBezTo>
                  <a:cubicBezTo>
                    <a:pt x="8" y="176"/>
                    <a:pt x="8" y="176"/>
                    <a:pt x="8" y="177"/>
                  </a:cubicBezTo>
                  <a:cubicBezTo>
                    <a:pt x="8" y="177"/>
                    <a:pt x="8" y="177"/>
                    <a:pt x="8" y="177"/>
                  </a:cubicBezTo>
                  <a:cubicBezTo>
                    <a:pt x="8" y="177"/>
                    <a:pt x="9" y="177"/>
                    <a:pt x="9" y="176"/>
                  </a:cubicBezTo>
                  <a:cubicBezTo>
                    <a:pt x="9" y="176"/>
                    <a:pt x="9" y="176"/>
                    <a:pt x="9" y="176"/>
                  </a:cubicBezTo>
                  <a:close/>
                  <a:moveTo>
                    <a:pt x="7" y="178"/>
                  </a:moveTo>
                  <a:cubicBezTo>
                    <a:pt x="7" y="179"/>
                    <a:pt x="7" y="179"/>
                    <a:pt x="8" y="179"/>
                  </a:cubicBezTo>
                  <a:cubicBezTo>
                    <a:pt x="8" y="179"/>
                    <a:pt x="8" y="179"/>
                    <a:pt x="8" y="178"/>
                  </a:cubicBezTo>
                  <a:cubicBezTo>
                    <a:pt x="8" y="178"/>
                    <a:pt x="8" y="178"/>
                    <a:pt x="8" y="178"/>
                  </a:cubicBezTo>
                  <a:cubicBezTo>
                    <a:pt x="8" y="178"/>
                    <a:pt x="7" y="178"/>
                    <a:pt x="7" y="178"/>
                  </a:cubicBezTo>
                  <a:close/>
                  <a:moveTo>
                    <a:pt x="12" y="174"/>
                  </a:moveTo>
                  <a:cubicBezTo>
                    <a:pt x="12" y="174"/>
                    <a:pt x="12" y="174"/>
                    <a:pt x="12" y="174"/>
                  </a:cubicBezTo>
                  <a:cubicBezTo>
                    <a:pt x="12" y="174"/>
                    <a:pt x="12" y="174"/>
                    <a:pt x="11" y="174"/>
                  </a:cubicBezTo>
                  <a:cubicBezTo>
                    <a:pt x="11" y="174"/>
                    <a:pt x="11" y="174"/>
                    <a:pt x="11" y="175"/>
                  </a:cubicBezTo>
                  <a:cubicBezTo>
                    <a:pt x="12" y="175"/>
                    <a:pt x="12" y="175"/>
                    <a:pt x="12" y="174"/>
                  </a:cubicBezTo>
                  <a:close/>
                  <a:moveTo>
                    <a:pt x="9" y="176"/>
                  </a:moveTo>
                  <a:cubicBezTo>
                    <a:pt x="9" y="176"/>
                    <a:pt x="9" y="176"/>
                    <a:pt x="9" y="176"/>
                  </a:cubicBezTo>
                  <a:cubicBezTo>
                    <a:pt x="9" y="176"/>
                    <a:pt x="9" y="176"/>
                    <a:pt x="9" y="176"/>
                  </a:cubicBezTo>
                  <a:cubicBezTo>
                    <a:pt x="9" y="176"/>
                    <a:pt x="9" y="176"/>
                    <a:pt x="9" y="176"/>
                  </a:cubicBezTo>
                  <a:cubicBezTo>
                    <a:pt x="9" y="176"/>
                    <a:pt x="9" y="176"/>
                    <a:pt x="9" y="176"/>
                  </a:cubicBezTo>
                  <a:close/>
                  <a:moveTo>
                    <a:pt x="8" y="177"/>
                  </a:moveTo>
                  <a:cubicBezTo>
                    <a:pt x="8" y="177"/>
                    <a:pt x="8" y="177"/>
                    <a:pt x="8" y="177"/>
                  </a:cubicBezTo>
                  <a:cubicBezTo>
                    <a:pt x="8" y="177"/>
                    <a:pt x="8" y="177"/>
                    <a:pt x="8" y="177"/>
                  </a:cubicBezTo>
                  <a:cubicBezTo>
                    <a:pt x="8" y="177"/>
                    <a:pt x="8" y="177"/>
                    <a:pt x="8" y="177"/>
                  </a:cubicBezTo>
                  <a:cubicBezTo>
                    <a:pt x="8" y="177"/>
                    <a:pt x="8" y="177"/>
                    <a:pt x="8" y="177"/>
                  </a:cubicBezTo>
                  <a:close/>
                  <a:moveTo>
                    <a:pt x="6" y="178"/>
                  </a:moveTo>
                  <a:cubicBezTo>
                    <a:pt x="6" y="178"/>
                    <a:pt x="6" y="178"/>
                    <a:pt x="6" y="178"/>
                  </a:cubicBezTo>
                  <a:cubicBezTo>
                    <a:pt x="6" y="178"/>
                    <a:pt x="6" y="178"/>
                    <a:pt x="6" y="178"/>
                  </a:cubicBezTo>
                  <a:close/>
                  <a:moveTo>
                    <a:pt x="4" y="179"/>
                  </a:moveTo>
                  <a:cubicBezTo>
                    <a:pt x="5" y="179"/>
                    <a:pt x="5" y="179"/>
                    <a:pt x="5" y="179"/>
                  </a:cubicBezTo>
                  <a:cubicBezTo>
                    <a:pt x="5" y="179"/>
                    <a:pt x="5" y="179"/>
                    <a:pt x="5" y="179"/>
                  </a:cubicBezTo>
                  <a:cubicBezTo>
                    <a:pt x="5" y="179"/>
                    <a:pt x="4" y="179"/>
                    <a:pt x="4" y="179"/>
                  </a:cubicBezTo>
                  <a:close/>
                  <a:moveTo>
                    <a:pt x="4" y="179"/>
                  </a:moveTo>
                  <a:cubicBezTo>
                    <a:pt x="4" y="180"/>
                    <a:pt x="4" y="179"/>
                    <a:pt x="4" y="179"/>
                  </a:cubicBezTo>
                  <a:cubicBezTo>
                    <a:pt x="4" y="179"/>
                    <a:pt x="4" y="179"/>
                    <a:pt x="4" y="179"/>
                  </a:cubicBezTo>
                  <a:close/>
                  <a:moveTo>
                    <a:pt x="6" y="180"/>
                  </a:moveTo>
                  <a:cubicBezTo>
                    <a:pt x="6" y="179"/>
                    <a:pt x="6" y="179"/>
                    <a:pt x="6" y="179"/>
                  </a:cubicBezTo>
                  <a:cubicBezTo>
                    <a:pt x="6" y="179"/>
                    <a:pt x="6" y="180"/>
                    <a:pt x="6" y="180"/>
                  </a:cubicBezTo>
                  <a:cubicBezTo>
                    <a:pt x="6" y="180"/>
                    <a:pt x="6" y="180"/>
                    <a:pt x="6" y="180"/>
                  </a:cubicBezTo>
                  <a:close/>
                  <a:moveTo>
                    <a:pt x="5" y="180"/>
                  </a:moveTo>
                  <a:cubicBezTo>
                    <a:pt x="5" y="180"/>
                    <a:pt x="5" y="180"/>
                    <a:pt x="5" y="180"/>
                  </a:cubicBezTo>
                  <a:cubicBezTo>
                    <a:pt x="5" y="180"/>
                    <a:pt x="5" y="180"/>
                    <a:pt x="5" y="180"/>
                  </a:cubicBezTo>
                  <a:cubicBezTo>
                    <a:pt x="5" y="180"/>
                    <a:pt x="5" y="180"/>
                    <a:pt x="5" y="180"/>
                  </a:cubicBezTo>
                  <a:close/>
                  <a:moveTo>
                    <a:pt x="943" y="168"/>
                  </a:moveTo>
                  <a:cubicBezTo>
                    <a:pt x="943" y="170"/>
                    <a:pt x="943" y="169"/>
                    <a:pt x="945" y="169"/>
                  </a:cubicBezTo>
                  <a:cubicBezTo>
                    <a:pt x="950" y="169"/>
                    <a:pt x="955" y="169"/>
                    <a:pt x="960" y="169"/>
                  </a:cubicBezTo>
                  <a:cubicBezTo>
                    <a:pt x="966" y="169"/>
                    <a:pt x="973" y="169"/>
                    <a:pt x="979" y="167"/>
                  </a:cubicBezTo>
                  <a:cubicBezTo>
                    <a:pt x="993" y="163"/>
                    <a:pt x="1003" y="154"/>
                    <a:pt x="1007" y="140"/>
                  </a:cubicBezTo>
                  <a:cubicBezTo>
                    <a:pt x="1010" y="128"/>
                    <a:pt x="1010" y="116"/>
                    <a:pt x="1007" y="104"/>
                  </a:cubicBezTo>
                  <a:cubicBezTo>
                    <a:pt x="1004" y="93"/>
                    <a:pt x="997" y="86"/>
                    <a:pt x="987" y="82"/>
                  </a:cubicBezTo>
                  <a:cubicBezTo>
                    <a:pt x="982" y="79"/>
                    <a:pt x="977" y="78"/>
                    <a:pt x="971" y="78"/>
                  </a:cubicBezTo>
                  <a:cubicBezTo>
                    <a:pt x="962" y="77"/>
                    <a:pt x="953" y="77"/>
                    <a:pt x="945" y="77"/>
                  </a:cubicBezTo>
                  <a:cubicBezTo>
                    <a:pt x="944" y="77"/>
                    <a:pt x="943" y="77"/>
                    <a:pt x="943" y="78"/>
                  </a:cubicBezTo>
                  <a:cubicBezTo>
                    <a:pt x="943" y="79"/>
                    <a:pt x="943" y="79"/>
                    <a:pt x="943" y="80"/>
                  </a:cubicBezTo>
                  <a:cubicBezTo>
                    <a:pt x="943" y="94"/>
                    <a:pt x="943" y="109"/>
                    <a:pt x="943" y="123"/>
                  </a:cubicBezTo>
                  <a:cubicBezTo>
                    <a:pt x="943" y="138"/>
                    <a:pt x="943" y="153"/>
                    <a:pt x="943" y="168"/>
                  </a:cubicBezTo>
                  <a:close/>
                  <a:moveTo>
                    <a:pt x="1731" y="101"/>
                  </a:moveTo>
                  <a:cubicBezTo>
                    <a:pt x="1731" y="107"/>
                    <a:pt x="1731" y="112"/>
                    <a:pt x="1731" y="118"/>
                  </a:cubicBezTo>
                  <a:cubicBezTo>
                    <a:pt x="1731" y="120"/>
                    <a:pt x="1731" y="120"/>
                    <a:pt x="1732" y="120"/>
                  </a:cubicBezTo>
                  <a:cubicBezTo>
                    <a:pt x="1734" y="120"/>
                    <a:pt x="1736" y="120"/>
                    <a:pt x="1738" y="120"/>
                  </a:cubicBezTo>
                  <a:cubicBezTo>
                    <a:pt x="1743" y="120"/>
                    <a:pt x="1748" y="120"/>
                    <a:pt x="1753" y="119"/>
                  </a:cubicBezTo>
                  <a:cubicBezTo>
                    <a:pt x="1763" y="118"/>
                    <a:pt x="1773" y="110"/>
                    <a:pt x="1773" y="96"/>
                  </a:cubicBezTo>
                  <a:cubicBezTo>
                    <a:pt x="1773" y="89"/>
                    <a:pt x="1769" y="83"/>
                    <a:pt x="1762" y="79"/>
                  </a:cubicBezTo>
                  <a:cubicBezTo>
                    <a:pt x="1759" y="78"/>
                    <a:pt x="1755" y="77"/>
                    <a:pt x="1752" y="77"/>
                  </a:cubicBezTo>
                  <a:cubicBezTo>
                    <a:pt x="1745" y="77"/>
                    <a:pt x="1739" y="77"/>
                    <a:pt x="1732" y="77"/>
                  </a:cubicBezTo>
                  <a:cubicBezTo>
                    <a:pt x="1731" y="77"/>
                    <a:pt x="1731" y="77"/>
                    <a:pt x="1731" y="79"/>
                  </a:cubicBezTo>
                  <a:cubicBezTo>
                    <a:pt x="1731" y="85"/>
                    <a:pt x="1731" y="92"/>
                    <a:pt x="1731" y="98"/>
                  </a:cubicBezTo>
                  <a:cubicBezTo>
                    <a:pt x="1731" y="99"/>
                    <a:pt x="1731" y="100"/>
                    <a:pt x="1731" y="101"/>
                  </a:cubicBezTo>
                  <a:close/>
                  <a:moveTo>
                    <a:pt x="1249" y="140"/>
                  </a:moveTo>
                  <a:cubicBezTo>
                    <a:pt x="1244" y="141"/>
                    <a:pt x="1239" y="141"/>
                    <a:pt x="1234" y="142"/>
                  </a:cubicBezTo>
                  <a:cubicBezTo>
                    <a:pt x="1230" y="143"/>
                    <a:pt x="1226" y="143"/>
                    <a:pt x="1222" y="145"/>
                  </a:cubicBezTo>
                  <a:cubicBezTo>
                    <a:pt x="1216" y="146"/>
                    <a:pt x="1213" y="150"/>
                    <a:pt x="1213" y="156"/>
                  </a:cubicBezTo>
                  <a:cubicBezTo>
                    <a:pt x="1212" y="164"/>
                    <a:pt x="1216" y="170"/>
                    <a:pt x="1223" y="172"/>
                  </a:cubicBezTo>
                  <a:cubicBezTo>
                    <a:pt x="1226" y="173"/>
                    <a:pt x="1230" y="173"/>
                    <a:pt x="1233" y="172"/>
                  </a:cubicBezTo>
                  <a:cubicBezTo>
                    <a:pt x="1242" y="170"/>
                    <a:pt x="1247" y="165"/>
                    <a:pt x="1250" y="156"/>
                  </a:cubicBezTo>
                  <a:cubicBezTo>
                    <a:pt x="1252" y="151"/>
                    <a:pt x="1251" y="145"/>
                    <a:pt x="1251" y="140"/>
                  </a:cubicBezTo>
                  <a:cubicBezTo>
                    <a:pt x="1251" y="140"/>
                    <a:pt x="1250" y="140"/>
                    <a:pt x="1249" y="140"/>
                  </a:cubicBezTo>
                  <a:close/>
                  <a:moveTo>
                    <a:pt x="767" y="123"/>
                  </a:moveTo>
                  <a:cubicBezTo>
                    <a:pt x="764" y="116"/>
                    <a:pt x="759" y="111"/>
                    <a:pt x="751" y="109"/>
                  </a:cubicBezTo>
                  <a:cubicBezTo>
                    <a:pt x="748" y="108"/>
                    <a:pt x="745" y="107"/>
                    <a:pt x="741" y="108"/>
                  </a:cubicBezTo>
                  <a:cubicBezTo>
                    <a:pt x="730" y="108"/>
                    <a:pt x="722" y="114"/>
                    <a:pt x="718" y="125"/>
                  </a:cubicBezTo>
                  <a:cubicBezTo>
                    <a:pt x="714" y="135"/>
                    <a:pt x="714" y="145"/>
                    <a:pt x="717" y="155"/>
                  </a:cubicBezTo>
                  <a:cubicBezTo>
                    <a:pt x="720" y="163"/>
                    <a:pt x="725" y="168"/>
                    <a:pt x="733" y="171"/>
                  </a:cubicBezTo>
                  <a:cubicBezTo>
                    <a:pt x="737" y="172"/>
                    <a:pt x="741" y="173"/>
                    <a:pt x="745" y="172"/>
                  </a:cubicBezTo>
                  <a:cubicBezTo>
                    <a:pt x="756" y="172"/>
                    <a:pt x="764" y="166"/>
                    <a:pt x="767" y="156"/>
                  </a:cubicBezTo>
                  <a:cubicBezTo>
                    <a:pt x="769" y="151"/>
                    <a:pt x="770" y="146"/>
                    <a:pt x="770" y="140"/>
                  </a:cubicBezTo>
                  <a:cubicBezTo>
                    <a:pt x="770" y="134"/>
                    <a:pt x="769" y="128"/>
                    <a:pt x="767" y="123"/>
                  </a:cubicBezTo>
                  <a:close/>
                  <a:moveTo>
                    <a:pt x="616" y="125"/>
                  </a:moveTo>
                  <a:cubicBezTo>
                    <a:pt x="613" y="117"/>
                    <a:pt x="608" y="111"/>
                    <a:pt x="600" y="109"/>
                  </a:cubicBezTo>
                  <a:cubicBezTo>
                    <a:pt x="596" y="108"/>
                    <a:pt x="593" y="107"/>
                    <a:pt x="589" y="108"/>
                  </a:cubicBezTo>
                  <a:cubicBezTo>
                    <a:pt x="578" y="109"/>
                    <a:pt x="570" y="114"/>
                    <a:pt x="566" y="125"/>
                  </a:cubicBezTo>
                  <a:cubicBezTo>
                    <a:pt x="562" y="135"/>
                    <a:pt x="562" y="144"/>
                    <a:pt x="565" y="154"/>
                  </a:cubicBezTo>
                  <a:cubicBezTo>
                    <a:pt x="568" y="163"/>
                    <a:pt x="574" y="169"/>
                    <a:pt x="582" y="171"/>
                  </a:cubicBezTo>
                  <a:cubicBezTo>
                    <a:pt x="586" y="172"/>
                    <a:pt x="590" y="173"/>
                    <a:pt x="594" y="172"/>
                  </a:cubicBezTo>
                  <a:cubicBezTo>
                    <a:pt x="604" y="172"/>
                    <a:pt x="611" y="167"/>
                    <a:pt x="615" y="157"/>
                  </a:cubicBezTo>
                  <a:cubicBezTo>
                    <a:pt x="617" y="152"/>
                    <a:pt x="618" y="146"/>
                    <a:pt x="618" y="141"/>
                  </a:cubicBezTo>
                  <a:cubicBezTo>
                    <a:pt x="618" y="135"/>
                    <a:pt x="618" y="130"/>
                    <a:pt x="616" y="125"/>
                  </a:cubicBezTo>
                  <a:close/>
                </a:path>
              </a:pathLst>
            </a:custGeom>
            <a:solidFill>
              <a:srgbClr val="FFFFFF"/>
            </a:solidFill>
            <a:ln>
              <a:noFill/>
            </a:ln>
          </p:spPr>
          <p:txBody>
            <a:bodyPr vert="horz" wrap="square" lIns="89619" tIns="44809" rIns="89619" bIns="44809" numCol="1" anchor="t" anchorCtr="0" compatLnSpc="1">
              <a:prstTxWarp prst="textNoShape">
                <a:avLst/>
              </a:prstTxWarp>
            </a:bodyPr>
            <a:lstStyle/>
            <a:p>
              <a:pPr defTabSz="913859"/>
              <a:endParaRPr lang="en-US" sz="1764">
                <a:solidFill>
                  <a:srgbClr val="505050"/>
                </a:solidFill>
              </a:endParaRPr>
            </a:p>
          </p:txBody>
        </p:sp>
        <p:sp>
          <p:nvSpPr>
            <p:cNvPr id="255" name="Freeform 254"/>
            <p:cNvSpPr>
              <a:spLocks noEditPoints="1"/>
            </p:cNvSpPr>
            <p:nvPr/>
          </p:nvSpPr>
          <p:spPr bwMode="auto">
            <a:xfrm>
              <a:off x="9602113" y="1949027"/>
              <a:ext cx="970669" cy="214939"/>
            </a:xfrm>
            <a:custGeom>
              <a:avLst/>
              <a:gdLst>
                <a:gd name="T0" fmla="*/ 200 w 1905"/>
                <a:gd name="T1" fmla="*/ 10 h 419"/>
                <a:gd name="T2" fmla="*/ 350 w 1905"/>
                <a:gd name="T3" fmla="*/ 39 h 419"/>
                <a:gd name="T4" fmla="*/ 12 w 1905"/>
                <a:gd name="T5" fmla="*/ 341 h 419"/>
                <a:gd name="T6" fmla="*/ 117 w 1905"/>
                <a:gd name="T7" fmla="*/ 352 h 419"/>
                <a:gd name="T8" fmla="*/ 225 w 1905"/>
                <a:gd name="T9" fmla="*/ 68 h 419"/>
                <a:gd name="T10" fmla="*/ 77 w 1905"/>
                <a:gd name="T11" fmla="*/ 304 h 419"/>
                <a:gd name="T12" fmla="*/ 939 w 1905"/>
                <a:gd name="T13" fmla="*/ 71 h 419"/>
                <a:gd name="T14" fmla="*/ 860 w 1905"/>
                <a:gd name="T15" fmla="*/ 154 h 419"/>
                <a:gd name="T16" fmla="*/ 794 w 1905"/>
                <a:gd name="T17" fmla="*/ 108 h 419"/>
                <a:gd name="T18" fmla="*/ 838 w 1905"/>
                <a:gd name="T19" fmla="*/ 69 h 419"/>
                <a:gd name="T20" fmla="*/ 760 w 1905"/>
                <a:gd name="T21" fmla="*/ 156 h 419"/>
                <a:gd name="T22" fmla="*/ 758 w 1905"/>
                <a:gd name="T23" fmla="*/ 181 h 419"/>
                <a:gd name="T24" fmla="*/ 791 w 1905"/>
                <a:gd name="T25" fmla="*/ 333 h 419"/>
                <a:gd name="T26" fmla="*/ 860 w 1905"/>
                <a:gd name="T27" fmla="*/ 333 h 419"/>
                <a:gd name="T28" fmla="*/ 892 w 1905"/>
                <a:gd name="T29" fmla="*/ 181 h 419"/>
                <a:gd name="T30" fmla="*/ 892 w 1905"/>
                <a:gd name="T31" fmla="*/ 156 h 419"/>
                <a:gd name="T32" fmla="*/ 938 w 1905"/>
                <a:gd name="T33" fmla="*/ 95 h 419"/>
                <a:gd name="T34" fmla="*/ 681 w 1905"/>
                <a:gd name="T35" fmla="*/ 115 h 419"/>
                <a:gd name="T36" fmla="*/ 544 w 1905"/>
                <a:gd name="T37" fmla="*/ 91 h 419"/>
                <a:gd name="T38" fmla="*/ 477 w 1905"/>
                <a:gd name="T39" fmla="*/ 234 h 419"/>
                <a:gd name="T40" fmla="*/ 609 w 1905"/>
                <a:gd name="T41" fmla="*/ 339 h 419"/>
                <a:gd name="T42" fmla="*/ 713 w 1905"/>
                <a:gd name="T43" fmla="*/ 215 h 419"/>
                <a:gd name="T44" fmla="*/ 588 w 1905"/>
                <a:gd name="T45" fmla="*/ 107 h 419"/>
                <a:gd name="T46" fmla="*/ 682 w 1905"/>
                <a:gd name="T47" fmla="*/ 216 h 419"/>
                <a:gd name="T48" fmla="*/ 537 w 1905"/>
                <a:gd name="T49" fmla="*/ 292 h 419"/>
                <a:gd name="T50" fmla="*/ 526 w 1905"/>
                <a:gd name="T51" fmla="*/ 142 h 419"/>
                <a:gd name="T52" fmla="*/ 1599 w 1905"/>
                <a:gd name="T53" fmla="*/ 126 h 419"/>
                <a:gd name="T54" fmla="*/ 1667 w 1905"/>
                <a:gd name="T55" fmla="*/ 339 h 419"/>
                <a:gd name="T56" fmla="*/ 1637 w 1905"/>
                <a:gd name="T57" fmla="*/ 183 h 419"/>
                <a:gd name="T58" fmla="*/ 1628 w 1905"/>
                <a:gd name="T59" fmla="*/ 131 h 419"/>
                <a:gd name="T60" fmla="*/ 1634 w 1905"/>
                <a:gd name="T61" fmla="*/ 208 h 419"/>
                <a:gd name="T62" fmla="*/ 1636 w 1905"/>
                <a:gd name="T63" fmla="*/ 310 h 419"/>
                <a:gd name="T64" fmla="*/ 1248 w 1905"/>
                <a:gd name="T65" fmla="*/ 314 h 419"/>
                <a:gd name="T66" fmla="*/ 1327 w 1905"/>
                <a:gd name="T67" fmla="*/ 251 h 419"/>
                <a:gd name="T68" fmla="*/ 1181 w 1905"/>
                <a:gd name="T69" fmla="*/ 200 h 419"/>
                <a:gd name="T70" fmla="*/ 1313 w 1905"/>
                <a:gd name="T71" fmla="*/ 324 h 419"/>
                <a:gd name="T72" fmla="*/ 1203 w 1905"/>
                <a:gd name="T73" fmla="*/ 229 h 419"/>
                <a:gd name="T74" fmla="*/ 1298 w 1905"/>
                <a:gd name="T75" fmla="*/ 227 h 419"/>
                <a:gd name="T76" fmla="*/ 1769 w 1905"/>
                <a:gd name="T77" fmla="*/ 333 h 419"/>
                <a:gd name="T78" fmla="*/ 1879 w 1905"/>
                <a:gd name="T79" fmla="*/ 201 h 419"/>
                <a:gd name="T80" fmla="*/ 1801 w 1905"/>
                <a:gd name="T81" fmla="*/ 113 h 419"/>
                <a:gd name="T82" fmla="*/ 1889 w 1905"/>
                <a:gd name="T83" fmla="*/ 84 h 419"/>
                <a:gd name="T84" fmla="*/ 1769 w 1905"/>
                <a:gd name="T85" fmla="*/ 210 h 419"/>
                <a:gd name="T86" fmla="*/ 1833 w 1905"/>
                <a:gd name="T87" fmla="*/ 313 h 419"/>
                <a:gd name="T88" fmla="*/ 1477 w 1905"/>
                <a:gd name="T89" fmla="*/ 106 h 419"/>
                <a:gd name="T90" fmla="*/ 1427 w 1905"/>
                <a:gd name="T91" fmla="*/ 193 h 419"/>
                <a:gd name="T92" fmla="*/ 1485 w 1905"/>
                <a:gd name="T93" fmla="*/ 224 h 419"/>
                <a:gd name="T94" fmla="*/ 1400 w 1905"/>
                <a:gd name="T95" fmla="*/ 295 h 419"/>
                <a:gd name="T96" fmla="*/ 1494 w 1905"/>
                <a:gd name="T97" fmla="*/ 334 h 419"/>
                <a:gd name="T98" fmla="*/ 1486 w 1905"/>
                <a:gd name="T99" fmla="*/ 204 h 419"/>
                <a:gd name="T100" fmla="*/ 1462 w 1905"/>
                <a:gd name="T101" fmla="*/ 80 h 419"/>
                <a:gd name="T102" fmla="*/ 1413 w 1905"/>
                <a:gd name="T103" fmla="*/ 120 h 419"/>
                <a:gd name="T104" fmla="*/ 1083 w 1905"/>
                <a:gd name="T105" fmla="*/ 182 h 419"/>
                <a:gd name="T106" fmla="*/ 1139 w 1905"/>
                <a:gd name="T107" fmla="*/ 156 h 419"/>
                <a:gd name="T108" fmla="*/ 1120 w 1905"/>
                <a:gd name="T109" fmla="*/ 338 h 419"/>
                <a:gd name="T110" fmla="*/ 987 w 1905"/>
                <a:gd name="T111" fmla="*/ 159 h 419"/>
                <a:gd name="T112" fmla="*/ 958 w 1905"/>
                <a:gd name="T113" fmla="*/ 164 h 419"/>
                <a:gd name="T114" fmla="*/ 987 w 1905"/>
                <a:gd name="T115" fmla="*/ 246 h 419"/>
                <a:gd name="T116" fmla="*/ 954 w 1905"/>
                <a:gd name="T117" fmla="*/ 92 h 419"/>
                <a:gd name="T118" fmla="*/ 2 w 1905"/>
                <a:gd name="T119" fmla="*/ 336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05" h="419">
                  <a:moveTo>
                    <a:pt x="1" y="336"/>
                  </a:moveTo>
                  <a:cubicBezTo>
                    <a:pt x="1" y="336"/>
                    <a:pt x="1" y="336"/>
                    <a:pt x="0" y="336"/>
                  </a:cubicBezTo>
                  <a:cubicBezTo>
                    <a:pt x="0" y="252"/>
                    <a:pt x="0" y="168"/>
                    <a:pt x="0" y="85"/>
                  </a:cubicBezTo>
                  <a:cubicBezTo>
                    <a:pt x="1" y="84"/>
                    <a:pt x="2" y="84"/>
                    <a:pt x="3" y="84"/>
                  </a:cubicBezTo>
                  <a:cubicBezTo>
                    <a:pt x="69" y="59"/>
                    <a:pt x="135" y="34"/>
                    <a:pt x="200" y="10"/>
                  </a:cubicBezTo>
                  <a:cubicBezTo>
                    <a:pt x="208" y="7"/>
                    <a:pt x="216" y="4"/>
                    <a:pt x="224" y="0"/>
                  </a:cubicBezTo>
                  <a:cubicBezTo>
                    <a:pt x="225" y="0"/>
                    <a:pt x="226" y="0"/>
                    <a:pt x="226" y="0"/>
                  </a:cubicBezTo>
                  <a:cubicBezTo>
                    <a:pt x="232" y="3"/>
                    <a:pt x="237" y="4"/>
                    <a:pt x="243" y="6"/>
                  </a:cubicBezTo>
                  <a:cubicBezTo>
                    <a:pt x="278" y="16"/>
                    <a:pt x="313" y="26"/>
                    <a:pt x="347" y="36"/>
                  </a:cubicBezTo>
                  <a:cubicBezTo>
                    <a:pt x="349" y="36"/>
                    <a:pt x="350" y="37"/>
                    <a:pt x="350" y="39"/>
                  </a:cubicBezTo>
                  <a:cubicBezTo>
                    <a:pt x="350" y="153"/>
                    <a:pt x="350" y="268"/>
                    <a:pt x="350" y="382"/>
                  </a:cubicBezTo>
                  <a:cubicBezTo>
                    <a:pt x="350" y="384"/>
                    <a:pt x="349" y="385"/>
                    <a:pt x="348" y="385"/>
                  </a:cubicBezTo>
                  <a:cubicBezTo>
                    <a:pt x="307" y="396"/>
                    <a:pt x="267" y="408"/>
                    <a:pt x="227" y="419"/>
                  </a:cubicBezTo>
                  <a:cubicBezTo>
                    <a:pt x="225" y="419"/>
                    <a:pt x="224" y="419"/>
                    <a:pt x="223" y="419"/>
                  </a:cubicBezTo>
                  <a:cubicBezTo>
                    <a:pt x="153" y="393"/>
                    <a:pt x="83" y="367"/>
                    <a:pt x="12" y="341"/>
                  </a:cubicBezTo>
                  <a:cubicBezTo>
                    <a:pt x="9" y="339"/>
                    <a:pt x="5" y="338"/>
                    <a:pt x="1" y="336"/>
                  </a:cubicBezTo>
                  <a:cubicBezTo>
                    <a:pt x="2" y="336"/>
                    <a:pt x="2" y="336"/>
                    <a:pt x="2" y="336"/>
                  </a:cubicBezTo>
                  <a:cubicBezTo>
                    <a:pt x="7" y="337"/>
                    <a:pt x="11" y="338"/>
                    <a:pt x="16" y="338"/>
                  </a:cubicBezTo>
                  <a:cubicBezTo>
                    <a:pt x="32" y="340"/>
                    <a:pt x="49" y="343"/>
                    <a:pt x="65" y="345"/>
                  </a:cubicBezTo>
                  <a:cubicBezTo>
                    <a:pt x="83" y="347"/>
                    <a:pt x="100" y="350"/>
                    <a:pt x="117" y="352"/>
                  </a:cubicBezTo>
                  <a:cubicBezTo>
                    <a:pt x="134" y="355"/>
                    <a:pt x="152" y="357"/>
                    <a:pt x="169" y="359"/>
                  </a:cubicBezTo>
                  <a:cubicBezTo>
                    <a:pt x="187" y="362"/>
                    <a:pt x="205" y="364"/>
                    <a:pt x="222" y="367"/>
                  </a:cubicBezTo>
                  <a:cubicBezTo>
                    <a:pt x="225" y="367"/>
                    <a:pt x="225" y="366"/>
                    <a:pt x="225" y="364"/>
                  </a:cubicBezTo>
                  <a:cubicBezTo>
                    <a:pt x="225" y="266"/>
                    <a:pt x="225" y="168"/>
                    <a:pt x="225" y="69"/>
                  </a:cubicBezTo>
                  <a:cubicBezTo>
                    <a:pt x="225" y="69"/>
                    <a:pt x="225" y="69"/>
                    <a:pt x="225" y="68"/>
                  </a:cubicBezTo>
                  <a:cubicBezTo>
                    <a:pt x="225" y="67"/>
                    <a:pt x="225" y="66"/>
                    <a:pt x="223" y="67"/>
                  </a:cubicBezTo>
                  <a:cubicBezTo>
                    <a:pt x="218" y="68"/>
                    <a:pt x="212" y="69"/>
                    <a:pt x="207" y="71"/>
                  </a:cubicBezTo>
                  <a:cubicBezTo>
                    <a:pt x="164" y="81"/>
                    <a:pt x="122" y="91"/>
                    <a:pt x="80" y="101"/>
                  </a:cubicBezTo>
                  <a:cubicBezTo>
                    <a:pt x="78" y="102"/>
                    <a:pt x="77" y="102"/>
                    <a:pt x="77" y="104"/>
                  </a:cubicBezTo>
                  <a:cubicBezTo>
                    <a:pt x="77" y="171"/>
                    <a:pt x="77" y="237"/>
                    <a:pt x="77" y="304"/>
                  </a:cubicBezTo>
                  <a:cubicBezTo>
                    <a:pt x="77" y="306"/>
                    <a:pt x="77" y="307"/>
                    <a:pt x="75" y="307"/>
                  </a:cubicBezTo>
                  <a:cubicBezTo>
                    <a:pt x="55" y="315"/>
                    <a:pt x="35" y="323"/>
                    <a:pt x="15" y="330"/>
                  </a:cubicBezTo>
                  <a:cubicBezTo>
                    <a:pt x="11" y="332"/>
                    <a:pt x="6" y="334"/>
                    <a:pt x="2" y="336"/>
                  </a:cubicBezTo>
                  <a:cubicBezTo>
                    <a:pt x="2" y="336"/>
                    <a:pt x="1" y="336"/>
                    <a:pt x="1" y="336"/>
                  </a:cubicBezTo>
                  <a:close/>
                  <a:moveTo>
                    <a:pt x="939" y="71"/>
                  </a:moveTo>
                  <a:cubicBezTo>
                    <a:pt x="939" y="70"/>
                    <a:pt x="938" y="69"/>
                    <a:pt x="936" y="69"/>
                  </a:cubicBezTo>
                  <a:cubicBezTo>
                    <a:pt x="932" y="67"/>
                    <a:pt x="927" y="67"/>
                    <a:pt x="922" y="66"/>
                  </a:cubicBezTo>
                  <a:cubicBezTo>
                    <a:pt x="910" y="66"/>
                    <a:pt x="899" y="67"/>
                    <a:pt x="889" y="73"/>
                  </a:cubicBezTo>
                  <a:cubicBezTo>
                    <a:pt x="870" y="85"/>
                    <a:pt x="861" y="102"/>
                    <a:pt x="861" y="124"/>
                  </a:cubicBezTo>
                  <a:cubicBezTo>
                    <a:pt x="860" y="134"/>
                    <a:pt x="860" y="144"/>
                    <a:pt x="860" y="154"/>
                  </a:cubicBezTo>
                  <a:cubicBezTo>
                    <a:pt x="860" y="156"/>
                    <a:pt x="860" y="156"/>
                    <a:pt x="859" y="156"/>
                  </a:cubicBezTo>
                  <a:cubicBezTo>
                    <a:pt x="837" y="156"/>
                    <a:pt x="815" y="156"/>
                    <a:pt x="793" y="156"/>
                  </a:cubicBezTo>
                  <a:cubicBezTo>
                    <a:pt x="791" y="156"/>
                    <a:pt x="791" y="156"/>
                    <a:pt x="791" y="154"/>
                  </a:cubicBezTo>
                  <a:cubicBezTo>
                    <a:pt x="791" y="146"/>
                    <a:pt x="791" y="137"/>
                    <a:pt x="791" y="128"/>
                  </a:cubicBezTo>
                  <a:cubicBezTo>
                    <a:pt x="791" y="121"/>
                    <a:pt x="791" y="114"/>
                    <a:pt x="794" y="108"/>
                  </a:cubicBezTo>
                  <a:cubicBezTo>
                    <a:pt x="797" y="99"/>
                    <a:pt x="803" y="94"/>
                    <a:pt x="812" y="92"/>
                  </a:cubicBezTo>
                  <a:cubicBezTo>
                    <a:pt x="821" y="90"/>
                    <a:pt x="830" y="91"/>
                    <a:pt x="838" y="94"/>
                  </a:cubicBezTo>
                  <a:cubicBezTo>
                    <a:pt x="838" y="95"/>
                    <a:pt x="839" y="95"/>
                    <a:pt x="840" y="95"/>
                  </a:cubicBezTo>
                  <a:cubicBezTo>
                    <a:pt x="840" y="87"/>
                    <a:pt x="840" y="79"/>
                    <a:pt x="840" y="71"/>
                  </a:cubicBezTo>
                  <a:cubicBezTo>
                    <a:pt x="840" y="70"/>
                    <a:pt x="839" y="69"/>
                    <a:pt x="838" y="69"/>
                  </a:cubicBezTo>
                  <a:cubicBezTo>
                    <a:pt x="833" y="67"/>
                    <a:pt x="828" y="67"/>
                    <a:pt x="823" y="66"/>
                  </a:cubicBezTo>
                  <a:cubicBezTo>
                    <a:pt x="812" y="66"/>
                    <a:pt x="802" y="67"/>
                    <a:pt x="792" y="72"/>
                  </a:cubicBezTo>
                  <a:cubicBezTo>
                    <a:pt x="772" y="83"/>
                    <a:pt x="763" y="101"/>
                    <a:pt x="762" y="123"/>
                  </a:cubicBezTo>
                  <a:cubicBezTo>
                    <a:pt x="762" y="133"/>
                    <a:pt x="762" y="144"/>
                    <a:pt x="762" y="154"/>
                  </a:cubicBezTo>
                  <a:cubicBezTo>
                    <a:pt x="762" y="156"/>
                    <a:pt x="762" y="156"/>
                    <a:pt x="760" y="156"/>
                  </a:cubicBezTo>
                  <a:cubicBezTo>
                    <a:pt x="751" y="156"/>
                    <a:pt x="742" y="156"/>
                    <a:pt x="733" y="156"/>
                  </a:cubicBezTo>
                  <a:cubicBezTo>
                    <a:pt x="732" y="156"/>
                    <a:pt x="731" y="157"/>
                    <a:pt x="731" y="158"/>
                  </a:cubicBezTo>
                  <a:cubicBezTo>
                    <a:pt x="731" y="165"/>
                    <a:pt x="731" y="172"/>
                    <a:pt x="731" y="179"/>
                  </a:cubicBezTo>
                  <a:cubicBezTo>
                    <a:pt x="731" y="180"/>
                    <a:pt x="732" y="181"/>
                    <a:pt x="733" y="181"/>
                  </a:cubicBezTo>
                  <a:cubicBezTo>
                    <a:pt x="742" y="181"/>
                    <a:pt x="750" y="181"/>
                    <a:pt x="758" y="181"/>
                  </a:cubicBezTo>
                  <a:cubicBezTo>
                    <a:pt x="762" y="181"/>
                    <a:pt x="762" y="181"/>
                    <a:pt x="762" y="185"/>
                  </a:cubicBezTo>
                  <a:cubicBezTo>
                    <a:pt x="762" y="234"/>
                    <a:pt x="762" y="284"/>
                    <a:pt x="762" y="333"/>
                  </a:cubicBezTo>
                  <a:cubicBezTo>
                    <a:pt x="762" y="335"/>
                    <a:pt x="762" y="336"/>
                    <a:pt x="764" y="336"/>
                  </a:cubicBezTo>
                  <a:cubicBezTo>
                    <a:pt x="772" y="335"/>
                    <a:pt x="780" y="335"/>
                    <a:pt x="788" y="336"/>
                  </a:cubicBezTo>
                  <a:cubicBezTo>
                    <a:pt x="790" y="336"/>
                    <a:pt x="791" y="335"/>
                    <a:pt x="791" y="333"/>
                  </a:cubicBezTo>
                  <a:cubicBezTo>
                    <a:pt x="791" y="283"/>
                    <a:pt x="791" y="233"/>
                    <a:pt x="791" y="183"/>
                  </a:cubicBezTo>
                  <a:cubicBezTo>
                    <a:pt x="791" y="181"/>
                    <a:pt x="791" y="181"/>
                    <a:pt x="793" y="181"/>
                  </a:cubicBezTo>
                  <a:cubicBezTo>
                    <a:pt x="815" y="181"/>
                    <a:pt x="836" y="181"/>
                    <a:pt x="858" y="181"/>
                  </a:cubicBezTo>
                  <a:cubicBezTo>
                    <a:pt x="860" y="181"/>
                    <a:pt x="860" y="181"/>
                    <a:pt x="860" y="184"/>
                  </a:cubicBezTo>
                  <a:cubicBezTo>
                    <a:pt x="860" y="233"/>
                    <a:pt x="860" y="283"/>
                    <a:pt x="860" y="333"/>
                  </a:cubicBezTo>
                  <a:cubicBezTo>
                    <a:pt x="860" y="335"/>
                    <a:pt x="861" y="336"/>
                    <a:pt x="863" y="336"/>
                  </a:cubicBezTo>
                  <a:cubicBezTo>
                    <a:pt x="871" y="335"/>
                    <a:pt x="878" y="336"/>
                    <a:pt x="886" y="336"/>
                  </a:cubicBezTo>
                  <a:cubicBezTo>
                    <a:pt x="889" y="336"/>
                    <a:pt x="889" y="336"/>
                    <a:pt x="889" y="332"/>
                  </a:cubicBezTo>
                  <a:cubicBezTo>
                    <a:pt x="889" y="283"/>
                    <a:pt x="889" y="233"/>
                    <a:pt x="889" y="183"/>
                  </a:cubicBezTo>
                  <a:cubicBezTo>
                    <a:pt x="889" y="181"/>
                    <a:pt x="890" y="181"/>
                    <a:pt x="892" y="181"/>
                  </a:cubicBezTo>
                  <a:cubicBezTo>
                    <a:pt x="904" y="181"/>
                    <a:pt x="917" y="181"/>
                    <a:pt x="929" y="181"/>
                  </a:cubicBezTo>
                  <a:cubicBezTo>
                    <a:pt x="931" y="181"/>
                    <a:pt x="931" y="180"/>
                    <a:pt x="931" y="179"/>
                  </a:cubicBezTo>
                  <a:cubicBezTo>
                    <a:pt x="931" y="172"/>
                    <a:pt x="931" y="165"/>
                    <a:pt x="931" y="159"/>
                  </a:cubicBezTo>
                  <a:cubicBezTo>
                    <a:pt x="931" y="157"/>
                    <a:pt x="931" y="156"/>
                    <a:pt x="929" y="156"/>
                  </a:cubicBezTo>
                  <a:cubicBezTo>
                    <a:pt x="916" y="156"/>
                    <a:pt x="904" y="156"/>
                    <a:pt x="892" y="156"/>
                  </a:cubicBezTo>
                  <a:cubicBezTo>
                    <a:pt x="890" y="156"/>
                    <a:pt x="889" y="156"/>
                    <a:pt x="889" y="154"/>
                  </a:cubicBezTo>
                  <a:cubicBezTo>
                    <a:pt x="889" y="146"/>
                    <a:pt x="889" y="138"/>
                    <a:pt x="889" y="129"/>
                  </a:cubicBezTo>
                  <a:cubicBezTo>
                    <a:pt x="889" y="124"/>
                    <a:pt x="890" y="119"/>
                    <a:pt x="891" y="114"/>
                  </a:cubicBezTo>
                  <a:cubicBezTo>
                    <a:pt x="894" y="98"/>
                    <a:pt x="905" y="89"/>
                    <a:pt x="922" y="91"/>
                  </a:cubicBezTo>
                  <a:cubicBezTo>
                    <a:pt x="928" y="91"/>
                    <a:pt x="933" y="93"/>
                    <a:pt x="938" y="95"/>
                  </a:cubicBezTo>
                  <a:cubicBezTo>
                    <a:pt x="938" y="87"/>
                    <a:pt x="938" y="79"/>
                    <a:pt x="939" y="71"/>
                  </a:cubicBezTo>
                  <a:close/>
                  <a:moveTo>
                    <a:pt x="712" y="194"/>
                  </a:moveTo>
                  <a:cubicBezTo>
                    <a:pt x="712" y="188"/>
                    <a:pt x="711" y="182"/>
                    <a:pt x="710" y="177"/>
                  </a:cubicBezTo>
                  <a:cubicBezTo>
                    <a:pt x="709" y="169"/>
                    <a:pt x="706" y="160"/>
                    <a:pt x="703" y="152"/>
                  </a:cubicBezTo>
                  <a:cubicBezTo>
                    <a:pt x="698" y="139"/>
                    <a:pt x="691" y="126"/>
                    <a:pt x="681" y="115"/>
                  </a:cubicBezTo>
                  <a:cubicBezTo>
                    <a:pt x="673" y="107"/>
                    <a:pt x="665" y="101"/>
                    <a:pt x="655" y="95"/>
                  </a:cubicBezTo>
                  <a:cubicBezTo>
                    <a:pt x="638" y="85"/>
                    <a:pt x="620" y="81"/>
                    <a:pt x="601" y="80"/>
                  </a:cubicBezTo>
                  <a:cubicBezTo>
                    <a:pt x="596" y="80"/>
                    <a:pt x="591" y="80"/>
                    <a:pt x="587" y="81"/>
                  </a:cubicBezTo>
                  <a:cubicBezTo>
                    <a:pt x="581" y="81"/>
                    <a:pt x="575" y="82"/>
                    <a:pt x="569" y="83"/>
                  </a:cubicBezTo>
                  <a:cubicBezTo>
                    <a:pt x="561" y="85"/>
                    <a:pt x="552" y="87"/>
                    <a:pt x="544" y="91"/>
                  </a:cubicBezTo>
                  <a:cubicBezTo>
                    <a:pt x="533" y="96"/>
                    <a:pt x="523" y="102"/>
                    <a:pt x="514" y="111"/>
                  </a:cubicBezTo>
                  <a:cubicBezTo>
                    <a:pt x="509" y="114"/>
                    <a:pt x="506" y="119"/>
                    <a:pt x="503" y="123"/>
                  </a:cubicBezTo>
                  <a:cubicBezTo>
                    <a:pt x="492" y="137"/>
                    <a:pt x="485" y="153"/>
                    <a:pt x="480" y="170"/>
                  </a:cubicBezTo>
                  <a:cubicBezTo>
                    <a:pt x="477" y="181"/>
                    <a:pt x="476" y="193"/>
                    <a:pt x="475" y="204"/>
                  </a:cubicBezTo>
                  <a:cubicBezTo>
                    <a:pt x="475" y="214"/>
                    <a:pt x="475" y="224"/>
                    <a:pt x="477" y="234"/>
                  </a:cubicBezTo>
                  <a:cubicBezTo>
                    <a:pt x="478" y="248"/>
                    <a:pt x="482" y="260"/>
                    <a:pt x="487" y="273"/>
                  </a:cubicBezTo>
                  <a:cubicBezTo>
                    <a:pt x="494" y="289"/>
                    <a:pt x="504" y="302"/>
                    <a:pt x="517" y="313"/>
                  </a:cubicBezTo>
                  <a:cubicBezTo>
                    <a:pt x="525" y="321"/>
                    <a:pt x="534" y="326"/>
                    <a:pt x="544" y="331"/>
                  </a:cubicBezTo>
                  <a:cubicBezTo>
                    <a:pt x="557" y="336"/>
                    <a:pt x="571" y="339"/>
                    <a:pt x="585" y="340"/>
                  </a:cubicBezTo>
                  <a:cubicBezTo>
                    <a:pt x="593" y="340"/>
                    <a:pt x="601" y="340"/>
                    <a:pt x="609" y="339"/>
                  </a:cubicBezTo>
                  <a:cubicBezTo>
                    <a:pt x="616" y="338"/>
                    <a:pt x="624" y="337"/>
                    <a:pt x="631" y="335"/>
                  </a:cubicBezTo>
                  <a:cubicBezTo>
                    <a:pt x="653" y="328"/>
                    <a:pt x="670" y="317"/>
                    <a:pt x="684" y="299"/>
                  </a:cubicBezTo>
                  <a:cubicBezTo>
                    <a:pt x="693" y="289"/>
                    <a:pt x="699" y="276"/>
                    <a:pt x="704" y="263"/>
                  </a:cubicBezTo>
                  <a:cubicBezTo>
                    <a:pt x="707" y="255"/>
                    <a:pt x="709" y="246"/>
                    <a:pt x="710" y="237"/>
                  </a:cubicBezTo>
                  <a:cubicBezTo>
                    <a:pt x="712" y="230"/>
                    <a:pt x="712" y="222"/>
                    <a:pt x="713" y="215"/>
                  </a:cubicBezTo>
                  <a:cubicBezTo>
                    <a:pt x="713" y="210"/>
                    <a:pt x="713" y="205"/>
                    <a:pt x="713" y="200"/>
                  </a:cubicBezTo>
                  <a:cubicBezTo>
                    <a:pt x="713" y="198"/>
                    <a:pt x="712" y="196"/>
                    <a:pt x="712" y="194"/>
                  </a:cubicBezTo>
                  <a:close/>
                  <a:moveTo>
                    <a:pt x="526" y="142"/>
                  </a:moveTo>
                  <a:cubicBezTo>
                    <a:pt x="533" y="132"/>
                    <a:pt x="542" y="124"/>
                    <a:pt x="552" y="118"/>
                  </a:cubicBezTo>
                  <a:cubicBezTo>
                    <a:pt x="563" y="112"/>
                    <a:pt x="575" y="108"/>
                    <a:pt x="588" y="107"/>
                  </a:cubicBezTo>
                  <a:cubicBezTo>
                    <a:pt x="600" y="106"/>
                    <a:pt x="612" y="107"/>
                    <a:pt x="624" y="111"/>
                  </a:cubicBezTo>
                  <a:cubicBezTo>
                    <a:pt x="634" y="114"/>
                    <a:pt x="642" y="119"/>
                    <a:pt x="650" y="125"/>
                  </a:cubicBezTo>
                  <a:cubicBezTo>
                    <a:pt x="659" y="133"/>
                    <a:pt x="665" y="142"/>
                    <a:pt x="670" y="152"/>
                  </a:cubicBezTo>
                  <a:cubicBezTo>
                    <a:pt x="676" y="163"/>
                    <a:pt x="679" y="174"/>
                    <a:pt x="680" y="186"/>
                  </a:cubicBezTo>
                  <a:cubicBezTo>
                    <a:pt x="682" y="196"/>
                    <a:pt x="682" y="206"/>
                    <a:pt x="682" y="216"/>
                  </a:cubicBezTo>
                  <a:cubicBezTo>
                    <a:pt x="681" y="236"/>
                    <a:pt x="678" y="255"/>
                    <a:pt x="668" y="273"/>
                  </a:cubicBezTo>
                  <a:cubicBezTo>
                    <a:pt x="654" y="296"/>
                    <a:pt x="634" y="309"/>
                    <a:pt x="608" y="312"/>
                  </a:cubicBezTo>
                  <a:cubicBezTo>
                    <a:pt x="599" y="313"/>
                    <a:pt x="590" y="314"/>
                    <a:pt x="581" y="313"/>
                  </a:cubicBezTo>
                  <a:cubicBezTo>
                    <a:pt x="573" y="312"/>
                    <a:pt x="566" y="309"/>
                    <a:pt x="559" y="306"/>
                  </a:cubicBezTo>
                  <a:cubicBezTo>
                    <a:pt x="551" y="303"/>
                    <a:pt x="543" y="298"/>
                    <a:pt x="537" y="292"/>
                  </a:cubicBezTo>
                  <a:cubicBezTo>
                    <a:pt x="530" y="286"/>
                    <a:pt x="525" y="279"/>
                    <a:pt x="521" y="272"/>
                  </a:cubicBezTo>
                  <a:cubicBezTo>
                    <a:pt x="515" y="261"/>
                    <a:pt x="511" y="250"/>
                    <a:pt x="509" y="239"/>
                  </a:cubicBezTo>
                  <a:cubicBezTo>
                    <a:pt x="508" y="233"/>
                    <a:pt x="507" y="228"/>
                    <a:pt x="507" y="223"/>
                  </a:cubicBezTo>
                  <a:cubicBezTo>
                    <a:pt x="506" y="218"/>
                    <a:pt x="506" y="213"/>
                    <a:pt x="506" y="206"/>
                  </a:cubicBezTo>
                  <a:cubicBezTo>
                    <a:pt x="507" y="184"/>
                    <a:pt x="512" y="162"/>
                    <a:pt x="526" y="142"/>
                  </a:cubicBezTo>
                  <a:close/>
                  <a:moveTo>
                    <a:pt x="1719" y="90"/>
                  </a:moveTo>
                  <a:cubicBezTo>
                    <a:pt x="1719" y="88"/>
                    <a:pt x="1719" y="87"/>
                    <a:pt x="1717" y="86"/>
                  </a:cubicBezTo>
                  <a:cubicBezTo>
                    <a:pt x="1708" y="83"/>
                    <a:pt x="1698" y="81"/>
                    <a:pt x="1688" y="81"/>
                  </a:cubicBezTo>
                  <a:cubicBezTo>
                    <a:pt x="1674" y="80"/>
                    <a:pt x="1661" y="80"/>
                    <a:pt x="1647" y="85"/>
                  </a:cubicBezTo>
                  <a:cubicBezTo>
                    <a:pt x="1626" y="93"/>
                    <a:pt x="1611" y="107"/>
                    <a:pt x="1599" y="126"/>
                  </a:cubicBezTo>
                  <a:cubicBezTo>
                    <a:pt x="1585" y="148"/>
                    <a:pt x="1579" y="173"/>
                    <a:pt x="1576" y="199"/>
                  </a:cubicBezTo>
                  <a:cubicBezTo>
                    <a:pt x="1575" y="217"/>
                    <a:pt x="1575" y="235"/>
                    <a:pt x="1577" y="253"/>
                  </a:cubicBezTo>
                  <a:cubicBezTo>
                    <a:pt x="1579" y="269"/>
                    <a:pt x="1583" y="285"/>
                    <a:pt x="1590" y="299"/>
                  </a:cubicBezTo>
                  <a:cubicBezTo>
                    <a:pt x="1597" y="312"/>
                    <a:pt x="1606" y="323"/>
                    <a:pt x="1619" y="331"/>
                  </a:cubicBezTo>
                  <a:cubicBezTo>
                    <a:pt x="1634" y="339"/>
                    <a:pt x="1650" y="341"/>
                    <a:pt x="1667" y="339"/>
                  </a:cubicBezTo>
                  <a:cubicBezTo>
                    <a:pt x="1694" y="335"/>
                    <a:pt x="1714" y="321"/>
                    <a:pt x="1726" y="296"/>
                  </a:cubicBezTo>
                  <a:cubicBezTo>
                    <a:pt x="1735" y="276"/>
                    <a:pt x="1737" y="256"/>
                    <a:pt x="1733" y="235"/>
                  </a:cubicBezTo>
                  <a:cubicBezTo>
                    <a:pt x="1729" y="216"/>
                    <a:pt x="1720" y="201"/>
                    <a:pt x="1704" y="190"/>
                  </a:cubicBezTo>
                  <a:cubicBezTo>
                    <a:pt x="1693" y="183"/>
                    <a:pt x="1681" y="179"/>
                    <a:pt x="1668" y="179"/>
                  </a:cubicBezTo>
                  <a:cubicBezTo>
                    <a:pt x="1657" y="178"/>
                    <a:pt x="1647" y="179"/>
                    <a:pt x="1637" y="183"/>
                  </a:cubicBezTo>
                  <a:cubicBezTo>
                    <a:pt x="1623" y="189"/>
                    <a:pt x="1613" y="199"/>
                    <a:pt x="1607" y="212"/>
                  </a:cubicBezTo>
                  <a:cubicBezTo>
                    <a:pt x="1606" y="213"/>
                    <a:pt x="1606" y="214"/>
                    <a:pt x="1605" y="214"/>
                  </a:cubicBezTo>
                  <a:cubicBezTo>
                    <a:pt x="1605" y="213"/>
                    <a:pt x="1605" y="212"/>
                    <a:pt x="1605" y="211"/>
                  </a:cubicBezTo>
                  <a:cubicBezTo>
                    <a:pt x="1605" y="200"/>
                    <a:pt x="1606" y="188"/>
                    <a:pt x="1608" y="176"/>
                  </a:cubicBezTo>
                  <a:cubicBezTo>
                    <a:pt x="1612" y="160"/>
                    <a:pt x="1618" y="144"/>
                    <a:pt x="1628" y="131"/>
                  </a:cubicBezTo>
                  <a:cubicBezTo>
                    <a:pt x="1636" y="119"/>
                    <a:pt x="1647" y="111"/>
                    <a:pt x="1660" y="107"/>
                  </a:cubicBezTo>
                  <a:cubicBezTo>
                    <a:pt x="1676" y="103"/>
                    <a:pt x="1692" y="105"/>
                    <a:pt x="1708" y="110"/>
                  </a:cubicBezTo>
                  <a:cubicBezTo>
                    <a:pt x="1712" y="111"/>
                    <a:pt x="1715" y="113"/>
                    <a:pt x="1719" y="115"/>
                  </a:cubicBezTo>
                  <a:cubicBezTo>
                    <a:pt x="1719" y="106"/>
                    <a:pt x="1719" y="98"/>
                    <a:pt x="1719" y="90"/>
                  </a:cubicBezTo>
                  <a:close/>
                  <a:moveTo>
                    <a:pt x="1634" y="208"/>
                  </a:moveTo>
                  <a:cubicBezTo>
                    <a:pt x="1649" y="200"/>
                    <a:pt x="1675" y="201"/>
                    <a:pt x="1689" y="215"/>
                  </a:cubicBezTo>
                  <a:cubicBezTo>
                    <a:pt x="1697" y="222"/>
                    <a:pt x="1701" y="231"/>
                    <a:pt x="1703" y="241"/>
                  </a:cubicBezTo>
                  <a:cubicBezTo>
                    <a:pt x="1706" y="256"/>
                    <a:pt x="1706" y="271"/>
                    <a:pt x="1701" y="285"/>
                  </a:cubicBezTo>
                  <a:cubicBezTo>
                    <a:pt x="1695" y="300"/>
                    <a:pt x="1684" y="311"/>
                    <a:pt x="1668" y="314"/>
                  </a:cubicBezTo>
                  <a:cubicBezTo>
                    <a:pt x="1657" y="317"/>
                    <a:pt x="1646" y="316"/>
                    <a:pt x="1636" y="310"/>
                  </a:cubicBezTo>
                  <a:cubicBezTo>
                    <a:pt x="1626" y="305"/>
                    <a:pt x="1619" y="296"/>
                    <a:pt x="1614" y="286"/>
                  </a:cubicBezTo>
                  <a:cubicBezTo>
                    <a:pt x="1609" y="276"/>
                    <a:pt x="1607" y="266"/>
                    <a:pt x="1607" y="255"/>
                  </a:cubicBezTo>
                  <a:cubicBezTo>
                    <a:pt x="1607" y="234"/>
                    <a:pt x="1616" y="218"/>
                    <a:pt x="1634" y="208"/>
                  </a:cubicBezTo>
                  <a:close/>
                  <a:moveTo>
                    <a:pt x="1313" y="297"/>
                  </a:moveTo>
                  <a:cubicBezTo>
                    <a:pt x="1293" y="312"/>
                    <a:pt x="1272" y="318"/>
                    <a:pt x="1248" y="314"/>
                  </a:cubicBezTo>
                  <a:cubicBezTo>
                    <a:pt x="1230" y="312"/>
                    <a:pt x="1217" y="304"/>
                    <a:pt x="1209" y="288"/>
                  </a:cubicBezTo>
                  <a:cubicBezTo>
                    <a:pt x="1203" y="278"/>
                    <a:pt x="1201" y="267"/>
                    <a:pt x="1201" y="256"/>
                  </a:cubicBezTo>
                  <a:cubicBezTo>
                    <a:pt x="1201" y="254"/>
                    <a:pt x="1201" y="253"/>
                    <a:pt x="1203" y="253"/>
                  </a:cubicBezTo>
                  <a:cubicBezTo>
                    <a:pt x="1244" y="253"/>
                    <a:pt x="1284" y="253"/>
                    <a:pt x="1325" y="253"/>
                  </a:cubicBezTo>
                  <a:cubicBezTo>
                    <a:pt x="1327" y="253"/>
                    <a:pt x="1327" y="253"/>
                    <a:pt x="1327" y="251"/>
                  </a:cubicBezTo>
                  <a:cubicBezTo>
                    <a:pt x="1327" y="245"/>
                    <a:pt x="1327" y="240"/>
                    <a:pt x="1327" y="234"/>
                  </a:cubicBezTo>
                  <a:cubicBezTo>
                    <a:pt x="1327" y="223"/>
                    <a:pt x="1326" y="212"/>
                    <a:pt x="1322" y="201"/>
                  </a:cubicBezTo>
                  <a:cubicBezTo>
                    <a:pt x="1317" y="185"/>
                    <a:pt x="1308" y="171"/>
                    <a:pt x="1292" y="162"/>
                  </a:cubicBezTo>
                  <a:cubicBezTo>
                    <a:pt x="1272" y="150"/>
                    <a:pt x="1249" y="149"/>
                    <a:pt x="1227" y="156"/>
                  </a:cubicBezTo>
                  <a:cubicBezTo>
                    <a:pt x="1205" y="164"/>
                    <a:pt x="1190" y="179"/>
                    <a:pt x="1181" y="200"/>
                  </a:cubicBezTo>
                  <a:cubicBezTo>
                    <a:pt x="1173" y="216"/>
                    <a:pt x="1170" y="234"/>
                    <a:pt x="1171" y="252"/>
                  </a:cubicBezTo>
                  <a:cubicBezTo>
                    <a:pt x="1171" y="266"/>
                    <a:pt x="1173" y="280"/>
                    <a:pt x="1179" y="293"/>
                  </a:cubicBezTo>
                  <a:cubicBezTo>
                    <a:pt x="1189" y="319"/>
                    <a:pt x="1208" y="334"/>
                    <a:pt x="1236" y="339"/>
                  </a:cubicBezTo>
                  <a:cubicBezTo>
                    <a:pt x="1250" y="341"/>
                    <a:pt x="1264" y="340"/>
                    <a:pt x="1277" y="338"/>
                  </a:cubicBezTo>
                  <a:cubicBezTo>
                    <a:pt x="1290" y="336"/>
                    <a:pt x="1302" y="331"/>
                    <a:pt x="1313" y="324"/>
                  </a:cubicBezTo>
                  <a:cubicBezTo>
                    <a:pt x="1314" y="323"/>
                    <a:pt x="1315" y="322"/>
                    <a:pt x="1315" y="320"/>
                  </a:cubicBezTo>
                  <a:cubicBezTo>
                    <a:pt x="1315" y="313"/>
                    <a:pt x="1315" y="306"/>
                    <a:pt x="1315" y="298"/>
                  </a:cubicBezTo>
                  <a:cubicBezTo>
                    <a:pt x="1315" y="297"/>
                    <a:pt x="1315" y="297"/>
                    <a:pt x="1314" y="296"/>
                  </a:cubicBezTo>
                  <a:cubicBezTo>
                    <a:pt x="1314" y="296"/>
                    <a:pt x="1313" y="297"/>
                    <a:pt x="1313" y="297"/>
                  </a:cubicBezTo>
                  <a:close/>
                  <a:moveTo>
                    <a:pt x="1203" y="229"/>
                  </a:moveTo>
                  <a:cubicBezTo>
                    <a:pt x="1201" y="229"/>
                    <a:pt x="1201" y="228"/>
                    <a:pt x="1201" y="226"/>
                  </a:cubicBezTo>
                  <a:cubicBezTo>
                    <a:pt x="1205" y="210"/>
                    <a:pt x="1212" y="195"/>
                    <a:pt x="1226" y="185"/>
                  </a:cubicBezTo>
                  <a:cubicBezTo>
                    <a:pt x="1241" y="174"/>
                    <a:pt x="1264" y="174"/>
                    <a:pt x="1279" y="184"/>
                  </a:cubicBezTo>
                  <a:cubicBezTo>
                    <a:pt x="1288" y="191"/>
                    <a:pt x="1293" y="200"/>
                    <a:pt x="1296" y="211"/>
                  </a:cubicBezTo>
                  <a:cubicBezTo>
                    <a:pt x="1297" y="216"/>
                    <a:pt x="1297" y="221"/>
                    <a:pt x="1298" y="227"/>
                  </a:cubicBezTo>
                  <a:cubicBezTo>
                    <a:pt x="1298" y="228"/>
                    <a:pt x="1297" y="229"/>
                    <a:pt x="1295" y="229"/>
                  </a:cubicBezTo>
                  <a:cubicBezTo>
                    <a:pt x="1280" y="229"/>
                    <a:pt x="1265" y="229"/>
                    <a:pt x="1249" y="229"/>
                  </a:cubicBezTo>
                  <a:cubicBezTo>
                    <a:pt x="1234" y="229"/>
                    <a:pt x="1219" y="229"/>
                    <a:pt x="1203" y="229"/>
                  </a:cubicBezTo>
                  <a:close/>
                  <a:moveTo>
                    <a:pt x="1763" y="324"/>
                  </a:moveTo>
                  <a:cubicBezTo>
                    <a:pt x="1763" y="330"/>
                    <a:pt x="1763" y="330"/>
                    <a:pt x="1769" y="333"/>
                  </a:cubicBezTo>
                  <a:cubicBezTo>
                    <a:pt x="1780" y="337"/>
                    <a:pt x="1791" y="339"/>
                    <a:pt x="1803" y="340"/>
                  </a:cubicBezTo>
                  <a:cubicBezTo>
                    <a:pt x="1818" y="341"/>
                    <a:pt x="1832" y="340"/>
                    <a:pt x="1846" y="336"/>
                  </a:cubicBezTo>
                  <a:cubicBezTo>
                    <a:pt x="1871" y="329"/>
                    <a:pt x="1889" y="314"/>
                    <a:pt x="1898" y="291"/>
                  </a:cubicBezTo>
                  <a:cubicBezTo>
                    <a:pt x="1905" y="274"/>
                    <a:pt x="1905" y="257"/>
                    <a:pt x="1902" y="239"/>
                  </a:cubicBezTo>
                  <a:cubicBezTo>
                    <a:pt x="1899" y="224"/>
                    <a:pt x="1891" y="211"/>
                    <a:pt x="1879" y="201"/>
                  </a:cubicBezTo>
                  <a:cubicBezTo>
                    <a:pt x="1861" y="187"/>
                    <a:pt x="1840" y="183"/>
                    <a:pt x="1819" y="183"/>
                  </a:cubicBezTo>
                  <a:cubicBezTo>
                    <a:pt x="1812" y="183"/>
                    <a:pt x="1805" y="184"/>
                    <a:pt x="1798" y="184"/>
                  </a:cubicBezTo>
                  <a:cubicBezTo>
                    <a:pt x="1796" y="184"/>
                    <a:pt x="1796" y="184"/>
                    <a:pt x="1796" y="182"/>
                  </a:cubicBezTo>
                  <a:cubicBezTo>
                    <a:pt x="1796" y="179"/>
                    <a:pt x="1796" y="175"/>
                    <a:pt x="1797" y="171"/>
                  </a:cubicBezTo>
                  <a:cubicBezTo>
                    <a:pt x="1798" y="152"/>
                    <a:pt x="1799" y="133"/>
                    <a:pt x="1801" y="113"/>
                  </a:cubicBezTo>
                  <a:cubicBezTo>
                    <a:pt x="1801" y="111"/>
                    <a:pt x="1801" y="110"/>
                    <a:pt x="1804" y="110"/>
                  </a:cubicBezTo>
                  <a:cubicBezTo>
                    <a:pt x="1832" y="111"/>
                    <a:pt x="1861" y="110"/>
                    <a:pt x="1890" y="111"/>
                  </a:cubicBezTo>
                  <a:cubicBezTo>
                    <a:pt x="1892" y="111"/>
                    <a:pt x="1892" y="110"/>
                    <a:pt x="1892" y="108"/>
                  </a:cubicBezTo>
                  <a:cubicBezTo>
                    <a:pt x="1892" y="101"/>
                    <a:pt x="1892" y="94"/>
                    <a:pt x="1892" y="87"/>
                  </a:cubicBezTo>
                  <a:cubicBezTo>
                    <a:pt x="1892" y="85"/>
                    <a:pt x="1892" y="84"/>
                    <a:pt x="1889" y="84"/>
                  </a:cubicBezTo>
                  <a:cubicBezTo>
                    <a:pt x="1853" y="84"/>
                    <a:pt x="1816" y="85"/>
                    <a:pt x="1779" y="84"/>
                  </a:cubicBezTo>
                  <a:cubicBezTo>
                    <a:pt x="1776" y="84"/>
                    <a:pt x="1776" y="85"/>
                    <a:pt x="1776" y="87"/>
                  </a:cubicBezTo>
                  <a:cubicBezTo>
                    <a:pt x="1774" y="107"/>
                    <a:pt x="1773" y="126"/>
                    <a:pt x="1772" y="145"/>
                  </a:cubicBezTo>
                  <a:cubicBezTo>
                    <a:pt x="1770" y="166"/>
                    <a:pt x="1769" y="188"/>
                    <a:pt x="1767" y="209"/>
                  </a:cubicBezTo>
                  <a:cubicBezTo>
                    <a:pt x="1767" y="210"/>
                    <a:pt x="1768" y="211"/>
                    <a:pt x="1769" y="210"/>
                  </a:cubicBezTo>
                  <a:cubicBezTo>
                    <a:pt x="1778" y="209"/>
                    <a:pt x="1787" y="209"/>
                    <a:pt x="1796" y="209"/>
                  </a:cubicBezTo>
                  <a:cubicBezTo>
                    <a:pt x="1807" y="208"/>
                    <a:pt x="1818" y="208"/>
                    <a:pt x="1830" y="210"/>
                  </a:cubicBezTo>
                  <a:cubicBezTo>
                    <a:pt x="1840" y="212"/>
                    <a:pt x="1850" y="216"/>
                    <a:pt x="1858" y="223"/>
                  </a:cubicBezTo>
                  <a:cubicBezTo>
                    <a:pt x="1869" y="232"/>
                    <a:pt x="1874" y="245"/>
                    <a:pt x="1874" y="259"/>
                  </a:cubicBezTo>
                  <a:cubicBezTo>
                    <a:pt x="1875" y="286"/>
                    <a:pt x="1859" y="307"/>
                    <a:pt x="1833" y="313"/>
                  </a:cubicBezTo>
                  <a:cubicBezTo>
                    <a:pt x="1815" y="317"/>
                    <a:pt x="1797" y="315"/>
                    <a:pt x="1780" y="308"/>
                  </a:cubicBezTo>
                  <a:cubicBezTo>
                    <a:pt x="1774" y="306"/>
                    <a:pt x="1769" y="303"/>
                    <a:pt x="1763" y="299"/>
                  </a:cubicBezTo>
                  <a:cubicBezTo>
                    <a:pt x="1763" y="307"/>
                    <a:pt x="1763" y="315"/>
                    <a:pt x="1763" y="324"/>
                  </a:cubicBezTo>
                  <a:close/>
                  <a:moveTo>
                    <a:pt x="1413" y="120"/>
                  </a:moveTo>
                  <a:cubicBezTo>
                    <a:pt x="1432" y="107"/>
                    <a:pt x="1454" y="102"/>
                    <a:pt x="1477" y="106"/>
                  </a:cubicBezTo>
                  <a:cubicBezTo>
                    <a:pt x="1490" y="109"/>
                    <a:pt x="1500" y="117"/>
                    <a:pt x="1504" y="130"/>
                  </a:cubicBezTo>
                  <a:cubicBezTo>
                    <a:pt x="1507" y="137"/>
                    <a:pt x="1507" y="145"/>
                    <a:pt x="1507" y="152"/>
                  </a:cubicBezTo>
                  <a:cubicBezTo>
                    <a:pt x="1505" y="168"/>
                    <a:pt x="1498" y="180"/>
                    <a:pt x="1483" y="187"/>
                  </a:cubicBezTo>
                  <a:cubicBezTo>
                    <a:pt x="1474" y="191"/>
                    <a:pt x="1464" y="193"/>
                    <a:pt x="1454" y="193"/>
                  </a:cubicBezTo>
                  <a:cubicBezTo>
                    <a:pt x="1445" y="194"/>
                    <a:pt x="1436" y="193"/>
                    <a:pt x="1427" y="193"/>
                  </a:cubicBezTo>
                  <a:cubicBezTo>
                    <a:pt x="1426" y="193"/>
                    <a:pt x="1425" y="194"/>
                    <a:pt x="1425" y="196"/>
                  </a:cubicBezTo>
                  <a:cubicBezTo>
                    <a:pt x="1425" y="202"/>
                    <a:pt x="1425" y="209"/>
                    <a:pt x="1425" y="216"/>
                  </a:cubicBezTo>
                  <a:cubicBezTo>
                    <a:pt x="1425" y="218"/>
                    <a:pt x="1426" y="218"/>
                    <a:pt x="1427" y="218"/>
                  </a:cubicBezTo>
                  <a:cubicBezTo>
                    <a:pt x="1436" y="218"/>
                    <a:pt x="1445" y="218"/>
                    <a:pt x="1453" y="218"/>
                  </a:cubicBezTo>
                  <a:cubicBezTo>
                    <a:pt x="1464" y="218"/>
                    <a:pt x="1475" y="220"/>
                    <a:pt x="1485" y="224"/>
                  </a:cubicBezTo>
                  <a:cubicBezTo>
                    <a:pt x="1494" y="227"/>
                    <a:pt x="1503" y="232"/>
                    <a:pt x="1508" y="240"/>
                  </a:cubicBezTo>
                  <a:cubicBezTo>
                    <a:pt x="1517" y="253"/>
                    <a:pt x="1518" y="268"/>
                    <a:pt x="1514" y="282"/>
                  </a:cubicBezTo>
                  <a:cubicBezTo>
                    <a:pt x="1509" y="298"/>
                    <a:pt x="1497" y="308"/>
                    <a:pt x="1482" y="312"/>
                  </a:cubicBezTo>
                  <a:cubicBezTo>
                    <a:pt x="1453" y="320"/>
                    <a:pt x="1426" y="314"/>
                    <a:pt x="1402" y="297"/>
                  </a:cubicBezTo>
                  <a:cubicBezTo>
                    <a:pt x="1402" y="297"/>
                    <a:pt x="1401" y="296"/>
                    <a:pt x="1400" y="295"/>
                  </a:cubicBezTo>
                  <a:cubicBezTo>
                    <a:pt x="1400" y="306"/>
                    <a:pt x="1400" y="315"/>
                    <a:pt x="1400" y="325"/>
                  </a:cubicBezTo>
                  <a:cubicBezTo>
                    <a:pt x="1400" y="326"/>
                    <a:pt x="1401" y="327"/>
                    <a:pt x="1401" y="327"/>
                  </a:cubicBezTo>
                  <a:cubicBezTo>
                    <a:pt x="1406" y="330"/>
                    <a:pt x="1410" y="332"/>
                    <a:pt x="1415" y="334"/>
                  </a:cubicBezTo>
                  <a:cubicBezTo>
                    <a:pt x="1426" y="338"/>
                    <a:pt x="1437" y="339"/>
                    <a:pt x="1449" y="340"/>
                  </a:cubicBezTo>
                  <a:cubicBezTo>
                    <a:pt x="1464" y="341"/>
                    <a:pt x="1479" y="339"/>
                    <a:pt x="1494" y="334"/>
                  </a:cubicBezTo>
                  <a:cubicBezTo>
                    <a:pt x="1513" y="328"/>
                    <a:pt x="1528" y="317"/>
                    <a:pt x="1537" y="300"/>
                  </a:cubicBezTo>
                  <a:cubicBezTo>
                    <a:pt x="1543" y="289"/>
                    <a:pt x="1545" y="278"/>
                    <a:pt x="1545" y="267"/>
                  </a:cubicBezTo>
                  <a:cubicBezTo>
                    <a:pt x="1546" y="256"/>
                    <a:pt x="1544" y="246"/>
                    <a:pt x="1539" y="237"/>
                  </a:cubicBezTo>
                  <a:cubicBezTo>
                    <a:pt x="1530" y="221"/>
                    <a:pt x="1516" y="211"/>
                    <a:pt x="1498" y="207"/>
                  </a:cubicBezTo>
                  <a:cubicBezTo>
                    <a:pt x="1494" y="206"/>
                    <a:pt x="1490" y="205"/>
                    <a:pt x="1486" y="204"/>
                  </a:cubicBezTo>
                  <a:cubicBezTo>
                    <a:pt x="1487" y="203"/>
                    <a:pt x="1488" y="203"/>
                    <a:pt x="1489" y="203"/>
                  </a:cubicBezTo>
                  <a:cubicBezTo>
                    <a:pt x="1502" y="199"/>
                    <a:pt x="1513" y="194"/>
                    <a:pt x="1521" y="184"/>
                  </a:cubicBezTo>
                  <a:cubicBezTo>
                    <a:pt x="1537" y="165"/>
                    <a:pt x="1540" y="143"/>
                    <a:pt x="1533" y="121"/>
                  </a:cubicBezTo>
                  <a:cubicBezTo>
                    <a:pt x="1528" y="102"/>
                    <a:pt x="1514" y="92"/>
                    <a:pt x="1497" y="85"/>
                  </a:cubicBezTo>
                  <a:cubicBezTo>
                    <a:pt x="1486" y="81"/>
                    <a:pt x="1474" y="80"/>
                    <a:pt x="1462" y="80"/>
                  </a:cubicBezTo>
                  <a:cubicBezTo>
                    <a:pt x="1445" y="81"/>
                    <a:pt x="1429" y="84"/>
                    <a:pt x="1414" y="92"/>
                  </a:cubicBezTo>
                  <a:cubicBezTo>
                    <a:pt x="1411" y="94"/>
                    <a:pt x="1409" y="96"/>
                    <a:pt x="1410" y="100"/>
                  </a:cubicBezTo>
                  <a:cubicBezTo>
                    <a:pt x="1410" y="106"/>
                    <a:pt x="1410" y="113"/>
                    <a:pt x="1410" y="120"/>
                  </a:cubicBezTo>
                  <a:cubicBezTo>
                    <a:pt x="1410" y="121"/>
                    <a:pt x="1410" y="121"/>
                    <a:pt x="1410" y="123"/>
                  </a:cubicBezTo>
                  <a:cubicBezTo>
                    <a:pt x="1411" y="122"/>
                    <a:pt x="1412" y="121"/>
                    <a:pt x="1413" y="120"/>
                  </a:cubicBezTo>
                  <a:close/>
                  <a:moveTo>
                    <a:pt x="1149" y="301"/>
                  </a:moveTo>
                  <a:cubicBezTo>
                    <a:pt x="1134" y="312"/>
                    <a:pt x="1118" y="317"/>
                    <a:pt x="1100" y="315"/>
                  </a:cubicBezTo>
                  <a:cubicBezTo>
                    <a:pt x="1078" y="313"/>
                    <a:pt x="1062" y="302"/>
                    <a:pt x="1052" y="283"/>
                  </a:cubicBezTo>
                  <a:cubicBezTo>
                    <a:pt x="1043" y="263"/>
                    <a:pt x="1043" y="242"/>
                    <a:pt x="1049" y="221"/>
                  </a:cubicBezTo>
                  <a:cubicBezTo>
                    <a:pt x="1054" y="203"/>
                    <a:pt x="1065" y="189"/>
                    <a:pt x="1083" y="182"/>
                  </a:cubicBezTo>
                  <a:cubicBezTo>
                    <a:pt x="1101" y="174"/>
                    <a:pt x="1119" y="175"/>
                    <a:pt x="1137" y="183"/>
                  </a:cubicBezTo>
                  <a:cubicBezTo>
                    <a:pt x="1142" y="185"/>
                    <a:pt x="1146" y="188"/>
                    <a:pt x="1151" y="191"/>
                  </a:cubicBezTo>
                  <a:cubicBezTo>
                    <a:pt x="1151" y="181"/>
                    <a:pt x="1151" y="171"/>
                    <a:pt x="1151" y="162"/>
                  </a:cubicBezTo>
                  <a:cubicBezTo>
                    <a:pt x="1151" y="161"/>
                    <a:pt x="1150" y="161"/>
                    <a:pt x="1149" y="160"/>
                  </a:cubicBezTo>
                  <a:cubicBezTo>
                    <a:pt x="1146" y="159"/>
                    <a:pt x="1143" y="157"/>
                    <a:pt x="1139" y="156"/>
                  </a:cubicBezTo>
                  <a:cubicBezTo>
                    <a:pt x="1123" y="151"/>
                    <a:pt x="1107" y="151"/>
                    <a:pt x="1091" y="153"/>
                  </a:cubicBezTo>
                  <a:cubicBezTo>
                    <a:pt x="1064" y="157"/>
                    <a:pt x="1044" y="171"/>
                    <a:pt x="1030" y="194"/>
                  </a:cubicBezTo>
                  <a:cubicBezTo>
                    <a:pt x="1013" y="223"/>
                    <a:pt x="1011" y="254"/>
                    <a:pt x="1022" y="285"/>
                  </a:cubicBezTo>
                  <a:cubicBezTo>
                    <a:pt x="1030" y="311"/>
                    <a:pt x="1048" y="328"/>
                    <a:pt x="1074" y="336"/>
                  </a:cubicBezTo>
                  <a:cubicBezTo>
                    <a:pt x="1089" y="341"/>
                    <a:pt x="1105" y="341"/>
                    <a:pt x="1120" y="338"/>
                  </a:cubicBezTo>
                  <a:cubicBezTo>
                    <a:pt x="1130" y="337"/>
                    <a:pt x="1140" y="333"/>
                    <a:pt x="1149" y="328"/>
                  </a:cubicBezTo>
                  <a:cubicBezTo>
                    <a:pt x="1150" y="328"/>
                    <a:pt x="1150" y="328"/>
                    <a:pt x="1150" y="326"/>
                  </a:cubicBezTo>
                  <a:cubicBezTo>
                    <a:pt x="1150" y="318"/>
                    <a:pt x="1150" y="309"/>
                    <a:pt x="1150" y="300"/>
                  </a:cubicBezTo>
                  <a:cubicBezTo>
                    <a:pt x="1150" y="301"/>
                    <a:pt x="1149" y="301"/>
                    <a:pt x="1149" y="301"/>
                  </a:cubicBezTo>
                  <a:close/>
                  <a:moveTo>
                    <a:pt x="987" y="159"/>
                  </a:moveTo>
                  <a:cubicBezTo>
                    <a:pt x="987" y="159"/>
                    <a:pt x="987" y="158"/>
                    <a:pt x="987" y="158"/>
                  </a:cubicBezTo>
                  <a:cubicBezTo>
                    <a:pt x="987" y="157"/>
                    <a:pt x="986" y="156"/>
                    <a:pt x="985" y="156"/>
                  </a:cubicBezTo>
                  <a:cubicBezTo>
                    <a:pt x="976" y="156"/>
                    <a:pt x="968" y="156"/>
                    <a:pt x="959" y="156"/>
                  </a:cubicBezTo>
                  <a:cubicBezTo>
                    <a:pt x="958" y="156"/>
                    <a:pt x="958" y="157"/>
                    <a:pt x="958" y="158"/>
                  </a:cubicBezTo>
                  <a:cubicBezTo>
                    <a:pt x="958" y="160"/>
                    <a:pt x="958" y="162"/>
                    <a:pt x="958" y="164"/>
                  </a:cubicBezTo>
                  <a:cubicBezTo>
                    <a:pt x="958" y="220"/>
                    <a:pt x="958" y="276"/>
                    <a:pt x="958" y="332"/>
                  </a:cubicBezTo>
                  <a:cubicBezTo>
                    <a:pt x="958" y="336"/>
                    <a:pt x="958" y="336"/>
                    <a:pt x="961" y="336"/>
                  </a:cubicBezTo>
                  <a:cubicBezTo>
                    <a:pt x="969" y="336"/>
                    <a:pt x="976" y="336"/>
                    <a:pt x="984" y="336"/>
                  </a:cubicBezTo>
                  <a:cubicBezTo>
                    <a:pt x="987" y="336"/>
                    <a:pt x="987" y="336"/>
                    <a:pt x="987" y="332"/>
                  </a:cubicBezTo>
                  <a:cubicBezTo>
                    <a:pt x="987" y="304"/>
                    <a:pt x="987" y="275"/>
                    <a:pt x="987" y="246"/>
                  </a:cubicBezTo>
                  <a:cubicBezTo>
                    <a:pt x="987" y="217"/>
                    <a:pt x="987" y="188"/>
                    <a:pt x="987" y="159"/>
                  </a:cubicBezTo>
                  <a:close/>
                  <a:moveTo>
                    <a:pt x="973" y="111"/>
                  </a:moveTo>
                  <a:cubicBezTo>
                    <a:pt x="983" y="111"/>
                    <a:pt x="991" y="103"/>
                    <a:pt x="991" y="92"/>
                  </a:cubicBezTo>
                  <a:cubicBezTo>
                    <a:pt x="991" y="81"/>
                    <a:pt x="983" y="73"/>
                    <a:pt x="972" y="73"/>
                  </a:cubicBezTo>
                  <a:cubicBezTo>
                    <a:pt x="962" y="74"/>
                    <a:pt x="954" y="82"/>
                    <a:pt x="954" y="92"/>
                  </a:cubicBezTo>
                  <a:cubicBezTo>
                    <a:pt x="954" y="103"/>
                    <a:pt x="961" y="111"/>
                    <a:pt x="973" y="111"/>
                  </a:cubicBezTo>
                  <a:close/>
                  <a:moveTo>
                    <a:pt x="1" y="336"/>
                  </a:moveTo>
                  <a:cubicBezTo>
                    <a:pt x="1" y="336"/>
                    <a:pt x="1" y="336"/>
                    <a:pt x="1" y="336"/>
                  </a:cubicBezTo>
                  <a:cubicBezTo>
                    <a:pt x="2" y="336"/>
                    <a:pt x="2" y="336"/>
                    <a:pt x="2" y="336"/>
                  </a:cubicBezTo>
                  <a:cubicBezTo>
                    <a:pt x="2" y="336"/>
                    <a:pt x="2" y="336"/>
                    <a:pt x="2" y="336"/>
                  </a:cubicBezTo>
                  <a:cubicBezTo>
                    <a:pt x="2" y="336"/>
                    <a:pt x="1" y="336"/>
                    <a:pt x="1" y="336"/>
                  </a:cubicBezTo>
                  <a:close/>
                </a:path>
              </a:pathLst>
            </a:custGeom>
            <a:solidFill>
              <a:srgbClr val="FFFFFF"/>
            </a:solidFill>
            <a:ln>
              <a:noFill/>
            </a:ln>
          </p:spPr>
          <p:txBody>
            <a:bodyPr vert="horz" wrap="square" lIns="89619" tIns="44809" rIns="89619" bIns="44809" numCol="1" anchor="t" anchorCtr="0" compatLnSpc="1">
              <a:prstTxWarp prst="textNoShape">
                <a:avLst/>
              </a:prstTxWarp>
            </a:bodyPr>
            <a:lstStyle/>
            <a:p>
              <a:pPr defTabSz="913859"/>
              <a:endParaRPr lang="en-US" sz="1764">
                <a:solidFill>
                  <a:prstClr val="black"/>
                </a:solidFill>
              </a:endParaRPr>
            </a:p>
          </p:txBody>
        </p:sp>
        <p:sp>
          <p:nvSpPr>
            <p:cNvPr id="256" name="Freeform 5"/>
            <p:cNvSpPr>
              <a:spLocks noEditPoints="1"/>
            </p:cNvSpPr>
            <p:nvPr/>
          </p:nvSpPr>
          <p:spPr bwMode="auto">
            <a:xfrm>
              <a:off x="9602114" y="2233417"/>
              <a:ext cx="1276068" cy="185344"/>
            </a:xfrm>
            <a:custGeom>
              <a:avLst/>
              <a:gdLst>
                <a:gd name="T0" fmla="*/ 51 w 807"/>
                <a:gd name="T1" fmla="*/ 106 h 115"/>
                <a:gd name="T2" fmla="*/ 115 w 807"/>
                <a:gd name="T3" fmla="*/ 0 h 115"/>
                <a:gd name="T4" fmla="*/ 48 w 807"/>
                <a:gd name="T5" fmla="*/ 59 h 115"/>
                <a:gd name="T6" fmla="*/ 195 w 807"/>
                <a:gd name="T7" fmla="*/ 37 h 115"/>
                <a:gd name="T8" fmla="*/ 221 w 807"/>
                <a:gd name="T9" fmla="*/ 88 h 115"/>
                <a:gd name="T10" fmla="*/ 224 w 807"/>
                <a:gd name="T11" fmla="*/ 48 h 115"/>
                <a:gd name="T12" fmla="*/ 175 w 807"/>
                <a:gd name="T13" fmla="*/ 80 h 115"/>
                <a:gd name="T14" fmla="*/ 168 w 807"/>
                <a:gd name="T15" fmla="*/ 85 h 115"/>
                <a:gd name="T16" fmla="*/ 0 w 807"/>
                <a:gd name="T17" fmla="*/ 56 h 115"/>
                <a:gd name="T18" fmla="*/ 0 w 807"/>
                <a:gd name="T19" fmla="*/ 56 h 115"/>
                <a:gd name="T20" fmla="*/ 488 w 807"/>
                <a:gd name="T21" fmla="*/ 54 h 115"/>
                <a:gd name="T22" fmla="*/ 473 w 807"/>
                <a:gd name="T23" fmla="*/ 81 h 115"/>
                <a:gd name="T24" fmla="*/ 442 w 807"/>
                <a:gd name="T25" fmla="*/ 82 h 115"/>
                <a:gd name="T26" fmla="*/ 448 w 807"/>
                <a:gd name="T27" fmla="*/ 85 h 115"/>
                <a:gd name="T28" fmla="*/ 353 w 807"/>
                <a:gd name="T29" fmla="*/ 19 h 115"/>
                <a:gd name="T30" fmla="*/ 318 w 807"/>
                <a:gd name="T31" fmla="*/ 56 h 115"/>
                <a:gd name="T32" fmla="*/ 354 w 807"/>
                <a:gd name="T33" fmla="*/ 92 h 115"/>
                <a:gd name="T34" fmla="*/ 338 w 807"/>
                <a:gd name="T35" fmla="*/ 86 h 115"/>
                <a:gd name="T36" fmla="*/ 353 w 807"/>
                <a:gd name="T37" fmla="*/ 63 h 115"/>
                <a:gd name="T38" fmla="*/ 804 w 807"/>
                <a:gd name="T39" fmla="*/ 53 h 115"/>
                <a:gd name="T40" fmla="*/ 779 w 807"/>
                <a:gd name="T41" fmla="*/ 92 h 115"/>
                <a:gd name="T42" fmla="*/ 807 w 807"/>
                <a:gd name="T43" fmla="*/ 69 h 115"/>
                <a:gd name="T44" fmla="*/ 772 w 807"/>
                <a:gd name="T45" fmla="*/ 62 h 115"/>
                <a:gd name="T46" fmla="*/ 389 w 807"/>
                <a:gd name="T47" fmla="*/ 93 h 115"/>
                <a:gd name="T48" fmla="*/ 390 w 807"/>
                <a:gd name="T49" fmla="*/ 85 h 115"/>
                <a:gd name="T50" fmla="*/ 392 w 807"/>
                <a:gd name="T51" fmla="*/ 86 h 115"/>
                <a:gd name="T52" fmla="*/ 693 w 807"/>
                <a:gd name="T53" fmla="*/ 91 h 115"/>
                <a:gd name="T54" fmla="*/ 693 w 807"/>
                <a:gd name="T55" fmla="*/ 69 h 115"/>
                <a:gd name="T56" fmla="*/ 668 w 807"/>
                <a:gd name="T57" fmla="*/ 68 h 115"/>
                <a:gd name="T58" fmla="*/ 722 w 807"/>
                <a:gd name="T59" fmla="*/ 64 h 115"/>
                <a:gd name="T60" fmla="*/ 747 w 807"/>
                <a:gd name="T61" fmla="*/ 72 h 115"/>
                <a:gd name="T62" fmla="*/ 754 w 807"/>
                <a:gd name="T63" fmla="*/ 54 h 115"/>
                <a:gd name="T64" fmla="*/ 714 w 807"/>
                <a:gd name="T65" fmla="*/ 43 h 115"/>
                <a:gd name="T66" fmla="*/ 585 w 807"/>
                <a:gd name="T67" fmla="*/ 91 h 115"/>
                <a:gd name="T68" fmla="*/ 610 w 807"/>
                <a:gd name="T69" fmla="*/ 58 h 115"/>
                <a:gd name="T70" fmla="*/ 617 w 807"/>
                <a:gd name="T71" fmla="*/ 55 h 115"/>
                <a:gd name="T72" fmla="*/ 577 w 807"/>
                <a:gd name="T73" fmla="*/ 43 h 115"/>
                <a:gd name="T74" fmla="*/ 274 w 807"/>
                <a:gd name="T75" fmla="*/ 92 h 115"/>
                <a:gd name="T76" fmla="*/ 298 w 807"/>
                <a:gd name="T77" fmla="*/ 60 h 115"/>
                <a:gd name="T78" fmla="*/ 307 w 807"/>
                <a:gd name="T79" fmla="*/ 63 h 115"/>
                <a:gd name="T80" fmla="*/ 274 w 807"/>
                <a:gd name="T81" fmla="*/ 43 h 115"/>
                <a:gd name="T82" fmla="*/ 510 w 807"/>
                <a:gd name="T83" fmla="*/ 41 h 115"/>
                <a:gd name="T84" fmla="*/ 517 w 807"/>
                <a:gd name="T85" fmla="*/ 81 h 115"/>
                <a:gd name="T86" fmla="*/ 503 w 807"/>
                <a:gd name="T87" fmla="*/ 93 h 115"/>
                <a:gd name="T88" fmla="*/ 508 w 807"/>
                <a:gd name="T89" fmla="*/ 62 h 115"/>
                <a:gd name="T90" fmla="*/ 515 w 807"/>
                <a:gd name="T91" fmla="*/ 41 h 115"/>
                <a:gd name="T92" fmla="*/ 653 w 807"/>
                <a:gd name="T93" fmla="*/ 42 h 115"/>
                <a:gd name="T94" fmla="*/ 625 w 807"/>
                <a:gd name="T95" fmla="*/ 43 h 115"/>
                <a:gd name="T96" fmla="*/ 633 w 807"/>
                <a:gd name="T97" fmla="*/ 80 h 115"/>
                <a:gd name="T98" fmla="*/ 563 w 807"/>
                <a:gd name="T99" fmla="*/ 91 h 115"/>
                <a:gd name="T100" fmla="*/ 563 w 807"/>
                <a:gd name="T101" fmla="*/ 91 h 115"/>
                <a:gd name="T102" fmla="*/ 246 w 807"/>
                <a:gd name="T103" fmla="*/ 43 h 115"/>
                <a:gd name="T104" fmla="*/ 250 w 807"/>
                <a:gd name="T105" fmla="*/ 21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7" h="115">
                  <a:moveTo>
                    <a:pt x="51" y="59"/>
                  </a:moveTo>
                  <a:cubicBezTo>
                    <a:pt x="73" y="59"/>
                    <a:pt x="94" y="59"/>
                    <a:pt x="115" y="59"/>
                  </a:cubicBezTo>
                  <a:cubicBezTo>
                    <a:pt x="115" y="77"/>
                    <a:pt x="115" y="96"/>
                    <a:pt x="115" y="115"/>
                  </a:cubicBezTo>
                  <a:cubicBezTo>
                    <a:pt x="94" y="112"/>
                    <a:pt x="73" y="109"/>
                    <a:pt x="51" y="106"/>
                  </a:cubicBezTo>
                  <a:cubicBezTo>
                    <a:pt x="51" y="90"/>
                    <a:pt x="51" y="75"/>
                    <a:pt x="51" y="59"/>
                  </a:cubicBezTo>
                  <a:close/>
                  <a:moveTo>
                    <a:pt x="52" y="56"/>
                  </a:moveTo>
                  <a:cubicBezTo>
                    <a:pt x="73" y="56"/>
                    <a:pt x="94" y="56"/>
                    <a:pt x="115" y="56"/>
                  </a:cubicBezTo>
                  <a:cubicBezTo>
                    <a:pt x="115" y="37"/>
                    <a:pt x="115" y="18"/>
                    <a:pt x="115" y="0"/>
                  </a:cubicBezTo>
                  <a:cubicBezTo>
                    <a:pt x="94" y="3"/>
                    <a:pt x="73" y="5"/>
                    <a:pt x="52" y="8"/>
                  </a:cubicBezTo>
                  <a:cubicBezTo>
                    <a:pt x="52" y="25"/>
                    <a:pt x="52" y="40"/>
                    <a:pt x="52" y="56"/>
                  </a:cubicBezTo>
                  <a:close/>
                  <a:moveTo>
                    <a:pt x="48" y="106"/>
                  </a:moveTo>
                  <a:cubicBezTo>
                    <a:pt x="48" y="90"/>
                    <a:pt x="48" y="74"/>
                    <a:pt x="48" y="59"/>
                  </a:cubicBezTo>
                  <a:cubicBezTo>
                    <a:pt x="32" y="59"/>
                    <a:pt x="16" y="59"/>
                    <a:pt x="0" y="59"/>
                  </a:cubicBezTo>
                  <a:cubicBezTo>
                    <a:pt x="0" y="72"/>
                    <a:pt x="0" y="86"/>
                    <a:pt x="0" y="99"/>
                  </a:cubicBezTo>
                  <a:cubicBezTo>
                    <a:pt x="16" y="101"/>
                    <a:pt x="32" y="103"/>
                    <a:pt x="48" y="106"/>
                  </a:cubicBezTo>
                  <a:close/>
                  <a:moveTo>
                    <a:pt x="195" y="37"/>
                  </a:moveTo>
                  <a:cubicBezTo>
                    <a:pt x="195" y="39"/>
                    <a:pt x="196" y="40"/>
                    <a:pt x="196" y="41"/>
                  </a:cubicBezTo>
                  <a:cubicBezTo>
                    <a:pt x="200" y="57"/>
                    <a:pt x="205" y="72"/>
                    <a:pt x="209" y="88"/>
                  </a:cubicBezTo>
                  <a:cubicBezTo>
                    <a:pt x="210" y="92"/>
                    <a:pt x="212" y="92"/>
                    <a:pt x="215" y="92"/>
                  </a:cubicBezTo>
                  <a:cubicBezTo>
                    <a:pt x="219" y="92"/>
                    <a:pt x="220" y="91"/>
                    <a:pt x="221" y="88"/>
                  </a:cubicBezTo>
                  <a:cubicBezTo>
                    <a:pt x="225" y="72"/>
                    <a:pt x="230" y="56"/>
                    <a:pt x="234" y="41"/>
                  </a:cubicBezTo>
                  <a:cubicBezTo>
                    <a:pt x="236" y="35"/>
                    <a:pt x="238" y="29"/>
                    <a:pt x="239" y="23"/>
                  </a:cubicBezTo>
                  <a:cubicBezTo>
                    <a:pt x="231" y="22"/>
                    <a:pt x="231" y="22"/>
                    <a:pt x="229" y="30"/>
                  </a:cubicBezTo>
                  <a:cubicBezTo>
                    <a:pt x="227" y="36"/>
                    <a:pt x="225" y="42"/>
                    <a:pt x="224" y="48"/>
                  </a:cubicBezTo>
                  <a:cubicBezTo>
                    <a:pt x="221" y="59"/>
                    <a:pt x="218" y="69"/>
                    <a:pt x="215" y="80"/>
                  </a:cubicBezTo>
                  <a:cubicBezTo>
                    <a:pt x="210" y="62"/>
                    <a:pt x="206" y="46"/>
                    <a:pt x="201" y="29"/>
                  </a:cubicBezTo>
                  <a:cubicBezTo>
                    <a:pt x="199" y="22"/>
                    <a:pt x="199" y="22"/>
                    <a:pt x="191" y="23"/>
                  </a:cubicBezTo>
                  <a:cubicBezTo>
                    <a:pt x="186" y="42"/>
                    <a:pt x="180" y="60"/>
                    <a:pt x="175" y="80"/>
                  </a:cubicBezTo>
                  <a:cubicBezTo>
                    <a:pt x="169" y="60"/>
                    <a:pt x="164" y="42"/>
                    <a:pt x="159" y="23"/>
                  </a:cubicBezTo>
                  <a:cubicBezTo>
                    <a:pt x="156" y="23"/>
                    <a:pt x="153" y="23"/>
                    <a:pt x="150" y="23"/>
                  </a:cubicBezTo>
                  <a:cubicBezTo>
                    <a:pt x="150" y="25"/>
                    <a:pt x="151" y="26"/>
                    <a:pt x="151" y="28"/>
                  </a:cubicBezTo>
                  <a:cubicBezTo>
                    <a:pt x="156" y="47"/>
                    <a:pt x="162" y="66"/>
                    <a:pt x="168" y="85"/>
                  </a:cubicBezTo>
                  <a:cubicBezTo>
                    <a:pt x="170" y="93"/>
                    <a:pt x="170" y="93"/>
                    <a:pt x="179" y="92"/>
                  </a:cubicBezTo>
                  <a:cubicBezTo>
                    <a:pt x="179" y="92"/>
                    <a:pt x="179" y="92"/>
                    <a:pt x="180" y="91"/>
                  </a:cubicBezTo>
                  <a:cubicBezTo>
                    <a:pt x="185" y="74"/>
                    <a:pt x="190" y="56"/>
                    <a:pt x="195" y="37"/>
                  </a:cubicBezTo>
                  <a:close/>
                  <a:moveTo>
                    <a:pt x="0" y="56"/>
                  </a:moveTo>
                  <a:cubicBezTo>
                    <a:pt x="16" y="56"/>
                    <a:pt x="32" y="56"/>
                    <a:pt x="48" y="56"/>
                  </a:cubicBezTo>
                  <a:cubicBezTo>
                    <a:pt x="48" y="40"/>
                    <a:pt x="48" y="25"/>
                    <a:pt x="48" y="9"/>
                  </a:cubicBezTo>
                  <a:cubicBezTo>
                    <a:pt x="32" y="11"/>
                    <a:pt x="16" y="13"/>
                    <a:pt x="0" y="16"/>
                  </a:cubicBezTo>
                  <a:cubicBezTo>
                    <a:pt x="0" y="29"/>
                    <a:pt x="0" y="43"/>
                    <a:pt x="0" y="56"/>
                  </a:cubicBezTo>
                  <a:close/>
                  <a:moveTo>
                    <a:pt x="467" y="88"/>
                  </a:moveTo>
                  <a:cubicBezTo>
                    <a:pt x="468" y="92"/>
                    <a:pt x="470" y="92"/>
                    <a:pt x="472" y="92"/>
                  </a:cubicBezTo>
                  <a:cubicBezTo>
                    <a:pt x="475" y="92"/>
                    <a:pt x="477" y="92"/>
                    <a:pt x="478" y="88"/>
                  </a:cubicBezTo>
                  <a:cubicBezTo>
                    <a:pt x="481" y="77"/>
                    <a:pt x="485" y="66"/>
                    <a:pt x="488" y="54"/>
                  </a:cubicBezTo>
                  <a:cubicBezTo>
                    <a:pt x="489" y="50"/>
                    <a:pt x="490" y="47"/>
                    <a:pt x="492" y="43"/>
                  </a:cubicBezTo>
                  <a:cubicBezTo>
                    <a:pt x="484" y="42"/>
                    <a:pt x="484" y="42"/>
                    <a:pt x="482" y="49"/>
                  </a:cubicBezTo>
                  <a:cubicBezTo>
                    <a:pt x="482" y="50"/>
                    <a:pt x="481" y="51"/>
                    <a:pt x="481" y="52"/>
                  </a:cubicBezTo>
                  <a:cubicBezTo>
                    <a:pt x="479" y="61"/>
                    <a:pt x="476" y="71"/>
                    <a:pt x="473" y="81"/>
                  </a:cubicBezTo>
                  <a:cubicBezTo>
                    <a:pt x="473" y="81"/>
                    <a:pt x="473" y="81"/>
                    <a:pt x="472" y="80"/>
                  </a:cubicBezTo>
                  <a:cubicBezTo>
                    <a:pt x="469" y="68"/>
                    <a:pt x="465" y="55"/>
                    <a:pt x="462" y="43"/>
                  </a:cubicBezTo>
                  <a:cubicBezTo>
                    <a:pt x="456" y="41"/>
                    <a:pt x="454" y="43"/>
                    <a:pt x="452" y="48"/>
                  </a:cubicBezTo>
                  <a:cubicBezTo>
                    <a:pt x="449" y="59"/>
                    <a:pt x="446" y="70"/>
                    <a:pt x="442" y="82"/>
                  </a:cubicBezTo>
                  <a:cubicBezTo>
                    <a:pt x="438" y="68"/>
                    <a:pt x="435" y="55"/>
                    <a:pt x="431" y="43"/>
                  </a:cubicBezTo>
                  <a:cubicBezTo>
                    <a:pt x="428" y="43"/>
                    <a:pt x="426" y="43"/>
                    <a:pt x="423" y="43"/>
                  </a:cubicBezTo>
                  <a:cubicBezTo>
                    <a:pt x="428" y="59"/>
                    <a:pt x="432" y="76"/>
                    <a:pt x="437" y="92"/>
                  </a:cubicBezTo>
                  <a:cubicBezTo>
                    <a:pt x="445" y="93"/>
                    <a:pt x="445" y="93"/>
                    <a:pt x="448" y="85"/>
                  </a:cubicBezTo>
                  <a:cubicBezTo>
                    <a:pt x="451" y="75"/>
                    <a:pt x="454" y="65"/>
                    <a:pt x="457" y="54"/>
                  </a:cubicBezTo>
                  <a:cubicBezTo>
                    <a:pt x="461" y="66"/>
                    <a:pt x="464" y="77"/>
                    <a:pt x="467" y="88"/>
                  </a:cubicBezTo>
                  <a:close/>
                  <a:moveTo>
                    <a:pt x="361" y="19"/>
                  </a:moveTo>
                  <a:cubicBezTo>
                    <a:pt x="359" y="19"/>
                    <a:pt x="356" y="19"/>
                    <a:pt x="353" y="19"/>
                  </a:cubicBezTo>
                  <a:cubicBezTo>
                    <a:pt x="353" y="24"/>
                    <a:pt x="353" y="28"/>
                    <a:pt x="353" y="33"/>
                  </a:cubicBezTo>
                  <a:cubicBezTo>
                    <a:pt x="353" y="38"/>
                    <a:pt x="353" y="42"/>
                    <a:pt x="353" y="47"/>
                  </a:cubicBezTo>
                  <a:cubicBezTo>
                    <a:pt x="353" y="47"/>
                    <a:pt x="352" y="47"/>
                    <a:pt x="352" y="47"/>
                  </a:cubicBezTo>
                  <a:cubicBezTo>
                    <a:pt x="340" y="37"/>
                    <a:pt x="324" y="41"/>
                    <a:pt x="318" y="56"/>
                  </a:cubicBezTo>
                  <a:cubicBezTo>
                    <a:pt x="315" y="63"/>
                    <a:pt x="315" y="70"/>
                    <a:pt x="317" y="78"/>
                  </a:cubicBezTo>
                  <a:cubicBezTo>
                    <a:pt x="320" y="90"/>
                    <a:pt x="331" y="96"/>
                    <a:pt x="343" y="92"/>
                  </a:cubicBezTo>
                  <a:cubicBezTo>
                    <a:pt x="347" y="91"/>
                    <a:pt x="350" y="88"/>
                    <a:pt x="353" y="86"/>
                  </a:cubicBezTo>
                  <a:cubicBezTo>
                    <a:pt x="353" y="88"/>
                    <a:pt x="354" y="90"/>
                    <a:pt x="354" y="92"/>
                  </a:cubicBezTo>
                  <a:cubicBezTo>
                    <a:pt x="356" y="92"/>
                    <a:pt x="359" y="92"/>
                    <a:pt x="361" y="92"/>
                  </a:cubicBezTo>
                  <a:cubicBezTo>
                    <a:pt x="361" y="67"/>
                    <a:pt x="361" y="43"/>
                    <a:pt x="361" y="19"/>
                  </a:cubicBezTo>
                  <a:close/>
                  <a:moveTo>
                    <a:pt x="352" y="77"/>
                  </a:moveTo>
                  <a:cubicBezTo>
                    <a:pt x="350" y="83"/>
                    <a:pt x="344" y="86"/>
                    <a:pt x="338" y="86"/>
                  </a:cubicBezTo>
                  <a:cubicBezTo>
                    <a:pt x="332" y="86"/>
                    <a:pt x="327" y="82"/>
                    <a:pt x="325" y="76"/>
                  </a:cubicBezTo>
                  <a:cubicBezTo>
                    <a:pt x="323" y="70"/>
                    <a:pt x="324" y="64"/>
                    <a:pt x="326" y="58"/>
                  </a:cubicBezTo>
                  <a:cubicBezTo>
                    <a:pt x="328" y="51"/>
                    <a:pt x="335" y="47"/>
                    <a:pt x="342" y="48"/>
                  </a:cubicBezTo>
                  <a:cubicBezTo>
                    <a:pt x="349" y="50"/>
                    <a:pt x="353" y="55"/>
                    <a:pt x="353" y="63"/>
                  </a:cubicBezTo>
                  <a:cubicBezTo>
                    <a:pt x="353" y="64"/>
                    <a:pt x="353" y="65"/>
                    <a:pt x="353" y="66"/>
                  </a:cubicBezTo>
                  <a:cubicBezTo>
                    <a:pt x="354" y="66"/>
                    <a:pt x="354" y="66"/>
                    <a:pt x="354" y="66"/>
                  </a:cubicBezTo>
                  <a:cubicBezTo>
                    <a:pt x="353" y="70"/>
                    <a:pt x="353" y="74"/>
                    <a:pt x="352" y="77"/>
                  </a:cubicBezTo>
                  <a:close/>
                  <a:moveTo>
                    <a:pt x="804" y="53"/>
                  </a:moveTo>
                  <a:cubicBezTo>
                    <a:pt x="801" y="46"/>
                    <a:pt x="796" y="42"/>
                    <a:pt x="789" y="42"/>
                  </a:cubicBezTo>
                  <a:cubicBezTo>
                    <a:pt x="777" y="40"/>
                    <a:pt x="768" y="46"/>
                    <a:pt x="765" y="57"/>
                  </a:cubicBezTo>
                  <a:cubicBezTo>
                    <a:pt x="760" y="69"/>
                    <a:pt x="764" y="84"/>
                    <a:pt x="773" y="90"/>
                  </a:cubicBezTo>
                  <a:cubicBezTo>
                    <a:pt x="775" y="91"/>
                    <a:pt x="777" y="92"/>
                    <a:pt x="779" y="92"/>
                  </a:cubicBezTo>
                  <a:cubicBezTo>
                    <a:pt x="785" y="92"/>
                    <a:pt x="791" y="92"/>
                    <a:pt x="797" y="91"/>
                  </a:cubicBezTo>
                  <a:cubicBezTo>
                    <a:pt x="803" y="90"/>
                    <a:pt x="803" y="88"/>
                    <a:pt x="802" y="82"/>
                  </a:cubicBezTo>
                  <a:cubicBezTo>
                    <a:pt x="784" y="90"/>
                    <a:pt x="773" y="86"/>
                    <a:pt x="772" y="69"/>
                  </a:cubicBezTo>
                  <a:cubicBezTo>
                    <a:pt x="783" y="69"/>
                    <a:pt x="794" y="69"/>
                    <a:pt x="807" y="69"/>
                  </a:cubicBezTo>
                  <a:cubicBezTo>
                    <a:pt x="806" y="63"/>
                    <a:pt x="805" y="58"/>
                    <a:pt x="804" y="53"/>
                  </a:cubicBezTo>
                  <a:close/>
                  <a:moveTo>
                    <a:pt x="786" y="48"/>
                  </a:moveTo>
                  <a:cubicBezTo>
                    <a:pt x="793" y="49"/>
                    <a:pt x="797" y="52"/>
                    <a:pt x="798" y="62"/>
                  </a:cubicBezTo>
                  <a:cubicBezTo>
                    <a:pt x="789" y="62"/>
                    <a:pt x="781" y="62"/>
                    <a:pt x="772" y="62"/>
                  </a:cubicBezTo>
                  <a:cubicBezTo>
                    <a:pt x="772" y="55"/>
                    <a:pt x="779" y="48"/>
                    <a:pt x="786" y="48"/>
                  </a:cubicBezTo>
                  <a:close/>
                  <a:moveTo>
                    <a:pt x="404" y="42"/>
                  </a:moveTo>
                  <a:cubicBezTo>
                    <a:pt x="389" y="39"/>
                    <a:pt x="373" y="44"/>
                    <a:pt x="371" y="64"/>
                  </a:cubicBezTo>
                  <a:cubicBezTo>
                    <a:pt x="369" y="78"/>
                    <a:pt x="377" y="90"/>
                    <a:pt x="389" y="93"/>
                  </a:cubicBezTo>
                  <a:cubicBezTo>
                    <a:pt x="407" y="96"/>
                    <a:pt x="420" y="85"/>
                    <a:pt x="420" y="67"/>
                  </a:cubicBezTo>
                  <a:cubicBezTo>
                    <a:pt x="420" y="54"/>
                    <a:pt x="414" y="45"/>
                    <a:pt x="404" y="42"/>
                  </a:cubicBezTo>
                  <a:close/>
                  <a:moveTo>
                    <a:pt x="392" y="86"/>
                  </a:moveTo>
                  <a:cubicBezTo>
                    <a:pt x="391" y="86"/>
                    <a:pt x="391" y="86"/>
                    <a:pt x="390" y="85"/>
                  </a:cubicBezTo>
                  <a:cubicBezTo>
                    <a:pt x="382" y="83"/>
                    <a:pt x="377" y="72"/>
                    <a:pt x="380" y="60"/>
                  </a:cubicBezTo>
                  <a:cubicBezTo>
                    <a:pt x="383" y="51"/>
                    <a:pt x="391" y="46"/>
                    <a:pt x="400" y="49"/>
                  </a:cubicBezTo>
                  <a:cubicBezTo>
                    <a:pt x="408" y="51"/>
                    <a:pt x="411" y="57"/>
                    <a:pt x="411" y="68"/>
                  </a:cubicBezTo>
                  <a:cubicBezTo>
                    <a:pt x="411" y="81"/>
                    <a:pt x="404" y="88"/>
                    <a:pt x="392" y="86"/>
                  </a:cubicBezTo>
                  <a:close/>
                  <a:moveTo>
                    <a:pt x="660" y="77"/>
                  </a:moveTo>
                  <a:cubicBezTo>
                    <a:pt x="661" y="89"/>
                    <a:pt x="669" y="95"/>
                    <a:pt x="681" y="93"/>
                  </a:cubicBezTo>
                  <a:cubicBezTo>
                    <a:pt x="685" y="92"/>
                    <a:pt x="689" y="89"/>
                    <a:pt x="692" y="87"/>
                  </a:cubicBezTo>
                  <a:cubicBezTo>
                    <a:pt x="693" y="88"/>
                    <a:pt x="693" y="90"/>
                    <a:pt x="693" y="91"/>
                  </a:cubicBezTo>
                  <a:cubicBezTo>
                    <a:pt x="696" y="91"/>
                    <a:pt x="698" y="91"/>
                    <a:pt x="701" y="91"/>
                  </a:cubicBezTo>
                  <a:cubicBezTo>
                    <a:pt x="701" y="75"/>
                    <a:pt x="701" y="59"/>
                    <a:pt x="701" y="43"/>
                  </a:cubicBezTo>
                  <a:cubicBezTo>
                    <a:pt x="698" y="43"/>
                    <a:pt x="695" y="43"/>
                    <a:pt x="693" y="43"/>
                  </a:cubicBezTo>
                  <a:cubicBezTo>
                    <a:pt x="693" y="52"/>
                    <a:pt x="693" y="61"/>
                    <a:pt x="693" y="69"/>
                  </a:cubicBezTo>
                  <a:cubicBezTo>
                    <a:pt x="692" y="72"/>
                    <a:pt x="692" y="76"/>
                    <a:pt x="691" y="79"/>
                  </a:cubicBezTo>
                  <a:cubicBezTo>
                    <a:pt x="689" y="84"/>
                    <a:pt x="684" y="87"/>
                    <a:pt x="677" y="86"/>
                  </a:cubicBezTo>
                  <a:cubicBezTo>
                    <a:pt x="672" y="85"/>
                    <a:pt x="669" y="82"/>
                    <a:pt x="668" y="75"/>
                  </a:cubicBezTo>
                  <a:cubicBezTo>
                    <a:pt x="668" y="73"/>
                    <a:pt x="668" y="71"/>
                    <a:pt x="668" y="68"/>
                  </a:cubicBezTo>
                  <a:cubicBezTo>
                    <a:pt x="668" y="60"/>
                    <a:pt x="668" y="51"/>
                    <a:pt x="668" y="43"/>
                  </a:cubicBezTo>
                  <a:cubicBezTo>
                    <a:pt x="665" y="43"/>
                    <a:pt x="663" y="43"/>
                    <a:pt x="660" y="43"/>
                  </a:cubicBezTo>
                  <a:cubicBezTo>
                    <a:pt x="660" y="54"/>
                    <a:pt x="659" y="65"/>
                    <a:pt x="660" y="77"/>
                  </a:cubicBezTo>
                  <a:close/>
                  <a:moveTo>
                    <a:pt x="722" y="64"/>
                  </a:moveTo>
                  <a:cubicBezTo>
                    <a:pt x="722" y="61"/>
                    <a:pt x="723" y="59"/>
                    <a:pt x="724" y="56"/>
                  </a:cubicBezTo>
                  <a:cubicBezTo>
                    <a:pt x="726" y="51"/>
                    <a:pt x="732" y="48"/>
                    <a:pt x="737" y="48"/>
                  </a:cubicBezTo>
                  <a:cubicBezTo>
                    <a:pt x="742" y="49"/>
                    <a:pt x="746" y="53"/>
                    <a:pt x="746" y="59"/>
                  </a:cubicBezTo>
                  <a:cubicBezTo>
                    <a:pt x="747" y="64"/>
                    <a:pt x="747" y="68"/>
                    <a:pt x="747" y="72"/>
                  </a:cubicBezTo>
                  <a:cubicBezTo>
                    <a:pt x="747" y="78"/>
                    <a:pt x="747" y="85"/>
                    <a:pt x="747" y="91"/>
                  </a:cubicBezTo>
                  <a:cubicBezTo>
                    <a:pt x="750" y="91"/>
                    <a:pt x="752" y="91"/>
                    <a:pt x="755" y="91"/>
                  </a:cubicBezTo>
                  <a:cubicBezTo>
                    <a:pt x="755" y="86"/>
                    <a:pt x="755" y="80"/>
                    <a:pt x="755" y="74"/>
                  </a:cubicBezTo>
                  <a:cubicBezTo>
                    <a:pt x="755" y="67"/>
                    <a:pt x="755" y="61"/>
                    <a:pt x="754" y="54"/>
                  </a:cubicBezTo>
                  <a:cubicBezTo>
                    <a:pt x="752" y="46"/>
                    <a:pt x="747" y="42"/>
                    <a:pt x="738" y="41"/>
                  </a:cubicBezTo>
                  <a:cubicBezTo>
                    <a:pt x="732" y="41"/>
                    <a:pt x="727" y="44"/>
                    <a:pt x="722" y="49"/>
                  </a:cubicBezTo>
                  <a:cubicBezTo>
                    <a:pt x="722" y="47"/>
                    <a:pt x="722" y="45"/>
                    <a:pt x="722" y="43"/>
                  </a:cubicBezTo>
                  <a:cubicBezTo>
                    <a:pt x="719" y="43"/>
                    <a:pt x="717" y="43"/>
                    <a:pt x="714" y="43"/>
                  </a:cubicBezTo>
                  <a:cubicBezTo>
                    <a:pt x="714" y="59"/>
                    <a:pt x="714" y="75"/>
                    <a:pt x="714" y="91"/>
                  </a:cubicBezTo>
                  <a:cubicBezTo>
                    <a:pt x="717" y="91"/>
                    <a:pt x="719" y="91"/>
                    <a:pt x="722" y="91"/>
                  </a:cubicBezTo>
                  <a:cubicBezTo>
                    <a:pt x="722" y="82"/>
                    <a:pt x="722" y="73"/>
                    <a:pt x="722" y="64"/>
                  </a:cubicBezTo>
                  <a:close/>
                  <a:moveTo>
                    <a:pt x="585" y="91"/>
                  </a:moveTo>
                  <a:cubicBezTo>
                    <a:pt x="585" y="82"/>
                    <a:pt x="585" y="73"/>
                    <a:pt x="586" y="65"/>
                  </a:cubicBezTo>
                  <a:cubicBezTo>
                    <a:pt x="586" y="61"/>
                    <a:pt x="587" y="56"/>
                    <a:pt x="589" y="53"/>
                  </a:cubicBezTo>
                  <a:cubicBezTo>
                    <a:pt x="592" y="49"/>
                    <a:pt x="597" y="48"/>
                    <a:pt x="602" y="49"/>
                  </a:cubicBezTo>
                  <a:cubicBezTo>
                    <a:pt x="607" y="50"/>
                    <a:pt x="609" y="53"/>
                    <a:pt x="610" y="58"/>
                  </a:cubicBezTo>
                  <a:cubicBezTo>
                    <a:pt x="610" y="61"/>
                    <a:pt x="610" y="64"/>
                    <a:pt x="610" y="66"/>
                  </a:cubicBezTo>
                  <a:cubicBezTo>
                    <a:pt x="610" y="75"/>
                    <a:pt x="610" y="83"/>
                    <a:pt x="610" y="91"/>
                  </a:cubicBezTo>
                  <a:cubicBezTo>
                    <a:pt x="613" y="91"/>
                    <a:pt x="616" y="91"/>
                    <a:pt x="618" y="91"/>
                  </a:cubicBezTo>
                  <a:cubicBezTo>
                    <a:pt x="618" y="79"/>
                    <a:pt x="618" y="67"/>
                    <a:pt x="617" y="55"/>
                  </a:cubicBezTo>
                  <a:cubicBezTo>
                    <a:pt x="617" y="46"/>
                    <a:pt x="611" y="42"/>
                    <a:pt x="601" y="41"/>
                  </a:cubicBezTo>
                  <a:cubicBezTo>
                    <a:pt x="595" y="41"/>
                    <a:pt x="590" y="44"/>
                    <a:pt x="586" y="49"/>
                  </a:cubicBezTo>
                  <a:cubicBezTo>
                    <a:pt x="585" y="47"/>
                    <a:pt x="585" y="45"/>
                    <a:pt x="585" y="43"/>
                  </a:cubicBezTo>
                  <a:cubicBezTo>
                    <a:pt x="582" y="43"/>
                    <a:pt x="580" y="43"/>
                    <a:pt x="577" y="43"/>
                  </a:cubicBezTo>
                  <a:cubicBezTo>
                    <a:pt x="577" y="59"/>
                    <a:pt x="577" y="75"/>
                    <a:pt x="577" y="91"/>
                  </a:cubicBezTo>
                  <a:cubicBezTo>
                    <a:pt x="580" y="91"/>
                    <a:pt x="583" y="91"/>
                    <a:pt x="585" y="91"/>
                  </a:cubicBezTo>
                  <a:close/>
                  <a:moveTo>
                    <a:pt x="266" y="92"/>
                  </a:moveTo>
                  <a:cubicBezTo>
                    <a:pt x="269" y="92"/>
                    <a:pt x="271" y="92"/>
                    <a:pt x="274" y="92"/>
                  </a:cubicBezTo>
                  <a:cubicBezTo>
                    <a:pt x="274" y="89"/>
                    <a:pt x="274" y="87"/>
                    <a:pt x="274" y="85"/>
                  </a:cubicBezTo>
                  <a:cubicBezTo>
                    <a:pt x="274" y="77"/>
                    <a:pt x="274" y="69"/>
                    <a:pt x="274" y="62"/>
                  </a:cubicBezTo>
                  <a:cubicBezTo>
                    <a:pt x="274" y="54"/>
                    <a:pt x="280" y="48"/>
                    <a:pt x="287" y="48"/>
                  </a:cubicBezTo>
                  <a:cubicBezTo>
                    <a:pt x="294" y="48"/>
                    <a:pt x="297" y="52"/>
                    <a:pt x="298" y="60"/>
                  </a:cubicBezTo>
                  <a:cubicBezTo>
                    <a:pt x="299" y="66"/>
                    <a:pt x="299" y="72"/>
                    <a:pt x="299" y="78"/>
                  </a:cubicBezTo>
                  <a:cubicBezTo>
                    <a:pt x="299" y="82"/>
                    <a:pt x="299" y="87"/>
                    <a:pt x="299" y="92"/>
                  </a:cubicBezTo>
                  <a:cubicBezTo>
                    <a:pt x="302" y="92"/>
                    <a:pt x="304" y="92"/>
                    <a:pt x="307" y="92"/>
                  </a:cubicBezTo>
                  <a:cubicBezTo>
                    <a:pt x="307" y="82"/>
                    <a:pt x="307" y="72"/>
                    <a:pt x="307" y="63"/>
                  </a:cubicBezTo>
                  <a:cubicBezTo>
                    <a:pt x="307" y="61"/>
                    <a:pt x="307" y="59"/>
                    <a:pt x="306" y="57"/>
                  </a:cubicBezTo>
                  <a:cubicBezTo>
                    <a:pt x="305" y="46"/>
                    <a:pt x="298" y="39"/>
                    <a:pt x="287" y="42"/>
                  </a:cubicBezTo>
                  <a:cubicBezTo>
                    <a:pt x="282" y="43"/>
                    <a:pt x="278" y="46"/>
                    <a:pt x="274" y="48"/>
                  </a:cubicBezTo>
                  <a:cubicBezTo>
                    <a:pt x="274" y="47"/>
                    <a:pt x="274" y="45"/>
                    <a:pt x="274" y="43"/>
                  </a:cubicBezTo>
                  <a:cubicBezTo>
                    <a:pt x="271" y="43"/>
                    <a:pt x="269" y="43"/>
                    <a:pt x="266" y="43"/>
                  </a:cubicBezTo>
                  <a:cubicBezTo>
                    <a:pt x="266" y="59"/>
                    <a:pt x="266" y="75"/>
                    <a:pt x="266" y="92"/>
                  </a:cubicBezTo>
                  <a:close/>
                  <a:moveTo>
                    <a:pt x="515" y="41"/>
                  </a:moveTo>
                  <a:cubicBezTo>
                    <a:pt x="513" y="41"/>
                    <a:pt x="512" y="41"/>
                    <a:pt x="510" y="41"/>
                  </a:cubicBezTo>
                  <a:cubicBezTo>
                    <a:pt x="502" y="42"/>
                    <a:pt x="496" y="47"/>
                    <a:pt x="495" y="54"/>
                  </a:cubicBezTo>
                  <a:cubicBezTo>
                    <a:pt x="494" y="60"/>
                    <a:pt x="497" y="66"/>
                    <a:pt x="505" y="69"/>
                  </a:cubicBezTo>
                  <a:cubicBezTo>
                    <a:pt x="508" y="71"/>
                    <a:pt x="512" y="72"/>
                    <a:pt x="514" y="74"/>
                  </a:cubicBezTo>
                  <a:cubicBezTo>
                    <a:pt x="516" y="76"/>
                    <a:pt x="517" y="79"/>
                    <a:pt x="517" y="81"/>
                  </a:cubicBezTo>
                  <a:cubicBezTo>
                    <a:pt x="516" y="83"/>
                    <a:pt x="514" y="85"/>
                    <a:pt x="512" y="86"/>
                  </a:cubicBezTo>
                  <a:cubicBezTo>
                    <a:pt x="510" y="86"/>
                    <a:pt x="507" y="86"/>
                    <a:pt x="505" y="86"/>
                  </a:cubicBezTo>
                  <a:cubicBezTo>
                    <a:pt x="502" y="85"/>
                    <a:pt x="498" y="84"/>
                    <a:pt x="495" y="82"/>
                  </a:cubicBezTo>
                  <a:cubicBezTo>
                    <a:pt x="494" y="91"/>
                    <a:pt x="495" y="92"/>
                    <a:pt x="503" y="93"/>
                  </a:cubicBezTo>
                  <a:cubicBezTo>
                    <a:pt x="507" y="93"/>
                    <a:pt x="512" y="93"/>
                    <a:pt x="515" y="92"/>
                  </a:cubicBezTo>
                  <a:cubicBezTo>
                    <a:pt x="521" y="90"/>
                    <a:pt x="524" y="86"/>
                    <a:pt x="525" y="81"/>
                  </a:cubicBezTo>
                  <a:cubicBezTo>
                    <a:pt x="526" y="74"/>
                    <a:pt x="524" y="70"/>
                    <a:pt x="518" y="67"/>
                  </a:cubicBezTo>
                  <a:cubicBezTo>
                    <a:pt x="515" y="65"/>
                    <a:pt x="511" y="63"/>
                    <a:pt x="508" y="62"/>
                  </a:cubicBezTo>
                  <a:cubicBezTo>
                    <a:pt x="504" y="60"/>
                    <a:pt x="503" y="57"/>
                    <a:pt x="504" y="53"/>
                  </a:cubicBezTo>
                  <a:cubicBezTo>
                    <a:pt x="504" y="50"/>
                    <a:pt x="507" y="48"/>
                    <a:pt x="511" y="48"/>
                  </a:cubicBezTo>
                  <a:cubicBezTo>
                    <a:pt x="515" y="49"/>
                    <a:pt x="519" y="50"/>
                    <a:pt x="523" y="50"/>
                  </a:cubicBezTo>
                  <a:cubicBezTo>
                    <a:pt x="523" y="43"/>
                    <a:pt x="523" y="42"/>
                    <a:pt x="515" y="41"/>
                  </a:cubicBezTo>
                  <a:close/>
                  <a:moveTo>
                    <a:pt x="642" y="81"/>
                  </a:moveTo>
                  <a:cubicBezTo>
                    <a:pt x="641" y="70"/>
                    <a:pt x="641" y="60"/>
                    <a:pt x="641" y="49"/>
                  </a:cubicBezTo>
                  <a:cubicBezTo>
                    <a:pt x="645" y="49"/>
                    <a:pt x="649" y="49"/>
                    <a:pt x="653" y="49"/>
                  </a:cubicBezTo>
                  <a:cubicBezTo>
                    <a:pt x="653" y="47"/>
                    <a:pt x="653" y="45"/>
                    <a:pt x="653" y="42"/>
                  </a:cubicBezTo>
                  <a:cubicBezTo>
                    <a:pt x="649" y="42"/>
                    <a:pt x="645" y="42"/>
                    <a:pt x="641" y="42"/>
                  </a:cubicBezTo>
                  <a:cubicBezTo>
                    <a:pt x="641" y="38"/>
                    <a:pt x="641" y="33"/>
                    <a:pt x="641" y="29"/>
                  </a:cubicBezTo>
                  <a:cubicBezTo>
                    <a:pt x="629" y="28"/>
                    <a:pt x="634" y="37"/>
                    <a:pt x="632" y="42"/>
                  </a:cubicBezTo>
                  <a:cubicBezTo>
                    <a:pt x="630" y="42"/>
                    <a:pt x="627" y="43"/>
                    <a:pt x="625" y="43"/>
                  </a:cubicBezTo>
                  <a:cubicBezTo>
                    <a:pt x="625" y="45"/>
                    <a:pt x="625" y="47"/>
                    <a:pt x="625" y="49"/>
                  </a:cubicBezTo>
                  <a:cubicBezTo>
                    <a:pt x="627" y="49"/>
                    <a:pt x="630" y="49"/>
                    <a:pt x="633" y="50"/>
                  </a:cubicBezTo>
                  <a:cubicBezTo>
                    <a:pt x="633" y="51"/>
                    <a:pt x="633" y="53"/>
                    <a:pt x="633" y="55"/>
                  </a:cubicBezTo>
                  <a:cubicBezTo>
                    <a:pt x="633" y="63"/>
                    <a:pt x="633" y="72"/>
                    <a:pt x="633" y="80"/>
                  </a:cubicBezTo>
                  <a:cubicBezTo>
                    <a:pt x="633" y="89"/>
                    <a:pt x="638" y="93"/>
                    <a:pt x="647" y="93"/>
                  </a:cubicBezTo>
                  <a:cubicBezTo>
                    <a:pt x="653" y="93"/>
                    <a:pt x="654" y="92"/>
                    <a:pt x="653" y="85"/>
                  </a:cubicBezTo>
                  <a:cubicBezTo>
                    <a:pt x="646" y="87"/>
                    <a:pt x="642" y="86"/>
                    <a:pt x="642" y="81"/>
                  </a:cubicBezTo>
                  <a:close/>
                  <a:moveTo>
                    <a:pt x="563" y="91"/>
                  </a:moveTo>
                  <a:cubicBezTo>
                    <a:pt x="563" y="69"/>
                    <a:pt x="563" y="46"/>
                    <a:pt x="563" y="23"/>
                  </a:cubicBezTo>
                  <a:cubicBezTo>
                    <a:pt x="560" y="23"/>
                    <a:pt x="557" y="23"/>
                    <a:pt x="555" y="23"/>
                  </a:cubicBezTo>
                  <a:cubicBezTo>
                    <a:pt x="555" y="46"/>
                    <a:pt x="555" y="69"/>
                    <a:pt x="555" y="91"/>
                  </a:cubicBezTo>
                  <a:cubicBezTo>
                    <a:pt x="558" y="91"/>
                    <a:pt x="560" y="91"/>
                    <a:pt x="563" y="91"/>
                  </a:cubicBezTo>
                  <a:close/>
                  <a:moveTo>
                    <a:pt x="246" y="92"/>
                  </a:moveTo>
                  <a:cubicBezTo>
                    <a:pt x="249" y="92"/>
                    <a:pt x="251" y="92"/>
                    <a:pt x="253" y="92"/>
                  </a:cubicBezTo>
                  <a:cubicBezTo>
                    <a:pt x="253" y="75"/>
                    <a:pt x="253" y="59"/>
                    <a:pt x="253" y="43"/>
                  </a:cubicBezTo>
                  <a:cubicBezTo>
                    <a:pt x="251" y="43"/>
                    <a:pt x="249" y="43"/>
                    <a:pt x="246" y="43"/>
                  </a:cubicBezTo>
                  <a:cubicBezTo>
                    <a:pt x="246" y="59"/>
                    <a:pt x="246" y="76"/>
                    <a:pt x="246" y="92"/>
                  </a:cubicBezTo>
                  <a:close/>
                  <a:moveTo>
                    <a:pt x="251" y="32"/>
                  </a:moveTo>
                  <a:cubicBezTo>
                    <a:pt x="252" y="30"/>
                    <a:pt x="254" y="29"/>
                    <a:pt x="255" y="27"/>
                  </a:cubicBezTo>
                  <a:cubicBezTo>
                    <a:pt x="256" y="23"/>
                    <a:pt x="253" y="21"/>
                    <a:pt x="250" y="21"/>
                  </a:cubicBezTo>
                  <a:cubicBezTo>
                    <a:pt x="247" y="21"/>
                    <a:pt x="244" y="23"/>
                    <a:pt x="245" y="26"/>
                  </a:cubicBezTo>
                  <a:cubicBezTo>
                    <a:pt x="245" y="28"/>
                    <a:pt x="247" y="30"/>
                    <a:pt x="248" y="32"/>
                  </a:cubicBezTo>
                  <a:cubicBezTo>
                    <a:pt x="249" y="32"/>
                    <a:pt x="250" y="32"/>
                    <a:pt x="251" y="32"/>
                  </a:cubicBezTo>
                  <a:close/>
                </a:path>
              </a:pathLst>
            </a:custGeom>
            <a:solidFill>
              <a:srgbClr val="FFFFFF"/>
            </a:solidFill>
            <a:ln>
              <a:noFill/>
            </a:ln>
          </p:spPr>
          <p:txBody>
            <a:bodyPr vert="horz" wrap="square" lIns="87857" tIns="43929" rIns="87857" bIns="43929" numCol="1" anchor="t" anchorCtr="0" compatLnSpc="1">
              <a:prstTxWarp prst="textNoShape">
                <a:avLst/>
              </a:prstTxWarp>
            </a:bodyPr>
            <a:lstStyle/>
            <a:p>
              <a:pPr defTabSz="896085"/>
              <a:endParaRPr lang="en-US" sz="1729">
                <a:solidFill>
                  <a:srgbClr val="505050"/>
                </a:solidFill>
              </a:endParaRPr>
            </a:p>
          </p:txBody>
        </p:sp>
      </p:grpSp>
      <p:sp>
        <p:nvSpPr>
          <p:cNvPr id="247" name="TextBox 246"/>
          <p:cNvSpPr txBox="1"/>
          <p:nvPr/>
        </p:nvSpPr>
        <p:spPr>
          <a:xfrm>
            <a:off x="10130727" y="2273673"/>
            <a:ext cx="2064977" cy="162890"/>
          </a:xfrm>
          <a:prstGeom prst="rect">
            <a:avLst/>
          </a:prstGeom>
          <a:noFill/>
        </p:spPr>
        <p:txBody>
          <a:bodyPr wrap="square" lIns="0" tIns="0" rIns="0" bIns="0" rtlCol="0">
            <a:spAutoFit/>
          </a:bodyPr>
          <a:lstStyle/>
          <a:p>
            <a:pPr algn="ctr" defTabSz="1218184">
              <a:lnSpc>
                <a:spcPct val="90000"/>
              </a:lnSpc>
              <a:spcBef>
                <a:spcPct val="20000"/>
              </a:spcBef>
              <a:buSzPct val="80000"/>
            </a:pPr>
            <a:r>
              <a:rPr lang="en-US" sz="1176" dirty="0">
                <a:solidFill>
                  <a:schemeClr val="bg1"/>
                </a:solidFill>
              </a:rPr>
              <a:t>3rd party clouds/hosting</a:t>
            </a:r>
          </a:p>
        </p:txBody>
      </p:sp>
      <p:grpSp>
        <p:nvGrpSpPr>
          <p:cNvPr id="257" name="Group 256"/>
          <p:cNvGrpSpPr/>
          <p:nvPr/>
        </p:nvGrpSpPr>
        <p:grpSpPr>
          <a:xfrm>
            <a:off x="7866497" y="1619894"/>
            <a:ext cx="694811" cy="493635"/>
            <a:chOff x="5543178" y="2749845"/>
            <a:chExt cx="1350118" cy="1163895"/>
          </a:xfrm>
        </p:grpSpPr>
        <p:sp>
          <p:nvSpPr>
            <p:cNvPr id="258" name="Isosceles Triangle 257"/>
            <p:cNvSpPr/>
            <p:nvPr/>
          </p:nvSpPr>
          <p:spPr bwMode="auto">
            <a:xfrm>
              <a:off x="5543178" y="2749845"/>
              <a:ext cx="1350118" cy="1163895"/>
            </a:xfrm>
            <a:prstGeom prst="triangl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895822" fontAlgn="base">
                <a:lnSpc>
                  <a:spcPct val="90000"/>
                </a:lnSpc>
                <a:spcBef>
                  <a:spcPct val="0"/>
                </a:spcBef>
                <a:spcAft>
                  <a:spcPct val="0"/>
                </a:spcAft>
              </a:pPr>
              <a:endParaRPr lang="en-US" sz="1960" spc="-49" dirty="0">
                <a:gradFill>
                  <a:gsLst>
                    <a:gs pos="1250">
                      <a:srgbClr val="EFEFEF"/>
                    </a:gs>
                    <a:gs pos="10417">
                      <a:srgbClr val="EFEFEF"/>
                    </a:gs>
                  </a:gsLst>
                  <a:lin ang="5400000" scaled="0"/>
                </a:gradFill>
              </a:endParaRPr>
            </a:p>
          </p:txBody>
        </p:sp>
        <p:grpSp>
          <p:nvGrpSpPr>
            <p:cNvPr id="259" name="Group 4"/>
            <p:cNvGrpSpPr>
              <a:grpSpLocks noChangeAspect="1"/>
            </p:cNvGrpSpPr>
            <p:nvPr/>
          </p:nvGrpSpPr>
          <p:grpSpPr bwMode="auto">
            <a:xfrm>
              <a:off x="5825237" y="3094530"/>
              <a:ext cx="783475" cy="778536"/>
              <a:chOff x="3125" y="1415"/>
              <a:chExt cx="1586" cy="1576"/>
            </a:xfrm>
            <a:solidFill>
              <a:schemeClr val="tx2"/>
            </a:solidFill>
          </p:grpSpPr>
          <p:sp>
            <p:nvSpPr>
              <p:cNvPr id="260" name="Freeform 5"/>
              <p:cNvSpPr>
                <a:spLocks/>
              </p:cNvSpPr>
              <p:nvPr/>
            </p:nvSpPr>
            <p:spPr bwMode="auto">
              <a:xfrm>
                <a:off x="3942" y="2006"/>
                <a:ext cx="273" cy="494"/>
              </a:xfrm>
              <a:custGeom>
                <a:avLst/>
                <a:gdLst>
                  <a:gd name="T0" fmla="*/ 19 w 115"/>
                  <a:gd name="T1" fmla="*/ 0 h 208"/>
                  <a:gd name="T2" fmla="*/ 0 w 115"/>
                  <a:gd name="T3" fmla="*/ 7 h 208"/>
                  <a:gd name="T4" fmla="*/ 0 w 115"/>
                  <a:gd name="T5" fmla="*/ 207 h 208"/>
                  <a:gd name="T6" fmla="*/ 3 w 115"/>
                  <a:gd name="T7" fmla="*/ 208 h 208"/>
                  <a:gd name="T8" fmla="*/ 114 w 115"/>
                  <a:gd name="T9" fmla="*/ 135 h 208"/>
                  <a:gd name="T10" fmla="*/ 114 w 115"/>
                  <a:gd name="T11" fmla="*/ 131 h 208"/>
                  <a:gd name="T12" fmla="*/ 115 w 115"/>
                  <a:gd name="T13" fmla="*/ 119 h 208"/>
                  <a:gd name="T14" fmla="*/ 19 w 115"/>
                  <a:gd name="T15" fmla="*/ 0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208">
                    <a:moveTo>
                      <a:pt x="19" y="0"/>
                    </a:moveTo>
                    <a:cubicBezTo>
                      <a:pt x="13" y="4"/>
                      <a:pt x="6" y="6"/>
                      <a:pt x="0" y="7"/>
                    </a:cubicBezTo>
                    <a:cubicBezTo>
                      <a:pt x="0" y="207"/>
                      <a:pt x="0" y="207"/>
                      <a:pt x="0" y="207"/>
                    </a:cubicBezTo>
                    <a:cubicBezTo>
                      <a:pt x="1" y="208"/>
                      <a:pt x="2" y="208"/>
                      <a:pt x="3" y="208"/>
                    </a:cubicBezTo>
                    <a:cubicBezTo>
                      <a:pt x="114" y="135"/>
                      <a:pt x="114" y="135"/>
                      <a:pt x="114" y="135"/>
                    </a:cubicBezTo>
                    <a:cubicBezTo>
                      <a:pt x="114" y="134"/>
                      <a:pt x="114" y="132"/>
                      <a:pt x="114" y="131"/>
                    </a:cubicBezTo>
                    <a:cubicBezTo>
                      <a:pt x="114" y="127"/>
                      <a:pt x="115" y="123"/>
                      <a:pt x="115" y="119"/>
                    </a:cubicBezTo>
                    <a:lnTo>
                      <a:pt x="1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09" rIns="89619" bIns="44809" numCol="1" anchor="t" anchorCtr="0" compatLnSpc="1">
                <a:prstTxWarp prst="textNoShape">
                  <a:avLst/>
                </a:prstTxWarp>
              </a:bodyPr>
              <a:lstStyle/>
              <a:p>
                <a:pPr defTabSz="913859"/>
                <a:endParaRPr lang="en-US" sz="1764">
                  <a:solidFill>
                    <a:srgbClr val="505050"/>
                  </a:solidFill>
                </a:endParaRPr>
              </a:p>
            </p:txBody>
          </p:sp>
          <p:sp>
            <p:nvSpPr>
              <p:cNvPr id="261" name="Freeform 6"/>
              <p:cNvSpPr>
                <a:spLocks/>
              </p:cNvSpPr>
              <p:nvPr/>
            </p:nvSpPr>
            <p:spPr bwMode="auto">
              <a:xfrm>
                <a:off x="3600" y="2013"/>
                <a:ext cx="275" cy="487"/>
              </a:xfrm>
              <a:custGeom>
                <a:avLst/>
                <a:gdLst>
                  <a:gd name="T0" fmla="*/ 0 w 116"/>
                  <a:gd name="T1" fmla="*/ 106 h 205"/>
                  <a:gd name="T2" fmla="*/ 5 w 116"/>
                  <a:gd name="T3" fmla="*/ 128 h 205"/>
                  <a:gd name="T4" fmla="*/ 3 w 116"/>
                  <a:gd name="T5" fmla="*/ 141 h 205"/>
                  <a:gd name="T6" fmla="*/ 116 w 116"/>
                  <a:gd name="T7" fmla="*/ 205 h 205"/>
                  <a:gd name="T8" fmla="*/ 116 w 116"/>
                  <a:gd name="T9" fmla="*/ 1 h 205"/>
                  <a:gd name="T10" fmla="*/ 113 w 116"/>
                  <a:gd name="T11" fmla="*/ 0 h 205"/>
                  <a:gd name="T12" fmla="*/ 0 w 116"/>
                  <a:gd name="T13" fmla="*/ 106 h 205"/>
                </a:gdLst>
                <a:ahLst/>
                <a:cxnLst>
                  <a:cxn ang="0">
                    <a:pos x="T0" y="T1"/>
                  </a:cxn>
                  <a:cxn ang="0">
                    <a:pos x="T2" y="T3"/>
                  </a:cxn>
                  <a:cxn ang="0">
                    <a:pos x="T4" y="T5"/>
                  </a:cxn>
                  <a:cxn ang="0">
                    <a:pos x="T6" y="T7"/>
                  </a:cxn>
                  <a:cxn ang="0">
                    <a:pos x="T8" y="T9"/>
                  </a:cxn>
                  <a:cxn ang="0">
                    <a:pos x="T10" y="T11"/>
                  </a:cxn>
                  <a:cxn ang="0">
                    <a:pos x="T12" y="T13"/>
                  </a:cxn>
                </a:cxnLst>
                <a:rect l="0" t="0" r="r" b="b"/>
                <a:pathLst>
                  <a:path w="116" h="205">
                    <a:moveTo>
                      <a:pt x="0" y="106"/>
                    </a:moveTo>
                    <a:cubicBezTo>
                      <a:pt x="3" y="113"/>
                      <a:pt x="5" y="120"/>
                      <a:pt x="5" y="128"/>
                    </a:cubicBezTo>
                    <a:cubicBezTo>
                      <a:pt x="5" y="132"/>
                      <a:pt x="4" y="137"/>
                      <a:pt x="3" y="141"/>
                    </a:cubicBezTo>
                    <a:cubicBezTo>
                      <a:pt x="116" y="205"/>
                      <a:pt x="116" y="205"/>
                      <a:pt x="116" y="205"/>
                    </a:cubicBezTo>
                    <a:cubicBezTo>
                      <a:pt x="116" y="1"/>
                      <a:pt x="116" y="1"/>
                      <a:pt x="116" y="1"/>
                    </a:cubicBezTo>
                    <a:cubicBezTo>
                      <a:pt x="115" y="1"/>
                      <a:pt x="114" y="1"/>
                      <a:pt x="113" y="0"/>
                    </a:cubicBezTo>
                    <a:lnTo>
                      <a:pt x="0" y="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09" rIns="89619" bIns="44809" numCol="1" anchor="t" anchorCtr="0" compatLnSpc="1">
                <a:prstTxWarp prst="textNoShape">
                  <a:avLst/>
                </a:prstTxWarp>
              </a:bodyPr>
              <a:lstStyle/>
              <a:p>
                <a:pPr defTabSz="913859"/>
                <a:endParaRPr lang="en-US" sz="1764">
                  <a:solidFill>
                    <a:srgbClr val="505050"/>
                  </a:solidFill>
                </a:endParaRPr>
              </a:p>
            </p:txBody>
          </p:sp>
          <p:sp>
            <p:nvSpPr>
              <p:cNvPr id="262" name="Freeform 7"/>
              <p:cNvSpPr>
                <a:spLocks noEditPoints="1"/>
              </p:cNvSpPr>
              <p:nvPr/>
            </p:nvSpPr>
            <p:spPr bwMode="auto">
              <a:xfrm>
                <a:off x="3125" y="1415"/>
                <a:ext cx="1586" cy="1576"/>
              </a:xfrm>
              <a:custGeom>
                <a:avLst/>
                <a:gdLst>
                  <a:gd name="T0" fmla="*/ 331 w 668"/>
                  <a:gd name="T1" fmla="*/ 0 h 664"/>
                  <a:gd name="T2" fmla="*/ 0 w 668"/>
                  <a:gd name="T3" fmla="*/ 391 h 664"/>
                  <a:gd name="T4" fmla="*/ 331 w 668"/>
                  <a:gd name="T5" fmla="*/ 664 h 664"/>
                  <a:gd name="T6" fmla="*/ 668 w 668"/>
                  <a:gd name="T7" fmla="*/ 391 h 664"/>
                  <a:gd name="T8" fmla="*/ 331 w 668"/>
                  <a:gd name="T9" fmla="*/ 0 h 664"/>
                  <a:gd name="T10" fmla="*/ 511 w 668"/>
                  <a:gd name="T11" fmla="*/ 434 h 664"/>
                  <a:gd name="T12" fmla="*/ 473 w 668"/>
                  <a:gd name="T13" fmla="*/ 417 h 664"/>
                  <a:gd name="T14" fmla="*/ 379 w 668"/>
                  <a:gd name="T15" fmla="*/ 478 h 664"/>
                  <a:gd name="T16" fmla="*/ 389 w 668"/>
                  <a:gd name="T17" fmla="*/ 509 h 664"/>
                  <a:gd name="T18" fmla="*/ 335 w 668"/>
                  <a:gd name="T19" fmla="*/ 563 h 664"/>
                  <a:gd name="T20" fmla="*/ 282 w 668"/>
                  <a:gd name="T21" fmla="*/ 509 h 664"/>
                  <a:gd name="T22" fmla="*/ 293 w 668"/>
                  <a:gd name="T23" fmla="*/ 477 h 664"/>
                  <a:gd name="T24" fmla="*/ 189 w 668"/>
                  <a:gd name="T25" fmla="*/ 418 h 664"/>
                  <a:gd name="T26" fmla="*/ 152 w 668"/>
                  <a:gd name="T27" fmla="*/ 434 h 664"/>
                  <a:gd name="T28" fmla="*/ 98 w 668"/>
                  <a:gd name="T29" fmla="*/ 380 h 664"/>
                  <a:gd name="T30" fmla="*/ 152 w 668"/>
                  <a:gd name="T31" fmla="*/ 327 h 664"/>
                  <a:gd name="T32" fmla="*/ 178 w 668"/>
                  <a:gd name="T33" fmla="*/ 334 h 664"/>
                  <a:gd name="T34" fmla="*/ 287 w 668"/>
                  <a:gd name="T35" fmla="*/ 232 h 664"/>
                  <a:gd name="T36" fmla="*/ 277 w 668"/>
                  <a:gd name="T37" fmla="*/ 198 h 664"/>
                  <a:gd name="T38" fmla="*/ 335 w 668"/>
                  <a:gd name="T39" fmla="*/ 140 h 664"/>
                  <a:gd name="T40" fmla="*/ 394 w 668"/>
                  <a:gd name="T41" fmla="*/ 198 h 664"/>
                  <a:gd name="T42" fmla="*/ 386 w 668"/>
                  <a:gd name="T43" fmla="*/ 227 h 664"/>
                  <a:gd name="T44" fmla="*/ 478 w 668"/>
                  <a:gd name="T45" fmla="*/ 339 h 664"/>
                  <a:gd name="T46" fmla="*/ 511 w 668"/>
                  <a:gd name="T47" fmla="*/ 327 h 664"/>
                  <a:gd name="T48" fmla="*/ 565 w 668"/>
                  <a:gd name="T49" fmla="*/ 380 h 664"/>
                  <a:gd name="T50" fmla="*/ 511 w 668"/>
                  <a:gd name="T51" fmla="*/ 434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8" h="664">
                    <a:moveTo>
                      <a:pt x="331" y="0"/>
                    </a:moveTo>
                    <a:cubicBezTo>
                      <a:pt x="0" y="391"/>
                      <a:pt x="0" y="391"/>
                      <a:pt x="0" y="391"/>
                    </a:cubicBezTo>
                    <a:cubicBezTo>
                      <a:pt x="331" y="664"/>
                      <a:pt x="331" y="664"/>
                      <a:pt x="331" y="664"/>
                    </a:cubicBezTo>
                    <a:cubicBezTo>
                      <a:pt x="668" y="391"/>
                      <a:pt x="668" y="391"/>
                      <a:pt x="668" y="391"/>
                    </a:cubicBezTo>
                    <a:lnTo>
                      <a:pt x="331" y="0"/>
                    </a:lnTo>
                    <a:close/>
                    <a:moveTo>
                      <a:pt x="511" y="434"/>
                    </a:moveTo>
                    <a:cubicBezTo>
                      <a:pt x="496" y="434"/>
                      <a:pt x="482" y="427"/>
                      <a:pt x="473" y="417"/>
                    </a:cubicBezTo>
                    <a:cubicBezTo>
                      <a:pt x="379" y="478"/>
                      <a:pt x="379" y="478"/>
                      <a:pt x="379" y="478"/>
                    </a:cubicBezTo>
                    <a:cubicBezTo>
                      <a:pt x="385" y="487"/>
                      <a:pt x="389" y="498"/>
                      <a:pt x="389" y="509"/>
                    </a:cubicBezTo>
                    <a:cubicBezTo>
                      <a:pt x="389" y="539"/>
                      <a:pt x="365" y="563"/>
                      <a:pt x="335" y="563"/>
                    </a:cubicBezTo>
                    <a:cubicBezTo>
                      <a:pt x="305" y="563"/>
                      <a:pt x="282" y="539"/>
                      <a:pt x="282" y="509"/>
                    </a:cubicBezTo>
                    <a:cubicBezTo>
                      <a:pt x="282" y="497"/>
                      <a:pt x="286" y="486"/>
                      <a:pt x="293" y="477"/>
                    </a:cubicBezTo>
                    <a:cubicBezTo>
                      <a:pt x="189" y="418"/>
                      <a:pt x="189" y="418"/>
                      <a:pt x="189" y="418"/>
                    </a:cubicBezTo>
                    <a:cubicBezTo>
                      <a:pt x="179" y="428"/>
                      <a:pt x="166" y="434"/>
                      <a:pt x="152" y="434"/>
                    </a:cubicBezTo>
                    <a:cubicBezTo>
                      <a:pt x="122" y="434"/>
                      <a:pt x="98" y="410"/>
                      <a:pt x="98" y="380"/>
                    </a:cubicBezTo>
                    <a:cubicBezTo>
                      <a:pt x="98" y="350"/>
                      <a:pt x="122" y="327"/>
                      <a:pt x="152" y="327"/>
                    </a:cubicBezTo>
                    <a:cubicBezTo>
                      <a:pt x="161" y="327"/>
                      <a:pt x="170" y="329"/>
                      <a:pt x="178" y="334"/>
                    </a:cubicBezTo>
                    <a:cubicBezTo>
                      <a:pt x="287" y="232"/>
                      <a:pt x="287" y="232"/>
                      <a:pt x="287" y="232"/>
                    </a:cubicBezTo>
                    <a:cubicBezTo>
                      <a:pt x="281" y="222"/>
                      <a:pt x="277" y="211"/>
                      <a:pt x="277" y="198"/>
                    </a:cubicBezTo>
                    <a:cubicBezTo>
                      <a:pt x="277" y="166"/>
                      <a:pt x="303" y="140"/>
                      <a:pt x="335" y="140"/>
                    </a:cubicBezTo>
                    <a:cubicBezTo>
                      <a:pt x="367" y="140"/>
                      <a:pt x="394" y="166"/>
                      <a:pt x="394" y="198"/>
                    </a:cubicBezTo>
                    <a:cubicBezTo>
                      <a:pt x="394" y="208"/>
                      <a:pt x="391" y="218"/>
                      <a:pt x="386" y="227"/>
                    </a:cubicBezTo>
                    <a:cubicBezTo>
                      <a:pt x="478" y="339"/>
                      <a:pt x="478" y="339"/>
                      <a:pt x="478" y="339"/>
                    </a:cubicBezTo>
                    <a:cubicBezTo>
                      <a:pt x="487" y="331"/>
                      <a:pt x="499" y="327"/>
                      <a:pt x="511" y="327"/>
                    </a:cubicBezTo>
                    <a:cubicBezTo>
                      <a:pt x="541" y="327"/>
                      <a:pt x="565" y="350"/>
                      <a:pt x="565" y="380"/>
                    </a:cubicBezTo>
                    <a:cubicBezTo>
                      <a:pt x="565" y="410"/>
                      <a:pt x="541" y="434"/>
                      <a:pt x="511" y="4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09" rIns="89619" bIns="44809" numCol="1" anchor="t" anchorCtr="0" compatLnSpc="1">
                <a:prstTxWarp prst="textNoShape">
                  <a:avLst/>
                </a:prstTxWarp>
              </a:bodyPr>
              <a:lstStyle/>
              <a:p>
                <a:pPr defTabSz="913859"/>
                <a:endParaRPr lang="en-US" sz="1764">
                  <a:solidFill>
                    <a:srgbClr val="505050"/>
                  </a:solidFill>
                </a:endParaRPr>
              </a:p>
            </p:txBody>
          </p:sp>
        </p:grpSp>
      </p:grpSp>
      <p:sp>
        <p:nvSpPr>
          <p:cNvPr id="263" name="Rectangle 262"/>
          <p:cNvSpPr>
            <a:spLocks noChangeAspect="1"/>
          </p:cNvSpPr>
          <p:nvPr/>
        </p:nvSpPr>
        <p:spPr>
          <a:xfrm>
            <a:off x="7616915" y="2121116"/>
            <a:ext cx="1314188" cy="605102"/>
          </a:xfrm>
          <a:prstGeom prst="rect">
            <a:avLst/>
          </a:prstGeom>
        </p:spPr>
        <p:txBody>
          <a:bodyPr wrap="square">
            <a:spAutoFit/>
          </a:bodyPr>
          <a:lstStyle/>
          <a:p>
            <a:pPr defTabSz="914093"/>
            <a:r>
              <a:rPr lang="en-US" sz="1960" kern="0" dirty="0">
                <a:solidFill>
                  <a:schemeClr val="bg1"/>
                </a:solidFill>
                <a:cs typeface="Arial" panose="020B0604020202020204" pitchFamily="34" charset="0"/>
              </a:rPr>
              <a:t> </a:t>
            </a:r>
            <a:r>
              <a:rPr lang="en-US" sz="1372" kern="0" dirty="0" smtClean="0">
                <a:solidFill>
                  <a:schemeClr val="bg1"/>
                </a:solidFill>
                <a:cs typeface="Arial" panose="020B0604020202020204" pitchFamily="34" charset="0"/>
              </a:rPr>
              <a:t>Microsoft </a:t>
            </a:r>
            <a:r>
              <a:rPr lang="en-US" sz="1372" kern="0" dirty="0">
                <a:solidFill>
                  <a:schemeClr val="bg1"/>
                </a:solidFill>
                <a:cs typeface="Arial" panose="020B0604020202020204" pitchFamily="34" charset="0"/>
              </a:rPr>
              <a:t>Azure AD</a:t>
            </a:r>
            <a:endParaRPr lang="en-US" sz="1372" dirty="0">
              <a:solidFill>
                <a:schemeClr val="bg1"/>
              </a:solidFill>
            </a:endParaRPr>
          </a:p>
        </p:txBody>
      </p:sp>
      <p:grpSp>
        <p:nvGrpSpPr>
          <p:cNvPr id="265" name="Group 264"/>
          <p:cNvGrpSpPr>
            <a:grpSpLocks noChangeAspect="1"/>
          </p:cNvGrpSpPr>
          <p:nvPr/>
        </p:nvGrpSpPr>
        <p:grpSpPr>
          <a:xfrm>
            <a:off x="5301003" y="4952999"/>
            <a:ext cx="3906065" cy="1777687"/>
            <a:chOff x="820718" y="2275055"/>
            <a:chExt cx="4727050" cy="1892927"/>
          </a:xfrm>
        </p:grpSpPr>
        <p:sp>
          <p:nvSpPr>
            <p:cNvPr id="296" name="Rectangle 295"/>
            <p:cNvSpPr/>
            <p:nvPr/>
          </p:nvSpPr>
          <p:spPr bwMode="auto">
            <a:xfrm>
              <a:off x="3154240" y="2275055"/>
              <a:ext cx="2393528" cy="1447846"/>
            </a:xfrm>
            <a:prstGeom prst="rect">
              <a:avLst/>
            </a:prstGeom>
            <a:solidFill>
              <a:schemeClr val="accent1"/>
            </a:solidFill>
            <a:ln w="19050">
              <a:solidFill>
                <a:schemeClr val="bg1"/>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895822" fontAlgn="base">
                <a:lnSpc>
                  <a:spcPct val="90000"/>
                </a:lnSpc>
                <a:spcBef>
                  <a:spcPct val="0"/>
                </a:spcBef>
                <a:spcAft>
                  <a:spcPct val="0"/>
                </a:spcAft>
              </a:pPr>
              <a:endParaRPr lang="en-US" sz="1960" spc="-49" dirty="0">
                <a:gradFill>
                  <a:gsLst>
                    <a:gs pos="1250">
                      <a:srgbClr val="EFEFEF"/>
                    </a:gs>
                    <a:gs pos="10417">
                      <a:srgbClr val="EFEFEF"/>
                    </a:gs>
                  </a:gsLst>
                  <a:lin ang="5400000" scaled="0"/>
                </a:gradFill>
              </a:endParaRPr>
            </a:p>
          </p:txBody>
        </p:sp>
        <p:grpSp>
          <p:nvGrpSpPr>
            <p:cNvPr id="267" name="Group 3"/>
            <p:cNvGrpSpPr>
              <a:grpSpLocks noChangeAspect="1"/>
            </p:cNvGrpSpPr>
            <p:nvPr/>
          </p:nvGrpSpPr>
          <p:grpSpPr>
            <a:xfrm>
              <a:off x="820718" y="2771308"/>
              <a:ext cx="1663723" cy="1396674"/>
              <a:chOff x="5168302" y="3917505"/>
              <a:chExt cx="2195536" cy="1843122"/>
            </a:xfrm>
          </p:grpSpPr>
          <p:sp>
            <p:nvSpPr>
              <p:cNvPr id="268" name="Round Same Side Corner Rectangle 4"/>
              <p:cNvSpPr/>
              <p:nvPr>
                <p:custDataLst>
                  <p:tags r:id="rId1"/>
                </p:custDataLst>
              </p:nvPr>
            </p:nvSpPr>
            <p:spPr bwMode="auto">
              <a:xfrm rot="10800000">
                <a:off x="5168302" y="3917505"/>
                <a:ext cx="2195536" cy="1843122"/>
              </a:xfrm>
              <a:prstGeom prst="round2SameRect">
                <a:avLst>
                  <a:gd name="adj1" fmla="val 0"/>
                  <a:gd name="adj2" fmla="val 0"/>
                </a:avLst>
              </a:prstGeom>
              <a:noFill/>
              <a:ln w="19050" cap="flat" cmpd="sng" algn="ctr">
                <a:noFill/>
                <a:prstDash val="solid"/>
                <a:headEnd type="none" w="med" len="med"/>
                <a:tailEnd type="none" w="med" len="med"/>
              </a:ln>
              <a:effectLst/>
            </p:spPr>
            <p:txBody>
              <a:bodyPr vert="horz" wrap="square" lIns="111841" tIns="55919" rIns="111841" bIns="55919" numCol="1" rtlCol="0" anchor="ctr" anchorCtr="0" compatLnSpc="1">
                <a:prstTxWarp prst="textNoShape">
                  <a:avLst/>
                </a:prstTxWarp>
              </a:bodyPr>
              <a:lstStyle/>
              <a:p>
                <a:pPr algn="ctr" defTabSz="1118033" fontAlgn="base">
                  <a:spcBef>
                    <a:spcPct val="0"/>
                  </a:spcBef>
                  <a:spcAft>
                    <a:spcPct val="0"/>
                  </a:spcAft>
                  <a:defRPr/>
                </a:pPr>
                <a:endParaRPr lang="en-US" sz="2752" kern="0" dirty="0">
                  <a:solidFill>
                    <a:srgbClr val="505050"/>
                  </a:solidFill>
                </a:endParaRPr>
              </a:p>
            </p:txBody>
          </p:sp>
          <p:grpSp>
            <p:nvGrpSpPr>
              <p:cNvPr id="270" name="Group 8"/>
              <p:cNvGrpSpPr/>
              <p:nvPr/>
            </p:nvGrpSpPr>
            <p:grpSpPr>
              <a:xfrm>
                <a:off x="6132427" y="4348831"/>
                <a:ext cx="248013" cy="405722"/>
                <a:chOff x="2206989" y="4938392"/>
                <a:chExt cx="231983" cy="399928"/>
              </a:xfrm>
            </p:grpSpPr>
            <p:sp>
              <p:nvSpPr>
                <p:cNvPr id="283" name="Arc 26"/>
                <p:cNvSpPr/>
                <p:nvPr/>
              </p:nvSpPr>
              <p:spPr>
                <a:xfrm rot="5012506">
                  <a:off x="2200463" y="5152334"/>
                  <a:ext cx="197274" cy="174698"/>
                </a:xfrm>
                <a:prstGeom prst="arc">
                  <a:avLst>
                    <a:gd name="adj1" fmla="val 16200000"/>
                    <a:gd name="adj2" fmla="val 814800"/>
                  </a:avLst>
                </a:prstGeom>
                <a:noFill/>
                <a:ln w="9525" cap="flat" cmpd="sng" algn="ctr">
                  <a:noFill/>
                  <a:prstDash val="solid"/>
                </a:ln>
                <a:effectLst/>
              </p:spPr>
              <p:txBody>
                <a:bodyPr rtlCol="0"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913651">
                    <a:defRPr/>
                  </a:pPr>
                  <a:endParaRPr lang="en-US" sz="1834" dirty="0">
                    <a:ln>
                      <a:solidFill>
                        <a:srgbClr val="FFFFFF">
                          <a:alpha val="0"/>
                        </a:srgbClr>
                      </a:solidFill>
                    </a:ln>
                    <a:solidFill>
                      <a:srgbClr val="505050"/>
                    </a:solidFill>
                  </a:endParaRPr>
                </a:p>
              </p:txBody>
            </p:sp>
            <p:sp>
              <p:nvSpPr>
                <p:cNvPr id="284" name="Arc 29"/>
                <p:cNvSpPr/>
                <p:nvPr/>
              </p:nvSpPr>
              <p:spPr>
                <a:xfrm rot="16587494" flipH="1">
                  <a:off x="2252986" y="5152334"/>
                  <a:ext cx="197274" cy="174698"/>
                </a:xfrm>
                <a:prstGeom prst="arc">
                  <a:avLst>
                    <a:gd name="adj1" fmla="val 16200000"/>
                    <a:gd name="adj2" fmla="val 814800"/>
                  </a:avLst>
                </a:prstGeom>
                <a:noFill/>
                <a:ln w="9525" cap="flat" cmpd="sng" algn="ctr">
                  <a:noFill/>
                  <a:prstDash val="solid"/>
                </a:ln>
                <a:effectLst/>
              </p:spPr>
              <p:txBody>
                <a:bodyPr rtlCol="0"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913651">
                    <a:defRPr/>
                  </a:pPr>
                  <a:endParaRPr lang="en-US" sz="1834" dirty="0">
                    <a:ln>
                      <a:solidFill>
                        <a:srgbClr val="FFFFFF">
                          <a:alpha val="0"/>
                        </a:srgbClr>
                      </a:solidFill>
                    </a:ln>
                    <a:solidFill>
                      <a:srgbClr val="505050"/>
                    </a:solidFill>
                  </a:endParaRPr>
                </a:p>
              </p:txBody>
            </p:sp>
            <p:sp>
              <p:nvSpPr>
                <p:cNvPr id="285" name="Arc 30"/>
                <p:cNvSpPr/>
                <p:nvPr/>
              </p:nvSpPr>
              <p:spPr>
                <a:xfrm rot="7395384">
                  <a:off x="2218960" y="4926421"/>
                  <a:ext cx="150756" cy="174698"/>
                </a:xfrm>
                <a:prstGeom prst="arc">
                  <a:avLst>
                    <a:gd name="adj1" fmla="val 16200000"/>
                    <a:gd name="adj2" fmla="val 21459126"/>
                  </a:avLst>
                </a:prstGeom>
                <a:noFill/>
                <a:ln w="9525" cap="flat" cmpd="sng" algn="ctr">
                  <a:noFill/>
                  <a:prstDash val="solid"/>
                </a:ln>
                <a:effectLst/>
              </p:spPr>
              <p:txBody>
                <a:bodyPr rtlCol="0"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913651">
                    <a:defRPr/>
                  </a:pPr>
                  <a:endParaRPr lang="en-US" sz="1834" dirty="0">
                    <a:ln>
                      <a:solidFill>
                        <a:srgbClr val="FFFFFF">
                          <a:alpha val="0"/>
                        </a:srgbClr>
                      </a:solidFill>
                    </a:ln>
                    <a:solidFill>
                      <a:srgbClr val="505050"/>
                    </a:solidFill>
                  </a:endParaRPr>
                </a:p>
              </p:txBody>
            </p:sp>
            <p:cxnSp>
              <p:nvCxnSpPr>
                <p:cNvPr id="286" name="Straight Connector 33"/>
                <p:cNvCxnSpPr/>
                <p:nvPr/>
              </p:nvCxnSpPr>
              <p:spPr>
                <a:xfrm>
                  <a:off x="2247429" y="5077335"/>
                  <a:ext cx="0" cy="239757"/>
                </a:xfrm>
                <a:prstGeom prst="line">
                  <a:avLst/>
                </a:prstGeom>
                <a:noFill/>
                <a:ln w="9525" cap="flat" cmpd="sng" algn="ctr">
                  <a:noFill/>
                  <a:prstDash val="solid"/>
                </a:ln>
                <a:effectLst/>
              </p:spPr>
            </p:cxnSp>
            <p:cxnSp>
              <p:nvCxnSpPr>
                <p:cNvPr id="288" name="Straight Connector 36"/>
                <p:cNvCxnSpPr/>
                <p:nvPr/>
              </p:nvCxnSpPr>
              <p:spPr>
                <a:xfrm>
                  <a:off x="2396995" y="5077355"/>
                  <a:ext cx="0" cy="239755"/>
                </a:xfrm>
                <a:prstGeom prst="line">
                  <a:avLst/>
                </a:prstGeom>
                <a:noFill/>
                <a:ln w="9525" cap="flat" cmpd="sng" algn="ctr">
                  <a:noFill/>
                  <a:prstDash val="solid"/>
                </a:ln>
                <a:effectLst/>
              </p:spPr>
            </p:cxnSp>
          </p:grpSp>
        </p:grpSp>
      </p:grpSp>
      <p:sp>
        <p:nvSpPr>
          <p:cNvPr id="311" name="Freeform 310"/>
          <p:cNvSpPr/>
          <p:nvPr/>
        </p:nvSpPr>
        <p:spPr bwMode="auto">
          <a:xfrm rot="19083974">
            <a:off x="6751330" y="3091228"/>
            <a:ext cx="1389788" cy="1488555"/>
          </a:xfrm>
          <a:custGeom>
            <a:avLst/>
            <a:gdLst>
              <a:gd name="connsiteX0" fmla="*/ 0 w 581025"/>
              <a:gd name="connsiteY0" fmla="*/ 1200150 h 1200150"/>
              <a:gd name="connsiteX1" fmla="*/ 581025 w 581025"/>
              <a:gd name="connsiteY1" fmla="*/ 0 h 1200150"/>
            </a:gdLst>
            <a:ahLst/>
            <a:cxnLst>
              <a:cxn ang="0">
                <a:pos x="connsiteX0" y="connsiteY0"/>
              </a:cxn>
              <a:cxn ang="0">
                <a:pos x="connsiteX1" y="connsiteY1"/>
              </a:cxn>
            </a:cxnLst>
            <a:rect l="l" t="t" r="r" b="b"/>
            <a:pathLst>
              <a:path w="581025" h="1200150">
                <a:moveTo>
                  <a:pt x="0" y="1200150"/>
                </a:moveTo>
                <a:lnTo>
                  <a:pt x="581025" y="0"/>
                </a:lnTo>
              </a:path>
            </a:pathLst>
          </a:custGeom>
          <a:noFill/>
          <a:ln w="57150" cap="rnd">
            <a:solidFill>
              <a:schemeClr val="accent2">
                <a:lumMod val="40000"/>
                <a:lumOff val="60000"/>
              </a:schemeClr>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59"/>
            <a:endParaRPr lang="en-US" sz="1764">
              <a:solidFill>
                <a:srgbClr val="EFEFEF"/>
              </a:solidFill>
            </a:endParaRPr>
          </a:p>
        </p:txBody>
      </p:sp>
      <p:grpSp>
        <p:nvGrpSpPr>
          <p:cNvPr id="314" name="Group 313"/>
          <p:cNvGrpSpPr/>
          <p:nvPr/>
        </p:nvGrpSpPr>
        <p:grpSpPr>
          <a:xfrm>
            <a:off x="7389812" y="5110366"/>
            <a:ext cx="1727951" cy="1119424"/>
            <a:chOff x="4362450" y="3817938"/>
            <a:chExt cx="4495800" cy="2544763"/>
          </a:xfrm>
        </p:grpSpPr>
        <p:sp>
          <p:nvSpPr>
            <p:cNvPr id="315" name="Freeform 102"/>
            <p:cNvSpPr>
              <a:spLocks/>
            </p:cNvSpPr>
            <p:nvPr/>
          </p:nvSpPr>
          <p:spPr bwMode="auto">
            <a:xfrm>
              <a:off x="5302250" y="5114926"/>
              <a:ext cx="1476375" cy="1247775"/>
            </a:xfrm>
            <a:custGeom>
              <a:avLst/>
              <a:gdLst>
                <a:gd name="T0" fmla="*/ 419 w 930"/>
                <a:gd name="T1" fmla="*/ 134 h 786"/>
                <a:gd name="T2" fmla="*/ 419 w 930"/>
                <a:gd name="T3" fmla="*/ 0 h 786"/>
                <a:gd name="T4" fmla="*/ 317 w 930"/>
                <a:gd name="T5" fmla="*/ 0 h 786"/>
                <a:gd name="T6" fmla="*/ 317 w 930"/>
                <a:gd name="T7" fmla="*/ 134 h 786"/>
                <a:gd name="T8" fmla="*/ 282 w 930"/>
                <a:gd name="T9" fmla="*/ 134 h 786"/>
                <a:gd name="T10" fmla="*/ 282 w 930"/>
                <a:gd name="T11" fmla="*/ 0 h 786"/>
                <a:gd name="T12" fmla="*/ 180 w 930"/>
                <a:gd name="T13" fmla="*/ 0 h 786"/>
                <a:gd name="T14" fmla="*/ 180 w 930"/>
                <a:gd name="T15" fmla="*/ 134 h 786"/>
                <a:gd name="T16" fmla="*/ 0 w 930"/>
                <a:gd name="T17" fmla="*/ 134 h 786"/>
                <a:gd name="T18" fmla="*/ 0 w 930"/>
                <a:gd name="T19" fmla="*/ 166 h 786"/>
                <a:gd name="T20" fmla="*/ 42 w 930"/>
                <a:gd name="T21" fmla="*/ 166 h 786"/>
                <a:gd name="T22" fmla="*/ 42 w 930"/>
                <a:gd name="T23" fmla="*/ 786 h 786"/>
                <a:gd name="T24" fmla="*/ 887 w 930"/>
                <a:gd name="T25" fmla="*/ 786 h 786"/>
                <a:gd name="T26" fmla="*/ 887 w 930"/>
                <a:gd name="T27" fmla="*/ 166 h 786"/>
                <a:gd name="T28" fmla="*/ 930 w 930"/>
                <a:gd name="T29" fmla="*/ 166 h 786"/>
                <a:gd name="T30" fmla="*/ 930 w 930"/>
                <a:gd name="T31" fmla="*/ 134 h 786"/>
                <a:gd name="T32" fmla="*/ 419 w 930"/>
                <a:gd name="T33" fmla="*/ 134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30" h="786">
                  <a:moveTo>
                    <a:pt x="419" y="134"/>
                  </a:moveTo>
                  <a:lnTo>
                    <a:pt x="419" y="0"/>
                  </a:lnTo>
                  <a:lnTo>
                    <a:pt x="317" y="0"/>
                  </a:lnTo>
                  <a:lnTo>
                    <a:pt x="317" y="134"/>
                  </a:lnTo>
                  <a:lnTo>
                    <a:pt x="282" y="134"/>
                  </a:lnTo>
                  <a:lnTo>
                    <a:pt x="282" y="0"/>
                  </a:lnTo>
                  <a:lnTo>
                    <a:pt x="180" y="0"/>
                  </a:lnTo>
                  <a:lnTo>
                    <a:pt x="180" y="134"/>
                  </a:lnTo>
                  <a:lnTo>
                    <a:pt x="0" y="134"/>
                  </a:lnTo>
                  <a:lnTo>
                    <a:pt x="0" y="166"/>
                  </a:lnTo>
                  <a:lnTo>
                    <a:pt x="42" y="166"/>
                  </a:lnTo>
                  <a:lnTo>
                    <a:pt x="42" y="786"/>
                  </a:lnTo>
                  <a:lnTo>
                    <a:pt x="887" y="786"/>
                  </a:lnTo>
                  <a:lnTo>
                    <a:pt x="887" y="166"/>
                  </a:lnTo>
                  <a:lnTo>
                    <a:pt x="930" y="166"/>
                  </a:lnTo>
                  <a:lnTo>
                    <a:pt x="930" y="134"/>
                  </a:lnTo>
                  <a:lnTo>
                    <a:pt x="419" y="134"/>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16" name="Freeform 103"/>
            <p:cNvSpPr>
              <a:spLocks/>
            </p:cNvSpPr>
            <p:nvPr/>
          </p:nvSpPr>
          <p:spPr bwMode="auto">
            <a:xfrm>
              <a:off x="6078537" y="5114926"/>
              <a:ext cx="1476375" cy="1247775"/>
            </a:xfrm>
            <a:custGeom>
              <a:avLst/>
              <a:gdLst>
                <a:gd name="T0" fmla="*/ 419 w 930"/>
                <a:gd name="T1" fmla="*/ 134 h 786"/>
                <a:gd name="T2" fmla="*/ 419 w 930"/>
                <a:gd name="T3" fmla="*/ 0 h 786"/>
                <a:gd name="T4" fmla="*/ 317 w 930"/>
                <a:gd name="T5" fmla="*/ 0 h 786"/>
                <a:gd name="T6" fmla="*/ 317 w 930"/>
                <a:gd name="T7" fmla="*/ 134 h 786"/>
                <a:gd name="T8" fmla="*/ 282 w 930"/>
                <a:gd name="T9" fmla="*/ 134 h 786"/>
                <a:gd name="T10" fmla="*/ 282 w 930"/>
                <a:gd name="T11" fmla="*/ 0 h 786"/>
                <a:gd name="T12" fmla="*/ 184 w 930"/>
                <a:gd name="T13" fmla="*/ 0 h 786"/>
                <a:gd name="T14" fmla="*/ 184 w 930"/>
                <a:gd name="T15" fmla="*/ 134 h 786"/>
                <a:gd name="T16" fmla="*/ 0 w 930"/>
                <a:gd name="T17" fmla="*/ 134 h 786"/>
                <a:gd name="T18" fmla="*/ 0 w 930"/>
                <a:gd name="T19" fmla="*/ 166 h 786"/>
                <a:gd name="T20" fmla="*/ 43 w 930"/>
                <a:gd name="T21" fmla="*/ 166 h 786"/>
                <a:gd name="T22" fmla="*/ 43 w 930"/>
                <a:gd name="T23" fmla="*/ 786 h 786"/>
                <a:gd name="T24" fmla="*/ 888 w 930"/>
                <a:gd name="T25" fmla="*/ 786 h 786"/>
                <a:gd name="T26" fmla="*/ 888 w 930"/>
                <a:gd name="T27" fmla="*/ 166 h 786"/>
                <a:gd name="T28" fmla="*/ 930 w 930"/>
                <a:gd name="T29" fmla="*/ 166 h 786"/>
                <a:gd name="T30" fmla="*/ 930 w 930"/>
                <a:gd name="T31" fmla="*/ 134 h 786"/>
                <a:gd name="T32" fmla="*/ 419 w 930"/>
                <a:gd name="T33" fmla="*/ 134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30" h="786">
                  <a:moveTo>
                    <a:pt x="419" y="134"/>
                  </a:moveTo>
                  <a:lnTo>
                    <a:pt x="419" y="0"/>
                  </a:lnTo>
                  <a:lnTo>
                    <a:pt x="317" y="0"/>
                  </a:lnTo>
                  <a:lnTo>
                    <a:pt x="317" y="134"/>
                  </a:lnTo>
                  <a:lnTo>
                    <a:pt x="282" y="134"/>
                  </a:lnTo>
                  <a:lnTo>
                    <a:pt x="282" y="0"/>
                  </a:lnTo>
                  <a:lnTo>
                    <a:pt x="184" y="0"/>
                  </a:lnTo>
                  <a:lnTo>
                    <a:pt x="184" y="134"/>
                  </a:lnTo>
                  <a:lnTo>
                    <a:pt x="0" y="134"/>
                  </a:lnTo>
                  <a:lnTo>
                    <a:pt x="0" y="166"/>
                  </a:lnTo>
                  <a:lnTo>
                    <a:pt x="43" y="166"/>
                  </a:lnTo>
                  <a:lnTo>
                    <a:pt x="43" y="786"/>
                  </a:lnTo>
                  <a:lnTo>
                    <a:pt x="888" y="786"/>
                  </a:lnTo>
                  <a:lnTo>
                    <a:pt x="888" y="166"/>
                  </a:lnTo>
                  <a:lnTo>
                    <a:pt x="930" y="166"/>
                  </a:lnTo>
                  <a:lnTo>
                    <a:pt x="930" y="134"/>
                  </a:lnTo>
                  <a:lnTo>
                    <a:pt x="419" y="134"/>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17" name="Rectangle 105"/>
            <p:cNvSpPr>
              <a:spLocks noChangeArrowheads="1"/>
            </p:cNvSpPr>
            <p:nvPr/>
          </p:nvSpPr>
          <p:spPr bwMode="auto">
            <a:xfrm>
              <a:off x="4362450" y="4679951"/>
              <a:ext cx="1336675" cy="1682750"/>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18" name="Rectangle 107"/>
            <p:cNvSpPr>
              <a:spLocks noChangeArrowheads="1"/>
            </p:cNvSpPr>
            <p:nvPr/>
          </p:nvSpPr>
          <p:spPr bwMode="auto">
            <a:xfrm>
              <a:off x="4486275" y="4830763"/>
              <a:ext cx="173038" cy="179388"/>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19" name="Rectangle 108"/>
            <p:cNvSpPr>
              <a:spLocks noChangeArrowheads="1"/>
            </p:cNvSpPr>
            <p:nvPr/>
          </p:nvSpPr>
          <p:spPr bwMode="auto">
            <a:xfrm>
              <a:off x="4486275" y="4830763"/>
              <a:ext cx="173038" cy="8890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20" name="Rectangle 109"/>
            <p:cNvSpPr>
              <a:spLocks noChangeArrowheads="1"/>
            </p:cNvSpPr>
            <p:nvPr/>
          </p:nvSpPr>
          <p:spPr bwMode="auto">
            <a:xfrm>
              <a:off x="4787900" y="4830763"/>
              <a:ext cx="173038" cy="179388"/>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21" name="Rectangle 110"/>
            <p:cNvSpPr>
              <a:spLocks noChangeArrowheads="1"/>
            </p:cNvSpPr>
            <p:nvPr/>
          </p:nvSpPr>
          <p:spPr bwMode="auto">
            <a:xfrm>
              <a:off x="5089525" y="4830763"/>
              <a:ext cx="179388" cy="179388"/>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22" name="Rectangle 111"/>
            <p:cNvSpPr>
              <a:spLocks noChangeArrowheads="1"/>
            </p:cNvSpPr>
            <p:nvPr/>
          </p:nvSpPr>
          <p:spPr bwMode="auto">
            <a:xfrm>
              <a:off x="4787900" y="6021388"/>
              <a:ext cx="173038" cy="341313"/>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23" name="Rectangle 112"/>
            <p:cNvSpPr>
              <a:spLocks noChangeArrowheads="1"/>
            </p:cNvSpPr>
            <p:nvPr/>
          </p:nvSpPr>
          <p:spPr bwMode="auto">
            <a:xfrm>
              <a:off x="5089525" y="6021388"/>
              <a:ext cx="179388" cy="341313"/>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24" name="Rectangle 113"/>
            <p:cNvSpPr>
              <a:spLocks noChangeArrowheads="1"/>
            </p:cNvSpPr>
            <p:nvPr/>
          </p:nvSpPr>
          <p:spPr bwMode="auto">
            <a:xfrm>
              <a:off x="5397500" y="4830763"/>
              <a:ext cx="173038" cy="179388"/>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25" name="Rectangle 114"/>
            <p:cNvSpPr>
              <a:spLocks noChangeArrowheads="1"/>
            </p:cNvSpPr>
            <p:nvPr/>
          </p:nvSpPr>
          <p:spPr bwMode="auto">
            <a:xfrm>
              <a:off x="4486275" y="5132388"/>
              <a:ext cx="173038" cy="179388"/>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26" name="Rectangle 115"/>
            <p:cNvSpPr>
              <a:spLocks noChangeArrowheads="1"/>
            </p:cNvSpPr>
            <p:nvPr/>
          </p:nvSpPr>
          <p:spPr bwMode="auto">
            <a:xfrm>
              <a:off x="4787900" y="5132388"/>
              <a:ext cx="173038" cy="179388"/>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27" name="Rectangle 116"/>
            <p:cNvSpPr>
              <a:spLocks noChangeArrowheads="1"/>
            </p:cNvSpPr>
            <p:nvPr/>
          </p:nvSpPr>
          <p:spPr bwMode="auto">
            <a:xfrm>
              <a:off x="5089525" y="5132388"/>
              <a:ext cx="179388" cy="179388"/>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28" name="Rectangle 117"/>
            <p:cNvSpPr>
              <a:spLocks noChangeArrowheads="1"/>
            </p:cNvSpPr>
            <p:nvPr/>
          </p:nvSpPr>
          <p:spPr bwMode="auto">
            <a:xfrm>
              <a:off x="5397500" y="5132388"/>
              <a:ext cx="173038" cy="179388"/>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29" name="Rectangle 118"/>
            <p:cNvSpPr>
              <a:spLocks noChangeArrowheads="1"/>
            </p:cNvSpPr>
            <p:nvPr/>
          </p:nvSpPr>
          <p:spPr bwMode="auto">
            <a:xfrm>
              <a:off x="4486275" y="5440363"/>
              <a:ext cx="173038" cy="173038"/>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30" name="Rectangle 119"/>
            <p:cNvSpPr>
              <a:spLocks noChangeArrowheads="1"/>
            </p:cNvSpPr>
            <p:nvPr/>
          </p:nvSpPr>
          <p:spPr bwMode="auto">
            <a:xfrm>
              <a:off x="4787900" y="5440363"/>
              <a:ext cx="173038" cy="173038"/>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31" name="Rectangle 120"/>
            <p:cNvSpPr>
              <a:spLocks noChangeArrowheads="1"/>
            </p:cNvSpPr>
            <p:nvPr/>
          </p:nvSpPr>
          <p:spPr bwMode="auto">
            <a:xfrm>
              <a:off x="5089525" y="5440363"/>
              <a:ext cx="179388" cy="173038"/>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32" name="Rectangle 121"/>
            <p:cNvSpPr>
              <a:spLocks noChangeArrowheads="1"/>
            </p:cNvSpPr>
            <p:nvPr/>
          </p:nvSpPr>
          <p:spPr bwMode="auto">
            <a:xfrm>
              <a:off x="5397500" y="5440363"/>
              <a:ext cx="173038" cy="173038"/>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33" name="Rectangle 122"/>
            <p:cNvSpPr>
              <a:spLocks noChangeArrowheads="1"/>
            </p:cNvSpPr>
            <p:nvPr/>
          </p:nvSpPr>
          <p:spPr bwMode="auto">
            <a:xfrm>
              <a:off x="4486275" y="5741988"/>
              <a:ext cx="173038" cy="173038"/>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34" name="Rectangle 123"/>
            <p:cNvSpPr>
              <a:spLocks noChangeArrowheads="1"/>
            </p:cNvSpPr>
            <p:nvPr/>
          </p:nvSpPr>
          <p:spPr bwMode="auto">
            <a:xfrm>
              <a:off x="4787900" y="5741988"/>
              <a:ext cx="173038" cy="173038"/>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35" name="Rectangle 124"/>
            <p:cNvSpPr>
              <a:spLocks noChangeArrowheads="1"/>
            </p:cNvSpPr>
            <p:nvPr/>
          </p:nvSpPr>
          <p:spPr bwMode="auto">
            <a:xfrm>
              <a:off x="5089525" y="5741988"/>
              <a:ext cx="179388" cy="173038"/>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36" name="Rectangle 125"/>
            <p:cNvSpPr>
              <a:spLocks noChangeArrowheads="1"/>
            </p:cNvSpPr>
            <p:nvPr/>
          </p:nvSpPr>
          <p:spPr bwMode="auto">
            <a:xfrm>
              <a:off x="5397500" y="5741988"/>
              <a:ext cx="173038" cy="173038"/>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37" name="Rectangle 126"/>
            <p:cNvSpPr>
              <a:spLocks noChangeArrowheads="1"/>
            </p:cNvSpPr>
            <p:nvPr/>
          </p:nvSpPr>
          <p:spPr bwMode="auto">
            <a:xfrm>
              <a:off x="4486275" y="5440363"/>
              <a:ext cx="173038" cy="84138"/>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38" name="Rectangle 127"/>
            <p:cNvSpPr>
              <a:spLocks noChangeArrowheads="1"/>
            </p:cNvSpPr>
            <p:nvPr/>
          </p:nvSpPr>
          <p:spPr bwMode="auto">
            <a:xfrm>
              <a:off x="5397500" y="5440363"/>
              <a:ext cx="173038" cy="84138"/>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39" name="Rectangle 128"/>
            <p:cNvSpPr>
              <a:spLocks noChangeArrowheads="1"/>
            </p:cNvSpPr>
            <p:nvPr/>
          </p:nvSpPr>
          <p:spPr bwMode="auto">
            <a:xfrm>
              <a:off x="5397500" y="5132388"/>
              <a:ext cx="173038" cy="8890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40" name="Rectangle 136"/>
            <p:cNvSpPr>
              <a:spLocks noChangeArrowheads="1"/>
            </p:cNvSpPr>
            <p:nvPr/>
          </p:nvSpPr>
          <p:spPr bwMode="auto">
            <a:xfrm>
              <a:off x="4960937" y="4416426"/>
              <a:ext cx="520700" cy="212725"/>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41" name="Rectangle 137"/>
            <p:cNvSpPr>
              <a:spLocks noChangeArrowheads="1"/>
            </p:cNvSpPr>
            <p:nvPr/>
          </p:nvSpPr>
          <p:spPr bwMode="auto">
            <a:xfrm>
              <a:off x="7639050" y="5294313"/>
              <a:ext cx="1219200" cy="1068388"/>
            </a:xfrm>
            <a:prstGeom prst="rect">
              <a:avLst/>
            </a:prstGeom>
            <a:solidFill>
              <a:srgbClr val="009E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42" name="Rectangle 138"/>
            <p:cNvSpPr>
              <a:spLocks noChangeArrowheads="1"/>
            </p:cNvSpPr>
            <p:nvPr/>
          </p:nvSpPr>
          <p:spPr bwMode="auto">
            <a:xfrm>
              <a:off x="7572375" y="5245101"/>
              <a:ext cx="1285875" cy="49213"/>
            </a:xfrm>
            <a:prstGeom prst="rect">
              <a:avLst/>
            </a:prstGeom>
            <a:solidFill>
              <a:srgbClr val="0072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43" name="Rectangle 139"/>
            <p:cNvSpPr>
              <a:spLocks noChangeArrowheads="1"/>
            </p:cNvSpPr>
            <p:nvPr/>
          </p:nvSpPr>
          <p:spPr bwMode="auto">
            <a:xfrm>
              <a:off x="8064500" y="6021388"/>
              <a:ext cx="177800" cy="341313"/>
            </a:xfrm>
            <a:prstGeom prst="rect">
              <a:avLst/>
            </a:prstGeom>
            <a:solidFill>
              <a:srgbClr val="0072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44" name="Rectangle 140"/>
            <p:cNvSpPr>
              <a:spLocks noChangeArrowheads="1"/>
            </p:cNvSpPr>
            <p:nvPr/>
          </p:nvSpPr>
          <p:spPr bwMode="auto">
            <a:xfrm>
              <a:off x="8366125" y="6021388"/>
              <a:ext cx="177800" cy="341313"/>
            </a:xfrm>
            <a:prstGeom prst="rect">
              <a:avLst/>
            </a:prstGeom>
            <a:solidFill>
              <a:srgbClr val="0072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45" name="Rectangle 141"/>
            <p:cNvSpPr>
              <a:spLocks noChangeArrowheads="1"/>
            </p:cNvSpPr>
            <p:nvPr/>
          </p:nvSpPr>
          <p:spPr bwMode="auto">
            <a:xfrm>
              <a:off x="7761287" y="5440363"/>
              <a:ext cx="174625" cy="173038"/>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46" name="Rectangle 142"/>
            <p:cNvSpPr>
              <a:spLocks noChangeArrowheads="1"/>
            </p:cNvSpPr>
            <p:nvPr/>
          </p:nvSpPr>
          <p:spPr bwMode="auto">
            <a:xfrm>
              <a:off x="8064500" y="5440363"/>
              <a:ext cx="177800" cy="173038"/>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47" name="Rectangle 143"/>
            <p:cNvSpPr>
              <a:spLocks noChangeArrowheads="1"/>
            </p:cNvSpPr>
            <p:nvPr/>
          </p:nvSpPr>
          <p:spPr bwMode="auto">
            <a:xfrm>
              <a:off x="8366125" y="5440363"/>
              <a:ext cx="177800" cy="173038"/>
            </a:xfrm>
            <a:prstGeom prst="rect">
              <a:avLst/>
            </a:prstGeom>
            <a:solidFill>
              <a:srgbClr val="0072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48" name="Rectangle 144"/>
            <p:cNvSpPr>
              <a:spLocks noChangeArrowheads="1"/>
            </p:cNvSpPr>
            <p:nvPr/>
          </p:nvSpPr>
          <p:spPr bwMode="auto">
            <a:xfrm>
              <a:off x="8672512" y="5440363"/>
              <a:ext cx="174625" cy="173038"/>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49" name="Rectangle 145"/>
            <p:cNvSpPr>
              <a:spLocks noChangeArrowheads="1"/>
            </p:cNvSpPr>
            <p:nvPr/>
          </p:nvSpPr>
          <p:spPr bwMode="auto">
            <a:xfrm>
              <a:off x="7761287" y="5741988"/>
              <a:ext cx="174625" cy="173038"/>
            </a:xfrm>
            <a:prstGeom prst="rect">
              <a:avLst/>
            </a:prstGeom>
            <a:solidFill>
              <a:srgbClr val="0072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50" name="Rectangle 146"/>
            <p:cNvSpPr>
              <a:spLocks noChangeArrowheads="1"/>
            </p:cNvSpPr>
            <p:nvPr/>
          </p:nvSpPr>
          <p:spPr bwMode="auto">
            <a:xfrm>
              <a:off x="8064500" y="5741988"/>
              <a:ext cx="177800" cy="173038"/>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51" name="Rectangle 147"/>
            <p:cNvSpPr>
              <a:spLocks noChangeArrowheads="1"/>
            </p:cNvSpPr>
            <p:nvPr/>
          </p:nvSpPr>
          <p:spPr bwMode="auto">
            <a:xfrm>
              <a:off x="8366125" y="5741988"/>
              <a:ext cx="177800" cy="173038"/>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52" name="Rectangle 148"/>
            <p:cNvSpPr>
              <a:spLocks noChangeArrowheads="1"/>
            </p:cNvSpPr>
            <p:nvPr/>
          </p:nvSpPr>
          <p:spPr bwMode="auto">
            <a:xfrm>
              <a:off x="8672512" y="5741988"/>
              <a:ext cx="174625" cy="173038"/>
            </a:xfrm>
            <a:prstGeom prst="rect">
              <a:avLst/>
            </a:prstGeom>
            <a:solidFill>
              <a:srgbClr val="0072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53" name="Rectangle 149"/>
            <p:cNvSpPr>
              <a:spLocks noChangeArrowheads="1"/>
            </p:cNvSpPr>
            <p:nvPr/>
          </p:nvSpPr>
          <p:spPr bwMode="auto">
            <a:xfrm>
              <a:off x="7761287" y="5440363"/>
              <a:ext cx="174625" cy="84138"/>
            </a:xfrm>
            <a:prstGeom prst="rect">
              <a:avLst/>
            </a:prstGeom>
            <a:solidFill>
              <a:srgbClr val="0072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54" name="Rectangle 150"/>
            <p:cNvSpPr>
              <a:spLocks noChangeArrowheads="1"/>
            </p:cNvSpPr>
            <p:nvPr/>
          </p:nvSpPr>
          <p:spPr bwMode="auto">
            <a:xfrm>
              <a:off x="8672512" y="5440363"/>
              <a:ext cx="174625" cy="84138"/>
            </a:xfrm>
            <a:prstGeom prst="rect">
              <a:avLst/>
            </a:prstGeom>
            <a:solidFill>
              <a:srgbClr val="0072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55" name="Rectangle 151"/>
            <p:cNvSpPr>
              <a:spLocks noChangeArrowheads="1"/>
            </p:cNvSpPr>
            <p:nvPr/>
          </p:nvSpPr>
          <p:spPr bwMode="auto">
            <a:xfrm>
              <a:off x="8242300" y="5032376"/>
              <a:ext cx="514350" cy="212725"/>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56" name="Rectangle 152"/>
            <p:cNvSpPr>
              <a:spLocks noChangeArrowheads="1"/>
            </p:cNvSpPr>
            <p:nvPr/>
          </p:nvSpPr>
          <p:spPr bwMode="auto">
            <a:xfrm>
              <a:off x="6000750" y="4079876"/>
              <a:ext cx="1336675" cy="2282825"/>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57" name="Rectangle 153"/>
            <p:cNvSpPr>
              <a:spLocks noChangeArrowheads="1"/>
            </p:cNvSpPr>
            <p:nvPr/>
          </p:nvSpPr>
          <p:spPr bwMode="auto">
            <a:xfrm>
              <a:off x="5934075" y="4024313"/>
              <a:ext cx="1470025" cy="5556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58" name="Rectangle 154"/>
            <p:cNvSpPr>
              <a:spLocks noChangeArrowheads="1"/>
            </p:cNvSpPr>
            <p:nvPr/>
          </p:nvSpPr>
          <p:spPr bwMode="auto">
            <a:xfrm>
              <a:off x="6124575" y="4830763"/>
              <a:ext cx="173038" cy="179388"/>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59" name="Rectangle 155"/>
            <p:cNvSpPr>
              <a:spLocks noChangeArrowheads="1"/>
            </p:cNvSpPr>
            <p:nvPr/>
          </p:nvSpPr>
          <p:spPr bwMode="auto">
            <a:xfrm>
              <a:off x="6124575" y="4830763"/>
              <a:ext cx="173038" cy="88900"/>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60" name="Rectangle 156"/>
            <p:cNvSpPr>
              <a:spLocks noChangeArrowheads="1"/>
            </p:cNvSpPr>
            <p:nvPr/>
          </p:nvSpPr>
          <p:spPr bwMode="auto">
            <a:xfrm>
              <a:off x="6426200" y="4830763"/>
              <a:ext cx="173038" cy="179388"/>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61" name="Rectangle 157"/>
            <p:cNvSpPr>
              <a:spLocks noChangeArrowheads="1"/>
            </p:cNvSpPr>
            <p:nvPr/>
          </p:nvSpPr>
          <p:spPr bwMode="auto">
            <a:xfrm>
              <a:off x="6727825" y="4830763"/>
              <a:ext cx="179388" cy="179388"/>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62" name="Rectangle 158"/>
            <p:cNvSpPr>
              <a:spLocks noChangeArrowheads="1"/>
            </p:cNvSpPr>
            <p:nvPr/>
          </p:nvSpPr>
          <p:spPr bwMode="auto">
            <a:xfrm>
              <a:off x="6426200" y="6021388"/>
              <a:ext cx="173038" cy="3413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63" name="Rectangle 159"/>
            <p:cNvSpPr>
              <a:spLocks noChangeArrowheads="1"/>
            </p:cNvSpPr>
            <p:nvPr/>
          </p:nvSpPr>
          <p:spPr bwMode="auto">
            <a:xfrm>
              <a:off x="6727825" y="6021388"/>
              <a:ext cx="179388" cy="3413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64" name="Rectangle 160"/>
            <p:cNvSpPr>
              <a:spLocks noChangeArrowheads="1"/>
            </p:cNvSpPr>
            <p:nvPr/>
          </p:nvSpPr>
          <p:spPr bwMode="auto">
            <a:xfrm>
              <a:off x="7035800" y="4830763"/>
              <a:ext cx="173038" cy="179388"/>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65" name="Rectangle 161"/>
            <p:cNvSpPr>
              <a:spLocks noChangeArrowheads="1"/>
            </p:cNvSpPr>
            <p:nvPr/>
          </p:nvSpPr>
          <p:spPr bwMode="auto">
            <a:xfrm>
              <a:off x="6124575" y="5132388"/>
              <a:ext cx="173038" cy="179388"/>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66" name="Rectangle 162"/>
            <p:cNvSpPr>
              <a:spLocks noChangeArrowheads="1"/>
            </p:cNvSpPr>
            <p:nvPr/>
          </p:nvSpPr>
          <p:spPr bwMode="auto">
            <a:xfrm>
              <a:off x="6426200" y="5132388"/>
              <a:ext cx="173038" cy="179388"/>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67" name="Rectangle 163"/>
            <p:cNvSpPr>
              <a:spLocks noChangeArrowheads="1"/>
            </p:cNvSpPr>
            <p:nvPr/>
          </p:nvSpPr>
          <p:spPr bwMode="auto">
            <a:xfrm>
              <a:off x="6727825" y="5132388"/>
              <a:ext cx="179388" cy="179388"/>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68" name="Rectangle 164"/>
            <p:cNvSpPr>
              <a:spLocks noChangeArrowheads="1"/>
            </p:cNvSpPr>
            <p:nvPr/>
          </p:nvSpPr>
          <p:spPr bwMode="auto">
            <a:xfrm>
              <a:off x="7035800" y="5132388"/>
              <a:ext cx="173038" cy="179388"/>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69" name="Rectangle 165"/>
            <p:cNvSpPr>
              <a:spLocks noChangeArrowheads="1"/>
            </p:cNvSpPr>
            <p:nvPr/>
          </p:nvSpPr>
          <p:spPr bwMode="auto">
            <a:xfrm>
              <a:off x="6124575" y="5440363"/>
              <a:ext cx="173038" cy="173038"/>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70" name="Rectangle 166"/>
            <p:cNvSpPr>
              <a:spLocks noChangeArrowheads="1"/>
            </p:cNvSpPr>
            <p:nvPr/>
          </p:nvSpPr>
          <p:spPr bwMode="auto">
            <a:xfrm>
              <a:off x="6426200" y="5440363"/>
              <a:ext cx="173038" cy="173038"/>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71" name="Rectangle 167"/>
            <p:cNvSpPr>
              <a:spLocks noChangeArrowheads="1"/>
            </p:cNvSpPr>
            <p:nvPr/>
          </p:nvSpPr>
          <p:spPr bwMode="auto">
            <a:xfrm>
              <a:off x="6727825" y="5440363"/>
              <a:ext cx="179388" cy="173038"/>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72" name="Rectangle 168"/>
            <p:cNvSpPr>
              <a:spLocks noChangeArrowheads="1"/>
            </p:cNvSpPr>
            <p:nvPr/>
          </p:nvSpPr>
          <p:spPr bwMode="auto">
            <a:xfrm>
              <a:off x="7035800" y="5440363"/>
              <a:ext cx="173038" cy="173038"/>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73" name="Rectangle 169"/>
            <p:cNvSpPr>
              <a:spLocks noChangeArrowheads="1"/>
            </p:cNvSpPr>
            <p:nvPr/>
          </p:nvSpPr>
          <p:spPr bwMode="auto">
            <a:xfrm>
              <a:off x="6124575" y="5741988"/>
              <a:ext cx="173038" cy="173038"/>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74" name="Rectangle 170"/>
            <p:cNvSpPr>
              <a:spLocks noChangeArrowheads="1"/>
            </p:cNvSpPr>
            <p:nvPr/>
          </p:nvSpPr>
          <p:spPr bwMode="auto">
            <a:xfrm>
              <a:off x="6426200" y="5741988"/>
              <a:ext cx="173038" cy="173038"/>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75" name="Rectangle 171"/>
            <p:cNvSpPr>
              <a:spLocks noChangeArrowheads="1"/>
            </p:cNvSpPr>
            <p:nvPr/>
          </p:nvSpPr>
          <p:spPr bwMode="auto">
            <a:xfrm>
              <a:off x="6727825" y="5741988"/>
              <a:ext cx="179388" cy="173038"/>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76" name="Rectangle 172"/>
            <p:cNvSpPr>
              <a:spLocks noChangeArrowheads="1"/>
            </p:cNvSpPr>
            <p:nvPr/>
          </p:nvSpPr>
          <p:spPr bwMode="auto">
            <a:xfrm>
              <a:off x="7035800" y="5741988"/>
              <a:ext cx="173038" cy="173038"/>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77" name="Rectangle 173"/>
            <p:cNvSpPr>
              <a:spLocks noChangeArrowheads="1"/>
            </p:cNvSpPr>
            <p:nvPr/>
          </p:nvSpPr>
          <p:spPr bwMode="auto">
            <a:xfrm>
              <a:off x="6124575" y="5440363"/>
              <a:ext cx="173038" cy="84138"/>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78" name="Rectangle 174"/>
            <p:cNvSpPr>
              <a:spLocks noChangeArrowheads="1"/>
            </p:cNvSpPr>
            <p:nvPr/>
          </p:nvSpPr>
          <p:spPr bwMode="auto">
            <a:xfrm>
              <a:off x="7035800" y="5440363"/>
              <a:ext cx="173038" cy="84138"/>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79" name="Rectangle 175"/>
            <p:cNvSpPr>
              <a:spLocks noChangeArrowheads="1"/>
            </p:cNvSpPr>
            <p:nvPr/>
          </p:nvSpPr>
          <p:spPr bwMode="auto">
            <a:xfrm>
              <a:off x="7035800" y="5132388"/>
              <a:ext cx="173038" cy="88900"/>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80" name="Rectangle 176"/>
            <p:cNvSpPr>
              <a:spLocks noChangeArrowheads="1"/>
            </p:cNvSpPr>
            <p:nvPr/>
          </p:nvSpPr>
          <p:spPr bwMode="auto">
            <a:xfrm>
              <a:off x="6124575" y="4225926"/>
              <a:ext cx="173038" cy="173038"/>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81" name="Rectangle 177"/>
            <p:cNvSpPr>
              <a:spLocks noChangeArrowheads="1"/>
            </p:cNvSpPr>
            <p:nvPr/>
          </p:nvSpPr>
          <p:spPr bwMode="auto">
            <a:xfrm>
              <a:off x="6124575" y="4225926"/>
              <a:ext cx="173038" cy="90488"/>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82" name="Rectangle 178"/>
            <p:cNvSpPr>
              <a:spLocks noChangeArrowheads="1"/>
            </p:cNvSpPr>
            <p:nvPr/>
          </p:nvSpPr>
          <p:spPr bwMode="auto">
            <a:xfrm>
              <a:off x="6426200" y="4225926"/>
              <a:ext cx="173038" cy="173038"/>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83" name="Rectangle 179"/>
            <p:cNvSpPr>
              <a:spLocks noChangeArrowheads="1"/>
            </p:cNvSpPr>
            <p:nvPr/>
          </p:nvSpPr>
          <p:spPr bwMode="auto">
            <a:xfrm>
              <a:off x="6727825" y="4225926"/>
              <a:ext cx="179388" cy="173038"/>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84" name="Rectangle 180"/>
            <p:cNvSpPr>
              <a:spLocks noChangeArrowheads="1"/>
            </p:cNvSpPr>
            <p:nvPr/>
          </p:nvSpPr>
          <p:spPr bwMode="auto">
            <a:xfrm>
              <a:off x="7035800" y="4225926"/>
              <a:ext cx="173038" cy="173038"/>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85" name="Rectangle 181"/>
            <p:cNvSpPr>
              <a:spLocks noChangeArrowheads="1"/>
            </p:cNvSpPr>
            <p:nvPr/>
          </p:nvSpPr>
          <p:spPr bwMode="auto">
            <a:xfrm>
              <a:off x="6124575" y="4527551"/>
              <a:ext cx="173038" cy="174625"/>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86" name="Rectangle 182"/>
            <p:cNvSpPr>
              <a:spLocks noChangeArrowheads="1"/>
            </p:cNvSpPr>
            <p:nvPr/>
          </p:nvSpPr>
          <p:spPr bwMode="auto">
            <a:xfrm>
              <a:off x="6426200" y="4527551"/>
              <a:ext cx="173038" cy="1746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87" name="Rectangle 183"/>
            <p:cNvSpPr>
              <a:spLocks noChangeArrowheads="1"/>
            </p:cNvSpPr>
            <p:nvPr/>
          </p:nvSpPr>
          <p:spPr bwMode="auto">
            <a:xfrm>
              <a:off x="6727825" y="4527551"/>
              <a:ext cx="179388" cy="1746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88" name="Rectangle 184"/>
            <p:cNvSpPr>
              <a:spLocks noChangeArrowheads="1"/>
            </p:cNvSpPr>
            <p:nvPr/>
          </p:nvSpPr>
          <p:spPr bwMode="auto">
            <a:xfrm>
              <a:off x="7035800" y="4527551"/>
              <a:ext cx="173038" cy="174625"/>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89" name="Rectangle 185"/>
            <p:cNvSpPr>
              <a:spLocks noChangeArrowheads="1"/>
            </p:cNvSpPr>
            <p:nvPr/>
          </p:nvSpPr>
          <p:spPr bwMode="auto">
            <a:xfrm>
              <a:off x="7035800" y="4527551"/>
              <a:ext cx="173038" cy="90488"/>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90" name="Rectangle 186"/>
            <p:cNvSpPr>
              <a:spLocks noChangeArrowheads="1"/>
            </p:cNvSpPr>
            <p:nvPr/>
          </p:nvSpPr>
          <p:spPr bwMode="auto">
            <a:xfrm>
              <a:off x="6218237" y="3817938"/>
              <a:ext cx="163513" cy="206375"/>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91" name="Rectangle 187"/>
            <p:cNvSpPr>
              <a:spLocks noChangeArrowheads="1"/>
            </p:cNvSpPr>
            <p:nvPr/>
          </p:nvSpPr>
          <p:spPr bwMode="auto">
            <a:xfrm>
              <a:off x="6437312" y="3817938"/>
              <a:ext cx="155575" cy="206375"/>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92" name="Rectangle 188"/>
            <p:cNvSpPr>
              <a:spLocks noChangeArrowheads="1"/>
            </p:cNvSpPr>
            <p:nvPr/>
          </p:nvSpPr>
          <p:spPr bwMode="auto">
            <a:xfrm>
              <a:off x="5599112" y="6280151"/>
              <a:ext cx="503238" cy="82550"/>
            </a:xfrm>
            <a:prstGeom prst="rect">
              <a:avLst/>
            </a:prstGeom>
            <a:solidFill>
              <a:srgbClr val="7FB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93" name="Rectangle 189"/>
            <p:cNvSpPr>
              <a:spLocks noChangeArrowheads="1"/>
            </p:cNvSpPr>
            <p:nvPr/>
          </p:nvSpPr>
          <p:spPr bwMode="auto">
            <a:xfrm>
              <a:off x="7035800" y="6280151"/>
              <a:ext cx="725488" cy="82550"/>
            </a:xfrm>
            <a:prstGeom prst="rect">
              <a:avLst/>
            </a:prstGeom>
            <a:solidFill>
              <a:srgbClr val="7FB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grpSp>
      <p:sp>
        <p:nvSpPr>
          <p:cNvPr id="243" name="Freeform 9"/>
          <p:cNvSpPr>
            <a:spLocks noEditPoints="1"/>
          </p:cNvSpPr>
          <p:nvPr/>
        </p:nvSpPr>
        <p:spPr bwMode="auto">
          <a:xfrm>
            <a:off x="7389812" y="5029200"/>
            <a:ext cx="233382" cy="322686"/>
          </a:xfrm>
          <a:custGeom>
            <a:avLst/>
            <a:gdLst>
              <a:gd name="T0" fmla="*/ 1013 w 1320"/>
              <a:gd name="T1" fmla="*/ 1709 h 1828"/>
              <a:gd name="T2" fmla="*/ 889 w 1320"/>
              <a:gd name="T3" fmla="*/ 1604 h 1828"/>
              <a:gd name="T4" fmla="*/ 628 w 1320"/>
              <a:gd name="T5" fmla="*/ 687 h 1828"/>
              <a:gd name="T6" fmla="*/ 757 w 1320"/>
              <a:gd name="T7" fmla="*/ 1824 h 1828"/>
              <a:gd name="T8" fmla="*/ 431 w 1320"/>
              <a:gd name="T9" fmla="*/ 1489 h 1828"/>
              <a:gd name="T10" fmla="*/ 880 w 1320"/>
              <a:gd name="T11" fmla="*/ 1233 h 1828"/>
              <a:gd name="T12" fmla="*/ 1022 w 1320"/>
              <a:gd name="T13" fmla="*/ 1700 h 1828"/>
              <a:gd name="T14" fmla="*/ 619 w 1320"/>
              <a:gd name="T15" fmla="*/ 779 h 1828"/>
              <a:gd name="T16" fmla="*/ 821 w 1320"/>
              <a:gd name="T17" fmla="*/ 1810 h 1828"/>
              <a:gd name="T18" fmla="*/ 619 w 1320"/>
              <a:gd name="T19" fmla="*/ 1485 h 1828"/>
              <a:gd name="T20" fmla="*/ 706 w 1320"/>
              <a:gd name="T21" fmla="*/ 1411 h 1828"/>
              <a:gd name="T22" fmla="*/ 954 w 1320"/>
              <a:gd name="T23" fmla="*/ 1751 h 1828"/>
              <a:gd name="T24" fmla="*/ 390 w 1320"/>
              <a:gd name="T25" fmla="*/ 1741 h 1828"/>
              <a:gd name="T26" fmla="*/ 656 w 1320"/>
              <a:gd name="T27" fmla="*/ 376 h 1828"/>
              <a:gd name="T28" fmla="*/ 1045 w 1320"/>
              <a:gd name="T29" fmla="*/ 1320 h 1828"/>
              <a:gd name="T30" fmla="*/ 1160 w 1320"/>
              <a:gd name="T31" fmla="*/ 1558 h 1828"/>
              <a:gd name="T32" fmla="*/ 1132 w 1320"/>
              <a:gd name="T33" fmla="*/ 1068 h 1828"/>
              <a:gd name="T34" fmla="*/ 92 w 1320"/>
              <a:gd name="T35" fmla="*/ 1205 h 1828"/>
              <a:gd name="T36" fmla="*/ 390 w 1320"/>
              <a:gd name="T37" fmla="*/ 1741 h 1828"/>
              <a:gd name="T38" fmla="*/ 1004 w 1320"/>
              <a:gd name="T39" fmla="*/ 1109 h 1828"/>
              <a:gd name="T40" fmla="*/ 257 w 1320"/>
              <a:gd name="T41" fmla="*/ 1398 h 1828"/>
              <a:gd name="T42" fmla="*/ 592 w 1320"/>
              <a:gd name="T43" fmla="*/ 1819 h 1828"/>
              <a:gd name="T44" fmla="*/ 628 w 1320"/>
              <a:gd name="T45" fmla="*/ 527 h 1828"/>
              <a:gd name="T46" fmla="*/ 963 w 1320"/>
              <a:gd name="T47" fmla="*/ 1531 h 1828"/>
              <a:gd name="T48" fmla="*/ 1096 w 1320"/>
              <a:gd name="T49" fmla="*/ 1636 h 1828"/>
              <a:gd name="T50" fmla="*/ 0 w 1320"/>
              <a:gd name="T51" fmla="*/ 926 h 1828"/>
              <a:gd name="T52" fmla="*/ 660 w 1320"/>
              <a:gd name="T53" fmla="*/ 234 h 1828"/>
              <a:gd name="T54" fmla="*/ 1155 w 1320"/>
              <a:gd name="T55" fmla="*/ 1366 h 1828"/>
              <a:gd name="T56" fmla="*/ 1219 w 1320"/>
              <a:gd name="T57" fmla="*/ 1466 h 1828"/>
              <a:gd name="T58" fmla="*/ 1270 w 1320"/>
              <a:gd name="T59" fmla="*/ 1013 h 1828"/>
              <a:gd name="T60" fmla="*/ 14 w 1320"/>
              <a:gd name="T61" fmla="*/ 742 h 1828"/>
              <a:gd name="T62" fmla="*/ 0 w 1320"/>
              <a:gd name="T63" fmla="*/ 926 h 1828"/>
              <a:gd name="T64" fmla="*/ 665 w 1320"/>
              <a:gd name="T65" fmla="*/ 0 h 1828"/>
              <a:gd name="T66" fmla="*/ 660 w 1320"/>
              <a:gd name="T67" fmla="*/ 83 h 1828"/>
              <a:gd name="T68" fmla="*/ 651 w 1320"/>
              <a:gd name="T69" fmla="*/ 1411 h 1828"/>
              <a:gd name="T70" fmla="*/ 628 w 1320"/>
              <a:gd name="T71" fmla="*/ 921 h 1828"/>
              <a:gd name="T72" fmla="*/ 596 w 1320"/>
              <a:gd name="T73" fmla="*/ 953 h 1828"/>
              <a:gd name="T74" fmla="*/ 651 w 1320"/>
              <a:gd name="T75" fmla="*/ 1411 h 1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0" h="1828">
                <a:moveTo>
                  <a:pt x="1022" y="1700"/>
                </a:moveTo>
                <a:cubicBezTo>
                  <a:pt x="1013" y="1709"/>
                  <a:pt x="1013" y="1709"/>
                  <a:pt x="1013" y="1709"/>
                </a:cubicBezTo>
                <a:cubicBezTo>
                  <a:pt x="1009" y="1714"/>
                  <a:pt x="999" y="1718"/>
                  <a:pt x="995" y="1723"/>
                </a:cubicBezTo>
                <a:cubicBezTo>
                  <a:pt x="986" y="1714"/>
                  <a:pt x="940" y="1677"/>
                  <a:pt x="889" y="1604"/>
                </a:cubicBezTo>
                <a:cubicBezTo>
                  <a:pt x="830" y="1521"/>
                  <a:pt x="812" y="1370"/>
                  <a:pt x="825" y="1228"/>
                </a:cubicBezTo>
                <a:cubicBezTo>
                  <a:pt x="853" y="972"/>
                  <a:pt x="825" y="678"/>
                  <a:pt x="628" y="687"/>
                </a:cubicBezTo>
                <a:cubicBezTo>
                  <a:pt x="413" y="697"/>
                  <a:pt x="317" y="1123"/>
                  <a:pt x="486" y="1462"/>
                </a:cubicBezTo>
                <a:cubicBezTo>
                  <a:pt x="573" y="1636"/>
                  <a:pt x="688" y="1760"/>
                  <a:pt x="757" y="1824"/>
                </a:cubicBezTo>
                <a:cubicBezTo>
                  <a:pt x="738" y="1824"/>
                  <a:pt x="720" y="1828"/>
                  <a:pt x="702" y="1828"/>
                </a:cubicBezTo>
                <a:cubicBezTo>
                  <a:pt x="628" y="1760"/>
                  <a:pt x="527" y="1668"/>
                  <a:pt x="431" y="1489"/>
                </a:cubicBezTo>
                <a:cubicBezTo>
                  <a:pt x="211" y="1081"/>
                  <a:pt x="376" y="614"/>
                  <a:pt x="628" y="614"/>
                </a:cubicBezTo>
                <a:cubicBezTo>
                  <a:pt x="894" y="614"/>
                  <a:pt x="922" y="921"/>
                  <a:pt x="880" y="1233"/>
                </a:cubicBezTo>
                <a:cubicBezTo>
                  <a:pt x="862" y="1379"/>
                  <a:pt x="876" y="1508"/>
                  <a:pt x="926" y="1586"/>
                </a:cubicBezTo>
                <a:cubicBezTo>
                  <a:pt x="977" y="1663"/>
                  <a:pt x="1027" y="1696"/>
                  <a:pt x="1022" y="1700"/>
                </a:cubicBezTo>
                <a:close/>
                <a:moveTo>
                  <a:pt x="761" y="1402"/>
                </a:moveTo>
                <a:cubicBezTo>
                  <a:pt x="747" y="1260"/>
                  <a:pt x="848" y="788"/>
                  <a:pt x="619" y="779"/>
                </a:cubicBezTo>
                <a:cubicBezTo>
                  <a:pt x="477" y="774"/>
                  <a:pt x="353" y="1136"/>
                  <a:pt x="573" y="1508"/>
                </a:cubicBezTo>
                <a:cubicBezTo>
                  <a:pt x="656" y="1654"/>
                  <a:pt x="761" y="1755"/>
                  <a:pt x="821" y="1810"/>
                </a:cubicBezTo>
                <a:cubicBezTo>
                  <a:pt x="834" y="1805"/>
                  <a:pt x="848" y="1801"/>
                  <a:pt x="862" y="1796"/>
                </a:cubicBezTo>
                <a:cubicBezTo>
                  <a:pt x="812" y="1746"/>
                  <a:pt x="702" y="1641"/>
                  <a:pt x="619" y="1485"/>
                </a:cubicBezTo>
                <a:cubicBezTo>
                  <a:pt x="463" y="1219"/>
                  <a:pt x="504" y="852"/>
                  <a:pt x="619" y="852"/>
                </a:cubicBezTo>
                <a:cubicBezTo>
                  <a:pt x="770" y="852"/>
                  <a:pt x="683" y="1228"/>
                  <a:pt x="706" y="1411"/>
                </a:cubicBezTo>
                <a:cubicBezTo>
                  <a:pt x="734" y="1613"/>
                  <a:pt x="857" y="1728"/>
                  <a:pt x="917" y="1769"/>
                </a:cubicBezTo>
                <a:cubicBezTo>
                  <a:pt x="931" y="1764"/>
                  <a:pt x="940" y="1760"/>
                  <a:pt x="954" y="1751"/>
                </a:cubicBezTo>
                <a:cubicBezTo>
                  <a:pt x="912" y="1718"/>
                  <a:pt x="779" y="1604"/>
                  <a:pt x="761" y="1402"/>
                </a:cubicBezTo>
                <a:close/>
                <a:moveTo>
                  <a:pt x="390" y="1741"/>
                </a:moveTo>
                <a:cubicBezTo>
                  <a:pt x="298" y="1636"/>
                  <a:pt x="165" y="1434"/>
                  <a:pt x="142" y="1196"/>
                </a:cubicBezTo>
                <a:cubicBezTo>
                  <a:pt x="115" y="752"/>
                  <a:pt x="303" y="376"/>
                  <a:pt x="656" y="376"/>
                </a:cubicBezTo>
                <a:cubicBezTo>
                  <a:pt x="977" y="376"/>
                  <a:pt x="1105" y="719"/>
                  <a:pt x="1077" y="1059"/>
                </a:cubicBezTo>
                <a:cubicBezTo>
                  <a:pt x="1073" y="1150"/>
                  <a:pt x="1045" y="1233"/>
                  <a:pt x="1045" y="1320"/>
                </a:cubicBezTo>
                <a:cubicBezTo>
                  <a:pt x="1041" y="1466"/>
                  <a:pt x="1082" y="1531"/>
                  <a:pt x="1137" y="1590"/>
                </a:cubicBezTo>
                <a:cubicBezTo>
                  <a:pt x="1146" y="1581"/>
                  <a:pt x="1151" y="1572"/>
                  <a:pt x="1160" y="1558"/>
                </a:cubicBezTo>
                <a:cubicBezTo>
                  <a:pt x="1128" y="1512"/>
                  <a:pt x="1087" y="1434"/>
                  <a:pt x="1091" y="1324"/>
                </a:cubicBezTo>
                <a:cubicBezTo>
                  <a:pt x="1096" y="1251"/>
                  <a:pt x="1114" y="1164"/>
                  <a:pt x="1132" y="1068"/>
                </a:cubicBezTo>
                <a:cubicBezTo>
                  <a:pt x="1178" y="774"/>
                  <a:pt x="1068" y="303"/>
                  <a:pt x="656" y="298"/>
                </a:cubicBezTo>
                <a:cubicBezTo>
                  <a:pt x="353" y="293"/>
                  <a:pt x="32" y="591"/>
                  <a:pt x="92" y="1205"/>
                </a:cubicBezTo>
                <a:cubicBezTo>
                  <a:pt x="110" y="1370"/>
                  <a:pt x="179" y="1512"/>
                  <a:pt x="248" y="1622"/>
                </a:cubicBezTo>
                <a:cubicBezTo>
                  <a:pt x="294" y="1673"/>
                  <a:pt x="339" y="1709"/>
                  <a:pt x="390" y="1741"/>
                </a:cubicBezTo>
                <a:close/>
                <a:moveTo>
                  <a:pt x="1004" y="1517"/>
                </a:moveTo>
                <a:cubicBezTo>
                  <a:pt x="967" y="1416"/>
                  <a:pt x="972" y="1269"/>
                  <a:pt x="1004" y="1109"/>
                </a:cubicBezTo>
                <a:cubicBezTo>
                  <a:pt x="1045" y="839"/>
                  <a:pt x="990" y="454"/>
                  <a:pt x="628" y="454"/>
                </a:cubicBezTo>
                <a:cubicBezTo>
                  <a:pt x="335" y="454"/>
                  <a:pt x="74" y="907"/>
                  <a:pt x="257" y="1398"/>
                </a:cubicBezTo>
                <a:cubicBezTo>
                  <a:pt x="330" y="1586"/>
                  <a:pt x="440" y="1723"/>
                  <a:pt x="518" y="1801"/>
                </a:cubicBezTo>
                <a:cubicBezTo>
                  <a:pt x="541" y="1810"/>
                  <a:pt x="564" y="1815"/>
                  <a:pt x="592" y="1819"/>
                </a:cubicBezTo>
                <a:cubicBezTo>
                  <a:pt x="518" y="1751"/>
                  <a:pt x="385" y="1595"/>
                  <a:pt x="307" y="1375"/>
                </a:cubicBezTo>
                <a:cubicBezTo>
                  <a:pt x="170" y="976"/>
                  <a:pt x="362" y="532"/>
                  <a:pt x="628" y="527"/>
                </a:cubicBezTo>
                <a:cubicBezTo>
                  <a:pt x="867" y="522"/>
                  <a:pt x="990" y="770"/>
                  <a:pt x="954" y="1095"/>
                </a:cubicBezTo>
                <a:cubicBezTo>
                  <a:pt x="922" y="1256"/>
                  <a:pt x="917" y="1421"/>
                  <a:pt x="963" y="1531"/>
                </a:cubicBezTo>
                <a:cubicBezTo>
                  <a:pt x="995" y="1608"/>
                  <a:pt x="1045" y="1645"/>
                  <a:pt x="1068" y="1663"/>
                </a:cubicBezTo>
                <a:cubicBezTo>
                  <a:pt x="1077" y="1654"/>
                  <a:pt x="1087" y="1645"/>
                  <a:pt x="1096" y="1636"/>
                </a:cubicBezTo>
                <a:cubicBezTo>
                  <a:pt x="1077" y="1622"/>
                  <a:pt x="1032" y="1590"/>
                  <a:pt x="1004" y="1517"/>
                </a:cubicBezTo>
                <a:close/>
                <a:moveTo>
                  <a:pt x="0" y="926"/>
                </a:moveTo>
                <a:cubicBezTo>
                  <a:pt x="0" y="994"/>
                  <a:pt x="5" y="1059"/>
                  <a:pt x="19" y="1123"/>
                </a:cubicBezTo>
                <a:cubicBezTo>
                  <a:pt x="28" y="669"/>
                  <a:pt x="184" y="225"/>
                  <a:pt x="660" y="234"/>
                </a:cubicBezTo>
                <a:cubicBezTo>
                  <a:pt x="1054" y="234"/>
                  <a:pt x="1242" y="655"/>
                  <a:pt x="1201" y="1004"/>
                </a:cubicBezTo>
                <a:cubicBezTo>
                  <a:pt x="1187" y="1136"/>
                  <a:pt x="1155" y="1265"/>
                  <a:pt x="1155" y="1366"/>
                </a:cubicBezTo>
                <a:cubicBezTo>
                  <a:pt x="1155" y="1443"/>
                  <a:pt x="1183" y="1494"/>
                  <a:pt x="1192" y="1512"/>
                </a:cubicBezTo>
                <a:cubicBezTo>
                  <a:pt x="1201" y="1498"/>
                  <a:pt x="1210" y="1480"/>
                  <a:pt x="1219" y="1466"/>
                </a:cubicBezTo>
                <a:cubicBezTo>
                  <a:pt x="1206" y="1439"/>
                  <a:pt x="1197" y="1411"/>
                  <a:pt x="1201" y="1366"/>
                </a:cubicBezTo>
                <a:cubicBezTo>
                  <a:pt x="1201" y="1279"/>
                  <a:pt x="1247" y="1155"/>
                  <a:pt x="1270" y="1013"/>
                </a:cubicBezTo>
                <a:cubicBezTo>
                  <a:pt x="1320" y="660"/>
                  <a:pt x="1132" y="142"/>
                  <a:pt x="660" y="142"/>
                </a:cubicBezTo>
                <a:cubicBezTo>
                  <a:pt x="284" y="147"/>
                  <a:pt x="83" y="422"/>
                  <a:pt x="14" y="742"/>
                </a:cubicBezTo>
                <a:cubicBezTo>
                  <a:pt x="5" y="802"/>
                  <a:pt x="0" y="862"/>
                  <a:pt x="0" y="921"/>
                </a:cubicBezTo>
                <a:cubicBezTo>
                  <a:pt x="0" y="926"/>
                  <a:pt x="0" y="926"/>
                  <a:pt x="0" y="926"/>
                </a:cubicBezTo>
                <a:close/>
                <a:moveTo>
                  <a:pt x="1201" y="344"/>
                </a:moveTo>
                <a:cubicBezTo>
                  <a:pt x="1119" y="202"/>
                  <a:pt x="944" y="0"/>
                  <a:pt x="665" y="0"/>
                </a:cubicBezTo>
                <a:cubicBezTo>
                  <a:pt x="495" y="0"/>
                  <a:pt x="367" y="83"/>
                  <a:pt x="266" y="183"/>
                </a:cubicBezTo>
                <a:cubicBezTo>
                  <a:pt x="275" y="179"/>
                  <a:pt x="417" y="83"/>
                  <a:pt x="660" y="83"/>
                </a:cubicBezTo>
                <a:cubicBezTo>
                  <a:pt x="1009" y="83"/>
                  <a:pt x="1201" y="344"/>
                  <a:pt x="1201" y="344"/>
                </a:cubicBezTo>
                <a:close/>
                <a:moveTo>
                  <a:pt x="651" y="1411"/>
                </a:moveTo>
                <a:cubicBezTo>
                  <a:pt x="642" y="1347"/>
                  <a:pt x="647" y="1269"/>
                  <a:pt x="651" y="1191"/>
                </a:cubicBezTo>
                <a:cubicBezTo>
                  <a:pt x="656" y="1091"/>
                  <a:pt x="660" y="958"/>
                  <a:pt x="628" y="921"/>
                </a:cubicBezTo>
                <a:cubicBezTo>
                  <a:pt x="628" y="921"/>
                  <a:pt x="628" y="921"/>
                  <a:pt x="619" y="921"/>
                </a:cubicBezTo>
                <a:cubicBezTo>
                  <a:pt x="619" y="921"/>
                  <a:pt x="605" y="926"/>
                  <a:pt x="596" y="953"/>
                </a:cubicBezTo>
                <a:cubicBezTo>
                  <a:pt x="559" y="1040"/>
                  <a:pt x="559" y="1242"/>
                  <a:pt x="647" y="1411"/>
                </a:cubicBezTo>
                <a:cubicBezTo>
                  <a:pt x="647" y="1416"/>
                  <a:pt x="651" y="1416"/>
                  <a:pt x="651" y="1411"/>
                </a:cubicBezTo>
                <a:close/>
              </a:path>
            </a:pathLst>
          </a:custGeom>
          <a:solidFill>
            <a:schemeClr val="bg1"/>
          </a:solidFill>
          <a:ln>
            <a:noFill/>
          </a:ln>
        </p:spPr>
        <p:txBody>
          <a:bodyPr vert="horz" wrap="square" lIns="89619" tIns="44809" rIns="89619" bIns="44809" numCol="1" anchor="t" anchorCtr="0" compatLnSpc="1">
            <a:prstTxWarp prst="textNoShape">
              <a:avLst/>
            </a:prstTxWarp>
          </a:bodyPr>
          <a:lstStyle/>
          <a:p>
            <a:pPr defTabSz="913859"/>
            <a:endParaRPr lang="en-US" sz="1764">
              <a:solidFill>
                <a:srgbClr val="505050"/>
              </a:solidFill>
            </a:endParaRPr>
          </a:p>
        </p:txBody>
      </p:sp>
      <p:sp>
        <p:nvSpPr>
          <p:cNvPr id="399" name="Title 1"/>
          <p:cNvSpPr>
            <a:spLocks noGrp="1"/>
          </p:cNvSpPr>
          <p:nvPr>
            <p:ph type="ctrTitle" idx="4294967295"/>
          </p:nvPr>
        </p:nvSpPr>
        <p:spPr>
          <a:xfrm>
            <a:off x="11247438" y="3589338"/>
            <a:ext cx="941387" cy="750887"/>
          </a:xfrm>
          <a:prstGeom prst="rect">
            <a:avLst/>
          </a:prstGeom>
          <a:ln>
            <a:noFill/>
          </a:ln>
        </p:spPr>
        <p:txBody>
          <a:bodyPr/>
          <a:lstStyle/>
          <a:p>
            <a:r>
              <a:rPr lang="en-US" sz="3599" dirty="0"/>
              <a:t>You</a:t>
            </a:r>
          </a:p>
        </p:txBody>
      </p:sp>
      <p:cxnSp>
        <p:nvCxnSpPr>
          <p:cNvPr id="401" name="Straight Arrow Connector 400"/>
          <p:cNvCxnSpPr/>
          <p:nvPr/>
        </p:nvCxnSpPr>
        <p:spPr>
          <a:xfrm flipH="1">
            <a:off x="8361702" y="4192680"/>
            <a:ext cx="629068" cy="53635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03" name="Straight Arrow Connector 402"/>
          <p:cNvCxnSpPr/>
          <p:nvPr/>
        </p:nvCxnSpPr>
        <p:spPr>
          <a:xfrm flipH="1" flipV="1">
            <a:off x="8173179" y="2877689"/>
            <a:ext cx="840762" cy="72117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06" name="Freeform 9"/>
          <p:cNvSpPr>
            <a:spLocks noEditPoints="1"/>
          </p:cNvSpPr>
          <p:nvPr/>
        </p:nvSpPr>
        <p:spPr bwMode="auto">
          <a:xfrm>
            <a:off x="8599452" y="2350243"/>
            <a:ext cx="168992" cy="239366"/>
          </a:xfrm>
          <a:custGeom>
            <a:avLst/>
            <a:gdLst>
              <a:gd name="T0" fmla="*/ 1013 w 1320"/>
              <a:gd name="T1" fmla="*/ 1709 h 1828"/>
              <a:gd name="T2" fmla="*/ 889 w 1320"/>
              <a:gd name="T3" fmla="*/ 1604 h 1828"/>
              <a:gd name="T4" fmla="*/ 628 w 1320"/>
              <a:gd name="T5" fmla="*/ 687 h 1828"/>
              <a:gd name="T6" fmla="*/ 757 w 1320"/>
              <a:gd name="T7" fmla="*/ 1824 h 1828"/>
              <a:gd name="T8" fmla="*/ 431 w 1320"/>
              <a:gd name="T9" fmla="*/ 1489 h 1828"/>
              <a:gd name="T10" fmla="*/ 880 w 1320"/>
              <a:gd name="T11" fmla="*/ 1233 h 1828"/>
              <a:gd name="T12" fmla="*/ 1022 w 1320"/>
              <a:gd name="T13" fmla="*/ 1700 h 1828"/>
              <a:gd name="T14" fmla="*/ 619 w 1320"/>
              <a:gd name="T15" fmla="*/ 779 h 1828"/>
              <a:gd name="T16" fmla="*/ 821 w 1320"/>
              <a:gd name="T17" fmla="*/ 1810 h 1828"/>
              <a:gd name="T18" fmla="*/ 619 w 1320"/>
              <a:gd name="T19" fmla="*/ 1485 h 1828"/>
              <a:gd name="T20" fmla="*/ 706 w 1320"/>
              <a:gd name="T21" fmla="*/ 1411 h 1828"/>
              <a:gd name="T22" fmla="*/ 954 w 1320"/>
              <a:gd name="T23" fmla="*/ 1751 h 1828"/>
              <a:gd name="T24" fmla="*/ 390 w 1320"/>
              <a:gd name="T25" fmla="*/ 1741 h 1828"/>
              <a:gd name="T26" fmla="*/ 656 w 1320"/>
              <a:gd name="T27" fmla="*/ 376 h 1828"/>
              <a:gd name="T28" fmla="*/ 1045 w 1320"/>
              <a:gd name="T29" fmla="*/ 1320 h 1828"/>
              <a:gd name="T30" fmla="*/ 1160 w 1320"/>
              <a:gd name="T31" fmla="*/ 1558 h 1828"/>
              <a:gd name="T32" fmla="*/ 1132 w 1320"/>
              <a:gd name="T33" fmla="*/ 1068 h 1828"/>
              <a:gd name="T34" fmla="*/ 92 w 1320"/>
              <a:gd name="T35" fmla="*/ 1205 h 1828"/>
              <a:gd name="T36" fmla="*/ 390 w 1320"/>
              <a:gd name="T37" fmla="*/ 1741 h 1828"/>
              <a:gd name="T38" fmla="*/ 1004 w 1320"/>
              <a:gd name="T39" fmla="*/ 1109 h 1828"/>
              <a:gd name="T40" fmla="*/ 257 w 1320"/>
              <a:gd name="T41" fmla="*/ 1398 h 1828"/>
              <a:gd name="T42" fmla="*/ 592 w 1320"/>
              <a:gd name="T43" fmla="*/ 1819 h 1828"/>
              <a:gd name="T44" fmla="*/ 628 w 1320"/>
              <a:gd name="T45" fmla="*/ 527 h 1828"/>
              <a:gd name="T46" fmla="*/ 963 w 1320"/>
              <a:gd name="T47" fmla="*/ 1531 h 1828"/>
              <a:gd name="T48" fmla="*/ 1096 w 1320"/>
              <a:gd name="T49" fmla="*/ 1636 h 1828"/>
              <a:gd name="T50" fmla="*/ 0 w 1320"/>
              <a:gd name="T51" fmla="*/ 926 h 1828"/>
              <a:gd name="T52" fmla="*/ 660 w 1320"/>
              <a:gd name="T53" fmla="*/ 234 h 1828"/>
              <a:gd name="T54" fmla="*/ 1155 w 1320"/>
              <a:gd name="T55" fmla="*/ 1366 h 1828"/>
              <a:gd name="T56" fmla="*/ 1219 w 1320"/>
              <a:gd name="T57" fmla="*/ 1466 h 1828"/>
              <a:gd name="T58" fmla="*/ 1270 w 1320"/>
              <a:gd name="T59" fmla="*/ 1013 h 1828"/>
              <a:gd name="T60" fmla="*/ 14 w 1320"/>
              <a:gd name="T61" fmla="*/ 742 h 1828"/>
              <a:gd name="T62" fmla="*/ 0 w 1320"/>
              <a:gd name="T63" fmla="*/ 926 h 1828"/>
              <a:gd name="T64" fmla="*/ 665 w 1320"/>
              <a:gd name="T65" fmla="*/ 0 h 1828"/>
              <a:gd name="T66" fmla="*/ 660 w 1320"/>
              <a:gd name="T67" fmla="*/ 83 h 1828"/>
              <a:gd name="T68" fmla="*/ 651 w 1320"/>
              <a:gd name="T69" fmla="*/ 1411 h 1828"/>
              <a:gd name="T70" fmla="*/ 628 w 1320"/>
              <a:gd name="T71" fmla="*/ 921 h 1828"/>
              <a:gd name="T72" fmla="*/ 596 w 1320"/>
              <a:gd name="T73" fmla="*/ 953 h 1828"/>
              <a:gd name="T74" fmla="*/ 651 w 1320"/>
              <a:gd name="T75" fmla="*/ 1411 h 1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0" h="1828">
                <a:moveTo>
                  <a:pt x="1022" y="1700"/>
                </a:moveTo>
                <a:cubicBezTo>
                  <a:pt x="1013" y="1709"/>
                  <a:pt x="1013" y="1709"/>
                  <a:pt x="1013" y="1709"/>
                </a:cubicBezTo>
                <a:cubicBezTo>
                  <a:pt x="1009" y="1714"/>
                  <a:pt x="999" y="1718"/>
                  <a:pt x="995" y="1723"/>
                </a:cubicBezTo>
                <a:cubicBezTo>
                  <a:pt x="986" y="1714"/>
                  <a:pt x="940" y="1677"/>
                  <a:pt x="889" y="1604"/>
                </a:cubicBezTo>
                <a:cubicBezTo>
                  <a:pt x="830" y="1521"/>
                  <a:pt x="812" y="1370"/>
                  <a:pt x="825" y="1228"/>
                </a:cubicBezTo>
                <a:cubicBezTo>
                  <a:pt x="853" y="972"/>
                  <a:pt x="825" y="678"/>
                  <a:pt x="628" y="687"/>
                </a:cubicBezTo>
                <a:cubicBezTo>
                  <a:pt x="413" y="697"/>
                  <a:pt x="317" y="1123"/>
                  <a:pt x="486" y="1462"/>
                </a:cubicBezTo>
                <a:cubicBezTo>
                  <a:pt x="573" y="1636"/>
                  <a:pt x="688" y="1760"/>
                  <a:pt x="757" y="1824"/>
                </a:cubicBezTo>
                <a:cubicBezTo>
                  <a:pt x="738" y="1824"/>
                  <a:pt x="720" y="1828"/>
                  <a:pt x="702" y="1828"/>
                </a:cubicBezTo>
                <a:cubicBezTo>
                  <a:pt x="628" y="1760"/>
                  <a:pt x="527" y="1668"/>
                  <a:pt x="431" y="1489"/>
                </a:cubicBezTo>
                <a:cubicBezTo>
                  <a:pt x="211" y="1081"/>
                  <a:pt x="376" y="614"/>
                  <a:pt x="628" y="614"/>
                </a:cubicBezTo>
                <a:cubicBezTo>
                  <a:pt x="894" y="614"/>
                  <a:pt x="922" y="921"/>
                  <a:pt x="880" y="1233"/>
                </a:cubicBezTo>
                <a:cubicBezTo>
                  <a:pt x="862" y="1379"/>
                  <a:pt x="876" y="1508"/>
                  <a:pt x="926" y="1586"/>
                </a:cubicBezTo>
                <a:cubicBezTo>
                  <a:pt x="977" y="1663"/>
                  <a:pt x="1027" y="1696"/>
                  <a:pt x="1022" y="1700"/>
                </a:cubicBezTo>
                <a:close/>
                <a:moveTo>
                  <a:pt x="761" y="1402"/>
                </a:moveTo>
                <a:cubicBezTo>
                  <a:pt x="747" y="1260"/>
                  <a:pt x="848" y="788"/>
                  <a:pt x="619" y="779"/>
                </a:cubicBezTo>
                <a:cubicBezTo>
                  <a:pt x="477" y="774"/>
                  <a:pt x="353" y="1136"/>
                  <a:pt x="573" y="1508"/>
                </a:cubicBezTo>
                <a:cubicBezTo>
                  <a:pt x="656" y="1654"/>
                  <a:pt x="761" y="1755"/>
                  <a:pt x="821" y="1810"/>
                </a:cubicBezTo>
                <a:cubicBezTo>
                  <a:pt x="834" y="1805"/>
                  <a:pt x="848" y="1801"/>
                  <a:pt x="862" y="1796"/>
                </a:cubicBezTo>
                <a:cubicBezTo>
                  <a:pt x="812" y="1746"/>
                  <a:pt x="702" y="1641"/>
                  <a:pt x="619" y="1485"/>
                </a:cubicBezTo>
                <a:cubicBezTo>
                  <a:pt x="463" y="1219"/>
                  <a:pt x="504" y="852"/>
                  <a:pt x="619" y="852"/>
                </a:cubicBezTo>
                <a:cubicBezTo>
                  <a:pt x="770" y="852"/>
                  <a:pt x="683" y="1228"/>
                  <a:pt x="706" y="1411"/>
                </a:cubicBezTo>
                <a:cubicBezTo>
                  <a:pt x="734" y="1613"/>
                  <a:pt x="857" y="1728"/>
                  <a:pt x="917" y="1769"/>
                </a:cubicBezTo>
                <a:cubicBezTo>
                  <a:pt x="931" y="1764"/>
                  <a:pt x="940" y="1760"/>
                  <a:pt x="954" y="1751"/>
                </a:cubicBezTo>
                <a:cubicBezTo>
                  <a:pt x="912" y="1718"/>
                  <a:pt x="779" y="1604"/>
                  <a:pt x="761" y="1402"/>
                </a:cubicBezTo>
                <a:close/>
                <a:moveTo>
                  <a:pt x="390" y="1741"/>
                </a:moveTo>
                <a:cubicBezTo>
                  <a:pt x="298" y="1636"/>
                  <a:pt x="165" y="1434"/>
                  <a:pt x="142" y="1196"/>
                </a:cubicBezTo>
                <a:cubicBezTo>
                  <a:pt x="115" y="752"/>
                  <a:pt x="303" y="376"/>
                  <a:pt x="656" y="376"/>
                </a:cubicBezTo>
                <a:cubicBezTo>
                  <a:pt x="977" y="376"/>
                  <a:pt x="1105" y="719"/>
                  <a:pt x="1077" y="1059"/>
                </a:cubicBezTo>
                <a:cubicBezTo>
                  <a:pt x="1073" y="1150"/>
                  <a:pt x="1045" y="1233"/>
                  <a:pt x="1045" y="1320"/>
                </a:cubicBezTo>
                <a:cubicBezTo>
                  <a:pt x="1041" y="1466"/>
                  <a:pt x="1082" y="1531"/>
                  <a:pt x="1137" y="1590"/>
                </a:cubicBezTo>
                <a:cubicBezTo>
                  <a:pt x="1146" y="1581"/>
                  <a:pt x="1151" y="1572"/>
                  <a:pt x="1160" y="1558"/>
                </a:cubicBezTo>
                <a:cubicBezTo>
                  <a:pt x="1128" y="1512"/>
                  <a:pt x="1087" y="1434"/>
                  <a:pt x="1091" y="1324"/>
                </a:cubicBezTo>
                <a:cubicBezTo>
                  <a:pt x="1096" y="1251"/>
                  <a:pt x="1114" y="1164"/>
                  <a:pt x="1132" y="1068"/>
                </a:cubicBezTo>
                <a:cubicBezTo>
                  <a:pt x="1178" y="774"/>
                  <a:pt x="1068" y="303"/>
                  <a:pt x="656" y="298"/>
                </a:cubicBezTo>
                <a:cubicBezTo>
                  <a:pt x="353" y="293"/>
                  <a:pt x="32" y="591"/>
                  <a:pt x="92" y="1205"/>
                </a:cubicBezTo>
                <a:cubicBezTo>
                  <a:pt x="110" y="1370"/>
                  <a:pt x="179" y="1512"/>
                  <a:pt x="248" y="1622"/>
                </a:cubicBezTo>
                <a:cubicBezTo>
                  <a:pt x="294" y="1673"/>
                  <a:pt x="339" y="1709"/>
                  <a:pt x="390" y="1741"/>
                </a:cubicBezTo>
                <a:close/>
                <a:moveTo>
                  <a:pt x="1004" y="1517"/>
                </a:moveTo>
                <a:cubicBezTo>
                  <a:pt x="967" y="1416"/>
                  <a:pt x="972" y="1269"/>
                  <a:pt x="1004" y="1109"/>
                </a:cubicBezTo>
                <a:cubicBezTo>
                  <a:pt x="1045" y="839"/>
                  <a:pt x="990" y="454"/>
                  <a:pt x="628" y="454"/>
                </a:cubicBezTo>
                <a:cubicBezTo>
                  <a:pt x="335" y="454"/>
                  <a:pt x="74" y="907"/>
                  <a:pt x="257" y="1398"/>
                </a:cubicBezTo>
                <a:cubicBezTo>
                  <a:pt x="330" y="1586"/>
                  <a:pt x="440" y="1723"/>
                  <a:pt x="518" y="1801"/>
                </a:cubicBezTo>
                <a:cubicBezTo>
                  <a:pt x="541" y="1810"/>
                  <a:pt x="564" y="1815"/>
                  <a:pt x="592" y="1819"/>
                </a:cubicBezTo>
                <a:cubicBezTo>
                  <a:pt x="518" y="1751"/>
                  <a:pt x="385" y="1595"/>
                  <a:pt x="307" y="1375"/>
                </a:cubicBezTo>
                <a:cubicBezTo>
                  <a:pt x="170" y="976"/>
                  <a:pt x="362" y="532"/>
                  <a:pt x="628" y="527"/>
                </a:cubicBezTo>
                <a:cubicBezTo>
                  <a:pt x="867" y="522"/>
                  <a:pt x="990" y="770"/>
                  <a:pt x="954" y="1095"/>
                </a:cubicBezTo>
                <a:cubicBezTo>
                  <a:pt x="922" y="1256"/>
                  <a:pt x="917" y="1421"/>
                  <a:pt x="963" y="1531"/>
                </a:cubicBezTo>
                <a:cubicBezTo>
                  <a:pt x="995" y="1608"/>
                  <a:pt x="1045" y="1645"/>
                  <a:pt x="1068" y="1663"/>
                </a:cubicBezTo>
                <a:cubicBezTo>
                  <a:pt x="1077" y="1654"/>
                  <a:pt x="1087" y="1645"/>
                  <a:pt x="1096" y="1636"/>
                </a:cubicBezTo>
                <a:cubicBezTo>
                  <a:pt x="1077" y="1622"/>
                  <a:pt x="1032" y="1590"/>
                  <a:pt x="1004" y="1517"/>
                </a:cubicBezTo>
                <a:close/>
                <a:moveTo>
                  <a:pt x="0" y="926"/>
                </a:moveTo>
                <a:cubicBezTo>
                  <a:pt x="0" y="994"/>
                  <a:pt x="5" y="1059"/>
                  <a:pt x="19" y="1123"/>
                </a:cubicBezTo>
                <a:cubicBezTo>
                  <a:pt x="28" y="669"/>
                  <a:pt x="184" y="225"/>
                  <a:pt x="660" y="234"/>
                </a:cubicBezTo>
                <a:cubicBezTo>
                  <a:pt x="1054" y="234"/>
                  <a:pt x="1242" y="655"/>
                  <a:pt x="1201" y="1004"/>
                </a:cubicBezTo>
                <a:cubicBezTo>
                  <a:pt x="1187" y="1136"/>
                  <a:pt x="1155" y="1265"/>
                  <a:pt x="1155" y="1366"/>
                </a:cubicBezTo>
                <a:cubicBezTo>
                  <a:pt x="1155" y="1443"/>
                  <a:pt x="1183" y="1494"/>
                  <a:pt x="1192" y="1512"/>
                </a:cubicBezTo>
                <a:cubicBezTo>
                  <a:pt x="1201" y="1498"/>
                  <a:pt x="1210" y="1480"/>
                  <a:pt x="1219" y="1466"/>
                </a:cubicBezTo>
                <a:cubicBezTo>
                  <a:pt x="1206" y="1439"/>
                  <a:pt x="1197" y="1411"/>
                  <a:pt x="1201" y="1366"/>
                </a:cubicBezTo>
                <a:cubicBezTo>
                  <a:pt x="1201" y="1279"/>
                  <a:pt x="1247" y="1155"/>
                  <a:pt x="1270" y="1013"/>
                </a:cubicBezTo>
                <a:cubicBezTo>
                  <a:pt x="1320" y="660"/>
                  <a:pt x="1132" y="142"/>
                  <a:pt x="660" y="142"/>
                </a:cubicBezTo>
                <a:cubicBezTo>
                  <a:pt x="284" y="147"/>
                  <a:pt x="83" y="422"/>
                  <a:pt x="14" y="742"/>
                </a:cubicBezTo>
                <a:cubicBezTo>
                  <a:pt x="5" y="802"/>
                  <a:pt x="0" y="862"/>
                  <a:pt x="0" y="921"/>
                </a:cubicBezTo>
                <a:cubicBezTo>
                  <a:pt x="0" y="926"/>
                  <a:pt x="0" y="926"/>
                  <a:pt x="0" y="926"/>
                </a:cubicBezTo>
                <a:close/>
                <a:moveTo>
                  <a:pt x="1201" y="344"/>
                </a:moveTo>
                <a:cubicBezTo>
                  <a:pt x="1119" y="202"/>
                  <a:pt x="944" y="0"/>
                  <a:pt x="665" y="0"/>
                </a:cubicBezTo>
                <a:cubicBezTo>
                  <a:pt x="495" y="0"/>
                  <a:pt x="367" y="83"/>
                  <a:pt x="266" y="183"/>
                </a:cubicBezTo>
                <a:cubicBezTo>
                  <a:pt x="275" y="179"/>
                  <a:pt x="417" y="83"/>
                  <a:pt x="660" y="83"/>
                </a:cubicBezTo>
                <a:cubicBezTo>
                  <a:pt x="1009" y="83"/>
                  <a:pt x="1201" y="344"/>
                  <a:pt x="1201" y="344"/>
                </a:cubicBezTo>
                <a:close/>
                <a:moveTo>
                  <a:pt x="651" y="1411"/>
                </a:moveTo>
                <a:cubicBezTo>
                  <a:pt x="642" y="1347"/>
                  <a:pt x="647" y="1269"/>
                  <a:pt x="651" y="1191"/>
                </a:cubicBezTo>
                <a:cubicBezTo>
                  <a:pt x="656" y="1091"/>
                  <a:pt x="660" y="958"/>
                  <a:pt x="628" y="921"/>
                </a:cubicBezTo>
                <a:cubicBezTo>
                  <a:pt x="628" y="921"/>
                  <a:pt x="628" y="921"/>
                  <a:pt x="619" y="921"/>
                </a:cubicBezTo>
                <a:cubicBezTo>
                  <a:pt x="619" y="921"/>
                  <a:pt x="605" y="926"/>
                  <a:pt x="596" y="953"/>
                </a:cubicBezTo>
                <a:cubicBezTo>
                  <a:pt x="559" y="1040"/>
                  <a:pt x="559" y="1242"/>
                  <a:pt x="647" y="1411"/>
                </a:cubicBezTo>
                <a:cubicBezTo>
                  <a:pt x="647" y="1416"/>
                  <a:pt x="651" y="1416"/>
                  <a:pt x="651" y="1411"/>
                </a:cubicBezTo>
                <a:close/>
              </a:path>
            </a:pathLst>
          </a:custGeom>
          <a:solidFill>
            <a:schemeClr val="bg1"/>
          </a:solidFill>
          <a:ln>
            <a:noFill/>
          </a:ln>
        </p:spPr>
        <p:txBody>
          <a:bodyPr vert="horz" wrap="square" lIns="89619" tIns="44809" rIns="89619" bIns="44809" numCol="1" anchor="t" anchorCtr="0" compatLnSpc="1">
            <a:prstTxWarp prst="textNoShape">
              <a:avLst/>
            </a:prstTxWarp>
          </a:bodyPr>
          <a:lstStyle/>
          <a:p>
            <a:pPr defTabSz="913859"/>
            <a:endParaRPr lang="en-US" sz="1764">
              <a:solidFill>
                <a:srgbClr val="505050"/>
              </a:solidFill>
            </a:endParaRPr>
          </a:p>
        </p:txBody>
      </p:sp>
      <p:cxnSp>
        <p:nvCxnSpPr>
          <p:cNvPr id="407" name="Straight Arrow Connector 406"/>
          <p:cNvCxnSpPr/>
          <p:nvPr/>
        </p:nvCxnSpPr>
        <p:spPr>
          <a:xfrm flipV="1">
            <a:off x="9969566" y="2877689"/>
            <a:ext cx="807844" cy="72848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10" name="Freeform 9"/>
          <p:cNvSpPr>
            <a:spLocks noEditPoints="1"/>
          </p:cNvSpPr>
          <p:nvPr/>
        </p:nvSpPr>
        <p:spPr bwMode="auto">
          <a:xfrm>
            <a:off x="10412165" y="1863627"/>
            <a:ext cx="233382" cy="322686"/>
          </a:xfrm>
          <a:custGeom>
            <a:avLst/>
            <a:gdLst>
              <a:gd name="T0" fmla="*/ 1013 w 1320"/>
              <a:gd name="T1" fmla="*/ 1709 h 1828"/>
              <a:gd name="T2" fmla="*/ 889 w 1320"/>
              <a:gd name="T3" fmla="*/ 1604 h 1828"/>
              <a:gd name="T4" fmla="*/ 628 w 1320"/>
              <a:gd name="T5" fmla="*/ 687 h 1828"/>
              <a:gd name="T6" fmla="*/ 757 w 1320"/>
              <a:gd name="T7" fmla="*/ 1824 h 1828"/>
              <a:gd name="T8" fmla="*/ 431 w 1320"/>
              <a:gd name="T9" fmla="*/ 1489 h 1828"/>
              <a:gd name="T10" fmla="*/ 880 w 1320"/>
              <a:gd name="T11" fmla="*/ 1233 h 1828"/>
              <a:gd name="T12" fmla="*/ 1022 w 1320"/>
              <a:gd name="T13" fmla="*/ 1700 h 1828"/>
              <a:gd name="T14" fmla="*/ 619 w 1320"/>
              <a:gd name="T15" fmla="*/ 779 h 1828"/>
              <a:gd name="T16" fmla="*/ 821 w 1320"/>
              <a:gd name="T17" fmla="*/ 1810 h 1828"/>
              <a:gd name="T18" fmla="*/ 619 w 1320"/>
              <a:gd name="T19" fmla="*/ 1485 h 1828"/>
              <a:gd name="T20" fmla="*/ 706 w 1320"/>
              <a:gd name="T21" fmla="*/ 1411 h 1828"/>
              <a:gd name="T22" fmla="*/ 954 w 1320"/>
              <a:gd name="T23" fmla="*/ 1751 h 1828"/>
              <a:gd name="T24" fmla="*/ 390 w 1320"/>
              <a:gd name="T25" fmla="*/ 1741 h 1828"/>
              <a:gd name="T26" fmla="*/ 656 w 1320"/>
              <a:gd name="T27" fmla="*/ 376 h 1828"/>
              <a:gd name="T28" fmla="*/ 1045 w 1320"/>
              <a:gd name="T29" fmla="*/ 1320 h 1828"/>
              <a:gd name="T30" fmla="*/ 1160 w 1320"/>
              <a:gd name="T31" fmla="*/ 1558 h 1828"/>
              <a:gd name="T32" fmla="*/ 1132 w 1320"/>
              <a:gd name="T33" fmla="*/ 1068 h 1828"/>
              <a:gd name="T34" fmla="*/ 92 w 1320"/>
              <a:gd name="T35" fmla="*/ 1205 h 1828"/>
              <a:gd name="T36" fmla="*/ 390 w 1320"/>
              <a:gd name="T37" fmla="*/ 1741 h 1828"/>
              <a:gd name="T38" fmla="*/ 1004 w 1320"/>
              <a:gd name="T39" fmla="*/ 1109 h 1828"/>
              <a:gd name="T40" fmla="*/ 257 w 1320"/>
              <a:gd name="T41" fmla="*/ 1398 h 1828"/>
              <a:gd name="T42" fmla="*/ 592 w 1320"/>
              <a:gd name="T43" fmla="*/ 1819 h 1828"/>
              <a:gd name="T44" fmla="*/ 628 w 1320"/>
              <a:gd name="T45" fmla="*/ 527 h 1828"/>
              <a:gd name="T46" fmla="*/ 963 w 1320"/>
              <a:gd name="T47" fmla="*/ 1531 h 1828"/>
              <a:gd name="T48" fmla="*/ 1096 w 1320"/>
              <a:gd name="T49" fmla="*/ 1636 h 1828"/>
              <a:gd name="T50" fmla="*/ 0 w 1320"/>
              <a:gd name="T51" fmla="*/ 926 h 1828"/>
              <a:gd name="T52" fmla="*/ 660 w 1320"/>
              <a:gd name="T53" fmla="*/ 234 h 1828"/>
              <a:gd name="T54" fmla="*/ 1155 w 1320"/>
              <a:gd name="T55" fmla="*/ 1366 h 1828"/>
              <a:gd name="T56" fmla="*/ 1219 w 1320"/>
              <a:gd name="T57" fmla="*/ 1466 h 1828"/>
              <a:gd name="T58" fmla="*/ 1270 w 1320"/>
              <a:gd name="T59" fmla="*/ 1013 h 1828"/>
              <a:gd name="T60" fmla="*/ 14 w 1320"/>
              <a:gd name="T61" fmla="*/ 742 h 1828"/>
              <a:gd name="T62" fmla="*/ 0 w 1320"/>
              <a:gd name="T63" fmla="*/ 926 h 1828"/>
              <a:gd name="T64" fmla="*/ 665 w 1320"/>
              <a:gd name="T65" fmla="*/ 0 h 1828"/>
              <a:gd name="T66" fmla="*/ 660 w 1320"/>
              <a:gd name="T67" fmla="*/ 83 h 1828"/>
              <a:gd name="T68" fmla="*/ 651 w 1320"/>
              <a:gd name="T69" fmla="*/ 1411 h 1828"/>
              <a:gd name="T70" fmla="*/ 628 w 1320"/>
              <a:gd name="T71" fmla="*/ 921 h 1828"/>
              <a:gd name="T72" fmla="*/ 596 w 1320"/>
              <a:gd name="T73" fmla="*/ 953 h 1828"/>
              <a:gd name="T74" fmla="*/ 651 w 1320"/>
              <a:gd name="T75" fmla="*/ 1411 h 1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0" h="1828">
                <a:moveTo>
                  <a:pt x="1022" y="1700"/>
                </a:moveTo>
                <a:cubicBezTo>
                  <a:pt x="1013" y="1709"/>
                  <a:pt x="1013" y="1709"/>
                  <a:pt x="1013" y="1709"/>
                </a:cubicBezTo>
                <a:cubicBezTo>
                  <a:pt x="1009" y="1714"/>
                  <a:pt x="999" y="1718"/>
                  <a:pt x="995" y="1723"/>
                </a:cubicBezTo>
                <a:cubicBezTo>
                  <a:pt x="986" y="1714"/>
                  <a:pt x="940" y="1677"/>
                  <a:pt x="889" y="1604"/>
                </a:cubicBezTo>
                <a:cubicBezTo>
                  <a:pt x="830" y="1521"/>
                  <a:pt x="812" y="1370"/>
                  <a:pt x="825" y="1228"/>
                </a:cubicBezTo>
                <a:cubicBezTo>
                  <a:pt x="853" y="972"/>
                  <a:pt x="825" y="678"/>
                  <a:pt x="628" y="687"/>
                </a:cubicBezTo>
                <a:cubicBezTo>
                  <a:pt x="413" y="697"/>
                  <a:pt x="317" y="1123"/>
                  <a:pt x="486" y="1462"/>
                </a:cubicBezTo>
                <a:cubicBezTo>
                  <a:pt x="573" y="1636"/>
                  <a:pt x="688" y="1760"/>
                  <a:pt x="757" y="1824"/>
                </a:cubicBezTo>
                <a:cubicBezTo>
                  <a:pt x="738" y="1824"/>
                  <a:pt x="720" y="1828"/>
                  <a:pt x="702" y="1828"/>
                </a:cubicBezTo>
                <a:cubicBezTo>
                  <a:pt x="628" y="1760"/>
                  <a:pt x="527" y="1668"/>
                  <a:pt x="431" y="1489"/>
                </a:cubicBezTo>
                <a:cubicBezTo>
                  <a:pt x="211" y="1081"/>
                  <a:pt x="376" y="614"/>
                  <a:pt x="628" y="614"/>
                </a:cubicBezTo>
                <a:cubicBezTo>
                  <a:pt x="894" y="614"/>
                  <a:pt x="922" y="921"/>
                  <a:pt x="880" y="1233"/>
                </a:cubicBezTo>
                <a:cubicBezTo>
                  <a:pt x="862" y="1379"/>
                  <a:pt x="876" y="1508"/>
                  <a:pt x="926" y="1586"/>
                </a:cubicBezTo>
                <a:cubicBezTo>
                  <a:pt x="977" y="1663"/>
                  <a:pt x="1027" y="1696"/>
                  <a:pt x="1022" y="1700"/>
                </a:cubicBezTo>
                <a:close/>
                <a:moveTo>
                  <a:pt x="761" y="1402"/>
                </a:moveTo>
                <a:cubicBezTo>
                  <a:pt x="747" y="1260"/>
                  <a:pt x="848" y="788"/>
                  <a:pt x="619" y="779"/>
                </a:cubicBezTo>
                <a:cubicBezTo>
                  <a:pt x="477" y="774"/>
                  <a:pt x="353" y="1136"/>
                  <a:pt x="573" y="1508"/>
                </a:cubicBezTo>
                <a:cubicBezTo>
                  <a:pt x="656" y="1654"/>
                  <a:pt x="761" y="1755"/>
                  <a:pt x="821" y="1810"/>
                </a:cubicBezTo>
                <a:cubicBezTo>
                  <a:pt x="834" y="1805"/>
                  <a:pt x="848" y="1801"/>
                  <a:pt x="862" y="1796"/>
                </a:cubicBezTo>
                <a:cubicBezTo>
                  <a:pt x="812" y="1746"/>
                  <a:pt x="702" y="1641"/>
                  <a:pt x="619" y="1485"/>
                </a:cubicBezTo>
                <a:cubicBezTo>
                  <a:pt x="463" y="1219"/>
                  <a:pt x="504" y="852"/>
                  <a:pt x="619" y="852"/>
                </a:cubicBezTo>
                <a:cubicBezTo>
                  <a:pt x="770" y="852"/>
                  <a:pt x="683" y="1228"/>
                  <a:pt x="706" y="1411"/>
                </a:cubicBezTo>
                <a:cubicBezTo>
                  <a:pt x="734" y="1613"/>
                  <a:pt x="857" y="1728"/>
                  <a:pt x="917" y="1769"/>
                </a:cubicBezTo>
                <a:cubicBezTo>
                  <a:pt x="931" y="1764"/>
                  <a:pt x="940" y="1760"/>
                  <a:pt x="954" y="1751"/>
                </a:cubicBezTo>
                <a:cubicBezTo>
                  <a:pt x="912" y="1718"/>
                  <a:pt x="779" y="1604"/>
                  <a:pt x="761" y="1402"/>
                </a:cubicBezTo>
                <a:close/>
                <a:moveTo>
                  <a:pt x="390" y="1741"/>
                </a:moveTo>
                <a:cubicBezTo>
                  <a:pt x="298" y="1636"/>
                  <a:pt x="165" y="1434"/>
                  <a:pt x="142" y="1196"/>
                </a:cubicBezTo>
                <a:cubicBezTo>
                  <a:pt x="115" y="752"/>
                  <a:pt x="303" y="376"/>
                  <a:pt x="656" y="376"/>
                </a:cubicBezTo>
                <a:cubicBezTo>
                  <a:pt x="977" y="376"/>
                  <a:pt x="1105" y="719"/>
                  <a:pt x="1077" y="1059"/>
                </a:cubicBezTo>
                <a:cubicBezTo>
                  <a:pt x="1073" y="1150"/>
                  <a:pt x="1045" y="1233"/>
                  <a:pt x="1045" y="1320"/>
                </a:cubicBezTo>
                <a:cubicBezTo>
                  <a:pt x="1041" y="1466"/>
                  <a:pt x="1082" y="1531"/>
                  <a:pt x="1137" y="1590"/>
                </a:cubicBezTo>
                <a:cubicBezTo>
                  <a:pt x="1146" y="1581"/>
                  <a:pt x="1151" y="1572"/>
                  <a:pt x="1160" y="1558"/>
                </a:cubicBezTo>
                <a:cubicBezTo>
                  <a:pt x="1128" y="1512"/>
                  <a:pt x="1087" y="1434"/>
                  <a:pt x="1091" y="1324"/>
                </a:cubicBezTo>
                <a:cubicBezTo>
                  <a:pt x="1096" y="1251"/>
                  <a:pt x="1114" y="1164"/>
                  <a:pt x="1132" y="1068"/>
                </a:cubicBezTo>
                <a:cubicBezTo>
                  <a:pt x="1178" y="774"/>
                  <a:pt x="1068" y="303"/>
                  <a:pt x="656" y="298"/>
                </a:cubicBezTo>
                <a:cubicBezTo>
                  <a:pt x="353" y="293"/>
                  <a:pt x="32" y="591"/>
                  <a:pt x="92" y="1205"/>
                </a:cubicBezTo>
                <a:cubicBezTo>
                  <a:pt x="110" y="1370"/>
                  <a:pt x="179" y="1512"/>
                  <a:pt x="248" y="1622"/>
                </a:cubicBezTo>
                <a:cubicBezTo>
                  <a:pt x="294" y="1673"/>
                  <a:pt x="339" y="1709"/>
                  <a:pt x="390" y="1741"/>
                </a:cubicBezTo>
                <a:close/>
                <a:moveTo>
                  <a:pt x="1004" y="1517"/>
                </a:moveTo>
                <a:cubicBezTo>
                  <a:pt x="967" y="1416"/>
                  <a:pt x="972" y="1269"/>
                  <a:pt x="1004" y="1109"/>
                </a:cubicBezTo>
                <a:cubicBezTo>
                  <a:pt x="1045" y="839"/>
                  <a:pt x="990" y="454"/>
                  <a:pt x="628" y="454"/>
                </a:cubicBezTo>
                <a:cubicBezTo>
                  <a:pt x="335" y="454"/>
                  <a:pt x="74" y="907"/>
                  <a:pt x="257" y="1398"/>
                </a:cubicBezTo>
                <a:cubicBezTo>
                  <a:pt x="330" y="1586"/>
                  <a:pt x="440" y="1723"/>
                  <a:pt x="518" y="1801"/>
                </a:cubicBezTo>
                <a:cubicBezTo>
                  <a:pt x="541" y="1810"/>
                  <a:pt x="564" y="1815"/>
                  <a:pt x="592" y="1819"/>
                </a:cubicBezTo>
                <a:cubicBezTo>
                  <a:pt x="518" y="1751"/>
                  <a:pt x="385" y="1595"/>
                  <a:pt x="307" y="1375"/>
                </a:cubicBezTo>
                <a:cubicBezTo>
                  <a:pt x="170" y="976"/>
                  <a:pt x="362" y="532"/>
                  <a:pt x="628" y="527"/>
                </a:cubicBezTo>
                <a:cubicBezTo>
                  <a:pt x="867" y="522"/>
                  <a:pt x="990" y="770"/>
                  <a:pt x="954" y="1095"/>
                </a:cubicBezTo>
                <a:cubicBezTo>
                  <a:pt x="922" y="1256"/>
                  <a:pt x="917" y="1421"/>
                  <a:pt x="963" y="1531"/>
                </a:cubicBezTo>
                <a:cubicBezTo>
                  <a:pt x="995" y="1608"/>
                  <a:pt x="1045" y="1645"/>
                  <a:pt x="1068" y="1663"/>
                </a:cubicBezTo>
                <a:cubicBezTo>
                  <a:pt x="1077" y="1654"/>
                  <a:pt x="1087" y="1645"/>
                  <a:pt x="1096" y="1636"/>
                </a:cubicBezTo>
                <a:cubicBezTo>
                  <a:pt x="1077" y="1622"/>
                  <a:pt x="1032" y="1590"/>
                  <a:pt x="1004" y="1517"/>
                </a:cubicBezTo>
                <a:close/>
                <a:moveTo>
                  <a:pt x="0" y="926"/>
                </a:moveTo>
                <a:cubicBezTo>
                  <a:pt x="0" y="994"/>
                  <a:pt x="5" y="1059"/>
                  <a:pt x="19" y="1123"/>
                </a:cubicBezTo>
                <a:cubicBezTo>
                  <a:pt x="28" y="669"/>
                  <a:pt x="184" y="225"/>
                  <a:pt x="660" y="234"/>
                </a:cubicBezTo>
                <a:cubicBezTo>
                  <a:pt x="1054" y="234"/>
                  <a:pt x="1242" y="655"/>
                  <a:pt x="1201" y="1004"/>
                </a:cubicBezTo>
                <a:cubicBezTo>
                  <a:pt x="1187" y="1136"/>
                  <a:pt x="1155" y="1265"/>
                  <a:pt x="1155" y="1366"/>
                </a:cubicBezTo>
                <a:cubicBezTo>
                  <a:pt x="1155" y="1443"/>
                  <a:pt x="1183" y="1494"/>
                  <a:pt x="1192" y="1512"/>
                </a:cubicBezTo>
                <a:cubicBezTo>
                  <a:pt x="1201" y="1498"/>
                  <a:pt x="1210" y="1480"/>
                  <a:pt x="1219" y="1466"/>
                </a:cubicBezTo>
                <a:cubicBezTo>
                  <a:pt x="1206" y="1439"/>
                  <a:pt x="1197" y="1411"/>
                  <a:pt x="1201" y="1366"/>
                </a:cubicBezTo>
                <a:cubicBezTo>
                  <a:pt x="1201" y="1279"/>
                  <a:pt x="1247" y="1155"/>
                  <a:pt x="1270" y="1013"/>
                </a:cubicBezTo>
                <a:cubicBezTo>
                  <a:pt x="1320" y="660"/>
                  <a:pt x="1132" y="142"/>
                  <a:pt x="660" y="142"/>
                </a:cubicBezTo>
                <a:cubicBezTo>
                  <a:pt x="284" y="147"/>
                  <a:pt x="83" y="422"/>
                  <a:pt x="14" y="742"/>
                </a:cubicBezTo>
                <a:cubicBezTo>
                  <a:pt x="5" y="802"/>
                  <a:pt x="0" y="862"/>
                  <a:pt x="0" y="921"/>
                </a:cubicBezTo>
                <a:cubicBezTo>
                  <a:pt x="0" y="926"/>
                  <a:pt x="0" y="926"/>
                  <a:pt x="0" y="926"/>
                </a:cubicBezTo>
                <a:close/>
                <a:moveTo>
                  <a:pt x="1201" y="344"/>
                </a:moveTo>
                <a:cubicBezTo>
                  <a:pt x="1119" y="202"/>
                  <a:pt x="944" y="0"/>
                  <a:pt x="665" y="0"/>
                </a:cubicBezTo>
                <a:cubicBezTo>
                  <a:pt x="495" y="0"/>
                  <a:pt x="367" y="83"/>
                  <a:pt x="266" y="183"/>
                </a:cubicBezTo>
                <a:cubicBezTo>
                  <a:pt x="275" y="179"/>
                  <a:pt x="417" y="83"/>
                  <a:pt x="660" y="83"/>
                </a:cubicBezTo>
                <a:cubicBezTo>
                  <a:pt x="1009" y="83"/>
                  <a:pt x="1201" y="344"/>
                  <a:pt x="1201" y="344"/>
                </a:cubicBezTo>
                <a:close/>
                <a:moveTo>
                  <a:pt x="651" y="1411"/>
                </a:moveTo>
                <a:cubicBezTo>
                  <a:pt x="642" y="1347"/>
                  <a:pt x="647" y="1269"/>
                  <a:pt x="651" y="1191"/>
                </a:cubicBezTo>
                <a:cubicBezTo>
                  <a:pt x="656" y="1091"/>
                  <a:pt x="660" y="958"/>
                  <a:pt x="628" y="921"/>
                </a:cubicBezTo>
                <a:cubicBezTo>
                  <a:pt x="628" y="921"/>
                  <a:pt x="628" y="921"/>
                  <a:pt x="619" y="921"/>
                </a:cubicBezTo>
                <a:cubicBezTo>
                  <a:pt x="619" y="921"/>
                  <a:pt x="605" y="926"/>
                  <a:pt x="596" y="953"/>
                </a:cubicBezTo>
                <a:cubicBezTo>
                  <a:pt x="559" y="1040"/>
                  <a:pt x="559" y="1242"/>
                  <a:pt x="647" y="1411"/>
                </a:cubicBezTo>
                <a:cubicBezTo>
                  <a:pt x="647" y="1416"/>
                  <a:pt x="651" y="1416"/>
                  <a:pt x="651" y="1411"/>
                </a:cubicBezTo>
                <a:close/>
              </a:path>
            </a:pathLst>
          </a:custGeom>
          <a:solidFill>
            <a:schemeClr val="bg1"/>
          </a:solidFill>
          <a:ln>
            <a:noFill/>
          </a:ln>
        </p:spPr>
        <p:txBody>
          <a:bodyPr vert="horz" wrap="square" lIns="89619" tIns="44809" rIns="89619" bIns="44809" numCol="1" anchor="t" anchorCtr="0" compatLnSpc="1">
            <a:prstTxWarp prst="textNoShape">
              <a:avLst/>
            </a:prstTxWarp>
          </a:bodyPr>
          <a:lstStyle/>
          <a:p>
            <a:pPr defTabSz="913859"/>
            <a:endParaRPr lang="en-US" sz="1764">
              <a:solidFill>
                <a:srgbClr val="505050"/>
              </a:solidFill>
            </a:endParaRPr>
          </a:p>
        </p:txBody>
      </p:sp>
      <p:cxnSp>
        <p:nvCxnSpPr>
          <p:cNvPr id="413" name="Straight Arrow Connector 412"/>
          <p:cNvCxnSpPr/>
          <p:nvPr/>
        </p:nvCxnSpPr>
        <p:spPr>
          <a:xfrm>
            <a:off x="9953408" y="4191000"/>
            <a:ext cx="689788" cy="57852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16" name="Freeform 9"/>
          <p:cNvSpPr>
            <a:spLocks noEditPoints="1"/>
          </p:cNvSpPr>
          <p:nvPr/>
        </p:nvSpPr>
        <p:spPr bwMode="auto">
          <a:xfrm>
            <a:off x="9974746" y="5084022"/>
            <a:ext cx="233382" cy="322686"/>
          </a:xfrm>
          <a:custGeom>
            <a:avLst/>
            <a:gdLst>
              <a:gd name="T0" fmla="*/ 1013 w 1320"/>
              <a:gd name="T1" fmla="*/ 1709 h 1828"/>
              <a:gd name="T2" fmla="*/ 889 w 1320"/>
              <a:gd name="T3" fmla="*/ 1604 h 1828"/>
              <a:gd name="T4" fmla="*/ 628 w 1320"/>
              <a:gd name="T5" fmla="*/ 687 h 1828"/>
              <a:gd name="T6" fmla="*/ 757 w 1320"/>
              <a:gd name="T7" fmla="*/ 1824 h 1828"/>
              <a:gd name="T8" fmla="*/ 431 w 1320"/>
              <a:gd name="T9" fmla="*/ 1489 h 1828"/>
              <a:gd name="T10" fmla="*/ 880 w 1320"/>
              <a:gd name="T11" fmla="*/ 1233 h 1828"/>
              <a:gd name="T12" fmla="*/ 1022 w 1320"/>
              <a:gd name="T13" fmla="*/ 1700 h 1828"/>
              <a:gd name="T14" fmla="*/ 619 w 1320"/>
              <a:gd name="T15" fmla="*/ 779 h 1828"/>
              <a:gd name="T16" fmla="*/ 821 w 1320"/>
              <a:gd name="T17" fmla="*/ 1810 h 1828"/>
              <a:gd name="T18" fmla="*/ 619 w 1320"/>
              <a:gd name="T19" fmla="*/ 1485 h 1828"/>
              <a:gd name="T20" fmla="*/ 706 w 1320"/>
              <a:gd name="T21" fmla="*/ 1411 h 1828"/>
              <a:gd name="T22" fmla="*/ 954 w 1320"/>
              <a:gd name="T23" fmla="*/ 1751 h 1828"/>
              <a:gd name="T24" fmla="*/ 390 w 1320"/>
              <a:gd name="T25" fmla="*/ 1741 h 1828"/>
              <a:gd name="T26" fmla="*/ 656 w 1320"/>
              <a:gd name="T27" fmla="*/ 376 h 1828"/>
              <a:gd name="T28" fmla="*/ 1045 w 1320"/>
              <a:gd name="T29" fmla="*/ 1320 h 1828"/>
              <a:gd name="T30" fmla="*/ 1160 w 1320"/>
              <a:gd name="T31" fmla="*/ 1558 h 1828"/>
              <a:gd name="T32" fmla="*/ 1132 w 1320"/>
              <a:gd name="T33" fmla="*/ 1068 h 1828"/>
              <a:gd name="T34" fmla="*/ 92 w 1320"/>
              <a:gd name="T35" fmla="*/ 1205 h 1828"/>
              <a:gd name="T36" fmla="*/ 390 w 1320"/>
              <a:gd name="T37" fmla="*/ 1741 h 1828"/>
              <a:gd name="T38" fmla="*/ 1004 w 1320"/>
              <a:gd name="T39" fmla="*/ 1109 h 1828"/>
              <a:gd name="T40" fmla="*/ 257 w 1320"/>
              <a:gd name="T41" fmla="*/ 1398 h 1828"/>
              <a:gd name="T42" fmla="*/ 592 w 1320"/>
              <a:gd name="T43" fmla="*/ 1819 h 1828"/>
              <a:gd name="T44" fmla="*/ 628 w 1320"/>
              <a:gd name="T45" fmla="*/ 527 h 1828"/>
              <a:gd name="T46" fmla="*/ 963 w 1320"/>
              <a:gd name="T47" fmla="*/ 1531 h 1828"/>
              <a:gd name="T48" fmla="*/ 1096 w 1320"/>
              <a:gd name="T49" fmla="*/ 1636 h 1828"/>
              <a:gd name="T50" fmla="*/ 0 w 1320"/>
              <a:gd name="T51" fmla="*/ 926 h 1828"/>
              <a:gd name="T52" fmla="*/ 660 w 1320"/>
              <a:gd name="T53" fmla="*/ 234 h 1828"/>
              <a:gd name="T54" fmla="*/ 1155 w 1320"/>
              <a:gd name="T55" fmla="*/ 1366 h 1828"/>
              <a:gd name="T56" fmla="*/ 1219 w 1320"/>
              <a:gd name="T57" fmla="*/ 1466 h 1828"/>
              <a:gd name="T58" fmla="*/ 1270 w 1320"/>
              <a:gd name="T59" fmla="*/ 1013 h 1828"/>
              <a:gd name="T60" fmla="*/ 14 w 1320"/>
              <a:gd name="T61" fmla="*/ 742 h 1828"/>
              <a:gd name="T62" fmla="*/ 0 w 1320"/>
              <a:gd name="T63" fmla="*/ 926 h 1828"/>
              <a:gd name="T64" fmla="*/ 665 w 1320"/>
              <a:gd name="T65" fmla="*/ 0 h 1828"/>
              <a:gd name="T66" fmla="*/ 660 w 1320"/>
              <a:gd name="T67" fmla="*/ 83 h 1828"/>
              <a:gd name="T68" fmla="*/ 651 w 1320"/>
              <a:gd name="T69" fmla="*/ 1411 h 1828"/>
              <a:gd name="T70" fmla="*/ 628 w 1320"/>
              <a:gd name="T71" fmla="*/ 921 h 1828"/>
              <a:gd name="T72" fmla="*/ 596 w 1320"/>
              <a:gd name="T73" fmla="*/ 953 h 1828"/>
              <a:gd name="T74" fmla="*/ 651 w 1320"/>
              <a:gd name="T75" fmla="*/ 1411 h 1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0" h="1828">
                <a:moveTo>
                  <a:pt x="1022" y="1700"/>
                </a:moveTo>
                <a:cubicBezTo>
                  <a:pt x="1013" y="1709"/>
                  <a:pt x="1013" y="1709"/>
                  <a:pt x="1013" y="1709"/>
                </a:cubicBezTo>
                <a:cubicBezTo>
                  <a:pt x="1009" y="1714"/>
                  <a:pt x="999" y="1718"/>
                  <a:pt x="995" y="1723"/>
                </a:cubicBezTo>
                <a:cubicBezTo>
                  <a:pt x="986" y="1714"/>
                  <a:pt x="940" y="1677"/>
                  <a:pt x="889" y="1604"/>
                </a:cubicBezTo>
                <a:cubicBezTo>
                  <a:pt x="830" y="1521"/>
                  <a:pt x="812" y="1370"/>
                  <a:pt x="825" y="1228"/>
                </a:cubicBezTo>
                <a:cubicBezTo>
                  <a:pt x="853" y="972"/>
                  <a:pt x="825" y="678"/>
                  <a:pt x="628" y="687"/>
                </a:cubicBezTo>
                <a:cubicBezTo>
                  <a:pt x="413" y="697"/>
                  <a:pt x="317" y="1123"/>
                  <a:pt x="486" y="1462"/>
                </a:cubicBezTo>
                <a:cubicBezTo>
                  <a:pt x="573" y="1636"/>
                  <a:pt x="688" y="1760"/>
                  <a:pt x="757" y="1824"/>
                </a:cubicBezTo>
                <a:cubicBezTo>
                  <a:pt x="738" y="1824"/>
                  <a:pt x="720" y="1828"/>
                  <a:pt x="702" y="1828"/>
                </a:cubicBezTo>
                <a:cubicBezTo>
                  <a:pt x="628" y="1760"/>
                  <a:pt x="527" y="1668"/>
                  <a:pt x="431" y="1489"/>
                </a:cubicBezTo>
                <a:cubicBezTo>
                  <a:pt x="211" y="1081"/>
                  <a:pt x="376" y="614"/>
                  <a:pt x="628" y="614"/>
                </a:cubicBezTo>
                <a:cubicBezTo>
                  <a:pt x="894" y="614"/>
                  <a:pt x="922" y="921"/>
                  <a:pt x="880" y="1233"/>
                </a:cubicBezTo>
                <a:cubicBezTo>
                  <a:pt x="862" y="1379"/>
                  <a:pt x="876" y="1508"/>
                  <a:pt x="926" y="1586"/>
                </a:cubicBezTo>
                <a:cubicBezTo>
                  <a:pt x="977" y="1663"/>
                  <a:pt x="1027" y="1696"/>
                  <a:pt x="1022" y="1700"/>
                </a:cubicBezTo>
                <a:close/>
                <a:moveTo>
                  <a:pt x="761" y="1402"/>
                </a:moveTo>
                <a:cubicBezTo>
                  <a:pt x="747" y="1260"/>
                  <a:pt x="848" y="788"/>
                  <a:pt x="619" y="779"/>
                </a:cubicBezTo>
                <a:cubicBezTo>
                  <a:pt x="477" y="774"/>
                  <a:pt x="353" y="1136"/>
                  <a:pt x="573" y="1508"/>
                </a:cubicBezTo>
                <a:cubicBezTo>
                  <a:pt x="656" y="1654"/>
                  <a:pt x="761" y="1755"/>
                  <a:pt x="821" y="1810"/>
                </a:cubicBezTo>
                <a:cubicBezTo>
                  <a:pt x="834" y="1805"/>
                  <a:pt x="848" y="1801"/>
                  <a:pt x="862" y="1796"/>
                </a:cubicBezTo>
                <a:cubicBezTo>
                  <a:pt x="812" y="1746"/>
                  <a:pt x="702" y="1641"/>
                  <a:pt x="619" y="1485"/>
                </a:cubicBezTo>
                <a:cubicBezTo>
                  <a:pt x="463" y="1219"/>
                  <a:pt x="504" y="852"/>
                  <a:pt x="619" y="852"/>
                </a:cubicBezTo>
                <a:cubicBezTo>
                  <a:pt x="770" y="852"/>
                  <a:pt x="683" y="1228"/>
                  <a:pt x="706" y="1411"/>
                </a:cubicBezTo>
                <a:cubicBezTo>
                  <a:pt x="734" y="1613"/>
                  <a:pt x="857" y="1728"/>
                  <a:pt x="917" y="1769"/>
                </a:cubicBezTo>
                <a:cubicBezTo>
                  <a:pt x="931" y="1764"/>
                  <a:pt x="940" y="1760"/>
                  <a:pt x="954" y="1751"/>
                </a:cubicBezTo>
                <a:cubicBezTo>
                  <a:pt x="912" y="1718"/>
                  <a:pt x="779" y="1604"/>
                  <a:pt x="761" y="1402"/>
                </a:cubicBezTo>
                <a:close/>
                <a:moveTo>
                  <a:pt x="390" y="1741"/>
                </a:moveTo>
                <a:cubicBezTo>
                  <a:pt x="298" y="1636"/>
                  <a:pt x="165" y="1434"/>
                  <a:pt x="142" y="1196"/>
                </a:cubicBezTo>
                <a:cubicBezTo>
                  <a:pt x="115" y="752"/>
                  <a:pt x="303" y="376"/>
                  <a:pt x="656" y="376"/>
                </a:cubicBezTo>
                <a:cubicBezTo>
                  <a:pt x="977" y="376"/>
                  <a:pt x="1105" y="719"/>
                  <a:pt x="1077" y="1059"/>
                </a:cubicBezTo>
                <a:cubicBezTo>
                  <a:pt x="1073" y="1150"/>
                  <a:pt x="1045" y="1233"/>
                  <a:pt x="1045" y="1320"/>
                </a:cubicBezTo>
                <a:cubicBezTo>
                  <a:pt x="1041" y="1466"/>
                  <a:pt x="1082" y="1531"/>
                  <a:pt x="1137" y="1590"/>
                </a:cubicBezTo>
                <a:cubicBezTo>
                  <a:pt x="1146" y="1581"/>
                  <a:pt x="1151" y="1572"/>
                  <a:pt x="1160" y="1558"/>
                </a:cubicBezTo>
                <a:cubicBezTo>
                  <a:pt x="1128" y="1512"/>
                  <a:pt x="1087" y="1434"/>
                  <a:pt x="1091" y="1324"/>
                </a:cubicBezTo>
                <a:cubicBezTo>
                  <a:pt x="1096" y="1251"/>
                  <a:pt x="1114" y="1164"/>
                  <a:pt x="1132" y="1068"/>
                </a:cubicBezTo>
                <a:cubicBezTo>
                  <a:pt x="1178" y="774"/>
                  <a:pt x="1068" y="303"/>
                  <a:pt x="656" y="298"/>
                </a:cubicBezTo>
                <a:cubicBezTo>
                  <a:pt x="353" y="293"/>
                  <a:pt x="32" y="591"/>
                  <a:pt x="92" y="1205"/>
                </a:cubicBezTo>
                <a:cubicBezTo>
                  <a:pt x="110" y="1370"/>
                  <a:pt x="179" y="1512"/>
                  <a:pt x="248" y="1622"/>
                </a:cubicBezTo>
                <a:cubicBezTo>
                  <a:pt x="294" y="1673"/>
                  <a:pt x="339" y="1709"/>
                  <a:pt x="390" y="1741"/>
                </a:cubicBezTo>
                <a:close/>
                <a:moveTo>
                  <a:pt x="1004" y="1517"/>
                </a:moveTo>
                <a:cubicBezTo>
                  <a:pt x="967" y="1416"/>
                  <a:pt x="972" y="1269"/>
                  <a:pt x="1004" y="1109"/>
                </a:cubicBezTo>
                <a:cubicBezTo>
                  <a:pt x="1045" y="839"/>
                  <a:pt x="990" y="454"/>
                  <a:pt x="628" y="454"/>
                </a:cubicBezTo>
                <a:cubicBezTo>
                  <a:pt x="335" y="454"/>
                  <a:pt x="74" y="907"/>
                  <a:pt x="257" y="1398"/>
                </a:cubicBezTo>
                <a:cubicBezTo>
                  <a:pt x="330" y="1586"/>
                  <a:pt x="440" y="1723"/>
                  <a:pt x="518" y="1801"/>
                </a:cubicBezTo>
                <a:cubicBezTo>
                  <a:pt x="541" y="1810"/>
                  <a:pt x="564" y="1815"/>
                  <a:pt x="592" y="1819"/>
                </a:cubicBezTo>
                <a:cubicBezTo>
                  <a:pt x="518" y="1751"/>
                  <a:pt x="385" y="1595"/>
                  <a:pt x="307" y="1375"/>
                </a:cubicBezTo>
                <a:cubicBezTo>
                  <a:pt x="170" y="976"/>
                  <a:pt x="362" y="532"/>
                  <a:pt x="628" y="527"/>
                </a:cubicBezTo>
                <a:cubicBezTo>
                  <a:pt x="867" y="522"/>
                  <a:pt x="990" y="770"/>
                  <a:pt x="954" y="1095"/>
                </a:cubicBezTo>
                <a:cubicBezTo>
                  <a:pt x="922" y="1256"/>
                  <a:pt x="917" y="1421"/>
                  <a:pt x="963" y="1531"/>
                </a:cubicBezTo>
                <a:cubicBezTo>
                  <a:pt x="995" y="1608"/>
                  <a:pt x="1045" y="1645"/>
                  <a:pt x="1068" y="1663"/>
                </a:cubicBezTo>
                <a:cubicBezTo>
                  <a:pt x="1077" y="1654"/>
                  <a:pt x="1087" y="1645"/>
                  <a:pt x="1096" y="1636"/>
                </a:cubicBezTo>
                <a:cubicBezTo>
                  <a:pt x="1077" y="1622"/>
                  <a:pt x="1032" y="1590"/>
                  <a:pt x="1004" y="1517"/>
                </a:cubicBezTo>
                <a:close/>
                <a:moveTo>
                  <a:pt x="0" y="926"/>
                </a:moveTo>
                <a:cubicBezTo>
                  <a:pt x="0" y="994"/>
                  <a:pt x="5" y="1059"/>
                  <a:pt x="19" y="1123"/>
                </a:cubicBezTo>
                <a:cubicBezTo>
                  <a:pt x="28" y="669"/>
                  <a:pt x="184" y="225"/>
                  <a:pt x="660" y="234"/>
                </a:cubicBezTo>
                <a:cubicBezTo>
                  <a:pt x="1054" y="234"/>
                  <a:pt x="1242" y="655"/>
                  <a:pt x="1201" y="1004"/>
                </a:cubicBezTo>
                <a:cubicBezTo>
                  <a:pt x="1187" y="1136"/>
                  <a:pt x="1155" y="1265"/>
                  <a:pt x="1155" y="1366"/>
                </a:cubicBezTo>
                <a:cubicBezTo>
                  <a:pt x="1155" y="1443"/>
                  <a:pt x="1183" y="1494"/>
                  <a:pt x="1192" y="1512"/>
                </a:cubicBezTo>
                <a:cubicBezTo>
                  <a:pt x="1201" y="1498"/>
                  <a:pt x="1210" y="1480"/>
                  <a:pt x="1219" y="1466"/>
                </a:cubicBezTo>
                <a:cubicBezTo>
                  <a:pt x="1206" y="1439"/>
                  <a:pt x="1197" y="1411"/>
                  <a:pt x="1201" y="1366"/>
                </a:cubicBezTo>
                <a:cubicBezTo>
                  <a:pt x="1201" y="1279"/>
                  <a:pt x="1247" y="1155"/>
                  <a:pt x="1270" y="1013"/>
                </a:cubicBezTo>
                <a:cubicBezTo>
                  <a:pt x="1320" y="660"/>
                  <a:pt x="1132" y="142"/>
                  <a:pt x="660" y="142"/>
                </a:cubicBezTo>
                <a:cubicBezTo>
                  <a:pt x="284" y="147"/>
                  <a:pt x="83" y="422"/>
                  <a:pt x="14" y="742"/>
                </a:cubicBezTo>
                <a:cubicBezTo>
                  <a:pt x="5" y="802"/>
                  <a:pt x="0" y="862"/>
                  <a:pt x="0" y="921"/>
                </a:cubicBezTo>
                <a:cubicBezTo>
                  <a:pt x="0" y="926"/>
                  <a:pt x="0" y="926"/>
                  <a:pt x="0" y="926"/>
                </a:cubicBezTo>
                <a:close/>
                <a:moveTo>
                  <a:pt x="1201" y="344"/>
                </a:moveTo>
                <a:cubicBezTo>
                  <a:pt x="1119" y="202"/>
                  <a:pt x="944" y="0"/>
                  <a:pt x="665" y="0"/>
                </a:cubicBezTo>
                <a:cubicBezTo>
                  <a:pt x="495" y="0"/>
                  <a:pt x="367" y="83"/>
                  <a:pt x="266" y="183"/>
                </a:cubicBezTo>
                <a:cubicBezTo>
                  <a:pt x="275" y="179"/>
                  <a:pt x="417" y="83"/>
                  <a:pt x="660" y="83"/>
                </a:cubicBezTo>
                <a:cubicBezTo>
                  <a:pt x="1009" y="83"/>
                  <a:pt x="1201" y="344"/>
                  <a:pt x="1201" y="344"/>
                </a:cubicBezTo>
                <a:close/>
                <a:moveTo>
                  <a:pt x="651" y="1411"/>
                </a:moveTo>
                <a:cubicBezTo>
                  <a:pt x="642" y="1347"/>
                  <a:pt x="647" y="1269"/>
                  <a:pt x="651" y="1191"/>
                </a:cubicBezTo>
                <a:cubicBezTo>
                  <a:pt x="656" y="1091"/>
                  <a:pt x="660" y="958"/>
                  <a:pt x="628" y="921"/>
                </a:cubicBezTo>
                <a:cubicBezTo>
                  <a:pt x="628" y="921"/>
                  <a:pt x="628" y="921"/>
                  <a:pt x="619" y="921"/>
                </a:cubicBezTo>
                <a:cubicBezTo>
                  <a:pt x="619" y="921"/>
                  <a:pt x="605" y="926"/>
                  <a:pt x="596" y="953"/>
                </a:cubicBezTo>
                <a:cubicBezTo>
                  <a:pt x="559" y="1040"/>
                  <a:pt x="559" y="1242"/>
                  <a:pt x="647" y="1411"/>
                </a:cubicBezTo>
                <a:cubicBezTo>
                  <a:pt x="647" y="1416"/>
                  <a:pt x="651" y="1416"/>
                  <a:pt x="651" y="1411"/>
                </a:cubicBezTo>
                <a:close/>
              </a:path>
            </a:pathLst>
          </a:custGeom>
          <a:solidFill>
            <a:schemeClr val="bg1"/>
          </a:solidFill>
          <a:ln>
            <a:noFill/>
          </a:ln>
        </p:spPr>
        <p:txBody>
          <a:bodyPr vert="horz" wrap="square" lIns="89619" tIns="44809" rIns="89619" bIns="44809" numCol="1" anchor="t" anchorCtr="0" compatLnSpc="1">
            <a:prstTxWarp prst="textNoShape">
              <a:avLst/>
            </a:prstTxWarp>
          </a:bodyPr>
          <a:lstStyle/>
          <a:p>
            <a:pPr defTabSz="913859"/>
            <a:endParaRPr lang="en-US" sz="1764">
              <a:solidFill>
                <a:srgbClr val="505050"/>
              </a:solidFill>
            </a:endParaRPr>
          </a:p>
        </p:txBody>
      </p:sp>
    </p:spTree>
    <p:extLst>
      <p:ext uri="{BB962C8B-B14F-4D97-AF65-F5344CB8AC3E}">
        <p14:creationId xmlns:p14="http://schemas.microsoft.com/office/powerpoint/2010/main" val="987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0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 grpId="0" animBg="1"/>
      <p:bldP spid="399" grpId="0"/>
      <p:bldP spid="406" grpId="0" animBg="1"/>
      <p:bldP spid="410" grpId="0" animBg="1"/>
      <p:bldP spid="4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p:cNvSpPr txBox="1">
            <a:spLocks/>
          </p:cNvSpPr>
          <p:nvPr/>
        </p:nvSpPr>
        <p:spPr>
          <a:xfrm>
            <a:off x="269169" y="1189177"/>
            <a:ext cx="11650488" cy="4733024"/>
          </a:xfrm>
          <a:prstGeom prst="rect">
            <a:avLst/>
          </a:prstGeom>
        </p:spPr>
        <p:txBody>
          <a:bodyPr>
            <a:normAutofit/>
          </a:bodyPr>
          <a:lstStyle>
            <a:lvl1pPr marL="336076" marR="0" indent="-336076"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3920" kern="1200" spc="0" baseline="0">
                <a:solidFill>
                  <a:schemeClr val="bg1"/>
                </a:soli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a:lstStyle>
          <a:p>
            <a:r>
              <a:rPr lang="en-US" sz="3200" dirty="0" smtClean="0"/>
              <a:t>On Demand Media Services</a:t>
            </a:r>
          </a:p>
          <a:p>
            <a:r>
              <a:rPr lang="en-US" sz="3200" dirty="0" smtClean="0"/>
              <a:t>Video-on-demand</a:t>
            </a:r>
          </a:p>
          <a:p>
            <a:pPr lvl="1"/>
            <a:r>
              <a:rPr lang="en-US" sz="1800" dirty="0" smtClean="0"/>
              <a:t>Ingest</a:t>
            </a:r>
          </a:p>
          <a:p>
            <a:pPr lvl="1"/>
            <a:r>
              <a:rPr lang="en-US" sz="1800" dirty="0" smtClean="0"/>
              <a:t>Encode</a:t>
            </a:r>
          </a:p>
          <a:p>
            <a:pPr lvl="1"/>
            <a:r>
              <a:rPr lang="en-US" sz="1800" dirty="0" smtClean="0"/>
              <a:t>Package</a:t>
            </a:r>
          </a:p>
          <a:p>
            <a:pPr lvl="1"/>
            <a:r>
              <a:rPr lang="en-US" sz="1800" dirty="0" smtClean="0"/>
              <a:t>Encrypt</a:t>
            </a:r>
          </a:p>
          <a:p>
            <a:pPr lvl="1"/>
            <a:r>
              <a:rPr lang="en-US" sz="1800" dirty="0" smtClean="0"/>
              <a:t>Delivery</a:t>
            </a:r>
          </a:p>
          <a:p>
            <a:r>
              <a:rPr lang="en-US" sz="3200" dirty="0" smtClean="0"/>
              <a:t>Live Streaming Support</a:t>
            </a:r>
          </a:p>
          <a:p>
            <a:r>
              <a:rPr lang="en-US" sz="3200" dirty="0" smtClean="0"/>
              <a:t>Office 365 Integration</a:t>
            </a:r>
          </a:p>
          <a:p>
            <a:r>
              <a:rPr lang="en-US" sz="3200" dirty="0" smtClean="0"/>
              <a:t>Azure Media Player</a:t>
            </a:r>
          </a:p>
        </p:txBody>
      </p:sp>
      <p:sp>
        <p:nvSpPr>
          <p:cNvPr id="12" name="Title 2"/>
          <p:cNvSpPr txBox="1">
            <a:spLocks/>
          </p:cNvSpPr>
          <p:nvPr/>
        </p:nvSpPr>
        <p:spPr>
          <a:xfrm>
            <a:off x="269170" y="289511"/>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smtClean="0"/>
              <a:t>Azure Media Services</a:t>
            </a:r>
            <a:endParaRPr lang="en-US" sz="4400"/>
          </a:p>
        </p:txBody>
      </p:sp>
      <p:grpSp>
        <p:nvGrpSpPr>
          <p:cNvPr id="13" name="Group 12"/>
          <p:cNvGrpSpPr/>
          <p:nvPr/>
        </p:nvGrpSpPr>
        <p:grpSpPr>
          <a:xfrm>
            <a:off x="7161211" y="1143000"/>
            <a:ext cx="4758445" cy="3192578"/>
            <a:chOff x="511759" y="377771"/>
            <a:chExt cx="8386464" cy="5728341"/>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t="-317" b="38"/>
            <a:stretch/>
          </p:blipFill>
          <p:spPr>
            <a:xfrm>
              <a:off x="1308563" y="679579"/>
              <a:ext cx="6786037" cy="5164068"/>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759" y="377771"/>
              <a:ext cx="8386464" cy="5728341"/>
            </a:xfrm>
            <a:prstGeom prst="rect">
              <a:avLst/>
            </a:prstGeom>
          </p:spPr>
        </p:pic>
      </p:grpSp>
      <p:sp>
        <p:nvSpPr>
          <p:cNvPr id="16" name="Rectangle 15"/>
          <p:cNvSpPr/>
          <p:nvPr/>
        </p:nvSpPr>
        <p:spPr>
          <a:xfrm>
            <a:off x="7012558" y="4525413"/>
            <a:ext cx="4907099" cy="23302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en-US" sz="1600" dirty="0">
                <a:latin typeface="+mj-lt"/>
              </a:rPr>
              <a:t>Live video encoding and streaming</a:t>
            </a:r>
          </a:p>
          <a:p>
            <a:pPr>
              <a:spcAft>
                <a:spcPts val="1200"/>
              </a:spcAft>
            </a:pPr>
            <a:r>
              <a:rPr lang="en-US" sz="1600" dirty="0">
                <a:latin typeface="+mj-lt"/>
              </a:rPr>
              <a:t>Web + Mobile</a:t>
            </a:r>
          </a:p>
          <a:p>
            <a:pPr>
              <a:spcAft>
                <a:spcPts val="1200"/>
              </a:spcAft>
            </a:pPr>
            <a:r>
              <a:rPr lang="en-US" sz="1600" dirty="0">
                <a:latin typeface="+mj-lt"/>
              </a:rPr>
              <a:t>100 million viewers</a:t>
            </a:r>
          </a:p>
          <a:p>
            <a:pPr>
              <a:spcAft>
                <a:spcPts val="1200"/>
              </a:spcAft>
            </a:pPr>
            <a:r>
              <a:rPr lang="en-US" sz="1600" dirty="0">
                <a:latin typeface="+mj-lt"/>
              </a:rPr>
              <a:t>2.1 million concurrent HD viewers during the </a:t>
            </a:r>
            <a:br>
              <a:rPr lang="en-US" sz="1600" dirty="0">
                <a:latin typeface="+mj-lt"/>
              </a:rPr>
            </a:br>
            <a:r>
              <a:rPr lang="en-US" sz="1600" dirty="0">
                <a:latin typeface="+mj-lt"/>
              </a:rPr>
              <a:t>USA vs. Canada hockey match</a:t>
            </a:r>
          </a:p>
          <a:p>
            <a:pPr>
              <a:spcAft>
                <a:spcPts val="1200"/>
              </a:spcAft>
            </a:pPr>
            <a:endParaRPr lang="en-US" sz="1200" dirty="0"/>
          </a:p>
        </p:txBody>
      </p:sp>
      <p:sp>
        <p:nvSpPr>
          <p:cNvPr id="17" name="Rectangle 16"/>
          <p:cNvSpPr/>
          <p:nvPr/>
        </p:nvSpPr>
        <p:spPr>
          <a:xfrm>
            <a:off x="7183110" y="678751"/>
            <a:ext cx="2355388" cy="369332"/>
          </a:xfrm>
          <a:prstGeom prst="rect">
            <a:avLst/>
          </a:prstGeom>
        </p:spPr>
        <p:txBody>
          <a:bodyPr wrap="none">
            <a:spAutoFit/>
          </a:bodyPr>
          <a:lstStyle/>
          <a:p>
            <a:r>
              <a:rPr lang="en-US" dirty="0">
                <a:solidFill>
                  <a:schemeClr val="bg1"/>
                </a:solidFill>
              </a:rPr>
              <a:t>Olympics NBC Sports</a:t>
            </a:r>
          </a:p>
        </p:txBody>
      </p:sp>
    </p:spTree>
    <p:extLst>
      <p:ext uri="{BB962C8B-B14F-4D97-AF65-F5344CB8AC3E}">
        <p14:creationId xmlns:p14="http://schemas.microsoft.com/office/powerpoint/2010/main" val="39420445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6542508" y="1380"/>
            <a:ext cx="5646317" cy="68552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51"/>
            <a:endParaRPr lang="en-US" sz="1799">
              <a:solidFill>
                <a:prstClr val="white"/>
              </a:solidFill>
            </a:endParaRPr>
          </a:p>
        </p:txBody>
      </p:sp>
      <p:sp>
        <p:nvSpPr>
          <p:cNvPr id="2" name="Title 1"/>
          <p:cNvSpPr>
            <a:spLocks noGrp="1"/>
          </p:cNvSpPr>
          <p:nvPr>
            <p:ph type="title" idx="4294967295"/>
          </p:nvPr>
        </p:nvSpPr>
        <p:spPr>
          <a:xfrm>
            <a:off x="536575" y="288925"/>
            <a:ext cx="11652250" cy="900113"/>
          </a:xfrm>
          <a:prstGeom prst="rect">
            <a:avLst/>
          </a:prstGeom>
        </p:spPr>
        <p:txBody>
          <a:bodyPr>
            <a:normAutofit/>
          </a:bodyPr>
          <a:lstStyle/>
          <a:p>
            <a:r>
              <a:rPr lang="en-US" dirty="0" smtClean="0">
                <a:solidFill>
                  <a:schemeClr val="bg1"/>
                </a:solidFill>
              </a:rPr>
              <a:t>Azure Data Factory</a:t>
            </a:r>
            <a:endParaRPr lang="en-US" dirty="0">
              <a:solidFill>
                <a:schemeClr val="bg1"/>
              </a:solidFill>
            </a:endParaRPr>
          </a:p>
        </p:txBody>
      </p:sp>
      <p:sp>
        <p:nvSpPr>
          <p:cNvPr id="12" name="Rectangle 11"/>
          <p:cNvSpPr/>
          <p:nvPr/>
        </p:nvSpPr>
        <p:spPr bwMode="auto">
          <a:xfrm>
            <a:off x="401178" y="2284624"/>
            <a:ext cx="5807455" cy="234021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828" fontAlgn="base">
              <a:lnSpc>
                <a:spcPct val="90000"/>
              </a:lnSpc>
              <a:spcBef>
                <a:spcPct val="0"/>
              </a:spcBef>
              <a:spcAft>
                <a:spcPct val="0"/>
              </a:spcAft>
            </a:pPr>
            <a:endParaRPr lang="en-US" sz="1960" b="1" dirty="0">
              <a:solidFill>
                <a:srgbClr val="FFFFFF"/>
              </a:solidFill>
              <a:latin typeface="Segoe UI Light"/>
              <a:ea typeface="Segoe UI" pitchFamily="34" charset="0"/>
              <a:cs typeface="Segoe UI" pitchFamily="34" charset="0"/>
            </a:endParaRPr>
          </a:p>
        </p:txBody>
      </p:sp>
      <p:sp>
        <p:nvSpPr>
          <p:cNvPr id="58" name="Rectangle 57"/>
          <p:cNvSpPr/>
          <p:nvPr/>
        </p:nvSpPr>
        <p:spPr bwMode="auto">
          <a:xfrm>
            <a:off x="2433364" y="2309178"/>
            <a:ext cx="2878595" cy="5566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defTabSz="913828" fontAlgn="base">
              <a:lnSpc>
                <a:spcPct val="90000"/>
              </a:lnSpc>
              <a:spcBef>
                <a:spcPct val="0"/>
              </a:spcBef>
              <a:spcAft>
                <a:spcPct val="0"/>
              </a:spcAft>
            </a:pPr>
            <a:r>
              <a:rPr lang="en-US" sz="1176" b="1" kern="0" dirty="0">
                <a:gradFill>
                  <a:gsLst>
                    <a:gs pos="7965">
                      <a:srgbClr val="505050"/>
                    </a:gs>
                    <a:gs pos="41000">
                      <a:srgbClr val="505050"/>
                    </a:gs>
                  </a:gsLst>
                  <a:lin ang="5400000" scaled="0"/>
                </a:gradFill>
                <a:ea typeface="Segoe UI" panose="020B0502040204020203" pitchFamily="34" charset="0"/>
                <a:cs typeface="Segoe UI" panose="020B0502040204020203" pitchFamily="34" charset="0"/>
              </a:rPr>
              <a:t>AZURE DATA FACTORY</a:t>
            </a:r>
          </a:p>
        </p:txBody>
      </p:sp>
      <p:sp>
        <p:nvSpPr>
          <p:cNvPr id="16" name="Rectangle 15"/>
          <p:cNvSpPr/>
          <p:nvPr/>
        </p:nvSpPr>
        <p:spPr bwMode="auto">
          <a:xfrm>
            <a:off x="531420" y="2728396"/>
            <a:ext cx="1344287" cy="726468"/>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19" tIns="89619" rIns="89619" bIns="89619" numCol="1" spcCol="0" rtlCol="0" fromWordArt="0" anchor="t" anchorCtr="0" forceAA="0" compatLnSpc="1">
            <a:prstTxWarp prst="textNoShape">
              <a:avLst/>
            </a:prstTxWarp>
            <a:noAutofit/>
          </a:bodyPr>
          <a:lstStyle/>
          <a:p>
            <a:pPr defTabSz="913231" fontAlgn="base">
              <a:lnSpc>
                <a:spcPct val="90000"/>
              </a:lnSpc>
            </a:pPr>
            <a:r>
              <a:rPr lang="en-US" sz="1176" dirty="0">
                <a:gradFill>
                  <a:gsLst>
                    <a:gs pos="71681">
                      <a:srgbClr val="FFFFFF"/>
                    </a:gs>
                    <a:gs pos="41000">
                      <a:srgbClr val="FFFFFF"/>
                    </a:gs>
                  </a:gsLst>
                  <a:lin ang="5400000" scaled="0"/>
                </a:gradFill>
                <a:ea typeface="MS PGothic" charset="0"/>
                <a:cs typeface="MS PGothic" charset="0"/>
              </a:rPr>
              <a:t>Manage and monitor</a:t>
            </a:r>
          </a:p>
        </p:txBody>
      </p:sp>
      <p:sp>
        <p:nvSpPr>
          <p:cNvPr id="69" name="Rectangle 68"/>
          <p:cNvSpPr/>
          <p:nvPr/>
        </p:nvSpPr>
        <p:spPr bwMode="auto">
          <a:xfrm>
            <a:off x="1933437" y="2728396"/>
            <a:ext cx="1344287" cy="726468"/>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19" tIns="89619" rIns="89619" bIns="89619" numCol="1" spcCol="0" rtlCol="0" fromWordArt="0" anchor="t" anchorCtr="0" forceAA="0" compatLnSpc="1">
            <a:prstTxWarp prst="textNoShape">
              <a:avLst/>
            </a:prstTxWarp>
            <a:noAutofit/>
          </a:bodyPr>
          <a:lstStyle/>
          <a:p>
            <a:pPr defTabSz="913231" fontAlgn="base">
              <a:lnSpc>
                <a:spcPct val="90000"/>
              </a:lnSpc>
            </a:pPr>
            <a:r>
              <a:rPr lang="en-US" sz="1176" dirty="0">
                <a:gradFill>
                  <a:gsLst>
                    <a:gs pos="71681">
                      <a:srgbClr val="FFFFFF"/>
                    </a:gs>
                    <a:gs pos="41000">
                      <a:srgbClr val="FFFFFF"/>
                    </a:gs>
                  </a:gsLst>
                  <a:lin ang="5400000" scaled="0"/>
                </a:gradFill>
                <a:ea typeface="MS PGothic" charset="0"/>
                <a:cs typeface="MS PGothic" charset="0"/>
              </a:rPr>
              <a:t>Data and operational lineage</a:t>
            </a:r>
          </a:p>
        </p:txBody>
      </p:sp>
      <p:sp>
        <p:nvSpPr>
          <p:cNvPr id="70" name="Rectangle 69"/>
          <p:cNvSpPr/>
          <p:nvPr/>
        </p:nvSpPr>
        <p:spPr bwMode="auto">
          <a:xfrm>
            <a:off x="3335454" y="2728396"/>
            <a:ext cx="1344287" cy="726468"/>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19" tIns="89619" rIns="89619" bIns="89619" numCol="1" spcCol="0" rtlCol="0" fromWordArt="0" anchor="t" anchorCtr="0" forceAA="0" compatLnSpc="1">
            <a:prstTxWarp prst="textNoShape">
              <a:avLst/>
            </a:prstTxWarp>
            <a:noAutofit/>
          </a:bodyPr>
          <a:lstStyle/>
          <a:p>
            <a:pPr defTabSz="913231" fontAlgn="base">
              <a:lnSpc>
                <a:spcPct val="90000"/>
              </a:lnSpc>
            </a:pPr>
            <a:r>
              <a:rPr lang="en-US" sz="1176" dirty="0">
                <a:gradFill>
                  <a:gsLst>
                    <a:gs pos="71681">
                      <a:srgbClr val="FFFFFF"/>
                    </a:gs>
                    <a:gs pos="41000">
                      <a:srgbClr val="FFFFFF"/>
                    </a:gs>
                  </a:gsLst>
                  <a:lin ang="5400000" scaled="0"/>
                </a:gradFill>
                <a:ea typeface="MS PGothic" charset="0"/>
                <a:cs typeface="MS PGothic" charset="0"/>
              </a:rPr>
              <a:t>Coordination and scheduling</a:t>
            </a:r>
          </a:p>
        </p:txBody>
      </p:sp>
      <p:sp>
        <p:nvSpPr>
          <p:cNvPr id="71" name="Rectangle 70"/>
          <p:cNvSpPr/>
          <p:nvPr/>
        </p:nvSpPr>
        <p:spPr bwMode="auto">
          <a:xfrm>
            <a:off x="4737473" y="2728396"/>
            <a:ext cx="1341372" cy="726468"/>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19" tIns="89619" rIns="89619" bIns="89619" numCol="1" spcCol="0" rtlCol="0" fromWordArt="0" anchor="t" anchorCtr="0" forceAA="0" compatLnSpc="1">
            <a:prstTxWarp prst="textNoShape">
              <a:avLst/>
            </a:prstTxWarp>
            <a:noAutofit/>
          </a:bodyPr>
          <a:lstStyle/>
          <a:p>
            <a:pPr defTabSz="913231" fontAlgn="base">
              <a:lnSpc>
                <a:spcPct val="90000"/>
              </a:lnSpc>
            </a:pPr>
            <a:r>
              <a:rPr lang="en-US" sz="1176" dirty="0">
                <a:gradFill>
                  <a:gsLst>
                    <a:gs pos="71681">
                      <a:srgbClr val="FFFFFF"/>
                    </a:gs>
                    <a:gs pos="41000">
                      <a:srgbClr val="FFFFFF"/>
                    </a:gs>
                  </a:gsLst>
                  <a:lin ang="5400000" scaled="0"/>
                </a:gradFill>
                <a:ea typeface="MS PGothic" charset="0"/>
                <a:cs typeface="MS PGothic" charset="0"/>
              </a:rPr>
              <a:t>Policy</a:t>
            </a:r>
          </a:p>
        </p:txBody>
      </p:sp>
      <p:sp>
        <p:nvSpPr>
          <p:cNvPr id="74" name="Rectangle 73"/>
          <p:cNvSpPr/>
          <p:nvPr/>
        </p:nvSpPr>
        <p:spPr bwMode="auto">
          <a:xfrm>
            <a:off x="531418" y="3800542"/>
            <a:ext cx="5547425" cy="726468"/>
          </a:xfrm>
          <a:prstGeom prst="rect">
            <a:avLst/>
          </a:prstGeom>
          <a:solidFill>
            <a:schemeClr val="accent3">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19" tIns="89619" rIns="89619" bIns="89619" numCol="1" spcCol="0" rtlCol="0" fromWordArt="0" anchor="ctr" anchorCtr="0" forceAA="0" compatLnSpc="1">
            <a:prstTxWarp prst="textNoShape">
              <a:avLst/>
            </a:prstTxWarp>
            <a:noAutofit/>
          </a:bodyPr>
          <a:lstStyle/>
          <a:p>
            <a:pPr defTabSz="913231" fontAlgn="base">
              <a:lnSpc>
                <a:spcPct val="90000"/>
              </a:lnSpc>
            </a:pPr>
            <a:endParaRPr lang="en-US" sz="1176" dirty="0">
              <a:gradFill>
                <a:gsLst>
                  <a:gs pos="71681">
                    <a:srgbClr val="FFFFFF"/>
                  </a:gs>
                  <a:gs pos="41000">
                    <a:srgbClr val="FFFFFF"/>
                  </a:gs>
                </a:gsLst>
                <a:lin ang="5400000" scaled="0"/>
              </a:gradFill>
              <a:ea typeface="MS PGothic" charset="0"/>
              <a:cs typeface="MS PGothic" charset="0"/>
            </a:endParaRPr>
          </a:p>
        </p:txBody>
      </p:sp>
      <p:sp>
        <p:nvSpPr>
          <p:cNvPr id="75" name="Rectangle 74"/>
          <p:cNvSpPr/>
          <p:nvPr/>
        </p:nvSpPr>
        <p:spPr bwMode="auto">
          <a:xfrm>
            <a:off x="383390" y="3421929"/>
            <a:ext cx="2878595" cy="5566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defTabSz="913828" fontAlgn="base">
              <a:lnSpc>
                <a:spcPct val="90000"/>
              </a:lnSpc>
              <a:spcBef>
                <a:spcPct val="0"/>
              </a:spcBef>
              <a:spcAft>
                <a:spcPct val="0"/>
              </a:spcAft>
            </a:pPr>
            <a:r>
              <a:rPr lang="en-US" sz="1176" kern="0" dirty="0">
                <a:gradFill>
                  <a:gsLst>
                    <a:gs pos="7965">
                      <a:srgbClr val="505050"/>
                    </a:gs>
                    <a:gs pos="41000">
                      <a:srgbClr val="505050"/>
                    </a:gs>
                  </a:gsLst>
                  <a:lin ang="5400000" scaled="0"/>
                </a:gradFill>
                <a:latin typeface="Segoe UI Semibold" panose="020B0702040204020203" pitchFamily="34" charset="0"/>
                <a:ea typeface="Segoe UI" pitchFamily="34" charset="0"/>
                <a:cs typeface="Segoe UI Semibold" panose="020B0702040204020203" pitchFamily="34" charset="0"/>
              </a:rPr>
              <a:t>DATA PIPELINES</a:t>
            </a:r>
          </a:p>
        </p:txBody>
      </p:sp>
      <p:sp>
        <p:nvSpPr>
          <p:cNvPr id="76" name="Rectangle 75"/>
          <p:cNvSpPr/>
          <p:nvPr/>
        </p:nvSpPr>
        <p:spPr bwMode="auto">
          <a:xfrm>
            <a:off x="1935416" y="3949644"/>
            <a:ext cx="667196" cy="42826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19" tIns="89619" rIns="89619" bIns="89619" numCol="1" spcCol="0" rtlCol="0" fromWordArt="0" anchor="ctr" anchorCtr="0" forceAA="0" compatLnSpc="1">
            <a:prstTxWarp prst="textNoShape">
              <a:avLst/>
            </a:prstTxWarp>
            <a:noAutofit/>
          </a:bodyPr>
          <a:lstStyle/>
          <a:p>
            <a:pPr algn="ctr" defTabSz="913231" fontAlgn="base">
              <a:lnSpc>
                <a:spcPct val="90000"/>
              </a:lnSpc>
            </a:pPr>
            <a:r>
              <a:rPr lang="en-US" sz="1176" dirty="0">
                <a:gradFill>
                  <a:gsLst>
                    <a:gs pos="71681">
                      <a:srgbClr val="FFFFFF"/>
                    </a:gs>
                    <a:gs pos="41000">
                      <a:srgbClr val="FFFFFF"/>
                    </a:gs>
                  </a:gsLst>
                  <a:lin ang="5400000" scaled="0"/>
                </a:gradFill>
                <a:ea typeface="MS PGothic" charset="0"/>
                <a:cs typeface="MS PGothic" charset="0"/>
              </a:rPr>
              <a:t>Activity</a:t>
            </a:r>
          </a:p>
        </p:txBody>
      </p:sp>
      <p:sp>
        <p:nvSpPr>
          <p:cNvPr id="77" name="Rectangle 76"/>
          <p:cNvSpPr/>
          <p:nvPr/>
        </p:nvSpPr>
        <p:spPr bwMode="auto">
          <a:xfrm>
            <a:off x="4200748" y="3949644"/>
            <a:ext cx="667196" cy="42826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19" tIns="89619" rIns="89619" bIns="89619" numCol="1" spcCol="0" rtlCol="0" fromWordArt="0" anchor="ctr" anchorCtr="0" forceAA="0" compatLnSpc="1">
            <a:prstTxWarp prst="textNoShape">
              <a:avLst/>
            </a:prstTxWarp>
            <a:noAutofit/>
          </a:bodyPr>
          <a:lstStyle/>
          <a:p>
            <a:pPr algn="ctr" defTabSz="913231" fontAlgn="base">
              <a:lnSpc>
                <a:spcPct val="90000"/>
              </a:lnSpc>
            </a:pPr>
            <a:r>
              <a:rPr lang="en-US" sz="1176" dirty="0">
                <a:gradFill>
                  <a:gsLst>
                    <a:gs pos="71681">
                      <a:srgbClr val="FFFFFF"/>
                    </a:gs>
                    <a:gs pos="41000">
                      <a:srgbClr val="FFFFFF"/>
                    </a:gs>
                  </a:gsLst>
                  <a:lin ang="5400000" scaled="0"/>
                </a:gradFill>
                <a:ea typeface="MS PGothic" charset="0"/>
                <a:cs typeface="MS PGothic" charset="0"/>
              </a:rPr>
              <a:t>Activity</a:t>
            </a:r>
          </a:p>
        </p:txBody>
      </p:sp>
      <p:sp>
        <p:nvSpPr>
          <p:cNvPr id="78" name="Freeform 72"/>
          <p:cNvSpPr>
            <a:spLocks noEditPoints="1"/>
          </p:cNvSpPr>
          <p:nvPr/>
        </p:nvSpPr>
        <p:spPr bwMode="auto">
          <a:xfrm>
            <a:off x="936509" y="4001554"/>
            <a:ext cx="399678" cy="324444"/>
          </a:xfrm>
          <a:custGeom>
            <a:avLst/>
            <a:gdLst>
              <a:gd name="T0" fmla="*/ 121 w 2084"/>
              <a:gd name="T1" fmla="*/ 261 h 1691"/>
              <a:gd name="T2" fmla="*/ 121 w 2084"/>
              <a:gd name="T3" fmla="*/ 1570 h 1691"/>
              <a:gd name="T4" fmla="*/ 1943 w 2084"/>
              <a:gd name="T5" fmla="*/ 1570 h 1691"/>
              <a:gd name="T6" fmla="*/ 1943 w 2084"/>
              <a:gd name="T7" fmla="*/ 261 h 1691"/>
              <a:gd name="T8" fmla="*/ 121 w 2084"/>
              <a:gd name="T9" fmla="*/ 261 h 1691"/>
              <a:gd name="T10" fmla="*/ 2084 w 2084"/>
              <a:gd name="T11" fmla="*/ 0 h 1691"/>
              <a:gd name="T12" fmla="*/ 2084 w 2084"/>
              <a:gd name="T13" fmla="*/ 1691 h 1691"/>
              <a:gd name="T14" fmla="*/ 0 w 2084"/>
              <a:gd name="T15" fmla="*/ 1691 h 1691"/>
              <a:gd name="T16" fmla="*/ 0 w 2084"/>
              <a:gd name="T17" fmla="*/ 0 h 1691"/>
              <a:gd name="T18" fmla="*/ 2084 w 2084"/>
              <a:gd name="T19" fmla="*/ 0 h 1691"/>
              <a:gd name="T20" fmla="*/ 283 w 2084"/>
              <a:gd name="T21" fmla="*/ 523 h 1691"/>
              <a:gd name="T22" fmla="*/ 1801 w 2084"/>
              <a:gd name="T23" fmla="*/ 523 h 1691"/>
              <a:gd name="T24" fmla="*/ 1801 w 2084"/>
              <a:gd name="T25" fmla="*/ 704 h 1691"/>
              <a:gd name="T26" fmla="*/ 283 w 2084"/>
              <a:gd name="T27" fmla="*/ 704 h 1691"/>
              <a:gd name="T28" fmla="*/ 283 w 2084"/>
              <a:gd name="T29" fmla="*/ 523 h 1691"/>
              <a:gd name="T30" fmla="*/ 283 w 2084"/>
              <a:gd name="T31" fmla="*/ 523 h 1691"/>
              <a:gd name="T32" fmla="*/ 283 w 2084"/>
              <a:gd name="T33" fmla="*/ 886 h 1691"/>
              <a:gd name="T34" fmla="*/ 1801 w 2084"/>
              <a:gd name="T35" fmla="*/ 886 h 1691"/>
              <a:gd name="T36" fmla="*/ 1801 w 2084"/>
              <a:gd name="T37" fmla="*/ 1067 h 1691"/>
              <a:gd name="T38" fmla="*/ 283 w 2084"/>
              <a:gd name="T39" fmla="*/ 1067 h 1691"/>
              <a:gd name="T40" fmla="*/ 283 w 2084"/>
              <a:gd name="T41" fmla="*/ 886 h 1691"/>
              <a:gd name="T42" fmla="*/ 283 w 2084"/>
              <a:gd name="T43" fmla="*/ 886 h 1691"/>
              <a:gd name="T44" fmla="*/ 283 w 2084"/>
              <a:gd name="T45" fmla="*/ 1248 h 1691"/>
              <a:gd name="T46" fmla="*/ 1801 w 2084"/>
              <a:gd name="T47" fmla="*/ 1248 h 1691"/>
              <a:gd name="T48" fmla="*/ 1801 w 2084"/>
              <a:gd name="T49" fmla="*/ 1429 h 1691"/>
              <a:gd name="T50" fmla="*/ 283 w 2084"/>
              <a:gd name="T51" fmla="*/ 1429 h 1691"/>
              <a:gd name="T52" fmla="*/ 283 w 2084"/>
              <a:gd name="T53" fmla="*/ 1248 h 1691"/>
              <a:gd name="T54" fmla="*/ 283 w 2084"/>
              <a:gd name="T55" fmla="*/ 1248 h 1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84" h="1691">
                <a:moveTo>
                  <a:pt x="121" y="261"/>
                </a:moveTo>
                <a:cubicBezTo>
                  <a:pt x="121" y="1570"/>
                  <a:pt x="121" y="1570"/>
                  <a:pt x="121" y="1570"/>
                </a:cubicBezTo>
                <a:cubicBezTo>
                  <a:pt x="1943" y="1570"/>
                  <a:pt x="1943" y="1570"/>
                  <a:pt x="1943" y="1570"/>
                </a:cubicBezTo>
                <a:cubicBezTo>
                  <a:pt x="1943" y="261"/>
                  <a:pt x="1943" y="261"/>
                  <a:pt x="1943" y="261"/>
                </a:cubicBezTo>
                <a:cubicBezTo>
                  <a:pt x="1295" y="261"/>
                  <a:pt x="506" y="261"/>
                  <a:pt x="121" y="261"/>
                </a:cubicBezTo>
                <a:close/>
                <a:moveTo>
                  <a:pt x="2084" y="0"/>
                </a:moveTo>
                <a:cubicBezTo>
                  <a:pt x="2084" y="1691"/>
                  <a:pt x="2084" y="1691"/>
                  <a:pt x="2084" y="1691"/>
                </a:cubicBezTo>
                <a:cubicBezTo>
                  <a:pt x="0" y="1691"/>
                  <a:pt x="0" y="1691"/>
                  <a:pt x="0" y="1691"/>
                </a:cubicBezTo>
                <a:cubicBezTo>
                  <a:pt x="0" y="0"/>
                  <a:pt x="0" y="0"/>
                  <a:pt x="0" y="0"/>
                </a:cubicBezTo>
                <a:cubicBezTo>
                  <a:pt x="850" y="0"/>
                  <a:pt x="1558" y="0"/>
                  <a:pt x="2084" y="0"/>
                </a:cubicBezTo>
                <a:close/>
                <a:moveTo>
                  <a:pt x="283" y="523"/>
                </a:moveTo>
                <a:cubicBezTo>
                  <a:pt x="1801" y="523"/>
                  <a:pt x="1801" y="523"/>
                  <a:pt x="1801" y="523"/>
                </a:cubicBezTo>
                <a:cubicBezTo>
                  <a:pt x="1801" y="704"/>
                  <a:pt x="1801" y="704"/>
                  <a:pt x="1801" y="704"/>
                </a:cubicBezTo>
                <a:cubicBezTo>
                  <a:pt x="283" y="704"/>
                  <a:pt x="283" y="704"/>
                  <a:pt x="283" y="704"/>
                </a:cubicBezTo>
                <a:cubicBezTo>
                  <a:pt x="283" y="523"/>
                  <a:pt x="283" y="523"/>
                  <a:pt x="283" y="523"/>
                </a:cubicBezTo>
                <a:cubicBezTo>
                  <a:pt x="283" y="523"/>
                  <a:pt x="283" y="523"/>
                  <a:pt x="283" y="523"/>
                </a:cubicBezTo>
                <a:close/>
                <a:moveTo>
                  <a:pt x="283" y="886"/>
                </a:moveTo>
                <a:cubicBezTo>
                  <a:pt x="1801" y="886"/>
                  <a:pt x="1801" y="886"/>
                  <a:pt x="1801" y="886"/>
                </a:cubicBezTo>
                <a:cubicBezTo>
                  <a:pt x="1801" y="1067"/>
                  <a:pt x="1801" y="1067"/>
                  <a:pt x="1801" y="1067"/>
                </a:cubicBezTo>
                <a:cubicBezTo>
                  <a:pt x="283" y="1067"/>
                  <a:pt x="283" y="1067"/>
                  <a:pt x="283" y="1067"/>
                </a:cubicBezTo>
                <a:cubicBezTo>
                  <a:pt x="283" y="886"/>
                  <a:pt x="283" y="886"/>
                  <a:pt x="283" y="886"/>
                </a:cubicBezTo>
                <a:cubicBezTo>
                  <a:pt x="283" y="886"/>
                  <a:pt x="283" y="886"/>
                  <a:pt x="283" y="886"/>
                </a:cubicBezTo>
                <a:close/>
                <a:moveTo>
                  <a:pt x="283" y="1248"/>
                </a:moveTo>
                <a:cubicBezTo>
                  <a:pt x="1801" y="1248"/>
                  <a:pt x="1801" y="1248"/>
                  <a:pt x="1801" y="1248"/>
                </a:cubicBezTo>
                <a:cubicBezTo>
                  <a:pt x="1801" y="1429"/>
                  <a:pt x="1801" y="1429"/>
                  <a:pt x="1801" y="1429"/>
                </a:cubicBezTo>
                <a:cubicBezTo>
                  <a:pt x="283" y="1429"/>
                  <a:pt x="283" y="1429"/>
                  <a:pt x="283" y="1429"/>
                </a:cubicBezTo>
                <a:cubicBezTo>
                  <a:pt x="283" y="1248"/>
                  <a:pt x="283" y="1248"/>
                  <a:pt x="283" y="1248"/>
                </a:cubicBezTo>
                <a:cubicBezTo>
                  <a:pt x="283" y="1248"/>
                  <a:pt x="283" y="1248"/>
                  <a:pt x="283" y="1248"/>
                </a:cubicBezTo>
                <a:close/>
              </a:path>
            </a:pathLst>
          </a:custGeom>
          <a:solidFill>
            <a:schemeClr val="bg1"/>
          </a:solidFill>
          <a:ln>
            <a:noFill/>
          </a:ln>
        </p:spPr>
        <p:txBody>
          <a:bodyPr vert="horz" wrap="square" lIns="89619" tIns="44809" rIns="89619" bIns="44809" numCol="1" anchor="t" anchorCtr="0" compatLnSpc="1">
            <a:prstTxWarp prst="textNoShape">
              <a:avLst/>
            </a:prstTxWarp>
          </a:bodyPr>
          <a:lstStyle/>
          <a:p>
            <a:pPr defTabSz="913231" fontAlgn="base">
              <a:spcBef>
                <a:spcPct val="0"/>
              </a:spcBef>
              <a:spcAft>
                <a:spcPct val="0"/>
              </a:spcAft>
            </a:pPr>
            <a:endParaRPr lang="en-US" sz="2352">
              <a:solidFill>
                <a:srgbClr val="000000"/>
              </a:solidFill>
              <a:ea typeface="MS PGothic" charset="0"/>
            </a:endParaRPr>
          </a:p>
        </p:txBody>
      </p:sp>
      <p:sp>
        <p:nvSpPr>
          <p:cNvPr id="79" name="Freeform 72"/>
          <p:cNvSpPr>
            <a:spLocks noEditPoints="1"/>
          </p:cNvSpPr>
          <p:nvPr/>
        </p:nvSpPr>
        <p:spPr bwMode="auto">
          <a:xfrm>
            <a:off x="3201841" y="4001554"/>
            <a:ext cx="399678" cy="324444"/>
          </a:xfrm>
          <a:custGeom>
            <a:avLst/>
            <a:gdLst>
              <a:gd name="T0" fmla="*/ 121 w 2084"/>
              <a:gd name="T1" fmla="*/ 261 h 1691"/>
              <a:gd name="T2" fmla="*/ 121 w 2084"/>
              <a:gd name="T3" fmla="*/ 1570 h 1691"/>
              <a:gd name="T4" fmla="*/ 1943 w 2084"/>
              <a:gd name="T5" fmla="*/ 1570 h 1691"/>
              <a:gd name="T6" fmla="*/ 1943 w 2084"/>
              <a:gd name="T7" fmla="*/ 261 h 1691"/>
              <a:gd name="T8" fmla="*/ 121 w 2084"/>
              <a:gd name="T9" fmla="*/ 261 h 1691"/>
              <a:gd name="T10" fmla="*/ 2084 w 2084"/>
              <a:gd name="T11" fmla="*/ 0 h 1691"/>
              <a:gd name="T12" fmla="*/ 2084 w 2084"/>
              <a:gd name="T13" fmla="*/ 1691 h 1691"/>
              <a:gd name="T14" fmla="*/ 0 w 2084"/>
              <a:gd name="T15" fmla="*/ 1691 h 1691"/>
              <a:gd name="T16" fmla="*/ 0 w 2084"/>
              <a:gd name="T17" fmla="*/ 0 h 1691"/>
              <a:gd name="T18" fmla="*/ 2084 w 2084"/>
              <a:gd name="T19" fmla="*/ 0 h 1691"/>
              <a:gd name="T20" fmla="*/ 283 w 2084"/>
              <a:gd name="T21" fmla="*/ 523 h 1691"/>
              <a:gd name="T22" fmla="*/ 1801 w 2084"/>
              <a:gd name="T23" fmla="*/ 523 h 1691"/>
              <a:gd name="T24" fmla="*/ 1801 w 2084"/>
              <a:gd name="T25" fmla="*/ 704 h 1691"/>
              <a:gd name="T26" fmla="*/ 283 w 2084"/>
              <a:gd name="T27" fmla="*/ 704 h 1691"/>
              <a:gd name="T28" fmla="*/ 283 w 2084"/>
              <a:gd name="T29" fmla="*/ 523 h 1691"/>
              <a:gd name="T30" fmla="*/ 283 w 2084"/>
              <a:gd name="T31" fmla="*/ 523 h 1691"/>
              <a:gd name="T32" fmla="*/ 283 w 2084"/>
              <a:gd name="T33" fmla="*/ 886 h 1691"/>
              <a:gd name="T34" fmla="*/ 1801 w 2084"/>
              <a:gd name="T35" fmla="*/ 886 h 1691"/>
              <a:gd name="T36" fmla="*/ 1801 w 2084"/>
              <a:gd name="T37" fmla="*/ 1067 h 1691"/>
              <a:gd name="T38" fmla="*/ 283 w 2084"/>
              <a:gd name="T39" fmla="*/ 1067 h 1691"/>
              <a:gd name="T40" fmla="*/ 283 w 2084"/>
              <a:gd name="T41" fmla="*/ 886 h 1691"/>
              <a:gd name="T42" fmla="*/ 283 w 2084"/>
              <a:gd name="T43" fmla="*/ 886 h 1691"/>
              <a:gd name="T44" fmla="*/ 283 w 2084"/>
              <a:gd name="T45" fmla="*/ 1248 h 1691"/>
              <a:gd name="T46" fmla="*/ 1801 w 2084"/>
              <a:gd name="T47" fmla="*/ 1248 h 1691"/>
              <a:gd name="T48" fmla="*/ 1801 w 2084"/>
              <a:gd name="T49" fmla="*/ 1429 h 1691"/>
              <a:gd name="T50" fmla="*/ 283 w 2084"/>
              <a:gd name="T51" fmla="*/ 1429 h 1691"/>
              <a:gd name="T52" fmla="*/ 283 w 2084"/>
              <a:gd name="T53" fmla="*/ 1248 h 1691"/>
              <a:gd name="T54" fmla="*/ 283 w 2084"/>
              <a:gd name="T55" fmla="*/ 1248 h 1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84" h="1691">
                <a:moveTo>
                  <a:pt x="121" y="261"/>
                </a:moveTo>
                <a:cubicBezTo>
                  <a:pt x="121" y="1570"/>
                  <a:pt x="121" y="1570"/>
                  <a:pt x="121" y="1570"/>
                </a:cubicBezTo>
                <a:cubicBezTo>
                  <a:pt x="1943" y="1570"/>
                  <a:pt x="1943" y="1570"/>
                  <a:pt x="1943" y="1570"/>
                </a:cubicBezTo>
                <a:cubicBezTo>
                  <a:pt x="1943" y="261"/>
                  <a:pt x="1943" y="261"/>
                  <a:pt x="1943" y="261"/>
                </a:cubicBezTo>
                <a:cubicBezTo>
                  <a:pt x="1295" y="261"/>
                  <a:pt x="506" y="261"/>
                  <a:pt x="121" y="261"/>
                </a:cubicBezTo>
                <a:close/>
                <a:moveTo>
                  <a:pt x="2084" y="0"/>
                </a:moveTo>
                <a:cubicBezTo>
                  <a:pt x="2084" y="1691"/>
                  <a:pt x="2084" y="1691"/>
                  <a:pt x="2084" y="1691"/>
                </a:cubicBezTo>
                <a:cubicBezTo>
                  <a:pt x="0" y="1691"/>
                  <a:pt x="0" y="1691"/>
                  <a:pt x="0" y="1691"/>
                </a:cubicBezTo>
                <a:cubicBezTo>
                  <a:pt x="0" y="0"/>
                  <a:pt x="0" y="0"/>
                  <a:pt x="0" y="0"/>
                </a:cubicBezTo>
                <a:cubicBezTo>
                  <a:pt x="850" y="0"/>
                  <a:pt x="1558" y="0"/>
                  <a:pt x="2084" y="0"/>
                </a:cubicBezTo>
                <a:close/>
                <a:moveTo>
                  <a:pt x="283" y="523"/>
                </a:moveTo>
                <a:cubicBezTo>
                  <a:pt x="1801" y="523"/>
                  <a:pt x="1801" y="523"/>
                  <a:pt x="1801" y="523"/>
                </a:cubicBezTo>
                <a:cubicBezTo>
                  <a:pt x="1801" y="704"/>
                  <a:pt x="1801" y="704"/>
                  <a:pt x="1801" y="704"/>
                </a:cubicBezTo>
                <a:cubicBezTo>
                  <a:pt x="283" y="704"/>
                  <a:pt x="283" y="704"/>
                  <a:pt x="283" y="704"/>
                </a:cubicBezTo>
                <a:cubicBezTo>
                  <a:pt x="283" y="523"/>
                  <a:pt x="283" y="523"/>
                  <a:pt x="283" y="523"/>
                </a:cubicBezTo>
                <a:cubicBezTo>
                  <a:pt x="283" y="523"/>
                  <a:pt x="283" y="523"/>
                  <a:pt x="283" y="523"/>
                </a:cubicBezTo>
                <a:close/>
                <a:moveTo>
                  <a:pt x="283" y="886"/>
                </a:moveTo>
                <a:cubicBezTo>
                  <a:pt x="1801" y="886"/>
                  <a:pt x="1801" y="886"/>
                  <a:pt x="1801" y="886"/>
                </a:cubicBezTo>
                <a:cubicBezTo>
                  <a:pt x="1801" y="1067"/>
                  <a:pt x="1801" y="1067"/>
                  <a:pt x="1801" y="1067"/>
                </a:cubicBezTo>
                <a:cubicBezTo>
                  <a:pt x="283" y="1067"/>
                  <a:pt x="283" y="1067"/>
                  <a:pt x="283" y="1067"/>
                </a:cubicBezTo>
                <a:cubicBezTo>
                  <a:pt x="283" y="886"/>
                  <a:pt x="283" y="886"/>
                  <a:pt x="283" y="886"/>
                </a:cubicBezTo>
                <a:cubicBezTo>
                  <a:pt x="283" y="886"/>
                  <a:pt x="283" y="886"/>
                  <a:pt x="283" y="886"/>
                </a:cubicBezTo>
                <a:close/>
                <a:moveTo>
                  <a:pt x="283" y="1248"/>
                </a:moveTo>
                <a:cubicBezTo>
                  <a:pt x="1801" y="1248"/>
                  <a:pt x="1801" y="1248"/>
                  <a:pt x="1801" y="1248"/>
                </a:cubicBezTo>
                <a:cubicBezTo>
                  <a:pt x="1801" y="1429"/>
                  <a:pt x="1801" y="1429"/>
                  <a:pt x="1801" y="1429"/>
                </a:cubicBezTo>
                <a:cubicBezTo>
                  <a:pt x="283" y="1429"/>
                  <a:pt x="283" y="1429"/>
                  <a:pt x="283" y="1429"/>
                </a:cubicBezTo>
                <a:cubicBezTo>
                  <a:pt x="283" y="1248"/>
                  <a:pt x="283" y="1248"/>
                  <a:pt x="283" y="1248"/>
                </a:cubicBezTo>
                <a:cubicBezTo>
                  <a:pt x="283" y="1248"/>
                  <a:pt x="283" y="1248"/>
                  <a:pt x="283" y="1248"/>
                </a:cubicBezTo>
                <a:close/>
              </a:path>
            </a:pathLst>
          </a:custGeom>
          <a:solidFill>
            <a:schemeClr val="bg1"/>
          </a:solidFill>
          <a:ln>
            <a:noFill/>
          </a:ln>
        </p:spPr>
        <p:txBody>
          <a:bodyPr vert="horz" wrap="square" lIns="89619" tIns="44809" rIns="89619" bIns="44809" numCol="1" anchor="t" anchorCtr="0" compatLnSpc="1">
            <a:prstTxWarp prst="textNoShape">
              <a:avLst/>
            </a:prstTxWarp>
          </a:bodyPr>
          <a:lstStyle/>
          <a:p>
            <a:pPr defTabSz="913231" fontAlgn="base">
              <a:spcBef>
                <a:spcPct val="0"/>
              </a:spcBef>
              <a:spcAft>
                <a:spcPct val="0"/>
              </a:spcAft>
            </a:pPr>
            <a:endParaRPr lang="en-US" sz="2352">
              <a:solidFill>
                <a:srgbClr val="000000"/>
              </a:solidFill>
              <a:ea typeface="MS PGothic" charset="0"/>
            </a:endParaRPr>
          </a:p>
        </p:txBody>
      </p:sp>
      <p:sp>
        <p:nvSpPr>
          <p:cNvPr id="80" name="Freeform 72"/>
          <p:cNvSpPr>
            <a:spLocks noEditPoints="1"/>
          </p:cNvSpPr>
          <p:nvPr/>
        </p:nvSpPr>
        <p:spPr bwMode="auto">
          <a:xfrm>
            <a:off x="5467170" y="4001554"/>
            <a:ext cx="399678" cy="324444"/>
          </a:xfrm>
          <a:custGeom>
            <a:avLst/>
            <a:gdLst>
              <a:gd name="T0" fmla="*/ 121 w 2084"/>
              <a:gd name="T1" fmla="*/ 261 h 1691"/>
              <a:gd name="T2" fmla="*/ 121 w 2084"/>
              <a:gd name="T3" fmla="*/ 1570 h 1691"/>
              <a:gd name="T4" fmla="*/ 1943 w 2084"/>
              <a:gd name="T5" fmla="*/ 1570 h 1691"/>
              <a:gd name="T6" fmla="*/ 1943 w 2084"/>
              <a:gd name="T7" fmla="*/ 261 h 1691"/>
              <a:gd name="T8" fmla="*/ 121 w 2084"/>
              <a:gd name="T9" fmla="*/ 261 h 1691"/>
              <a:gd name="T10" fmla="*/ 2084 w 2084"/>
              <a:gd name="T11" fmla="*/ 0 h 1691"/>
              <a:gd name="T12" fmla="*/ 2084 w 2084"/>
              <a:gd name="T13" fmla="*/ 1691 h 1691"/>
              <a:gd name="T14" fmla="*/ 0 w 2084"/>
              <a:gd name="T15" fmla="*/ 1691 h 1691"/>
              <a:gd name="T16" fmla="*/ 0 w 2084"/>
              <a:gd name="T17" fmla="*/ 0 h 1691"/>
              <a:gd name="T18" fmla="*/ 2084 w 2084"/>
              <a:gd name="T19" fmla="*/ 0 h 1691"/>
              <a:gd name="T20" fmla="*/ 283 w 2084"/>
              <a:gd name="T21" fmla="*/ 523 h 1691"/>
              <a:gd name="T22" fmla="*/ 1801 w 2084"/>
              <a:gd name="T23" fmla="*/ 523 h 1691"/>
              <a:gd name="T24" fmla="*/ 1801 w 2084"/>
              <a:gd name="T25" fmla="*/ 704 h 1691"/>
              <a:gd name="T26" fmla="*/ 283 w 2084"/>
              <a:gd name="T27" fmla="*/ 704 h 1691"/>
              <a:gd name="T28" fmla="*/ 283 w 2084"/>
              <a:gd name="T29" fmla="*/ 523 h 1691"/>
              <a:gd name="T30" fmla="*/ 283 w 2084"/>
              <a:gd name="T31" fmla="*/ 523 h 1691"/>
              <a:gd name="T32" fmla="*/ 283 w 2084"/>
              <a:gd name="T33" fmla="*/ 886 h 1691"/>
              <a:gd name="T34" fmla="*/ 1801 w 2084"/>
              <a:gd name="T35" fmla="*/ 886 h 1691"/>
              <a:gd name="T36" fmla="*/ 1801 w 2084"/>
              <a:gd name="T37" fmla="*/ 1067 h 1691"/>
              <a:gd name="T38" fmla="*/ 283 w 2084"/>
              <a:gd name="T39" fmla="*/ 1067 h 1691"/>
              <a:gd name="T40" fmla="*/ 283 w 2084"/>
              <a:gd name="T41" fmla="*/ 886 h 1691"/>
              <a:gd name="T42" fmla="*/ 283 w 2084"/>
              <a:gd name="T43" fmla="*/ 886 h 1691"/>
              <a:gd name="T44" fmla="*/ 283 w 2084"/>
              <a:gd name="T45" fmla="*/ 1248 h 1691"/>
              <a:gd name="T46" fmla="*/ 1801 w 2084"/>
              <a:gd name="T47" fmla="*/ 1248 h 1691"/>
              <a:gd name="T48" fmla="*/ 1801 w 2084"/>
              <a:gd name="T49" fmla="*/ 1429 h 1691"/>
              <a:gd name="T50" fmla="*/ 283 w 2084"/>
              <a:gd name="T51" fmla="*/ 1429 h 1691"/>
              <a:gd name="T52" fmla="*/ 283 w 2084"/>
              <a:gd name="T53" fmla="*/ 1248 h 1691"/>
              <a:gd name="T54" fmla="*/ 283 w 2084"/>
              <a:gd name="T55" fmla="*/ 1248 h 1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84" h="1691">
                <a:moveTo>
                  <a:pt x="121" y="261"/>
                </a:moveTo>
                <a:cubicBezTo>
                  <a:pt x="121" y="1570"/>
                  <a:pt x="121" y="1570"/>
                  <a:pt x="121" y="1570"/>
                </a:cubicBezTo>
                <a:cubicBezTo>
                  <a:pt x="1943" y="1570"/>
                  <a:pt x="1943" y="1570"/>
                  <a:pt x="1943" y="1570"/>
                </a:cubicBezTo>
                <a:cubicBezTo>
                  <a:pt x="1943" y="261"/>
                  <a:pt x="1943" y="261"/>
                  <a:pt x="1943" y="261"/>
                </a:cubicBezTo>
                <a:cubicBezTo>
                  <a:pt x="1295" y="261"/>
                  <a:pt x="506" y="261"/>
                  <a:pt x="121" y="261"/>
                </a:cubicBezTo>
                <a:close/>
                <a:moveTo>
                  <a:pt x="2084" y="0"/>
                </a:moveTo>
                <a:cubicBezTo>
                  <a:pt x="2084" y="1691"/>
                  <a:pt x="2084" y="1691"/>
                  <a:pt x="2084" y="1691"/>
                </a:cubicBezTo>
                <a:cubicBezTo>
                  <a:pt x="0" y="1691"/>
                  <a:pt x="0" y="1691"/>
                  <a:pt x="0" y="1691"/>
                </a:cubicBezTo>
                <a:cubicBezTo>
                  <a:pt x="0" y="0"/>
                  <a:pt x="0" y="0"/>
                  <a:pt x="0" y="0"/>
                </a:cubicBezTo>
                <a:cubicBezTo>
                  <a:pt x="850" y="0"/>
                  <a:pt x="1558" y="0"/>
                  <a:pt x="2084" y="0"/>
                </a:cubicBezTo>
                <a:close/>
                <a:moveTo>
                  <a:pt x="283" y="523"/>
                </a:moveTo>
                <a:cubicBezTo>
                  <a:pt x="1801" y="523"/>
                  <a:pt x="1801" y="523"/>
                  <a:pt x="1801" y="523"/>
                </a:cubicBezTo>
                <a:cubicBezTo>
                  <a:pt x="1801" y="704"/>
                  <a:pt x="1801" y="704"/>
                  <a:pt x="1801" y="704"/>
                </a:cubicBezTo>
                <a:cubicBezTo>
                  <a:pt x="283" y="704"/>
                  <a:pt x="283" y="704"/>
                  <a:pt x="283" y="704"/>
                </a:cubicBezTo>
                <a:cubicBezTo>
                  <a:pt x="283" y="523"/>
                  <a:pt x="283" y="523"/>
                  <a:pt x="283" y="523"/>
                </a:cubicBezTo>
                <a:cubicBezTo>
                  <a:pt x="283" y="523"/>
                  <a:pt x="283" y="523"/>
                  <a:pt x="283" y="523"/>
                </a:cubicBezTo>
                <a:close/>
                <a:moveTo>
                  <a:pt x="283" y="886"/>
                </a:moveTo>
                <a:cubicBezTo>
                  <a:pt x="1801" y="886"/>
                  <a:pt x="1801" y="886"/>
                  <a:pt x="1801" y="886"/>
                </a:cubicBezTo>
                <a:cubicBezTo>
                  <a:pt x="1801" y="1067"/>
                  <a:pt x="1801" y="1067"/>
                  <a:pt x="1801" y="1067"/>
                </a:cubicBezTo>
                <a:cubicBezTo>
                  <a:pt x="283" y="1067"/>
                  <a:pt x="283" y="1067"/>
                  <a:pt x="283" y="1067"/>
                </a:cubicBezTo>
                <a:cubicBezTo>
                  <a:pt x="283" y="886"/>
                  <a:pt x="283" y="886"/>
                  <a:pt x="283" y="886"/>
                </a:cubicBezTo>
                <a:cubicBezTo>
                  <a:pt x="283" y="886"/>
                  <a:pt x="283" y="886"/>
                  <a:pt x="283" y="886"/>
                </a:cubicBezTo>
                <a:close/>
                <a:moveTo>
                  <a:pt x="283" y="1248"/>
                </a:moveTo>
                <a:cubicBezTo>
                  <a:pt x="1801" y="1248"/>
                  <a:pt x="1801" y="1248"/>
                  <a:pt x="1801" y="1248"/>
                </a:cubicBezTo>
                <a:cubicBezTo>
                  <a:pt x="1801" y="1429"/>
                  <a:pt x="1801" y="1429"/>
                  <a:pt x="1801" y="1429"/>
                </a:cubicBezTo>
                <a:cubicBezTo>
                  <a:pt x="283" y="1429"/>
                  <a:pt x="283" y="1429"/>
                  <a:pt x="283" y="1429"/>
                </a:cubicBezTo>
                <a:cubicBezTo>
                  <a:pt x="283" y="1248"/>
                  <a:pt x="283" y="1248"/>
                  <a:pt x="283" y="1248"/>
                </a:cubicBezTo>
                <a:cubicBezTo>
                  <a:pt x="283" y="1248"/>
                  <a:pt x="283" y="1248"/>
                  <a:pt x="283" y="1248"/>
                </a:cubicBezTo>
                <a:close/>
              </a:path>
            </a:pathLst>
          </a:custGeom>
          <a:solidFill>
            <a:schemeClr val="bg1"/>
          </a:solidFill>
          <a:ln>
            <a:noFill/>
          </a:ln>
        </p:spPr>
        <p:txBody>
          <a:bodyPr vert="horz" wrap="square" lIns="89619" tIns="44809" rIns="89619" bIns="44809" numCol="1" anchor="t" anchorCtr="0" compatLnSpc="1">
            <a:prstTxWarp prst="textNoShape">
              <a:avLst/>
            </a:prstTxWarp>
          </a:bodyPr>
          <a:lstStyle/>
          <a:p>
            <a:pPr defTabSz="913231" fontAlgn="base">
              <a:spcBef>
                <a:spcPct val="0"/>
              </a:spcBef>
              <a:spcAft>
                <a:spcPct val="0"/>
              </a:spcAft>
            </a:pPr>
            <a:endParaRPr lang="en-US" sz="2352">
              <a:solidFill>
                <a:srgbClr val="000000"/>
              </a:solidFill>
              <a:ea typeface="MS PGothic" charset="0"/>
            </a:endParaRPr>
          </a:p>
        </p:txBody>
      </p:sp>
      <p:sp>
        <p:nvSpPr>
          <p:cNvPr id="81" name="Right Arrow 80"/>
          <p:cNvSpPr/>
          <p:nvPr/>
        </p:nvSpPr>
        <p:spPr bwMode="auto">
          <a:xfrm>
            <a:off x="1457015" y="4083105"/>
            <a:ext cx="537715" cy="268857"/>
          </a:xfrm>
          <a:prstGeom prst="rightArrow">
            <a:avLst>
              <a:gd name="adj1" fmla="val 41321"/>
              <a:gd name="adj2" fmla="val 500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828" fontAlgn="base">
              <a:lnSpc>
                <a:spcPct val="90000"/>
              </a:lnSpc>
              <a:spcBef>
                <a:spcPct val="0"/>
              </a:spcBef>
              <a:spcAft>
                <a:spcPct val="0"/>
              </a:spcAft>
            </a:pPr>
            <a:endParaRPr lang="en-US" sz="1960" b="1" dirty="0">
              <a:solidFill>
                <a:srgbClr val="FFFFFF"/>
              </a:solidFill>
              <a:latin typeface="Segoe UI Light"/>
              <a:ea typeface="Segoe UI" pitchFamily="34" charset="0"/>
              <a:cs typeface="Segoe UI" pitchFamily="34" charset="0"/>
            </a:endParaRPr>
          </a:p>
        </p:txBody>
      </p:sp>
      <p:sp>
        <p:nvSpPr>
          <p:cNvPr id="82" name="Right Arrow 81"/>
          <p:cNvSpPr/>
          <p:nvPr/>
        </p:nvSpPr>
        <p:spPr bwMode="auto">
          <a:xfrm>
            <a:off x="2632919" y="4083105"/>
            <a:ext cx="537715" cy="268857"/>
          </a:xfrm>
          <a:prstGeom prst="rightArrow">
            <a:avLst>
              <a:gd name="adj1" fmla="val 41321"/>
              <a:gd name="adj2" fmla="val 500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828" fontAlgn="base">
              <a:lnSpc>
                <a:spcPct val="90000"/>
              </a:lnSpc>
              <a:spcBef>
                <a:spcPct val="0"/>
              </a:spcBef>
              <a:spcAft>
                <a:spcPct val="0"/>
              </a:spcAft>
            </a:pPr>
            <a:endParaRPr lang="en-US" sz="1960" b="1" dirty="0">
              <a:solidFill>
                <a:srgbClr val="FFFFFF"/>
              </a:solidFill>
              <a:latin typeface="Segoe UI Light"/>
              <a:ea typeface="Segoe UI" pitchFamily="34" charset="0"/>
              <a:cs typeface="Segoe UI" pitchFamily="34" charset="0"/>
            </a:endParaRPr>
          </a:p>
        </p:txBody>
      </p:sp>
      <p:sp>
        <p:nvSpPr>
          <p:cNvPr id="83" name="Right Arrow 82"/>
          <p:cNvSpPr/>
          <p:nvPr/>
        </p:nvSpPr>
        <p:spPr bwMode="auto">
          <a:xfrm>
            <a:off x="3713295" y="4083105"/>
            <a:ext cx="537715" cy="268857"/>
          </a:xfrm>
          <a:prstGeom prst="rightArrow">
            <a:avLst>
              <a:gd name="adj1" fmla="val 41321"/>
              <a:gd name="adj2" fmla="val 500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828" fontAlgn="base">
              <a:lnSpc>
                <a:spcPct val="90000"/>
              </a:lnSpc>
              <a:spcBef>
                <a:spcPct val="0"/>
              </a:spcBef>
              <a:spcAft>
                <a:spcPct val="0"/>
              </a:spcAft>
            </a:pPr>
            <a:endParaRPr lang="en-US" sz="1960" b="1" dirty="0">
              <a:solidFill>
                <a:srgbClr val="FFFFFF"/>
              </a:solidFill>
              <a:latin typeface="Segoe UI Light"/>
              <a:ea typeface="Segoe UI" pitchFamily="34" charset="0"/>
              <a:cs typeface="Segoe UI" pitchFamily="34" charset="0"/>
            </a:endParaRPr>
          </a:p>
        </p:txBody>
      </p:sp>
      <p:sp>
        <p:nvSpPr>
          <p:cNvPr id="84" name="Right Arrow 83"/>
          <p:cNvSpPr/>
          <p:nvPr/>
        </p:nvSpPr>
        <p:spPr bwMode="auto">
          <a:xfrm>
            <a:off x="4898251" y="4083105"/>
            <a:ext cx="537715" cy="268857"/>
          </a:xfrm>
          <a:prstGeom prst="rightArrow">
            <a:avLst>
              <a:gd name="adj1" fmla="val 41321"/>
              <a:gd name="adj2" fmla="val 500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828" fontAlgn="base">
              <a:lnSpc>
                <a:spcPct val="90000"/>
              </a:lnSpc>
              <a:spcBef>
                <a:spcPct val="0"/>
              </a:spcBef>
              <a:spcAft>
                <a:spcPct val="0"/>
              </a:spcAft>
            </a:pPr>
            <a:endParaRPr lang="en-US" sz="1960" b="1" dirty="0">
              <a:solidFill>
                <a:srgbClr val="FFFFFF"/>
              </a:solidFill>
              <a:latin typeface="Segoe UI Light"/>
              <a:ea typeface="Segoe UI" pitchFamily="34" charset="0"/>
              <a:cs typeface="Segoe UI" pitchFamily="34" charset="0"/>
            </a:endParaRPr>
          </a:p>
        </p:txBody>
      </p:sp>
      <p:sp>
        <p:nvSpPr>
          <p:cNvPr id="38" name="TextBox 6"/>
          <p:cNvSpPr txBox="1"/>
          <p:nvPr/>
        </p:nvSpPr>
        <p:spPr>
          <a:xfrm>
            <a:off x="6794051" y="985264"/>
            <a:ext cx="5190190" cy="4212732"/>
          </a:xfrm>
          <a:prstGeom prst="rect">
            <a:avLst/>
          </a:prstGeom>
          <a:noFill/>
        </p:spPr>
        <p:txBody>
          <a:bodyPr wrap="square" lIns="175715" tIns="140572" rIns="175715" bIns="140572"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ts val="588"/>
              </a:spcBef>
              <a:spcAft>
                <a:spcPct val="0"/>
              </a:spcAft>
            </a:pPr>
            <a:r>
              <a:rPr lang="en-US" sz="2352" dirty="0">
                <a:gradFill>
                  <a:gsLst>
                    <a:gs pos="84071">
                      <a:srgbClr val="0072C6"/>
                    </a:gs>
                    <a:gs pos="49558">
                      <a:srgbClr val="0072C6"/>
                    </a:gs>
                  </a:gsLst>
                  <a:lin ang="5400000" scaled="0"/>
                </a:gradFill>
                <a:ea typeface="MS PGothic" charset="0"/>
                <a:cs typeface="MS PGothic" charset="0"/>
              </a:rPr>
              <a:t>Compose and orchestrate</a:t>
            </a:r>
            <a:endParaRPr lang="en-US" sz="2690" dirty="0">
              <a:gradFill>
                <a:gsLst>
                  <a:gs pos="95276">
                    <a:srgbClr val="00BCF2"/>
                  </a:gs>
                  <a:gs pos="84071">
                    <a:srgbClr val="00BCF2"/>
                  </a:gs>
                </a:gsLst>
                <a:lin ang="5400000" scaled="0"/>
              </a:gradFill>
              <a:latin typeface="Segoe UI Light"/>
            </a:endParaRPr>
          </a:p>
          <a:p>
            <a:pPr marL="280037" indent="-280037" fontAlgn="base">
              <a:spcBef>
                <a:spcPts val="588"/>
              </a:spcBef>
              <a:spcAft>
                <a:spcPct val="0"/>
              </a:spcAft>
              <a:buFont typeface="Arial" panose="020B0604020202020204" pitchFamily="34" charset="0"/>
              <a:buChar char="•"/>
            </a:pPr>
            <a:r>
              <a:rPr lang="en-US" sz="1568" dirty="0">
                <a:gradFill>
                  <a:gsLst>
                    <a:gs pos="15044">
                      <a:srgbClr val="505050"/>
                    </a:gs>
                    <a:gs pos="41000">
                      <a:srgbClr val="505050"/>
                    </a:gs>
                  </a:gsLst>
                  <a:lin ang="5400000" scaled="0"/>
                </a:gradFill>
                <a:ea typeface="MS PGothic" charset="0"/>
                <a:cs typeface="MS PGothic" charset="0"/>
              </a:rPr>
              <a:t>Connect to data of diverse shapes and location</a:t>
            </a:r>
          </a:p>
          <a:p>
            <a:pPr marL="280037" indent="-280037" fontAlgn="base">
              <a:spcBef>
                <a:spcPts val="588"/>
              </a:spcBef>
              <a:spcAft>
                <a:spcPct val="0"/>
              </a:spcAft>
              <a:buFont typeface="Arial" panose="020B0604020202020204" pitchFamily="34" charset="0"/>
              <a:buChar char="•"/>
            </a:pPr>
            <a:r>
              <a:rPr lang="en-US" sz="1568" dirty="0">
                <a:gradFill>
                  <a:gsLst>
                    <a:gs pos="15044">
                      <a:srgbClr val="505050"/>
                    </a:gs>
                    <a:gs pos="41000">
                      <a:srgbClr val="505050"/>
                    </a:gs>
                  </a:gsLst>
                  <a:lin ang="5400000" scaled="0"/>
                </a:gradFill>
                <a:ea typeface="MS PGothic" charset="0"/>
                <a:cs typeface="MS PGothic" charset="0"/>
              </a:rPr>
              <a:t>Orchestrate processing to produce trusted data</a:t>
            </a:r>
          </a:p>
          <a:p>
            <a:pPr fontAlgn="base">
              <a:spcBef>
                <a:spcPts val="588"/>
              </a:spcBef>
              <a:spcAft>
                <a:spcPct val="0"/>
              </a:spcAft>
            </a:pPr>
            <a:endParaRPr lang="en-US" sz="2352" dirty="0">
              <a:gradFill>
                <a:gsLst>
                  <a:gs pos="84071">
                    <a:srgbClr val="0072C6"/>
                  </a:gs>
                  <a:gs pos="49558">
                    <a:srgbClr val="0072C6"/>
                  </a:gs>
                </a:gsLst>
                <a:lin ang="5400000" scaled="0"/>
              </a:gradFill>
              <a:ea typeface="MS PGothic" charset="0"/>
              <a:cs typeface="MS PGothic" charset="0"/>
            </a:endParaRPr>
          </a:p>
          <a:p>
            <a:pPr fontAlgn="base">
              <a:spcBef>
                <a:spcPts val="588"/>
              </a:spcBef>
              <a:spcAft>
                <a:spcPct val="0"/>
              </a:spcAft>
            </a:pPr>
            <a:r>
              <a:rPr lang="en-US" sz="2352" dirty="0">
                <a:gradFill>
                  <a:gsLst>
                    <a:gs pos="84071">
                      <a:srgbClr val="0072C6"/>
                    </a:gs>
                    <a:gs pos="49558">
                      <a:srgbClr val="0072C6"/>
                    </a:gs>
                  </a:gsLst>
                  <a:lin ang="5400000" scaled="0"/>
                </a:gradFill>
                <a:ea typeface="MS PGothic" charset="0"/>
                <a:cs typeface="MS PGothic" charset="0"/>
              </a:rPr>
              <a:t>Manage from single pane of glass</a:t>
            </a:r>
            <a:endParaRPr lang="en-US" sz="1960" dirty="0">
              <a:gradFill>
                <a:gsLst>
                  <a:gs pos="84071">
                    <a:srgbClr val="0072C6"/>
                  </a:gs>
                  <a:gs pos="49558">
                    <a:srgbClr val="0072C6"/>
                  </a:gs>
                </a:gsLst>
                <a:lin ang="5400000" scaled="0"/>
              </a:gradFill>
              <a:ea typeface="MS PGothic" charset="0"/>
              <a:cs typeface="MS PGothic" charset="0"/>
            </a:endParaRPr>
          </a:p>
          <a:p>
            <a:pPr marL="280037" indent="-280037" fontAlgn="base">
              <a:spcBef>
                <a:spcPts val="588"/>
              </a:spcBef>
              <a:spcAft>
                <a:spcPct val="0"/>
              </a:spcAft>
              <a:buFont typeface="Arial" panose="020B0604020202020204" pitchFamily="34" charset="0"/>
              <a:buChar char="•"/>
            </a:pPr>
            <a:r>
              <a:rPr lang="en-US" sz="1568" dirty="0">
                <a:gradFill>
                  <a:gsLst>
                    <a:gs pos="15044">
                      <a:srgbClr val="505050"/>
                    </a:gs>
                    <a:gs pos="41000">
                      <a:srgbClr val="505050"/>
                    </a:gs>
                  </a:gsLst>
                  <a:lin ang="5400000" scaled="0"/>
                </a:gradFill>
                <a:ea typeface="MS PGothic" charset="0"/>
                <a:cs typeface="MS PGothic" charset="0"/>
              </a:rPr>
              <a:t>Manage a network of data pipelines</a:t>
            </a:r>
          </a:p>
          <a:p>
            <a:pPr marL="280037" indent="-280037" fontAlgn="base">
              <a:spcBef>
                <a:spcPts val="588"/>
              </a:spcBef>
              <a:spcAft>
                <a:spcPct val="0"/>
              </a:spcAft>
              <a:buFont typeface="Arial" panose="020B0604020202020204" pitchFamily="34" charset="0"/>
              <a:buChar char="•"/>
            </a:pPr>
            <a:r>
              <a:rPr lang="en-US" sz="1568" dirty="0">
                <a:gradFill>
                  <a:gsLst>
                    <a:gs pos="15044">
                      <a:srgbClr val="505050"/>
                    </a:gs>
                    <a:gs pos="41000">
                      <a:srgbClr val="505050"/>
                    </a:gs>
                  </a:gsLst>
                  <a:lin ang="5400000" scaled="0"/>
                </a:gradFill>
                <a:ea typeface="MS PGothic" charset="0"/>
                <a:cs typeface="MS PGothic" charset="0"/>
              </a:rPr>
              <a:t>See lineage and impact analysis</a:t>
            </a:r>
          </a:p>
          <a:p>
            <a:pPr fontAlgn="base">
              <a:spcBef>
                <a:spcPts val="588"/>
              </a:spcBef>
              <a:spcAft>
                <a:spcPct val="0"/>
              </a:spcAft>
            </a:pPr>
            <a:endParaRPr lang="en-US" sz="2352" dirty="0">
              <a:gradFill>
                <a:gsLst>
                  <a:gs pos="84071">
                    <a:srgbClr val="0072C6"/>
                  </a:gs>
                  <a:gs pos="49558">
                    <a:srgbClr val="0072C6"/>
                  </a:gs>
                </a:gsLst>
                <a:lin ang="5400000" scaled="0"/>
              </a:gradFill>
              <a:ea typeface="MS PGothic" charset="0"/>
              <a:cs typeface="MS PGothic" charset="0"/>
            </a:endParaRPr>
          </a:p>
          <a:p>
            <a:pPr fontAlgn="base">
              <a:spcBef>
                <a:spcPts val="588"/>
              </a:spcBef>
              <a:spcAft>
                <a:spcPct val="0"/>
              </a:spcAft>
            </a:pPr>
            <a:r>
              <a:rPr lang="en-US" sz="2352" dirty="0">
                <a:gradFill>
                  <a:gsLst>
                    <a:gs pos="84071">
                      <a:srgbClr val="0072C6"/>
                    </a:gs>
                    <a:gs pos="49558">
                      <a:srgbClr val="0072C6"/>
                    </a:gs>
                  </a:gsLst>
                  <a:lin ang="5400000" scaled="0"/>
                </a:gradFill>
                <a:ea typeface="MS PGothic" charset="0"/>
                <a:cs typeface="MS PGothic" charset="0"/>
              </a:rPr>
              <a:t>Set data production policy </a:t>
            </a:r>
            <a:endParaRPr lang="en-US" sz="2690" dirty="0">
              <a:gradFill>
                <a:gsLst>
                  <a:gs pos="95276">
                    <a:srgbClr val="00BCF2"/>
                  </a:gs>
                  <a:gs pos="84071">
                    <a:srgbClr val="00BCF2"/>
                  </a:gs>
                </a:gsLst>
                <a:lin ang="5400000" scaled="0"/>
              </a:gradFill>
              <a:latin typeface="Segoe UI Light"/>
            </a:endParaRPr>
          </a:p>
          <a:p>
            <a:pPr marL="280037" indent="-280037" fontAlgn="base">
              <a:spcBef>
                <a:spcPts val="588"/>
              </a:spcBef>
              <a:spcAft>
                <a:spcPct val="0"/>
              </a:spcAft>
              <a:buFont typeface="Arial" panose="020B0604020202020204" pitchFamily="34" charset="0"/>
              <a:buChar char="•"/>
            </a:pPr>
            <a:r>
              <a:rPr lang="en-US" sz="1568" dirty="0">
                <a:gradFill>
                  <a:gsLst>
                    <a:gs pos="15044">
                      <a:srgbClr val="505050"/>
                    </a:gs>
                    <a:gs pos="41000">
                      <a:srgbClr val="505050"/>
                    </a:gs>
                  </a:gsLst>
                  <a:lin ang="5400000" scaled="0"/>
                </a:gradFill>
                <a:ea typeface="MS PGothic" charset="0"/>
                <a:cs typeface="MS PGothic" charset="0"/>
              </a:rPr>
              <a:t>Retry, concurrency, late data handling</a:t>
            </a:r>
          </a:p>
          <a:p>
            <a:pPr fontAlgn="base">
              <a:spcBef>
                <a:spcPts val="588"/>
              </a:spcBef>
              <a:spcAft>
                <a:spcPct val="0"/>
              </a:spcAft>
            </a:pPr>
            <a:endParaRPr lang="en-US" sz="2352" dirty="0">
              <a:gradFill>
                <a:gsLst>
                  <a:gs pos="84071">
                    <a:srgbClr val="0072C6"/>
                  </a:gs>
                  <a:gs pos="49558">
                    <a:srgbClr val="0072C6"/>
                  </a:gs>
                </a:gsLst>
                <a:lin ang="5400000" scaled="0"/>
              </a:gradFill>
              <a:ea typeface="MS PGothic" charset="0"/>
              <a:cs typeface="MS PGothic" charset="0"/>
            </a:endParaRPr>
          </a:p>
          <a:p>
            <a:pPr fontAlgn="base">
              <a:spcBef>
                <a:spcPts val="588"/>
              </a:spcBef>
              <a:spcAft>
                <a:spcPct val="0"/>
              </a:spcAft>
            </a:pPr>
            <a:r>
              <a:rPr lang="en-US" sz="2352" dirty="0">
                <a:gradFill>
                  <a:gsLst>
                    <a:gs pos="84071">
                      <a:srgbClr val="0072C6"/>
                    </a:gs>
                    <a:gs pos="49558">
                      <a:srgbClr val="0072C6"/>
                    </a:gs>
                  </a:gsLst>
                  <a:lin ang="5400000" scaled="0"/>
                </a:gradFill>
                <a:ea typeface="MS PGothic" charset="0"/>
                <a:cs typeface="MS PGothic" charset="0"/>
              </a:rPr>
              <a:t>Identify and debug errors </a:t>
            </a:r>
            <a:endParaRPr lang="en-US" sz="2690" dirty="0">
              <a:gradFill>
                <a:gsLst>
                  <a:gs pos="95276">
                    <a:srgbClr val="00BCF2"/>
                  </a:gs>
                  <a:gs pos="84071">
                    <a:srgbClr val="00BCF2"/>
                  </a:gs>
                </a:gsLst>
                <a:lin ang="5400000" scaled="0"/>
              </a:gradFill>
              <a:latin typeface="Segoe UI Light"/>
            </a:endParaRPr>
          </a:p>
          <a:p>
            <a:pPr marL="280037" indent="-280037" fontAlgn="base">
              <a:spcBef>
                <a:spcPts val="588"/>
              </a:spcBef>
              <a:spcAft>
                <a:spcPct val="0"/>
              </a:spcAft>
              <a:buFont typeface="Arial" panose="020B0604020202020204" pitchFamily="34" charset="0"/>
              <a:buChar char="•"/>
            </a:pPr>
            <a:r>
              <a:rPr lang="en-US" sz="1568" dirty="0">
                <a:gradFill>
                  <a:gsLst>
                    <a:gs pos="15044">
                      <a:srgbClr val="505050"/>
                    </a:gs>
                    <a:gs pos="41000">
                      <a:srgbClr val="505050"/>
                    </a:gs>
                  </a:gsLst>
                  <a:lin ang="5400000" scaled="0"/>
                </a:gradFill>
                <a:ea typeface="MS PGothic" charset="0"/>
                <a:cs typeface="MS PGothic" charset="0"/>
              </a:rPr>
              <a:t>Automatic dataset health alerts </a:t>
            </a:r>
          </a:p>
          <a:p>
            <a:pPr marL="280037" indent="-280037" fontAlgn="base">
              <a:spcBef>
                <a:spcPts val="588"/>
              </a:spcBef>
              <a:spcAft>
                <a:spcPct val="0"/>
              </a:spcAft>
              <a:buFont typeface="Arial" panose="020B0604020202020204" pitchFamily="34" charset="0"/>
              <a:buChar char="•"/>
            </a:pPr>
            <a:r>
              <a:rPr lang="en-US" sz="1568" dirty="0">
                <a:gradFill>
                  <a:gsLst>
                    <a:gs pos="15044">
                      <a:srgbClr val="505050"/>
                    </a:gs>
                    <a:gs pos="41000">
                      <a:srgbClr val="505050"/>
                    </a:gs>
                  </a:gsLst>
                  <a:lin ang="5400000" scaled="0"/>
                </a:gradFill>
                <a:ea typeface="MS PGothic" charset="0"/>
                <a:cs typeface="MS PGothic" charset="0"/>
              </a:rPr>
              <a:t>Troubleshoot complex pipelines</a:t>
            </a:r>
          </a:p>
        </p:txBody>
      </p:sp>
    </p:spTree>
    <p:extLst>
      <p:ext uri="{BB962C8B-B14F-4D97-AF65-F5344CB8AC3E}">
        <p14:creationId xmlns:p14="http://schemas.microsoft.com/office/powerpoint/2010/main" val="644004615"/>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Why the cloud?</a:t>
            </a:r>
            <a:br>
              <a:rPr lang="en-US" dirty="0"/>
            </a:br>
            <a:endParaRPr lang="en-US" dirty="0"/>
          </a:p>
        </p:txBody>
      </p:sp>
      <p:sp>
        <p:nvSpPr>
          <p:cNvPr id="20" name="Content Placeholder 19"/>
          <p:cNvSpPr>
            <a:spLocks noGrp="1"/>
          </p:cNvSpPr>
          <p:nvPr>
            <p:ph sz="quarter" idx="10"/>
          </p:nvPr>
        </p:nvSpPr>
        <p:spPr/>
        <p:txBody>
          <a:bodyPr>
            <a:normAutofit/>
          </a:bodyPr>
          <a:lstStyle/>
          <a:p>
            <a:pPr>
              <a:spcBef>
                <a:spcPts val="1799"/>
              </a:spcBef>
            </a:pPr>
            <a:r>
              <a:rPr lang="en-US" sz="2800" dirty="0"/>
              <a:t>Rapidly setup environments to drive business priorities</a:t>
            </a:r>
          </a:p>
          <a:p>
            <a:pPr>
              <a:spcBef>
                <a:spcPts val="1799"/>
              </a:spcBef>
            </a:pPr>
            <a:r>
              <a:rPr lang="en-US" sz="2800" dirty="0"/>
              <a:t>Scale to meet peak demands </a:t>
            </a:r>
          </a:p>
          <a:p>
            <a:pPr>
              <a:spcBef>
                <a:spcPts val="1799"/>
              </a:spcBef>
            </a:pPr>
            <a:r>
              <a:rPr lang="en-US" sz="2800" dirty="0"/>
              <a:t>Increase daily activities, efficiency and reduced cost.</a:t>
            </a:r>
          </a:p>
          <a:p>
            <a:endParaRPr lang="en-US" sz="2800" dirty="0"/>
          </a:p>
          <a:p>
            <a:endParaRPr lang="en-US" sz="2800" dirty="0"/>
          </a:p>
        </p:txBody>
      </p:sp>
      <p:grpSp>
        <p:nvGrpSpPr>
          <p:cNvPr id="23" name="Group 22"/>
          <p:cNvGrpSpPr/>
          <p:nvPr/>
        </p:nvGrpSpPr>
        <p:grpSpPr>
          <a:xfrm>
            <a:off x="9437286" y="2704505"/>
            <a:ext cx="2377659" cy="2385653"/>
            <a:chOff x="9437286" y="2704505"/>
            <a:chExt cx="2377659" cy="2385653"/>
          </a:xfrm>
        </p:grpSpPr>
        <p:sp>
          <p:nvSpPr>
            <p:cNvPr id="5" name="Rectangle 4"/>
            <p:cNvSpPr/>
            <p:nvPr/>
          </p:nvSpPr>
          <p:spPr bwMode="auto">
            <a:xfrm>
              <a:off x="9516168" y="2704505"/>
              <a:ext cx="2298777" cy="2385653"/>
            </a:xfrm>
            <a:prstGeom prst="rect">
              <a:avLst/>
            </a:prstGeom>
            <a:solidFill>
              <a:schemeClr val="accent2">
                <a:lumMod val="50000"/>
              </a:schemeClr>
            </a:solidFill>
            <a:ln w="50800" cap="sq">
              <a:no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268857" rIns="0" bIns="46618" numCol="1" rtlCol="0" anchor="t" anchorCtr="0" compatLnSpc="1">
              <a:prstTxWarp prst="textNoShape">
                <a:avLst/>
              </a:prstTxWarp>
            </a:bodyPr>
            <a:lstStyle/>
            <a:p>
              <a:pPr algn="ctr" defTabSz="932013" fontAlgn="base">
                <a:spcBef>
                  <a:spcPct val="0"/>
                </a:spcBef>
                <a:spcAft>
                  <a:spcPct val="0"/>
                </a:spcAft>
              </a:pPr>
              <a:endParaRPr lang="en-US" sz="3136" dirty="0">
                <a:gradFill>
                  <a:gsLst>
                    <a:gs pos="0">
                      <a:srgbClr val="FFFFFF"/>
                    </a:gs>
                    <a:gs pos="100000">
                      <a:srgbClr val="FFFFFF"/>
                    </a:gs>
                  </a:gsLst>
                  <a:lin ang="5400000" scaled="0"/>
                </a:gradFill>
                <a:latin typeface="Segoe UI Light"/>
              </a:endParaRPr>
            </a:p>
          </p:txBody>
        </p:sp>
        <p:sp>
          <p:nvSpPr>
            <p:cNvPr id="6" name="Rectangle 5"/>
            <p:cNvSpPr/>
            <p:nvPr/>
          </p:nvSpPr>
          <p:spPr>
            <a:xfrm>
              <a:off x="9437286" y="2765254"/>
              <a:ext cx="2246128" cy="646331"/>
            </a:xfrm>
            <a:prstGeom prst="rect">
              <a:avLst/>
            </a:prstGeom>
          </p:spPr>
          <p:txBody>
            <a:bodyPr wrap="none">
              <a:spAutoFit/>
            </a:bodyPr>
            <a:lstStyle/>
            <a:p>
              <a:pPr algn="ctr" defTabSz="932013" fontAlgn="base">
                <a:spcBef>
                  <a:spcPct val="0"/>
                </a:spcBef>
                <a:spcAft>
                  <a:spcPct val="0"/>
                </a:spcAft>
              </a:pPr>
              <a:r>
                <a:rPr lang="en-US" sz="3600" dirty="0">
                  <a:gradFill>
                    <a:gsLst>
                      <a:gs pos="0">
                        <a:srgbClr val="FFFFFF"/>
                      </a:gs>
                      <a:gs pos="100000">
                        <a:srgbClr val="FFFFFF"/>
                      </a:gs>
                    </a:gsLst>
                    <a:lin ang="5400000" scaled="0"/>
                  </a:gradFill>
                  <a:latin typeface="Segoe UI Light"/>
                </a:rPr>
                <a:t>Economics</a:t>
              </a:r>
            </a:p>
          </p:txBody>
        </p:sp>
        <p:sp>
          <p:nvSpPr>
            <p:cNvPr id="7" name="Freeform 9"/>
            <p:cNvSpPr>
              <a:spLocks noChangeAspect="1"/>
            </p:cNvSpPr>
            <p:nvPr/>
          </p:nvSpPr>
          <p:spPr bwMode="black">
            <a:xfrm>
              <a:off x="11092763" y="3988206"/>
              <a:ext cx="550479" cy="965267"/>
            </a:xfrm>
            <a:custGeom>
              <a:avLst/>
              <a:gdLst>
                <a:gd name="T0" fmla="*/ 219 w 339"/>
                <a:gd name="T1" fmla="*/ 584 h 584"/>
                <a:gd name="T2" fmla="*/ 219 w 339"/>
                <a:gd name="T3" fmla="*/ 511 h 584"/>
                <a:gd name="T4" fmla="*/ 339 w 339"/>
                <a:gd name="T5" fmla="*/ 373 h 584"/>
                <a:gd name="T6" fmla="*/ 214 w 339"/>
                <a:gd name="T7" fmla="*/ 230 h 584"/>
                <a:gd name="T8" fmla="*/ 146 w 339"/>
                <a:gd name="T9" fmla="*/ 190 h 584"/>
                <a:gd name="T10" fmla="*/ 186 w 339"/>
                <a:gd name="T11" fmla="*/ 169 h 584"/>
                <a:gd name="T12" fmla="*/ 274 w 339"/>
                <a:gd name="T13" fmla="*/ 191 h 584"/>
                <a:gd name="T14" fmla="*/ 294 w 339"/>
                <a:gd name="T15" fmla="*/ 200 h 584"/>
                <a:gd name="T16" fmla="*/ 300 w 339"/>
                <a:gd name="T17" fmla="*/ 180 h 584"/>
                <a:gd name="T18" fmla="*/ 324 w 339"/>
                <a:gd name="T19" fmla="*/ 89 h 584"/>
                <a:gd name="T20" fmla="*/ 310 w 339"/>
                <a:gd name="T21" fmla="*/ 83 h 584"/>
                <a:gd name="T22" fmla="*/ 222 w 339"/>
                <a:gd name="T23" fmla="*/ 61 h 584"/>
                <a:gd name="T24" fmla="*/ 222 w 339"/>
                <a:gd name="T25" fmla="*/ 0 h 584"/>
                <a:gd name="T26" fmla="*/ 121 w 339"/>
                <a:gd name="T27" fmla="*/ 0 h 584"/>
                <a:gd name="T28" fmla="*/ 121 w 339"/>
                <a:gd name="T29" fmla="*/ 68 h 584"/>
                <a:gd name="T30" fmla="*/ 7 w 339"/>
                <a:gd name="T31" fmla="*/ 201 h 584"/>
                <a:gd name="T32" fmla="*/ 140 w 339"/>
                <a:gd name="T33" fmla="*/ 341 h 584"/>
                <a:gd name="T34" fmla="*/ 200 w 339"/>
                <a:gd name="T35" fmla="*/ 383 h 584"/>
                <a:gd name="T36" fmla="*/ 153 w 339"/>
                <a:gd name="T37" fmla="*/ 407 h 584"/>
                <a:gd name="T38" fmla="*/ 50 w 339"/>
                <a:gd name="T39" fmla="*/ 379 h 584"/>
                <a:gd name="T40" fmla="*/ 30 w 339"/>
                <a:gd name="T41" fmla="*/ 369 h 584"/>
                <a:gd name="T42" fmla="*/ 0 w 339"/>
                <a:gd name="T43" fmla="*/ 483 h 584"/>
                <a:gd name="T44" fmla="*/ 0 w 339"/>
                <a:gd name="T45" fmla="*/ 483 h 584"/>
                <a:gd name="T46" fmla="*/ 12 w 339"/>
                <a:gd name="T47" fmla="*/ 489 h 584"/>
                <a:gd name="T48" fmla="*/ 118 w 339"/>
                <a:gd name="T49" fmla="*/ 518 h 584"/>
                <a:gd name="T50" fmla="*/ 118 w 339"/>
                <a:gd name="T51" fmla="*/ 584 h 584"/>
                <a:gd name="T52" fmla="*/ 219 w 339"/>
                <a:gd name="T53" fmla="*/ 584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9" h="584">
                  <a:moveTo>
                    <a:pt x="219" y="584"/>
                  </a:moveTo>
                  <a:cubicBezTo>
                    <a:pt x="219" y="511"/>
                    <a:pt x="219" y="511"/>
                    <a:pt x="219" y="511"/>
                  </a:cubicBezTo>
                  <a:cubicBezTo>
                    <a:pt x="293" y="493"/>
                    <a:pt x="339" y="442"/>
                    <a:pt x="339" y="373"/>
                  </a:cubicBezTo>
                  <a:cubicBezTo>
                    <a:pt x="339" y="304"/>
                    <a:pt x="301" y="261"/>
                    <a:pt x="214" y="230"/>
                  </a:cubicBezTo>
                  <a:cubicBezTo>
                    <a:pt x="182" y="219"/>
                    <a:pt x="146" y="203"/>
                    <a:pt x="146" y="190"/>
                  </a:cubicBezTo>
                  <a:cubicBezTo>
                    <a:pt x="146" y="172"/>
                    <a:pt x="171" y="169"/>
                    <a:pt x="186" y="169"/>
                  </a:cubicBezTo>
                  <a:cubicBezTo>
                    <a:pt x="230" y="169"/>
                    <a:pt x="258" y="183"/>
                    <a:pt x="274" y="191"/>
                  </a:cubicBezTo>
                  <a:cubicBezTo>
                    <a:pt x="294" y="200"/>
                    <a:pt x="294" y="200"/>
                    <a:pt x="294" y="200"/>
                  </a:cubicBezTo>
                  <a:cubicBezTo>
                    <a:pt x="300" y="180"/>
                    <a:pt x="300" y="180"/>
                    <a:pt x="300" y="180"/>
                  </a:cubicBezTo>
                  <a:cubicBezTo>
                    <a:pt x="324" y="89"/>
                    <a:pt x="324" y="89"/>
                    <a:pt x="324" y="89"/>
                  </a:cubicBezTo>
                  <a:cubicBezTo>
                    <a:pt x="310" y="83"/>
                    <a:pt x="310" y="83"/>
                    <a:pt x="310" y="83"/>
                  </a:cubicBezTo>
                  <a:cubicBezTo>
                    <a:pt x="293" y="75"/>
                    <a:pt x="264" y="64"/>
                    <a:pt x="222" y="61"/>
                  </a:cubicBezTo>
                  <a:cubicBezTo>
                    <a:pt x="222" y="0"/>
                    <a:pt x="222" y="0"/>
                    <a:pt x="222" y="0"/>
                  </a:cubicBezTo>
                  <a:cubicBezTo>
                    <a:pt x="121" y="0"/>
                    <a:pt x="121" y="0"/>
                    <a:pt x="121" y="0"/>
                  </a:cubicBezTo>
                  <a:cubicBezTo>
                    <a:pt x="121" y="68"/>
                    <a:pt x="121" y="68"/>
                    <a:pt x="121" y="68"/>
                  </a:cubicBezTo>
                  <a:cubicBezTo>
                    <a:pt x="51" y="86"/>
                    <a:pt x="7" y="136"/>
                    <a:pt x="7" y="201"/>
                  </a:cubicBezTo>
                  <a:cubicBezTo>
                    <a:pt x="7" y="286"/>
                    <a:pt x="78" y="320"/>
                    <a:pt x="140" y="341"/>
                  </a:cubicBezTo>
                  <a:cubicBezTo>
                    <a:pt x="193" y="359"/>
                    <a:pt x="200" y="372"/>
                    <a:pt x="200" y="383"/>
                  </a:cubicBezTo>
                  <a:cubicBezTo>
                    <a:pt x="200" y="400"/>
                    <a:pt x="176" y="407"/>
                    <a:pt x="153" y="407"/>
                  </a:cubicBezTo>
                  <a:cubicBezTo>
                    <a:pt x="107" y="407"/>
                    <a:pt x="68" y="390"/>
                    <a:pt x="50" y="379"/>
                  </a:cubicBezTo>
                  <a:cubicBezTo>
                    <a:pt x="30" y="369"/>
                    <a:pt x="30" y="369"/>
                    <a:pt x="30" y="369"/>
                  </a:cubicBezTo>
                  <a:cubicBezTo>
                    <a:pt x="0" y="483"/>
                    <a:pt x="0" y="483"/>
                    <a:pt x="0" y="483"/>
                  </a:cubicBezTo>
                  <a:cubicBezTo>
                    <a:pt x="0" y="483"/>
                    <a:pt x="0" y="483"/>
                    <a:pt x="0" y="483"/>
                  </a:cubicBezTo>
                  <a:cubicBezTo>
                    <a:pt x="12" y="489"/>
                    <a:pt x="12" y="489"/>
                    <a:pt x="12" y="489"/>
                  </a:cubicBezTo>
                  <a:cubicBezTo>
                    <a:pt x="39" y="504"/>
                    <a:pt x="79" y="515"/>
                    <a:pt x="118" y="518"/>
                  </a:cubicBezTo>
                  <a:cubicBezTo>
                    <a:pt x="118" y="584"/>
                    <a:pt x="118" y="584"/>
                    <a:pt x="118" y="584"/>
                  </a:cubicBezTo>
                  <a:lnTo>
                    <a:pt x="219" y="584"/>
                  </a:lnTo>
                  <a:close/>
                </a:path>
              </a:pathLst>
            </a:custGeom>
            <a:solidFill>
              <a:srgbClr val="FFFFFF"/>
            </a:solidFill>
            <a:ln w="31750" cap="sq">
              <a:noFill/>
              <a:miter lim="800000"/>
              <a:headEnd/>
              <a:tailEnd/>
            </a:ln>
            <a:extLst/>
          </p:spPr>
          <p:txBody>
            <a:bodyPr vert="horz" wrap="square" lIns="89619" tIns="44809" rIns="89619" bIns="44809" numCol="1" anchor="t" anchorCtr="0" compatLnSpc="1">
              <a:prstTxWarp prst="textNoShape">
                <a:avLst/>
              </a:prstTxWarp>
            </a:bodyPr>
            <a:lstStyle/>
            <a:p>
              <a:pPr defTabSz="913859"/>
              <a:endParaRPr lang="en-US" sz="1764">
                <a:solidFill>
                  <a:srgbClr val="505050"/>
                </a:solidFill>
              </a:endParaRPr>
            </a:p>
          </p:txBody>
        </p:sp>
      </p:grpSp>
      <p:grpSp>
        <p:nvGrpSpPr>
          <p:cNvPr id="24" name="Group 23"/>
          <p:cNvGrpSpPr/>
          <p:nvPr/>
        </p:nvGrpSpPr>
        <p:grpSpPr>
          <a:xfrm>
            <a:off x="6530653" y="2701381"/>
            <a:ext cx="2386402" cy="2388777"/>
            <a:chOff x="6530653" y="2701381"/>
            <a:chExt cx="2386402" cy="2388777"/>
          </a:xfrm>
        </p:grpSpPr>
        <p:sp>
          <p:nvSpPr>
            <p:cNvPr id="9" name="Rectangle 8"/>
            <p:cNvSpPr/>
            <p:nvPr/>
          </p:nvSpPr>
          <p:spPr bwMode="auto">
            <a:xfrm>
              <a:off x="6575713" y="2701381"/>
              <a:ext cx="2341342" cy="2388777"/>
            </a:xfrm>
            <a:prstGeom prst="rect">
              <a:avLst/>
            </a:prstGeom>
            <a:solidFill>
              <a:schemeClr val="accent2">
                <a:lumMod val="75000"/>
              </a:schemeClr>
            </a:solidFill>
            <a:ln w="50800" cap="sq">
              <a:no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268857" rIns="0" bIns="46618" numCol="1" rtlCol="0" anchor="t" anchorCtr="0" compatLnSpc="1">
              <a:prstTxWarp prst="textNoShape">
                <a:avLst/>
              </a:prstTxWarp>
            </a:bodyPr>
            <a:lstStyle/>
            <a:p>
              <a:pPr algn="ctr" defTabSz="932013" fontAlgn="base">
                <a:spcBef>
                  <a:spcPct val="0"/>
                </a:spcBef>
                <a:spcAft>
                  <a:spcPct val="0"/>
                </a:spcAft>
              </a:pPr>
              <a:endParaRPr lang="en-US" sz="3136" dirty="0">
                <a:gradFill>
                  <a:gsLst>
                    <a:gs pos="0">
                      <a:srgbClr val="FFFFFF"/>
                    </a:gs>
                    <a:gs pos="100000">
                      <a:srgbClr val="FFFFFF"/>
                    </a:gs>
                  </a:gsLst>
                  <a:lin ang="5400000" scaled="0"/>
                </a:gradFill>
                <a:latin typeface="Segoe UI Light"/>
              </a:endParaRPr>
            </a:p>
          </p:txBody>
        </p:sp>
        <p:sp>
          <p:nvSpPr>
            <p:cNvPr id="10" name="Rectangle 9"/>
            <p:cNvSpPr/>
            <p:nvPr/>
          </p:nvSpPr>
          <p:spPr>
            <a:xfrm>
              <a:off x="6530653" y="2762209"/>
              <a:ext cx="1173719" cy="646331"/>
            </a:xfrm>
            <a:prstGeom prst="rect">
              <a:avLst/>
            </a:prstGeom>
          </p:spPr>
          <p:txBody>
            <a:bodyPr wrap="none">
              <a:spAutoFit/>
            </a:bodyPr>
            <a:lstStyle/>
            <a:p>
              <a:pPr algn="ctr" defTabSz="932013" fontAlgn="base">
                <a:spcBef>
                  <a:spcPct val="0"/>
                </a:spcBef>
                <a:spcAft>
                  <a:spcPct val="0"/>
                </a:spcAft>
              </a:pPr>
              <a:r>
                <a:rPr lang="en-US" sz="3600" dirty="0">
                  <a:gradFill>
                    <a:gsLst>
                      <a:gs pos="0">
                        <a:srgbClr val="FFFFFF"/>
                      </a:gs>
                      <a:gs pos="100000">
                        <a:srgbClr val="FFFFFF"/>
                      </a:gs>
                    </a:gsLst>
                    <a:lin ang="5400000" scaled="0"/>
                  </a:gradFill>
                  <a:latin typeface="Segoe UI Light"/>
                </a:rPr>
                <a:t>Scale</a:t>
              </a:r>
            </a:p>
          </p:txBody>
        </p:sp>
        <p:grpSp>
          <p:nvGrpSpPr>
            <p:cNvPr id="11" name="Group 425"/>
            <p:cNvGrpSpPr>
              <a:grpSpLocks noChangeAspect="1"/>
            </p:cNvGrpSpPr>
            <p:nvPr/>
          </p:nvGrpSpPr>
          <p:grpSpPr bwMode="auto">
            <a:xfrm>
              <a:off x="7790888" y="3958358"/>
              <a:ext cx="958889" cy="972126"/>
              <a:chOff x="-5139" y="3144"/>
              <a:chExt cx="652" cy="661"/>
            </a:xfrm>
            <a:solidFill>
              <a:schemeClr val="bg1">
                <a:lumMod val="50000"/>
              </a:schemeClr>
            </a:solidFill>
          </p:grpSpPr>
          <p:sp>
            <p:nvSpPr>
              <p:cNvPr id="12" name="Freeform 426"/>
              <p:cNvSpPr>
                <a:spLocks/>
              </p:cNvSpPr>
              <p:nvPr/>
            </p:nvSpPr>
            <p:spPr bwMode="auto">
              <a:xfrm>
                <a:off x="-5139" y="3144"/>
                <a:ext cx="300" cy="304"/>
              </a:xfrm>
              <a:custGeom>
                <a:avLst/>
                <a:gdLst>
                  <a:gd name="T0" fmla="*/ 0 w 300"/>
                  <a:gd name="T1" fmla="*/ 0 h 304"/>
                  <a:gd name="T2" fmla="*/ 0 w 300"/>
                  <a:gd name="T3" fmla="*/ 231 h 304"/>
                  <a:gd name="T4" fmla="*/ 70 w 300"/>
                  <a:gd name="T5" fmla="*/ 160 h 304"/>
                  <a:gd name="T6" fmla="*/ 212 w 300"/>
                  <a:gd name="T7" fmla="*/ 304 h 304"/>
                  <a:gd name="T8" fmla="*/ 300 w 300"/>
                  <a:gd name="T9" fmla="*/ 215 h 304"/>
                  <a:gd name="T10" fmla="*/ 158 w 300"/>
                  <a:gd name="T11" fmla="*/ 71 h 304"/>
                  <a:gd name="T12" fmla="*/ 229 w 300"/>
                  <a:gd name="T13" fmla="*/ 0 h 304"/>
                  <a:gd name="T14" fmla="*/ 0 w 300"/>
                  <a:gd name="T15" fmla="*/ 0 h 3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 h="304">
                    <a:moveTo>
                      <a:pt x="0" y="0"/>
                    </a:moveTo>
                    <a:lnTo>
                      <a:pt x="0" y="231"/>
                    </a:lnTo>
                    <a:lnTo>
                      <a:pt x="70" y="160"/>
                    </a:lnTo>
                    <a:lnTo>
                      <a:pt x="212" y="304"/>
                    </a:lnTo>
                    <a:lnTo>
                      <a:pt x="300" y="215"/>
                    </a:lnTo>
                    <a:lnTo>
                      <a:pt x="158" y="71"/>
                    </a:lnTo>
                    <a:lnTo>
                      <a:pt x="229" y="0"/>
                    </a:lnTo>
                    <a:lnTo>
                      <a:pt x="0" y="0"/>
                    </a:lnTo>
                    <a:close/>
                  </a:path>
                </a:pathLst>
              </a:custGeom>
              <a:solidFill>
                <a:srgbClr val="FFFFFF"/>
              </a:solidFill>
              <a:ln w="31750" cap="sq">
                <a:noFill/>
                <a:miter lim="800000"/>
                <a:headEnd/>
                <a:tailEnd/>
              </a:ln>
              <a:extLst/>
            </p:spPr>
            <p:txBody>
              <a:bodyPr vert="horz" wrap="square" lIns="89619" tIns="44809" rIns="89619" bIns="44809" numCol="1" anchor="t" anchorCtr="0" compatLnSpc="1">
                <a:prstTxWarp prst="textNoShape">
                  <a:avLst/>
                </a:prstTxWarp>
              </a:bodyPr>
              <a:lstStyle/>
              <a:p>
                <a:pPr defTabSz="913859"/>
                <a:endParaRPr lang="en-US" sz="1764">
                  <a:solidFill>
                    <a:srgbClr val="505050"/>
                  </a:solidFill>
                </a:endParaRPr>
              </a:p>
            </p:txBody>
          </p:sp>
          <p:sp>
            <p:nvSpPr>
              <p:cNvPr id="13" name="Freeform 427"/>
              <p:cNvSpPr>
                <a:spLocks/>
              </p:cNvSpPr>
              <p:nvPr/>
            </p:nvSpPr>
            <p:spPr bwMode="auto">
              <a:xfrm>
                <a:off x="-4787" y="3144"/>
                <a:ext cx="300" cy="304"/>
              </a:xfrm>
              <a:custGeom>
                <a:avLst/>
                <a:gdLst>
                  <a:gd name="T0" fmla="*/ 300 w 300"/>
                  <a:gd name="T1" fmla="*/ 0 h 304"/>
                  <a:gd name="T2" fmla="*/ 300 w 300"/>
                  <a:gd name="T3" fmla="*/ 231 h 304"/>
                  <a:gd name="T4" fmla="*/ 229 w 300"/>
                  <a:gd name="T5" fmla="*/ 160 h 304"/>
                  <a:gd name="T6" fmla="*/ 87 w 300"/>
                  <a:gd name="T7" fmla="*/ 304 h 304"/>
                  <a:gd name="T8" fmla="*/ 0 w 300"/>
                  <a:gd name="T9" fmla="*/ 215 h 304"/>
                  <a:gd name="T10" fmla="*/ 141 w 300"/>
                  <a:gd name="T11" fmla="*/ 71 h 304"/>
                  <a:gd name="T12" fmla="*/ 70 w 300"/>
                  <a:gd name="T13" fmla="*/ 0 h 304"/>
                  <a:gd name="T14" fmla="*/ 300 w 300"/>
                  <a:gd name="T15" fmla="*/ 0 h 3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 h="304">
                    <a:moveTo>
                      <a:pt x="300" y="0"/>
                    </a:moveTo>
                    <a:lnTo>
                      <a:pt x="300" y="231"/>
                    </a:lnTo>
                    <a:lnTo>
                      <a:pt x="229" y="160"/>
                    </a:lnTo>
                    <a:lnTo>
                      <a:pt x="87" y="304"/>
                    </a:lnTo>
                    <a:lnTo>
                      <a:pt x="0" y="215"/>
                    </a:lnTo>
                    <a:lnTo>
                      <a:pt x="141" y="71"/>
                    </a:lnTo>
                    <a:lnTo>
                      <a:pt x="70" y="0"/>
                    </a:lnTo>
                    <a:lnTo>
                      <a:pt x="300" y="0"/>
                    </a:lnTo>
                    <a:close/>
                  </a:path>
                </a:pathLst>
              </a:custGeom>
              <a:solidFill>
                <a:srgbClr val="FFFFFF"/>
              </a:solidFill>
              <a:ln w="31750" cap="sq">
                <a:noFill/>
                <a:miter lim="800000"/>
                <a:headEnd/>
                <a:tailEnd/>
              </a:ln>
              <a:extLst/>
            </p:spPr>
            <p:txBody>
              <a:bodyPr vert="horz" wrap="square" lIns="89619" tIns="44809" rIns="89619" bIns="44809" numCol="1" anchor="t" anchorCtr="0" compatLnSpc="1">
                <a:prstTxWarp prst="textNoShape">
                  <a:avLst/>
                </a:prstTxWarp>
              </a:bodyPr>
              <a:lstStyle/>
              <a:p>
                <a:pPr defTabSz="913859"/>
                <a:endParaRPr lang="en-US" sz="1764">
                  <a:solidFill>
                    <a:srgbClr val="505050"/>
                  </a:solidFill>
                </a:endParaRPr>
              </a:p>
            </p:txBody>
          </p:sp>
          <p:sp>
            <p:nvSpPr>
              <p:cNvPr id="14" name="Freeform 428"/>
              <p:cNvSpPr>
                <a:spLocks/>
              </p:cNvSpPr>
              <p:nvPr/>
            </p:nvSpPr>
            <p:spPr bwMode="auto">
              <a:xfrm>
                <a:off x="-5139" y="3500"/>
                <a:ext cx="300" cy="305"/>
              </a:xfrm>
              <a:custGeom>
                <a:avLst/>
                <a:gdLst>
                  <a:gd name="T0" fmla="*/ 0 w 300"/>
                  <a:gd name="T1" fmla="*/ 305 h 305"/>
                  <a:gd name="T2" fmla="*/ 0 w 300"/>
                  <a:gd name="T3" fmla="*/ 74 h 305"/>
                  <a:gd name="T4" fmla="*/ 70 w 300"/>
                  <a:gd name="T5" fmla="*/ 145 h 305"/>
                  <a:gd name="T6" fmla="*/ 212 w 300"/>
                  <a:gd name="T7" fmla="*/ 0 h 305"/>
                  <a:gd name="T8" fmla="*/ 300 w 300"/>
                  <a:gd name="T9" fmla="*/ 90 h 305"/>
                  <a:gd name="T10" fmla="*/ 158 w 300"/>
                  <a:gd name="T11" fmla="*/ 234 h 305"/>
                  <a:gd name="T12" fmla="*/ 229 w 300"/>
                  <a:gd name="T13" fmla="*/ 305 h 305"/>
                  <a:gd name="T14" fmla="*/ 0 w 300"/>
                  <a:gd name="T15" fmla="*/ 305 h 3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 h="305">
                    <a:moveTo>
                      <a:pt x="0" y="305"/>
                    </a:moveTo>
                    <a:lnTo>
                      <a:pt x="0" y="74"/>
                    </a:lnTo>
                    <a:lnTo>
                      <a:pt x="70" y="145"/>
                    </a:lnTo>
                    <a:lnTo>
                      <a:pt x="212" y="0"/>
                    </a:lnTo>
                    <a:lnTo>
                      <a:pt x="300" y="90"/>
                    </a:lnTo>
                    <a:lnTo>
                      <a:pt x="158" y="234"/>
                    </a:lnTo>
                    <a:lnTo>
                      <a:pt x="229" y="305"/>
                    </a:lnTo>
                    <a:lnTo>
                      <a:pt x="0" y="305"/>
                    </a:lnTo>
                    <a:close/>
                  </a:path>
                </a:pathLst>
              </a:custGeom>
              <a:solidFill>
                <a:srgbClr val="FFFFFF"/>
              </a:solidFill>
              <a:ln w="31750" cap="sq">
                <a:noFill/>
                <a:miter lim="800000"/>
                <a:headEnd/>
                <a:tailEnd/>
              </a:ln>
              <a:extLst/>
            </p:spPr>
            <p:txBody>
              <a:bodyPr vert="horz" wrap="square" lIns="89619" tIns="44809" rIns="89619" bIns="44809" numCol="1" anchor="t" anchorCtr="0" compatLnSpc="1">
                <a:prstTxWarp prst="textNoShape">
                  <a:avLst/>
                </a:prstTxWarp>
              </a:bodyPr>
              <a:lstStyle/>
              <a:p>
                <a:pPr defTabSz="913859"/>
                <a:endParaRPr lang="en-US" sz="1764">
                  <a:solidFill>
                    <a:srgbClr val="505050"/>
                  </a:solidFill>
                </a:endParaRPr>
              </a:p>
            </p:txBody>
          </p:sp>
          <p:sp>
            <p:nvSpPr>
              <p:cNvPr id="15" name="Freeform 429"/>
              <p:cNvSpPr>
                <a:spLocks/>
              </p:cNvSpPr>
              <p:nvPr/>
            </p:nvSpPr>
            <p:spPr bwMode="auto">
              <a:xfrm>
                <a:off x="-4787" y="3500"/>
                <a:ext cx="300" cy="305"/>
              </a:xfrm>
              <a:custGeom>
                <a:avLst/>
                <a:gdLst>
                  <a:gd name="T0" fmla="*/ 300 w 300"/>
                  <a:gd name="T1" fmla="*/ 305 h 305"/>
                  <a:gd name="T2" fmla="*/ 300 w 300"/>
                  <a:gd name="T3" fmla="*/ 74 h 305"/>
                  <a:gd name="T4" fmla="*/ 229 w 300"/>
                  <a:gd name="T5" fmla="*/ 145 h 305"/>
                  <a:gd name="T6" fmla="*/ 87 w 300"/>
                  <a:gd name="T7" fmla="*/ 0 h 305"/>
                  <a:gd name="T8" fmla="*/ 0 w 300"/>
                  <a:gd name="T9" fmla="*/ 90 h 305"/>
                  <a:gd name="T10" fmla="*/ 141 w 300"/>
                  <a:gd name="T11" fmla="*/ 234 h 305"/>
                  <a:gd name="T12" fmla="*/ 70 w 300"/>
                  <a:gd name="T13" fmla="*/ 305 h 305"/>
                  <a:gd name="T14" fmla="*/ 300 w 300"/>
                  <a:gd name="T15" fmla="*/ 305 h 3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 h="305">
                    <a:moveTo>
                      <a:pt x="300" y="305"/>
                    </a:moveTo>
                    <a:lnTo>
                      <a:pt x="300" y="74"/>
                    </a:lnTo>
                    <a:lnTo>
                      <a:pt x="229" y="145"/>
                    </a:lnTo>
                    <a:lnTo>
                      <a:pt x="87" y="0"/>
                    </a:lnTo>
                    <a:lnTo>
                      <a:pt x="0" y="90"/>
                    </a:lnTo>
                    <a:lnTo>
                      <a:pt x="141" y="234"/>
                    </a:lnTo>
                    <a:lnTo>
                      <a:pt x="70" y="305"/>
                    </a:lnTo>
                    <a:lnTo>
                      <a:pt x="300" y="305"/>
                    </a:lnTo>
                    <a:close/>
                  </a:path>
                </a:pathLst>
              </a:custGeom>
              <a:solidFill>
                <a:srgbClr val="FFFFFF"/>
              </a:solidFill>
              <a:ln w="31750" cap="sq">
                <a:noFill/>
                <a:miter lim="800000"/>
                <a:headEnd/>
                <a:tailEnd/>
              </a:ln>
              <a:extLst/>
            </p:spPr>
            <p:txBody>
              <a:bodyPr vert="horz" wrap="square" lIns="89619" tIns="44809" rIns="89619" bIns="44809" numCol="1" anchor="t" anchorCtr="0" compatLnSpc="1">
                <a:prstTxWarp prst="textNoShape">
                  <a:avLst/>
                </a:prstTxWarp>
              </a:bodyPr>
              <a:lstStyle/>
              <a:p>
                <a:pPr defTabSz="913859"/>
                <a:endParaRPr lang="en-US" sz="1764">
                  <a:solidFill>
                    <a:srgbClr val="505050"/>
                  </a:solidFill>
                </a:endParaRPr>
              </a:p>
            </p:txBody>
          </p:sp>
        </p:grpSp>
      </p:grpSp>
      <p:grpSp>
        <p:nvGrpSpPr>
          <p:cNvPr id="25" name="Group 24"/>
          <p:cNvGrpSpPr/>
          <p:nvPr/>
        </p:nvGrpSpPr>
        <p:grpSpPr>
          <a:xfrm>
            <a:off x="3563297" y="2701381"/>
            <a:ext cx="2407504" cy="2388777"/>
            <a:chOff x="3563297" y="2701381"/>
            <a:chExt cx="2407504" cy="2388777"/>
          </a:xfrm>
        </p:grpSpPr>
        <p:sp>
          <p:nvSpPr>
            <p:cNvPr id="17" name="Rectangle 16"/>
            <p:cNvSpPr/>
            <p:nvPr/>
          </p:nvSpPr>
          <p:spPr bwMode="auto">
            <a:xfrm>
              <a:off x="3629460" y="2701381"/>
              <a:ext cx="2341341" cy="2388777"/>
            </a:xfrm>
            <a:prstGeom prst="rect">
              <a:avLst/>
            </a:prstGeom>
            <a:solidFill>
              <a:schemeClr val="accent2"/>
            </a:solidFill>
            <a:ln w="50800" cap="sq">
              <a:no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268857" rIns="0" bIns="46618" numCol="1" rtlCol="0" anchor="t" anchorCtr="0" compatLnSpc="1">
              <a:prstTxWarp prst="textNoShape">
                <a:avLst/>
              </a:prstTxWarp>
            </a:bodyPr>
            <a:lstStyle/>
            <a:p>
              <a:pPr algn="ctr" defTabSz="932013" fontAlgn="base">
                <a:spcBef>
                  <a:spcPct val="0"/>
                </a:spcBef>
                <a:spcAft>
                  <a:spcPct val="0"/>
                </a:spcAft>
              </a:pPr>
              <a:endParaRPr lang="en-US" sz="3136" dirty="0">
                <a:gradFill>
                  <a:gsLst>
                    <a:gs pos="0">
                      <a:srgbClr val="FFFFFF"/>
                    </a:gs>
                    <a:gs pos="100000">
                      <a:srgbClr val="FFFFFF"/>
                    </a:gs>
                  </a:gsLst>
                  <a:lin ang="5400000" scaled="0"/>
                </a:gradFill>
                <a:latin typeface="Segoe UI Light"/>
              </a:endParaRPr>
            </a:p>
          </p:txBody>
        </p:sp>
        <p:sp>
          <p:nvSpPr>
            <p:cNvPr id="18" name="Rectangle 17"/>
            <p:cNvSpPr/>
            <p:nvPr/>
          </p:nvSpPr>
          <p:spPr>
            <a:xfrm>
              <a:off x="3563297" y="2762209"/>
              <a:ext cx="1394933" cy="646331"/>
            </a:xfrm>
            <a:prstGeom prst="rect">
              <a:avLst/>
            </a:prstGeom>
          </p:spPr>
          <p:txBody>
            <a:bodyPr wrap="none">
              <a:spAutoFit/>
            </a:bodyPr>
            <a:lstStyle/>
            <a:p>
              <a:pPr algn="ctr" defTabSz="932013" fontAlgn="base">
                <a:spcBef>
                  <a:spcPct val="0"/>
                </a:spcBef>
                <a:spcAft>
                  <a:spcPct val="0"/>
                </a:spcAft>
              </a:pPr>
              <a:r>
                <a:rPr lang="en-US" sz="3600" dirty="0">
                  <a:gradFill>
                    <a:gsLst>
                      <a:gs pos="0">
                        <a:srgbClr val="FFFFFF"/>
                      </a:gs>
                      <a:gs pos="100000">
                        <a:srgbClr val="FFFFFF"/>
                      </a:gs>
                    </a:gsLst>
                    <a:lin ang="5400000" scaled="0"/>
                  </a:gradFill>
                  <a:latin typeface="Segoe UI Light"/>
                </a:rPr>
                <a:t>Speed</a:t>
              </a:r>
            </a:p>
          </p:txBody>
        </p:sp>
        <p:sp>
          <p:nvSpPr>
            <p:cNvPr id="19" name="Freeform 58"/>
            <p:cNvSpPr>
              <a:spLocks noEditPoints="1"/>
            </p:cNvSpPr>
            <p:nvPr/>
          </p:nvSpPr>
          <p:spPr bwMode="black">
            <a:xfrm>
              <a:off x="4836209" y="3893699"/>
              <a:ext cx="967314" cy="1036785"/>
            </a:xfrm>
            <a:custGeom>
              <a:avLst/>
              <a:gdLst>
                <a:gd name="T0" fmla="*/ 181 w 182"/>
                <a:gd name="T1" fmla="*/ 65 h 195"/>
                <a:gd name="T2" fmla="*/ 88 w 182"/>
                <a:gd name="T3" fmla="*/ 0 h 195"/>
                <a:gd name="T4" fmla="*/ 88 w 182"/>
                <a:gd name="T5" fmla="*/ 40 h 195"/>
                <a:gd name="T6" fmla="*/ 1 w 182"/>
                <a:gd name="T7" fmla="*/ 40 h 195"/>
                <a:gd name="T8" fmla="*/ 1 w 182"/>
                <a:gd name="T9" fmla="*/ 89 h 195"/>
                <a:gd name="T10" fmla="*/ 57 w 182"/>
                <a:gd name="T11" fmla="*/ 89 h 195"/>
                <a:gd name="T12" fmla="*/ 88 w 182"/>
                <a:gd name="T13" fmla="*/ 68 h 195"/>
                <a:gd name="T14" fmla="*/ 88 w 182"/>
                <a:gd name="T15" fmla="*/ 130 h 195"/>
                <a:gd name="T16" fmla="*/ 181 w 182"/>
                <a:gd name="T17" fmla="*/ 65 h 195"/>
                <a:gd name="T18" fmla="*/ 19 w 182"/>
                <a:gd name="T19" fmla="*/ 127 h 195"/>
                <a:gd name="T20" fmla="*/ 88 w 182"/>
                <a:gd name="T21" fmla="*/ 172 h 195"/>
                <a:gd name="T22" fmla="*/ 88 w 182"/>
                <a:gd name="T23" fmla="*/ 142 h 195"/>
                <a:gd name="T24" fmla="*/ 178 w 182"/>
                <a:gd name="T25" fmla="*/ 142 h 195"/>
                <a:gd name="T26" fmla="*/ 178 w 182"/>
                <a:gd name="T27" fmla="*/ 153 h 195"/>
                <a:gd name="T28" fmla="*/ 100 w 182"/>
                <a:gd name="T29" fmla="*/ 153 h 195"/>
                <a:gd name="T30" fmla="*/ 100 w 182"/>
                <a:gd name="T31" fmla="*/ 195 h 195"/>
                <a:gd name="T32" fmla="*/ 0 w 182"/>
                <a:gd name="T33" fmla="*/ 127 h 195"/>
                <a:gd name="T34" fmla="*/ 19 w 182"/>
                <a:gd name="T35" fmla="*/ 12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 h="195">
                  <a:moveTo>
                    <a:pt x="181" y="65"/>
                  </a:moveTo>
                  <a:cubicBezTo>
                    <a:pt x="88" y="0"/>
                    <a:pt x="88" y="0"/>
                    <a:pt x="88" y="0"/>
                  </a:cubicBezTo>
                  <a:cubicBezTo>
                    <a:pt x="88" y="40"/>
                    <a:pt x="88" y="40"/>
                    <a:pt x="88" y="40"/>
                  </a:cubicBezTo>
                  <a:cubicBezTo>
                    <a:pt x="1" y="40"/>
                    <a:pt x="1" y="40"/>
                    <a:pt x="1" y="40"/>
                  </a:cubicBezTo>
                  <a:cubicBezTo>
                    <a:pt x="1" y="89"/>
                    <a:pt x="1" y="89"/>
                    <a:pt x="1" y="89"/>
                  </a:cubicBezTo>
                  <a:cubicBezTo>
                    <a:pt x="57" y="89"/>
                    <a:pt x="57" y="89"/>
                    <a:pt x="57" y="89"/>
                  </a:cubicBezTo>
                  <a:cubicBezTo>
                    <a:pt x="88" y="68"/>
                    <a:pt x="88" y="68"/>
                    <a:pt x="88" y="68"/>
                  </a:cubicBezTo>
                  <a:cubicBezTo>
                    <a:pt x="88" y="130"/>
                    <a:pt x="88" y="130"/>
                    <a:pt x="88" y="130"/>
                  </a:cubicBezTo>
                  <a:cubicBezTo>
                    <a:pt x="181" y="65"/>
                    <a:pt x="181" y="65"/>
                    <a:pt x="181" y="65"/>
                  </a:cubicBezTo>
                  <a:close/>
                  <a:moveTo>
                    <a:pt x="19" y="127"/>
                  </a:moveTo>
                  <a:cubicBezTo>
                    <a:pt x="88" y="172"/>
                    <a:pt x="88" y="172"/>
                    <a:pt x="88" y="172"/>
                  </a:cubicBezTo>
                  <a:cubicBezTo>
                    <a:pt x="88" y="142"/>
                    <a:pt x="88" y="142"/>
                    <a:pt x="88" y="142"/>
                  </a:cubicBezTo>
                  <a:cubicBezTo>
                    <a:pt x="178" y="142"/>
                    <a:pt x="178" y="142"/>
                    <a:pt x="178" y="142"/>
                  </a:cubicBezTo>
                  <a:cubicBezTo>
                    <a:pt x="182" y="142"/>
                    <a:pt x="182" y="153"/>
                    <a:pt x="178" y="153"/>
                  </a:cubicBezTo>
                  <a:cubicBezTo>
                    <a:pt x="100" y="153"/>
                    <a:pt x="100" y="153"/>
                    <a:pt x="100" y="153"/>
                  </a:cubicBezTo>
                  <a:cubicBezTo>
                    <a:pt x="100" y="195"/>
                    <a:pt x="100" y="195"/>
                    <a:pt x="100" y="195"/>
                  </a:cubicBezTo>
                  <a:cubicBezTo>
                    <a:pt x="0" y="127"/>
                    <a:pt x="0" y="127"/>
                    <a:pt x="0" y="127"/>
                  </a:cubicBezTo>
                  <a:cubicBezTo>
                    <a:pt x="19" y="127"/>
                    <a:pt x="19" y="127"/>
                    <a:pt x="19" y="127"/>
                  </a:cubicBezTo>
                  <a:close/>
                </a:path>
              </a:pathLst>
            </a:custGeom>
            <a:solidFill>
              <a:srgbClr val="FFFFFF"/>
            </a:solidFill>
            <a:ln>
              <a:noFill/>
            </a:ln>
          </p:spPr>
          <p:txBody>
            <a:bodyPr vert="horz" wrap="square" lIns="80666" tIns="40333" rIns="80666" bIns="40333" numCol="1" anchor="t" anchorCtr="0" compatLnSpc="1">
              <a:prstTxWarp prst="textNoShape">
                <a:avLst/>
              </a:prstTxWarp>
            </a:bodyPr>
            <a:lstStyle/>
            <a:p>
              <a:pPr defTabSz="913859"/>
              <a:endParaRPr lang="en-US" sz="1568">
                <a:solidFill>
                  <a:srgbClr val="505050"/>
                </a:solidFill>
              </a:endParaRPr>
            </a:p>
          </p:txBody>
        </p:sp>
      </p:grpSp>
    </p:spTree>
    <p:extLst>
      <p:ext uri="{BB962C8B-B14F-4D97-AF65-F5344CB8AC3E}">
        <p14:creationId xmlns:p14="http://schemas.microsoft.com/office/powerpoint/2010/main" val="29521585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anim calcmode="lin" valueType="num">
                                      <p:cBhvr>
                                        <p:cTn id="15" dur="500" fill="hold"/>
                                        <p:tgtEl>
                                          <p:spTgt spid="24"/>
                                        </p:tgtEl>
                                        <p:attrNameLst>
                                          <p:attrName>ppt_x</p:attrName>
                                        </p:attrNameLst>
                                      </p:cBhvr>
                                      <p:tavLst>
                                        <p:tav tm="0">
                                          <p:val>
                                            <p:strVal val="#ppt_x"/>
                                          </p:val>
                                        </p:tav>
                                        <p:tav tm="100000">
                                          <p:val>
                                            <p:strVal val="#ppt_x"/>
                                          </p:val>
                                        </p:tav>
                                      </p:tavLst>
                                    </p:anim>
                                    <p:anim calcmode="lin" valueType="num">
                                      <p:cBhvr>
                                        <p:cTn id="16"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anim calcmode="lin" valueType="num">
                                      <p:cBhvr>
                                        <p:cTn id="22" dur="500" fill="hold"/>
                                        <p:tgtEl>
                                          <p:spTgt spid="23"/>
                                        </p:tgtEl>
                                        <p:attrNameLst>
                                          <p:attrName>ppt_x</p:attrName>
                                        </p:attrNameLst>
                                      </p:cBhvr>
                                      <p:tavLst>
                                        <p:tav tm="0">
                                          <p:val>
                                            <p:strVal val="#ppt_x"/>
                                          </p:val>
                                        </p:tav>
                                        <p:tav tm="100000">
                                          <p:val>
                                            <p:strVal val="#ppt_x"/>
                                          </p:val>
                                        </p:tav>
                                      </p:tavLst>
                                    </p:anim>
                                    <p:anim calcmode="lin" valueType="num">
                                      <p:cBhvr>
                                        <p:cTn id="23"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366713"/>
            <a:ext cx="11080750" cy="806450"/>
          </a:xfrm>
          <a:prstGeom prst="rect">
            <a:avLst/>
          </a:prstGeom>
        </p:spPr>
        <p:txBody>
          <a:bodyPr>
            <a:normAutofit fontScale="90000"/>
          </a:bodyPr>
          <a:lstStyle/>
          <a:p>
            <a:r>
              <a:rPr lang="en-US" dirty="0" smtClean="0">
                <a:solidFill>
                  <a:schemeClr val="bg1"/>
                </a:solidFill>
              </a:rPr>
              <a:t>Azure Stream Analytics</a:t>
            </a:r>
            <a:endParaRPr lang="en-US" dirty="0">
              <a:solidFill>
                <a:schemeClr val="bg1"/>
              </a:solidFill>
            </a:endParaRPr>
          </a:p>
        </p:txBody>
      </p:sp>
      <p:sp>
        <p:nvSpPr>
          <p:cNvPr id="24" name="Rectangle 23"/>
          <p:cNvSpPr/>
          <p:nvPr/>
        </p:nvSpPr>
        <p:spPr bwMode="auto">
          <a:xfrm>
            <a:off x="269170" y="1905492"/>
            <a:ext cx="1792383" cy="4476291"/>
          </a:xfrm>
          <a:prstGeom prst="rect">
            <a:avLst/>
          </a:prstGeom>
          <a:solidFill>
            <a:srgbClr val="EAEAE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753" fontAlgn="base">
              <a:lnSpc>
                <a:spcPct val="90000"/>
              </a:lnSpc>
              <a:spcBef>
                <a:spcPct val="0"/>
              </a:spcBef>
              <a:spcAft>
                <a:spcPct val="0"/>
              </a:spcAft>
            </a:pPr>
            <a:endParaRPr lang="en-US" sz="1960" dirty="0" err="1">
              <a:gradFill>
                <a:gsLst>
                  <a:gs pos="0">
                    <a:srgbClr val="FFFFFF"/>
                  </a:gs>
                  <a:gs pos="100000">
                    <a:srgbClr val="FFFFFF"/>
                  </a:gs>
                </a:gsLst>
                <a:lin ang="5400000" scaled="1"/>
              </a:gradFill>
              <a:ea typeface="Segoe UI" pitchFamily="34" charset="0"/>
              <a:cs typeface="Segoe UI" pitchFamily="34" charset="0"/>
            </a:endParaRPr>
          </a:p>
        </p:txBody>
      </p:sp>
      <p:sp>
        <p:nvSpPr>
          <p:cNvPr id="141" name="Rectangle 140"/>
          <p:cNvSpPr/>
          <p:nvPr/>
        </p:nvSpPr>
        <p:spPr bwMode="auto">
          <a:xfrm>
            <a:off x="2241102" y="1905492"/>
            <a:ext cx="1792383" cy="4476291"/>
          </a:xfrm>
          <a:prstGeom prst="rect">
            <a:avLst/>
          </a:prstGeom>
          <a:solidFill>
            <a:srgbClr val="EAEAE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753" fontAlgn="base">
              <a:lnSpc>
                <a:spcPct val="90000"/>
              </a:lnSpc>
              <a:spcBef>
                <a:spcPct val="0"/>
              </a:spcBef>
              <a:spcAft>
                <a:spcPct val="0"/>
              </a:spcAft>
            </a:pPr>
            <a:endParaRPr lang="en-US" sz="1960" dirty="0" err="1">
              <a:gradFill>
                <a:gsLst>
                  <a:gs pos="0">
                    <a:srgbClr val="FFFFFF"/>
                  </a:gs>
                  <a:gs pos="100000">
                    <a:srgbClr val="FFFFFF"/>
                  </a:gs>
                </a:gsLst>
                <a:lin ang="5400000" scaled="1"/>
              </a:gradFill>
              <a:ea typeface="Segoe UI" pitchFamily="34" charset="0"/>
              <a:cs typeface="Segoe UI" pitchFamily="34" charset="0"/>
            </a:endParaRPr>
          </a:p>
        </p:txBody>
      </p:sp>
      <p:sp>
        <p:nvSpPr>
          <p:cNvPr id="142" name="Rectangle 141"/>
          <p:cNvSpPr/>
          <p:nvPr/>
        </p:nvSpPr>
        <p:spPr bwMode="auto">
          <a:xfrm>
            <a:off x="4213033" y="1905492"/>
            <a:ext cx="1792383" cy="4476291"/>
          </a:xfrm>
          <a:prstGeom prst="rect">
            <a:avLst/>
          </a:prstGeom>
          <a:solidFill>
            <a:srgbClr val="EAEAE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753" fontAlgn="base">
              <a:lnSpc>
                <a:spcPct val="90000"/>
              </a:lnSpc>
              <a:spcBef>
                <a:spcPct val="0"/>
              </a:spcBef>
              <a:spcAft>
                <a:spcPct val="0"/>
              </a:spcAft>
            </a:pPr>
            <a:endParaRPr lang="en-US" sz="1960" dirty="0" err="1">
              <a:gradFill>
                <a:gsLst>
                  <a:gs pos="0">
                    <a:srgbClr val="FFFFFF"/>
                  </a:gs>
                  <a:gs pos="100000">
                    <a:srgbClr val="FFFFFF"/>
                  </a:gs>
                </a:gsLst>
                <a:lin ang="5400000" scaled="1"/>
              </a:gradFill>
              <a:ea typeface="Segoe UI" pitchFamily="34" charset="0"/>
              <a:cs typeface="Segoe UI" pitchFamily="34" charset="0"/>
            </a:endParaRPr>
          </a:p>
        </p:txBody>
      </p:sp>
      <p:sp>
        <p:nvSpPr>
          <p:cNvPr id="143" name="Rectangle 142"/>
          <p:cNvSpPr/>
          <p:nvPr/>
        </p:nvSpPr>
        <p:spPr bwMode="auto">
          <a:xfrm>
            <a:off x="6184965" y="1905492"/>
            <a:ext cx="1792383" cy="4476291"/>
          </a:xfrm>
          <a:prstGeom prst="rect">
            <a:avLst/>
          </a:prstGeom>
          <a:solidFill>
            <a:srgbClr val="EAEAE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753" fontAlgn="base">
              <a:lnSpc>
                <a:spcPct val="90000"/>
              </a:lnSpc>
              <a:spcBef>
                <a:spcPct val="0"/>
              </a:spcBef>
              <a:spcAft>
                <a:spcPct val="0"/>
              </a:spcAft>
            </a:pPr>
            <a:endParaRPr lang="en-US" sz="1960" dirty="0" err="1">
              <a:gradFill>
                <a:gsLst>
                  <a:gs pos="0">
                    <a:srgbClr val="FFFFFF"/>
                  </a:gs>
                  <a:gs pos="100000">
                    <a:srgbClr val="FFFFFF"/>
                  </a:gs>
                </a:gsLst>
                <a:lin ang="5400000" scaled="1"/>
              </a:gradFill>
              <a:ea typeface="Segoe UI" pitchFamily="34" charset="0"/>
              <a:cs typeface="Segoe UI" pitchFamily="34" charset="0"/>
            </a:endParaRPr>
          </a:p>
        </p:txBody>
      </p:sp>
      <p:sp>
        <p:nvSpPr>
          <p:cNvPr id="144" name="Rectangle 143"/>
          <p:cNvSpPr/>
          <p:nvPr/>
        </p:nvSpPr>
        <p:spPr bwMode="auto">
          <a:xfrm>
            <a:off x="8156897" y="1905492"/>
            <a:ext cx="1792383" cy="4476291"/>
          </a:xfrm>
          <a:prstGeom prst="rect">
            <a:avLst/>
          </a:prstGeom>
          <a:solidFill>
            <a:srgbClr val="EAEAE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753" fontAlgn="base">
              <a:lnSpc>
                <a:spcPct val="90000"/>
              </a:lnSpc>
              <a:spcBef>
                <a:spcPct val="0"/>
              </a:spcBef>
              <a:spcAft>
                <a:spcPct val="0"/>
              </a:spcAft>
            </a:pPr>
            <a:endParaRPr lang="en-US" sz="1960" dirty="0" err="1">
              <a:gradFill>
                <a:gsLst>
                  <a:gs pos="0">
                    <a:srgbClr val="FFFFFF"/>
                  </a:gs>
                  <a:gs pos="100000">
                    <a:srgbClr val="FFFFFF"/>
                  </a:gs>
                </a:gsLst>
                <a:lin ang="5400000" scaled="1"/>
              </a:gradFill>
              <a:ea typeface="Segoe UI" pitchFamily="34" charset="0"/>
              <a:cs typeface="Segoe UI" pitchFamily="34" charset="0"/>
            </a:endParaRPr>
          </a:p>
        </p:txBody>
      </p:sp>
      <p:sp>
        <p:nvSpPr>
          <p:cNvPr id="145" name="Rectangle 144"/>
          <p:cNvSpPr/>
          <p:nvPr/>
        </p:nvSpPr>
        <p:spPr bwMode="auto">
          <a:xfrm>
            <a:off x="10128830" y="1841175"/>
            <a:ext cx="1792383" cy="4540608"/>
          </a:xfrm>
          <a:prstGeom prst="rect">
            <a:avLst/>
          </a:prstGeom>
          <a:solidFill>
            <a:srgbClr val="EAEAE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753" fontAlgn="base">
              <a:lnSpc>
                <a:spcPct val="90000"/>
              </a:lnSpc>
              <a:spcBef>
                <a:spcPct val="0"/>
              </a:spcBef>
              <a:spcAft>
                <a:spcPct val="0"/>
              </a:spcAft>
            </a:pPr>
            <a:endParaRPr lang="en-US" sz="1960" dirty="0" err="1">
              <a:gradFill>
                <a:gsLst>
                  <a:gs pos="0">
                    <a:srgbClr val="FFFFFF"/>
                  </a:gs>
                  <a:gs pos="100000">
                    <a:srgbClr val="FFFFFF"/>
                  </a:gs>
                </a:gsLst>
                <a:lin ang="5400000" scaled="1"/>
              </a:gradFill>
              <a:ea typeface="Segoe UI" pitchFamily="34" charset="0"/>
              <a:cs typeface="Segoe UI" pitchFamily="34" charset="0"/>
            </a:endParaRPr>
          </a:p>
        </p:txBody>
      </p:sp>
      <p:grpSp>
        <p:nvGrpSpPr>
          <p:cNvPr id="167" name="Group 166"/>
          <p:cNvGrpSpPr/>
          <p:nvPr/>
        </p:nvGrpSpPr>
        <p:grpSpPr>
          <a:xfrm>
            <a:off x="2420069" y="2089383"/>
            <a:ext cx="7350243" cy="4028166"/>
            <a:chOff x="2469239" y="2130426"/>
            <a:chExt cx="7499584" cy="4379612"/>
          </a:xfrm>
        </p:grpSpPr>
        <p:sp>
          <p:nvSpPr>
            <p:cNvPr id="25" name="Oval 24"/>
            <p:cNvSpPr/>
            <p:nvPr/>
          </p:nvSpPr>
          <p:spPr bwMode="auto">
            <a:xfrm>
              <a:off x="2469239" y="2130426"/>
              <a:ext cx="7499584" cy="4379612"/>
            </a:xfrm>
            <a:prstGeom prst="ellipse">
              <a:avLst/>
            </a:prstGeom>
            <a:solidFill>
              <a:schemeClr val="accent6">
                <a:alpha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753" fontAlgn="base">
                <a:lnSpc>
                  <a:spcPct val="90000"/>
                </a:lnSpc>
                <a:spcBef>
                  <a:spcPct val="0"/>
                </a:spcBef>
                <a:spcAft>
                  <a:spcPct val="0"/>
                </a:spcAft>
              </a:pPr>
              <a:endParaRPr lang="en-US" sz="1960" dirty="0" err="1">
                <a:gradFill>
                  <a:gsLst>
                    <a:gs pos="0">
                      <a:srgbClr val="FFFFFF"/>
                    </a:gs>
                    <a:gs pos="100000">
                      <a:srgbClr val="FFFFFF"/>
                    </a:gs>
                  </a:gsLst>
                  <a:lin ang="5400000" scaled="1"/>
                </a:gradFill>
                <a:ea typeface="Segoe UI" pitchFamily="34" charset="0"/>
                <a:cs typeface="Segoe UI" pitchFamily="34" charset="0"/>
              </a:endParaRPr>
            </a:p>
          </p:txBody>
        </p:sp>
        <p:sp>
          <p:nvSpPr>
            <p:cNvPr id="160" name="Freeform 9"/>
            <p:cNvSpPr>
              <a:spLocks/>
            </p:cNvSpPr>
            <p:nvPr/>
          </p:nvSpPr>
          <p:spPr bwMode="auto">
            <a:xfrm>
              <a:off x="4722813" y="3784600"/>
              <a:ext cx="4071937" cy="1674813"/>
            </a:xfrm>
            <a:custGeom>
              <a:avLst/>
              <a:gdLst>
                <a:gd name="T0" fmla="*/ 349 w 391"/>
                <a:gd name="T1" fmla="*/ 75 h 159"/>
                <a:gd name="T2" fmla="*/ 342 w 391"/>
                <a:gd name="T3" fmla="*/ 76 h 159"/>
                <a:gd name="T4" fmla="*/ 263 w 391"/>
                <a:gd name="T5" fmla="*/ 0 h 159"/>
                <a:gd name="T6" fmla="*/ 187 w 391"/>
                <a:gd name="T7" fmla="*/ 59 h 159"/>
                <a:gd name="T8" fmla="*/ 145 w 391"/>
                <a:gd name="T9" fmla="*/ 42 h 159"/>
                <a:gd name="T10" fmla="*/ 87 w 391"/>
                <a:gd name="T11" fmla="*/ 94 h 159"/>
                <a:gd name="T12" fmla="*/ 59 w 391"/>
                <a:gd name="T13" fmla="*/ 107 h 159"/>
                <a:gd name="T14" fmla="*/ 32 w 391"/>
                <a:gd name="T15" fmla="*/ 94 h 159"/>
                <a:gd name="T16" fmla="*/ 0 w 391"/>
                <a:gd name="T17" fmla="*/ 126 h 159"/>
                <a:gd name="T18" fmla="*/ 32 w 391"/>
                <a:gd name="T19" fmla="*/ 159 h 159"/>
                <a:gd name="T20" fmla="*/ 41 w 391"/>
                <a:gd name="T21" fmla="*/ 159 h 159"/>
                <a:gd name="T22" fmla="*/ 148 w 391"/>
                <a:gd name="T23" fmla="*/ 159 h 159"/>
                <a:gd name="T24" fmla="*/ 208 w 391"/>
                <a:gd name="T25" fmla="*/ 159 h 159"/>
                <a:gd name="T26" fmla="*/ 352 w 391"/>
                <a:gd name="T27" fmla="*/ 159 h 159"/>
                <a:gd name="T28" fmla="*/ 352 w 391"/>
                <a:gd name="T29" fmla="*/ 159 h 159"/>
                <a:gd name="T30" fmla="*/ 391 w 391"/>
                <a:gd name="T31" fmla="*/ 117 h 159"/>
                <a:gd name="T32" fmla="*/ 349 w 391"/>
                <a:gd name="T33" fmla="*/ 7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1" h="159">
                  <a:moveTo>
                    <a:pt x="349" y="75"/>
                  </a:moveTo>
                  <a:cubicBezTo>
                    <a:pt x="347" y="75"/>
                    <a:pt x="345" y="75"/>
                    <a:pt x="342" y="76"/>
                  </a:cubicBezTo>
                  <a:cubicBezTo>
                    <a:pt x="340" y="34"/>
                    <a:pt x="306" y="0"/>
                    <a:pt x="263" y="0"/>
                  </a:cubicBezTo>
                  <a:cubicBezTo>
                    <a:pt x="227" y="0"/>
                    <a:pt x="196" y="25"/>
                    <a:pt x="187" y="59"/>
                  </a:cubicBezTo>
                  <a:cubicBezTo>
                    <a:pt x="176" y="48"/>
                    <a:pt x="161" y="42"/>
                    <a:pt x="145" y="42"/>
                  </a:cubicBezTo>
                  <a:cubicBezTo>
                    <a:pt x="115" y="42"/>
                    <a:pt x="90" y="65"/>
                    <a:pt x="87" y="94"/>
                  </a:cubicBezTo>
                  <a:cubicBezTo>
                    <a:pt x="76" y="96"/>
                    <a:pt x="66" y="101"/>
                    <a:pt x="59" y="107"/>
                  </a:cubicBezTo>
                  <a:cubicBezTo>
                    <a:pt x="53" y="99"/>
                    <a:pt x="43" y="94"/>
                    <a:pt x="32" y="94"/>
                  </a:cubicBezTo>
                  <a:cubicBezTo>
                    <a:pt x="14" y="94"/>
                    <a:pt x="0" y="108"/>
                    <a:pt x="0" y="126"/>
                  </a:cubicBezTo>
                  <a:cubicBezTo>
                    <a:pt x="0" y="144"/>
                    <a:pt x="14" y="159"/>
                    <a:pt x="32" y="159"/>
                  </a:cubicBezTo>
                  <a:cubicBezTo>
                    <a:pt x="41" y="159"/>
                    <a:pt x="41" y="159"/>
                    <a:pt x="41" y="159"/>
                  </a:cubicBezTo>
                  <a:cubicBezTo>
                    <a:pt x="148" y="159"/>
                    <a:pt x="148" y="159"/>
                    <a:pt x="148" y="159"/>
                  </a:cubicBezTo>
                  <a:cubicBezTo>
                    <a:pt x="208" y="159"/>
                    <a:pt x="208" y="159"/>
                    <a:pt x="208" y="159"/>
                  </a:cubicBezTo>
                  <a:cubicBezTo>
                    <a:pt x="352" y="159"/>
                    <a:pt x="352" y="159"/>
                    <a:pt x="352" y="159"/>
                  </a:cubicBezTo>
                  <a:cubicBezTo>
                    <a:pt x="352" y="159"/>
                    <a:pt x="352" y="159"/>
                    <a:pt x="352" y="159"/>
                  </a:cubicBezTo>
                  <a:cubicBezTo>
                    <a:pt x="374" y="158"/>
                    <a:pt x="391" y="139"/>
                    <a:pt x="391" y="117"/>
                  </a:cubicBezTo>
                  <a:cubicBezTo>
                    <a:pt x="391" y="94"/>
                    <a:pt x="372" y="75"/>
                    <a:pt x="349" y="75"/>
                  </a:cubicBezTo>
                  <a:close/>
                </a:path>
              </a:pathLst>
            </a:custGeom>
            <a:solidFill>
              <a:srgbClr val="FFFFFF"/>
            </a:solidFill>
            <a:ln>
              <a:noFill/>
            </a:ln>
          </p:spPr>
          <p:txBody>
            <a:bodyPr vert="horz" wrap="square" lIns="89619" tIns="44809" rIns="89619" bIns="44809" numCol="1" anchor="t" anchorCtr="0" compatLnSpc="1">
              <a:prstTxWarp prst="textNoShape">
                <a:avLst/>
              </a:prstTxWarp>
            </a:bodyPr>
            <a:lstStyle/>
            <a:p>
              <a:endParaRPr lang="en-US" sz="1764">
                <a:solidFill>
                  <a:srgbClr val="FFFFFF"/>
                </a:solidFill>
              </a:endParaRPr>
            </a:p>
          </p:txBody>
        </p:sp>
        <p:sp>
          <p:nvSpPr>
            <p:cNvPr id="163" name="Freeform 13"/>
            <p:cNvSpPr>
              <a:spLocks/>
            </p:cNvSpPr>
            <p:nvPr/>
          </p:nvSpPr>
          <p:spPr bwMode="auto">
            <a:xfrm>
              <a:off x="5529263" y="2765425"/>
              <a:ext cx="1549400" cy="835025"/>
            </a:xfrm>
            <a:custGeom>
              <a:avLst/>
              <a:gdLst>
                <a:gd name="T0" fmla="*/ 210 w 242"/>
                <a:gd name="T1" fmla="*/ 64 h 129"/>
                <a:gd name="T2" fmla="*/ 209 w 242"/>
                <a:gd name="T3" fmla="*/ 64 h 129"/>
                <a:gd name="T4" fmla="*/ 144 w 242"/>
                <a:gd name="T5" fmla="*/ 0 h 129"/>
                <a:gd name="T6" fmla="*/ 80 w 242"/>
                <a:gd name="T7" fmla="*/ 56 h 129"/>
                <a:gd name="T8" fmla="*/ 45 w 242"/>
                <a:gd name="T9" fmla="*/ 39 h 129"/>
                <a:gd name="T10" fmla="*/ 0 w 242"/>
                <a:gd name="T11" fmla="*/ 84 h 129"/>
                <a:gd name="T12" fmla="*/ 45 w 242"/>
                <a:gd name="T13" fmla="*/ 129 h 129"/>
                <a:gd name="T14" fmla="*/ 210 w 242"/>
                <a:gd name="T15" fmla="*/ 129 h 129"/>
                <a:gd name="T16" fmla="*/ 242 w 242"/>
                <a:gd name="T17" fmla="*/ 96 h 129"/>
                <a:gd name="T18" fmla="*/ 210 w 242"/>
                <a:gd name="T19"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2" h="129">
                  <a:moveTo>
                    <a:pt x="210" y="64"/>
                  </a:moveTo>
                  <a:cubicBezTo>
                    <a:pt x="210" y="64"/>
                    <a:pt x="209" y="64"/>
                    <a:pt x="209" y="64"/>
                  </a:cubicBezTo>
                  <a:cubicBezTo>
                    <a:pt x="209" y="28"/>
                    <a:pt x="180" y="0"/>
                    <a:pt x="144" y="0"/>
                  </a:cubicBezTo>
                  <a:cubicBezTo>
                    <a:pt x="111" y="0"/>
                    <a:pt x="84" y="24"/>
                    <a:pt x="80" y="56"/>
                  </a:cubicBezTo>
                  <a:cubicBezTo>
                    <a:pt x="72" y="46"/>
                    <a:pt x="59" y="39"/>
                    <a:pt x="45" y="39"/>
                  </a:cubicBezTo>
                  <a:cubicBezTo>
                    <a:pt x="20" y="39"/>
                    <a:pt x="0" y="59"/>
                    <a:pt x="0" y="84"/>
                  </a:cubicBezTo>
                  <a:cubicBezTo>
                    <a:pt x="0" y="109"/>
                    <a:pt x="20" y="129"/>
                    <a:pt x="45" y="129"/>
                  </a:cubicBezTo>
                  <a:cubicBezTo>
                    <a:pt x="210" y="129"/>
                    <a:pt x="210" y="129"/>
                    <a:pt x="210" y="129"/>
                  </a:cubicBezTo>
                  <a:cubicBezTo>
                    <a:pt x="228" y="129"/>
                    <a:pt x="242" y="114"/>
                    <a:pt x="242" y="96"/>
                  </a:cubicBezTo>
                  <a:cubicBezTo>
                    <a:pt x="242" y="78"/>
                    <a:pt x="228" y="64"/>
                    <a:pt x="210" y="64"/>
                  </a:cubicBezTo>
                  <a:close/>
                </a:path>
              </a:pathLst>
            </a:custGeom>
            <a:solidFill>
              <a:srgbClr val="FFFFFF"/>
            </a:solidFill>
            <a:ln>
              <a:noFill/>
            </a:ln>
          </p:spPr>
          <p:txBody>
            <a:bodyPr vert="horz" wrap="square" lIns="89619" tIns="44809" rIns="89619" bIns="44809" numCol="1" anchor="t" anchorCtr="0" compatLnSpc="1">
              <a:prstTxWarp prst="textNoShape">
                <a:avLst/>
              </a:prstTxWarp>
            </a:bodyPr>
            <a:lstStyle/>
            <a:p>
              <a:endParaRPr lang="en-US" sz="1764">
                <a:solidFill>
                  <a:srgbClr val="FFFFFF"/>
                </a:solidFill>
              </a:endParaRPr>
            </a:p>
          </p:txBody>
        </p:sp>
        <p:sp>
          <p:nvSpPr>
            <p:cNvPr id="166" name="Freeform 17"/>
            <p:cNvSpPr>
              <a:spLocks/>
            </p:cNvSpPr>
            <p:nvPr/>
          </p:nvSpPr>
          <p:spPr bwMode="auto">
            <a:xfrm>
              <a:off x="3502025" y="3259138"/>
              <a:ext cx="2005013" cy="1139825"/>
            </a:xfrm>
            <a:custGeom>
              <a:avLst/>
              <a:gdLst>
                <a:gd name="T0" fmla="*/ 187 w 224"/>
                <a:gd name="T1" fmla="*/ 53 h 126"/>
                <a:gd name="T2" fmla="*/ 183 w 224"/>
                <a:gd name="T3" fmla="*/ 53 h 126"/>
                <a:gd name="T4" fmla="*/ 187 w 224"/>
                <a:gd name="T5" fmla="*/ 37 h 126"/>
                <a:gd name="T6" fmla="*/ 150 w 224"/>
                <a:gd name="T7" fmla="*/ 0 h 126"/>
                <a:gd name="T8" fmla="*/ 114 w 224"/>
                <a:gd name="T9" fmla="*/ 32 h 126"/>
                <a:gd name="T10" fmla="*/ 86 w 224"/>
                <a:gd name="T11" fmla="*/ 20 h 126"/>
                <a:gd name="T12" fmla="*/ 49 w 224"/>
                <a:gd name="T13" fmla="*/ 55 h 126"/>
                <a:gd name="T14" fmla="*/ 37 w 224"/>
                <a:gd name="T15" fmla="*/ 53 h 126"/>
                <a:gd name="T16" fmla="*/ 0 w 224"/>
                <a:gd name="T17" fmla="*/ 90 h 126"/>
                <a:gd name="T18" fmla="*/ 37 w 224"/>
                <a:gd name="T19" fmla="*/ 126 h 126"/>
                <a:gd name="T20" fmla="*/ 187 w 224"/>
                <a:gd name="T21" fmla="*/ 126 h 126"/>
                <a:gd name="T22" fmla="*/ 224 w 224"/>
                <a:gd name="T23" fmla="*/ 90 h 126"/>
                <a:gd name="T24" fmla="*/ 187 w 224"/>
                <a:gd name="T25" fmla="*/ 5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4" h="126">
                  <a:moveTo>
                    <a:pt x="187" y="53"/>
                  </a:moveTo>
                  <a:cubicBezTo>
                    <a:pt x="186" y="53"/>
                    <a:pt x="184" y="53"/>
                    <a:pt x="183" y="53"/>
                  </a:cubicBezTo>
                  <a:cubicBezTo>
                    <a:pt x="185" y="48"/>
                    <a:pt x="187" y="42"/>
                    <a:pt x="187" y="37"/>
                  </a:cubicBezTo>
                  <a:cubicBezTo>
                    <a:pt x="187" y="16"/>
                    <a:pt x="170" y="0"/>
                    <a:pt x="150" y="0"/>
                  </a:cubicBezTo>
                  <a:cubicBezTo>
                    <a:pt x="131" y="0"/>
                    <a:pt x="116" y="14"/>
                    <a:pt x="114" y="32"/>
                  </a:cubicBezTo>
                  <a:cubicBezTo>
                    <a:pt x="107" y="25"/>
                    <a:pt x="97" y="20"/>
                    <a:pt x="86" y="20"/>
                  </a:cubicBezTo>
                  <a:cubicBezTo>
                    <a:pt x="67" y="20"/>
                    <a:pt x="50" y="36"/>
                    <a:pt x="49" y="55"/>
                  </a:cubicBezTo>
                  <a:cubicBezTo>
                    <a:pt x="45" y="54"/>
                    <a:pt x="41" y="53"/>
                    <a:pt x="37" y="53"/>
                  </a:cubicBezTo>
                  <a:cubicBezTo>
                    <a:pt x="16" y="53"/>
                    <a:pt x="0" y="69"/>
                    <a:pt x="0" y="90"/>
                  </a:cubicBezTo>
                  <a:cubicBezTo>
                    <a:pt x="0" y="110"/>
                    <a:pt x="16" y="126"/>
                    <a:pt x="37" y="126"/>
                  </a:cubicBezTo>
                  <a:cubicBezTo>
                    <a:pt x="187" y="126"/>
                    <a:pt x="187" y="126"/>
                    <a:pt x="187" y="126"/>
                  </a:cubicBezTo>
                  <a:cubicBezTo>
                    <a:pt x="207" y="126"/>
                    <a:pt x="224" y="110"/>
                    <a:pt x="224" y="90"/>
                  </a:cubicBezTo>
                  <a:cubicBezTo>
                    <a:pt x="224" y="69"/>
                    <a:pt x="207" y="53"/>
                    <a:pt x="187" y="53"/>
                  </a:cubicBezTo>
                  <a:close/>
                </a:path>
              </a:pathLst>
            </a:custGeom>
            <a:solidFill>
              <a:srgbClr val="FFFFFF"/>
            </a:solidFill>
            <a:ln>
              <a:noFill/>
            </a:ln>
          </p:spPr>
          <p:txBody>
            <a:bodyPr vert="horz" wrap="square" lIns="89619" tIns="44809" rIns="89619" bIns="44809" numCol="1" anchor="t" anchorCtr="0" compatLnSpc="1">
              <a:prstTxWarp prst="textNoShape">
                <a:avLst/>
              </a:prstTxWarp>
            </a:bodyPr>
            <a:lstStyle/>
            <a:p>
              <a:endParaRPr lang="en-US" sz="1764">
                <a:solidFill>
                  <a:srgbClr val="FFFFFF"/>
                </a:solidFill>
              </a:endParaRPr>
            </a:p>
          </p:txBody>
        </p:sp>
      </p:grpSp>
      <p:grpSp>
        <p:nvGrpSpPr>
          <p:cNvPr id="23" name="Group 22"/>
          <p:cNvGrpSpPr/>
          <p:nvPr/>
        </p:nvGrpSpPr>
        <p:grpSpPr>
          <a:xfrm>
            <a:off x="269170" y="1190079"/>
            <a:ext cx="11652043" cy="716953"/>
            <a:chOff x="274638" y="1212850"/>
            <a:chExt cx="11888787" cy="731520"/>
          </a:xfrm>
        </p:grpSpPr>
        <p:sp>
          <p:nvSpPr>
            <p:cNvPr id="136" name="Rectangle 135"/>
            <p:cNvSpPr/>
            <p:nvPr/>
          </p:nvSpPr>
          <p:spPr bwMode="auto">
            <a:xfrm>
              <a:off x="4298632" y="1212850"/>
              <a:ext cx="1828800" cy="73152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3391" tIns="89619" rIns="143391" bIns="89619" numCol="1" spcCol="0" rtlCol="0" fromWordArt="0" anchor="t" anchorCtr="0" forceAA="0" compatLnSpc="1">
              <a:prstTxWarp prst="textNoShape">
                <a:avLst/>
              </a:prstTxWarp>
              <a:noAutofit/>
            </a:bodyPr>
            <a:lstStyle/>
            <a:p>
              <a:pPr defTabSz="913753">
                <a:lnSpc>
                  <a:spcPct val="90000"/>
                </a:lnSpc>
              </a:pPr>
              <a:r>
                <a:rPr lang="en-US" sz="1764" dirty="0" err="1">
                  <a:gradFill>
                    <a:gsLst>
                      <a:gs pos="0">
                        <a:srgbClr val="FFFFFF"/>
                      </a:gs>
                      <a:gs pos="100000">
                        <a:srgbClr val="FFFFFF"/>
                      </a:gs>
                    </a:gsLst>
                    <a:lin ang="5400000" scaled="1"/>
                  </a:gradFill>
                  <a:ea typeface="Segoe UI" pitchFamily="34" charset="0"/>
                  <a:cs typeface="Segoe UI" pitchFamily="34" charset="0"/>
                </a:rPr>
                <a:t>Ingestor</a:t>
              </a:r>
              <a:r>
                <a:rPr lang="en-US" sz="1764" dirty="0">
                  <a:gradFill>
                    <a:gsLst>
                      <a:gs pos="0">
                        <a:srgbClr val="FFFFFF"/>
                      </a:gs>
                      <a:gs pos="100000">
                        <a:srgbClr val="FFFFFF"/>
                      </a:gs>
                    </a:gsLst>
                    <a:lin ang="5400000" scaled="1"/>
                  </a:gradFill>
                  <a:ea typeface="Segoe UI" pitchFamily="34" charset="0"/>
                  <a:cs typeface="Segoe UI" pitchFamily="34" charset="0"/>
                </a:rPr>
                <a:t> (broker)</a:t>
              </a:r>
            </a:p>
          </p:txBody>
        </p:sp>
        <p:sp>
          <p:nvSpPr>
            <p:cNvPr id="137" name="Right Arrow 136"/>
            <p:cNvSpPr/>
            <p:nvPr/>
          </p:nvSpPr>
          <p:spPr bwMode="auto">
            <a:xfrm>
              <a:off x="3996722" y="1441450"/>
              <a:ext cx="420624" cy="274320"/>
            </a:xfrm>
            <a:prstGeom prst="rightArrow">
              <a:avLst/>
            </a:prstGeom>
            <a:solidFill>
              <a:srgbClr val="00BCF2"/>
            </a:solidFill>
            <a:ln w="25400">
              <a:solidFill>
                <a:schemeClr val="bg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753" fontAlgn="base">
                <a:lnSpc>
                  <a:spcPct val="90000"/>
                </a:lnSpc>
                <a:spcBef>
                  <a:spcPct val="0"/>
                </a:spcBef>
                <a:spcAft>
                  <a:spcPct val="0"/>
                </a:spcAft>
              </a:pPr>
              <a:endParaRPr lang="en-US" sz="1960" dirty="0" err="1">
                <a:gradFill>
                  <a:gsLst>
                    <a:gs pos="0">
                      <a:srgbClr val="FFFFFF"/>
                    </a:gs>
                    <a:gs pos="100000">
                      <a:srgbClr val="FFFFFF"/>
                    </a:gs>
                  </a:gsLst>
                  <a:lin ang="5400000" scaled="1"/>
                </a:gradFill>
                <a:ea typeface="Segoe UI" pitchFamily="34" charset="0"/>
                <a:cs typeface="Segoe UI" pitchFamily="34" charset="0"/>
              </a:endParaRPr>
            </a:p>
          </p:txBody>
        </p:sp>
        <p:sp>
          <p:nvSpPr>
            <p:cNvPr id="139" name="Rectangle 138"/>
            <p:cNvSpPr/>
            <p:nvPr/>
          </p:nvSpPr>
          <p:spPr bwMode="auto">
            <a:xfrm>
              <a:off x="2286635" y="1212850"/>
              <a:ext cx="1828800" cy="73152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3391" tIns="89619" rIns="143391" bIns="89619" numCol="1" spcCol="0" rtlCol="0" fromWordArt="0" anchor="t" anchorCtr="0" forceAA="0" compatLnSpc="1">
              <a:prstTxWarp prst="textNoShape">
                <a:avLst/>
              </a:prstTxWarp>
              <a:noAutofit/>
            </a:bodyPr>
            <a:lstStyle/>
            <a:p>
              <a:pPr defTabSz="913753">
                <a:lnSpc>
                  <a:spcPct val="90000"/>
                </a:lnSpc>
              </a:pPr>
              <a:r>
                <a:rPr lang="en-US" sz="1764" dirty="0">
                  <a:gradFill>
                    <a:gsLst>
                      <a:gs pos="0">
                        <a:srgbClr val="FFFFFF"/>
                      </a:gs>
                      <a:gs pos="100000">
                        <a:srgbClr val="FFFFFF"/>
                      </a:gs>
                    </a:gsLst>
                    <a:lin ang="5400000" scaled="1"/>
                  </a:gradFill>
                  <a:ea typeface="Segoe UI" pitchFamily="34" charset="0"/>
                  <a:cs typeface="Segoe UI" pitchFamily="34" charset="0"/>
                </a:rPr>
                <a:t>Collection</a:t>
              </a:r>
            </a:p>
          </p:txBody>
        </p:sp>
        <p:sp>
          <p:nvSpPr>
            <p:cNvPr id="140" name="Right Arrow 139"/>
            <p:cNvSpPr/>
            <p:nvPr/>
          </p:nvSpPr>
          <p:spPr bwMode="auto">
            <a:xfrm>
              <a:off x="1984725" y="1441450"/>
              <a:ext cx="420624" cy="274320"/>
            </a:xfrm>
            <a:prstGeom prst="rightArrow">
              <a:avLst/>
            </a:prstGeom>
            <a:solidFill>
              <a:srgbClr val="00BCF2"/>
            </a:solidFill>
            <a:ln w="25400">
              <a:solidFill>
                <a:schemeClr val="bg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753" fontAlgn="base">
                <a:lnSpc>
                  <a:spcPct val="90000"/>
                </a:lnSpc>
                <a:spcBef>
                  <a:spcPct val="0"/>
                </a:spcBef>
                <a:spcAft>
                  <a:spcPct val="0"/>
                </a:spcAft>
              </a:pPr>
              <a:endParaRPr lang="en-US" sz="1960" dirty="0" err="1">
                <a:gradFill>
                  <a:gsLst>
                    <a:gs pos="0">
                      <a:srgbClr val="FFFFFF"/>
                    </a:gs>
                    <a:gs pos="100000">
                      <a:srgbClr val="FFFFFF"/>
                    </a:gs>
                  </a:gsLst>
                  <a:lin ang="5400000" scaled="1"/>
                </a:gradFill>
                <a:ea typeface="Segoe UI" pitchFamily="34" charset="0"/>
                <a:cs typeface="Segoe UI" pitchFamily="34" charset="0"/>
              </a:endParaRPr>
            </a:p>
          </p:txBody>
        </p:sp>
        <p:sp>
          <p:nvSpPr>
            <p:cNvPr id="132" name="Rectangle 131"/>
            <p:cNvSpPr/>
            <p:nvPr/>
          </p:nvSpPr>
          <p:spPr bwMode="auto">
            <a:xfrm>
              <a:off x="10334625" y="1212850"/>
              <a:ext cx="1828800" cy="73152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3391" tIns="89619" rIns="143391" bIns="89619" numCol="1" spcCol="0" rtlCol="0" fromWordArt="0" anchor="t" anchorCtr="0" forceAA="0" compatLnSpc="1">
              <a:prstTxWarp prst="textNoShape">
                <a:avLst/>
              </a:prstTxWarp>
              <a:noAutofit/>
            </a:bodyPr>
            <a:lstStyle/>
            <a:p>
              <a:pPr defTabSz="913753">
                <a:lnSpc>
                  <a:spcPct val="90000"/>
                </a:lnSpc>
              </a:pPr>
              <a:r>
                <a:rPr lang="en-US" sz="1764" dirty="0">
                  <a:gradFill>
                    <a:gsLst>
                      <a:gs pos="0">
                        <a:srgbClr val="FFFFFF"/>
                      </a:gs>
                      <a:gs pos="100000">
                        <a:srgbClr val="FFFFFF"/>
                      </a:gs>
                    </a:gsLst>
                    <a:lin ang="5400000" scaled="1"/>
                  </a:gradFill>
                  <a:ea typeface="Segoe UI" pitchFamily="34" charset="0"/>
                  <a:cs typeface="Segoe UI" pitchFamily="34" charset="0"/>
                </a:rPr>
                <a:t>Presentation and action</a:t>
              </a:r>
            </a:p>
          </p:txBody>
        </p:sp>
        <p:sp>
          <p:nvSpPr>
            <p:cNvPr id="134" name="Right Arrow 133"/>
            <p:cNvSpPr/>
            <p:nvPr/>
          </p:nvSpPr>
          <p:spPr bwMode="auto">
            <a:xfrm>
              <a:off x="10032715" y="1441450"/>
              <a:ext cx="420624" cy="274320"/>
            </a:xfrm>
            <a:prstGeom prst="rightArrow">
              <a:avLst/>
            </a:prstGeom>
            <a:solidFill>
              <a:srgbClr val="00BCF2"/>
            </a:solidFill>
            <a:ln w="25400">
              <a:solidFill>
                <a:schemeClr val="bg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753" fontAlgn="base">
                <a:lnSpc>
                  <a:spcPct val="90000"/>
                </a:lnSpc>
                <a:spcBef>
                  <a:spcPct val="0"/>
                </a:spcBef>
                <a:spcAft>
                  <a:spcPct val="0"/>
                </a:spcAft>
              </a:pPr>
              <a:endParaRPr lang="en-US" sz="1960" dirty="0" err="1">
                <a:gradFill>
                  <a:gsLst>
                    <a:gs pos="0">
                      <a:srgbClr val="FFFFFF"/>
                    </a:gs>
                    <a:gs pos="100000">
                      <a:srgbClr val="FFFFFF"/>
                    </a:gs>
                  </a:gsLst>
                  <a:lin ang="5400000" scaled="1"/>
                </a:gradFill>
                <a:ea typeface="Segoe UI" pitchFamily="34" charset="0"/>
                <a:cs typeface="Segoe UI" pitchFamily="34" charset="0"/>
              </a:endParaRPr>
            </a:p>
          </p:txBody>
        </p:sp>
        <p:sp>
          <p:nvSpPr>
            <p:cNvPr id="19" name="Rectangle 18"/>
            <p:cNvSpPr/>
            <p:nvPr/>
          </p:nvSpPr>
          <p:spPr bwMode="auto">
            <a:xfrm>
              <a:off x="274638" y="1212850"/>
              <a:ext cx="1828800" cy="73152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3391" tIns="89619" rIns="143391" bIns="89619" numCol="1" spcCol="0" rtlCol="0" fromWordArt="0" anchor="t" anchorCtr="0" forceAA="0" compatLnSpc="1">
              <a:prstTxWarp prst="textNoShape">
                <a:avLst/>
              </a:prstTxWarp>
              <a:noAutofit/>
            </a:bodyPr>
            <a:lstStyle/>
            <a:p>
              <a:pPr defTabSz="913753">
                <a:lnSpc>
                  <a:spcPct val="90000"/>
                </a:lnSpc>
              </a:pPr>
              <a:r>
                <a:rPr lang="en-US" sz="1764" dirty="0">
                  <a:gradFill>
                    <a:gsLst>
                      <a:gs pos="0">
                        <a:srgbClr val="FFFFFF"/>
                      </a:gs>
                      <a:gs pos="100000">
                        <a:srgbClr val="FFFFFF"/>
                      </a:gs>
                    </a:gsLst>
                    <a:lin ang="5400000" scaled="1"/>
                  </a:gradFill>
                  <a:ea typeface="Segoe UI" pitchFamily="34" charset="0"/>
                  <a:cs typeface="Segoe UI" pitchFamily="34" charset="0"/>
                </a:rPr>
                <a:t>Event producers</a:t>
              </a:r>
            </a:p>
          </p:txBody>
        </p:sp>
        <p:sp>
          <p:nvSpPr>
            <p:cNvPr id="130" name="Rectangle 129"/>
            <p:cNvSpPr/>
            <p:nvPr/>
          </p:nvSpPr>
          <p:spPr bwMode="auto">
            <a:xfrm>
              <a:off x="6310629" y="1212850"/>
              <a:ext cx="1828800" cy="73152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3391" tIns="89619" rIns="143391" bIns="89619" numCol="1" spcCol="0" rtlCol="0" fromWordArt="0" anchor="t" anchorCtr="0" forceAA="0" compatLnSpc="1">
              <a:prstTxWarp prst="textNoShape">
                <a:avLst/>
              </a:prstTxWarp>
              <a:noAutofit/>
            </a:bodyPr>
            <a:lstStyle/>
            <a:p>
              <a:pPr defTabSz="913753">
                <a:lnSpc>
                  <a:spcPct val="90000"/>
                </a:lnSpc>
              </a:pPr>
              <a:r>
                <a:rPr lang="en-US" sz="1764" dirty="0">
                  <a:gradFill>
                    <a:gsLst>
                      <a:gs pos="0">
                        <a:srgbClr val="FFFFFF"/>
                      </a:gs>
                      <a:gs pos="100000">
                        <a:srgbClr val="FFFFFF"/>
                      </a:gs>
                    </a:gsLst>
                    <a:lin ang="5400000" scaled="1"/>
                  </a:gradFill>
                  <a:ea typeface="Segoe UI" pitchFamily="34" charset="0"/>
                  <a:cs typeface="Segoe UI" pitchFamily="34" charset="0"/>
                </a:rPr>
                <a:t>Transformation</a:t>
              </a:r>
            </a:p>
          </p:txBody>
        </p:sp>
        <p:sp>
          <p:nvSpPr>
            <p:cNvPr id="131" name="Rectangle 130"/>
            <p:cNvSpPr/>
            <p:nvPr/>
          </p:nvSpPr>
          <p:spPr bwMode="auto">
            <a:xfrm>
              <a:off x="8322626" y="1212850"/>
              <a:ext cx="1828800" cy="73152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3391" tIns="89619" rIns="143391" bIns="89619" numCol="1" spcCol="0" rtlCol="0" fromWordArt="0" anchor="t" anchorCtr="0" forceAA="0" compatLnSpc="1">
              <a:prstTxWarp prst="textNoShape">
                <a:avLst/>
              </a:prstTxWarp>
              <a:noAutofit/>
            </a:bodyPr>
            <a:lstStyle/>
            <a:p>
              <a:pPr defTabSz="913753">
                <a:lnSpc>
                  <a:spcPct val="90000"/>
                </a:lnSpc>
              </a:pPr>
              <a:r>
                <a:rPr lang="en-US" sz="1764" dirty="0">
                  <a:gradFill>
                    <a:gsLst>
                      <a:gs pos="0">
                        <a:srgbClr val="FFFFFF"/>
                      </a:gs>
                      <a:gs pos="100000">
                        <a:srgbClr val="FFFFFF"/>
                      </a:gs>
                    </a:gsLst>
                    <a:lin ang="5400000" scaled="1"/>
                  </a:gradFill>
                  <a:ea typeface="Segoe UI" pitchFamily="34" charset="0"/>
                  <a:cs typeface="Segoe UI" pitchFamily="34" charset="0"/>
                </a:rPr>
                <a:t>Long-term storage</a:t>
              </a:r>
            </a:p>
          </p:txBody>
        </p:sp>
        <p:sp>
          <p:nvSpPr>
            <p:cNvPr id="20" name="Left-Right Arrow 19"/>
            <p:cNvSpPr/>
            <p:nvPr/>
          </p:nvSpPr>
          <p:spPr bwMode="auto">
            <a:xfrm>
              <a:off x="6008719" y="1441450"/>
              <a:ext cx="420624" cy="274320"/>
            </a:xfrm>
            <a:prstGeom prst="leftRightArrow">
              <a:avLst/>
            </a:prstGeom>
            <a:solidFill>
              <a:srgbClr val="00BCF2"/>
            </a:solidFill>
            <a:ln w="25400">
              <a:solidFill>
                <a:schemeClr val="bg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753" fontAlgn="base">
                <a:lnSpc>
                  <a:spcPct val="90000"/>
                </a:lnSpc>
                <a:spcBef>
                  <a:spcPct val="0"/>
                </a:spcBef>
                <a:spcAft>
                  <a:spcPct val="0"/>
                </a:spcAft>
              </a:pPr>
              <a:endParaRPr lang="en-US" sz="1960" dirty="0" err="1">
                <a:gradFill>
                  <a:gsLst>
                    <a:gs pos="0">
                      <a:srgbClr val="FFFFFF"/>
                    </a:gs>
                    <a:gs pos="100000">
                      <a:srgbClr val="FFFFFF"/>
                    </a:gs>
                  </a:gsLst>
                  <a:lin ang="5400000" scaled="1"/>
                </a:gradFill>
                <a:ea typeface="Segoe UI" pitchFamily="34" charset="0"/>
                <a:cs typeface="Segoe UI" pitchFamily="34" charset="0"/>
              </a:endParaRPr>
            </a:p>
          </p:txBody>
        </p:sp>
        <p:sp>
          <p:nvSpPr>
            <p:cNvPr id="133" name="Left-Right Arrow 132"/>
            <p:cNvSpPr/>
            <p:nvPr/>
          </p:nvSpPr>
          <p:spPr bwMode="auto">
            <a:xfrm>
              <a:off x="8020716" y="1441450"/>
              <a:ext cx="420624" cy="274320"/>
            </a:xfrm>
            <a:prstGeom prst="leftRightArrow">
              <a:avLst/>
            </a:prstGeom>
            <a:solidFill>
              <a:srgbClr val="00BCF2"/>
            </a:solidFill>
            <a:ln w="25400">
              <a:solidFill>
                <a:schemeClr val="bg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753" fontAlgn="base">
                <a:lnSpc>
                  <a:spcPct val="90000"/>
                </a:lnSpc>
                <a:spcBef>
                  <a:spcPct val="0"/>
                </a:spcBef>
                <a:spcAft>
                  <a:spcPct val="0"/>
                </a:spcAft>
              </a:pPr>
              <a:endParaRPr lang="en-US" sz="1960" dirty="0" err="1">
                <a:gradFill>
                  <a:gsLst>
                    <a:gs pos="0">
                      <a:srgbClr val="FFFFFF"/>
                    </a:gs>
                    <a:gs pos="100000">
                      <a:srgbClr val="FFFFFF"/>
                    </a:gs>
                  </a:gsLst>
                  <a:lin ang="5400000" scaled="1"/>
                </a:gradFill>
                <a:ea typeface="Segoe UI" pitchFamily="34" charset="0"/>
                <a:cs typeface="Segoe UI" pitchFamily="34" charset="0"/>
              </a:endParaRPr>
            </a:p>
          </p:txBody>
        </p:sp>
      </p:grpSp>
      <p:grpSp>
        <p:nvGrpSpPr>
          <p:cNvPr id="84" name="Group 83"/>
          <p:cNvGrpSpPr/>
          <p:nvPr/>
        </p:nvGrpSpPr>
        <p:grpSpPr>
          <a:xfrm>
            <a:off x="4395114" y="3521472"/>
            <a:ext cx="1463092" cy="1506687"/>
            <a:chOff x="4484412" y="3591612"/>
            <a:chExt cx="1492819" cy="1537300"/>
          </a:xfrm>
        </p:grpSpPr>
        <p:sp>
          <p:nvSpPr>
            <p:cNvPr id="80" name="Oval 79"/>
            <p:cNvSpPr/>
            <p:nvPr/>
          </p:nvSpPr>
          <p:spPr bwMode="auto">
            <a:xfrm>
              <a:off x="4484412" y="3591612"/>
              <a:ext cx="1492819" cy="1537300"/>
            </a:xfrm>
            <a:prstGeom prst="ellipse">
              <a:avLst/>
            </a:prstGeom>
            <a:solidFill>
              <a:srgbClr val="71B1D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4809" rIns="0" bIns="0" numCol="1" spcCol="0" rtlCol="0" fromWordArt="0" anchor="t" anchorCtr="0" forceAA="0" compatLnSpc="1">
              <a:prstTxWarp prst="textNoShape">
                <a:avLst/>
              </a:prstTxWarp>
              <a:noAutofit/>
            </a:bodyPr>
            <a:lstStyle/>
            <a:p>
              <a:pPr algn="ctr" defTabSz="913753" fontAlgn="base">
                <a:lnSpc>
                  <a:spcPct val="90000"/>
                </a:lnSpc>
                <a:spcBef>
                  <a:spcPct val="0"/>
                </a:spcBef>
                <a:spcAft>
                  <a:spcPct val="0"/>
                </a:spcAft>
              </a:pPr>
              <a:r>
                <a:rPr lang="en-US" sz="1568" dirty="0">
                  <a:gradFill>
                    <a:gsLst>
                      <a:gs pos="0">
                        <a:srgbClr val="FFFFFF"/>
                      </a:gs>
                      <a:gs pos="100000">
                        <a:srgbClr val="FFFFFF"/>
                      </a:gs>
                    </a:gsLst>
                    <a:lin ang="5400000" scaled="1"/>
                  </a:gradFill>
                  <a:ea typeface="Segoe UI" pitchFamily="34" charset="0"/>
                  <a:cs typeface="Segoe UI" pitchFamily="34" charset="0"/>
                </a:rPr>
                <a:t>Event hubs</a:t>
              </a:r>
            </a:p>
          </p:txBody>
        </p:sp>
        <p:sp>
          <p:nvSpPr>
            <p:cNvPr id="83" name="Freeform 5"/>
            <p:cNvSpPr>
              <a:spLocks noEditPoints="1"/>
            </p:cNvSpPr>
            <p:nvPr/>
          </p:nvSpPr>
          <p:spPr bwMode="auto">
            <a:xfrm>
              <a:off x="4941496" y="4177209"/>
              <a:ext cx="619125" cy="725487"/>
            </a:xfrm>
            <a:custGeom>
              <a:avLst/>
              <a:gdLst>
                <a:gd name="T0" fmla="*/ 694 w 1666"/>
                <a:gd name="T1" fmla="*/ 1171 h 1956"/>
                <a:gd name="T2" fmla="*/ 694 w 1666"/>
                <a:gd name="T3" fmla="*/ 1171 h 1956"/>
                <a:gd name="T4" fmla="*/ 694 w 1666"/>
                <a:gd name="T5" fmla="*/ 1171 h 1956"/>
                <a:gd name="T6" fmla="*/ 694 w 1666"/>
                <a:gd name="T7" fmla="*/ 1586 h 1956"/>
                <a:gd name="T8" fmla="*/ 864 w 1666"/>
                <a:gd name="T9" fmla="*/ 1586 h 1956"/>
                <a:gd name="T10" fmla="*/ 597 w 1666"/>
                <a:gd name="T11" fmla="*/ 1956 h 1956"/>
                <a:gd name="T12" fmla="*/ 324 w 1666"/>
                <a:gd name="T13" fmla="*/ 1586 h 1956"/>
                <a:gd name="T14" fmla="*/ 489 w 1666"/>
                <a:gd name="T15" fmla="*/ 1586 h 1956"/>
                <a:gd name="T16" fmla="*/ 489 w 1666"/>
                <a:gd name="T17" fmla="*/ 1171 h 1956"/>
                <a:gd name="T18" fmla="*/ 694 w 1666"/>
                <a:gd name="T19" fmla="*/ 1171 h 1956"/>
                <a:gd name="T20" fmla="*/ 347 w 1666"/>
                <a:gd name="T21" fmla="*/ 548 h 1956"/>
                <a:gd name="T22" fmla="*/ 347 w 1666"/>
                <a:gd name="T23" fmla="*/ 690 h 1956"/>
                <a:gd name="T24" fmla="*/ 830 w 1666"/>
                <a:gd name="T25" fmla="*/ 690 h 1956"/>
                <a:gd name="T26" fmla="*/ 830 w 1666"/>
                <a:gd name="T27" fmla="*/ 548 h 1956"/>
                <a:gd name="T28" fmla="*/ 347 w 1666"/>
                <a:gd name="T29" fmla="*/ 548 h 1956"/>
                <a:gd name="T30" fmla="*/ 347 w 1666"/>
                <a:gd name="T31" fmla="*/ 754 h 1956"/>
                <a:gd name="T32" fmla="*/ 347 w 1666"/>
                <a:gd name="T33" fmla="*/ 896 h 1956"/>
                <a:gd name="T34" fmla="*/ 830 w 1666"/>
                <a:gd name="T35" fmla="*/ 896 h 1956"/>
                <a:gd name="T36" fmla="*/ 830 w 1666"/>
                <a:gd name="T37" fmla="*/ 754 h 1956"/>
                <a:gd name="T38" fmla="*/ 347 w 1666"/>
                <a:gd name="T39" fmla="*/ 754 h 1956"/>
                <a:gd name="T40" fmla="*/ 347 w 1666"/>
                <a:gd name="T41" fmla="*/ 963 h 1956"/>
                <a:gd name="T42" fmla="*/ 347 w 1666"/>
                <a:gd name="T43" fmla="*/ 1105 h 1956"/>
                <a:gd name="T44" fmla="*/ 830 w 1666"/>
                <a:gd name="T45" fmla="*/ 1105 h 1956"/>
                <a:gd name="T46" fmla="*/ 830 w 1666"/>
                <a:gd name="T47" fmla="*/ 963 h 1956"/>
                <a:gd name="T48" fmla="*/ 347 w 1666"/>
                <a:gd name="T49" fmla="*/ 963 h 1956"/>
                <a:gd name="T50" fmla="*/ 1336 w 1666"/>
                <a:gd name="T51" fmla="*/ 896 h 1956"/>
                <a:gd name="T52" fmla="*/ 1274 w 1666"/>
                <a:gd name="T53" fmla="*/ 896 h 1956"/>
                <a:gd name="T54" fmla="*/ 762 w 1666"/>
                <a:gd name="T55" fmla="*/ 228 h 1956"/>
                <a:gd name="T56" fmla="*/ 762 w 1666"/>
                <a:gd name="T57" fmla="*/ 426 h 1956"/>
                <a:gd name="T58" fmla="*/ 1054 w 1666"/>
                <a:gd name="T59" fmla="*/ 960 h 1956"/>
                <a:gd name="T60" fmla="*/ 1048 w 1666"/>
                <a:gd name="T61" fmla="*/ 1097 h 1956"/>
                <a:gd name="T62" fmla="*/ 1327 w 1666"/>
                <a:gd name="T63" fmla="*/ 1094 h 1956"/>
                <a:gd name="T64" fmla="*/ 1457 w 1666"/>
                <a:gd name="T65" fmla="*/ 1187 h 1956"/>
                <a:gd name="T66" fmla="*/ 1457 w 1666"/>
                <a:gd name="T67" fmla="*/ 1314 h 1956"/>
                <a:gd name="T68" fmla="*/ 762 w 1666"/>
                <a:gd name="T69" fmla="*/ 1314 h 1956"/>
                <a:gd name="T70" fmla="*/ 762 w 1666"/>
                <a:gd name="T71" fmla="*/ 1512 h 1956"/>
                <a:gd name="T72" fmla="*/ 1586 w 1666"/>
                <a:gd name="T73" fmla="*/ 1512 h 1956"/>
                <a:gd name="T74" fmla="*/ 1666 w 1666"/>
                <a:gd name="T75" fmla="*/ 1446 h 1956"/>
                <a:gd name="T76" fmla="*/ 1666 w 1666"/>
                <a:gd name="T77" fmla="*/ 1187 h 1956"/>
                <a:gd name="T78" fmla="*/ 1336 w 1666"/>
                <a:gd name="T79" fmla="*/ 896 h 1956"/>
                <a:gd name="T80" fmla="*/ 641 w 1666"/>
                <a:gd name="T81" fmla="*/ 0 h 1956"/>
                <a:gd name="T82" fmla="*/ 640 w 1666"/>
                <a:gd name="T83" fmla="*/ 0 h 1956"/>
                <a:gd name="T84" fmla="*/ 62 w 1666"/>
                <a:gd name="T85" fmla="*/ 0 h 1956"/>
                <a:gd name="T86" fmla="*/ 0 w 1666"/>
                <a:gd name="T87" fmla="*/ 70 h 1956"/>
                <a:gd name="T88" fmla="*/ 0 w 1666"/>
                <a:gd name="T89" fmla="*/ 1446 h 1956"/>
                <a:gd name="T90" fmla="*/ 80 w 1666"/>
                <a:gd name="T91" fmla="*/ 1512 h 1956"/>
                <a:gd name="T92" fmla="*/ 420 w 1666"/>
                <a:gd name="T93" fmla="*/ 1512 h 1956"/>
                <a:gd name="T94" fmla="*/ 420 w 1666"/>
                <a:gd name="T95" fmla="*/ 1314 h 1956"/>
                <a:gd name="T96" fmla="*/ 204 w 1666"/>
                <a:gd name="T97" fmla="*/ 1314 h 1956"/>
                <a:gd name="T98" fmla="*/ 204 w 1666"/>
                <a:gd name="T99" fmla="*/ 199 h 1956"/>
                <a:gd name="T100" fmla="*/ 489 w 1666"/>
                <a:gd name="T101" fmla="*/ 199 h 1956"/>
                <a:gd name="T102" fmla="*/ 489 w 1666"/>
                <a:gd name="T103" fmla="*/ 484 h 1956"/>
                <a:gd name="T104" fmla="*/ 694 w 1666"/>
                <a:gd name="T105" fmla="*/ 484 h 1956"/>
                <a:gd name="T106" fmla="*/ 694 w 1666"/>
                <a:gd name="T107" fmla="*/ 59 h 1956"/>
                <a:gd name="T108" fmla="*/ 641 w 1666"/>
                <a:gd name="T109" fmla="*/ 0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66" h="1956">
                  <a:moveTo>
                    <a:pt x="694" y="1171"/>
                  </a:moveTo>
                  <a:cubicBezTo>
                    <a:pt x="694" y="1171"/>
                    <a:pt x="694" y="1171"/>
                    <a:pt x="694" y="1171"/>
                  </a:cubicBezTo>
                  <a:cubicBezTo>
                    <a:pt x="694" y="1171"/>
                    <a:pt x="694" y="1171"/>
                    <a:pt x="694" y="1171"/>
                  </a:cubicBezTo>
                  <a:cubicBezTo>
                    <a:pt x="694" y="1586"/>
                    <a:pt x="694" y="1586"/>
                    <a:pt x="694" y="1586"/>
                  </a:cubicBezTo>
                  <a:cubicBezTo>
                    <a:pt x="864" y="1586"/>
                    <a:pt x="864" y="1586"/>
                    <a:pt x="864" y="1586"/>
                  </a:cubicBezTo>
                  <a:cubicBezTo>
                    <a:pt x="597" y="1956"/>
                    <a:pt x="597" y="1956"/>
                    <a:pt x="597" y="1956"/>
                  </a:cubicBezTo>
                  <a:cubicBezTo>
                    <a:pt x="324" y="1586"/>
                    <a:pt x="324" y="1586"/>
                    <a:pt x="324" y="1586"/>
                  </a:cubicBezTo>
                  <a:cubicBezTo>
                    <a:pt x="489" y="1586"/>
                    <a:pt x="489" y="1586"/>
                    <a:pt x="489" y="1586"/>
                  </a:cubicBezTo>
                  <a:cubicBezTo>
                    <a:pt x="489" y="1171"/>
                    <a:pt x="489" y="1171"/>
                    <a:pt x="489" y="1171"/>
                  </a:cubicBezTo>
                  <a:cubicBezTo>
                    <a:pt x="694" y="1171"/>
                    <a:pt x="694" y="1171"/>
                    <a:pt x="694" y="1171"/>
                  </a:cubicBezTo>
                  <a:close/>
                  <a:moveTo>
                    <a:pt x="347" y="548"/>
                  </a:moveTo>
                  <a:cubicBezTo>
                    <a:pt x="347" y="690"/>
                    <a:pt x="347" y="690"/>
                    <a:pt x="347" y="690"/>
                  </a:cubicBezTo>
                  <a:cubicBezTo>
                    <a:pt x="830" y="690"/>
                    <a:pt x="830" y="690"/>
                    <a:pt x="830" y="690"/>
                  </a:cubicBezTo>
                  <a:cubicBezTo>
                    <a:pt x="830" y="548"/>
                    <a:pt x="830" y="548"/>
                    <a:pt x="830" y="548"/>
                  </a:cubicBezTo>
                  <a:cubicBezTo>
                    <a:pt x="347" y="548"/>
                    <a:pt x="347" y="548"/>
                    <a:pt x="347" y="548"/>
                  </a:cubicBezTo>
                  <a:close/>
                  <a:moveTo>
                    <a:pt x="347" y="754"/>
                  </a:moveTo>
                  <a:cubicBezTo>
                    <a:pt x="347" y="896"/>
                    <a:pt x="347" y="896"/>
                    <a:pt x="347" y="896"/>
                  </a:cubicBezTo>
                  <a:cubicBezTo>
                    <a:pt x="830" y="896"/>
                    <a:pt x="830" y="896"/>
                    <a:pt x="830" y="896"/>
                  </a:cubicBezTo>
                  <a:cubicBezTo>
                    <a:pt x="830" y="754"/>
                    <a:pt x="830" y="754"/>
                    <a:pt x="830" y="754"/>
                  </a:cubicBezTo>
                  <a:cubicBezTo>
                    <a:pt x="347" y="754"/>
                    <a:pt x="347" y="754"/>
                    <a:pt x="347" y="754"/>
                  </a:cubicBezTo>
                  <a:close/>
                  <a:moveTo>
                    <a:pt x="347" y="963"/>
                  </a:moveTo>
                  <a:cubicBezTo>
                    <a:pt x="347" y="1105"/>
                    <a:pt x="347" y="1105"/>
                    <a:pt x="347" y="1105"/>
                  </a:cubicBezTo>
                  <a:cubicBezTo>
                    <a:pt x="830" y="1105"/>
                    <a:pt x="830" y="1105"/>
                    <a:pt x="830" y="1105"/>
                  </a:cubicBezTo>
                  <a:cubicBezTo>
                    <a:pt x="830" y="963"/>
                    <a:pt x="830" y="963"/>
                    <a:pt x="830" y="963"/>
                  </a:cubicBezTo>
                  <a:cubicBezTo>
                    <a:pt x="347" y="963"/>
                    <a:pt x="347" y="963"/>
                    <a:pt x="347" y="963"/>
                  </a:cubicBezTo>
                  <a:close/>
                  <a:moveTo>
                    <a:pt x="1336" y="896"/>
                  </a:moveTo>
                  <a:cubicBezTo>
                    <a:pt x="1274" y="896"/>
                    <a:pt x="1274" y="896"/>
                    <a:pt x="1274" y="896"/>
                  </a:cubicBezTo>
                  <a:cubicBezTo>
                    <a:pt x="1242" y="484"/>
                    <a:pt x="1039" y="280"/>
                    <a:pt x="762" y="228"/>
                  </a:cubicBezTo>
                  <a:cubicBezTo>
                    <a:pt x="762" y="426"/>
                    <a:pt x="762" y="426"/>
                    <a:pt x="762" y="426"/>
                  </a:cubicBezTo>
                  <a:cubicBezTo>
                    <a:pt x="968" y="495"/>
                    <a:pt x="1048" y="696"/>
                    <a:pt x="1054" y="960"/>
                  </a:cubicBezTo>
                  <a:cubicBezTo>
                    <a:pt x="1048" y="1097"/>
                    <a:pt x="1048" y="1097"/>
                    <a:pt x="1048" y="1097"/>
                  </a:cubicBezTo>
                  <a:cubicBezTo>
                    <a:pt x="1327" y="1094"/>
                    <a:pt x="1327" y="1094"/>
                    <a:pt x="1327" y="1094"/>
                  </a:cubicBezTo>
                  <a:cubicBezTo>
                    <a:pt x="1401" y="1094"/>
                    <a:pt x="1457" y="1114"/>
                    <a:pt x="1457" y="1187"/>
                  </a:cubicBezTo>
                  <a:cubicBezTo>
                    <a:pt x="1457" y="1314"/>
                    <a:pt x="1457" y="1314"/>
                    <a:pt x="1457" y="1314"/>
                  </a:cubicBezTo>
                  <a:cubicBezTo>
                    <a:pt x="762" y="1314"/>
                    <a:pt x="762" y="1314"/>
                    <a:pt x="762" y="1314"/>
                  </a:cubicBezTo>
                  <a:cubicBezTo>
                    <a:pt x="762" y="1512"/>
                    <a:pt x="762" y="1512"/>
                    <a:pt x="762" y="1512"/>
                  </a:cubicBezTo>
                  <a:cubicBezTo>
                    <a:pt x="1586" y="1512"/>
                    <a:pt x="1586" y="1512"/>
                    <a:pt x="1586" y="1512"/>
                  </a:cubicBezTo>
                  <a:cubicBezTo>
                    <a:pt x="1632" y="1512"/>
                    <a:pt x="1666" y="1477"/>
                    <a:pt x="1666" y="1446"/>
                  </a:cubicBezTo>
                  <a:cubicBezTo>
                    <a:pt x="1666" y="1414"/>
                    <a:pt x="1666" y="1187"/>
                    <a:pt x="1666" y="1187"/>
                  </a:cubicBezTo>
                  <a:cubicBezTo>
                    <a:pt x="1666" y="1010"/>
                    <a:pt x="1516" y="896"/>
                    <a:pt x="1336" y="896"/>
                  </a:cubicBezTo>
                  <a:close/>
                  <a:moveTo>
                    <a:pt x="641" y="0"/>
                  </a:moveTo>
                  <a:cubicBezTo>
                    <a:pt x="640" y="0"/>
                    <a:pt x="640" y="0"/>
                    <a:pt x="640" y="0"/>
                  </a:cubicBezTo>
                  <a:cubicBezTo>
                    <a:pt x="62" y="0"/>
                    <a:pt x="62" y="0"/>
                    <a:pt x="62" y="0"/>
                  </a:cubicBezTo>
                  <a:cubicBezTo>
                    <a:pt x="48" y="0"/>
                    <a:pt x="0" y="0"/>
                    <a:pt x="0" y="70"/>
                  </a:cubicBezTo>
                  <a:cubicBezTo>
                    <a:pt x="0" y="70"/>
                    <a:pt x="0" y="1425"/>
                    <a:pt x="0" y="1446"/>
                  </a:cubicBezTo>
                  <a:cubicBezTo>
                    <a:pt x="0" y="1477"/>
                    <a:pt x="35" y="1512"/>
                    <a:pt x="80" y="1512"/>
                  </a:cubicBezTo>
                  <a:cubicBezTo>
                    <a:pt x="420" y="1512"/>
                    <a:pt x="420" y="1512"/>
                    <a:pt x="420" y="1512"/>
                  </a:cubicBezTo>
                  <a:cubicBezTo>
                    <a:pt x="420" y="1314"/>
                    <a:pt x="420" y="1314"/>
                    <a:pt x="420" y="1314"/>
                  </a:cubicBezTo>
                  <a:cubicBezTo>
                    <a:pt x="204" y="1314"/>
                    <a:pt x="204" y="1314"/>
                    <a:pt x="204" y="1314"/>
                  </a:cubicBezTo>
                  <a:cubicBezTo>
                    <a:pt x="204" y="199"/>
                    <a:pt x="204" y="199"/>
                    <a:pt x="204" y="199"/>
                  </a:cubicBezTo>
                  <a:cubicBezTo>
                    <a:pt x="489" y="199"/>
                    <a:pt x="489" y="199"/>
                    <a:pt x="489" y="199"/>
                  </a:cubicBezTo>
                  <a:cubicBezTo>
                    <a:pt x="489" y="484"/>
                    <a:pt x="489" y="484"/>
                    <a:pt x="489" y="484"/>
                  </a:cubicBezTo>
                  <a:cubicBezTo>
                    <a:pt x="694" y="484"/>
                    <a:pt x="694" y="484"/>
                    <a:pt x="694" y="484"/>
                  </a:cubicBezTo>
                  <a:cubicBezTo>
                    <a:pt x="694" y="59"/>
                    <a:pt x="694" y="59"/>
                    <a:pt x="694" y="59"/>
                  </a:cubicBezTo>
                  <a:cubicBezTo>
                    <a:pt x="694" y="3"/>
                    <a:pt x="656" y="0"/>
                    <a:pt x="641" y="0"/>
                  </a:cubicBezTo>
                  <a:close/>
                </a:path>
              </a:pathLst>
            </a:custGeom>
            <a:solidFill>
              <a:srgbClr val="FFFFFF"/>
            </a:solidFill>
            <a:ln>
              <a:noFill/>
            </a:ln>
          </p:spPr>
          <p:txBody>
            <a:bodyPr vert="horz" wrap="square" lIns="89619" tIns="44809" rIns="89619" bIns="44809" numCol="1" anchor="t" anchorCtr="0" compatLnSpc="1">
              <a:prstTxWarp prst="textNoShape">
                <a:avLst/>
              </a:prstTxWarp>
            </a:bodyPr>
            <a:lstStyle/>
            <a:p>
              <a:endParaRPr lang="en-US" sz="1764">
                <a:solidFill>
                  <a:srgbClr val="FFFFFF"/>
                </a:solidFill>
              </a:endParaRPr>
            </a:p>
          </p:txBody>
        </p:sp>
      </p:grpSp>
      <p:grpSp>
        <p:nvGrpSpPr>
          <p:cNvPr id="171" name="Group 170"/>
          <p:cNvGrpSpPr/>
          <p:nvPr/>
        </p:nvGrpSpPr>
        <p:grpSpPr>
          <a:xfrm>
            <a:off x="6184030" y="4773273"/>
            <a:ext cx="1540128" cy="656174"/>
            <a:chOff x="6401114" y="4959527"/>
            <a:chExt cx="1571420" cy="669506"/>
          </a:xfrm>
        </p:grpSpPr>
        <p:sp>
          <p:nvSpPr>
            <p:cNvPr id="158" name="Freeform 87"/>
            <p:cNvSpPr>
              <a:spLocks noChangeAspect="1" noEditPoints="1"/>
            </p:cNvSpPr>
            <p:nvPr/>
          </p:nvSpPr>
          <p:spPr bwMode="black">
            <a:xfrm flipH="1">
              <a:off x="6401114" y="4959527"/>
              <a:ext cx="822960" cy="669506"/>
            </a:xfrm>
            <a:custGeom>
              <a:avLst/>
              <a:gdLst>
                <a:gd name="T0" fmla="*/ 478 w 667"/>
                <a:gd name="T1" fmla="*/ 242 h 543"/>
                <a:gd name="T2" fmla="*/ 398 w 667"/>
                <a:gd name="T3" fmla="*/ 228 h 543"/>
                <a:gd name="T4" fmla="*/ 420 w 667"/>
                <a:gd name="T5" fmla="*/ 150 h 543"/>
                <a:gd name="T6" fmla="*/ 382 w 667"/>
                <a:gd name="T7" fmla="*/ 107 h 543"/>
                <a:gd name="T8" fmla="*/ 312 w 667"/>
                <a:gd name="T9" fmla="*/ 149 h 543"/>
                <a:gd name="T10" fmla="*/ 278 w 667"/>
                <a:gd name="T11" fmla="*/ 64 h 543"/>
                <a:gd name="T12" fmla="*/ 220 w 667"/>
                <a:gd name="T13" fmla="*/ 54 h 543"/>
                <a:gd name="T14" fmla="*/ 192 w 667"/>
                <a:gd name="T15" fmla="*/ 142 h 543"/>
                <a:gd name="T16" fmla="*/ 120 w 667"/>
                <a:gd name="T17" fmla="*/ 105 h 543"/>
                <a:gd name="T18" fmla="*/ 70 w 667"/>
                <a:gd name="T19" fmla="*/ 135 h 543"/>
                <a:gd name="T20" fmla="*/ 98 w 667"/>
                <a:gd name="T21" fmla="*/ 212 h 543"/>
                <a:gd name="T22" fmla="*/ 20 w 667"/>
                <a:gd name="T23" fmla="*/ 232 h 543"/>
                <a:gd name="T24" fmla="*/ 0 w 667"/>
                <a:gd name="T25" fmla="*/ 287 h 543"/>
                <a:gd name="T26" fmla="*/ 72 w 667"/>
                <a:gd name="T27" fmla="*/ 327 h 543"/>
                <a:gd name="T28" fmla="*/ 23 w 667"/>
                <a:gd name="T29" fmla="*/ 393 h 543"/>
                <a:gd name="T30" fmla="*/ 45 w 667"/>
                <a:gd name="T31" fmla="*/ 448 h 543"/>
                <a:gd name="T32" fmla="*/ 125 w 667"/>
                <a:gd name="T33" fmla="*/ 431 h 543"/>
                <a:gd name="T34" fmla="*/ 132 w 667"/>
                <a:gd name="T35" fmla="*/ 513 h 543"/>
                <a:gd name="T36" fmla="*/ 182 w 667"/>
                <a:gd name="T37" fmla="*/ 541 h 543"/>
                <a:gd name="T38" fmla="*/ 233 w 667"/>
                <a:gd name="T39" fmla="*/ 478 h 543"/>
                <a:gd name="T40" fmla="*/ 253 w 667"/>
                <a:gd name="T41" fmla="*/ 478 h 543"/>
                <a:gd name="T42" fmla="*/ 305 w 667"/>
                <a:gd name="T43" fmla="*/ 541 h 543"/>
                <a:gd name="T44" fmla="*/ 355 w 667"/>
                <a:gd name="T45" fmla="*/ 513 h 543"/>
                <a:gd name="T46" fmla="*/ 362 w 667"/>
                <a:gd name="T47" fmla="*/ 431 h 543"/>
                <a:gd name="T48" fmla="*/ 442 w 667"/>
                <a:gd name="T49" fmla="*/ 448 h 543"/>
                <a:gd name="T50" fmla="*/ 463 w 667"/>
                <a:gd name="T51" fmla="*/ 393 h 543"/>
                <a:gd name="T52" fmla="*/ 415 w 667"/>
                <a:gd name="T53" fmla="*/ 327 h 543"/>
                <a:gd name="T54" fmla="*/ 487 w 667"/>
                <a:gd name="T55" fmla="*/ 287 h 543"/>
                <a:gd name="T56" fmla="*/ 312 w 667"/>
                <a:gd name="T57" fmla="*/ 375 h 543"/>
                <a:gd name="T58" fmla="*/ 175 w 667"/>
                <a:gd name="T59" fmla="*/ 375 h 543"/>
                <a:gd name="T60" fmla="*/ 175 w 667"/>
                <a:gd name="T61" fmla="*/ 238 h 543"/>
                <a:gd name="T62" fmla="*/ 312 w 667"/>
                <a:gd name="T63" fmla="*/ 238 h 543"/>
                <a:gd name="T64" fmla="*/ 198 w 667"/>
                <a:gd name="T65" fmla="*/ 306 h 543"/>
                <a:gd name="T66" fmla="*/ 288 w 667"/>
                <a:gd name="T67" fmla="*/ 306 h 543"/>
                <a:gd name="T68" fmla="*/ 198 w 667"/>
                <a:gd name="T69" fmla="*/ 306 h 543"/>
                <a:gd name="T70" fmla="*/ 638 w 667"/>
                <a:gd name="T71" fmla="*/ 133 h 543"/>
                <a:gd name="T72" fmla="*/ 662 w 667"/>
                <a:gd name="T73" fmla="*/ 92 h 543"/>
                <a:gd name="T74" fmla="*/ 665 w 667"/>
                <a:gd name="T75" fmla="*/ 77 h 543"/>
                <a:gd name="T76" fmla="*/ 642 w 667"/>
                <a:gd name="T77" fmla="*/ 52 h 543"/>
                <a:gd name="T78" fmla="*/ 605 w 667"/>
                <a:gd name="T79" fmla="*/ 62 h 543"/>
                <a:gd name="T80" fmla="*/ 566 w 667"/>
                <a:gd name="T81" fmla="*/ 10 h 543"/>
                <a:gd name="T82" fmla="*/ 531 w 667"/>
                <a:gd name="T83" fmla="*/ 0 h 543"/>
                <a:gd name="T84" fmla="*/ 511 w 667"/>
                <a:gd name="T85" fmla="*/ 45 h 543"/>
                <a:gd name="T86" fmla="*/ 446 w 667"/>
                <a:gd name="T87" fmla="*/ 52 h 543"/>
                <a:gd name="T88" fmla="*/ 432 w 667"/>
                <a:gd name="T89" fmla="*/ 57 h 543"/>
                <a:gd name="T90" fmla="*/ 419 w 667"/>
                <a:gd name="T91" fmla="*/ 83 h 543"/>
                <a:gd name="T92" fmla="*/ 451 w 667"/>
                <a:gd name="T93" fmla="*/ 117 h 543"/>
                <a:gd name="T94" fmla="*/ 451 w 667"/>
                <a:gd name="T95" fmla="*/ 152 h 543"/>
                <a:gd name="T96" fmla="*/ 419 w 667"/>
                <a:gd name="T97" fmla="*/ 185 h 543"/>
                <a:gd name="T98" fmla="*/ 432 w 667"/>
                <a:gd name="T99" fmla="*/ 210 h 543"/>
                <a:gd name="T100" fmla="*/ 446 w 667"/>
                <a:gd name="T101" fmla="*/ 217 h 543"/>
                <a:gd name="T102" fmla="*/ 511 w 667"/>
                <a:gd name="T103" fmla="*/ 222 h 543"/>
                <a:gd name="T104" fmla="*/ 531 w 667"/>
                <a:gd name="T105" fmla="*/ 267 h 543"/>
                <a:gd name="T106" fmla="*/ 566 w 667"/>
                <a:gd name="T107" fmla="*/ 258 h 543"/>
                <a:gd name="T108" fmla="*/ 605 w 667"/>
                <a:gd name="T109" fmla="*/ 205 h 543"/>
                <a:gd name="T110" fmla="*/ 642 w 667"/>
                <a:gd name="T111" fmla="*/ 217 h 543"/>
                <a:gd name="T112" fmla="*/ 665 w 667"/>
                <a:gd name="T113" fmla="*/ 190 h 543"/>
                <a:gd name="T114" fmla="*/ 662 w 667"/>
                <a:gd name="T115" fmla="*/ 177 h 543"/>
                <a:gd name="T116" fmla="*/ 635 w 667"/>
                <a:gd name="T117" fmla="*/ 152 h 543"/>
                <a:gd name="T118" fmla="*/ 543 w 667"/>
                <a:gd name="T119" fmla="*/ 170 h 543"/>
                <a:gd name="T120" fmla="*/ 543 w 667"/>
                <a:gd name="T121" fmla="*/ 97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67" h="543">
                  <a:moveTo>
                    <a:pt x="487" y="287"/>
                  </a:moveTo>
                  <a:cubicBezTo>
                    <a:pt x="478" y="242"/>
                    <a:pt x="478" y="242"/>
                    <a:pt x="478" y="242"/>
                  </a:cubicBezTo>
                  <a:cubicBezTo>
                    <a:pt x="477" y="237"/>
                    <a:pt x="473" y="233"/>
                    <a:pt x="467" y="232"/>
                  </a:cubicBezTo>
                  <a:cubicBezTo>
                    <a:pt x="398" y="228"/>
                    <a:pt x="398" y="228"/>
                    <a:pt x="398" y="228"/>
                  </a:cubicBezTo>
                  <a:cubicBezTo>
                    <a:pt x="395" y="223"/>
                    <a:pt x="392" y="217"/>
                    <a:pt x="388" y="212"/>
                  </a:cubicBezTo>
                  <a:cubicBezTo>
                    <a:pt x="420" y="150"/>
                    <a:pt x="420" y="150"/>
                    <a:pt x="420" y="150"/>
                  </a:cubicBezTo>
                  <a:cubicBezTo>
                    <a:pt x="423" y="145"/>
                    <a:pt x="422" y="139"/>
                    <a:pt x="417" y="135"/>
                  </a:cubicBezTo>
                  <a:cubicBezTo>
                    <a:pt x="382" y="107"/>
                    <a:pt x="382" y="107"/>
                    <a:pt x="382" y="107"/>
                  </a:cubicBezTo>
                  <a:cubicBezTo>
                    <a:pt x="378" y="102"/>
                    <a:pt x="372" y="102"/>
                    <a:pt x="367" y="105"/>
                  </a:cubicBezTo>
                  <a:cubicBezTo>
                    <a:pt x="312" y="149"/>
                    <a:pt x="312" y="149"/>
                    <a:pt x="312" y="149"/>
                  </a:cubicBezTo>
                  <a:cubicBezTo>
                    <a:pt x="307" y="145"/>
                    <a:pt x="302" y="144"/>
                    <a:pt x="295" y="142"/>
                  </a:cubicBezTo>
                  <a:cubicBezTo>
                    <a:pt x="278" y="64"/>
                    <a:pt x="278" y="64"/>
                    <a:pt x="278" y="64"/>
                  </a:cubicBezTo>
                  <a:cubicBezTo>
                    <a:pt x="277" y="59"/>
                    <a:pt x="272" y="54"/>
                    <a:pt x="267" y="54"/>
                  </a:cubicBezTo>
                  <a:cubicBezTo>
                    <a:pt x="220" y="54"/>
                    <a:pt x="220" y="54"/>
                    <a:pt x="220" y="54"/>
                  </a:cubicBezTo>
                  <a:cubicBezTo>
                    <a:pt x="215" y="54"/>
                    <a:pt x="210" y="59"/>
                    <a:pt x="208" y="64"/>
                  </a:cubicBezTo>
                  <a:cubicBezTo>
                    <a:pt x="192" y="142"/>
                    <a:pt x="192" y="142"/>
                    <a:pt x="192" y="142"/>
                  </a:cubicBezTo>
                  <a:cubicBezTo>
                    <a:pt x="185" y="144"/>
                    <a:pt x="180" y="145"/>
                    <a:pt x="175" y="149"/>
                  </a:cubicBezTo>
                  <a:cubicBezTo>
                    <a:pt x="120" y="105"/>
                    <a:pt x="120" y="105"/>
                    <a:pt x="120" y="105"/>
                  </a:cubicBezTo>
                  <a:cubicBezTo>
                    <a:pt x="115" y="102"/>
                    <a:pt x="108" y="102"/>
                    <a:pt x="105" y="105"/>
                  </a:cubicBezTo>
                  <a:cubicBezTo>
                    <a:pt x="70" y="135"/>
                    <a:pt x="70" y="135"/>
                    <a:pt x="70" y="135"/>
                  </a:cubicBezTo>
                  <a:cubicBezTo>
                    <a:pt x="65" y="139"/>
                    <a:pt x="65" y="145"/>
                    <a:pt x="67" y="150"/>
                  </a:cubicBezTo>
                  <a:cubicBezTo>
                    <a:pt x="98" y="212"/>
                    <a:pt x="98" y="212"/>
                    <a:pt x="98" y="212"/>
                  </a:cubicBezTo>
                  <a:cubicBezTo>
                    <a:pt x="95" y="217"/>
                    <a:pt x="92" y="223"/>
                    <a:pt x="88" y="228"/>
                  </a:cubicBezTo>
                  <a:cubicBezTo>
                    <a:pt x="20" y="232"/>
                    <a:pt x="20" y="232"/>
                    <a:pt x="20" y="232"/>
                  </a:cubicBezTo>
                  <a:cubicBezTo>
                    <a:pt x="13" y="232"/>
                    <a:pt x="10" y="237"/>
                    <a:pt x="8" y="242"/>
                  </a:cubicBezTo>
                  <a:cubicBezTo>
                    <a:pt x="0" y="287"/>
                    <a:pt x="0" y="287"/>
                    <a:pt x="0" y="287"/>
                  </a:cubicBezTo>
                  <a:cubicBezTo>
                    <a:pt x="0" y="292"/>
                    <a:pt x="2" y="298"/>
                    <a:pt x="7" y="300"/>
                  </a:cubicBezTo>
                  <a:cubicBezTo>
                    <a:pt x="72" y="327"/>
                    <a:pt x="72" y="327"/>
                    <a:pt x="72" y="327"/>
                  </a:cubicBezTo>
                  <a:cubicBezTo>
                    <a:pt x="73" y="333"/>
                    <a:pt x="73" y="340"/>
                    <a:pt x="75" y="347"/>
                  </a:cubicBezTo>
                  <a:cubicBezTo>
                    <a:pt x="23" y="393"/>
                    <a:pt x="23" y="393"/>
                    <a:pt x="23" y="393"/>
                  </a:cubicBezTo>
                  <a:cubicBezTo>
                    <a:pt x="20" y="397"/>
                    <a:pt x="18" y="403"/>
                    <a:pt x="22" y="408"/>
                  </a:cubicBezTo>
                  <a:cubicBezTo>
                    <a:pt x="45" y="448"/>
                    <a:pt x="45" y="448"/>
                    <a:pt x="45" y="448"/>
                  </a:cubicBezTo>
                  <a:cubicBezTo>
                    <a:pt x="47" y="451"/>
                    <a:pt x="53" y="455"/>
                    <a:pt x="58" y="453"/>
                  </a:cubicBezTo>
                  <a:cubicBezTo>
                    <a:pt x="125" y="431"/>
                    <a:pt x="125" y="431"/>
                    <a:pt x="125" y="431"/>
                  </a:cubicBezTo>
                  <a:cubicBezTo>
                    <a:pt x="130" y="436"/>
                    <a:pt x="135" y="441"/>
                    <a:pt x="140" y="445"/>
                  </a:cubicBezTo>
                  <a:cubicBezTo>
                    <a:pt x="132" y="513"/>
                    <a:pt x="132" y="513"/>
                    <a:pt x="132" y="513"/>
                  </a:cubicBezTo>
                  <a:cubicBezTo>
                    <a:pt x="130" y="520"/>
                    <a:pt x="133" y="525"/>
                    <a:pt x="138" y="526"/>
                  </a:cubicBezTo>
                  <a:cubicBezTo>
                    <a:pt x="182" y="541"/>
                    <a:pt x="182" y="541"/>
                    <a:pt x="182" y="541"/>
                  </a:cubicBezTo>
                  <a:cubicBezTo>
                    <a:pt x="187" y="543"/>
                    <a:pt x="193" y="541"/>
                    <a:pt x="197" y="538"/>
                  </a:cubicBezTo>
                  <a:cubicBezTo>
                    <a:pt x="233" y="478"/>
                    <a:pt x="233" y="478"/>
                    <a:pt x="233" y="478"/>
                  </a:cubicBezTo>
                  <a:cubicBezTo>
                    <a:pt x="237" y="478"/>
                    <a:pt x="240" y="480"/>
                    <a:pt x="243" y="480"/>
                  </a:cubicBezTo>
                  <a:cubicBezTo>
                    <a:pt x="247" y="480"/>
                    <a:pt x="250" y="478"/>
                    <a:pt x="253" y="478"/>
                  </a:cubicBezTo>
                  <a:cubicBezTo>
                    <a:pt x="290" y="538"/>
                    <a:pt x="290" y="538"/>
                    <a:pt x="290" y="538"/>
                  </a:cubicBezTo>
                  <a:cubicBezTo>
                    <a:pt x="293" y="541"/>
                    <a:pt x="300" y="543"/>
                    <a:pt x="305" y="541"/>
                  </a:cubicBezTo>
                  <a:cubicBezTo>
                    <a:pt x="348" y="526"/>
                    <a:pt x="348" y="526"/>
                    <a:pt x="348" y="526"/>
                  </a:cubicBezTo>
                  <a:cubicBezTo>
                    <a:pt x="353" y="525"/>
                    <a:pt x="357" y="520"/>
                    <a:pt x="355" y="513"/>
                  </a:cubicBezTo>
                  <a:cubicBezTo>
                    <a:pt x="347" y="445"/>
                    <a:pt x="347" y="445"/>
                    <a:pt x="347" y="445"/>
                  </a:cubicBezTo>
                  <a:cubicBezTo>
                    <a:pt x="352" y="440"/>
                    <a:pt x="357" y="436"/>
                    <a:pt x="362" y="431"/>
                  </a:cubicBezTo>
                  <a:cubicBezTo>
                    <a:pt x="428" y="453"/>
                    <a:pt x="428" y="453"/>
                    <a:pt x="428" y="453"/>
                  </a:cubicBezTo>
                  <a:cubicBezTo>
                    <a:pt x="433" y="455"/>
                    <a:pt x="440" y="451"/>
                    <a:pt x="442" y="448"/>
                  </a:cubicBezTo>
                  <a:cubicBezTo>
                    <a:pt x="465" y="408"/>
                    <a:pt x="465" y="408"/>
                    <a:pt x="465" y="408"/>
                  </a:cubicBezTo>
                  <a:cubicBezTo>
                    <a:pt x="468" y="403"/>
                    <a:pt x="467" y="397"/>
                    <a:pt x="463" y="393"/>
                  </a:cubicBezTo>
                  <a:cubicBezTo>
                    <a:pt x="412" y="347"/>
                    <a:pt x="412" y="347"/>
                    <a:pt x="412" y="347"/>
                  </a:cubicBezTo>
                  <a:cubicBezTo>
                    <a:pt x="413" y="340"/>
                    <a:pt x="413" y="333"/>
                    <a:pt x="415" y="327"/>
                  </a:cubicBezTo>
                  <a:cubicBezTo>
                    <a:pt x="480" y="300"/>
                    <a:pt x="480" y="300"/>
                    <a:pt x="480" y="300"/>
                  </a:cubicBezTo>
                  <a:cubicBezTo>
                    <a:pt x="485" y="298"/>
                    <a:pt x="487" y="293"/>
                    <a:pt x="487" y="287"/>
                  </a:cubicBezTo>
                  <a:close/>
                  <a:moveTo>
                    <a:pt x="340" y="307"/>
                  </a:moveTo>
                  <a:cubicBezTo>
                    <a:pt x="340" y="333"/>
                    <a:pt x="328" y="357"/>
                    <a:pt x="312" y="375"/>
                  </a:cubicBezTo>
                  <a:cubicBezTo>
                    <a:pt x="293" y="392"/>
                    <a:pt x="270" y="403"/>
                    <a:pt x="243" y="403"/>
                  </a:cubicBezTo>
                  <a:cubicBezTo>
                    <a:pt x="217" y="403"/>
                    <a:pt x="193" y="392"/>
                    <a:pt x="175" y="375"/>
                  </a:cubicBezTo>
                  <a:cubicBezTo>
                    <a:pt x="158" y="357"/>
                    <a:pt x="147" y="333"/>
                    <a:pt x="147" y="307"/>
                  </a:cubicBezTo>
                  <a:cubicBezTo>
                    <a:pt x="147" y="280"/>
                    <a:pt x="158" y="255"/>
                    <a:pt x="175" y="238"/>
                  </a:cubicBezTo>
                  <a:cubicBezTo>
                    <a:pt x="193" y="220"/>
                    <a:pt x="217" y="210"/>
                    <a:pt x="243" y="210"/>
                  </a:cubicBezTo>
                  <a:cubicBezTo>
                    <a:pt x="270" y="210"/>
                    <a:pt x="293" y="220"/>
                    <a:pt x="312" y="238"/>
                  </a:cubicBezTo>
                  <a:cubicBezTo>
                    <a:pt x="328" y="255"/>
                    <a:pt x="340" y="280"/>
                    <a:pt x="340" y="307"/>
                  </a:cubicBezTo>
                  <a:close/>
                  <a:moveTo>
                    <a:pt x="198" y="306"/>
                  </a:moveTo>
                  <a:cubicBezTo>
                    <a:pt x="198" y="281"/>
                    <a:pt x="218" y="261"/>
                    <a:pt x="243" y="261"/>
                  </a:cubicBezTo>
                  <a:cubicBezTo>
                    <a:pt x="268" y="261"/>
                    <a:pt x="288" y="281"/>
                    <a:pt x="288" y="306"/>
                  </a:cubicBezTo>
                  <a:cubicBezTo>
                    <a:pt x="288" y="331"/>
                    <a:pt x="268" y="351"/>
                    <a:pt x="243" y="351"/>
                  </a:cubicBezTo>
                  <a:cubicBezTo>
                    <a:pt x="218" y="351"/>
                    <a:pt x="198" y="331"/>
                    <a:pt x="198" y="306"/>
                  </a:cubicBezTo>
                  <a:close/>
                  <a:moveTo>
                    <a:pt x="635" y="152"/>
                  </a:moveTo>
                  <a:cubicBezTo>
                    <a:pt x="637" y="147"/>
                    <a:pt x="638" y="140"/>
                    <a:pt x="638" y="133"/>
                  </a:cubicBezTo>
                  <a:cubicBezTo>
                    <a:pt x="638" y="128"/>
                    <a:pt x="637" y="122"/>
                    <a:pt x="635" y="117"/>
                  </a:cubicBezTo>
                  <a:cubicBezTo>
                    <a:pt x="662" y="92"/>
                    <a:pt x="662" y="92"/>
                    <a:pt x="662" y="92"/>
                  </a:cubicBezTo>
                  <a:cubicBezTo>
                    <a:pt x="665" y="90"/>
                    <a:pt x="665" y="87"/>
                    <a:pt x="665" y="83"/>
                  </a:cubicBezTo>
                  <a:cubicBezTo>
                    <a:pt x="665" y="82"/>
                    <a:pt x="665" y="78"/>
                    <a:pt x="665" y="77"/>
                  </a:cubicBezTo>
                  <a:cubicBezTo>
                    <a:pt x="654" y="57"/>
                    <a:pt x="654" y="57"/>
                    <a:pt x="654" y="57"/>
                  </a:cubicBezTo>
                  <a:cubicBezTo>
                    <a:pt x="650" y="53"/>
                    <a:pt x="647" y="52"/>
                    <a:pt x="642" y="52"/>
                  </a:cubicBezTo>
                  <a:cubicBezTo>
                    <a:pt x="642" y="52"/>
                    <a:pt x="640" y="52"/>
                    <a:pt x="638" y="52"/>
                  </a:cubicBezTo>
                  <a:cubicBezTo>
                    <a:pt x="605" y="62"/>
                    <a:pt x="605" y="62"/>
                    <a:pt x="605" y="62"/>
                  </a:cubicBezTo>
                  <a:cubicBezTo>
                    <a:pt x="595" y="55"/>
                    <a:pt x="585" y="49"/>
                    <a:pt x="573" y="45"/>
                  </a:cubicBezTo>
                  <a:cubicBezTo>
                    <a:pt x="566" y="10"/>
                    <a:pt x="566" y="10"/>
                    <a:pt x="566" y="10"/>
                  </a:cubicBezTo>
                  <a:cubicBezTo>
                    <a:pt x="565" y="5"/>
                    <a:pt x="560" y="0"/>
                    <a:pt x="555" y="0"/>
                  </a:cubicBezTo>
                  <a:cubicBezTo>
                    <a:pt x="531" y="0"/>
                    <a:pt x="531" y="0"/>
                    <a:pt x="531" y="0"/>
                  </a:cubicBezTo>
                  <a:cubicBezTo>
                    <a:pt x="524" y="0"/>
                    <a:pt x="521" y="5"/>
                    <a:pt x="519" y="10"/>
                  </a:cubicBezTo>
                  <a:cubicBezTo>
                    <a:pt x="511" y="45"/>
                    <a:pt x="511" y="45"/>
                    <a:pt x="511" y="45"/>
                  </a:cubicBezTo>
                  <a:cubicBezTo>
                    <a:pt x="499" y="49"/>
                    <a:pt x="489" y="55"/>
                    <a:pt x="481" y="63"/>
                  </a:cubicBezTo>
                  <a:cubicBezTo>
                    <a:pt x="446" y="52"/>
                    <a:pt x="446" y="52"/>
                    <a:pt x="446" y="52"/>
                  </a:cubicBezTo>
                  <a:cubicBezTo>
                    <a:pt x="444" y="52"/>
                    <a:pt x="444" y="52"/>
                    <a:pt x="442" y="52"/>
                  </a:cubicBezTo>
                  <a:cubicBezTo>
                    <a:pt x="439" y="52"/>
                    <a:pt x="434" y="53"/>
                    <a:pt x="432" y="57"/>
                  </a:cubicBezTo>
                  <a:cubicBezTo>
                    <a:pt x="421" y="77"/>
                    <a:pt x="421" y="77"/>
                    <a:pt x="421" y="77"/>
                  </a:cubicBezTo>
                  <a:cubicBezTo>
                    <a:pt x="419" y="78"/>
                    <a:pt x="419" y="82"/>
                    <a:pt x="419" y="83"/>
                  </a:cubicBezTo>
                  <a:cubicBezTo>
                    <a:pt x="419" y="87"/>
                    <a:pt x="421" y="90"/>
                    <a:pt x="422" y="92"/>
                  </a:cubicBezTo>
                  <a:cubicBezTo>
                    <a:pt x="451" y="117"/>
                    <a:pt x="451" y="117"/>
                    <a:pt x="451" y="117"/>
                  </a:cubicBezTo>
                  <a:cubicBezTo>
                    <a:pt x="449" y="122"/>
                    <a:pt x="447" y="128"/>
                    <a:pt x="447" y="133"/>
                  </a:cubicBezTo>
                  <a:cubicBezTo>
                    <a:pt x="447" y="140"/>
                    <a:pt x="449" y="145"/>
                    <a:pt x="451" y="152"/>
                  </a:cubicBezTo>
                  <a:cubicBezTo>
                    <a:pt x="422" y="177"/>
                    <a:pt x="422" y="177"/>
                    <a:pt x="422" y="177"/>
                  </a:cubicBezTo>
                  <a:cubicBezTo>
                    <a:pt x="421" y="178"/>
                    <a:pt x="419" y="182"/>
                    <a:pt x="419" y="185"/>
                  </a:cubicBezTo>
                  <a:cubicBezTo>
                    <a:pt x="419" y="187"/>
                    <a:pt x="419" y="188"/>
                    <a:pt x="421" y="190"/>
                  </a:cubicBezTo>
                  <a:cubicBezTo>
                    <a:pt x="432" y="210"/>
                    <a:pt x="432" y="210"/>
                    <a:pt x="432" y="210"/>
                  </a:cubicBezTo>
                  <a:cubicBezTo>
                    <a:pt x="434" y="215"/>
                    <a:pt x="439" y="217"/>
                    <a:pt x="442" y="217"/>
                  </a:cubicBezTo>
                  <a:cubicBezTo>
                    <a:pt x="444" y="217"/>
                    <a:pt x="444" y="217"/>
                    <a:pt x="446" y="217"/>
                  </a:cubicBezTo>
                  <a:cubicBezTo>
                    <a:pt x="481" y="205"/>
                    <a:pt x="481" y="205"/>
                    <a:pt x="481" y="205"/>
                  </a:cubicBezTo>
                  <a:cubicBezTo>
                    <a:pt x="489" y="212"/>
                    <a:pt x="499" y="218"/>
                    <a:pt x="511" y="222"/>
                  </a:cubicBezTo>
                  <a:cubicBezTo>
                    <a:pt x="519" y="258"/>
                    <a:pt x="519" y="258"/>
                    <a:pt x="519" y="258"/>
                  </a:cubicBezTo>
                  <a:cubicBezTo>
                    <a:pt x="521" y="263"/>
                    <a:pt x="524" y="267"/>
                    <a:pt x="531" y="267"/>
                  </a:cubicBezTo>
                  <a:cubicBezTo>
                    <a:pt x="555" y="267"/>
                    <a:pt x="555" y="267"/>
                    <a:pt x="555" y="267"/>
                  </a:cubicBezTo>
                  <a:cubicBezTo>
                    <a:pt x="560" y="267"/>
                    <a:pt x="565" y="263"/>
                    <a:pt x="566" y="258"/>
                  </a:cubicBezTo>
                  <a:cubicBezTo>
                    <a:pt x="573" y="223"/>
                    <a:pt x="573" y="223"/>
                    <a:pt x="573" y="223"/>
                  </a:cubicBezTo>
                  <a:cubicBezTo>
                    <a:pt x="585" y="218"/>
                    <a:pt x="595" y="213"/>
                    <a:pt x="605" y="205"/>
                  </a:cubicBezTo>
                  <a:cubicBezTo>
                    <a:pt x="638" y="217"/>
                    <a:pt x="638" y="217"/>
                    <a:pt x="638" y="217"/>
                  </a:cubicBezTo>
                  <a:cubicBezTo>
                    <a:pt x="640" y="217"/>
                    <a:pt x="642" y="217"/>
                    <a:pt x="642" y="217"/>
                  </a:cubicBezTo>
                  <a:cubicBezTo>
                    <a:pt x="647" y="217"/>
                    <a:pt x="650" y="215"/>
                    <a:pt x="654" y="210"/>
                  </a:cubicBezTo>
                  <a:cubicBezTo>
                    <a:pt x="665" y="190"/>
                    <a:pt x="665" y="190"/>
                    <a:pt x="665" y="190"/>
                  </a:cubicBezTo>
                  <a:cubicBezTo>
                    <a:pt x="665" y="188"/>
                    <a:pt x="667" y="187"/>
                    <a:pt x="665" y="185"/>
                  </a:cubicBezTo>
                  <a:cubicBezTo>
                    <a:pt x="667" y="182"/>
                    <a:pt x="665" y="178"/>
                    <a:pt x="662" y="177"/>
                  </a:cubicBezTo>
                  <a:cubicBezTo>
                    <a:pt x="635" y="152"/>
                    <a:pt x="635" y="152"/>
                    <a:pt x="635" y="152"/>
                  </a:cubicBezTo>
                  <a:cubicBezTo>
                    <a:pt x="635" y="152"/>
                    <a:pt x="635" y="152"/>
                    <a:pt x="635" y="152"/>
                  </a:cubicBezTo>
                  <a:close/>
                  <a:moveTo>
                    <a:pt x="580" y="133"/>
                  </a:moveTo>
                  <a:cubicBezTo>
                    <a:pt x="580" y="153"/>
                    <a:pt x="563" y="170"/>
                    <a:pt x="543" y="170"/>
                  </a:cubicBezTo>
                  <a:cubicBezTo>
                    <a:pt x="523" y="170"/>
                    <a:pt x="506" y="153"/>
                    <a:pt x="506" y="133"/>
                  </a:cubicBezTo>
                  <a:cubicBezTo>
                    <a:pt x="506" y="113"/>
                    <a:pt x="523" y="97"/>
                    <a:pt x="543" y="97"/>
                  </a:cubicBezTo>
                  <a:cubicBezTo>
                    <a:pt x="563" y="97"/>
                    <a:pt x="580" y="113"/>
                    <a:pt x="580" y="133"/>
                  </a:cubicBezTo>
                  <a:close/>
                </a:path>
              </a:pathLst>
            </a:custGeom>
            <a:solidFill>
              <a:schemeClr val="accent1"/>
            </a:solidFill>
            <a:ln>
              <a:noFill/>
            </a:ln>
            <a:extLst/>
          </p:spPr>
          <p:txBody>
            <a:bodyPr vert="horz" wrap="square" lIns="89619" tIns="44809" rIns="89619" bIns="44809" numCol="1" anchor="t" anchorCtr="0" compatLnSpc="1">
              <a:prstTxWarp prst="textNoShape">
                <a:avLst/>
              </a:prstTxWarp>
            </a:bodyPr>
            <a:lstStyle/>
            <a:p>
              <a:endParaRPr lang="en-US" sz="1764">
                <a:solidFill>
                  <a:srgbClr val="FFFFFF"/>
                </a:solidFill>
              </a:endParaRPr>
            </a:p>
          </p:txBody>
        </p:sp>
        <p:sp>
          <p:nvSpPr>
            <p:cNvPr id="170" name="TextBox 169"/>
            <p:cNvSpPr txBox="1"/>
            <p:nvPr/>
          </p:nvSpPr>
          <p:spPr>
            <a:xfrm>
              <a:off x="7284268" y="5121122"/>
              <a:ext cx="688266" cy="387726"/>
            </a:xfrm>
            <a:prstGeom prst="rect">
              <a:avLst/>
            </a:prstGeom>
            <a:noFill/>
          </p:spPr>
          <p:txBody>
            <a:bodyPr wrap="none" lIns="0" tIns="0" rIns="0" bIns="0" rtlCol="0">
              <a:spAutoFit/>
            </a:bodyPr>
            <a:lstStyle/>
            <a:p>
              <a:pPr>
                <a:lnSpc>
                  <a:spcPct val="90000"/>
                </a:lnSpc>
                <a:spcAft>
                  <a:spcPts val="588"/>
                </a:spcAft>
              </a:pPr>
              <a:r>
                <a:rPr lang="en-US" sz="1372" dirty="0">
                  <a:gradFill>
                    <a:gsLst>
                      <a:gs pos="2917">
                        <a:srgbClr val="68217A"/>
                      </a:gs>
                      <a:gs pos="30000">
                        <a:srgbClr val="68217A"/>
                      </a:gs>
                    </a:gsLst>
                    <a:lin ang="5400000" scaled="0"/>
                  </a:gradFill>
                </a:rPr>
                <a:t>Storage </a:t>
              </a:r>
              <a:br>
                <a:rPr lang="en-US" sz="1372" dirty="0">
                  <a:gradFill>
                    <a:gsLst>
                      <a:gs pos="2917">
                        <a:srgbClr val="68217A"/>
                      </a:gs>
                      <a:gs pos="30000">
                        <a:srgbClr val="68217A"/>
                      </a:gs>
                    </a:gsLst>
                    <a:lin ang="5400000" scaled="0"/>
                  </a:gradFill>
                </a:rPr>
              </a:br>
              <a:r>
                <a:rPr lang="en-US" sz="1372" dirty="0">
                  <a:gradFill>
                    <a:gsLst>
                      <a:gs pos="2917">
                        <a:srgbClr val="68217A"/>
                      </a:gs>
                      <a:gs pos="30000">
                        <a:srgbClr val="68217A"/>
                      </a:gs>
                    </a:gsLst>
                    <a:lin ang="5400000" scaled="0"/>
                  </a:gradFill>
                </a:rPr>
                <a:t>adapters</a:t>
              </a:r>
            </a:p>
          </p:txBody>
        </p:sp>
      </p:grpSp>
      <p:sp>
        <p:nvSpPr>
          <p:cNvPr id="174" name="TextBox 173"/>
          <p:cNvSpPr txBox="1"/>
          <p:nvPr/>
        </p:nvSpPr>
        <p:spPr>
          <a:xfrm>
            <a:off x="6946208" y="4085853"/>
            <a:ext cx="835845" cy="380005"/>
          </a:xfrm>
          <a:prstGeom prst="rect">
            <a:avLst/>
          </a:prstGeom>
          <a:noFill/>
        </p:spPr>
        <p:txBody>
          <a:bodyPr wrap="none" lIns="0" tIns="0" rIns="0" bIns="0" rtlCol="0">
            <a:spAutoFit/>
          </a:bodyPr>
          <a:lstStyle/>
          <a:p>
            <a:pPr>
              <a:lnSpc>
                <a:spcPct val="90000"/>
              </a:lnSpc>
              <a:spcAft>
                <a:spcPts val="588"/>
              </a:spcAft>
            </a:pPr>
            <a:r>
              <a:rPr lang="en-US" sz="1372" dirty="0">
                <a:gradFill>
                  <a:gsLst>
                    <a:gs pos="2917">
                      <a:srgbClr val="68217A"/>
                    </a:gs>
                    <a:gs pos="30000">
                      <a:srgbClr val="68217A"/>
                    </a:gs>
                  </a:gsLst>
                  <a:lin ang="5400000" scaled="0"/>
                </a:gradFill>
              </a:rPr>
              <a:t>Stream </a:t>
            </a:r>
            <a:br>
              <a:rPr lang="en-US" sz="1372" dirty="0">
                <a:gradFill>
                  <a:gsLst>
                    <a:gs pos="2917">
                      <a:srgbClr val="68217A"/>
                    </a:gs>
                    <a:gs pos="30000">
                      <a:srgbClr val="68217A"/>
                    </a:gs>
                  </a:gsLst>
                  <a:lin ang="5400000" scaled="0"/>
                </a:gradFill>
              </a:rPr>
            </a:br>
            <a:r>
              <a:rPr lang="en-US" sz="1372" dirty="0">
                <a:gradFill>
                  <a:gsLst>
                    <a:gs pos="2917">
                      <a:srgbClr val="68217A"/>
                    </a:gs>
                    <a:gs pos="30000">
                      <a:srgbClr val="68217A"/>
                    </a:gs>
                  </a:gsLst>
                  <a:lin ang="5400000" scaled="0"/>
                </a:gradFill>
              </a:rPr>
              <a:t>processing</a:t>
            </a:r>
          </a:p>
        </p:txBody>
      </p:sp>
      <p:grpSp>
        <p:nvGrpSpPr>
          <p:cNvPr id="195" name="Group 194"/>
          <p:cNvGrpSpPr/>
          <p:nvPr/>
        </p:nvGrpSpPr>
        <p:grpSpPr>
          <a:xfrm>
            <a:off x="2527755" y="3424406"/>
            <a:ext cx="1286447" cy="1160321"/>
            <a:chOff x="2579112" y="3492574"/>
            <a:chExt cx="1312585" cy="1183896"/>
          </a:xfrm>
        </p:grpSpPr>
        <p:sp>
          <p:nvSpPr>
            <p:cNvPr id="181" name="TextBox 180"/>
            <p:cNvSpPr txBox="1"/>
            <p:nvPr/>
          </p:nvSpPr>
          <p:spPr>
            <a:xfrm>
              <a:off x="2640547" y="4288744"/>
              <a:ext cx="1251150" cy="387726"/>
            </a:xfrm>
            <a:prstGeom prst="rect">
              <a:avLst/>
            </a:prstGeom>
            <a:noFill/>
          </p:spPr>
          <p:txBody>
            <a:bodyPr wrap="none" lIns="0" tIns="0" rIns="0" bIns="0" rtlCol="0">
              <a:spAutoFit/>
            </a:bodyPr>
            <a:lstStyle/>
            <a:p>
              <a:pPr>
                <a:lnSpc>
                  <a:spcPct val="90000"/>
                </a:lnSpc>
                <a:spcAft>
                  <a:spcPts val="588"/>
                </a:spcAft>
              </a:pPr>
              <a:r>
                <a:rPr lang="en-US" sz="1372" dirty="0">
                  <a:gradFill>
                    <a:gsLst>
                      <a:gs pos="2917">
                        <a:srgbClr val="68217A"/>
                      </a:gs>
                      <a:gs pos="30000">
                        <a:srgbClr val="68217A"/>
                      </a:gs>
                    </a:gsLst>
                    <a:lin ang="5400000" scaled="0"/>
                  </a:gradFill>
                </a:rPr>
                <a:t>Cloud gateways</a:t>
              </a:r>
              <a:br>
                <a:rPr lang="en-US" sz="1372" dirty="0">
                  <a:gradFill>
                    <a:gsLst>
                      <a:gs pos="2917">
                        <a:srgbClr val="68217A"/>
                      </a:gs>
                      <a:gs pos="30000">
                        <a:srgbClr val="68217A"/>
                      </a:gs>
                    </a:gsLst>
                    <a:lin ang="5400000" scaled="0"/>
                  </a:gradFill>
                </a:rPr>
              </a:br>
              <a:r>
                <a:rPr lang="en-US" sz="1372" dirty="0">
                  <a:gradFill>
                    <a:gsLst>
                      <a:gs pos="2917">
                        <a:srgbClr val="68217A"/>
                      </a:gs>
                      <a:gs pos="30000">
                        <a:srgbClr val="68217A"/>
                      </a:gs>
                    </a:gsLst>
                    <a:lin ang="5400000" scaled="0"/>
                  </a:gradFill>
                </a:rPr>
                <a:t>(web APIs)</a:t>
              </a:r>
            </a:p>
          </p:txBody>
        </p:sp>
        <p:sp>
          <p:nvSpPr>
            <p:cNvPr id="194" name="Freeform 30"/>
            <p:cNvSpPr>
              <a:spLocks noChangeAspect="1" noEditPoints="1"/>
            </p:cNvSpPr>
            <p:nvPr/>
          </p:nvSpPr>
          <p:spPr bwMode="auto">
            <a:xfrm>
              <a:off x="2579112" y="3492574"/>
              <a:ext cx="1188720" cy="762033"/>
            </a:xfrm>
            <a:custGeom>
              <a:avLst/>
              <a:gdLst>
                <a:gd name="T0" fmla="*/ 1938 w 2377"/>
                <a:gd name="T1" fmla="*/ 1522 h 1522"/>
                <a:gd name="T2" fmla="*/ 603 w 2377"/>
                <a:gd name="T3" fmla="*/ 1522 h 1522"/>
                <a:gd name="T4" fmla="*/ 377 w 2377"/>
                <a:gd name="T5" fmla="*/ 1298 h 1522"/>
                <a:gd name="T6" fmla="*/ 547 w 2377"/>
                <a:gd name="T7" fmla="*/ 1077 h 1522"/>
                <a:gd name="T8" fmla="*/ 813 w 2377"/>
                <a:gd name="T9" fmla="*/ 878 h 1522"/>
                <a:gd name="T10" fmla="*/ 1292 w 2377"/>
                <a:gd name="T11" fmla="*/ 418 h 1522"/>
                <a:gd name="T12" fmla="*/ 1728 w 2377"/>
                <a:gd name="T13" fmla="*/ 693 h 1522"/>
                <a:gd name="T14" fmla="*/ 1938 w 2377"/>
                <a:gd name="T15" fmla="*/ 638 h 1522"/>
                <a:gd name="T16" fmla="*/ 2377 w 2377"/>
                <a:gd name="T17" fmla="*/ 1083 h 1522"/>
                <a:gd name="T18" fmla="*/ 1938 w 2377"/>
                <a:gd name="T19" fmla="*/ 1522 h 1522"/>
                <a:gd name="T20" fmla="*/ 603 w 2377"/>
                <a:gd name="T21" fmla="*/ 1227 h 1522"/>
                <a:gd name="T22" fmla="*/ 533 w 2377"/>
                <a:gd name="T23" fmla="*/ 1298 h 1522"/>
                <a:gd name="T24" fmla="*/ 603 w 2377"/>
                <a:gd name="T25" fmla="*/ 1368 h 1522"/>
                <a:gd name="T26" fmla="*/ 1938 w 2377"/>
                <a:gd name="T27" fmla="*/ 1368 h 1522"/>
                <a:gd name="T28" fmla="*/ 2222 w 2377"/>
                <a:gd name="T29" fmla="*/ 1083 h 1522"/>
                <a:gd name="T30" fmla="*/ 1938 w 2377"/>
                <a:gd name="T31" fmla="*/ 798 h 1522"/>
                <a:gd name="T32" fmla="*/ 1736 w 2377"/>
                <a:gd name="T33" fmla="*/ 873 h 1522"/>
                <a:gd name="T34" fmla="*/ 1637 w 2377"/>
                <a:gd name="T35" fmla="*/ 973 h 1522"/>
                <a:gd name="T36" fmla="*/ 1607 w 2377"/>
                <a:gd name="T37" fmla="*/ 834 h 1522"/>
                <a:gd name="T38" fmla="*/ 1292 w 2377"/>
                <a:gd name="T39" fmla="*/ 574 h 1522"/>
                <a:gd name="T40" fmla="*/ 967 w 2377"/>
                <a:gd name="T41" fmla="*/ 898 h 1522"/>
                <a:gd name="T42" fmla="*/ 967 w 2377"/>
                <a:gd name="T43" fmla="*/ 942 h 1522"/>
                <a:gd name="T44" fmla="*/ 982 w 2377"/>
                <a:gd name="T45" fmla="*/ 1048 h 1522"/>
                <a:gd name="T46" fmla="*/ 847 w 2377"/>
                <a:gd name="T47" fmla="*/ 1027 h 1522"/>
                <a:gd name="T48" fmla="*/ 682 w 2377"/>
                <a:gd name="T49" fmla="*/ 1162 h 1522"/>
                <a:gd name="T50" fmla="*/ 672 w 2377"/>
                <a:gd name="T51" fmla="*/ 1227 h 1522"/>
                <a:gd name="T52" fmla="*/ 607 w 2377"/>
                <a:gd name="T53" fmla="*/ 1227 h 1522"/>
                <a:gd name="T54" fmla="*/ 603 w 2377"/>
                <a:gd name="T55" fmla="*/ 1227 h 1522"/>
                <a:gd name="T56" fmla="*/ 755 w 2377"/>
                <a:gd name="T57" fmla="*/ 830 h 1522"/>
                <a:gd name="T58" fmla="*/ 1272 w 2377"/>
                <a:gd name="T59" fmla="*/ 350 h 1522"/>
                <a:gd name="T60" fmla="*/ 1755 w 2377"/>
                <a:gd name="T61" fmla="*/ 623 h 1522"/>
                <a:gd name="T62" fmla="*/ 1768 w 2377"/>
                <a:gd name="T63" fmla="*/ 615 h 1522"/>
                <a:gd name="T64" fmla="*/ 1772 w 2377"/>
                <a:gd name="T65" fmla="*/ 561 h 1522"/>
                <a:gd name="T66" fmla="*/ 1374 w 2377"/>
                <a:gd name="T67" fmla="*/ 194 h 1522"/>
                <a:gd name="T68" fmla="*/ 1189 w 2377"/>
                <a:gd name="T69" fmla="*/ 242 h 1522"/>
                <a:gd name="T70" fmla="*/ 805 w 2377"/>
                <a:gd name="T71" fmla="*/ 0 h 1522"/>
                <a:gd name="T72" fmla="*/ 384 w 2377"/>
                <a:gd name="T73" fmla="*/ 404 h 1522"/>
                <a:gd name="T74" fmla="*/ 150 w 2377"/>
                <a:gd name="T75" fmla="*/ 580 h 1522"/>
                <a:gd name="T76" fmla="*/ 0 w 2377"/>
                <a:gd name="T77" fmla="*/ 774 h 1522"/>
                <a:gd name="T78" fmla="*/ 199 w 2377"/>
                <a:gd name="T79" fmla="*/ 972 h 1522"/>
                <a:gd name="T80" fmla="*/ 529 w 2377"/>
                <a:gd name="T81" fmla="*/ 972 h 1522"/>
                <a:gd name="T82" fmla="*/ 755 w 2377"/>
                <a:gd name="T83" fmla="*/ 830 h 1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77" h="1522">
                  <a:moveTo>
                    <a:pt x="1938" y="1522"/>
                  </a:moveTo>
                  <a:cubicBezTo>
                    <a:pt x="603" y="1522"/>
                    <a:pt x="603" y="1522"/>
                    <a:pt x="603" y="1522"/>
                  </a:cubicBezTo>
                  <a:cubicBezTo>
                    <a:pt x="477" y="1522"/>
                    <a:pt x="377" y="1422"/>
                    <a:pt x="377" y="1298"/>
                  </a:cubicBezTo>
                  <a:cubicBezTo>
                    <a:pt x="377" y="1193"/>
                    <a:pt x="452" y="1102"/>
                    <a:pt x="547" y="1077"/>
                  </a:cubicBezTo>
                  <a:cubicBezTo>
                    <a:pt x="593" y="967"/>
                    <a:pt x="693" y="888"/>
                    <a:pt x="813" y="878"/>
                  </a:cubicBezTo>
                  <a:cubicBezTo>
                    <a:pt x="822" y="624"/>
                    <a:pt x="1032" y="418"/>
                    <a:pt x="1292" y="418"/>
                  </a:cubicBezTo>
                  <a:cubicBezTo>
                    <a:pt x="1477" y="418"/>
                    <a:pt x="1647" y="528"/>
                    <a:pt x="1728" y="693"/>
                  </a:cubicBezTo>
                  <a:cubicBezTo>
                    <a:pt x="1786" y="657"/>
                    <a:pt x="1861" y="638"/>
                    <a:pt x="1938" y="638"/>
                  </a:cubicBezTo>
                  <a:cubicBezTo>
                    <a:pt x="2177" y="638"/>
                    <a:pt x="2377" y="838"/>
                    <a:pt x="2377" y="1083"/>
                  </a:cubicBezTo>
                  <a:cubicBezTo>
                    <a:pt x="2377" y="1323"/>
                    <a:pt x="2177" y="1522"/>
                    <a:pt x="1938" y="1522"/>
                  </a:cubicBezTo>
                  <a:close/>
                  <a:moveTo>
                    <a:pt x="603" y="1227"/>
                  </a:moveTo>
                  <a:cubicBezTo>
                    <a:pt x="562" y="1227"/>
                    <a:pt x="533" y="1258"/>
                    <a:pt x="533" y="1298"/>
                  </a:cubicBezTo>
                  <a:cubicBezTo>
                    <a:pt x="533" y="1333"/>
                    <a:pt x="562" y="1368"/>
                    <a:pt x="603" y="1368"/>
                  </a:cubicBezTo>
                  <a:cubicBezTo>
                    <a:pt x="1938" y="1368"/>
                    <a:pt x="1938" y="1368"/>
                    <a:pt x="1938" y="1368"/>
                  </a:cubicBezTo>
                  <a:cubicBezTo>
                    <a:pt x="2092" y="1368"/>
                    <a:pt x="2222" y="1237"/>
                    <a:pt x="2222" y="1083"/>
                  </a:cubicBezTo>
                  <a:cubicBezTo>
                    <a:pt x="2222" y="923"/>
                    <a:pt x="2092" y="798"/>
                    <a:pt x="1938" y="798"/>
                  </a:cubicBezTo>
                  <a:cubicBezTo>
                    <a:pt x="1861" y="798"/>
                    <a:pt x="1792" y="823"/>
                    <a:pt x="1736" y="873"/>
                  </a:cubicBezTo>
                  <a:cubicBezTo>
                    <a:pt x="1637" y="973"/>
                    <a:pt x="1637" y="973"/>
                    <a:pt x="1637" y="973"/>
                  </a:cubicBezTo>
                  <a:cubicBezTo>
                    <a:pt x="1607" y="834"/>
                    <a:pt x="1607" y="834"/>
                    <a:pt x="1607" y="834"/>
                  </a:cubicBezTo>
                  <a:cubicBezTo>
                    <a:pt x="1576" y="682"/>
                    <a:pt x="1447" y="574"/>
                    <a:pt x="1292" y="574"/>
                  </a:cubicBezTo>
                  <a:cubicBezTo>
                    <a:pt x="1113" y="574"/>
                    <a:pt x="967" y="718"/>
                    <a:pt x="967" y="898"/>
                  </a:cubicBezTo>
                  <a:cubicBezTo>
                    <a:pt x="967" y="913"/>
                    <a:pt x="967" y="928"/>
                    <a:pt x="967" y="942"/>
                  </a:cubicBezTo>
                  <a:cubicBezTo>
                    <a:pt x="982" y="1048"/>
                    <a:pt x="982" y="1048"/>
                    <a:pt x="982" y="1048"/>
                  </a:cubicBezTo>
                  <a:cubicBezTo>
                    <a:pt x="908" y="1026"/>
                    <a:pt x="857" y="1027"/>
                    <a:pt x="847" y="1027"/>
                  </a:cubicBezTo>
                  <a:cubicBezTo>
                    <a:pt x="767" y="1027"/>
                    <a:pt x="697" y="1088"/>
                    <a:pt x="682" y="1162"/>
                  </a:cubicBezTo>
                  <a:cubicBezTo>
                    <a:pt x="672" y="1227"/>
                    <a:pt x="672" y="1227"/>
                    <a:pt x="672" y="1227"/>
                  </a:cubicBezTo>
                  <a:cubicBezTo>
                    <a:pt x="607" y="1227"/>
                    <a:pt x="607" y="1227"/>
                    <a:pt x="607" y="1227"/>
                  </a:cubicBezTo>
                  <a:cubicBezTo>
                    <a:pt x="603" y="1227"/>
                    <a:pt x="603" y="1227"/>
                    <a:pt x="603" y="1227"/>
                  </a:cubicBezTo>
                  <a:close/>
                  <a:moveTo>
                    <a:pt x="755" y="830"/>
                  </a:moveTo>
                  <a:cubicBezTo>
                    <a:pt x="765" y="578"/>
                    <a:pt x="991" y="361"/>
                    <a:pt x="1272" y="350"/>
                  </a:cubicBezTo>
                  <a:cubicBezTo>
                    <a:pt x="1468" y="343"/>
                    <a:pt x="1667" y="445"/>
                    <a:pt x="1755" y="623"/>
                  </a:cubicBezTo>
                  <a:cubicBezTo>
                    <a:pt x="1759" y="620"/>
                    <a:pt x="1764" y="617"/>
                    <a:pt x="1768" y="615"/>
                  </a:cubicBezTo>
                  <a:cubicBezTo>
                    <a:pt x="1771" y="597"/>
                    <a:pt x="1772" y="580"/>
                    <a:pt x="1772" y="561"/>
                  </a:cubicBezTo>
                  <a:cubicBezTo>
                    <a:pt x="1772" y="346"/>
                    <a:pt x="1584" y="194"/>
                    <a:pt x="1374" y="194"/>
                  </a:cubicBezTo>
                  <a:cubicBezTo>
                    <a:pt x="1307" y="194"/>
                    <a:pt x="1241" y="211"/>
                    <a:pt x="1189" y="242"/>
                  </a:cubicBezTo>
                  <a:cubicBezTo>
                    <a:pt x="1118" y="97"/>
                    <a:pt x="968" y="0"/>
                    <a:pt x="805" y="0"/>
                  </a:cubicBezTo>
                  <a:cubicBezTo>
                    <a:pt x="576" y="0"/>
                    <a:pt x="391" y="181"/>
                    <a:pt x="384" y="404"/>
                  </a:cubicBezTo>
                  <a:cubicBezTo>
                    <a:pt x="278" y="414"/>
                    <a:pt x="190" y="483"/>
                    <a:pt x="150" y="580"/>
                  </a:cubicBezTo>
                  <a:cubicBezTo>
                    <a:pt x="66" y="602"/>
                    <a:pt x="0" y="682"/>
                    <a:pt x="0" y="774"/>
                  </a:cubicBezTo>
                  <a:cubicBezTo>
                    <a:pt x="0" y="884"/>
                    <a:pt x="88" y="972"/>
                    <a:pt x="199" y="972"/>
                  </a:cubicBezTo>
                  <a:cubicBezTo>
                    <a:pt x="199" y="972"/>
                    <a:pt x="207" y="972"/>
                    <a:pt x="529" y="972"/>
                  </a:cubicBezTo>
                  <a:cubicBezTo>
                    <a:pt x="574" y="900"/>
                    <a:pt x="661" y="839"/>
                    <a:pt x="755" y="830"/>
                  </a:cubicBezTo>
                  <a:close/>
                </a:path>
              </a:pathLst>
            </a:custGeom>
            <a:solidFill>
              <a:schemeClr val="accent1"/>
            </a:solidFill>
            <a:ln>
              <a:noFill/>
            </a:ln>
          </p:spPr>
          <p:txBody>
            <a:bodyPr vert="horz" wrap="square" lIns="89619" tIns="44809" rIns="89619" bIns="44809" numCol="1" anchor="t" anchorCtr="0" compatLnSpc="1">
              <a:prstTxWarp prst="textNoShape">
                <a:avLst/>
              </a:prstTxWarp>
            </a:bodyPr>
            <a:lstStyle/>
            <a:p>
              <a:endParaRPr lang="en-US" sz="1764">
                <a:solidFill>
                  <a:srgbClr val="FFFFFF"/>
                </a:solidFill>
              </a:endParaRPr>
            </a:p>
          </p:txBody>
        </p:sp>
      </p:grpSp>
      <p:grpSp>
        <p:nvGrpSpPr>
          <p:cNvPr id="197" name="Group 196"/>
          <p:cNvGrpSpPr/>
          <p:nvPr/>
        </p:nvGrpSpPr>
        <p:grpSpPr>
          <a:xfrm>
            <a:off x="2420068" y="5561444"/>
            <a:ext cx="1446971" cy="686956"/>
            <a:chOff x="2637890" y="5389538"/>
            <a:chExt cx="1476370" cy="700913"/>
          </a:xfrm>
        </p:grpSpPr>
        <p:sp>
          <p:nvSpPr>
            <p:cNvPr id="185" name="TextBox 184"/>
            <p:cNvSpPr txBox="1"/>
            <p:nvPr/>
          </p:nvSpPr>
          <p:spPr>
            <a:xfrm>
              <a:off x="3379817" y="5546095"/>
              <a:ext cx="734443" cy="387726"/>
            </a:xfrm>
            <a:prstGeom prst="rect">
              <a:avLst/>
            </a:prstGeom>
            <a:noFill/>
          </p:spPr>
          <p:txBody>
            <a:bodyPr wrap="none" lIns="0" tIns="0" rIns="0" bIns="0" rtlCol="0">
              <a:spAutoFit/>
            </a:bodyPr>
            <a:lstStyle/>
            <a:p>
              <a:pPr>
                <a:lnSpc>
                  <a:spcPct val="90000"/>
                </a:lnSpc>
                <a:spcAft>
                  <a:spcPts val="588"/>
                </a:spcAft>
              </a:pPr>
              <a:r>
                <a:rPr lang="en-US" sz="1372" dirty="0">
                  <a:gradFill>
                    <a:gsLst>
                      <a:gs pos="2917">
                        <a:srgbClr val="68217A"/>
                      </a:gs>
                      <a:gs pos="30000">
                        <a:srgbClr val="68217A"/>
                      </a:gs>
                    </a:gsLst>
                    <a:lin ang="5400000" scaled="0"/>
                  </a:gradFill>
                </a:rPr>
                <a:t>Field </a:t>
              </a:r>
              <a:br>
                <a:rPr lang="en-US" sz="1372" dirty="0">
                  <a:gradFill>
                    <a:gsLst>
                      <a:gs pos="2917">
                        <a:srgbClr val="68217A"/>
                      </a:gs>
                      <a:gs pos="30000">
                        <a:srgbClr val="68217A"/>
                      </a:gs>
                    </a:gsLst>
                    <a:lin ang="5400000" scaled="0"/>
                  </a:gradFill>
                </a:rPr>
              </a:br>
              <a:r>
                <a:rPr lang="en-US" sz="1372" dirty="0">
                  <a:gradFill>
                    <a:gsLst>
                      <a:gs pos="2917">
                        <a:srgbClr val="68217A"/>
                      </a:gs>
                      <a:gs pos="30000">
                        <a:srgbClr val="68217A"/>
                      </a:gs>
                    </a:gsLst>
                    <a:lin ang="5400000" scaled="0"/>
                  </a:gradFill>
                </a:rPr>
                <a:t>gateways</a:t>
              </a:r>
            </a:p>
          </p:txBody>
        </p:sp>
        <p:sp>
          <p:nvSpPr>
            <p:cNvPr id="196" name="Freeform 58"/>
            <p:cNvSpPr>
              <a:spLocks noChangeAspect="1" noEditPoints="1"/>
            </p:cNvSpPr>
            <p:nvPr/>
          </p:nvSpPr>
          <p:spPr bwMode="black">
            <a:xfrm>
              <a:off x="2637890" y="5389538"/>
              <a:ext cx="653948" cy="700913"/>
            </a:xfrm>
            <a:custGeom>
              <a:avLst/>
              <a:gdLst>
                <a:gd name="T0" fmla="*/ 181 w 182"/>
                <a:gd name="T1" fmla="*/ 65 h 195"/>
                <a:gd name="T2" fmla="*/ 88 w 182"/>
                <a:gd name="T3" fmla="*/ 0 h 195"/>
                <a:gd name="T4" fmla="*/ 88 w 182"/>
                <a:gd name="T5" fmla="*/ 40 h 195"/>
                <a:gd name="T6" fmla="*/ 1 w 182"/>
                <a:gd name="T7" fmla="*/ 40 h 195"/>
                <a:gd name="T8" fmla="*/ 1 w 182"/>
                <a:gd name="T9" fmla="*/ 89 h 195"/>
                <a:gd name="T10" fmla="*/ 57 w 182"/>
                <a:gd name="T11" fmla="*/ 89 h 195"/>
                <a:gd name="T12" fmla="*/ 88 w 182"/>
                <a:gd name="T13" fmla="*/ 68 h 195"/>
                <a:gd name="T14" fmla="*/ 88 w 182"/>
                <a:gd name="T15" fmla="*/ 130 h 195"/>
                <a:gd name="T16" fmla="*/ 181 w 182"/>
                <a:gd name="T17" fmla="*/ 65 h 195"/>
                <a:gd name="T18" fmla="*/ 19 w 182"/>
                <a:gd name="T19" fmla="*/ 127 h 195"/>
                <a:gd name="T20" fmla="*/ 88 w 182"/>
                <a:gd name="T21" fmla="*/ 172 h 195"/>
                <a:gd name="T22" fmla="*/ 88 w 182"/>
                <a:gd name="T23" fmla="*/ 142 h 195"/>
                <a:gd name="T24" fmla="*/ 178 w 182"/>
                <a:gd name="T25" fmla="*/ 142 h 195"/>
                <a:gd name="T26" fmla="*/ 178 w 182"/>
                <a:gd name="T27" fmla="*/ 153 h 195"/>
                <a:gd name="T28" fmla="*/ 100 w 182"/>
                <a:gd name="T29" fmla="*/ 153 h 195"/>
                <a:gd name="T30" fmla="*/ 100 w 182"/>
                <a:gd name="T31" fmla="*/ 195 h 195"/>
                <a:gd name="T32" fmla="*/ 0 w 182"/>
                <a:gd name="T33" fmla="*/ 127 h 195"/>
                <a:gd name="T34" fmla="*/ 19 w 182"/>
                <a:gd name="T35" fmla="*/ 12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 h="195">
                  <a:moveTo>
                    <a:pt x="181" y="65"/>
                  </a:moveTo>
                  <a:cubicBezTo>
                    <a:pt x="88" y="0"/>
                    <a:pt x="88" y="0"/>
                    <a:pt x="88" y="0"/>
                  </a:cubicBezTo>
                  <a:cubicBezTo>
                    <a:pt x="88" y="40"/>
                    <a:pt x="88" y="40"/>
                    <a:pt x="88" y="40"/>
                  </a:cubicBezTo>
                  <a:cubicBezTo>
                    <a:pt x="1" y="40"/>
                    <a:pt x="1" y="40"/>
                    <a:pt x="1" y="40"/>
                  </a:cubicBezTo>
                  <a:cubicBezTo>
                    <a:pt x="1" y="89"/>
                    <a:pt x="1" y="89"/>
                    <a:pt x="1" y="89"/>
                  </a:cubicBezTo>
                  <a:cubicBezTo>
                    <a:pt x="57" y="89"/>
                    <a:pt x="57" y="89"/>
                    <a:pt x="57" y="89"/>
                  </a:cubicBezTo>
                  <a:cubicBezTo>
                    <a:pt x="88" y="68"/>
                    <a:pt x="88" y="68"/>
                    <a:pt x="88" y="68"/>
                  </a:cubicBezTo>
                  <a:cubicBezTo>
                    <a:pt x="88" y="130"/>
                    <a:pt x="88" y="130"/>
                    <a:pt x="88" y="130"/>
                  </a:cubicBezTo>
                  <a:cubicBezTo>
                    <a:pt x="181" y="65"/>
                    <a:pt x="181" y="65"/>
                    <a:pt x="181" y="65"/>
                  </a:cubicBezTo>
                  <a:close/>
                  <a:moveTo>
                    <a:pt x="19" y="127"/>
                  </a:moveTo>
                  <a:cubicBezTo>
                    <a:pt x="88" y="172"/>
                    <a:pt x="88" y="172"/>
                    <a:pt x="88" y="172"/>
                  </a:cubicBezTo>
                  <a:cubicBezTo>
                    <a:pt x="88" y="142"/>
                    <a:pt x="88" y="142"/>
                    <a:pt x="88" y="142"/>
                  </a:cubicBezTo>
                  <a:cubicBezTo>
                    <a:pt x="178" y="142"/>
                    <a:pt x="178" y="142"/>
                    <a:pt x="178" y="142"/>
                  </a:cubicBezTo>
                  <a:cubicBezTo>
                    <a:pt x="182" y="142"/>
                    <a:pt x="182" y="153"/>
                    <a:pt x="178" y="153"/>
                  </a:cubicBezTo>
                  <a:cubicBezTo>
                    <a:pt x="100" y="153"/>
                    <a:pt x="100" y="153"/>
                    <a:pt x="100" y="153"/>
                  </a:cubicBezTo>
                  <a:cubicBezTo>
                    <a:pt x="100" y="195"/>
                    <a:pt x="100" y="195"/>
                    <a:pt x="100" y="195"/>
                  </a:cubicBezTo>
                  <a:cubicBezTo>
                    <a:pt x="0" y="127"/>
                    <a:pt x="0" y="127"/>
                    <a:pt x="0" y="127"/>
                  </a:cubicBezTo>
                  <a:cubicBezTo>
                    <a:pt x="19" y="127"/>
                    <a:pt x="19" y="127"/>
                    <a:pt x="19" y="127"/>
                  </a:cubicBezTo>
                  <a:close/>
                </a:path>
              </a:pathLst>
            </a:custGeom>
            <a:solidFill>
              <a:schemeClr val="accent1"/>
            </a:solidFill>
            <a:ln>
              <a:noFill/>
            </a:ln>
          </p:spPr>
          <p:txBody>
            <a:bodyPr vert="horz" wrap="square" lIns="80665" tIns="40333" rIns="80665" bIns="40333" numCol="1" anchor="t" anchorCtr="0" compatLnSpc="1">
              <a:prstTxWarp prst="textNoShape">
                <a:avLst/>
              </a:prstTxWarp>
            </a:bodyPr>
            <a:lstStyle/>
            <a:p>
              <a:endParaRPr lang="en-US" sz="1568">
                <a:solidFill>
                  <a:srgbClr val="FFFFFF"/>
                </a:solidFill>
              </a:endParaRPr>
            </a:p>
          </p:txBody>
        </p:sp>
      </p:grpSp>
      <p:grpSp>
        <p:nvGrpSpPr>
          <p:cNvPr id="204" name="Group 203"/>
          <p:cNvGrpSpPr/>
          <p:nvPr/>
        </p:nvGrpSpPr>
        <p:grpSpPr>
          <a:xfrm>
            <a:off x="685388" y="2245723"/>
            <a:ext cx="959949" cy="970132"/>
            <a:chOff x="699313" y="2289942"/>
            <a:chExt cx="979453" cy="989843"/>
          </a:xfrm>
        </p:grpSpPr>
        <p:sp>
          <p:nvSpPr>
            <p:cNvPr id="202" name="Freeform 34"/>
            <p:cNvSpPr>
              <a:spLocks noChangeAspect="1" noEditPoints="1"/>
            </p:cNvSpPr>
            <p:nvPr/>
          </p:nvSpPr>
          <p:spPr bwMode="auto">
            <a:xfrm>
              <a:off x="818928" y="2289942"/>
              <a:ext cx="740220" cy="728731"/>
            </a:xfrm>
            <a:custGeom>
              <a:avLst/>
              <a:gdLst>
                <a:gd name="T0" fmla="*/ 190 w 902"/>
                <a:gd name="T1" fmla="*/ 259 h 888"/>
                <a:gd name="T2" fmla="*/ 190 w 902"/>
                <a:gd name="T3" fmla="*/ 476 h 888"/>
                <a:gd name="T4" fmla="*/ 0 w 902"/>
                <a:gd name="T5" fmla="*/ 366 h 888"/>
                <a:gd name="T6" fmla="*/ 0 w 902"/>
                <a:gd name="T7" fmla="*/ 150 h 888"/>
                <a:gd name="T8" fmla="*/ 190 w 902"/>
                <a:gd name="T9" fmla="*/ 259 h 888"/>
                <a:gd name="T10" fmla="*/ 238 w 902"/>
                <a:gd name="T11" fmla="*/ 259 h 888"/>
                <a:gd name="T12" fmla="*/ 238 w 902"/>
                <a:gd name="T13" fmla="*/ 476 h 888"/>
                <a:gd name="T14" fmla="*/ 428 w 902"/>
                <a:gd name="T15" fmla="*/ 366 h 888"/>
                <a:gd name="T16" fmla="*/ 428 w 902"/>
                <a:gd name="T17" fmla="*/ 150 h 888"/>
                <a:gd name="T18" fmla="*/ 238 w 902"/>
                <a:gd name="T19" fmla="*/ 259 h 888"/>
                <a:gd name="T20" fmla="*/ 405 w 902"/>
                <a:gd name="T21" fmla="*/ 107 h 888"/>
                <a:gd name="T22" fmla="*/ 214 w 902"/>
                <a:gd name="T23" fmla="*/ 0 h 888"/>
                <a:gd name="T24" fmla="*/ 24 w 902"/>
                <a:gd name="T25" fmla="*/ 107 h 888"/>
                <a:gd name="T26" fmla="*/ 214 w 902"/>
                <a:gd name="T27" fmla="*/ 216 h 888"/>
                <a:gd name="T28" fmla="*/ 405 w 902"/>
                <a:gd name="T29" fmla="*/ 107 h 888"/>
                <a:gd name="T30" fmla="*/ 476 w 902"/>
                <a:gd name="T31" fmla="*/ 150 h 888"/>
                <a:gd name="T32" fmla="*/ 474 w 902"/>
                <a:gd name="T33" fmla="*/ 366 h 888"/>
                <a:gd name="T34" fmla="*/ 664 w 902"/>
                <a:gd name="T35" fmla="*/ 476 h 888"/>
                <a:gd name="T36" fmla="*/ 667 w 902"/>
                <a:gd name="T37" fmla="*/ 259 h 888"/>
                <a:gd name="T38" fmla="*/ 476 w 902"/>
                <a:gd name="T39" fmla="*/ 150 h 888"/>
                <a:gd name="T40" fmla="*/ 712 w 902"/>
                <a:gd name="T41" fmla="*/ 259 h 888"/>
                <a:gd name="T42" fmla="*/ 712 w 902"/>
                <a:gd name="T43" fmla="*/ 476 h 888"/>
                <a:gd name="T44" fmla="*/ 902 w 902"/>
                <a:gd name="T45" fmla="*/ 366 h 888"/>
                <a:gd name="T46" fmla="*/ 902 w 902"/>
                <a:gd name="T47" fmla="*/ 150 h 888"/>
                <a:gd name="T48" fmla="*/ 712 w 902"/>
                <a:gd name="T49" fmla="*/ 259 h 888"/>
                <a:gd name="T50" fmla="*/ 879 w 902"/>
                <a:gd name="T51" fmla="*/ 107 h 888"/>
                <a:gd name="T52" fmla="*/ 688 w 902"/>
                <a:gd name="T53" fmla="*/ 0 h 888"/>
                <a:gd name="T54" fmla="*/ 500 w 902"/>
                <a:gd name="T55" fmla="*/ 107 h 888"/>
                <a:gd name="T56" fmla="*/ 690 w 902"/>
                <a:gd name="T57" fmla="*/ 216 h 888"/>
                <a:gd name="T58" fmla="*/ 879 w 902"/>
                <a:gd name="T59" fmla="*/ 107 h 888"/>
                <a:gd name="T60" fmla="*/ 238 w 902"/>
                <a:gd name="T61" fmla="*/ 559 h 888"/>
                <a:gd name="T62" fmla="*/ 238 w 902"/>
                <a:gd name="T63" fmla="*/ 778 h 888"/>
                <a:gd name="T64" fmla="*/ 428 w 902"/>
                <a:gd name="T65" fmla="*/ 888 h 888"/>
                <a:gd name="T66" fmla="*/ 428 w 902"/>
                <a:gd name="T67" fmla="*/ 669 h 888"/>
                <a:gd name="T68" fmla="*/ 238 w 902"/>
                <a:gd name="T69" fmla="*/ 559 h 888"/>
                <a:gd name="T70" fmla="*/ 476 w 902"/>
                <a:gd name="T71" fmla="*/ 669 h 888"/>
                <a:gd name="T72" fmla="*/ 476 w 902"/>
                <a:gd name="T73" fmla="*/ 888 h 888"/>
                <a:gd name="T74" fmla="*/ 664 w 902"/>
                <a:gd name="T75" fmla="*/ 778 h 888"/>
                <a:gd name="T76" fmla="*/ 667 w 902"/>
                <a:gd name="T77" fmla="*/ 559 h 888"/>
                <a:gd name="T78" fmla="*/ 476 w 902"/>
                <a:gd name="T79" fmla="*/ 669 h 888"/>
                <a:gd name="T80" fmla="*/ 643 w 902"/>
                <a:gd name="T81" fmla="*/ 519 h 888"/>
                <a:gd name="T82" fmla="*/ 452 w 902"/>
                <a:gd name="T83" fmla="*/ 409 h 888"/>
                <a:gd name="T84" fmla="*/ 262 w 902"/>
                <a:gd name="T85" fmla="*/ 519 h 888"/>
                <a:gd name="T86" fmla="*/ 452 w 902"/>
                <a:gd name="T87" fmla="*/ 628 h 888"/>
                <a:gd name="T88" fmla="*/ 643 w 902"/>
                <a:gd name="T89" fmla="*/ 519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02" h="888">
                  <a:moveTo>
                    <a:pt x="190" y="259"/>
                  </a:moveTo>
                  <a:lnTo>
                    <a:pt x="190" y="476"/>
                  </a:lnTo>
                  <a:lnTo>
                    <a:pt x="0" y="366"/>
                  </a:lnTo>
                  <a:lnTo>
                    <a:pt x="0" y="150"/>
                  </a:lnTo>
                  <a:lnTo>
                    <a:pt x="190" y="259"/>
                  </a:lnTo>
                  <a:close/>
                  <a:moveTo>
                    <a:pt x="238" y="259"/>
                  </a:moveTo>
                  <a:lnTo>
                    <a:pt x="238" y="476"/>
                  </a:lnTo>
                  <a:lnTo>
                    <a:pt x="428" y="366"/>
                  </a:lnTo>
                  <a:lnTo>
                    <a:pt x="428" y="150"/>
                  </a:lnTo>
                  <a:lnTo>
                    <a:pt x="238" y="259"/>
                  </a:lnTo>
                  <a:close/>
                  <a:moveTo>
                    <a:pt x="405" y="107"/>
                  </a:moveTo>
                  <a:lnTo>
                    <a:pt x="214" y="0"/>
                  </a:lnTo>
                  <a:lnTo>
                    <a:pt x="24" y="107"/>
                  </a:lnTo>
                  <a:lnTo>
                    <a:pt x="214" y="216"/>
                  </a:lnTo>
                  <a:lnTo>
                    <a:pt x="405" y="107"/>
                  </a:lnTo>
                  <a:close/>
                  <a:moveTo>
                    <a:pt x="476" y="150"/>
                  </a:moveTo>
                  <a:lnTo>
                    <a:pt x="474" y="366"/>
                  </a:lnTo>
                  <a:lnTo>
                    <a:pt x="664" y="476"/>
                  </a:lnTo>
                  <a:lnTo>
                    <a:pt x="667" y="259"/>
                  </a:lnTo>
                  <a:lnTo>
                    <a:pt x="476" y="150"/>
                  </a:lnTo>
                  <a:close/>
                  <a:moveTo>
                    <a:pt x="712" y="259"/>
                  </a:moveTo>
                  <a:lnTo>
                    <a:pt x="712" y="476"/>
                  </a:lnTo>
                  <a:lnTo>
                    <a:pt x="902" y="366"/>
                  </a:lnTo>
                  <a:lnTo>
                    <a:pt x="902" y="150"/>
                  </a:lnTo>
                  <a:lnTo>
                    <a:pt x="712" y="259"/>
                  </a:lnTo>
                  <a:close/>
                  <a:moveTo>
                    <a:pt x="879" y="107"/>
                  </a:moveTo>
                  <a:lnTo>
                    <a:pt x="688" y="0"/>
                  </a:lnTo>
                  <a:lnTo>
                    <a:pt x="500" y="107"/>
                  </a:lnTo>
                  <a:lnTo>
                    <a:pt x="690" y="216"/>
                  </a:lnTo>
                  <a:lnTo>
                    <a:pt x="879" y="107"/>
                  </a:lnTo>
                  <a:close/>
                  <a:moveTo>
                    <a:pt x="238" y="559"/>
                  </a:moveTo>
                  <a:lnTo>
                    <a:pt x="238" y="778"/>
                  </a:lnTo>
                  <a:lnTo>
                    <a:pt x="428" y="888"/>
                  </a:lnTo>
                  <a:lnTo>
                    <a:pt x="428" y="669"/>
                  </a:lnTo>
                  <a:lnTo>
                    <a:pt x="238" y="559"/>
                  </a:lnTo>
                  <a:close/>
                  <a:moveTo>
                    <a:pt x="476" y="669"/>
                  </a:moveTo>
                  <a:lnTo>
                    <a:pt x="476" y="888"/>
                  </a:lnTo>
                  <a:lnTo>
                    <a:pt x="664" y="778"/>
                  </a:lnTo>
                  <a:lnTo>
                    <a:pt x="667" y="559"/>
                  </a:lnTo>
                  <a:lnTo>
                    <a:pt x="476" y="669"/>
                  </a:lnTo>
                  <a:close/>
                  <a:moveTo>
                    <a:pt x="643" y="519"/>
                  </a:moveTo>
                  <a:lnTo>
                    <a:pt x="452" y="409"/>
                  </a:lnTo>
                  <a:lnTo>
                    <a:pt x="262" y="519"/>
                  </a:lnTo>
                  <a:lnTo>
                    <a:pt x="452" y="628"/>
                  </a:lnTo>
                  <a:lnTo>
                    <a:pt x="643" y="519"/>
                  </a:lnTo>
                  <a:close/>
                </a:path>
              </a:pathLst>
            </a:custGeom>
            <a:solidFill>
              <a:schemeClr val="accent3"/>
            </a:solidFill>
            <a:ln>
              <a:noFill/>
            </a:ln>
          </p:spPr>
          <p:txBody>
            <a:bodyPr vert="horz" wrap="square" lIns="89619" tIns="44809" rIns="89619" bIns="44809" numCol="1" anchor="t" anchorCtr="0" compatLnSpc="1">
              <a:prstTxWarp prst="textNoShape">
                <a:avLst/>
              </a:prstTxWarp>
            </a:bodyPr>
            <a:lstStyle/>
            <a:p>
              <a:endParaRPr lang="en-US" sz="1764">
                <a:solidFill>
                  <a:srgbClr val="FFFFFF"/>
                </a:solidFill>
              </a:endParaRPr>
            </a:p>
          </p:txBody>
        </p:sp>
        <p:sp>
          <p:nvSpPr>
            <p:cNvPr id="203" name="TextBox 202"/>
            <p:cNvSpPr txBox="1"/>
            <p:nvPr/>
          </p:nvSpPr>
          <p:spPr>
            <a:xfrm>
              <a:off x="699313" y="3085922"/>
              <a:ext cx="979453" cy="193863"/>
            </a:xfrm>
            <a:prstGeom prst="rect">
              <a:avLst/>
            </a:prstGeom>
            <a:noFill/>
          </p:spPr>
          <p:txBody>
            <a:bodyPr wrap="none" lIns="0" tIns="0" rIns="0" bIns="0" rtlCol="0">
              <a:spAutoFit/>
            </a:bodyPr>
            <a:lstStyle/>
            <a:p>
              <a:pPr algn="ctr">
                <a:lnSpc>
                  <a:spcPct val="90000"/>
                </a:lnSpc>
                <a:spcAft>
                  <a:spcPts val="588"/>
                </a:spcAft>
              </a:pPr>
              <a:r>
                <a:rPr lang="en-US" sz="1372" dirty="0">
                  <a:gradFill>
                    <a:gsLst>
                      <a:gs pos="2917">
                        <a:srgbClr val="68217A"/>
                      </a:gs>
                      <a:gs pos="30000">
                        <a:srgbClr val="68217A"/>
                      </a:gs>
                    </a:gsLst>
                    <a:lin ang="5400000" scaled="0"/>
                  </a:gradFill>
                </a:rPr>
                <a:t>Applications</a:t>
              </a:r>
            </a:p>
          </p:txBody>
        </p:sp>
      </p:grpSp>
      <p:sp>
        <p:nvSpPr>
          <p:cNvPr id="205" name="Rectangle 204"/>
          <p:cNvSpPr/>
          <p:nvPr/>
        </p:nvSpPr>
        <p:spPr bwMode="auto">
          <a:xfrm>
            <a:off x="403599" y="3429000"/>
            <a:ext cx="1523525" cy="53771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3391" tIns="89619" rIns="143391" bIns="89619" numCol="1" spcCol="0" rtlCol="0" fromWordArt="0" anchor="t" anchorCtr="0" forceAA="0" compatLnSpc="1">
            <a:prstTxWarp prst="textNoShape">
              <a:avLst/>
            </a:prstTxWarp>
            <a:noAutofit/>
          </a:bodyPr>
          <a:lstStyle/>
          <a:p>
            <a:pPr>
              <a:lnSpc>
                <a:spcPct val="90000"/>
              </a:lnSpc>
              <a:spcAft>
                <a:spcPts val="588"/>
              </a:spcAft>
            </a:pPr>
            <a:r>
              <a:rPr lang="en-US" sz="1176" dirty="0">
                <a:gradFill>
                  <a:gsLst>
                    <a:gs pos="2917">
                      <a:srgbClr val="68217A"/>
                    </a:gs>
                    <a:gs pos="30000">
                      <a:srgbClr val="68217A"/>
                    </a:gs>
                  </a:gsLst>
                  <a:lin ang="5400000" scaled="0"/>
                </a:gradFill>
                <a:ea typeface="MS PGothic" charset="0"/>
                <a:cs typeface="MS PGothic" charset="0"/>
              </a:rPr>
              <a:t>Legacy IOT </a:t>
            </a:r>
            <a:br>
              <a:rPr lang="en-US" sz="1176" dirty="0">
                <a:gradFill>
                  <a:gsLst>
                    <a:gs pos="2917">
                      <a:srgbClr val="68217A"/>
                    </a:gs>
                    <a:gs pos="30000">
                      <a:srgbClr val="68217A"/>
                    </a:gs>
                  </a:gsLst>
                  <a:lin ang="5400000" scaled="0"/>
                </a:gradFill>
                <a:ea typeface="MS PGothic" charset="0"/>
                <a:cs typeface="MS PGothic" charset="0"/>
              </a:rPr>
            </a:br>
            <a:r>
              <a:rPr lang="en-US" sz="1176" dirty="0">
                <a:gradFill>
                  <a:gsLst>
                    <a:gs pos="2917">
                      <a:srgbClr val="68217A"/>
                    </a:gs>
                    <a:gs pos="30000">
                      <a:srgbClr val="68217A"/>
                    </a:gs>
                  </a:gsLst>
                  <a:lin ang="5400000" scaled="0"/>
                </a:gradFill>
                <a:ea typeface="MS PGothic" charset="0"/>
                <a:cs typeface="MS PGothic" charset="0"/>
              </a:rPr>
              <a:t>(custom protocols)</a:t>
            </a:r>
          </a:p>
        </p:txBody>
      </p:sp>
      <p:sp>
        <p:nvSpPr>
          <p:cNvPr id="206" name="Rectangle 205"/>
          <p:cNvSpPr/>
          <p:nvPr/>
        </p:nvSpPr>
        <p:spPr bwMode="auto">
          <a:xfrm>
            <a:off x="403599" y="4145945"/>
            <a:ext cx="1523525" cy="53771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3391" tIns="89619" rIns="143391" bIns="89619" numCol="1" spcCol="0" rtlCol="0" fromWordArt="0" anchor="t" anchorCtr="0" forceAA="0" compatLnSpc="1">
            <a:prstTxWarp prst="textNoShape">
              <a:avLst/>
            </a:prstTxWarp>
            <a:noAutofit/>
          </a:bodyPr>
          <a:lstStyle/>
          <a:p>
            <a:pPr>
              <a:lnSpc>
                <a:spcPct val="90000"/>
              </a:lnSpc>
              <a:spcAft>
                <a:spcPts val="588"/>
              </a:spcAft>
            </a:pPr>
            <a:r>
              <a:rPr lang="en-US" sz="1176" dirty="0">
                <a:gradFill>
                  <a:gsLst>
                    <a:gs pos="2917">
                      <a:srgbClr val="68217A"/>
                    </a:gs>
                    <a:gs pos="30000">
                      <a:srgbClr val="68217A"/>
                    </a:gs>
                  </a:gsLst>
                  <a:lin ang="5400000" scaled="0"/>
                </a:gradFill>
                <a:ea typeface="MS PGothic" charset="0"/>
                <a:cs typeface="MS PGothic" charset="0"/>
              </a:rPr>
              <a:t>Devices</a:t>
            </a:r>
          </a:p>
        </p:txBody>
      </p:sp>
      <p:sp>
        <p:nvSpPr>
          <p:cNvPr id="207" name="Rectangle 206"/>
          <p:cNvSpPr/>
          <p:nvPr/>
        </p:nvSpPr>
        <p:spPr bwMode="auto">
          <a:xfrm>
            <a:off x="403599" y="4862890"/>
            <a:ext cx="1523525" cy="53771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3391" tIns="89619" rIns="143391" bIns="89619" numCol="1" spcCol="0" rtlCol="0" fromWordArt="0" anchor="t" anchorCtr="0" forceAA="0" compatLnSpc="1">
            <a:prstTxWarp prst="textNoShape">
              <a:avLst/>
            </a:prstTxWarp>
            <a:noAutofit/>
          </a:bodyPr>
          <a:lstStyle/>
          <a:p>
            <a:pPr>
              <a:lnSpc>
                <a:spcPct val="90000"/>
              </a:lnSpc>
              <a:spcAft>
                <a:spcPts val="588"/>
              </a:spcAft>
            </a:pPr>
            <a:r>
              <a:rPr lang="en-US" sz="1176" dirty="0">
                <a:gradFill>
                  <a:gsLst>
                    <a:gs pos="2917">
                      <a:srgbClr val="68217A"/>
                    </a:gs>
                    <a:gs pos="30000">
                      <a:srgbClr val="68217A"/>
                    </a:gs>
                  </a:gsLst>
                  <a:lin ang="5400000" scaled="0"/>
                </a:gradFill>
                <a:ea typeface="MS PGothic" charset="0"/>
                <a:cs typeface="MS PGothic" charset="0"/>
              </a:rPr>
              <a:t>IP-capable devices</a:t>
            </a:r>
            <a:br>
              <a:rPr lang="en-US" sz="1176" dirty="0">
                <a:gradFill>
                  <a:gsLst>
                    <a:gs pos="2917">
                      <a:srgbClr val="68217A"/>
                    </a:gs>
                    <a:gs pos="30000">
                      <a:srgbClr val="68217A"/>
                    </a:gs>
                  </a:gsLst>
                  <a:lin ang="5400000" scaled="0"/>
                </a:gradFill>
                <a:ea typeface="MS PGothic" charset="0"/>
                <a:cs typeface="MS PGothic" charset="0"/>
              </a:rPr>
            </a:br>
            <a:r>
              <a:rPr lang="en-US" sz="1176" dirty="0">
                <a:gradFill>
                  <a:gsLst>
                    <a:gs pos="2917">
                      <a:srgbClr val="68217A"/>
                    </a:gs>
                    <a:gs pos="30000">
                      <a:srgbClr val="68217A"/>
                    </a:gs>
                  </a:gsLst>
                  <a:lin ang="5400000" scaled="0"/>
                </a:gradFill>
                <a:ea typeface="MS PGothic" charset="0"/>
                <a:cs typeface="MS PGothic" charset="0"/>
              </a:rPr>
              <a:t>(Windows/Linux)</a:t>
            </a:r>
          </a:p>
        </p:txBody>
      </p:sp>
      <p:sp>
        <p:nvSpPr>
          <p:cNvPr id="208" name="Rectangle 207"/>
          <p:cNvSpPr/>
          <p:nvPr/>
        </p:nvSpPr>
        <p:spPr bwMode="auto">
          <a:xfrm>
            <a:off x="403599" y="5579835"/>
            <a:ext cx="1523525" cy="53771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3391" tIns="89619" rIns="143391" bIns="89619" numCol="1" spcCol="0" rtlCol="0" fromWordArt="0" anchor="t" anchorCtr="0" forceAA="0" compatLnSpc="1">
            <a:prstTxWarp prst="textNoShape">
              <a:avLst/>
            </a:prstTxWarp>
            <a:noAutofit/>
          </a:bodyPr>
          <a:lstStyle/>
          <a:p>
            <a:pPr>
              <a:lnSpc>
                <a:spcPct val="90000"/>
              </a:lnSpc>
              <a:spcAft>
                <a:spcPts val="588"/>
              </a:spcAft>
            </a:pPr>
            <a:r>
              <a:rPr lang="en-US" sz="1176" dirty="0">
                <a:gradFill>
                  <a:gsLst>
                    <a:gs pos="2917">
                      <a:srgbClr val="68217A"/>
                    </a:gs>
                    <a:gs pos="30000">
                      <a:srgbClr val="68217A"/>
                    </a:gs>
                  </a:gsLst>
                  <a:lin ang="5400000" scaled="0"/>
                </a:gradFill>
                <a:ea typeface="MS PGothic" charset="0"/>
                <a:cs typeface="MS PGothic" charset="0"/>
              </a:rPr>
              <a:t>Low-power devices (RTOS)</a:t>
            </a:r>
          </a:p>
        </p:txBody>
      </p:sp>
      <p:grpSp>
        <p:nvGrpSpPr>
          <p:cNvPr id="6" name="Group 5"/>
          <p:cNvGrpSpPr/>
          <p:nvPr/>
        </p:nvGrpSpPr>
        <p:grpSpPr>
          <a:xfrm>
            <a:off x="10245180" y="2075139"/>
            <a:ext cx="1616175" cy="3056572"/>
            <a:chOff x="10453339" y="1941221"/>
            <a:chExt cx="1649012" cy="3118675"/>
          </a:xfrm>
        </p:grpSpPr>
        <p:grpSp>
          <p:nvGrpSpPr>
            <p:cNvPr id="3" name="Group 2"/>
            <p:cNvGrpSpPr/>
            <p:nvPr/>
          </p:nvGrpSpPr>
          <p:grpSpPr>
            <a:xfrm>
              <a:off x="10573470" y="3133356"/>
              <a:ext cx="1378363" cy="931581"/>
              <a:chOff x="10573470" y="3103906"/>
              <a:chExt cx="1378363" cy="931581"/>
            </a:xfrm>
          </p:grpSpPr>
          <p:sp>
            <p:nvSpPr>
              <p:cNvPr id="209" name="Freeform 8"/>
              <p:cNvSpPr>
                <a:spLocks noChangeAspect="1" noEditPoints="1"/>
              </p:cNvSpPr>
              <p:nvPr/>
            </p:nvSpPr>
            <p:spPr bwMode="black">
              <a:xfrm>
                <a:off x="10912547" y="3103906"/>
                <a:ext cx="703634" cy="703451"/>
              </a:xfrm>
              <a:custGeom>
                <a:avLst/>
                <a:gdLst>
                  <a:gd name="T0" fmla="*/ 226 w 300"/>
                  <a:gd name="T1" fmla="*/ 193 h 300"/>
                  <a:gd name="T2" fmla="*/ 233 w 300"/>
                  <a:gd name="T3" fmla="*/ 157 h 300"/>
                  <a:gd name="T4" fmla="*/ 233 w 300"/>
                  <a:gd name="T5" fmla="*/ 128 h 300"/>
                  <a:gd name="T6" fmla="*/ 142 w 300"/>
                  <a:gd name="T7" fmla="*/ 51 h 300"/>
                  <a:gd name="T8" fmla="*/ 52 w 300"/>
                  <a:gd name="T9" fmla="*/ 128 h 300"/>
                  <a:gd name="T10" fmla="*/ 52 w 300"/>
                  <a:gd name="T11" fmla="*/ 157 h 300"/>
                  <a:gd name="T12" fmla="*/ 142 w 300"/>
                  <a:gd name="T13" fmla="*/ 234 h 300"/>
                  <a:gd name="T14" fmla="*/ 183 w 300"/>
                  <a:gd name="T15" fmla="*/ 224 h 300"/>
                  <a:gd name="T16" fmla="*/ 193 w 300"/>
                  <a:gd name="T17" fmla="*/ 226 h 300"/>
                  <a:gd name="T18" fmla="*/ 270 w 300"/>
                  <a:gd name="T19" fmla="*/ 300 h 300"/>
                  <a:gd name="T20" fmla="*/ 298 w 300"/>
                  <a:gd name="T21" fmla="*/ 275 h 300"/>
                  <a:gd name="T22" fmla="*/ 206 w 300"/>
                  <a:gd name="T23" fmla="*/ 157 h 300"/>
                  <a:gd name="T24" fmla="*/ 142 w 300"/>
                  <a:gd name="T25" fmla="*/ 208 h 300"/>
                  <a:gd name="T26" fmla="*/ 78 w 300"/>
                  <a:gd name="T27" fmla="*/ 157 h 300"/>
                  <a:gd name="T28" fmla="*/ 78 w 300"/>
                  <a:gd name="T29" fmla="*/ 128 h 300"/>
                  <a:gd name="T30" fmla="*/ 142 w 300"/>
                  <a:gd name="T31" fmla="*/ 77 h 300"/>
                  <a:gd name="T32" fmla="*/ 206 w 300"/>
                  <a:gd name="T33" fmla="*/ 128 h 300"/>
                  <a:gd name="T34" fmla="*/ 206 w 300"/>
                  <a:gd name="T35" fmla="*/ 157 h 300"/>
                  <a:gd name="T36" fmla="*/ 197 w 300"/>
                  <a:gd name="T37" fmla="*/ 142 h 300"/>
                  <a:gd name="T38" fmla="*/ 156 w 300"/>
                  <a:gd name="T39" fmla="*/ 157 h 300"/>
                  <a:gd name="T40" fmla="*/ 142 w 300"/>
                  <a:gd name="T41" fmla="*/ 197 h 300"/>
                  <a:gd name="T42" fmla="*/ 128 w 300"/>
                  <a:gd name="T43" fmla="*/ 157 h 300"/>
                  <a:gd name="T44" fmla="*/ 87 w 300"/>
                  <a:gd name="T45" fmla="*/ 142 h 300"/>
                  <a:gd name="T46" fmla="*/ 128 w 300"/>
                  <a:gd name="T47" fmla="*/ 128 h 300"/>
                  <a:gd name="T48" fmla="*/ 142 w 300"/>
                  <a:gd name="T49" fmla="*/ 88 h 300"/>
                  <a:gd name="T50" fmla="*/ 156 w 300"/>
                  <a:gd name="T51" fmla="*/ 128 h 300"/>
                  <a:gd name="T52" fmla="*/ 142 w 300"/>
                  <a:gd name="T53" fmla="*/ 40 h 300"/>
                  <a:gd name="T54" fmla="*/ 128 w 300"/>
                  <a:gd name="T55" fmla="*/ 0 h 300"/>
                  <a:gd name="T56" fmla="*/ 156 w 300"/>
                  <a:gd name="T57" fmla="*/ 41 h 300"/>
                  <a:gd name="T58" fmla="*/ 40 w 300"/>
                  <a:gd name="T59" fmla="*/ 142 h 300"/>
                  <a:gd name="T60" fmla="*/ 0 w 300"/>
                  <a:gd name="T61" fmla="*/ 157 h 300"/>
                  <a:gd name="T62" fmla="*/ 41 w 300"/>
                  <a:gd name="T63" fmla="*/ 128 h 300"/>
                  <a:gd name="T64" fmla="*/ 142 w 300"/>
                  <a:gd name="T65" fmla="*/ 245 h 300"/>
                  <a:gd name="T66" fmla="*/ 156 w 300"/>
                  <a:gd name="T67" fmla="*/ 285 h 300"/>
                  <a:gd name="T68" fmla="*/ 128 w 300"/>
                  <a:gd name="T69" fmla="*/ 244 h 300"/>
                  <a:gd name="T70" fmla="*/ 245 w 300"/>
                  <a:gd name="T71" fmla="*/ 142 h 300"/>
                  <a:gd name="T72" fmla="*/ 285 w 300"/>
                  <a:gd name="T73" fmla="*/ 128 h 300"/>
                  <a:gd name="T74" fmla="*/ 243 w 300"/>
                  <a:gd name="T75" fmla="*/ 15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0" h="300">
                    <a:moveTo>
                      <a:pt x="298" y="266"/>
                    </a:moveTo>
                    <a:cubicBezTo>
                      <a:pt x="226" y="193"/>
                      <a:pt x="226" y="193"/>
                      <a:pt x="226" y="193"/>
                    </a:cubicBezTo>
                    <a:cubicBezTo>
                      <a:pt x="223" y="191"/>
                      <a:pt x="222" y="186"/>
                      <a:pt x="224" y="183"/>
                    </a:cubicBezTo>
                    <a:cubicBezTo>
                      <a:pt x="228" y="175"/>
                      <a:pt x="231" y="166"/>
                      <a:pt x="233" y="157"/>
                    </a:cubicBezTo>
                    <a:cubicBezTo>
                      <a:pt x="233" y="152"/>
                      <a:pt x="234" y="147"/>
                      <a:pt x="234" y="142"/>
                    </a:cubicBezTo>
                    <a:cubicBezTo>
                      <a:pt x="234" y="138"/>
                      <a:pt x="233" y="133"/>
                      <a:pt x="233" y="128"/>
                    </a:cubicBezTo>
                    <a:cubicBezTo>
                      <a:pt x="227" y="89"/>
                      <a:pt x="196" y="58"/>
                      <a:pt x="156" y="52"/>
                    </a:cubicBezTo>
                    <a:cubicBezTo>
                      <a:pt x="152" y="51"/>
                      <a:pt x="147" y="51"/>
                      <a:pt x="142" y="51"/>
                    </a:cubicBezTo>
                    <a:cubicBezTo>
                      <a:pt x="137" y="51"/>
                      <a:pt x="133" y="51"/>
                      <a:pt x="128" y="52"/>
                    </a:cubicBezTo>
                    <a:cubicBezTo>
                      <a:pt x="89" y="58"/>
                      <a:pt x="58" y="89"/>
                      <a:pt x="52" y="128"/>
                    </a:cubicBezTo>
                    <a:cubicBezTo>
                      <a:pt x="51" y="133"/>
                      <a:pt x="51" y="138"/>
                      <a:pt x="51" y="142"/>
                    </a:cubicBezTo>
                    <a:cubicBezTo>
                      <a:pt x="51" y="147"/>
                      <a:pt x="51" y="152"/>
                      <a:pt x="52" y="157"/>
                    </a:cubicBezTo>
                    <a:cubicBezTo>
                      <a:pt x="58" y="196"/>
                      <a:pt x="89" y="227"/>
                      <a:pt x="128" y="233"/>
                    </a:cubicBezTo>
                    <a:cubicBezTo>
                      <a:pt x="133" y="234"/>
                      <a:pt x="137" y="234"/>
                      <a:pt x="142" y="234"/>
                    </a:cubicBezTo>
                    <a:cubicBezTo>
                      <a:pt x="147" y="234"/>
                      <a:pt x="152" y="234"/>
                      <a:pt x="156" y="233"/>
                    </a:cubicBezTo>
                    <a:cubicBezTo>
                      <a:pt x="166" y="231"/>
                      <a:pt x="175" y="228"/>
                      <a:pt x="183" y="224"/>
                    </a:cubicBezTo>
                    <a:cubicBezTo>
                      <a:pt x="184" y="224"/>
                      <a:pt x="185" y="223"/>
                      <a:pt x="187" y="223"/>
                    </a:cubicBezTo>
                    <a:cubicBezTo>
                      <a:pt x="189" y="223"/>
                      <a:pt x="192" y="224"/>
                      <a:pt x="193" y="226"/>
                    </a:cubicBezTo>
                    <a:cubicBezTo>
                      <a:pt x="265" y="298"/>
                      <a:pt x="265" y="298"/>
                      <a:pt x="265" y="298"/>
                    </a:cubicBezTo>
                    <a:cubicBezTo>
                      <a:pt x="267" y="299"/>
                      <a:pt x="268" y="300"/>
                      <a:pt x="270" y="300"/>
                    </a:cubicBezTo>
                    <a:cubicBezTo>
                      <a:pt x="272" y="300"/>
                      <a:pt x="273" y="299"/>
                      <a:pt x="275" y="298"/>
                    </a:cubicBezTo>
                    <a:cubicBezTo>
                      <a:pt x="298" y="275"/>
                      <a:pt x="298" y="275"/>
                      <a:pt x="298" y="275"/>
                    </a:cubicBezTo>
                    <a:cubicBezTo>
                      <a:pt x="300" y="272"/>
                      <a:pt x="300" y="268"/>
                      <a:pt x="298" y="266"/>
                    </a:cubicBezTo>
                    <a:close/>
                    <a:moveTo>
                      <a:pt x="206" y="157"/>
                    </a:moveTo>
                    <a:cubicBezTo>
                      <a:pt x="201" y="181"/>
                      <a:pt x="181" y="201"/>
                      <a:pt x="156" y="206"/>
                    </a:cubicBezTo>
                    <a:cubicBezTo>
                      <a:pt x="152" y="207"/>
                      <a:pt x="147" y="208"/>
                      <a:pt x="142" y="208"/>
                    </a:cubicBezTo>
                    <a:cubicBezTo>
                      <a:pt x="137" y="208"/>
                      <a:pt x="133" y="207"/>
                      <a:pt x="128" y="206"/>
                    </a:cubicBezTo>
                    <a:cubicBezTo>
                      <a:pt x="103" y="201"/>
                      <a:pt x="84" y="181"/>
                      <a:pt x="78" y="157"/>
                    </a:cubicBezTo>
                    <a:cubicBezTo>
                      <a:pt x="77" y="152"/>
                      <a:pt x="77" y="147"/>
                      <a:pt x="77" y="142"/>
                    </a:cubicBezTo>
                    <a:cubicBezTo>
                      <a:pt x="77" y="138"/>
                      <a:pt x="77" y="133"/>
                      <a:pt x="78" y="128"/>
                    </a:cubicBezTo>
                    <a:cubicBezTo>
                      <a:pt x="84" y="103"/>
                      <a:pt x="103" y="84"/>
                      <a:pt x="128" y="79"/>
                    </a:cubicBezTo>
                    <a:cubicBezTo>
                      <a:pt x="133" y="78"/>
                      <a:pt x="137" y="77"/>
                      <a:pt x="142" y="77"/>
                    </a:cubicBezTo>
                    <a:cubicBezTo>
                      <a:pt x="147" y="77"/>
                      <a:pt x="152" y="78"/>
                      <a:pt x="156" y="79"/>
                    </a:cubicBezTo>
                    <a:cubicBezTo>
                      <a:pt x="181" y="84"/>
                      <a:pt x="201" y="103"/>
                      <a:pt x="206" y="128"/>
                    </a:cubicBezTo>
                    <a:cubicBezTo>
                      <a:pt x="207" y="133"/>
                      <a:pt x="208" y="138"/>
                      <a:pt x="208" y="142"/>
                    </a:cubicBezTo>
                    <a:cubicBezTo>
                      <a:pt x="208" y="147"/>
                      <a:pt x="207" y="152"/>
                      <a:pt x="206" y="157"/>
                    </a:cubicBezTo>
                    <a:close/>
                    <a:moveTo>
                      <a:pt x="195" y="128"/>
                    </a:moveTo>
                    <a:cubicBezTo>
                      <a:pt x="196" y="133"/>
                      <a:pt x="197" y="138"/>
                      <a:pt x="197" y="142"/>
                    </a:cubicBezTo>
                    <a:cubicBezTo>
                      <a:pt x="197" y="147"/>
                      <a:pt x="196" y="152"/>
                      <a:pt x="195" y="157"/>
                    </a:cubicBezTo>
                    <a:cubicBezTo>
                      <a:pt x="156" y="157"/>
                      <a:pt x="156" y="157"/>
                      <a:pt x="156" y="157"/>
                    </a:cubicBezTo>
                    <a:cubicBezTo>
                      <a:pt x="156" y="195"/>
                      <a:pt x="156" y="195"/>
                      <a:pt x="156" y="195"/>
                    </a:cubicBezTo>
                    <a:cubicBezTo>
                      <a:pt x="152" y="197"/>
                      <a:pt x="147" y="197"/>
                      <a:pt x="142" y="197"/>
                    </a:cubicBezTo>
                    <a:cubicBezTo>
                      <a:pt x="137" y="197"/>
                      <a:pt x="133" y="197"/>
                      <a:pt x="128" y="195"/>
                    </a:cubicBezTo>
                    <a:cubicBezTo>
                      <a:pt x="128" y="157"/>
                      <a:pt x="128" y="157"/>
                      <a:pt x="128" y="157"/>
                    </a:cubicBezTo>
                    <a:cubicBezTo>
                      <a:pt x="89" y="157"/>
                      <a:pt x="89" y="157"/>
                      <a:pt x="89" y="157"/>
                    </a:cubicBezTo>
                    <a:cubicBezTo>
                      <a:pt x="88" y="152"/>
                      <a:pt x="87" y="147"/>
                      <a:pt x="87" y="142"/>
                    </a:cubicBezTo>
                    <a:cubicBezTo>
                      <a:pt x="87" y="138"/>
                      <a:pt x="88" y="133"/>
                      <a:pt x="89" y="128"/>
                    </a:cubicBezTo>
                    <a:cubicBezTo>
                      <a:pt x="128" y="128"/>
                      <a:pt x="128" y="128"/>
                      <a:pt x="128" y="128"/>
                    </a:cubicBezTo>
                    <a:cubicBezTo>
                      <a:pt x="128" y="90"/>
                      <a:pt x="128" y="90"/>
                      <a:pt x="128" y="90"/>
                    </a:cubicBezTo>
                    <a:cubicBezTo>
                      <a:pt x="133" y="88"/>
                      <a:pt x="137" y="88"/>
                      <a:pt x="142" y="88"/>
                    </a:cubicBezTo>
                    <a:cubicBezTo>
                      <a:pt x="147" y="88"/>
                      <a:pt x="152" y="88"/>
                      <a:pt x="156" y="90"/>
                    </a:cubicBezTo>
                    <a:cubicBezTo>
                      <a:pt x="156" y="128"/>
                      <a:pt x="156" y="128"/>
                      <a:pt x="156" y="128"/>
                    </a:cubicBezTo>
                    <a:lnTo>
                      <a:pt x="195" y="128"/>
                    </a:lnTo>
                    <a:close/>
                    <a:moveTo>
                      <a:pt x="142" y="40"/>
                    </a:moveTo>
                    <a:cubicBezTo>
                      <a:pt x="137" y="40"/>
                      <a:pt x="133" y="41"/>
                      <a:pt x="128" y="41"/>
                    </a:cubicBezTo>
                    <a:cubicBezTo>
                      <a:pt x="128" y="0"/>
                      <a:pt x="128" y="0"/>
                      <a:pt x="128" y="0"/>
                    </a:cubicBezTo>
                    <a:cubicBezTo>
                      <a:pt x="156" y="0"/>
                      <a:pt x="156" y="0"/>
                      <a:pt x="156" y="0"/>
                    </a:cubicBezTo>
                    <a:cubicBezTo>
                      <a:pt x="156" y="41"/>
                      <a:pt x="156" y="41"/>
                      <a:pt x="156" y="41"/>
                    </a:cubicBezTo>
                    <a:cubicBezTo>
                      <a:pt x="152" y="41"/>
                      <a:pt x="147" y="40"/>
                      <a:pt x="142" y="40"/>
                    </a:cubicBezTo>
                    <a:close/>
                    <a:moveTo>
                      <a:pt x="40" y="142"/>
                    </a:moveTo>
                    <a:cubicBezTo>
                      <a:pt x="40" y="147"/>
                      <a:pt x="40" y="152"/>
                      <a:pt x="41" y="157"/>
                    </a:cubicBezTo>
                    <a:cubicBezTo>
                      <a:pt x="0" y="157"/>
                      <a:pt x="0" y="157"/>
                      <a:pt x="0" y="157"/>
                    </a:cubicBezTo>
                    <a:cubicBezTo>
                      <a:pt x="0" y="128"/>
                      <a:pt x="0" y="128"/>
                      <a:pt x="0" y="128"/>
                    </a:cubicBezTo>
                    <a:cubicBezTo>
                      <a:pt x="41" y="128"/>
                      <a:pt x="41" y="128"/>
                      <a:pt x="41" y="128"/>
                    </a:cubicBezTo>
                    <a:cubicBezTo>
                      <a:pt x="40" y="133"/>
                      <a:pt x="40" y="138"/>
                      <a:pt x="40" y="142"/>
                    </a:cubicBezTo>
                    <a:close/>
                    <a:moveTo>
                      <a:pt x="142" y="245"/>
                    </a:moveTo>
                    <a:cubicBezTo>
                      <a:pt x="147" y="245"/>
                      <a:pt x="152" y="244"/>
                      <a:pt x="156" y="244"/>
                    </a:cubicBezTo>
                    <a:cubicBezTo>
                      <a:pt x="156" y="285"/>
                      <a:pt x="156" y="285"/>
                      <a:pt x="156" y="285"/>
                    </a:cubicBezTo>
                    <a:cubicBezTo>
                      <a:pt x="128" y="285"/>
                      <a:pt x="128" y="285"/>
                      <a:pt x="128" y="285"/>
                    </a:cubicBezTo>
                    <a:cubicBezTo>
                      <a:pt x="128" y="244"/>
                      <a:pt x="128" y="244"/>
                      <a:pt x="128" y="244"/>
                    </a:cubicBezTo>
                    <a:cubicBezTo>
                      <a:pt x="133" y="244"/>
                      <a:pt x="137" y="245"/>
                      <a:pt x="142" y="245"/>
                    </a:cubicBezTo>
                    <a:close/>
                    <a:moveTo>
                      <a:pt x="245" y="142"/>
                    </a:moveTo>
                    <a:cubicBezTo>
                      <a:pt x="245" y="138"/>
                      <a:pt x="244" y="133"/>
                      <a:pt x="243" y="128"/>
                    </a:cubicBezTo>
                    <a:cubicBezTo>
                      <a:pt x="285" y="128"/>
                      <a:pt x="285" y="128"/>
                      <a:pt x="285" y="128"/>
                    </a:cubicBezTo>
                    <a:cubicBezTo>
                      <a:pt x="285" y="157"/>
                      <a:pt x="285" y="157"/>
                      <a:pt x="285" y="157"/>
                    </a:cubicBezTo>
                    <a:cubicBezTo>
                      <a:pt x="243" y="157"/>
                      <a:pt x="243" y="157"/>
                      <a:pt x="243" y="157"/>
                    </a:cubicBezTo>
                    <a:cubicBezTo>
                      <a:pt x="244" y="152"/>
                      <a:pt x="245" y="147"/>
                      <a:pt x="245" y="142"/>
                    </a:cubicBezTo>
                    <a:close/>
                  </a:path>
                </a:pathLst>
              </a:custGeom>
              <a:solidFill>
                <a:schemeClr val="accent2"/>
              </a:solidFill>
              <a:ln>
                <a:noFill/>
              </a:ln>
            </p:spPr>
            <p:txBody>
              <a:bodyPr vert="horz" wrap="square" lIns="80665" tIns="40333" rIns="80665" bIns="40333" numCol="1" anchor="t" anchorCtr="0" compatLnSpc="1">
                <a:prstTxWarp prst="textNoShape">
                  <a:avLst/>
                </a:prstTxWarp>
              </a:bodyPr>
              <a:lstStyle/>
              <a:p>
                <a:endParaRPr lang="en-US" sz="1568" dirty="0">
                  <a:solidFill>
                    <a:srgbClr val="FFFFFF"/>
                  </a:solidFill>
                </a:endParaRPr>
              </a:p>
            </p:txBody>
          </p:sp>
          <p:sp>
            <p:nvSpPr>
              <p:cNvPr id="210" name="TextBox 209"/>
              <p:cNvSpPr txBox="1"/>
              <p:nvPr/>
            </p:nvSpPr>
            <p:spPr>
              <a:xfrm>
                <a:off x="10573470" y="3841624"/>
                <a:ext cx="1378363" cy="193863"/>
              </a:xfrm>
              <a:prstGeom prst="rect">
                <a:avLst/>
              </a:prstGeom>
              <a:noFill/>
            </p:spPr>
            <p:txBody>
              <a:bodyPr wrap="none" lIns="0" tIns="0" rIns="0" bIns="0" rtlCol="0">
                <a:spAutoFit/>
              </a:bodyPr>
              <a:lstStyle>
                <a:defPPr>
                  <a:defRPr lang="en-US"/>
                </a:defPPr>
                <a:lvl1pPr>
                  <a:lnSpc>
                    <a:spcPct val="90000"/>
                  </a:lnSpc>
                  <a:spcAft>
                    <a:spcPts val="600"/>
                  </a:spcAft>
                  <a:defRPr sz="1400">
                    <a:gradFill>
                      <a:gsLst>
                        <a:gs pos="2917">
                          <a:schemeClr val="tx2"/>
                        </a:gs>
                        <a:gs pos="30000">
                          <a:schemeClr val="tx2"/>
                        </a:gs>
                      </a:gsLst>
                      <a:lin ang="5400000" scaled="0"/>
                    </a:gradFill>
                    <a:latin typeface="+mn-lt"/>
                  </a:defRPr>
                </a:lvl1pPr>
              </a:lstStyle>
              <a:p>
                <a:r>
                  <a:rPr lang="en-US" sz="1372" dirty="0">
                    <a:gradFill>
                      <a:gsLst>
                        <a:gs pos="2917">
                          <a:srgbClr val="68217A"/>
                        </a:gs>
                        <a:gs pos="30000">
                          <a:srgbClr val="68217A"/>
                        </a:gs>
                      </a:gsLst>
                      <a:lin ang="5400000" scaled="0"/>
                    </a:gradFill>
                  </a:rPr>
                  <a:t>Search and query</a:t>
                </a:r>
              </a:p>
            </p:txBody>
          </p:sp>
        </p:grpSp>
        <p:grpSp>
          <p:nvGrpSpPr>
            <p:cNvPr id="2" name="Group 1"/>
            <p:cNvGrpSpPr/>
            <p:nvPr/>
          </p:nvGrpSpPr>
          <p:grpSpPr>
            <a:xfrm>
              <a:off x="10453339" y="4144657"/>
              <a:ext cx="1649012" cy="915239"/>
              <a:chOff x="10453339" y="4144657"/>
              <a:chExt cx="1649012" cy="915239"/>
            </a:xfrm>
          </p:grpSpPr>
          <p:sp>
            <p:nvSpPr>
              <p:cNvPr id="211" name="Freeform 32"/>
              <p:cNvSpPr>
                <a:spLocks noEditPoints="1"/>
              </p:cNvSpPr>
              <p:nvPr/>
            </p:nvSpPr>
            <p:spPr bwMode="auto">
              <a:xfrm>
                <a:off x="10912547" y="4144657"/>
                <a:ext cx="731779" cy="696530"/>
              </a:xfrm>
              <a:custGeom>
                <a:avLst/>
                <a:gdLst>
                  <a:gd name="T0" fmla="*/ 1210 w 2135"/>
                  <a:gd name="T1" fmla="*/ 204 h 2030"/>
                  <a:gd name="T2" fmla="*/ 2029 w 2135"/>
                  <a:gd name="T3" fmla="*/ 204 h 2030"/>
                  <a:gd name="T4" fmla="*/ 2135 w 2135"/>
                  <a:gd name="T5" fmla="*/ 302 h 2030"/>
                  <a:gd name="T6" fmla="*/ 2135 w 2135"/>
                  <a:gd name="T7" fmla="*/ 1724 h 2030"/>
                  <a:gd name="T8" fmla="*/ 2033 w 2135"/>
                  <a:gd name="T9" fmla="*/ 1826 h 2030"/>
                  <a:gd name="T10" fmla="*/ 1218 w 2135"/>
                  <a:gd name="T11" fmla="*/ 1825 h 2030"/>
                  <a:gd name="T12" fmla="*/ 1211 w 2135"/>
                  <a:gd name="T13" fmla="*/ 2030 h 2030"/>
                  <a:gd name="T14" fmla="*/ 967 w 2135"/>
                  <a:gd name="T15" fmla="*/ 1984 h 2030"/>
                  <a:gd name="T16" fmla="*/ 508 w 2135"/>
                  <a:gd name="T17" fmla="*/ 1897 h 2030"/>
                  <a:gd name="T18" fmla="*/ 6 w 2135"/>
                  <a:gd name="T19" fmla="*/ 1803 h 2030"/>
                  <a:gd name="T20" fmla="*/ 1 w 2135"/>
                  <a:gd name="T21" fmla="*/ 1717 h 2030"/>
                  <a:gd name="T22" fmla="*/ 9 w 2135"/>
                  <a:gd name="T23" fmla="*/ 226 h 2030"/>
                  <a:gd name="T24" fmla="*/ 630 w 2135"/>
                  <a:gd name="T25" fmla="*/ 109 h 2030"/>
                  <a:gd name="T26" fmla="*/ 1204 w 2135"/>
                  <a:gd name="T27" fmla="*/ 1 h 2030"/>
                  <a:gd name="T28" fmla="*/ 1211 w 2135"/>
                  <a:gd name="T29" fmla="*/ 1181 h 2030"/>
                  <a:gd name="T30" fmla="*/ 1505 w 2135"/>
                  <a:gd name="T31" fmla="*/ 1364 h 2030"/>
                  <a:gd name="T32" fmla="*/ 1211 w 2135"/>
                  <a:gd name="T33" fmla="*/ 1429 h 2030"/>
                  <a:gd name="T34" fmla="*/ 1503 w 2135"/>
                  <a:gd name="T35" fmla="*/ 1613 h 2030"/>
                  <a:gd name="T36" fmla="*/ 1211 w 2135"/>
                  <a:gd name="T37" fmla="*/ 1743 h 2030"/>
                  <a:gd name="T38" fmla="*/ 2050 w 2135"/>
                  <a:gd name="T39" fmla="*/ 286 h 2030"/>
                  <a:gd name="T40" fmla="*/ 1211 w 2135"/>
                  <a:gd name="T41" fmla="*/ 417 h 2030"/>
                  <a:gd name="T42" fmla="*/ 1503 w 2135"/>
                  <a:gd name="T43" fmla="*/ 601 h 2030"/>
                  <a:gd name="T44" fmla="*/ 1211 w 2135"/>
                  <a:gd name="T45" fmla="*/ 610 h 2030"/>
                  <a:gd name="T46" fmla="*/ 1219 w 2135"/>
                  <a:gd name="T47" fmla="*/ 670 h 2030"/>
                  <a:gd name="T48" fmla="*/ 1504 w 2135"/>
                  <a:gd name="T49" fmla="*/ 670 h 2030"/>
                  <a:gd name="T50" fmla="*/ 1211 w 2135"/>
                  <a:gd name="T51" fmla="*/ 854 h 2030"/>
                  <a:gd name="T52" fmla="*/ 1504 w 2135"/>
                  <a:gd name="T53" fmla="*/ 927 h 2030"/>
                  <a:gd name="T54" fmla="*/ 1211 w 2135"/>
                  <a:gd name="T55" fmla="*/ 1111 h 2030"/>
                  <a:gd name="T56" fmla="*/ 840 w 2135"/>
                  <a:gd name="T57" fmla="*/ 1361 h 2030"/>
                  <a:gd name="T58" fmla="*/ 650 w 2135"/>
                  <a:gd name="T59" fmla="*/ 1004 h 2030"/>
                  <a:gd name="T60" fmla="*/ 831 w 2135"/>
                  <a:gd name="T61" fmla="*/ 648 h 2030"/>
                  <a:gd name="T62" fmla="*/ 822 w 2135"/>
                  <a:gd name="T63" fmla="*/ 641 h 2030"/>
                  <a:gd name="T64" fmla="*/ 681 w 2135"/>
                  <a:gd name="T65" fmla="*/ 651 h 2030"/>
                  <a:gd name="T66" fmla="*/ 610 w 2135"/>
                  <a:gd name="T67" fmla="*/ 798 h 2030"/>
                  <a:gd name="T68" fmla="*/ 562 w 2135"/>
                  <a:gd name="T69" fmla="*/ 920 h 2030"/>
                  <a:gd name="T70" fmla="*/ 465 w 2135"/>
                  <a:gd name="T71" fmla="*/ 671 h 2030"/>
                  <a:gd name="T72" fmla="*/ 345 w 2135"/>
                  <a:gd name="T73" fmla="*/ 674 h 2030"/>
                  <a:gd name="T74" fmla="*/ 318 w 2135"/>
                  <a:gd name="T75" fmla="*/ 685 h 2030"/>
                  <a:gd name="T76" fmla="*/ 470 w 2135"/>
                  <a:gd name="T77" fmla="*/ 996 h 2030"/>
                  <a:gd name="T78" fmla="*/ 307 w 2135"/>
                  <a:gd name="T79" fmla="*/ 1308 h 2030"/>
                  <a:gd name="T80" fmla="*/ 305 w 2135"/>
                  <a:gd name="T81" fmla="*/ 1324 h 2030"/>
                  <a:gd name="T82" fmla="*/ 438 w 2135"/>
                  <a:gd name="T83" fmla="*/ 1334 h 2030"/>
                  <a:gd name="T84" fmla="*/ 519 w 2135"/>
                  <a:gd name="T85" fmla="*/ 1171 h 2030"/>
                  <a:gd name="T86" fmla="*/ 556 w 2135"/>
                  <a:gd name="T87" fmla="*/ 1076 h 2030"/>
                  <a:gd name="T88" fmla="*/ 572 w 2135"/>
                  <a:gd name="T89" fmla="*/ 1128 h 2030"/>
                  <a:gd name="T90" fmla="*/ 687 w 2135"/>
                  <a:gd name="T91" fmla="*/ 1351 h 2030"/>
                  <a:gd name="T92" fmla="*/ 840 w 2135"/>
                  <a:gd name="T93" fmla="*/ 1361 h 2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35" h="2030">
                    <a:moveTo>
                      <a:pt x="1210" y="0"/>
                    </a:moveTo>
                    <a:cubicBezTo>
                      <a:pt x="1210" y="68"/>
                      <a:pt x="1210" y="135"/>
                      <a:pt x="1210" y="204"/>
                    </a:cubicBezTo>
                    <a:cubicBezTo>
                      <a:pt x="1214" y="204"/>
                      <a:pt x="1218" y="204"/>
                      <a:pt x="1221" y="204"/>
                    </a:cubicBezTo>
                    <a:cubicBezTo>
                      <a:pt x="1490" y="204"/>
                      <a:pt x="1760" y="204"/>
                      <a:pt x="2029" y="204"/>
                    </a:cubicBezTo>
                    <a:cubicBezTo>
                      <a:pt x="2053" y="204"/>
                      <a:pt x="2076" y="208"/>
                      <a:pt x="2095" y="223"/>
                    </a:cubicBezTo>
                    <a:cubicBezTo>
                      <a:pt x="2121" y="243"/>
                      <a:pt x="2134" y="269"/>
                      <a:pt x="2135" y="302"/>
                    </a:cubicBezTo>
                    <a:cubicBezTo>
                      <a:pt x="2135" y="303"/>
                      <a:pt x="2135" y="304"/>
                      <a:pt x="2135" y="306"/>
                    </a:cubicBezTo>
                    <a:cubicBezTo>
                      <a:pt x="2135" y="778"/>
                      <a:pt x="2135" y="1251"/>
                      <a:pt x="2135" y="1724"/>
                    </a:cubicBezTo>
                    <a:cubicBezTo>
                      <a:pt x="2135" y="1758"/>
                      <a:pt x="2122" y="1786"/>
                      <a:pt x="2094" y="1807"/>
                    </a:cubicBezTo>
                    <a:cubicBezTo>
                      <a:pt x="2076" y="1820"/>
                      <a:pt x="2055" y="1826"/>
                      <a:pt x="2033" y="1826"/>
                    </a:cubicBezTo>
                    <a:cubicBezTo>
                      <a:pt x="1774" y="1825"/>
                      <a:pt x="1515" y="1825"/>
                      <a:pt x="1256" y="1825"/>
                    </a:cubicBezTo>
                    <a:cubicBezTo>
                      <a:pt x="1243" y="1825"/>
                      <a:pt x="1231" y="1825"/>
                      <a:pt x="1218" y="1825"/>
                    </a:cubicBezTo>
                    <a:cubicBezTo>
                      <a:pt x="1216" y="1825"/>
                      <a:pt x="1214" y="1825"/>
                      <a:pt x="1211" y="1825"/>
                    </a:cubicBezTo>
                    <a:cubicBezTo>
                      <a:pt x="1211" y="1894"/>
                      <a:pt x="1211" y="1961"/>
                      <a:pt x="1211" y="2030"/>
                    </a:cubicBezTo>
                    <a:cubicBezTo>
                      <a:pt x="1191" y="2026"/>
                      <a:pt x="1172" y="2022"/>
                      <a:pt x="1153" y="2019"/>
                    </a:cubicBezTo>
                    <a:cubicBezTo>
                      <a:pt x="1091" y="2007"/>
                      <a:pt x="1029" y="1995"/>
                      <a:pt x="967" y="1984"/>
                    </a:cubicBezTo>
                    <a:cubicBezTo>
                      <a:pt x="893" y="1970"/>
                      <a:pt x="818" y="1956"/>
                      <a:pt x="744" y="1942"/>
                    </a:cubicBezTo>
                    <a:cubicBezTo>
                      <a:pt x="665" y="1927"/>
                      <a:pt x="587" y="1912"/>
                      <a:pt x="508" y="1897"/>
                    </a:cubicBezTo>
                    <a:cubicBezTo>
                      <a:pt x="423" y="1881"/>
                      <a:pt x="339" y="1865"/>
                      <a:pt x="254" y="1849"/>
                    </a:cubicBezTo>
                    <a:cubicBezTo>
                      <a:pt x="171" y="1834"/>
                      <a:pt x="89" y="1818"/>
                      <a:pt x="6" y="1803"/>
                    </a:cubicBezTo>
                    <a:cubicBezTo>
                      <a:pt x="1" y="1802"/>
                      <a:pt x="0" y="1800"/>
                      <a:pt x="0" y="1796"/>
                    </a:cubicBezTo>
                    <a:cubicBezTo>
                      <a:pt x="1" y="1770"/>
                      <a:pt x="1" y="1744"/>
                      <a:pt x="1" y="1717"/>
                    </a:cubicBezTo>
                    <a:cubicBezTo>
                      <a:pt x="1" y="1224"/>
                      <a:pt x="1" y="730"/>
                      <a:pt x="0" y="236"/>
                    </a:cubicBezTo>
                    <a:cubicBezTo>
                      <a:pt x="0" y="230"/>
                      <a:pt x="2" y="227"/>
                      <a:pt x="9" y="226"/>
                    </a:cubicBezTo>
                    <a:cubicBezTo>
                      <a:pt x="122" y="205"/>
                      <a:pt x="234" y="184"/>
                      <a:pt x="347" y="163"/>
                    </a:cubicBezTo>
                    <a:cubicBezTo>
                      <a:pt x="441" y="145"/>
                      <a:pt x="535" y="127"/>
                      <a:pt x="630" y="109"/>
                    </a:cubicBezTo>
                    <a:cubicBezTo>
                      <a:pt x="725" y="91"/>
                      <a:pt x="820" y="73"/>
                      <a:pt x="916" y="55"/>
                    </a:cubicBezTo>
                    <a:cubicBezTo>
                      <a:pt x="1012" y="37"/>
                      <a:pt x="1108" y="19"/>
                      <a:pt x="1204" y="1"/>
                    </a:cubicBezTo>
                    <a:cubicBezTo>
                      <a:pt x="1206" y="1"/>
                      <a:pt x="1208" y="0"/>
                      <a:pt x="1210" y="0"/>
                    </a:cubicBezTo>
                    <a:close/>
                    <a:moveTo>
                      <a:pt x="1211" y="1181"/>
                    </a:moveTo>
                    <a:cubicBezTo>
                      <a:pt x="1309" y="1181"/>
                      <a:pt x="1407" y="1181"/>
                      <a:pt x="1505" y="1181"/>
                    </a:cubicBezTo>
                    <a:cubicBezTo>
                      <a:pt x="1505" y="1242"/>
                      <a:pt x="1505" y="1303"/>
                      <a:pt x="1505" y="1364"/>
                    </a:cubicBezTo>
                    <a:cubicBezTo>
                      <a:pt x="1407" y="1364"/>
                      <a:pt x="1309" y="1364"/>
                      <a:pt x="1211" y="1364"/>
                    </a:cubicBezTo>
                    <a:cubicBezTo>
                      <a:pt x="1211" y="1386"/>
                      <a:pt x="1211" y="1407"/>
                      <a:pt x="1211" y="1429"/>
                    </a:cubicBezTo>
                    <a:cubicBezTo>
                      <a:pt x="1309" y="1429"/>
                      <a:pt x="1406" y="1429"/>
                      <a:pt x="1503" y="1429"/>
                    </a:cubicBezTo>
                    <a:cubicBezTo>
                      <a:pt x="1503" y="1490"/>
                      <a:pt x="1503" y="1551"/>
                      <a:pt x="1503" y="1613"/>
                    </a:cubicBezTo>
                    <a:cubicBezTo>
                      <a:pt x="1406" y="1613"/>
                      <a:pt x="1308" y="1613"/>
                      <a:pt x="1211" y="1613"/>
                    </a:cubicBezTo>
                    <a:cubicBezTo>
                      <a:pt x="1211" y="1657"/>
                      <a:pt x="1211" y="1700"/>
                      <a:pt x="1211" y="1743"/>
                    </a:cubicBezTo>
                    <a:cubicBezTo>
                      <a:pt x="1491" y="1743"/>
                      <a:pt x="1770" y="1743"/>
                      <a:pt x="2050" y="1743"/>
                    </a:cubicBezTo>
                    <a:cubicBezTo>
                      <a:pt x="2050" y="1257"/>
                      <a:pt x="2050" y="772"/>
                      <a:pt x="2050" y="286"/>
                    </a:cubicBezTo>
                    <a:cubicBezTo>
                      <a:pt x="1770" y="286"/>
                      <a:pt x="1491" y="286"/>
                      <a:pt x="1211" y="286"/>
                    </a:cubicBezTo>
                    <a:cubicBezTo>
                      <a:pt x="1211" y="329"/>
                      <a:pt x="1211" y="373"/>
                      <a:pt x="1211" y="417"/>
                    </a:cubicBezTo>
                    <a:cubicBezTo>
                      <a:pt x="1309" y="417"/>
                      <a:pt x="1406" y="417"/>
                      <a:pt x="1503" y="417"/>
                    </a:cubicBezTo>
                    <a:cubicBezTo>
                      <a:pt x="1503" y="478"/>
                      <a:pt x="1503" y="539"/>
                      <a:pt x="1503" y="601"/>
                    </a:cubicBezTo>
                    <a:cubicBezTo>
                      <a:pt x="1406" y="601"/>
                      <a:pt x="1308" y="601"/>
                      <a:pt x="1211" y="601"/>
                    </a:cubicBezTo>
                    <a:cubicBezTo>
                      <a:pt x="1211" y="604"/>
                      <a:pt x="1211" y="607"/>
                      <a:pt x="1211" y="610"/>
                    </a:cubicBezTo>
                    <a:cubicBezTo>
                      <a:pt x="1211" y="627"/>
                      <a:pt x="1211" y="644"/>
                      <a:pt x="1211" y="661"/>
                    </a:cubicBezTo>
                    <a:cubicBezTo>
                      <a:pt x="1211" y="670"/>
                      <a:pt x="1211" y="670"/>
                      <a:pt x="1219" y="670"/>
                    </a:cubicBezTo>
                    <a:cubicBezTo>
                      <a:pt x="1311" y="670"/>
                      <a:pt x="1404" y="670"/>
                      <a:pt x="1496" y="670"/>
                    </a:cubicBezTo>
                    <a:cubicBezTo>
                      <a:pt x="1499" y="670"/>
                      <a:pt x="1501" y="670"/>
                      <a:pt x="1504" y="670"/>
                    </a:cubicBezTo>
                    <a:cubicBezTo>
                      <a:pt x="1504" y="731"/>
                      <a:pt x="1504" y="792"/>
                      <a:pt x="1504" y="854"/>
                    </a:cubicBezTo>
                    <a:cubicBezTo>
                      <a:pt x="1406" y="854"/>
                      <a:pt x="1309" y="854"/>
                      <a:pt x="1211" y="854"/>
                    </a:cubicBezTo>
                    <a:cubicBezTo>
                      <a:pt x="1211" y="879"/>
                      <a:pt x="1211" y="903"/>
                      <a:pt x="1211" y="927"/>
                    </a:cubicBezTo>
                    <a:cubicBezTo>
                      <a:pt x="1309" y="927"/>
                      <a:pt x="1407" y="927"/>
                      <a:pt x="1504" y="927"/>
                    </a:cubicBezTo>
                    <a:cubicBezTo>
                      <a:pt x="1504" y="989"/>
                      <a:pt x="1504" y="1050"/>
                      <a:pt x="1504" y="1111"/>
                    </a:cubicBezTo>
                    <a:cubicBezTo>
                      <a:pt x="1406" y="1111"/>
                      <a:pt x="1309" y="1111"/>
                      <a:pt x="1211" y="1111"/>
                    </a:cubicBezTo>
                    <a:cubicBezTo>
                      <a:pt x="1211" y="1135"/>
                      <a:pt x="1211" y="1157"/>
                      <a:pt x="1211" y="1181"/>
                    </a:cubicBezTo>
                    <a:close/>
                    <a:moveTo>
                      <a:pt x="840" y="1361"/>
                    </a:moveTo>
                    <a:cubicBezTo>
                      <a:pt x="838" y="1357"/>
                      <a:pt x="836" y="1354"/>
                      <a:pt x="835" y="1352"/>
                    </a:cubicBezTo>
                    <a:cubicBezTo>
                      <a:pt x="774" y="1236"/>
                      <a:pt x="712" y="1120"/>
                      <a:pt x="650" y="1004"/>
                    </a:cubicBezTo>
                    <a:cubicBezTo>
                      <a:pt x="648" y="999"/>
                      <a:pt x="648" y="996"/>
                      <a:pt x="650" y="991"/>
                    </a:cubicBezTo>
                    <a:cubicBezTo>
                      <a:pt x="711" y="877"/>
                      <a:pt x="771" y="762"/>
                      <a:pt x="831" y="648"/>
                    </a:cubicBezTo>
                    <a:cubicBezTo>
                      <a:pt x="832" y="646"/>
                      <a:pt x="833" y="644"/>
                      <a:pt x="834" y="641"/>
                    </a:cubicBezTo>
                    <a:cubicBezTo>
                      <a:pt x="829" y="641"/>
                      <a:pt x="826" y="641"/>
                      <a:pt x="822" y="641"/>
                    </a:cubicBezTo>
                    <a:cubicBezTo>
                      <a:pt x="802" y="643"/>
                      <a:pt x="782" y="644"/>
                      <a:pt x="762" y="646"/>
                    </a:cubicBezTo>
                    <a:cubicBezTo>
                      <a:pt x="735" y="648"/>
                      <a:pt x="708" y="650"/>
                      <a:pt x="681" y="651"/>
                    </a:cubicBezTo>
                    <a:cubicBezTo>
                      <a:pt x="677" y="652"/>
                      <a:pt x="675" y="654"/>
                      <a:pt x="673" y="658"/>
                    </a:cubicBezTo>
                    <a:cubicBezTo>
                      <a:pt x="652" y="704"/>
                      <a:pt x="631" y="751"/>
                      <a:pt x="610" y="798"/>
                    </a:cubicBezTo>
                    <a:cubicBezTo>
                      <a:pt x="592" y="837"/>
                      <a:pt x="573" y="876"/>
                      <a:pt x="563" y="919"/>
                    </a:cubicBezTo>
                    <a:cubicBezTo>
                      <a:pt x="563" y="919"/>
                      <a:pt x="562" y="920"/>
                      <a:pt x="562" y="920"/>
                    </a:cubicBezTo>
                    <a:cubicBezTo>
                      <a:pt x="557" y="903"/>
                      <a:pt x="553" y="886"/>
                      <a:pt x="546" y="870"/>
                    </a:cubicBezTo>
                    <a:cubicBezTo>
                      <a:pt x="519" y="803"/>
                      <a:pt x="492" y="737"/>
                      <a:pt x="465" y="671"/>
                    </a:cubicBezTo>
                    <a:cubicBezTo>
                      <a:pt x="463" y="667"/>
                      <a:pt x="462" y="667"/>
                      <a:pt x="458" y="667"/>
                    </a:cubicBezTo>
                    <a:cubicBezTo>
                      <a:pt x="420" y="669"/>
                      <a:pt x="383" y="672"/>
                      <a:pt x="345" y="674"/>
                    </a:cubicBezTo>
                    <a:cubicBezTo>
                      <a:pt x="335" y="675"/>
                      <a:pt x="325" y="676"/>
                      <a:pt x="314" y="677"/>
                    </a:cubicBezTo>
                    <a:cubicBezTo>
                      <a:pt x="315" y="680"/>
                      <a:pt x="316" y="682"/>
                      <a:pt x="318" y="685"/>
                    </a:cubicBezTo>
                    <a:cubicBezTo>
                      <a:pt x="327" y="704"/>
                      <a:pt x="336" y="723"/>
                      <a:pt x="346" y="742"/>
                    </a:cubicBezTo>
                    <a:cubicBezTo>
                      <a:pt x="387" y="827"/>
                      <a:pt x="428" y="911"/>
                      <a:pt x="470" y="996"/>
                    </a:cubicBezTo>
                    <a:cubicBezTo>
                      <a:pt x="471" y="999"/>
                      <a:pt x="471" y="1002"/>
                      <a:pt x="470" y="1005"/>
                    </a:cubicBezTo>
                    <a:cubicBezTo>
                      <a:pt x="415" y="1106"/>
                      <a:pt x="361" y="1207"/>
                      <a:pt x="307" y="1308"/>
                    </a:cubicBezTo>
                    <a:cubicBezTo>
                      <a:pt x="305" y="1313"/>
                      <a:pt x="302" y="1318"/>
                      <a:pt x="300" y="1323"/>
                    </a:cubicBezTo>
                    <a:cubicBezTo>
                      <a:pt x="302" y="1324"/>
                      <a:pt x="304" y="1324"/>
                      <a:pt x="305" y="1324"/>
                    </a:cubicBezTo>
                    <a:cubicBezTo>
                      <a:pt x="318" y="1325"/>
                      <a:pt x="331" y="1326"/>
                      <a:pt x="345" y="1327"/>
                    </a:cubicBezTo>
                    <a:cubicBezTo>
                      <a:pt x="376" y="1329"/>
                      <a:pt x="407" y="1331"/>
                      <a:pt x="438" y="1334"/>
                    </a:cubicBezTo>
                    <a:cubicBezTo>
                      <a:pt x="443" y="1334"/>
                      <a:pt x="445" y="1333"/>
                      <a:pt x="447" y="1328"/>
                    </a:cubicBezTo>
                    <a:cubicBezTo>
                      <a:pt x="471" y="1276"/>
                      <a:pt x="496" y="1224"/>
                      <a:pt x="519" y="1171"/>
                    </a:cubicBezTo>
                    <a:cubicBezTo>
                      <a:pt x="530" y="1147"/>
                      <a:pt x="543" y="1124"/>
                      <a:pt x="550" y="1098"/>
                    </a:cubicBezTo>
                    <a:cubicBezTo>
                      <a:pt x="552" y="1091"/>
                      <a:pt x="554" y="1083"/>
                      <a:pt x="556" y="1076"/>
                    </a:cubicBezTo>
                    <a:cubicBezTo>
                      <a:pt x="557" y="1078"/>
                      <a:pt x="558" y="1081"/>
                      <a:pt x="558" y="1083"/>
                    </a:cubicBezTo>
                    <a:cubicBezTo>
                      <a:pt x="563" y="1098"/>
                      <a:pt x="566" y="1113"/>
                      <a:pt x="572" y="1128"/>
                    </a:cubicBezTo>
                    <a:cubicBezTo>
                      <a:pt x="602" y="1197"/>
                      <a:pt x="634" y="1265"/>
                      <a:pt x="664" y="1334"/>
                    </a:cubicBezTo>
                    <a:cubicBezTo>
                      <a:pt x="669" y="1345"/>
                      <a:pt x="674" y="1350"/>
                      <a:pt x="687" y="1351"/>
                    </a:cubicBezTo>
                    <a:cubicBezTo>
                      <a:pt x="730" y="1353"/>
                      <a:pt x="773" y="1356"/>
                      <a:pt x="816" y="1359"/>
                    </a:cubicBezTo>
                    <a:cubicBezTo>
                      <a:pt x="823" y="1360"/>
                      <a:pt x="831" y="1360"/>
                      <a:pt x="840" y="1361"/>
                    </a:cubicBezTo>
                    <a:close/>
                  </a:path>
                </a:pathLst>
              </a:custGeom>
              <a:solidFill>
                <a:schemeClr val="accent2"/>
              </a:solidFill>
              <a:ln>
                <a:noFill/>
              </a:ln>
            </p:spPr>
            <p:txBody>
              <a:bodyPr vert="horz" wrap="square" lIns="89619" tIns="44809" rIns="89619" bIns="44809" numCol="1" anchor="t" anchorCtr="0" compatLnSpc="1">
                <a:prstTxWarp prst="textNoShape">
                  <a:avLst/>
                </a:prstTxWarp>
              </a:bodyPr>
              <a:lstStyle/>
              <a:p>
                <a:endParaRPr lang="en-US" sz="1764">
                  <a:solidFill>
                    <a:srgbClr val="FFFFFF"/>
                  </a:solidFill>
                </a:endParaRPr>
              </a:p>
            </p:txBody>
          </p:sp>
          <p:sp>
            <p:nvSpPr>
              <p:cNvPr id="212" name="TextBox 211"/>
              <p:cNvSpPr txBox="1"/>
              <p:nvPr/>
            </p:nvSpPr>
            <p:spPr>
              <a:xfrm>
                <a:off x="10453339" y="4866033"/>
                <a:ext cx="1649012" cy="193863"/>
              </a:xfrm>
              <a:prstGeom prst="rect">
                <a:avLst/>
              </a:prstGeom>
              <a:noFill/>
            </p:spPr>
            <p:txBody>
              <a:bodyPr wrap="none" lIns="0" tIns="0" rIns="0" bIns="0" rtlCol="0">
                <a:spAutoFit/>
              </a:bodyPr>
              <a:lstStyle>
                <a:defPPr>
                  <a:defRPr lang="en-US"/>
                </a:defPPr>
                <a:lvl1pPr>
                  <a:lnSpc>
                    <a:spcPct val="90000"/>
                  </a:lnSpc>
                  <a:spcAft>
                    <a:spcPts val="600"/>
                  </a:spcAft>
                  <a:defRPr sz="1400">
                    <a:gradFill>
                      <a:gsLst>
                        <a:gs pos="2917">
                          <a:schemeClr val="tx2"/>
                        </a:gs>
                        <a:gs pos="30000">
                          <a:schemeClr val="tx2"/>
                        </a:gs>
                      </a:gsLst>
                      <a:lin ang="5400000" scaled="0"/>
                    </a:gradFill>
                    <a:latin typeface="+mn-lt"/>
                  </a:defRPr>
                </a:lvl1pPr>
              </a:lstStyle>
              <a:p>
                <a:r>
                  <a:rPr lang="en-US" sz="1372" dirty="0">
                    <a:gradFill>
                      <a:gsLst>
                        <a:gs pos="2917">
                          <a:srgbClr val="68217A"/>
                        </a:gs>
                        <a:gs pos="30000">
                          <a:srgbClr val="68217A"/>
                        </a:gs>
                      </a:gsLst>
                      <a:lin ang="5400000" scaled="0"/>
                    </a:gradFill>
                  </a:rPr>
                  <a:t>Data analytics (Excel)</a:t>
                </a:r>
              </a:p>
            </p:txBody>
          </p:sp>
        </p:grpSp>
        <p:grpSp>
          <p:nvGrpSpPr>
            <p:cNvPr id="5" name="Group 4"/>
            <p:cNvGrpSpPr/>
            <p:nvPr/>
          </p:nvGrpSpPr>
          <p:grpSpPr>
            <a:xfrm>
              <a:off x="10577839" y="1941221"/>
              <a:ext cx="1338139" cy="1047889"/>
              <a:chOff x="10577839" y="1941221"/>
              <a:chExt cx="1338139" cy="1047889"/>
            </a:xfrm>
          </p:grpSpPr>
          <p:sp>
            <p:nvSpPr>
              <p:cNvPr id="213" name="Freeform 27"/>
              <p:cNvSpPr>
                <a:spLocks noChangeAspect="1" noEditPoints="1"/>
              </p:cNvSpPr>
              <p:nvPr/>
            </p:nvSpPr>
            <p:spPr bwMode="black">
              <a:xfrm>
                <a:off x="10789361" y="1941221"/>
                <a:ext cx="915976" cy="590048"/>
              </a:xfrm>
              <a:custGeom>
                <a:avLst/>
                <a:gdLst/>
                <a:ahLst/>
                <a:cxnLst>
                  <a:cxn ang="0">
                    <a:pos x="340" y="182"/>
                  </a:cxn>
                  <a:cxn ang="0">
                    <a:pos x="340" y="16"/>
                  </a:cxn>
                  <a:cxn ang="0">
                    <a:pos x="324" y="0"/>
                  </a:cxn>
                  <a:cxn ang="0">
                    <a:pos x="47" y="0"/>
                  </a:cxn>
                  <a:cxn ang="0">
                    <a:pos x="31" y="16"/>
                  </a:cxn>
                  <a:cxn ang="0">
                    <a:pos x="31" y="182"/>
                  </a:cxn>
                  <a:cxn ang="0">
                    <a:pos x="0" y="220"/>
                  </a:cxn>
                  <a:cxn ang="0">
                    <a:pos x="19" y="240"/>
                  </a:cxn>
                  <a:cxn ang="0">
                    <a:pos x="352" y="240"/>
                  </a:cxn>
                  <a:cxn ang="0">
                    <a:pos x="371" y="220"/>
                  </a:cxn>
                  <a:cxn ang="0">
                    <a:pos x="340" y="182"/>
                  </a:cxn>
                  <a:cxn ang="0">
                    <a:pos x="211" y="225"/>
                  </a:cxn>
                  <a:cxn ang="0">
                    <a:pos x="154" y="225"/>
                  </a:cxn>
                  <a:cxn ang="0">
                    <a:pos x="148" y="222"/>
                  </a:cxn>
                  <a:cxn ang="0">
                    <a:pos x="155" y="209"/>
                  </a:cxn>
                  <a:cxn ang="0">
                    <a:pos x="160" y="207"/>
                  </a:cxn>
                  <a:cxn ang="0">
                    <a:pos x="205" y="207"/>
                  </a:cxn>
                  <a:cxn ang="0">
                    <a:pos x="210" y="209"/>
                  </a:cxn>
                  <a:cxn ang="0">
                    <a:pos x="217" y="222"/>
                  </a:cxn>
                  <a:cxn ang="0">
                    <a:pos x="211" y="225"/>
                  </a:cxn>
                  <a:cxn ang="0">
                    <a:pos x="315" y="178"/>
                  </a:cxn>
                  <a:cxn ang="0">
                    <a:pos x="56" y="178"/>
                  </a:cxn>
                  <a:cxn ang="0">
                    <a:pos x="56" y="33"/>
                  </a:cxn>
                  <a:cxn ang="0">
                    <a:pos x="63" y="25"/>
                  </a:cxn>
                  <a:cxn ang="0">
                    <a:pos x="308" y="25"/>
                  </a:cxn>
                  <a:cxn ang="0">
                    <a:pos x="315" y="33"/>
                  </a:cxn>
                  <a:cxn ang="0">
                    <a:pos x="315" y="178"/>
                  </a:cxn>
                </a:cxnLst>
                <a:rect l="0" t="0" r="r" b="b"/>
                <a:pathLst>
                  <a:path w="371" h="240">
                    <a:moveTo>
                      <a:pt x="340" y="182"/>
                    </a:moveTo>
                    <a:cubicBezTo>
                      <a:pt x="340" y="16"/>
                      <a:pt x="340" y="16"/>
                      <a:pt x="340" y="16"/>
                    </a:cubicBezTo>
                    <a:cubicBezTo>
                      <a:pt x="340" y="8"/>
                      <a:pt x="333" y="0"/>
                      <a:pt x="324" y="0"/>
                    </a:cubicBezTo>
                    <a:cubicBezTo>
                      <a:pt x="47" y="0"/>
                      <a:pt x="47" y="0"/>
                      <a:pt x="47" y="0"/>
                    </a:cubicBezTo>
                    <a:cubicBezTo>
                      <a:pt x="38" y="0"/>
                      <a:pt x="31" y="8"/>
                      <a:pt x="31" y="16"/>
                    </a:cubicBezTo>
                    <a:cubicBezTo>
                      <a:pt x="31" y="182"/>
                      <a:pt x="31" y="182"/>
                      <a:pt x="31" y="182"/>
                    </a:cubicBezTo>
                    <a:cubicBezTo>
                      <a:pt x="0" y="220"/>
                      <a:pt x="0" y="220"/>
                      <a:pt x="0" y="220"/>
                    </a:cubicBezTo>
                    <a:cubicBezTo>
                      <a:pt x="0" y="231"/>
                      <a:pt x="9" y="240"/>
                      <a:pt x="19" y="240"/>
                    </a:cubicBezTo>
                    <a:cubicBezTo>
                      <a:pt x="352" y="240"/>
                      <a:pt x="352" y="240"/>
                      <a:pt x="352" y="240"/>
                    </a:cubicBezTo>
                    <a:cubicBezTo>
                      <a:pt x="362" y="240"/>
                      <a:pt x="371" y="231"/>
                      <a:pt x="371" y="220"/>
                    </a:cubicBezTo>
                    <a:lnTo>
                      <a:pt x="340" y="182"/>
                    </a:lnTo>
                    <a:close/>
                    <a:moveTo>
                      <a:pt x="211" y="225"/>
                    </a:moveTo>
                    <a:cubicBezTo>
                      <a:pt x="154" y="225"/>
                      <a:pt x="154" y="225"/>
                      <a:pt x="154" y="225"/>
                    </a:cubicBezTo>
                    <a:cubicBezTo>
                      <a:pt x="151" y="225"/>
                      <a:pt x="148" y="223"/>
                      <a:pt x="148" y="222"/>
                    </a:cubicBezTo>
                    <a:cubicBezTo>
                      <a:pt x="155" y="209"/>
                      <a:pt x="155" y="209"/>
                      <a:pt x="155" y="209"/>
                    </a:cubicBezTo>
                    <a:cubicBezTo>
                      <a:pt x="155" y="208"/>
                      <a:pt x="157" y="207"/>
                      <a:pt x="160" y="207"/>
                    </a:cubicBezTo>
                    <a:cubicBezTo>
                      <a:pt x="205" y="207"/>
                      <a:pt x="205" y="207"/>
                      <a:pt x="205" y="207"/>
                    </a:cubicBezTo>
                    <a:cubicBezTo>
                      <a:pt x="208" y="207"/>
                      <a:pt x="210" y="208"/>
                      <a:pt x="210" y="209"/>
                    </a:cubicBezTo>
                    <a:cubicBezTo>
                      <a:pt x="217" y="222"/>
                      <a:pt x="217" y="222"/>
                      <a:pt x="217" y="222"/>
                    </a:cubicBezTo>
                    <a:cubicBezTo>
                      <a:pt x="217" y="223"/>
                      <a:pt x="214" y="225"/>
                      <a:pt x="211" y="225"/>
                    </a:cubicBezTo>
                    <a:close/>
                    <a:moveTo>
                      <a:pt x="315" y="178"/>
                    </a:moveTo>
                    <a:cubicBezTo>
                      <a:pt x="56" y="178"/>
                      <a:pt x="56" y="178"/>
                      <a:pt x="56" y="178"/>
                    </a:cubicBezTo>
                    <a:cubicBezTo>
                      <a:pt x="56" y="33"/>
                      <a:pt x="56" y="33"/>
                      <a:pt x="56" y="33"/>
                    </a:cubicBezTo>
                    <a:cubicBezTo>
                      <a:pt x="56" y="28"/>
                      <a:pt x="59" y="25"/>
                      <a:pt x="63" y="25"/>
                    </a:cubicBezTo>
                    <a:cubicBezTo>
                      <a:pt x="308" y="25"/>
                      <a:pt x="308" y="25"/>
                      <a:pt x="308" y="25"/>
                    </a:cubicBezTo>
                    <a:cubicBezTo>
                      <a:pt x="312" y="25"/>
                      <a:pt x="315" y="28"/>
                      <a:pt x="315" y="33"/>
                    </a:cubicBezTo>
                    <a:lnTo>
                      <a:pt x="315" y="178"/>
                    </a:lnTo>
                    <a:close/>
                  </a:path>
                </a:pathLst>
              </a:custGeom>
              <a:solidFill>
                <a:schemeClr val="accent2"/>
              </a:solidFill>
              <a:extLst/>
            </p:spPr>
            <p:txBody>
              <a:bodyPr vert="horz" wrap="square" lIns="89619" tIns="44809" rIns="89619" bIns="44809" numCol="1" anchor="t" anchorCtr="0" compatLnSpc="1">
                <a:prstTxWarp prst="textNoShape">
                  <a:avLst/>
                </a:prstTxWarp>
              </a:bodyPr>
              <a:lstStyle/>
              <a:p>
                <a:endParaRPr lang="en-US" sz="1764">
                  <a:solidFill>
                    <a:srgbClr val="FFFFFF"/>
                  </a:solidFill>
                </a:endParaRPr>
              </a:p>
            </p:txBody>
          </p:sp>
          <p:sp>
            <p:nvSpPr>
              <p:cNvPr id="214" name="TextBox 213"/>
              <p:cNvSpPr txBox="1"/>
              <p:nvPr/>
            </p:nvSpPr>
            <p:spPr>
              <a:xfrm>
                <a:off x="10577839" y="2601384"/>
                <a:ext cx="1338139" cy="387726"/>
              </a:xfrm>
              <a:prstGeom prst="rect">
                <a:avLst/>
              </a:prstGeom>
              <a:noFill/>
            </p:spPr>
            <p:txBody>
              <a:bodyPr wrap="none" lIns="0" tIns="0" rIns="0" bIns="0" rtlCol="0">
                <a:spAutoFit/>
              </a:bodyPr>
              <a:lstStyle>
                <a:defPPr>
                  <a:defRPr lang="en-US"/>
                </a:defPPr>
                <a:lvl1pPr>
                  <a:lnSpc>
                    <a:spcPct val="90000"/>
                  </a:lnSpc>
                  <a:spcAft>
                    <a:spcPts val="600"/>
                  </a:spcAft>
                  <a:defRPr sz="1400">
                    <a:gradFill>
                      <a:gsLst>
                        <a:gs pos="2917">
                          <a:schemeClr val="tx2"/>
                        </a:gs>
                        <a:gs pos="30000">
                          <a:schemeClr val="tx2"/>
                        </a:gs>
                      </a:gsLst>
                      <a:lin ang="5400000" scaled="0"/>
                    </a:gradFill>
                    <a:latin typeface="+mn-lt"/>
                  </a:defRPr>
                </a:lvl1pPr>
              </a:lstStyle>
              <a:p>
                <a:r>
                  <a:rPr lang="en-US" sz="1372" dirty="0">
                    <a:gradFill>
                      <a:gsLst>
                        <a:gs pos="2917">
                          <a:srgbClr val="68217A"/>
                        </a:gs>
                        <a:gs pos="30000">
                          <a:srgbClr val="68217A"/>
                        </a:gs>
                      </a:gsLst>
                      <a:lin ang="5400000" scaled="0"/>
                    </a:gradFill>
                  </a:rPr>
                  <a:t>Web/thick client </a:t>
                </a:r>
                <a:br>
                  <a:rPr lang="en-US" sz="1372" dirty="0">
                    <a:gradFill>
                      <a:gsLst>
                        <a:gs pos="2917">
                          <a:srgbClr val="68217A"/>
                        </a:gs>
                        <a:gs pos="30000">
                          <a:srgbClr val="68217A"/>
                        </a:gs>
                      </a:gsLst>
                      <a:lin ang="5400000" scaled="0"/>
                    </a:gradFill>
                  </a:rPr>
                </a:br>
                <a:r>
                  <a:rPr lang="en-US" sz="1372" dirty="0">
                    <a:gradFill>
                      <a:gsLst>
                        <a:gs pos="2917">
                          <a:srgbClr val="68217A"/>
                        </a:gs>
                        <a:gs pos="30000">
                          <a:srgbClr val="68217A"/>
                        </a:gs>
                      </a:gsLst>
                      <a:lin ang="5400000" scaled="0"/>
                    </a:gradFill>
                  </a:rPr>
                  <a:t>dashboards</a:t>
                </a:r>
              </a:p>
            </p:txBody>
          </p:sp>
        </p:grpSp>
      </p:grpSp>
      <p:sp>
        <p:nvSpPr>
          <p:cNvPr id="225" name="Freeform 38"/>
          <p:cNvSpPr>
            <a:spLocks noEditPoints="1"/>
          </p:cNvSpPr>
          <p:nvPr/>
        </p:nvSpPr>
        <p:spPr bwMode="auto">
          <a:xfrm>
            <a:off x="9006724" y="2782205"/>
            <a:ext cx="809961" cy="2867812"/>
          </a:xfrm>
          <a:custGeom>
            <a:avLst/>
            <a:gdLst>
              <a:gd name="T0" fmla="*/ 792 w 792"/>
              <a:gd name="T1" fmla="*/ 144 h 2588"/>
              <a:gd name="T2" fmla="*/ 396 w 792"/>
              <a:gd name="T3" fmla="*/ 0 h 2588"/>
              <a:gd name="T4" fmla="*/ 0 w 792"/>
              <a:gd name="T5" fmla="*/ 144 h 2588"/>
              <a:gd name="T6" fmla="*/ 0 w 792"/>
              <a:gd name="T7" fmla="*/ 792 h 2588"/>
              <a:gd name="T8" fmla="*/ 396 w 792"/>
              <a:gd name="T9" fmla="*/ 936 h 2588"/>
              <a:gd name="T10" fmla="*/ 792 w 792"/>
              <a:gd name="T11" fmla="*/ 792 h 2588"/>
              <a:gd name="T12" fmla="*/ 792 w 792"/>
              <a:gd name="T13" fmla="*/ 792 h 2588"/>
              <a:gd name="T14" fmla="*/ 792 w 792"/>
              <a:gd name="T15" fmla="*/ 144 h 2588"/>
              <a:gd name="T16" fmla="*/ 396 w 792"/>
              <a:gd name="T17" fmla="*/ 241 h 2588"/>
              <a:gd name="T18" fmla="*/ 65 w 792"/>
              <a:gd name="T19" fmla="*/ 144 h 2588"/>
              <a:gd name="T20" fmla="*/ 396 w 792"/>
              <a:gd name="T21" fmla="*/ 47 h 2588"/>
              <a:gd name="T22" fmla="*/ 728 w 792"/>
              <a:gd name="T23" fmla="*/ 144 h 2588"/>
              <a:gd name="T24" fmla="*/ 396 w 792"/>
              <a:gd name="T25" fmla="*/ 241 h 2588"/>
              <a:gd name="T26" fmla="*/ 792 w 792"/>
              <a:gd name="T27" fmla="*/ 970 h 2588"/>
              <a:gd name="T28" fmla="*/ 792 w 792"/>
              <a:gd name="T29" fmla="*/ 970 h 2588"/>
              <a:gd name="T30" fmla="*/ 792 w 792"/>
              <a:gd name="T31" fmla="*/ 1618 h 2588"/>
              <a:gd name="T32" fmla="*/ 792 w 792"/>
              <a:gd name="T33" fmla="*/ 1618 h 2588"/>
              <a:gd name="T34" fmla="*/ 396 w 792"/>
              <a:gd name="T35" fmla="*/ 1762 h 2588"/>
              <a:gd name="T36" fmla="*/ 0 w 792"/>
              <a:gd name="T37" fmla="*/ 1618 h 2588"/>
              <a:gd name="T38" fmla="*/ 0 w 792"/>
              <a:gd name="T39" fmla="*/ 970 h 2588"/>
              <a:gd name="T40" fmla="*/ 30 w 792"/>
              <a:gd name="T41" fmla="*/ 915 h 2588"/>
              <a:gd name="T42" fmla="*/ 97 w 792"/>
              <a:gd name="T43" fmla="*/ 946 h 2588"/>
              <a:gd name="T44" fmla="*/ 396 w 792"/>
              <a:gd name="T45" fmla="*/ 992 h 2588"/>
              <a:gd name="T46" fmla="*/ 696 w 792"/>
              <a:gd name="T47" fmla="*/ 946 h 2588"/>
              <a:gd name="T48" fmla="*/ 763 w 792"/>
              <a:gd name="T49" fmla="*/ 915 h 2588"/>
              <a:gd name="T50" fmla="*/ 792 w 792"/>
              <a:gd name="T51" fmla="*/ 970 h 2588"/>
              <a:gd name="T52" fmla="*/ 792 w 792"/>
              <a:gd name="T53" fmla="*/ 1796 h 2588"/>
              <a:gd name="T54" fmla="*/ 792 w 792"/>
              <a:gd name="T55" fmla="*/ 1796 h 2588"/>
              <a:gd name="T56" fmla="*/ 792 w 792"/>
              <a:gd name="T57" fmla="*/ 2444 h 2588"/>
              <a:gd name="T58" fmla="*/ 792 w 792"/>
              <a:gd name="T59" fmla="*/ 2444 h 2588"/>
              <a:gd name="T60" fmla="*/ 396 w 792"/>
              <a:gd name="T61" fmla="*/ 2588 h 2588"/>
              <a:gd name="T62" fmla="*/ 0 w 792"/>
              <a:gd name="T63" fmla="*/ 2444 h 2588"/>
              <a:gd name="T64" fmla="*/ 0 w 792"/>
              <a:gd name="T65" fmla="*/ 1796 h 2588"/>
              <a:gd name="T66" fmla="*/ 30 w 792"/>
              <a:gd name="T67" fmla="*/ 1741 h 2588"/>
              <a:gd name="T68" fmla="*/ 97 w 792"/>
              <a:gd name="T69" fmla="*/ 1772 h 2588"/>
              <a:gd name="T70" fmla="*/ 396 w 792"/>
              <a:gd name="T71" fmla="*/ 1818 h 2588"/>
              <a:gd name="T72" fmla="*/ 696 w 792"/>
              <a:gd name="T73" fmla="*/ 1772 h 2588"/>
              <a:gd name="T74" fmla="*/ 763 w 792"/>
              <a:gd name="T75" fmla="*/ 1741 h 2588"/>
              <a:gd name="T76" fmla="*/ 792 w 792"/>
              <a:gd name="T77" fmla="*/ 1796 h 2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92" h="2588">
                <a:moveTo>
                  <a:pt x="792" y="144"/>
                </a:moveTo>
                <a:cubicBezTo>
                  <a:pt x="792" y="64"/>
                  <a:pt x="615" y="0"/>
                  <a:pt x="396" y="0"/>
                </a:cubicBezTo>
                <a:cubicBezTo>
                  <a:pt x="178" y="0"/>
                  <a:pt x="0" y="64"/>
                  <a:pt x="0" y="144"/>
                </a:cubicBezTo>
                <a:cubicBezTo>
                  <a:pt x="0" y="792"/>
                  <a:pt x="0" y="792"/>
                  <a:pt x="0" y="792"/>
                </a:cubicBezTo>
                <a:cubicBezTo>
                  <a:pt x="0" y="872"/>
                  <a:pt x="178" y="936"/>
                  <a:pt x="396" y="936"/>
                </a:cubicBezTo>
                <a:cubicBezTo>
                  <a:pt x="615" y="936"/>
                  <a:pt x="792" y="872"/>
                  <a:pt x="792" y="792"/>
                </a:cubicBezTo>
                <a:cubicBezTo>
                  <a:pt x="792" y="792"/>
                  <a:pt x="792" y="792"/>
                  <a:pt x="792" y="792"/>
                </a:cubicBezTo>
                <a:cubicBezTo>
                  <a:pt x="792" y="144"/>
                  <a:pt x="792" y="144"/>
                  <a:pt x="792" y="144"/>
                </a:cubicBezTo>
                <a:close/>
                <a:moveTo>
                  <a:pt x="396" y="241"/>
                </a:moveTo>
                <a:cubicBezTo>
                  <a:pt x="214" y="241"/>
                  <a:pt x="65" y="198"/>
                  <a:pt x="65" y="144"/>
                </a:cubicBezTo>
                <a:cubicBezTo>
                  <a:pt x="65" y="90"/>
                  <a:pt x="214" y="47"/>
                  <a:pt x="396" y="47"/>
                </a:cubicBezTo>
                <a:cubicBezTo>
                  <a:pt x="579" y="47"/>
                  <a:pt x="728" y="90"/>
                  <a:pt x="728" y="144"/>
                </a:cubicBezTo>
                <a:cubicBezTo>
                  <a:pt x="728" y="198"/>
                  <a:pt x="579" y="241"/>
                  <a:pt x="396" y="241"/>
                </a:cubicBezTo>
                <a:close/>
                <a:moveTo>
                  <a:pt x="792" y="970"/>
                </a:moveTo>
                <a:cubicBezTo>
                  <a:pt x="792" y="970"/>
                  <a:pt x="792" y="970"/>
                  <a:pt x="792" y="970"/>
                </a:cubicBezTo>
                <a:cubicBezTo>
                  <a:pt x="792" y="1618"/>
                  <a:pt x="792" y="1618"/>
                  <a:pt x="792" y="1618"/>
                </a:cubicBezTo>
                <a:cubicBezTo>
                  <a:pt x="792" y="1618"/>
                  <a:pt x="792" y="1618"/>
                  <a:pt x="792" y="1618"/>
                </a:cubicBezTo>
                <a:cubicBezTo>
                  <a:pt x="792" y="1698"/>
                  <a:pt x="615" y="1762"/>
                  <a:pt x="396" y="1762"/>
                </a:cubicBezTo>
                <a:cubicBezTo>
                  <a:pt x="178" y="1762"/>
                  <a:pt x="0" y="1698"/>
                  <a:pt x="0" y="1618"/>
                </a:cubicBezTo>
                <a:cubicBezTo>
                  <a:pt x="0" y="970"/>
                  <a:pt x="0" y="970"/>
                  <a:pt x="0" y="970"/>
                </a:cubicBezTo>
                <a:cubicBezTo>
                  <a:pt x="0" y="951"/>
                  <a:pt x="11" y="932"/>
                  <a:pt x="30" y="915"/>
                </a:cubicBezTo>
                <a:cubicBezTo>
                  <a:pt x="48" y="926"/>
                  <a:pt x="71" y="937"/>
                  <a:pt x="97" y="946"/>
                </a:cubicBezTo>
                <a:cubicBezTo>
                  <a:pt x="178" y="976"/>
                  <a:pt x="284" y="992"/>
                  <a:pt x="396" y="992"/>
                </a:cubicBezTo>
                <a:cubicBezTo>
                  <a:pt x="509" y="992"/>
                  <a:pt x="615" y="976"/>
                  <a:pt x="696" y="946"/>
                </a:cubicBezTo>
                <a:cubicBezTo>
                  <a:pt x="722" y="937"/>
                  <a:pt x="744" y="926"/>
                  <a:pt x="763" y="915"/>
                </a:cubicBezTo>
                <a:cubicBezTo>
                  <a:pt x="782" y="932"/>
                  <a:pt x="792" y="951"/>
                  <a:pt x="792" y="970"/>
                </a:cubicBezTo>
                <a:close/>
                <a:moveTo>
                  <a:pt x="792" y="1796"/>
                </a:moveTo>
                <a:cubicBezTo>
                  <a:pt x="792" y="1796"/>
                  <a:pt x="792" y="1796"/>
                  <a:pt x="792" y="1796"/>
                </a:cubicBezTo>
                <a:cubicBezTo>
                  <a:pt x="792" y="2444"/>
                  <a:pt x="792" y="2444"/>
                  <a:pt x="792" y="2444"/>
                </a:cubicBezTo>
                <a:cubicBezTo>
                  <a:pt x="792" y="2444"/>
                  <a:pt x="792" y="2444"/>
                  <a:pt x="792" y="2444"/>
                </a:cubicBezTo>
                <a:cubicBezTo>
                  <a:pt x="792" y="2524"/>
                  <a:pt x="615" y="2588"/>
                  <a:pt x="396" y="2588"/>
                </a:cubicBezTo>
                <a:cubicBezTo>
                  <a:pt x="178" y="2588"/>
                  <a:pt x="0" y="2524"/>
                  <a:pt x="0" y="2444"/>
                </a:cubicBezTo>
                <a:cubicBezTo>
                  <a:pt x="0" y="1796"/>
                  <a:pt x="0" y="1796"/>
                  <a:pt x="0" y="1796"/>
                </a:cubicBezTo>
                <a:cubicBezTo>
                  <a:pt x="0" y="1777"/>
                  <a:pt x="11" y="1758"/>
                  <a:pt x="30" y="1741"/>
                </a:cubicBezTo>
                <a:cubicBezTo>
                  <a:pt x="48" y="1752"/>
                  <a:pt x="71" y="1763"/>
                  <a:pt x="97" y="1772"/>
                </a:cubicBezTo>
                <a:cubicBezTo>
                  <a:pt x="178" y="1802"/>
                  <a:pt x="284" y="1818"/>
                  <a:pt x="396" y="1818"/>
                </a:cubicBezTo>
                <a:cubicBezTo>
                  <a:pt x="509" y="1818"/>
                  <a:pt x="615" y="1802"/>
                  <a:pt x="696" y="1772"/>
                </a:cubicBezTo>
                <a:cubicBezTo>
                  <a:pt x="722" y="1763"/>
                  <a:pt x="744" y="1752"/>
                  <a:pt x="763" y="1741"/>
                </a:cubicBezTo>
                <a:cubicBezTo>
                  <a:pt x="782" y="1758"/>
                  <a:pt x="792" y="1777"/>
                  <a:pt x="792" y="1796"/>
                </a:cubicBezTo>
                <a:close/>
              </a:path>
            </a:pathLst>
          </a:custGeom>
          <a:solidFill>
            <a:srgbClr val="9354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09" rIns="89619" bIns="44809" numCol="1" anchor="t" anchorCtr="0" compatLnSpc="1">
            <a:prstTxWarp prst="textNoShape">
              <a:avLst/>
            </a:prstTxWarp>
          </a:bodyPr>
          <a:lstStyle/>
          <a:p>
            <a:endParaRPr lang="en-US" sz="1764">
              <a:solidFill>
                <a:srgbClr val="FFFFFF"/>
              </a:solidFill>
            </a:endParaRPr>
          </a:p>
        </p:txBody>
      </p:sp>
      <p:grpSp>
        <p:nvGrpSpPr>
          <p:cNvPr id="226" name="Group 225"/>
          <p:cNvGrpSpPr/>
          <p:nvPr/>
        </p:nvGrpSpPr>
        <p:grpSpPr>
          <a:xfrm>
            <a:off x="7976394" y="2916641"/>
            <a:ext cx="1165049" cy="2598940"/>
            <a:chOff x="8138456" y="2948621"/>
            <a:chExt cx="1188720" cy="2651745"/>
          </a:xfrm>
        </p:grpSpPr>
        <p:sp>
          <p:nvSpPr>
            <p:cNvPr id="216" name="Right Arrow 215"/>
            <p:cNvSpPr/>
            <p:nvPr/>
          </p:nvSpPr>
          <p:spPr bwMode="auto">
            <a:xfrm>
              <a:off x="8138456" y="2948621"/>
              <a:ext cx="1188720" cy="640080"/>
            </a:xfrm>
            <a:prstGeom prst="rightArrow">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19" tIns="0" rIns="0" bIns="0" numCol="1" spcCol="0" rtlCol="0" fromWordArt="0" anchor="ctr" anchorCtr="0" forceAA="0" compatLnSpc="1">
              <a:prstTxWarp prst="textNoShape">
                <a:avLst/>
              </a:prstTxWarp>
              <a:noAutofit/>
            </a:bodyPr>
            <a:lstStyle/>
            <a:p>
              <a:pPr defTabSz="913753" fontAlgn="base">
                <a:lnSpc>
                  <a:spcPct val="90000"/>
                </a:lnSpc>
                <a:spcBef>
                  <a:spcPct val="0"/>
                </a:spcBef>
                <a:spcAft>
                  <a:spcPct val="0"/>
                </a:spcAft>
              </a:pPr>
              <a:r>
                <a:rPr lang="en-US" sz="1176" dirty="0">
                  <a:gradFill>
                    <a:gsLst>
                      <a:gs pos="0">
                        <a:srgbClr val="FFFFFF"/>
                      </a:gs>
                      <a:gs pos="100000">
                        <a:srgbClr val="FFFFFF"/>
                      </a:gs>
                    </a:gsLst>
                    <a:lin ang="5400000" scaled="1"/>
                  </a:gradFill>
                  <a:ea typeface="Segoe UI" pitchFamily="34" charset="0"/>
                  <a:cs typeface="Segoe UI" pitchFamily="34" charset="0"/>
                </a:rPr>
                <a:t>Service bus</a:t>
              </a:r>
            </a:p>
          </p:txBody>
        </p:sp>
        <p:sp>
          <p:nvSpPr>
            <p:cNvPr id="217" name="Right Arrow 216"/>
            <p:cNvSpPr/>
            <p:nvPr/>
          </p:nvSpPr>
          <p:spPr bwMode="auto">
            <a:xfrm>
              <a:off x="8138456" y="3619176"/>
              <a:ext cx="1188720" cy="640080"/>
            </a:xfrm>
            <a:prstGeom prst="rightArrow">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19" tIns="0" rIns="0" bIns="0" numCol="1" spcCol="0" rtlCol="0" fromWordArt="0" anchor="ctr" anchorCtr="0" forceAA="0" compatLnSpc="1">
              <a:prstTxWarp prst="textNoShape">
                <a:avLst/>
              </a:prstTxWarp>
              <a:noAutofit/>
            </a:bodyPr>
            <a:lstStyle/>
            <a:p>
              <a:pPr defTabSz="913753">
                <a:lnSpc>
                  <a:spcPct val="90000"/>
                </a:lnSpc>
              </a:pPr>
              <a:r>
                <a:rPr lang="en-US" sz="1176" dirty="0">
                  <a:gradFill>
                    <a:gsLst>
                      <a:gs pos="0">
                        <a:srgbClr val="FFFFFF"/>
                      </a:gs>
                      <a:gs pos="100000">
                        <a:srgbClr val="FFFFFF"/>
                      </a:gs>
                    </a:gsLst>
                    <a:lin ang="5400000" scaled="1"/>
                  </a:gradFill>
                  <a:ea typeface="Segoe UI" pitchFamily="34" charset="0"/>
                  <a:cs typeface="Segoe UI" pitchFamily="34" charset="0"/>
                </a:rPr>
                <a:t>Azure DBs</a:t>
              </a:r>
            </a:p>
          </p:txBody>
        </p:sp>
        <p:sp>
          <p:nvSpPr>
            <p:cNvPr id="218" name="Right Arrow 217"/>
            <p:cNvSpPr/>
            <p:nvPr/>
          </p:nvSpPr>
          <p:spPr bwMode="auto">
            <a:xfrm>
              <a:off x="8138456" y="4289731"/>
              <a:ext cx="1188720" cy="640080"/>
            </a:xfrm>
            <a:prstGeom prst="rightArrow">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19" tIns="0" rIns="0" bIns="0" numCol="1" spcCol="0" rtlCol="0" fromWordArt="0" anchor="ctr" anchorCtr="0" forceAA="0" compatLnSpc="1">
              <a:prstTxWarp prst="textNoShape">
                <a:avLst/>
              </a:prstTxWarp>
              <a:noAutofit/>
            </a:bodyPr>
            <a:lstStyle/>
            <a:p>
              <a:pPr defTabSz="913753">
                <a:lnSpc>
                  <a:spcPct val="90000"/>
                </a:lnSpc>
              </a:pPr>
              <a:r>
                <a:rPr lang="en-US" sz="1176" dirty="0">
                  <a:gradFill>
                    <a:gsLst>
                      <a:gs pos="0">
                        <a:srgbClr val="FFFFFF"/>
                      </a:gs>
                      <a:gs pos="100000">
                        <a:srgbClr val="FFFFFF"/>
                      </a:gs>
                    </a:gsLst>
                    <a:lin ang="5400000" scaled="1"/>
                  </a:gradFill>
                  <a:ea typeface="Segoe UI" pitchFamily="34" charset="0"/>
                  <a:cs typeface="Segoe UI" pitchFamily="34" charset="0"/>
                </a:rPr>
                <a:t>Azure storage</a:t>
              </a:r>
            </a:p>
          </p:txBody>
        </p:sp>
        <p:sp>
          <p:nvSpPr>
            <p:cNvPr id="219" name="Right Arrow 218"/>
            <p:cNvSpPr/>
            <p:nvPr/>
          </p:nvSpPr>
          <p:spPr bwMode="auto">
            <a:xfrm>
              <a:off x="8138456" y="4960286"/>
              <a:ext cx="1188720" cy="640080"/>
            </a:xfrm>
            <a:prstGeom prst="rightArrow">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19" tIns="0" rIns="0" bIns="0" numCol="1" spcCol="0" rtlCol="0" fromWordArt="0" anchor="ctr" anchorCtr="0" forceAA="0" compatLnSpc="1">
              <a:prstTxWarp prst="textNoShape">
                <a:avLst/>
              </a:prstTxWarp>
              <a:noAutofit/>
            </a:bodyPr>
            <a:lstStyle/>
            <a:p>
              <a:pPr defTabSz="913753">
                <a:lnSpc>
                  <a:spcPct val="90000"/>
                </a:lnSpc>
              </a:pPr>
              <a:r>
                <a:rPr lang="en-US" sz="1176" dirty="0" err="1">
                  <a:gradFill>
                    <a:gsLst>
                      <a:gs pos="0">
                        <a:srgbClr val="FFFFFF"/>
                      </a:gs>
                      <a:gs pos="100000">
                        <a:srgbClr val="FFFFFF"/>
                      </a:gs>
                    </a:gsLst>
                    <a:lin ang="5400000" scaled="1"/>
                  </a:gradFill>
                  <a:ea typeface="Segoe UI" pitchFamily="34" charset="0"/>
                  <a:cs typeface="Segoe UI" pitchFamily="34" charset="0"/>
                </a:rPr>
                <a:t>HDInsight</a:t>
              </a:r>
              <a:endParaRPr lang="en-US" sz="1176" dirty="0">
                <a:gradFill>
                  <a:gsLst>
                    <a:gs pos="0">
                      <a:srgbClr val="FFFFFF"/>
                    </a:gs>
                    <a:gs pos="100000">
                      <a:srgbClr val="FFFFFF"/>
                    </a:gs>
                  </a:gsLst>
                  <a:lin ang="5400000" scaled="1"/>
                </a:gradFill>
                <a:ea typeface="Segoe UI" pitchFamily="34" charset="0"/>
                <a:cs typeface="Segoe UI" pitchFamily="34" charset="0"/>
              </a:endParaRPr>
            </a:p>
          </p:txBody>
        </p:sp>
      </p:grpSp>
      <p:cxnSp>
        <p:nvCxnSpPr>
          <p:cNvPr id="8" name="Straight Arrow Connector 7"/>
          <p:cNvCxnSpPr/>
          <p:nvPr/>
        </p:nvCxnSpPr>
        <p:spPr>
          <a:xfrm>
            <a:off x="1422820" y="2671476"/>
            <a:ext cx="3058466" cy="1132249"/>
          </a:xfrm>
          <a:prstGeom prst="straightConnector1">
            <a:avLst/>
          </a:prstGeom>
          <a:ln w="25400">
            <a:solidFill>
              <a:srgbClr val="777777"/>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747231" y="3966713"/>
            <a:ext cx="647330" cy="0"/>
          </a:xfrm>
          <a:prstGeom prst="straightConnector1">
            <a:avLst/>
          </a:prstGeom>
          <a:ln w="25400">
            <a:solidFill>
              <a:srgbClr val="777777"/>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1927124" y="3733800"/>
            <a:ext cx="647330" cy="0"/>
          </a:xfrm>
          <a:prstGeom prst="straightConnector1">
            <a:avLst/>
          </a:prstGeom>
          <a:ln w="25400">
            <a:solidFill>
              <a:srgbClr val="777777"/>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1945204" y="4454621"/>
            <a:ext cx="2434124" cy="677090"/>
          </a:xfrm>
          <a:prstGeom prst="straightConnector1">
            <a:avLst/>
          </a:prstGeom>
          <a:ln w="25400">
            <a:solidFill>
              <a:srgbClr val="777777"/>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3147221" y="4648642"/>
            <a:ext cx="1315258" cy="954712"/>
          </a:xfrm>
          <a:prstGeom prst="straightConnector1">
            <a:avLst/>
          </a:prstGeom>
          <a:ln w="25400">
            <a:solidFill>
              <a:srgbClr val="777777"/>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927122" y="5867400"/>
            <a:ext cx="448096" cy="0"/>
          </a:xfrm>
          <a:prstGeom prst="straightConnector1">
            <a:avLst/>
          </a:prstGeom>
          <a:ln w="25400">
            <a:solidFill>
              <a:srgbClr val="77777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5754913" y="3576475"/>
            <a:ext cx="716953" cy="358477"/>
          </a:xfrm>
          <a:prstGeom prst="straightConnector1">
            <a:avLst/>
          </a:prstGeom>
          <a:ln w="25400">
            <a:solidFill>
              <a:srgbClr val="777777"/>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a:off x="5754912" y="4526252"/>
            <a:ext cx="403286" cy="268857"/>
          </a:xfrm>
          <a:prstGeom prst="straightConnector1">
            <a:avLst/>
          </a:prstGeom>
          <a:ln w="25400">
            <a:solidFill>
              <a:srgbClr val="777777"/>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7" name="Oval 76"/>
          <p:cNvSpPr/>
          <p:nvPr/>
        </p:nvSpPr>
        <p:spPr bwMode="auto">
          <a:xfrm>
            <a:off x="6346616" y="2534436"/>
            <a:ext cx="1514383" cy="1560973"/>
          </a:xfrm>
          <a:prstGeom prst="ellipse">
            <a:avLst/>
          </a:prstGeom>
          <a:solidFill>
            <a:srgbClr val="71B1D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4809" rIns="0" bIns="0" numCol="1" spcCol="0" rtlCol="0" fromWordArt="0" anchor="t" anchorCtr="0" forceAA="0" compatLnSpc="1">
            <a:prstTxWarp prst="textNoShape">
              <a:avLst/>
            </a:prstTxWarp>
            <a:noAutofit/>
          </a:bodyPr>
          <a:lstStyle/>
          <a:p>
            <a:pPr algn="ctr" defTabSz="913753" fontAlgn="base">
              <a:lnSpc>
                <a:spcPct val="90000"/>
              </a:lnSpc>
              <a:spcBef>
                <a:spcPct val="0"/>
              </a:spcBef>
              <a:spcAft>
                <a:spcPct val="0"/>
              </a:spcAft>
            </a:pPr>
            <a:r>
              <a:rPr lang="en-US" sz="1568" dirty="0">
                <a:gradFill>
                  <a:gsLst>
                    <a:gs pos="0">
                      <a:srgbClr val="FFFFFF"/>
                    </a:gs>
                    <a:gs pos="100000">
                      <a:srgbClr val="FFFFFF"/>
                    </a:gs>
                  </a:gsLst>
                  <a:lin ang="5400000" scaled="1"/>
                </a:gradFill>
                <a:ea typeface="Segoe UI" pitchFamily="34" charset="0"/>
                <a:cs typeface="Segoe UI" pitchFamily="34" charset="0"/>
              </a:rPr>
              <a:t>Stream Analytics</a:t>
            </a:r>
          </a:p>
        </p:txBody>
      </p:sp>
      <p:pic>
        <p:nvPicPr>
          <p:cNvPr id="78" name="Picture 77"/>
          <p:cNvPicPr/>
          <p:nvPr/>
        </p:nvPicPr>
        <p:blipFill rotWithShape="1">
          <a:blip r:embed="rId3"/>
          <a:srcRect r="74054"/>
          <a:stretch/>
        </p:blipFill>
        <p:spPr>
          <a:xfrm>
            <a:off x="6742832" y="3214919"/>
            <a:ext cx="629758" cy="728588"/>
          </a:xfrm>
          <a:prstGeom prst="rect">
            <a:avLst/>
          </a:prstGeom>
          <a:solidFill>
            <a:srgbClr val="FF0000"/>
          </a:solidFill>
        </p:spPr>
      </p:pic>
      <p:sp>
        <p:nvSpPr>
          <p:cNvPr id="79" name="Freeform 43"/>
          <p:cNvSpPr>
            <a:spLocks noChangeAspect="1" noEditPoints="1"/>
          </p:cNvSpPr>
          <p:nvPr/>
        </p:nvSpPr>
        <p:spPr bwMode="black">
          <a:xfrm>
            <a:off x="10830575" y="5249336"/>
            <a:ext cx="446543" cy="860804"/>
          </a:xfrm>
          <a:custGeom>
            <a:avLst/>
            <a:gdLst>
              <a:gd name="T0" fmla="*/ 544 w 602"/>
              <a:gd name="T1" fmla="*/ 95 h 1156"/>
              <a:gd name="T2" fmla="*/ 119 w 602"/>
              <a:gd name="T3" fmla="*/ 1068 h 1156"/>
              <a:gd name="T4" fmla="*/ 112 w 602"/>
              <a:gd name="T5" fmla="*/ 1048 h 1156"/>
              <a:gd name="T6" fmla="*/ 288 w 602"/>
              <a:gd name="T7" fmla="*/ 1050 h 1156"/>
              <a:gd name="T8" fmla="*/ 296 w 602"/>
              <a:gd name="T9" fmla="*/ 1053 h 1156"/>
              <a:gd name="T10" fmla="*/ 291 w 602"/>
              <a:gd name="T11" fmla="*/ 1071 h 1156"/>
              <a:gd name="T12" fmla="*/ 290 w 602"/>
              <a:gd name="T13" fmla="*/ 1072 h 1156"/>
              <a:gd name="T14" fmla="*/ 290 w 602"/>
              <a:gd name="T15" fmla="*/ 1072 h 1156"/>
              <a:gd name="T16" fmla="*/ 276 w 602"/>
              <a:gd name="T17" fmla="*/ 1069 h 1156"/>
              <a:gd name="T18" fmla="*/ 271 w 602"/>
              <a:gd name="T19" fmla="*/ 1071 h 1156"/>
              <a:gd name="T20" fmla="*/ 275 w 602"/>
              <a:gd name="T21" fmla="*/ 1052 h 1156"/>
              <a:gd name="T22" fmla="*/ 285 w 602"/>
              <a:gd name="T23" fmla="*/ 1050 h 1156"/>
              <a:gd name="T24" fmla="*/ 298 w 602"/>
              <a:gd name="T25" fmla="*/ 1055 h 1156"/>
              <a:gd name="T26" fmla="*/ 315 w 602"/>
              <a:gd name="T27" fmla="*/ 1058 h 1156"/>
              <a:gd name="T28" fmla="*/ 319 w 602"/>
              <a:gd name="T29" fmla="*/ 1057 h 1156"/>
              <a:gd name="T30" fmla="*/ 320 w 602"/>
              <a:gd name="T31" fmla="*/ 1057 h 1156"/>
              <a:gd name="T32" fmla="*/ 314 w 602"/>
              <a:gd name="T33" fmla="*/ 1075 h 1156"/>
              <a:gd name="T34" fmla="*/ 301 w 602"/>
              <a:gd name="T35" fmla="*/ 1077 h 1156"/>
              <a:gd name="T36" fmla="*/ 292 w 602"/>
              <a:gd name="T37" fmla="*/ 1073 h 1156"/>
              <a:gd name="T38" fmla="*/ 298 w 602"/>
              <a:gd name="T39" fmla="*/ 1055 h 1156"/>
              <a:gd name="T40" fmla="*/ 298 w 602"/>
              <a:gd name="T41" fmla="*/ 1055 h 1156"/>
              <a:gd name="T42" fmla="*/ 298 w 602"/>
              <a:gd name="T43" fmla="*/ 1055 h 1156"/>
              <a:gd name="T44" fmla="*/ 305 w 602"/>
              <a:gd name="T45" fmla="*/ 1034 h 1156"/>
              <a:gd name="T46" fmla="*/ 318 w 602"/>
              <a:gd name="T47" fmla="*/ 1037 h 1156"/>
              <a:gd name="T48" fmla="*/ 325 w 602"/>
              <a:gd name="T49" fmla="*/ 1035 h 1156"/>
              <a:gd name="T50" fmla="*/ 326 w 602"/>
              <a:gd name="T51" fmla="*/ 1035 h 1156"/>
              <a:gd name="T52" fmla="*/ 314 w 602"/>
              <a:gd name="T53" fmla="*/ 1056 h 1156"/>
              <a:gd name="T54" fmla="*/ 299 w 602"/>
              <a:gd name="T55" fmla="*/ 1052 h 1156"/>
              <a:gd name="T56" fmla="*/ 299 w 602"/>
              <a:gd name="T57" fmla="*/ 1052 h 1156"/>
              <a:gd name="T58" fmla="*/ 304 w 602"/>
              <a:gd name="T59" fmla="*/ 1034 h 1156"/>
              <a:gd name="T60" fmla="*/ 292 w 602"/>
              <a:gd name="T61" fmla="*/ 1028 h 1156"/>
              <a:gd name="T62" fmla="*/ 302 w 602"/>
              <a:gd name="T63" fmla="*/ 1032 h 1156"/>
              <a:gd name="T64" fmla="*/ 302 w 602"/>
              <a:gd name="T65" fmla="*/ 1032 h 1156"/>
              <a:gd name="T66" fmla="*/ 297 w 602"/>
              <a:gd name="T67" fmla="*/ 1050 h 1156"/>
              <a:gd name="T68" fmla="*/ 297 w 602"/>
              <a:gd name="T69" fmla="*/ 1050 h 1156"/>
              <a:gd name="T70" fmla="*/ 296 w 602"/>
              <a:gd name="T71" fmla="*/ 1050 h 1156"/>
              <a:gd name="T72" fmla="*/ 296 w 602"/>
              <a:gd name="T73" fmla="*/ 1050 h 1156"/>
              <a:gd name="T74" fmla="*/ 296 w 602"/>
              <a:gd name="T75" fmla="*/ 1050 h 1156"/>
              <a:gd name="T76" fmla="*/ 277 w 602"/>
              <a:gd name="T77" fmla="*/ 1049 h 1156"/>
              <a:gd name="T78" fmla="*/ 277 w 602"/>
              <a:gd name="T79" fmla="*/ 1049 h 1156"/>
              <a:gd name="T80" fmla="*/ 277 w 602"/>
              <a:gd name="T81" fmla="*/ 1049 h 1156"/>
              <a:gd name="T82" fmla="*/ 276 w 602"/>
              <a:gd name="T83" fmla="*/ 1049 h 1156"/>
              <a:gd name="T84" fmla="*/ 281 w 602"/>
              <a:gd name="T85" fmla="*/ 1032 h 1156"/>
              <a:gd name="T86" fmla="*/ 287 w 602"/>
              <a:gd name="T87" fmla="*/ 1029 h 1156"/>
              <a:gd name="T88" fmla="*/ 467 w 602"/>
              <a:gd name="T89" fmla="*/ 1059 h 1156"/>
              <a:gd name="T90" fmla="*/ 478 w 602"/>
              <a:gd name="T91" fmla="*/ 1064 h 1156"/>
              <a:gd name="T92" fmla="*/ 466 w 602"/>
              <a:gd name="T93" fmla="*/ 1048 h 1156"/>
              <a:gd name="T94" fmla="*/ 602 w 602"/>
              <a:gd name="T95" fmla="*/ 1116 h 1156"/>
              <a:gd name="T96" fmla="*/ 0 w 602"/>
              <a:gd name="T97" fmla="*/ 40 h 1156"/>
              <a:gd name="T98" fmla="*/ 602 w 602"/>
              <a:gd name="T99" fmla="*/ 1116 h 1156"/>
              <a:gd name="T100" fmla="*/ 273 w 602"/>
              <a:gd name="T101" fmla="*/ 202 h 1156"/>
              <a:gd name="T102" fmla="*/ 273 w 602"/>
              <a:gd name="T103" fmla="*/ 911 h 1156"/>
              <a:gd name="T104" fmla="*/ 462 w 602"/>
              <a:gd name="T105" fmla="*/ 581 h 1156"/>
              <a:gd name="T106" fmla="*/ 284 w 602"/>
              <a:gd name="T107" fmla="*/ 391 h 1156"/>
              <a:gd name="T108" fmla="*/ 284 w 602"/>
              <a:gd name="T109" fmla="*/ 391 h 1156"/>
              <a:gd name="T110" fmla="*/ 273 w 602"/>
              <a:gd name="T111" fmla="*/ 391 h 1156"/>
              <a:gd name="T112" fmla="*/ 462 w 602"/>
              <a:gd name="T113" fmla="*/ 911 h 1156"/>
              <a:gd name="T114" fmla="*/ 462 w 602"/>
              <a:gd name="T115" fmla="*/ 379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02" h="1156">
                <a:moveTo>
                  <a:pt x="54" y="95"/>
                </a:moveTo>
                <a:cubicBezTo>
                  <a:pt x="54" y="367"/>
                  <a:pt x="54" y="639"/>
                  <a:pt x="54" y="911"/>
                </a:cubicBezTo>
                <a:cubicBezTo>
                  <a:pt x="217" y="911"/>
                  <a:pt x="381" y="911"/>
                  <a:pt x="544" y="911"/>
                </a:cubicBezTo>
                <a:cubicBezTo>
                  <a:pt x="544" y="639"/>
                  <a:pt x="544" y="367"/>
                  <a:pt x="544" y="95"/>
                </a:cubicBezTo>
                <a:cubicBezTo>
                  <a:pt x="381" y="95"/>
                  <a:pt x="217" y="95"/>
                  <a:pt x="54" y="95"/>
                </a:cubicBezTo>
                <a:close/>
                <a:moveTo>
                  <a:pt x="112" y="1053"/>
                </a:moveTo>
                <a:cubicBezTo>
                  <a:pt x="126" y="1068"/>
                  <a:pt x="126" y="1068"/>
                  <a:pt x="126" y="1068"/>
                </a:cubicBezTo>
                <a:cubicBezTo>
                  <a:pt x="119" y="1068"/>
                  <a:pt x="119" y="1068"/>
                  <a:pt x="119" y="1068"/>
                </a:cubicBezTo>
                <a:cubicBezTo>
                  <a:pt x="103" y="1050"/>
                  <a:pt x="103" y="1050"/>
                  <a:pt x="103" y="1050"/>
                </a:cubicBezTo>
                <a:cubicBezTo>
                  <a:pt x="119" y="1034"/>
                  <a:pt x="119" y="1034"/>
                  <a:pt x="119" y="1034"/>
                </a:cubicBezTo>
                <a:cubicBezTo>
                  <a:pt x="126" y="1034"/>
                  <a:pt x="126" y="1034"/>
                  <a:pt x="126" y="1034"/>
                </a:cubicBezTo>
                <a:cubicBezTo>
                  <a:pt x="112" y="1048"/>
                  <a:pt x="112" y="1048"/>
                  <a:pt x="112" y="1048"/>
                </a:cubicBezTo>
                <a:cubicBezTo>
                  <a:pt x="137" y="1048"/>
                  <a:pt x="137" y="1048"/>
                  <a:pt x="137" y="1048"/>
                </a:cubicBezTo>
                <a:cubicBezTo>
                  <a:pt x="137" y="1053"/>
                  <a:pt x="137" y="1053"/>
                  <a:pt x="137" y="1053"/>
                </a:cubicBezTo>
                <a:lnTo>
                  <a:pt x="112" y="1053"/>
                </a:lnTo>
                <a:close/>
                <a:moveTo>
                  <a:pt x="288" y="1050"/>
                </a:moveTo>
                <a:cubicBezTo>
                  <a:pt x="291" y="1050"/>
                  <a:pt x="294" y="1052"/>
                  <a:pt x="296" y="1053"/>
                </a:cubicBezTo>
                <a:cubicBezTo>
                  <a:pt x="296" y="1053"/>
                  <a:pt x="296" y="1053"/>
                  <a:pt x="296" y="1053"/>
                </a:cubicBezTo>
                <a:cubicBezTo>
                  <a:pt x="296" y="1053"/>
                  <a:pt x="296" y="1053"/>
                  <a:pt x="296" y="1053"/>
                </a:cubicBezTo>
                <a:cubicBezTo>
                  <a:pt x="296" y="1053"/>
                  <a:pt x="296" y="1053"/>
                  <a:pt x="296" y="1053"/>
                </a:cubicBezTo>
                <a:cubicBezTo>
                  <a:pt x="296" y="1053"/>
                  <a:pt x="296" y="1053"/>
                  <a:pt x="296" y="1053"/>
                </a:cubicBezTo>
                <a:cubicBezTo>
                  <a:pt x="296" y="1054"/>
                  <a:pt x="296" y="1054"/>
                  <a:pt x="296" y="1054"/>
                </a:cubicBezTo>
                <a:cubicBezTo>
                  <a:pt x="296" y="1054"/>
                  <a:pt x="291" y="1071"/>
                  <a:pt x="291" y="1072"/>
                </a:cubicBezTo>
                <a:cubicBezTo>
                  <a:pt x="291" y="1071"/>
                  <a:pt x="291" y="1071"/>
                  <a:pt x="291" y="1071"/>
                </a:cubicBezTo>
                <a:cubicBezTo>
                  <a:pt x="291" y="1072"/>
                  <a:pt x="291" y="1072"/>
                  <a:pt x="291"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89" y="1071"/>
                  <a:pt x="288" y="1071"/>
                  <a:pt x="286" y="1070"/>
                </a:cubicBezTo>
                <a:cubicBezTo>
                  <a:pt x="285" y="1069"/>
                  <a:pt x="285" y="1069"/>
                  <a:pt x="284" y="1069"/>
                </a:cubicBezTo>
                <a:cubicBezTo>
                  <a:pt x="283" y="1069"/>
                  <a:pt x="281" y="1069"/>
                  <a:pt x="280" y="1069"/>
                </a:cubicBezTo>
                <a:cubicBezTo>
                  <a:pt x="279" y="1069"/>
                  <a:pt x="278" y="1069"/>
                  <a:pt x="276" y="1069"/>
                </a:cubicBezTo>
                <a:cubicBezTo>
                  <a:pt x="274" y="1069"/>
                  <a:pt x="273" y="1070"/>
                  <a:pt x="271" y="1071"/>
                </a:cubicBezTo>
                <a:cubicBezTo>
                  <a:pt x="271" y="1071"/>
                  <a:pt x="271" y="1071"/>
                  <a:pt x="271" y="1071"/>
                </a:cubicBezTo>
                <a:cubicBezTo>
                  <a:pt x="271" y="1071"/>
                  <a:pt x="271" y="1071"/>
                  <a:pt x="271" y="1071"/>
                </a:cubicBezTo>
                <a:cubicBezTo>
                  <a:pt x="271" y="1071"/>
                  <a:pt x="271" y="1071"/>
                  <a:pt x="271" y="1071"/>
                </a:cubicBezTo>
                <a:cubicBezTo>
                  <a:pt x="270" y="1070"/>
                  <a:pt x="270" y="1070"/>
                  <a:pt x="270" y="1070"/>
                </a:cubicBezTo>
                <a:cubicBezTo>
                  <a:pt x="270" y="1070"/>
                  <a:pt x="270" y="1070"/>
                  <a:pt x="270" y="1070"/>
                </a:cubicBezTo>
                <a:cubicBezTo>
                  <a:pt x="275" y="1052"/>
                  <a:pt x="275" y="1052"/>
                  <a:pt x="275" y="1052"/>
                </a:cubicBezTo>
                <a:cubicBezTo>
                  <a:pt x="275" y="1052"/>
                  <a:pt x="275" y="1052"/>
                  <a:pt x="275" y="1052"/>
                </a:cubicBezTo>
                <a:cubicBezTo>
                  <a:pt x="275" y="1052"/>
                  <a:pt x="275" y="1052"/>
                  <a:pt x="275" y="1052"/>
                </a:cubicBezTo>
                <a:cubicBezTo>
                  <a:pt x="277" y="1051"/>
                  <a:pt x="278" y="1051"/>
                  <a:pt x="279" y="1051"/>
                </a:cubicBezTo>
                <a:cubicBezTo>
                  <a:pt x="280" y="1050"/>
                  <a:pt x="281" y="1050"/>
                  <a:pt x="282" y="1050"/>
                </a:cubicBezTo>
                <a:cubicBezTo>
                  <a:pt x="283" y="1050"/>
                  <a:pt x="284" y="1050"/>
                  <a:pt x="285" y="1050"/>
                </a:cubicBezTo>
                <a:cubicBezTo>
                  <a:pt x="286" y="1050"/>
                  <a:pt x="287" y="1050"/>
                  <a:pt x="288" y="1050"/>
                </a:cubicBezTo>
                <a:close/>
                <a:moveTo>
                  <a:pt x="298" y="1055"/>
                </a:moveTo>
                <a:cubicBezTo>
                  <a:pt x="298" y="1055"/>
                  <a:pt x="298" y="1055"/>
                  <a:pt x="298" y="1055"/>
                </a:cubicBezTo>
                <a:cubicBezTo>
                  <a:pt x="298" y="1055"/>
                  <a:pt x="298" y="1055"/>
                  <a:pt x="298" y="1055"/>
                </a:cubicBezTo>
                <a:cubicBezTo>
                  <a:pt x="300" y="1056"/>
                  <a:pt x="301" y="1056"/>
                  <a:pt x="302" y="1057"/>
                </a:cubicBezTo>
                <a:cubicBezTo>
                  <a:pt x="303" y="1058"/>
                  <a:pt x="305" y="1058"/>
                  <a:pt x="306" y="1058"/>
                </a:cubicBezTo>
                <a:cubicBezTo>
                  <a:pt x="308" y="1058"/>
                  <a:pt x="310" y="1058"/>
                  <a:pt x="312" y="1058"/>
                </a:cubicBezTo>
                <a:cubicBezTo>
                  <a:pt x="313" y="1058"/>
                  <a:pt x="314" y="1058"/>
                  <a:pt x="315" y="1058"/>
                </a:cubicBezTo>
                <a:cubicBezTo>
                  <a:pt x="316" y="1057"/>
                  <a:pt x="317" y="1057"/>
                  <a:pt x="319" y="1056"/>
                </a:cubicBezTo>
                <a:cubicBezTo>
                  <a:pt x="319" y="1056"/>
                  <a:pt x="319" y="1057"/>
                  <a:pt x="319" y="1057"/>
                </a:cubicBezTo>
                <a:cubicBezTo>
                  <a:pt x="319" y="1057"/>
                  <a:pt x="319" y="1057"/>
                  <a:pt x="319" y="1057"/>
                </a:cubicBezTo>
                <a:cubicBezTo>
                  <a:pt x="319" y="1057"/>
                  <a:pt x="319" y="1057"/>
                  <a:pt x="319" y="1057"/>
                </a:cubicBezTo>
                <a:cubicBezTo>
                  <a:pt x="319" y="1057"/>
                  <a:pt x="319" y="1057"/>
                  <a:pt x="319" y="1057"/>
                </a:cubicBezTo>
                <a:cubicBezTo>
                  <a:pt x="319" y="1057"/>
                  <a:pt x="320" y="1057"/>
                  <a:pt x="320" y="1057"/>
                </a:cubicBezTo>
                <a:cubicBezTo>
                  <a:pt x="320" y="1057"/>
                  <a:pt x="320" y="1057"/>
                  <a:pt x="320" y="1057"/>
                </a:cubicBezTo>
                <a:cubicBezTo>
                  <a:pt x="320" y="1057"/>
                  <a:pt x="320" y="1057"/>
                  <a:pt x="320" y="1057"/>
                </a:cubicBezTo>
                <a:cubicBezTo>
                  <a:pt x="320" y="1057"/>
                  <a:pt x="320" y="1057"/>
                  <a:pt x="320" y="1057"/>
                </a:cubicBezTo>
                <a:cubicBezTo>
                  <a:pt x="320" y="1057"/>
                  <a:pt x="315" y="1075"/>
                  <a:pt x="315" y="1075"/>
                </a:cubicBezTo>
                <a:cubicBezTo>
                  <a:pt x="314" y="1075"/>
                  <a:pt x="314" y="1075"/>
                  <a:pt x="314" y="1075"/>
                </a:cubicBezTo>
                <a:cubicBezTo>
                  <a:pt x="314" y="1075"/>
                  <a:pt x="314" y="1075"/>
                  <a:pt x="314" y="1075"/>
                </a:cubicBezTo>
                <a:cubicBezTo>
                  <a:pt x="313" y="1076"/>
                  <a:pt x="312" y="1076"/>
                  <a:pt x="311" y="1076"/>
                </a:cubicBezTo>
                <a:cubicBezTo>
                  <a:pt x="309" y="1077"/>
                  <a:pt x="308" y="1077"/>
                  <a:pt x="307" y="1077"/>
                </a:cubicBezTo>
                <a:cubicBezTo>
                  <a:pt x="306" y="1077"/>
                  <a:pt x="305" y="1077"/>
                  <a:pt x="304" y="1077"/>
                </a:cubicBezTo>
                <a:cubicBezTo>
                  <a:pt x="303" y="1077"/>
                  <a:pt x="302" y="1077"/>
                  <a:pt x="301" y="1077"/>
                </a:cubicBezTo>
                <a:cubicBezTo>
                  <a:pt x="300" y="1077"/>
                  <a:pt x="300" y="1077"/>
                  <a:pt x="299" y="1077"/>
                </a:cubicBezTo>
                <a:cubicBezTo>
                  <a:pt x="298" y="1076"/>
                  <a:pt x="297" y="1076"/>
                  <a:pt x="297" y="1076"/>
                </a:cubicBezTo>
                <a:cubicBezTo>
                  <a:pt x="295" y="1075"/>
                  <a:pt x="294" y="1075"/>
                  <a:pt x="293" y="1074"/>
                </a:cubicBezTo>
                <a:cubicBezTo>
                  <a:pt x="293" y="1074"/>
                  <a:pt x="292" y="1073"/>
                  <a:pt x="292" y="1073"/>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lose/>
                <a:moveTo>
                  <a:pt x="305" y="1034"/>
                </a:moveTo>
                <a:cubicBezTo>
                  <a:pt x="306" y="1034"/>
                  <a:pt x="307" y="1035"/>
                  <a:pt x="308" y="1036"/>
                </a:cubicBezTo>
                <a:cubicBezTo>
                  <a:pt x="310" y="1036"/>
                  <a:pt x="311" y="1037"/>
                  <a:pt x="313" y="1037"/>
                </a:cubicBezTo>
                <a:cubicBezTo>
                  <a:pt x="313" y="1037"/>
                  <a:pt x="314" y="1037"/>
                  <a:pt x="315" y="1037"/>
                </a:cubicBezTo>
                <a:cubicBezTo>
                  <a:pt x="316" y="1037"/>
                  <a:pt x="317" y="1037"/>
                  <a:pt x="318" y="1037"/>
                </a:cubicBezTo>
                <a:cubicBezTo>
                  <a:pt x="319" y="1037"/>
                  <a:pt x="320" y="1036"/>
                  <a:pt x="321" y="1036"/>
                </a:cubicBezTo>
                <a:cubicBezTo>
                  <a:pt x="322" y="1036"/>
                  <a:pt x="324" y="1035"/>
                  <a:pt x="325" y="1035"/>
                </a:cubicBezTo>
                <a:cubicBezTo>
                  <a:pt x="325" y="1035"/>
                  <a:pt x="325" y="1035"/>
                  <a:pt x="325" y="1035"/>
                </a:cubicBezTo>
                <a:cubicBezTo>
                  <a:pt x="325" y="1035"/>
                  <a:pt x="325" y="1035"/>
                  <a:pt x="325" y="1035"/>
                </a:cubicBezTo>
                <a:cubicBezTo>
                  <a:pt x="325" y="1035"/>
                  <a:pt x="325" y="1035"/>
                  <a:pt x="325" y="1035"/>
                </a:cubicBezTo>
                <a:cubicBezTo>
                  <a:pt x="325" y="1035"/>
                  <a:pt x="326" y="1035"/>
                  <a:pt x="326" y="1035"/>
                </a:cubicBezTo>
                <a:cubicBezTo>
                  <a:pt x="326" y="1035"/>
                  <a:pt x="326" y="1035"/>
                  <a:pt x="326" y="1035"/>
                </a:cubicBezTo>
                <a:cubicBezTo>
                  <a:pt x="326" y="1035"/>
                  <a:pt x="326" y="1035"/>
                  <a:pt x="326" y="1035"/>
                </a:cubicBezTo>
                <a:cubicBezTo>
                  <a:pt x="326" y="1035"/>
                  <a:pt x="321" y="1054"/>
                  <a:pt x="321" y="1054"/>
                </a:cubicBezTo>
                <a:cubicBezTo>
                  <a:pt x="321" y="1054"/>
                  <a:pt x="320" y="1054"/>
                  <a:pt x="320" y="1054"/>
                </a:cubicBezTo>
                <a:cubicBezTo>
                  <a:pt x="320" y="1054"/>
                  <a:pt x="320" y="1054"/>
                  <a:pt x="320" y="1054"/>
                </a:cubicBezTo>
                <a:cubicBezTo>
                  <a:pt x="318" y="1055"/>
                  <a:pt x="316" y="1055"/>
                  <a:pt x="314" y="1056"/>
                </a:cubicBezTo>
                <a:cubicBezTo>
                  <a:pt x="313" y="1056"/>
                  <a:pt x="311" y="1056"/>
                  <a:pt x="310" y="1056"/>
                </a:cubicBezTo>
                <a:cubicBezTo>
                  <a:pt x="308" y="1056"/>
                  <a:pt x="307" y="1056"/>
                  <a:pt x="306" y="1056"/>
                </a:cubicBezTo>
                <a:cubicBezTo>
                  <a:pt x="304" y="1055"/>
                  <a:pt x="302" y="1054"/>
                  <a:pt x="300" y="1053"/>
                </a:cubicBezTo>
                <a:cubicBezTo>
                  <a:pt x="300" y="1053"/>
                  <a:pt x="299" y="1053"/>
                  <a:pt x="299" y="1052"/>
                </a:cubicBezTo>
                <a:cubicBezTo>
                  <a:pt x="299" y="1052"/>
                  <a:pt x="299" y="1052"/>
                  <a:pt x="299" y="1052"/>
                </a:cubicBezTo>
                <a:cubicBezTo>
                  <a:pt x="299" y="1052"/>
                  <a:pt x="299" y="1052"/>
                  <a:pt x="299" y="1052"/>
                </a:cubicBezTo>
                <a:cubicBezTo>
                  <a:pt x="299" y="1052"/>
                  <a:pt x="299" y="1052"/>
                  <a:pt x="299" y="1052"/>
                </a:cubicBezTo>
                <a:cubicBezTo>
                  <a:pt x="299" y="1052"/>
                  <a:pt x="299" y="1052"/>
                  <a:pt x="299" y="1052"/>
                </a:cubicBezTo>
                <a:cubicBezTo>
                  <a:pt x="299" y="1052"/>
                  <a:pt x="304" y="1034"/>
                  <a:pt x="304" y="1034"/>
                </a:cubicBezTo>
                <a:cubicBezTo>
                  <a:pt x="304" y="1034"/>
                  <a:pt x="304" y="1034"/>
                  <a:pt x="304" y="1034"/>
                </a:cubicBezTo>
                <a:cubicBezTo>
                  <a:pt x="304" y="1034"/>
                  <a:pt x="304" y="1034"/>
                  <a:pt x="304" y="1034"/>
                </a:cubicBezTo>
                <a:cubicBezTo>
                  <a:pt x="304" y="1034"/>
                  <a:pt x="304" y="1034"/>
                  <a:pt x="304" y="1034"/>
                </a:cubicBezTo>
                <a:cubicBezTo>
                  <a:pt x="304" y="1034"/>
                  <a:pt x="304" y="1034"/>
                  <a:pt x="304" y="1034"/>
                </a:cubicBezTo>
                <a:cubicBezTo>
                  <a:pt x="304" y="1034"/>
                  <a:pt x="304" y="1034"/>
                  <a:pt x="304" y="1034"/>
                </a:cubicBezTo>
                <a:cubicBezTo>
                  <a:pt x="304" y="1033"/>
                  <a:pt x="304" y="1033"/>
                  <a:pt x="305" y="1034"/>
                </a:cubicBezTo>
                <a:close/>
                <a:moveTo>
                  <a:pt x="292" y="1028"/>
                </a:moveTo>
                <a:cubicBezTo>
                  <a:pt x="295" y="1028"/>
                  <a:pt x="297" y="1029"/>
                  <a:pt x="299" y="1030"/>
                </a:cubicBezTo>
                <a:cubicBezTo>
                  <a:pt x="299" y="1030"/>
                  <a:pt x="299" y="1030"/>
                  <a:pt x="299" y="1030"/>
                </a:cubicBezTo>
                <a:cubicBezTo>
                  <a:pt x="300" y="1030"/>
                  <a:pt x="301" y="1031"/>
                  <a:pt x="302" y="1032"/>
                </a:cubicBezTo>
                <a:cubicBezTo>
                  <a:pt x="302" y="1032"/>
                  <a:pt x="302" y="1032"/>
                  <a:pt x="302" y="1032"/>
                </a:cubicBezTo>
                <a:cubicBezTo>
                  <a:pt x="302" y="1032"/>
                  <a:pt x="302" y="1032"/>
                  <a:pt x="302" y="1032"/>
                </a:cubicBezTo>
                <a:cubicBezTo>
                  <a:pt x="302" y="1032"/>
                  <a:pt x="302" y="1032"/>
                  <a:pt x="302" y="1032"/>
                </a:cubicBezTo>
                <a:cubicBezTo>
                  <a:pt x="302" y="1032"/>
                  <a:pt x="302" y="1032"/>
                  <a:pt x="302" y="1032"/>
                </a:cubicBezTo>
                <a:cubicBezTo>
                  <a:pt x="302" y="1032"/>
                  <a:pt x="302" y="1032"/>
                  <a:pt x="302" y="1032"/>
                </a:cubicBezTo>
                <a:cubicBezTo>
                  <a:pt x="302" y="1033"/>
                  <a:pt x="302" y="1033"/>
                  <a:pt x="302" y="1033"/>
                </a:cubicBezTo>
                <a:cubicBezTo>
                  <a:pt x="300" y="1039"/>
                  <a:pt x="300" y="1039"/>
                  <a:pt x="300" y="1039"/>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5" y="1049"/>
                  <a:pt x="294" y="1049"/>
                  <a:pt x="292" y="1048"/>
                </a:cubicBezTo>
                <a:cubicBezTo>
                  <a:pt x="291" y="1048"/>
                  <a:pt x="290" y="1047"/>
                  <a:pt x="288" y="1047"/>
                </a:cubicBezTo>
                <a:cubicBezTo>
                  <a:pt x="285" y="1047"/>
                  <a:pt x="281" y="1047"/>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6" y="1049"/>
                  <a:pt x="276" y="1049"/>
                  <a:pt x="276" y="1049"/>
                </a:cubicBezTo>
                <a:cubicBezTo>
                  <a:pt x="276" y="1049"/>
                  <a:pt x="276" y="1049"/>
                  <a:pt x="276" y="1049"/>
                </a:cubicBezTo>
                <a:cubicBezTo>
                  <a:pt x="276" y="1049"/>
                  <a:pt x="276" y="1049"/>
                  <a:pt x="276" y="1049"/>
                </a:cubicBezTo>
                <a:cubicBezTo>
                  <a:pt x="276" y="1049"/>
                  <a:pt x="276" y="1049"/>
                  <a:pt x="276" y="1049"/>
                </a:cubicBezTo>
                <a:cubicBezTo>
                  <a:pt x="276" y="1049"/>
                  <a:pt x="276" y="1049"/>
                  <a:pt x="276" y="1049"/>
                </a:cubicBezTo>
                <a:cubicBezTo>
                  <a:pt x="276" y="1049"/>
                  <a:pt x="276" y="1049"/>
                  <a:pt x="276" y="1049"/>
                </a:cubicBezTo>
                <a:cubicBezTo>
                  <a:pt x="281" y="1032"/>
                  <a:pt x="281" y="1032"/>
                  <a:pt x="281" y="1032"/>
                </a:cubicBezTo>
                <a:cubicBezTo>
                  <a:pt x="281" y="1031"/>
                  <a:pt x="281" y="1031"/>
                  <a:pt x="281" y="1031"/>
                </a:cubicBezTo>
                <a:cubicBezTo>
                  <a:pt x="281" y="1030"/>
                  <a:pt x="282" y="1030"/>
                  <a:pt x="282" y="1030"/>
                </a:cubicBezTo>
                <a:cubicBezTo>
                  <a:pt x="282" y="1030"/>
                  <a:pt x="282" y="1030"/>
                  <a:pt x="282" y="1030"/>
                </a:cubicBezTo>
                <a:cubicBezTo>
                  <a:pt x="284" y="1030"/>
                  <a:pt x="286" y="1029"/>
                  <a:pt x="287" y="1029"/>
                </a:cubicBezTo>
                <a:cubicBezTo>
                  <a:pt x="289" y="1028"/>
                  <a:pt x="291" y="1028"/>
                  <a:pt x="292" y="1028"/>
                </a:cubicBezTo>
                <a:close/>
                <a:moveTo>
                  <a:pt x="478" y="1033"/>
                </a:moveTo>
                <a:cubicBezTo>
                  <a:pt x="469" y="1033"/>
                  <a:pt x="462" y="1040"/>
                  <a:pt x="462" y="1048"/>
                </a:cubicBezTo>
                <a:cubicBezTo>
                  <a:pt x="462" y="1052"/>
                  <a:pt x="464" y="1056"/>
                  <a:pt x="467" y="1059"/>
                </a:cubicBezTo>
                <a:cubicBezTo>
                  <a:pt x="460" y="1068"/>
                  <a:pt x="460" y="1068"/>
                  <a:pt x="460" y="1068"/>
                </a:cubicBezTo>
                <a:cubicBezTo>
                  <a:pt x="463" y="1070"/>
                  <a:pt x="463" y="1070"/>
                  <a:pt x="463" y="1070"/>
                </a:cubicBezTo>
                <a:cubicBezTo>
                  <a:pt x="470" y="1061"/>
                  <a:pt x="470" y="1061"/>
                  <a:pt x="470" y="1061"/>
                </a:cubicBezTo>
                <a:cubicBezTo>
                  <a:pt x="472" y="1063"/>
                  <a:pt x="475" y="1064"/>
                  <a:pt x="478" y="1064"/>
                </a:cubicBezTo>
                <a:cubicBezTo>
                  <a:pt x="486" y="1064"/>
                  <a:pt x="493" y="1057"/>
                  <a:pt x="493" y="1048"/>
                </a:cubicBezTo>
                <a:cubicBezTo>
                  <a:pt x="493" y="1040"/>
                  <a:pt x="486" y="1033"/>
                  <a:pt x="478" y="1033"/>
                </a:cubicBezTo>
                <a:close/>
                <a:moveTo>
                  <a:pt x="478" y="1060"/>
                </a:moveTo>
                <a:cubicBezTo>
                  <a:pt x="471" y="1060"/>
                  <a:pt x="466" y="1055"/>
                  <a:pt x="466" y="1048"/>
                </a:cubicBezTo>
                <a:cubicBezTo>
                  <a:pt x="466" y="1042"/>
                  <a:pt x="471" y="1037"/>
                  <a:pt x="478" y="1037"/>
                </a:cubicBezTo>
                <a:cubicBezTo>
                  <a:pt x="484" y="1037"/>
                  <a:pt x="489" y="1042"/>
                  <a:pt x="489" y="1048"/>
                </a:cubicBezTo>
                <a:cubicBezTo>
                  <a:pt x="489" y="1055"/>
                  <a:pt x="484" y="1060"/>
                  <a:pt x="478" y="1060"/>
                </a:cubicBezTo>
                <a:close/>
                <a:moveTo>
                  <a:pt x="602" y="1116"/>
                </a:moveTo>
                <a:cubicBezTo>
                  <a:pt x="602" y="1139"/>
                  <a:pt x="584" y="1156"/>
                  <a:pt x="562" y="1156"/>
                </a:cubicBezTo>
                <a:cubicBezTo>
                  <a:pt x="40" y="1156"/>
                  <a:pt x="40" y="1156"/>
                  <a:pt x="40" y="1156"/>
                </a:cubicBezTo>
                <a:cubicBezTo>
                  <a:pt x="18" y="1156"/>
                  <a:pt x="0" y="1139"/>
                  <a:pt x="0" y="1116"/>
                </a:cubicBezTo>
                <a:cubicBezTo>
                  <a:pt x="0" y="40"/>
                  <a:pt x="0" y="40"/>
                  <a:pt x="0" y="40"/>
                </a:cubicBezTo>
                <a:cubicBezTo>
                  <a:pt x="0" y="18"/>
                  <a:pt x="18" y="0"/>
                  <a:pt x="40" y="0"/>
                </a:cubicBezTo>
                <a:cubicBezTo>
                  <a:pt x="562" y="0"/>
                  <a:pt x="562" y="0"/>
                  <a:pt x="562" y="0"/>
                </a:cubicBezTo>
                <a:cubicBezTo>
                  <a:pt x="584" y="0"/>
                  <a:pt x="602" y="18"/>
                  <a:pt x="602" y="40"/>
                </a:cubicBezTo>
                <a:lnTo>
                  <a:pt x="602" y="1116"/>
                </a:lnTo>
                <a:close/>
                <a:moveTo>
                  <a:pt x="273" y="379"/>
                </a:moveTo>
                <a:cubicBezTo>
                  <a:pt x="95" y="379"/>
                  <a:pt x="95" y="379"/>
                  <a:pt x="95" y="379"/>
                </a:cubicBezTo>
                <a:cubicBezTo>
                  <a:pt x="95" y="202"/>
                  <a:pt x="95" y="202"/>
                  <a:pt x="95" y="202"/>
                </a:cubicBezTo>
                <a:cubicBezTo>
                  <a:pt x="273" y="202"/>
                  <a:pt x="273" y="202"/>
                  <a:pt x="273" y="202"/>
                </a:cubicBezTo>
                <a:lnTo>
                  <a:pt x="273" y="379"/>
                </a:lnTo>
                <a:close/>
                <a:moveTo>
                  <a:pt x="95" y="769"/>
                </a:moveTo>
                <a:cubicBezTo>
                  <a:pt x="273" y="769"/>
                  <a:pt x="273" y="769"/>
                  <a:pt x="273" y="769"/>
                </a:cubicBezTo>
                <a:cubicBezTo>
                  <a:pt x="273" y="911"/>
                  <a:pt x="273" y="911"/>
                  <a:pt x="273" y="911"/>
                </a:cubicBezTo>
                <a:cubicBezTo>
                  <a:pt x="95" y="911"/>
                  <a:pt x="95" y="911"/>
                  <a:pt x="95" y="911"/>
                </a:cubicBezTo>
                <a:lnTo>
                  <a:pt x="95" y="769"/>
                </a:lnTo>
                <a:close/>
                <a:moveTo>
                  <a:pt x="95" y="581"/>
                </a:moveTo>
                <a:cubicBezTo>
                  <a:pt x="462" y="581"/>
                  <a:pt x="462" y="581"/>
                  <a:pt x="462" y="581"/>
                </a:cubicBezTo>
                <a:cubicBezTo>
                  <a:pt x="462" y="758"/>
                  <a:pt x="462" y="758"/>
                  <a:pt x="462" y="758"/>
                </a:cubicBezTo>
                <a:cubicBezTo>
                  <a:pt x="95" y="758"/>
                  <a:pt x="95" y="758"/>
                  <a:pt x="95" y="758"/>
                </a:cubicBezTo>
                <a:lnTo>
                  <a:pt x="95" y="581"/>
                </a:lnTo>
                <a:close/>
                <a:moveTo>
                  <a:pt x="284" y="391"/>
                </a:moveTo>
                <a:cubicBezTo>
                  <a:pt x="462" y="391"/>
                  <a:pt x="462" y="391"/>
                  <a:pt x="462" y="391"/>
                </a:cubicBezTo>
                <a:cubicBezTo>
                  <a:pt x="462" y="568"/>
                  <a:pt x="462" y="568"/>
                  <a:pt x="462" y="568"/>
                </a:cubicBezTo>
                <a:cubicBezTo>
                  <a:pt x="284" y="568"/>
                  <a:pt x="284" y="568"/>
                  <a:pt x="284" y="568"/>
                </a:cubicBezTo>
                <a:lnTo>
                  <a:pt x="284" y="391"/>
                </a:lnTo>
                <a:close/>
                <a:moveTo>
                  <a:pt x="273" y="568"/>
                </a:moveTo>
                <a:cubicBezTo>
                  <a:pt x="95" y="568"/>
                  <a:pt x="95" y="568"/>
                  <a:pt x="95" y="568"/>
                </a:cubicBezTo>
                <a:cubicBezTo>
                  <a:pt x="95" y="391"/>
                  <a:pt x="95" y="391"/>
                  <a:pt x="95" y="391"/>
                </a:cubicBezTo>
                <a:cubicBezTo>
                  <a:pt x="273" y="391"/>
                  <a:pt x="273" y="391"/>
                  <a:pt x="273" y="391"/>
                </a:cubicBezTo>
                <a:lnTo>
                  <a:pt x="273" y="568"/>
                </a:lnTo>
                <a:close/>
                <a:moveTo>
                  <a:pt x="284" y="769"/>
                </a:moveTo>
                <a:cubicBezTo>
                  <a:pt x="462" y="769"/>
                  <a:pt x="462" y="769"/>
                  <a:pt x="462" y="769"/>
                </a:cubicBezTo>
                <a:cubicBezTo>
                  <a:pt x="462" y="911"/>
                  <a:pt x="462" y="911"/>
                  <a:pt x="462" y="911"/>
                </a:cubicBezTo>
                <a:cubicBezTo>
                  <a:pt x="284" y="911"/>
                  <a:pt x="284" y="911"/>
                  <a:pt x="284" y="911"/>
                </a:cubicBezTo>
                <a:lnTo>
                  <a:pt x="284" y="769"/>
                </a:lnTo>
                <a:close/>
                <a:moveTo>
                  <a:pt x="462" y="202"/>
                </a:moveTo>
                <a:cubicBezTo>
                  <a:pt x="462" y="379"/>
                  <a:pt x="462" y="379"/>
                  <a:pt x="462" y="379"/>
                </a:cubicBezTo>
                <a:cubicBezTo>
                  <a:pt x="284" y="379"/>
                  <a:pt x="284" y="379"/>
                  <a:pt x="284" y="379"/>
                </a:cubicBezTo>
                <a:cubicBezTo>
                  <a:pt x="284" y="202"/>
                  <a:pt x="284" y="202"/>
                  <a:pt x="284" y="202"/>
                </a:cubicBezTo>
                <a:lnTo>
                  <a:pt x="462" y="202"/>
                </a:lnTo>
                <a:close/>
              </a:path>
            </a:pathLst>
          </a:custGeom>
          <a:solidFill>
            <a:srgbClr val="008272"/>
          </a:solidFill>
          <a:ln>
            <a:noFill/>
          </a:ln>
        </p:spPr>
        <p:txBody>
          <a:bodyPr vert="horz" wrap="square" lIns="89619" tIns="44809" rIns="89619" bIns="44809" numCol="1" anchor="t" anchorCtr="0" compatLnSpc="1">
            <a:prstTxWarp prst="textNoShape">
              <a:avLst/>
            </a:prstTxWarp>
          </a:bodyPr>
          <a:lstStyle/>
          <a:p>
            <a:endParaRPr lang="en-US" sz="1764">
              <a:solidFill>
                <a:srgbClr val="FFFFFF"/>
              </a:solidFill>
            </a:endParaRPr>
          </a:p>
        </p:txBody>
      </p:sp>
      <p:sp>
        <p:nvSpPr>
          <p:cNvPr id="81" name="TextBox 80"/>
          <p:cNvSpPr txBox="1"/>
          <p:nvPr/>
        </p:nvSpPr>
        <p:spPr>
          <a:xfrm>
            <a:off x="10216849" y="6110139"/>
            <a:ext cx="1697074" cy="190003"/>
          </a:xfrm>
          <a:prstGeom prst="rect">
            <a:avLst/>
          </a:prstGeom>
          <a:noFill/>
        </p:spPr>
        <p:txBody>
          <a:bodyPr wrap="none" lIns="0" tIns="0" rIns="0" bIns="0" rtlCol="0">
            <a:spAutoFit/>
          </a:bodyPr>
          <a:lstStyle>
            <a:defPPr>
              <a:defRPr lang="en-US"/>
            </a:defPPr>
            <a:lvl1pPr>
              <a:lnSpc>
                <a:spcPct val="90000"/>
              </a:lnSpc>
              <a:spcAft>
                <a:spcPts val="600"/>
              </a:spcAft>
              <a:defRPr sz="1400">
                <a:gradFill>
                  <a:gsLst>
                    <a:gs pos="2917">
                      <a:schemeClr val="tx2"/>
                    </a:gs>
                    <a:gs pos="30000">
                      <a:schemeClr val="tx2"/>
                    </a:gs>
                  </a:gsLst>
                  <a:lin ang="5400000" scaled="0"/>
                </a:gradFill>
                <a:latin typeface="+mn-lt"/>
              </a:defRPr>
            </a:lvl1pPr>
          </a:lstStyle>
          <a:p>
            <a:r>
              <a:rPr lang="en-US" sz="1372" dirty="0">
                <a:gradFill>
                  <a:gsLst>
                    <a:gs pos="2917">
                      <a:srgbClr val="68217A"/>
                    </a:gs>
                    <a:gs pos="30000">
                      <a:srgbClr val="68217A"/>
                    </a:gs>
                  </a:gsLst>
                  <a:lin ang="5400000" scaled="0"/>
                </a:gradFill>
              </a:rPr>
              <a:t>Devices to take action</a:t>
            </a:r>
          </a:p>
        </p:txBody>
      </p:sp>
    </p:spTree>
    <p:extLst>
      <p:ext uri="{BB962C8B-B14F-4D97-AF65-F5344CB8AC3E}">
        <p14:creationId xmlns:p14="http://schemas.microsoft.com/office/powerpoint/2010/main" val="49041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cxnSp>
        <p:nvCxnSpPr>
          <p:cNvPr id="376" name="Straight Connector 375"/>
          <p:cNvCxnSpPr/>
          <p:nvPr/>
        </p:nvCxnSpPr>
        <p:spPr>
          <a:xfrm>
            <a:off x="1038794" y="1810439"/>
            <a:ext cx="226338" cy="132936"/>
          </a:xfrm>
          <a:prstGeom prst="line">
            <a:avLst/>
          </a:prstGeom>
          <a:noFill/>
          <a:ln w="6350" cap="flat" cmpd="sng" algn="ctr">
            <a:solidFill>
              <a:srgbClr val="5B9BD5"/>
            </a:solidFill>
            <a:prstDash val="solid"/>
            <a:miter lim="800000"/>
          </a:ln>
          <a:effectLst/>
        </p:spPr>
      </p:cxnSp>
      <p:cxnSp>
        <p:nvCxnSpPr>
          <p:cNvPr id="379" name="Straight Connector 378"/>
          <p:cNvCxnSpPr/>
          <p:nvPr/>
        </p:nvCxnSpPr>
        <p:spPr>
          <a:xfrm flipV="1">
            <a:off x="812489" y="1816143"/>
            <a:ext cx="226305" cy="127232"/>
          </a:xfrm>
          <a:prstGeom prst="line">
            <a:avLst/>
          </a:prstGeom>
          <a:noFill/>
          <a:ln w="6350" cap="flat" cmpd="sng" algn="ctr">
            <a:solidFill>
              <a:srgbClr val="5B9BD5"/>
            </a:solidFill>
            <a:prstDash val="solid"/>
            <a:miter lim="800000"/>
          </a:ln>
          <a:effectLst/>
        </p:spPr>
      </p:cxnSp>
      <p:cxnSp>
        <p:nvCxnSpPr>
          <p:cNvPr id="388" name="Straight Connector 387"/>
          <p:cNvCxnSpPr/>
          <p:nvPr/>
        </p:nvCxnSpPr>
        <p:spPr>
          <a:xfrm>
            <a:off x="1488673" y="1810439"/>
            <a:ext cx="226338" cy="132936"/>
          </a:xfrm>
          <a:prstGeom prst="line">
            <a:avLst/>
          </a:prstGeom>
          <a:noFill/>
          <a:ln w="6350" cap="flat" cmpd="sng" algn="ctr">
            <a:solidFill>
              <a:srgbClr val="5B9BD5"/>
            </a:solidFill>
            <a:prstDash val="solid"/>
            <a:miter lim="800000"/>
          </a:ln>
          <a:effectLst/>
        </p:spPr>
      </p:cxnSp>
      <p:cxnSp>
        <p:nvCxnSpPr>
          <p:cNvPr id="391" name="Straight Connector 390"/>
          <p:cNvCxnSpPr/>
          <p:nvPr/>
        </p:nvCxnSpPr>
        <p:spPr>
          <a:xfrm flipV="1">
            <a:off x="1262368" y="1816143"/>
            <a:ext cx="226305" cy="127232"/>
          </a:xfrm>
          <a:prstGeom prst="line">
            <a:avLst/>
          </a:prstGeom>
          <a:noFill/>
          <a:ln w="6350" cap="flat" cmpd="sng" algn="ctr">
            <a:solidFill>
              <a:srgbClr val="5B9BD5"/>
            </a:solidFill>
            <a:prstDash val="solid"/>
            <a:miter lim="800000"/>
          </a:ln>
          <a:effectLst/>
        </p:spPr>
      </p:cxnSp>
      <p:cxnSp>
        <p:nvCxnSpPr>
          <p:cNvPr id="400" name="Straight Connector 399"/>
          <p:cNvCxnSpPr/>
          <p:nvPr/>
        </p:nvCxnSpPr>
        <p:spPr>
          <a:xfrm>
            <a:off x="1940989" y="1810439"/>
            <a:ext cx="226338" cy="132936"/>
          </a:xfrm>
          <a:prstGeom prst="line">
            <a:avLst/>
          </a:prstGeom>
          <a:noFill/>
          <a:ln w="6350" cap="flat" cmpd="sng" algn="ctr">
            <a:solidFill>
              <a:srgbClr val="5B9BD5"/>
            </a:solidFill>
            <a:prstDash val="solid"/>
            <a:miter lim="800000"/>
          </a:ln>
          <a:effectLst/>
        </p:spPr>
      </p:cxnSp>
      <p:cxnSp>
        <p:nvCxnSpPr>
          <p:cNvPr id="403" name="Straight Connector 402"/>
          <p:cNvCxnSpPr/>
          <p:nvPr/>
        </p:nvCxnSpPr>
        <p:spPr>
          <a:xfrm flipV="1">
            <a:off x="1714684" y="1816143"/>
            <a:ext cx="226305" cy="127232"/>
          </a:xfrm>
          <a:prstGeom prst="line">
            <a:avLst/>
          </a:prstGeom>
          <a:noFill/>
          <a:ln w="6350" cap="flat" cmpd="sng" algn="ctr">
            <a:solidFill>
              <a:srgbClr val="5B9BD5"/>
            </a:solidFill>
            <a:prstDash val="solid"/>
            <a:miter lim="800000"/>
          </a:ln>
          <a:effectLst/>
        </p:spPr>
      </p:cxnSp>
      <p:cxnSp>
        <p:nvCxnSpPr>
          <p:cNvPr id="412" name="Straight Connector 411"/>
          <p:cNvCxnSpPr/>
          <p:nvPr/>
        </p:nvCxnSpPr>
        <p:spPr>
          <a:xfrm>
            <a:off x="2390868" y="1810439"/>
            <a:ext cx="226338" cy="132936"/>
          </a:xfrm>
          <a:prstGeom prst="line">
            <a:avLst/>
          </a:prstGeom>
          <a:noFill/>
          <a:ln w="6350" cap="flat" cmpd="sng" algn="ctr">
            <a:solidFill>
              <a:srgbClr val="5B9BD5"/>
            </a:solidFill>
            <a:prstDash val="solid"/>
            <a:miter lim="800000"/>
          </a:ln>
          <a:effectLst/>
        </p:spPr>
      </p:cxnSp>
      <p:cxnSp>
        <p:nvCxnSpPr>
          <p:cNvPr id="415" name="Straight Connector 414"/>
          <p:cNvCxnSpPr/>
          <p:nvPr/>
        </p:nvCxnSpPr>
        <p:spPr>
          <a:xfrm flipV="1">
            <a:off x="2164563" y="1816143"/>
            <a:ext cx="226305" cy="127232"/>
          </a:xfrm>
          <a:prstGeom prst="line">
            <a:avLst/>
          </a:prstGeom>
          <a:noFill/>
          <a:ln w="6350" cap="flat" cmpd="sng" algn="ctr">
            <a:solidFill>
              <a:srgbClr val="5B9BD5"/>
            </a:solidFill>
            <a:prstDash val="solid"/>
            <a:miter lim="800000"/>
          </a:ln>
          <a:effectLst/>
        </p:spPr>
      </p:cxnSp>
      <p:cxnSp>
        <p:nvCxnSpPr>
          <p:cNvPr id="424" name="Straight Connector 423"/>
          <p:cNvCxnSpPr/>
          <p:nvPr/>
        </p:nvCxnSpPr>
        <p:spPr>
          <a:xfrm>
            <a:off x="2837149" y="1810439"/>
            <a:ext cx="226338" cy="132936"/>
          </a:xfrm>
          <a:prstGeom prst="line">
            <a:avLst/>
          </a:prstGeom>
          <a:noFill/>
          <a:ln w="6350" cap="flat" cmpd="sng" algn="ctr">
            <a:solidFill>
              <a:srgbClr val="5B9BD5"/>
            </a:solidFill>
            <a:prstDash val="solid"/>
            <a:miter lim="800000"/>
          </a:ln>
          <a:effectLst/>
        </p:spPr>
      </p:cxnSp>
      <p:cxnSp>
        <p:nvCxnSpPr>
          <p:cNvPr id="427" name="Straight Connector 426"/>
          <p:cNvCxnSpPr/>
          <p:nvPr/>
        </p:nvCxnSpPr>
        <p:spPr>
          <a:xfrm flipV="1">
            <a:off x="2610844" y="1816143"/>
            <a:ext cx="226305" cy="127232"/>
          </a:xfrm>
          <a:prstGeom prst="line">
            <a:avLst/>
          </a:prstGeom>
          <a:noFill/>
          <a:ln w="6350" cap="flat" cmpd="sng" algn="ctr">
            <a:solidFill>
              <a:srgbClr val="5B9BD5"/>
            </a:solidFill>
            <a:prstDash val="solid"/>
            <a:miter lim="800000"/>
          </a:ln>
          <a:effectLst/>
        </p:spPr>
      </p:cxnSp>
      <p:cxnSp>
        <p:nvCxnSpPr>
          <p:cNvPr id="436" name="Straight Connector 435"/>
          <p:cNvCxnSpPr/>
          <p:nvPr/>
        </p:nvCxnSpPr>
        <p:spPr>
          <a:xfrm>
            <a:off x="3287028" y="1810439"/>
            <a:ext cx="226338" cy="132936"/>
          </a:xfrm>
          <a:prstGeom prst="line">
            <a:avLst/>
          </a:prstGeom>
          <a:noFill/>
          <a:ln w="6350" cap="flat" cmpd="sng" algn="ctr">
            <a:solidFill>
              <a:srgbClr val="5B9BD5"/>
            </a:solidFill>
            <a:prstDash val="solid"/>
            <a:miter lim="800000"/>
          </a:ln>
          <a:effectLst/>
        </p:spPr>
      </p:cxnSp>
      <p:cxnSp>
        <p:nvCxnSpPr>
          <p:cNvPr id="439" name="Straight Connector 438"/>
          <p:cNvCxnSpPr/>
          <p:nvPr/>
        </p:nvCxnSpPr>
        <p:spPr>
          <a:xfrm flipV="1">
            <a:off x="3060723" y="1816143"/>
            <a:ext cx="226305" cy="127232"/>
          </a:xfrm>
          <a:prstGeom prst="line">
            <a:avLst/>
          </a:prstGeom>
          <a:noFill/>
          <a:ln w="6350" cap="flat" cmpd="sng" algn="ctr">
            <a:solidFill>
              <a:srgbClr val="5B9BD5"/>
            </a:solidFill>
            <a:prstDash val="solid"/>
            <a:miter lim="800000"/>
          </a:ln>
          <a:effectLst/>
        </p:spPr>
      </p:cxnSp>
      <p:cxnSp>
        <p:nvCxnSpPr>
          <p:cNvPr id="448" name="Straight Connector 447"/>
          <p:cNvCxnSpPr/>
          <p:nvPr/>
        </p:nvCxnSpPr>
        <p:spPr>
          <a:xfrm>
            <a:off x="3739344" y="1810439"/>
            <a:ext cx="226338" cy="132936"/>
          </a:xfrm>
          <a:prstGeom prst="line">
            <a:avLst/>
          </a:prstGeom>
          <a:noFill/>
          <a:ln w="6350" cap="flat" cmpd="sng" algn="ctr">
            <a:solidFill>
              <a:srgbClr val="5B9BD5"/>
            </a:solidFill>
            <a:prstDash val="solid"/>
            <a:miter lim="800000"/>
          </a:ln>
          <a:effectLst/>
        </p:spPr>
      </p:cxnSp>
      <p:cxnSp>
        <p:nvCxnSpPr>
          <p:cNvPr id="451" name="Straight Connector 450"/>
          <p:cNvCxnSpPr/>
          <p:nvPr/>
        </p:nvCxnSpPr>
        <p:spPr>
          <a:xfrm flipV="1">
            <a:off x="3513039" y="1816143"/>
            <a:ext cx="226305" cy="127232"/>
          </a:xfrm>
          <a:prstGeom prst="line">
            <a:avLst/>
          </a:prstGeom>
          <a:noFill/>
          <a:ln w="6350" cap="flat" cmpd="sng" algn="ctr">
            <a:solidFill>
              <a:srgbClr val="5B9BD5"/>
            </a:solidFill>
            <a:prstDash val="solid"/>
            <a:miter lim="800000"/>
          </a:ln>
          <a:effectLst/>
        </p:spPr>
      </p:cxnSp>
      <p:cxnSp>
        <p:nvCxnSpPr>
          <p:cNvPr id="460" name="Straight Connector 459"/>
          <p:cNvCxnSpPr/>
          <p:nvPr/>
        </p:nvCxnSpPr>
        <p:spPr>
          <a:xfrm>
            <a:off x="4183776" y="1815664"/>
            <a:ext cx="226338" cy="132936"/>
          </a:xfrm>
          <a:prstGeom prst="line">
            <a:avLst/>
          </a:prstGeom>
          <a:noFill/>
          <a:ln w="6350" cap="flat" cmpd="sng" algn="ctr">
            <a:solidFill>
              <a:srgbClr val="5B9BD5"/>
            </a:solidFill>
            <a:prstDash val="solid"/>
            <a:miter lim="800000"/>
          </a:ln>
          <a:effectLst/>
        </p:spPr>
      </p:cxnSp>
      <p:cxnSp>
        <p:nvCxnSpPr>
          <p:cNvPr id="463" name="Straight Connector 462"/>
          <p:cNvCxnSpPr/>
          <p:nvPr/>
        </p:nvCxnSpPr>
        <p:spPr>
          <a:xfrm flipV="1">
            <a:off x="3966992" y="1816143"/>
            <a:ext cx="226305" cy="127232"/>
          </a:xfrm>
          <a:prstGeom prst="line">
            <a:avLst/>
          </a:prstGeom>
          <a:noFill/>
          <a:ln w="6350" cap="flat" cmpd="sng" algn="ctr">
            <a:solidFill>
              <a:srgbClr val="5B9BD5"/>
            </a:solidFill>
            <a:prstDash val="solid"/>
            <a:miter lim="800000"/>
          </a:ln>
          <a:effectLst/>
        </p:spPr>
      </p:cxnSp>
      <p:cxnSp>
        <p:nvCxnSpPr>
          <p:cNvPr id="472" name="Straight Connector 471"/>
          <p:cNvCxnSpPr/>
          <p:nvPr/>
        </p:nvCxnSpPr>
        <p:spPr>
          <a:xfrm>
            <a:off x="4645958" y="1811734"/>
            <a:ext cx="226338" cy="132936"/>
          </a:xfrm>
          <a:prstGeom prst="line">
            <a:avLst/>
          </a:prstGeom>
          <a:noFill/>
          <a:ln w="6350" cap="flat" cmpd="sng" algn="ctr">
            <a:solidFill>
              <a:srgbClr val="5B9BD5"/>
            </a:solidFill>
            <a:prstDash val="solid"/>
            <a:miter lim="800000"/>
          </a:ln>
          <a:effectLst/>
        </p:spPr>
      </p:cxnSp>
      <p:cxnSp>
        <p:nvCxnSpPr>
          <p:cNvPr id="475" name="Straight Connector 474"/>
          <p:cNvCxnSpPr/>
          <p:nvPr/>
        </p:nvCxnSpPr>
        <p:spPr>
          <a:xfrm flipV="1">
            <a:off x="4419653" y="1817438"/>
            <a:ext cx="226305" cy="127232"/>
          </a:xfrm>
          <a:prstGeom prst="line">
            <a:avLst/>
          </a:prstGeom>
          <a:noFill/>
          <a:ln w="6350" cap="flat" cmpd="sng" algn="ctr">
            <a:solidFill>
              <a:srgbClr val="5B9BD5"/>
            </a:solidFill>
            <a:prstDash val="solid"/>
            <a:miter lim="800000"/>
          </a:ln>
          <a:effectLst/>
        </p:spPr>
      </p:cxnSp>
      <p:cxnSp>
        <p:nvCxnSpPr>
          <p:cNvPr id="484" name="Straight Connector 483"/>
          <p:cNvCxnSpPr/>
          <p:nvPr/>
        </p:nvCxnSpPr>
        <p:spPr>
          <a:xfrm>
            <a:off x="5095837" y="1811734"/>
            <a:ext cx="226338" cy="132936"/>
          </a:xfrm>
          <a:prstGeom prst="line">
            <a:avLst/>
          </a:prstGeom>
          <a:noFill/>
          <a:ln w="6350" cap="flat" cmpd="sng" algn="ctr">
            <a:solidFill>
              <a:srgbClr val="5B9BD5"/>
            </a:solidFill>
            <a:prstDash val="solid"/>
            <a:miter lim="800000"/>
          </a:ln>
          <a:effectLst/>
        </p:spPr>
      </p:cxnSp>
      <p:cxnSp>
        <p:nvCxnSpPr>
          <p:cNvPr id="487" name="Straight Connector 486"/>
          <p:cNvCxnSpPr/>
          <p:nvPr/>
        </p:nvCxnSpPr>
        <p:spPr>
          <a:xfrm flipV="1">
            <a:off x="4869532" y="1817438"/>
            <a:ext cx="226305" cy="127232"/>
          </a:xfrm>
          <a:prstGeom prst="line">
            <a:avLst/>
          </a:prstGeom>
          <a:noFill/>
          <a:ln w="6350" cap="flat" cmpd="sng" algn="ctr">
            <a:solidFill>
              <a:srgbClr val="5B9BD5"/>
            </a:solidFill>
            <a:prstDash val="solid"/>
            <a:miter lim="800000"/>
          </a:ln>
          <a:effectLst/>
        </p:spPr>
      </p:cxnSp>
      <p:cxnSp>
        <p:nvCxnSpPr>
          <p:cNvPr id="496" name="Straight Connector 495"/>
          <p:cNvCxnSpPr/>
          <p:nvPr/>
        </p:nvCxnSpPr>
        <p:spPr>
          <a:xfrm>
            <a:off x="5544080" y="1811734"/>
            <a:ext cx="226338" cy="132936"/>
          </a:xfrm>
          <a:prstGeom prst="line">
            <a:avLst/>
          </a:prstGeom>
          <a:noFill/>
          <a:ln w="6350" cap="flat" cmpd="sng" algn="ctr">
            <a:solidFill>
              <a:srgbClr val="5B9BD5"/>
            </a:solidFill>
            <a:prstDash val="solid"/>
            <a:miter lim="800000"/>
          </a:ln>
          <a:effectLst/>
        </p:spPr>
      </p:cxnSp>
      <p:cxnSp>
        <p:nvCxnSpPr>
          <p:cNvPr id="499" name="Straight Connector 498"/>
          <p:cNvCxnSpPr/>
          <p:nvPr/>
        </p:nvCxnSpPr>
        <p:spPr>
          <a:xfrm flipV="1">
            <a:off x="5321848" y="1817438"/>
            <a:ext cx="226305" cy="127232"/>
          </a:xfrm>
          <a:prstGeom prst="line">
            <a:avLst/>
          </a:prstGeom>
          <a:noFill/>
          <a:ln w="6350" cap="flat" cmpd="sng" algn="ctr">
            <a:solidFill>
              <a:srgbClr val="5B9BD5"/>
            </a:solidFill>
            <a:prstDash val="solid"/>
            <a:miter lim="800000"/>
          </a:ln>
          <a:effectLst/>
        </p:spPr>
      </p:cxnSp>
      <p:cxnSp>
        <p:nvCxnSpPr>
          <p:cNvPr id="508" name="Straight Connector 507"/>
          <p:cNvCxnSpPr/>
          <p:nvPr/>
        </p:nvCxnSpPr>
        <p:spPr>
          <a:xfrm>
            <a:off x="5998507" y="1811734"/>
            <a:ext cx="226338" cy="132936"/>
          </a:xfrm>
          <a:prstGeom prst="line">
            <a:avLst/>
          </a:prstGeom>
          <a:noFill/>
          <a:ln w="6350" cap="flat" cmpd="sng" algn="ctr">
            <a:solidFill>
              <a:srgbClr val="5B9BD5"/>
            </a:solidFill>
            <a:prstDash val="solid"/>
            <a:miter lim="800000"/>
          </a:ln>
          <a:effectLst/>
        </p:spPr>
      </p:cxnSp>
      <p:cxnSp>
        <p:nvCxnSpPr>
          <p:cNvPr id="511" name="Straight Connector 510"/>
          <p:cNvCxnSpPr/>
          <p:nvPr/>
        </p:nvCxnSpPr>
        <p:spPr>
          <a:xfrm flipV="1">
            <a:off x="5772202" y="1817438"/>
            <a:ext cx="226305" cy="127232"/>
          </a:xfrm>
          <a:prstGeom prst="line">
            <a:avLst/>
          </a:prstGeom>
          <a:noFill/>
          <a:ln w="6350" cap="flat" cmpd="sng" algn="ctr">
            <a:solidFill>
              <a:srgbClr val="5B9BD5"/>
            </a:solidFill>
            <a:prstDash val="solid"/>
            <a:miter lim="800000"/>
          </a:ln>
          <a:effectLst/>
        </p:spPr>
      </p:cxnSp>
      <p:cxnSp>
        <p:nvCxnSpPr>
          <p:cNvPr id="520" name="Straight Connector 519"/>
          <p:cNvCxnSpPr/>
          <p:nvPr/>
        </p:nvCxnSpPr>
        <p:spPr>
          <a:xfrm>
            <a:off x="6448387" y="1811734"/>
            <a:ext cx="226338" cy="132936"/>
          </a:xfrm>
          <a:prstGeom prst="line">
            <a:avLst/>
          </a:prstGeom>
          <a:noFill/>
          <a:ln w="6350" cap="flat" cmpd="sng" algn="ctr">
            <a:solidFill>
              <a:srgbClr val="5B9BD5"/>
            </a:solidFill>
            <a:prstDash val="solid"/>
            <a:miter lim="800000"/>
          </a:ln>
          <a:effectLst/>
        </p:spPr>
      </p:cxnSp>
      <p:cxnSp>
        <p:nvCxnSpPr>
          <p:cNvPr id="523" name="Straight Connector 522"/>
          <p:cNvCxnSpPr/>
          <p:nvPr/>
        </p:nvCxnSpPr>
        <p:spPr>
          <a:xfrm flipV="1">
            <a:off x="6222082" y="1817438"/>
            <a:ext cx="226305" cy="127232"/>
          </a:xfrm>
          <a:prstGeom prst="line">
            <a:avLst/>
          </a:prstGeom>
          <a:noFill/>
          <a:ln w="6350" cap="flat" cmpd="sng" algn="ctr">
            <a:solidFill>
              <a:srgbClr val="5B9BD5"/>
            </a:solidFill>
            <a:prstDash val="solid"/>
            <a:miter lim="800000"/>
          </a:ln>
          <a:effectLst/>
        </p:spPr>
      </p:cxnSp>
      <p:cxnSp>
        <p:nvCxnSpPr>
          <p:cNvPr id="532" name="Straight Connector 531"/>
          <p:cNvCxnSpPr/>
          <p:nvPr/>
        </p:nvCxnSpPr>
        <p:spPr>
          <a:xfrm>
            <a:off x="6902339" y="1811734"/>
            <a:ext cx="226338" cy="132936"/>
          </a:xfrm>
          <a:prstGeom prst="line">
            <a:avLst/>
          </a:prstGeom>
          <a:noFill/>
          <a:ln w="6350" cap="flat" cmpd="sng" algn="ctr">
            <a:solidFill>
              <a:srgbClr val="5B9BD5"/>
            </a:solidFill>
            <a:prstDash val="solid"/>
            <a:miter lim="800000"/>
          </a:ln>
          <a:effectLst/>
        </p:spPr>
      </p:cxnSp>
      <p:cxnSp>
        <p:nvCxnSpPr>
          <p:cNvPr id="535" name="Straight Connector 534"/>
          <p:cNvCxnSpPr/>
          <p:nvPr/>
        </p:nvCxnSpPr>
        <p:spPr>
          <a:xfrm flipV="1">
            <a:off x="6676034" y="1817438"/>
            <a:ext cx="226305" cy="127232"/>
          </a:xfrm>
          <a:prstGeom prst="line">
            <a:avLst/>
          </a:prstGeom>
          <a:noFill/>
          <a:ln w="6350" cap="flat" cmpd="sng" algn="ctr">
            <a:solidFill>
              <a:srgbClr val="5B9BD5"/>
            </a:solidFill>
            <a:prstDash val="solid"/>
            <a:miter lim="800000"/>
          </a:ln>
          <a:effectLst/>
        </p:spPr>
      </p:cxnSp>
      <p:cxnSp>
        <p:nvCxnSpPr>
          <p:cNvPr id="544" name="Straight Connector 543"/>
          <p:cNvCxnSpPr/>
          <p:nvPr/>
        </p:nvCxnSpPr>
        <p:spPr>
          <a:xfrm>
            <a:off x="7358254" y="1811734"/>
            <a:ext cx="226338" cy="132936"/>
          </a:xfrm>
          <a:prstGeom prst="line">
            <a:avLst/>
          </a:prstGeom>
          <a:noFill/>
          <a:ln w="6350" cap="flat" cmpd="sng" algn="ctr">
            <a:solidFill>
              <a:srgbClr val="5B9BD5"/>
            </a:solidFill>
            <a:prstDash val="solid"/>
            <a:miter lim="800000"/>
          </a:ln>
          <a:effectLst/>
        </p:spPr>
      </p:cxnSp>
      <p:cxnSp>
        <p:nvCxnSpPr>
          <p:cNvPr id="547" name="Straight Connector 546"/>
          <p:cNvCxnSpPr/>
          <p:nvPr/>
        </p:nvCxnSpPr>
        <p:spPr>
          <a:xfrm flipV="1">
            <a:off x="7128350" y="1817438"/>
            <a:ext cx="226305" cy="127232"/>
          </a:xfrm>
          <a:prstGeom prst="line">
            <a:avLst/>
          </a:prstGeom>
          <a:noFill/>
          <a:ln w="6350" cap="flat" cmpd="sng" algn="ctr">
            <a:solidFill>
              <a:srgbClr val="5B9BD5"/>
            </a:solidFill>
            <a:prstDash val="solid"/>
            <a:miter lim="800000"/>
          </a:ln>
          <a:effectLst/>
        </p:spPr>
      </p:cxnSp>
      <p:cxnSp>
        <p:nvCxnSpPr>
          <p:cNvPr id="556" name="Straight Connector 555"/>
          <p:cNvCxnSpPr/>
          <p:nvPr/>
        </p:nvCxnSpPr>
        <p:spPr>
          <a:xfrm>
            <a:off x="7804535" y="1811734"/>
            <a:ext cx="226338" cy="132936"/>
          </a:xfrm>
          <a:prstGeom prst="line">
            <a:avLst/>
          </a:prstGeom>
          <a:noFill/>
          <a:ln w="6350" cap="flat" cmpd="sng" algn="ctr">
            <a:solidFill>
              <a:srgbClr val="5B9BD5"/>
            </a:solidFill>
            <a:prstDash val="solid"/>
            <a:miter lim="800000"/>
          </a:ln>
          <a:effectLst/>
        </p:spPr>
      </p:cxnSp>
      <p:cxnSp>
        <p:nvCxnSpPr>
          <p:cNvPr id="559" name="Straight Connector 558"/>
          <p:cNvCxnSpPr/>
          <p:nvPr/>
        </p:nvCxnSpPr>
        <p:spPr>
          <a:xfrm flipV="1">
            <a:off x="7581828" y="1817438"/>
            <a:ext cx="226305" cy="127232"/>
          </a:xfrm>
          <a:prstGeom prst="line">
            <a:avLst/>
          </a:prstGeom>
          <a:noFill/>
          <a:ln w="6350" cap="flat" cmpd="sng" algn="ctr">
            <a:solidFill>
              <a:srgbClr val="5B9BD5"/>
            </a:solidFill>
            <a:prstDash val="solid"/>
            <a:miter lim="800000"/>
          </a:ln>
          <a:effectLst/>
        </p:spPr>
      </p:cxnSp>
      <p:cxnSp>
        <p:nvCxnSpPr>
          <p:cNvPr id="568" name="Straight Connector 567"/>
          <p:cNvCxnSpPr/>
          <p:nvPr/>
        </p:nvCxnSpPr>
        <p:spPr>
          <a:xfrm>
            <a:off x="8259587" y="1815207"/>
            <a:ext cx="226338" cy="132936"/>
          </a:xfrm>
          <a:prstGeom prst="line">
            <a:avLst/>
          </a:prstGeom>
          <a:noFill/>
          <a:ln w="6350" cap="flat" cmpd="sng" algn="ctr">
            <a:solidFill>
              <a:srgbClr val="5B9BD5"/>
            </a:solidFill>
            <a:prstDash val="solid"/>
            <a:miter lim="800000"/>
          </a:ln>
          <a:effectLst/>
        </p:spPr>
      </p:cxnSp>
      <p:cxnSp>
        <p:nvCxnSpPr>
          <p:cNvPr id="571" name="Straight Connector 570"/>
          <p:cNvCxnSpPr/>
          <p:nvPr/>
        </p:nvCxnSpPr>
        <p:spPr>
          <a:xfrm flipV="1">
            <a:off x="8033282" y="1820911"/>
            <a:ext cx="226305" cy="127232"/>
          </a:xfrm>
          <a:prstGeom prst="line">
            <a:avLst/>
          </a:prstGeom>
          <a:noFill/>
          <a:ln w="6350" cap="flat" cmpd="sng" algn="ctr">
            <a:solidFill>
              <a:srgbClr val="5B9BD5"/>
            </a:solidFill>
            <a:prstDash val="solid"/>
            <a:miter lim="800000"/>
          </a:ln>
          <a:effectLst/>
        </p:spPr>
      </p:cxnSp>
      <p:cxnSp>
        <p:nvCxnSpPr>
          <p:cNvPr id="580" name="Straight Connector 579"/>
          <p:cNvCxnSpPr/>
          <p:nvPr/>
        </p:nvCxnSpPr>
        <p:spPr>
          <a:xfrm>
            <a:off x="8705868" y="1815207"/>
            <a:ext cx="226338" cy="132936"/>
          </a:xfrm>
          <a:prstGeom prst="line">
            <a:avLst/>
          </a:prstGeom>
          <a:noFill/>
          <a:ln w="6350" cap="flat" cmpd="sng" algn="ctr">
            <a:solidFill>
              <a:srgbClr val="5B9BD5"/>
            </a:solidFill>
            <a:prstDash val="solid"/>
            <a:miter lim="800000"/>
          </a:ln>
          <a:effectLst/>
        </p:spPr>
      </p:cxnSp>
      <p:cxnSp>
        <p:nvCxnSpPr>
          <p:cNvPr id="583" name="Straight Connector 582"/>
          <p:cNvCxnSpPr/>
          <p:nvPr/>
        </p:nvCxnSpPr>
        <p:spPr>
          <a:xfrm flipV="1">
            <a:off x="8483161" y="1820911"/>
            <a:ext cx="226305" cy="127232"/>
          </a:xfrm>
          <a:prstGeom prst="line">
            <a:avLst/>
          </a:prstGeom>
          <a:noFill/>
          <a:ln w="6350" cap="flat" cmpd="sng" algn="ctr">
            <a:solidFill>
              <a:srgbClr val="5B9BD5"/>
            </a:solidFill>
            <a:prstDash val="solid"/>
            <a:miter lim="800000"/>
          </a:ln>
          <a:effectLst/>
        </p:spPr>
      </p:cxnSp>
      <p:cxnSp>
        <p:nvCxnSpPr>
          <p:cNvPr id="592" name="Straight Connector 591"/>
          <p:cNvCxnSpPr/>
          <p:nvPr/>
        </p:nvCxnSpPr>
        <p:spPr>
          <a:xfrm>
            <a:off x="9142365" y="1815207"/>
            <a:ext cx="226338" cy="132936"/>
          </a:xfrm>
          <a:prstGeom prst="line">
            <a:avLst/>
          </a:prstGeom>
          <a:noFill/>
          <a:ln w="6350" cap="flat" cmpd="sng" algn="ctr">
            <a:solidFill>
              <a:srgbClr val="5B9BD5"/>
            </a:solidFill>
            <a:prstDash val="solid"/>
            <a:miter lim="800000"/>
          </a:ln>
          <a:effectLst/>
        </p:spPr>
      </p:cxnSp>
      <p:cxnSp>
        <p:nvCxnSpPr>
          <p:cNvPr id="595" name="Straight Connector 594"/>
          <p:cNvCxnSpPr/>
          <p:nvPr/>
        </p:nvCxnSpPr>
        <p:spPr>
          <a:xfrm flipV="1">
            <a:off x="8931878" y="1820911"/>
            <a:ext cx="226305" cy="127232"/>
          </a:xfrm>
          <a:prstGeom prst="line">
            <a:avLst/>
          </a:prstGeom>
          <a:noFill/>
          <a:ln w="6350" cap="flat" cmpd="sng" algn="ctr">
            <a:solidFill>
              <a:srgbClr val="5B9BD5"/>
            </a:solidFill>
            <a:prstDash val="solid"/>
            <a:miter lim="800000"/>
          </a:ln>
          <a:effectLst/>
        </p:spPr>
      </p:cxnSp>
      <p:cxnSp>
        <p:nvCxnSpPr>
          <p:cNvPr id="604" name="Straight Connector 603"/>
          <p:cNvCxnSpPr/>
          <p:nvPr/>
        </p:nvCxnSpPr>
        <p:spPr>
          <a:xfrm>
            <a:off x="9601814" y="1815207"/>
            <a:ext cx="226338" cy="132936"/>
          </a:xfrm>
          <a:prstGeom prst="line">
            <a:avLst/>
          </a:prstGeom>
          <a:noFill/>
          <a:ln w="6350" cap="flat" cmpd="sng" algn="ctr">
            <a:solidFill>
              <a:srgbClr val="5B9BD5"/>
            </a:solidFill>
            <a:prstDash val="solid"/>
            <a:miter lim="800000"/>
          </a:ln>
          <a:effectLst/>
        </p:spPr>
      </p:cxnSp>
      <p:cxnSp>
        <p:nvCxnSpPr>
          <p:cNvPr id="607" name="Straight Connector 606"/>
          <p:cNvCxnSpPr/>
          <p:nvPr/>
        </p:nvCxnSpPr>
        <p:spPr>
          <a:xfrm flipV="1">
            <a:off x="9375509" y="1820911"/>
            <a:ext cx="226305" cy="127232"/>
          </a:xfrm>
          <a:prstGeom prst="line">
            <a:avLst/>
          </a:prstGeom>
          <a:noFill/>
          <a:ln w="6350" cap="flat" cmpd="sng" algn="ctr">
            <a:solidFill>
              <a:srgbClr val="5B9BD5"/>
            </a:solidFill>
            <a:prstDash val="solid"/>
            <a:miter lim="800000"/>
          </a:ln>
          <a:effectLst/>
        </p:spPr>
      </p:cxnSp>
      <p:cxnSp>
        <p:nvCxnSpPr>
          <p:cNvPr id="616" name="Straight Connector 615"/>
          <p:cNvCxnSpPr/>
          <p:nvPr/>
        </p:nvCxnSpPr>
        <p:spPr>
          <a:xfrm>
            <a:off x="10051693" y="1815207"/>
            <a:ext cx="226338" cy="132936"/>
          </a:xfrm>
          <a:prstGeom prst="line">
            <a:avLst/>
          </a:prstGeom>
          <a:noFill/>
          <a:ln w="6350" cap="flat" cmpd="sng" algn="ctr">
            <a:solidFill>
              <a:srgbClr val="5B9BD5"/>
            </a:solidFill>
            <a:prstDash val="solid"/>
            <a:miter lim="800000"/>
          </a:ln>
          <a:effectLst/>
        </p:spPr>
      </p:cxnSp>
      <p:cxnSp>
        <p:nvCxnSpPr>
          <p:cNvPr id="619" name="Straight Connector 618"/>
          <p:cNvCxnSpPr/>
          <p:nvPr/>
        </p:nvCxnSpPr>
        <p:spPr>
          <a:xfrm flipV="1">
            <a:off x="9825388" y="1820911"/>
            <a:ext cx="226305" cy="127232"/>
          </a:xfrm>
          <a:prstGeom prst="line">
            <a:avLst/>
          </a:prstGeom>
          <a:noFill/>
          <a:ln w="6350" cap="flat" cmpd="sng" algn="ctr">
            <a:solidFill>
              <a:srgbClr val="5B9BD5"/>
            </a:solidFill>
            <a:prstDash val="solid"/>
            <a:miter lim="800000"/>
          </a:ln>
          <a:effectLst/>
        </p:spPr>
      </p:cxnSp>
      <p:cxnSp>
        <p:nvCxnSpPr>
          <p:cNvPr id="628" name="Straight Connector 627"/>
          <p:cNvCxnSpPr/>
          <p:nvPr/>
        </p:nvCxnSpPr>
        <p:spPr>
          <a:xfrm>
            <a:off x="10505646" y="1815207"/>
            <a:ext cx="226338" cy="132936"/>
          </a:xfrm>
          <a:prstGeom prst="line">
            <a:avLst/>
          </a:prstGeom>
          <a:noFill/>
          <a:ln w="6350" cap="flat" cmpd="sng" algn="ctr">
            <a:solidFill>
              <a:srgbClr val="5B9BD5"/>
            </a:solidFill>
            <a:prstDash val="solid"/>
            <a:miter lim="800000"/>
          </a:ln>
          <a:effectLst/>
        </p:spPr>
      </p:cxnSp>
      <p:cxnSp>
        <p:nvCxnSpPr>
          <p:cNvPr id="631" name="Straight Connector 630"/>
          <p:cNvCxnSpPr/>
          <p:nvPr/>
        </p:nvCxnSpPr>
        <p:spPr>
          <a:xfrm flipV="1">
            <a:off x="10279341" y="1820911"/>
            <a:ext cx="226305" cy="127232"/>
          </a:xfrm>
          <a:prstGeom prst="line">
            <a:avLst/>
          </a:prstGeom>
          <a:noFill/>
          <a:ln w="6350" cap="flat" cmpd="sng" algn="ctr">
            <a:solidFill>
              <a:srgbClr val="5B9BD5"/>
            </a:solidFill>
            <a:prstDash val="solid"/>
            <a:miter lim="800000"/>
          </a:ln>
          <a:effectLst/>
        </p:spPr>
      </p:cxnSp>
      <p:cxnSp>
        <p:nvCxnSpPr>
          <p:cNvPr id="640" name="Straight Connector 639"/>
          <p:cNvCxnSpPr/>
          <p:nvPr/>
        </p:nvCxnSpPr>
        <p:spPr>
          <a:xfrm>
            <a:off x="10957962" y="1815207"/>
            <a:ext cx="226338" cy="132936"/>
          </a:xfrm>
          <a:prstGeom prst="line">
            <a:avLst/>
          </a:prstGeom>
          <a:noFill/>
          <a:ln w="6350" cap="flat" cmpd="sng" algn="ctr">
            <a:solidFill>
              <a:srgbClr val="5B9BD5"/>
            </a:solidFill>
            <a:prstDash val="solid"/>
            <a:miter lim="800000"/>
          </a:ln>
          <a:effectLst/>
        </p:spPr>
      </p:cxnSp>
      <p:cxnSp>
        <p:nvCxnSpPr>
          <p:cNvPr id="643" name="Straight Connector 642"/>
          <p:cNvCxnSpPr/>
          <p:nvPr/>
        </p:nvCxnSpPr>
        <p:spPr>
          <a:xfrm flipV="1">
            <a:off x="10731657" y="1820911"/>
            <a:ext cx="226305" cy="127232"/>
          </a:xfrm>
          <a:prstGeom prst="line">
            <a:avLst/>
          </a:prstGeom>
          <a:noFill/>
          <a:ln w="6350" cap="flat" cmpd="sng" algn="ctr">
            <a:solidFill>
              <a:srgbClr val="5B9BD5"/>
            </a:solidFill>
            <a:prstDash val="solid"/>
            <a:miter lim="800000"/>
          </a:ln>
          <a:effectLst/>
        </p:spPr>
      </p:cxnSp>
      <p:cxnSp>
        <p:nvCxnSpPr>
          <p:cNvPr id="653" name="Straight Connector 652"/>
          <p:cNvCxnSpPr/>
          <p:nvPr/>
        </p:nvCxnSpPr>
        <p:spPr>
          <a:xfrm flipV="1">
            <a:off x="11181536" y="1820911"/>
            <a:ext cx="226305" cy="127232"/>
          </a:xfrm>
          <a:prstGeom prst="line">
            <a:avLst/>
          </a:prstGeom>
          <a:noFill/>
          <a:ln w="6350" cap="flat" cmpd="sng" algn="ctr">
            <a:solidFill>
              <a:srgbClr val="5B9BD5"/>
            </a:solidFill>
            <a:prstDash val="solid"/>
            <a:miter lim="800000"/>
          </a:ln>
          <a:effectLst/>
        </p:spPr>
      </p:cxnSp>
      <p:cxnSp>
        <p:nvCxnSpPr>
          <p:cNvPr id="573" name="Straight Connector 572"/>
          <p:cNvCxnSpPr/>
          <p:nvPr/>
        </p:nvCxnSpPr>
        <p:spPr>
          <a:xfrm>
            <a:off x="8036914" y="1716564"/>
            <a:ext cx="32" cy="263250"/>
          </a:xfrm>
          <a:prstGeom prst="line">
            <a:avLst/>
          </a:prstGeom>
          <a:noFill/>
          <a:ln w="6350" cap="flat" cmpd="sng" algn="ctr">
            <a:solidFill>
              <a:srgbClr val="5B9BD5"/>
            </a:solidFill>
            <a:prstDash val="solid"/>
            <a:miter lim="800000"/>
          </a:ln>
          <a:effectLst/>
        </p:spPr>
      </p:cxnSp>
      <p:cxnSp>
        <p:nvCxnSpPr>
          <p:cNvPr id="621" name="Straight Connector 620"/>
          <p:cNvCxnSpPr/>
          <p:nvPr/>
        </p:nvCxnSpPr>
        <p:spPr>
          <a:xfrm>
            <a:off x="9829021" y="1716564"/>
            <a:ext cx="32" cy="263250"/>
          </a:xfrm>
          <a:prstGeom prst="line">
            <a:avLst/>
          </a:prstGeom>
          <a:noFill/>
          <a:ln w="6350" cap="flat" cmpd="sng" algn="ctr">
            <a:solidFill>
              <a:srgbClr val="5B9BD5"/>
            </a:solidFill>
            <a:prstDash val="solid"/>
            <a:miter lim="800000"/>
          </a:ln>
          <a:effectLst/>
        </p:spPr>
      </p:cxnSp>
      <p:cxnSp>
        <p:nvCxnSpPr>
          <p:cNvPr id="633" name="Straight Connector 632"/>
          <p:cNvCxnSpPr/>
          <p:nvPr/>
        </p:nvCxnSpPr>
        <p:spPr>
          <a:xfrm>
            <a:off x="10282973" y="1716564"/>
            <a:ext cx="32" cy="263250"/>
          </a:xfrm>
          <a:prstGeom prst="line">
            <a:avLst/>
          </a:prstGeom>
          <a:noFill/>
          <a:ln w="6350" cap="flat" cmpd="sng" algn="ctr">
            <a:solidFill>
              <a:srgbClr val="5B9BD5"/>
            </a:solidFill>
            <a:prstDash val="solid"/>
            <a:miter lim="800000"/>
          </a:ln>
          <a:effectLst/>
        </p:spPr>
      </p:cxnSp>
      <p:cxnSp>
        <p:nvCxnSpPr>
          <p:cNvPr id="381" name="Straight Connector 380"/>
          <p:cNvCxnSpPr/>
          <p:nvPr/>
        </p:nvCxnSpPr>
        <p:spPr>
          <a:xfrm>
            <a:off x="816121" y="1707337"/>
            <a:ext cx="32" cy="263250"/>
          </a:xfrm>
          <a:prstGeom prst="line">
            <a:avLst/>
          </a:prstGeom>
          <a:noFill/>
          <a:ln w="6350" cap="flat" cmpd="sng" algn="ctr">
            <a:solidFill>
              <a:srgbClr val="5B9BD5"/>
            </a:solidFill>
            <a:prstDash val="solid"/>
            <a:miter lim="800000"/>
          </a:ln>
          <a:effectLst/>
        </p:spPr>
      </p:cxnSp>
      <p:cxnSp>
        <p:nvCxnSpPr>
          <p:cNvPr id="393" name="Straight Connector 392"/>
          <p:cNvCxnSpPr/>
          <p:nvPr/>
        </p:nvCxnSpPr>
        <p:spPr>
          <a:xfrm>
            <a:off x="1266000" y="1707337"/>
            <a:ext cx="32" cy="263250"/>
          </a:xfrm>
          <a:prstGeom prst="line">
            <a:avLst/>
          </a:prstGeom>
          <a:noFill/>
          <a:ln w="6350" cap="flat" cmpd="sng" algn="ctr">
            <a:solidFill>
              <a:srgbClr val="5B9BD5"/>
            </a:solidFill>
            <a:prstDash val="solid"/>
            <a:miter lim="800000"/>
          </a:ln>
          <a:effectLst/>
        </p:spPr>
      </p:cxnSp>
      <p:cxnSp>
        <p:nvCxnSpPr>
          <p:cNvPr id="405" name="Straight Connector 404"/>
          <p:cNvCxnSpPr/>
          <p:nvPr/>
        </p:nvCxnSpPr>
        <p:spPr>
          <a:xfrm>
            <a:off x="1718316" y="1711795"/>
            <a:ext cx="32" cy="263250"/>
          </a:xfrm>
          <a:prstGeom prst="line">
            <a:avLst/>
          </a:prstGeom>
          <a:noFill/>
          <a:ln w="6350" cap="flat" cmpd="sng" algn="ctr">
            <a:solidFill>
              <a:srgbClr val="5B9BD5"/>
            </a:solidFill>
            <a:prstDash val="solid"/>
            <a:miter lim="800000"/>
          </a:ln>
          <a:effectLst/>
        </p:spPr>
      </p:cxnSp>
      <p:cxnSp>
        <p:nvCxnSpPr>
          <p:cNvPr id="417" name="Straight Connector 416"/>
          <p:cNvCxnSpPr/>
          <p:nvPr/>
        </p:nvCxnSpPr>
        <p:spPr>
          <a:xfrm>
            <a:off x="2168196" y="1711795"/>
            <a:ext cx="32" cy="263250"/>
          </a:xfrm>
          <a:prstGeom prst="line">
            <a:avLst/>
          </a:prstGeom>
          <a:noFill/>
          <a:ln w="6350" cap="flat" cmpd="sng" algn="ctr">
            <a:solidFill>
              <a:srgbClr val="5B9BD5"/>
            </a:solidFill>
            <a:prstDash val="solid"/>
            <a:miter lim="800000"/>
          </a:ln>
          <a:effectLst/>
        </p:spPr>
      </p:cxnSp>
      <p:cxnSp>
        <p:nvCxnSpPr>
          <p:cNvPr id="429" name="Straight Connector 428"/>
          <p:cNvCxnSpPr/>
          <p:nvPr/>
        </p:nvCxnSpPr>
        <p:spPr>
          <a:xfrm>
            <a:off x="2618075" y="1707337"/>
            <a:ext cx="32" cy="263250"/>
          </a:xfrm>
          <a:prstGeom prst="line">
            <a:avLst/>
          </a:prstGeom>
          <a:noFill/>
          <a:ln w="6350" cap="flat" cmpd="sng" algn="ctr">
            <a:solidFill>
              <a:srgbClr val="5B9BD5"/>
            </a:solidFill>
            <a:prstDash val="solid"/>
            <a:miter lim="800000"/>
          </a:ln>
          <a:effectLst/>
        </p:spPr>
      </p:cxnSp>
      <p:cxnSp>
        <p:nvCxnSpPr>
          <p:cNvPr id="441" name="Straight Connector 440"/>
          <p:cNvCxnSpPr/>
          <p:nvPr/>
        </p:nvCxnSpPr>
        <p:spPr>
          <a:xfrm>
            <a:off x="3064356" y="1707337"/>
            <a:ext cx="32" cy="263250"/>
          </a:xfrm>
          <a:prstGeom prst="line">
            <a:avLst/>
          </a:prstGeom>
          <a:noFill/>
          <a:ln w="6350" cap="flat" cmpd="sng" algn="ctr">
            <a:solidFill>
              <a:srgbClr val="5B9BD5"/>
            </a:solidFill>
            <a:prstDash val="solid"/>
            <a:miter lim="800000"/>
          </a:ln>
          <a:effectLst/>
        </p:spPr>
      </p:cxnSp>
      <p:cxnSp>
        <p:nvCxnSpPr>
          <p:cNvPr id="453" name="Straight Connector 452"/>
          <p:cNvCxnSpPr/>
          <p:nvPr/>
        </p:nvCxnSpPr>
        <p:spPr>
          <a:xfrm>
            <a:off x="3516672" y="1707337"/>
            <a:ext cx="32" cy="263250"/>
          </a:xfrm>
          <a:prstGeom prst="line">
            <a:avLst/>
          </a:prstGeom>
          <a:noFill/>
          <a:ln w="6350" cap="flat" cmpd="sng" algn="ctr">
            <a:solidFill>
              <a:srgbClr val="5B9BD5"/>
            </a:solidFill>
            <a:prstDash val="solid"/>
            <a:miter lim="800000"/>
          </a:ln>
          <a:effectLst/>
        </p:spPr>
      </p:cxnSp>
      <p:cxnSp>
        <p:nvCxnSpPr>
          <p:cNvPr id="465" name="Straight Connector 464"/>
          <p:cNvCxnSpPr/>
          <p:nvPr/>
        </p:nvCxnSpPr>
        <p:spPr>
          <a:xfrm>
            <a:off x="3970624" y="1707337"/>
            <a:ext cx="32" cy="263250"/>
          </a:xfrm>
          <a:prstGeom prst="line">
            <a:avLst/>
          </a:prstGeom>
          <a:noFill/>
          <a:ln w="6350" cap="flat" cmpd="sng" algn="ctr">
            <a:solidFill>
              <a:srgbClr val="5B9BD5"/>
            </a:solidFill>
            <a:prstDash val="solid"/>
            <a:miter lim="800000"/>
          </a:ln>
          <a:effectLst/>
        </p:spPr>
      </p:cxnSp>
      <p:cxnSp>
        <p:nvCxnSpPr>
          <p:cNvPr id="477" name="Straight Connector 476"/>
          <p:cNvCxnSpPr/>
          <p:nvPr/>
        </p:nvCxnSpPr>
        <p:spPr>
          <a:xfrm>
            <a:off x="4423285" y="1708632"/>
            <a:ext cx="32" cy="263250"/>
          </a:xfrm>
          <a:prstGeom prst="line">
            <a:avLst/>
          </a:prstGeom>
          <a:noFill/>
          <a:ln w="6350" cap="flat" cmpd="sng" algn="ctr">
            <a:solidFill>
              <a:srgbClr val="5B9BD5"/>
            </a:solidFill>
            <a:prstDash val="solid"/>
            <a:miter lim="800000"/>
          </a:ln>
          <a:effectLst/>
        </p:spPr>
      </p:cxnSp>
      <p:cxnSp>
        <p:nvCxnSpPr>
          <p:cNvPr id="489" name="Straight Connector 488"/>
          <p:cNvCxnSpPr/>
          <p:nvPr/>
        </p:nvCxnSpPr>
        <p:spPr>
          <a:xfrm>
            <a:off x="4873165" y="1708632"/>
            <a:ext cx="32" cy="263250"/>
          </a:xfrm>
          <a:prstGeom prst="line">
            <a:avLst/>
          </a:prstGeom>
          <a:noFill/>
          <a:ln w="6350" cap="flat" cmpd="sng" algn="ctr">
            <a:solidFill>
              <a:srgbClr val="5B9BD5"/>
            </a:solidFill>
            <a:prstDash val="solid"/>
            <a:miter lim="800000"/>
          </a:ln>
          <a:effectLst/>
        </p:spPr>
      </p:cxnSp>
      <p:cxnSp>
        <p:nvCxnSpPr>
          <p:cNvPr id="501" name="Straight Connector 500"/>
          <p:cNvCxnSpPr/>
          <p:nvPr/>
        </p:nvCxnSpPr>
        <p:spPr>
          <a:xfrm>
            <a:off x="5325481" y="1708632"/>
            <a:ext cx="32" cy="263250"/>
          </a:xfrm>
          <a:prstGeom prst="line">
            <a:avLst/>
          </a:prstGeom>
          <a:noFill/>
          <a:ln w="6350" cap="flat" cmpd="sng" algn="ctr">
            <a:solidFill>
              <a:srgbClr val="5B9BD5"/>
            </a:solidFill>
            <a:prstDash val="solid"/>
            <a:miter lim="800000"/>
          </a:ln>
          <a:effectLst/>
        </p:spPr>
      </p:cxnSp>
      <p:cxnSp>
        <p:nvCxnSpPr>
          <p:cNvPr id="513" name="Straight Connector 512"/>
          <p:cNvCxnSpPr/>
          <p:nvPr/>
        </p:nvCxnSpPr>
        <p:spPr>
          <a:xfrm>
            <a:off x="5775834" y="1708632"/>
            <a:ext cx="32" cy="263250"/>
          </a:xfrm>
          <a:prstGeom prst="line">
            <a:avLst/>
          </a:prstGeom>
          <a:noFill/>
          <a:ln w="6350" cap="flat" cmpd="sng" algn="ctr">
            <a:solidFill>
              <a:srgbClr val="5B9BD5"/>
            </a:solidFill>
            <a:prstDash val="solid"/>
            <a:miter lim="800000"/>
          </a:ln>
          <a:effectLst/>
        </p:spPr>
      </p:cxnSp>
      <p:cxnSp>
        <p:nvCxnSpPr>
          <p:cNvPr id="525" name="Straight Connector 524"/>
          <p:cNvCxnSpPr/>
          <p:nvPr/>
        </p:nvCxnSpPr>
        <p:spPr>
          <a:xfrm>
            <a:off x="6225714" y="1708632"/>
            <a:ext cx="32" cy="263250"/>
          </a:xfrm>
          <a:prstGeom prst="line">
            <a:avLst/>
          </a:prstGeom>
          <a:noFill/>
          <a:ln w="6350" cap="flat" cmpd="sng" algn="ctr">
            <a:solidFill>
              <a:srgbClr val="5B9BD5"/>
            </a:solidFill>
            <a:prstDash val="solid"/>
            <a:miter lim="800000"/>
          </a:ln>
          <a:effectLst/>
        </p:spPr>
      </p:cxnSp>
      <p:cxnSp>
        <p:nvCxnSpPr>
          <p:cNvPr id="537" name="Straight Connector 536"/>
          <p:cNvCxnSpPr/>
          <p:nvPr/>
        </p:nvCxnSpPr>
        <p:spPr>
          <a:xfrm>
            <a:off x="6687813" y="1708632"/>
            <a:ext cx="32" cy="263250"/>
          </a:xfrm>
          <a:prstGeom prst="line">
            <a:avLst/>
          </a:prstGeom>
          <a:noFill/>
          <a:ln w="6350" cap="flat" cmpd="sng" algn="ctr">
            <a:solidFill>
              <a:srgbClr val="5B9BD5"/>
            </a:solidFill>
            <a:prstDash val="solid"/>
            <a:miter lim="800000"/>
          </a:ln>
          <a:effectLst/>
        </p:spPr>
      </p:cxnSp>
      <p:cxnSp>
        <p:nvCxnSpPr>
          <p:cNvPr id="549" name="Straight Connector 548"/>
          <p:cNvCxnSpPr/>
          <p:nvPr/>
        </p:nvCxnSpPr>
        <p:spPr>
          <a:xfrm>
            <a:off x="7131983" y="1708632"/>
            <a:ext cx="32" cy="263250"/>
          </a:xfrm>
          <a:prstGeom prst="line">
            <a:avLst/>
          </a:prstGeom>
          <a:noFill/>
          <a:ln w="6350" cap="flat" cmpd="sng" algn="ctr">
            <a:solidFill>
              <a:srgbClr val="5B9BD5"/>
            </a:solidFill>
            <a:prstDash val="solid"/>
            <a:miter lim="800000"/>
          </a:ln>
          <a:effectLst/>
        </p:spPr>
      </p:cxnSp>
      <p:cxnSp>
        <p:nvCxnSpPr>
          <p:cNvPr id="561" name="Straight Connector 560"/>
          <p:cNvCxnSpPr/>
          <p:nvPr/>
        </p:nvCxnSpPr>
        <p:spPr>
          <a:xfrm>
            <a:off x="7585461" y="1708632"/>
            <a:ext cx="32" cy="263250"/>
          </a:xfrm>
          <a:prstGeom prst="line">
            <a:avLst/>
          </a:prstGeom>
          <a:noFill/>
          <a:ln w="6350" cap="flat" cmpd="sng" algn="ctr">
            <a:solidFill>
              <a:srgbClr val="5B9BD5"/>
            </a:solidFill>
            <a:prstDash val="solid"/>
            <a:miter lim="800000"/>
          </a:ln>
          <a:effectLst/>
        </p:spPr>
      </p:cxnSp>
      <p:cxnSp>
        <p:nvCxnSpPr>
          <p:cNvPr id="585" name="Straight Connector 584"/>
          <p:cNvCxnSpPr/>
          <p:nvPr/>
        </p:nvCxnSpPr>
        <p:spPr>
          <a:xfrm>
            <a:off x="8486794" y="1712105"/>
            <a:ext cx="32" cy="263250"/>
          </a:xfrm>
          <a:prstGeom prst="line">
            <a:avLst/>
          </a:prstGeom>
          <a:noFill/>
          <a:ln w="6350" cap="flat" cmpd="sng" algn="ctr">
            <a:solidFill>
              <a:srgbClr val="5B9BD5"/>
            </a:solidFill>
            <a:prstDash val="solid"/>
            <a:miter lim="800000"/>
          </a:ln>
          <a:effectLst/>
        </p:spPr>
      </p:cxnSp>
      <p:cxnSp>
        <p:nvCxnSpPr>
          <p:cNvPr id="597" name="Straight Connector 596"/>
          <p:cNvCxnSpPr/>
          <p:nvPr/>
        </p:nvCxnSpPr>
        <p:spPr>
          <a:xfrm>
            <a:off x="8935511" y="1712105"/>
            <a:ext cx="32" cy="263250"/>
          </a:xfrm>
          <a:prstGeom prst="line">
            <a:avLst/>
          </a:prstGeom>
          <a:noFill/>
          <a:ln w="6350" cap="flat" cmpd="sng" algn="ctr">
            <a:solidFill>
              <a:srgbClr val="5B9BD5"/>
            </a:solidFill>
            <a:prstDash val="solid"/>
            <a:miter lim="800000"/>
          </a:ln>
          <a:effectLst/>
        </p:spPr>
      </p:cxnSp>
      <p:cxnSp>
        <p:nvCxnSpPr>
          <p:cNvPr id="609" name="Straight Connector 608"/>
          <p:cNvCxnSpPr/>
          <p:nvPr/>
        </p:nvCxnSpPr>
        <p:spPr>
          <a:xfrm>
            <a:off x="9379141" y="1712105"/>
            <a:ext cx="32" cy="263250"/>
          </a:xfrm>
          <a:prstGeom prst="line">
            <a:avLst/>
          </a:prstGeom>
          <a:noFill/>
          <a:ln w="6350" cap="flat" cmpd="sng" algn="ctr">
            <a:solidFill>
              <a:srgbClr val="5B9BD5"/>
            </a:solidFill>
            <a:prstDash val="solid"/>
            <a:miter lim="800000"/>
          </a:ln>
          <a:effectLst/>
        </p:spPr>
      </p:cxnSp>
      <p:cxnSp>
        <p:nvCxnSpPr>
          <p:cNvPr id="645" name="Straight Connector 644"/>
          <p:cNvCxnSpPr/>
          <p:nvPr/>
        </p:nvCxnSpPr>
        <p:spPr>
          <a:xfrm>
            <a:off x="10735289" y="1712105"/>
            <a:ext cx="32" cy="263250"/>
          </a:xfrm>
          <a:prstGeom prst="line">
            <a:avLst/>
          </a:prstGeom>
          <a:noFill/>
          <a:ln w="6350" cap="flat" cmpd="sng" algn="ctr">
            <a:solidFill>
              <a:srgbClr val="5B9BD5"/>
            </a:solidFill>
            <a:prstDash val="solid"/>
            <a:miter lim="800000"/>
          </a:ln>
          <a:effectLst/>
        </p:spPr>
      </p:cxnSp>
      <p:cxnSp>
        <p:nvCxnSpPr>
          <p:cNvPr id="654" name="Straight Connector 653"/>
          <p:cNvCxnSpPr/>
          <p:nvPr/>
        </p:nvCxnSpPr>
        <p:spPr>
          <a:xfrm>
            <a:off x="11185169" y="1712105"/>
            <a:ext cx="32" cy="263250"/>
          </a:xfrm>
          <a:prstGeom prst="line">
            <a:avLst/>
          </a:prstGeom>
          <a:noFill/>
          <a:ln w="6350" cap="flat" cmpd="sng" algn="ctr">
            <a:solidFill>
              <a:srgbClr val="5B9BD5"/>
            </a:solidFill>
            <a:prstDash val="solid"/>
            <a:miter lim="800000"/>
          </a:ln>
          <a:effectLst/>
        </p:spPr>
      </p:cxnSp>
      <p:cxnSp>
        <p:nvCxnSpPr>
          <p:cNvPr id="554" name="Straight Connector 553"/>
          <p:cNvCxnSpPr/>
          <p:nvPr/>
        </p:nvCxnSpPr>
        <p:spPr>
          <a:xfrm>
            <a:off x="7585477" y="1950375"/>
            <a:ext cx="226338" cy="132936"/>
          </a:xfrm>
          <a:prstGeom prst="line">
            <a:avLst/>
          </a:prstGeom>
          <a:noFill/>
          <a:ln w="6350" cap="flat" cmpd="sng" algn="ctr">
            <a:solidFill>
              <a:srgbClr val="5B9BD5"/>
            </a:solidFill>
            <a:prstDash val="solid"/>
            <a:miter lim="800000"/>
          </a:ln>
          <a:effectLst/>
        </p:spPr>
      </p:cxnSp>
      <p:cxnSp>
        <p:nvCxnSpPr>
          <p:cNvPr id="557" name="Straight Connector 556"/>
          <p:cNvCxnSpPr/>
          <p:nvPr/>
        </p:nvCxnSpPr>
        <p:spPr>
          <a:xfrm flipH="1">
            <a:off x="7804535" y="1950375"/>
            <a:ext cx="226338" cy="132936"/>
          </a:xfrm>
          <a:prstGeom prst="line">
            <a:avLst/>
          </a:prstGeom>
          <a:noFill/>
          <a:ln w="6350" cap="flat" cmpd="sng" algn="ctr">
            <a:solidFill>
              <a:srgbClr val="5B9BD5"/>
            </a:solidFill>
            <a:prstDash val="solid"/>
            <a:miter lim="800000"/>
          </a:ln>
          <a:effectLst/>
        </p:spPr>
      </p:cxnSp>
      <p:cxnSp>
        <p:nvCxnSpPr>
          <p:cNvPr id="566" name="Straight Connector 565"/>
          <p:cNvCxnSpPr/>
          <p:nvPr/>
        </p:nvCxnSpPr>
        <p:spPr>
          <a:xfrm>
            <a:off x="8036931" y="1953848"/>
            <a:ext cx="226338" cy="132936"/>
          </a:xfrm>
          <a:prstGeom prst="line">
            <a:avLst/>
          </a:prstGeom>
          <a:noFill/>
          <a:ln w="6350" cap="flat" cmpd="sng" algn="ctr">
            <a:solidFill>
              <a:srgbClr val="5B9BD5"/>
            </a:solidFill>
            <a:prstDash val="solid"/>
            <a:miter lim="800000"/>
          </a:ln>
          <a:effectLst/>
        </p:spPr>
      </p:cxnSp>
      <p:cxnSp>
        <p:nvCxnSpPr>
          <p:cNvPr id="569" name="Straight Connector 568"/>
          <p:cNvCxnSpPr/>
          <p:nvPr/>
        </p:nvCxnSpPr>
        <p:spPr>
          <a:xfrm flipH="1">
            <a:off x="8259587" y="1953848"/>
            <a:ext cx="226338" cy="132936"/>
          </a:xfrm>
          <a:prstGeom prst="line">
            <a:avLst/>
          </a:prstGeom>
          <a:noFill/>
          <a:ln w="6350" cap="flat" cmpd="sng" algn="ctr">
            <a:solidFill>
              <a:srgbClr val="5B9BD5"/>
            </a:solidFill>
            <a:prstDash val="solid"/>
            <a:miter lim="800000"/>
          </a:ln>
          <a:effectLst/>
        </p:spPr>
      </p:cxnSp>
      <p:cxnSp>
        <p:nvCxnSpPr>
          <p:cNvPr id="578" name="Straight Connector 577"/>
          <p:cNvCxnSpPr/>
          <p:nvPr/>
        </p:nvCxnSpPr>
        <p:spPr>
          <a:xfrm>
            <a:off x="8486810" y="1953848"/>
            <a:ext cx="226338" cy="132936"/>
          </a:xfrm>
          <a:prstGeom prst="line">
            <a:avLst/>
          </a:prstGeom>
          <a:noFill/>
          <a:ln w="6350" cap="flat" cmpd="sng" algn="ctr">
            <a:solidFill>
              <a:srgbClr val="5B9BD5"/>
            </a:solidFill>
            <a:prstDash val="solid"/>
            <a:miter lim="800000"/>
          </a:ln>
          <a:effectLst/>
        </p:spPr>
      </p:cxnSp>
      <p:cxnSp>
        <p:nvCxnSpPr>
          <p:cNvPr id="581" name="Straight Connector 580"/>
          <p:cNvCxnSpPr/>
          <p:nvPr/>
        </p:nvCxnSpPr>
        <p:spPr>
          <a:xfrm flipH="1">
            <a:off x="8705868" y="1953848"/>
            <a:ext cx="226338" cy="132936"/>
          </a:xfrm>
          <a:prstGeom prst="line">
            <a:avLst/>
          </a:prstGeom>
          <a:noFill/>
          <a:ln w="6350" cap="flat" cmpd="sng" algn="ctr">
            <a:solidFill>
              <a:srgbClr val="5B9BD5"/>
            </a:solidFill>
            <a:prstDash val="solid"/>
            <a:miter lim="800000"/>
          </a:ln>
          <a:effectLst/>
        </p:spPr>
      </p:cxnSp>
      <p:cxnSp>
        <p:nvCxnSpPr>
          <p:cNvPr id="590" name="Straight Connector 589"/>
          <p:cNvCxnSpPr/>
          <p:nvPr/>
        </p:nvCxnSpPr>
        <p:spPr>
          <a:xfrm>
            <a:off x="8935527" y="1953848"/>
            <a:ext cx="226338" cy="132936"/>
          </a:xfrm>
          <a:prstGeom prst="line">
            <a:avLst/>
          </a:prstGeom>
          <a:noFill/>
          <a:ln w="6350" cap="flat" cmpd="sng" algn="ctr">
            <a:solidFill>
              <a:srgbClr val="5B9BD5"/>
            </a:solidFill>
            <a:prstDash val="solid"/>
            <a:miter lim="800000"/>
          </a:ln>
          <a:effectLst/>
        </p:spPr>
      </p:cxnSp>
      <p:cxnSp>
        <p:nvCxnSpPr>
          <p:cNvPr id="593" name="Straight Connector 592"/>
          <p:cNvCxnSpPr/>
          <p:nvPr/>
        </p:nvCxnSpPr>
        <p:spPr>
          <a:xfrm flipH="1">
            <a:off x="9142365" y="1953848"/>
            <a:ext cx="226338" cy="132936"/>
          </a:xfrm>
          <a:prstGeom prst="line">
            <a:avLst/>
          </a:prstGeom>
          <a:noFill/>
          <a:ln w="6350" cap="flat" cmpd="sng" algn="ctr">
            <a:solidFill>
              <a:srgbClr val="5B9BD5"/>
            </a:solidFill>
            <a:prstDash val="solid"/>
            <a:miter lim="800000"/>
          </a:ln>
          <a:effectLst/>
        </p:spPr>
      </p:cxnSp>
      <p:cxnSp>
        <p:nvCxnSpPr>
          <p:cNvPr id="602" name="Straight Connector 601"/>
          <p:cNvCxnSpPr/>
          <p:nvPr/>
        </p:nvCxnSpPr>
        <p:spPr>
          <a:xfrm>
            <a:off x="9379158" y="1953848"/>
            <a:ext cx="226338" cy="132936"/>
          </a:xfrm>
          <a:prstGeom prst="line">
            <a:avLst/>
          </a:prstGeom>
          <a:noFill/>
          <a:ln w="6350" cap="flat" cmpd="sng" algn="ctr">
            <a:solidFill>
              <a:srgbClr val="5B9BD5"/>
            </a:solidFill>
            <a:prstDash val="solid"/>
            <a:miter lim="800000"/>
          </a:ln>
          <a:effectLst/>
        </p:spPr>
      </p:cxnSp>
      <p:cxnSp>
        <p:nvCxnSpPr>
          <p:cNvPr id="605" name="Straight Connector 604"/>
          <p:cNvCxnSpPr/>
          <p:nvPr/>
        </p:nvCxnSpPr>
        <p:spPr>
          <a:xfrm flipH="1">
            <a:off x="9601814" y="1953848"/>
            <a:ext cx="226338" cy="132936"/>
          </a:xfrm>
          <a:prstGeom prst="line">
            <a:avLst/>
          </a:prstGeom>
          <a:noFill/>
          <a:ln w="6350" cap="flat" cmpd="sng" algn="ctr">
            <a:solidFill>
              <a:srgbClr val="5B9BD5"/>
            </a:solidFill>
            <a:prstDash val="solid"/>
            <a:miter lim="800000"/>
          </a:ln>
          <a:effectLst/>
        </p:spPr>
      </p:cxnSp>
      <p:cxnSp>
        <p:nvCxnSpPr>
          <p:cNvPr id="614" name="Straight Connector 613"/>
          <p:cNvCxnSpPr/>
          <p:nvPr/>
        </p:nvCxnSpPr>
        <p:spPr>
          <a:xfrm>
            <a:off x="9829037" y="1953848"/>
            <a:ext cx="226338" cy="132936"/>
          </a:xfrm>
          <a:prstGeom prst="line">
            <a:avLst/>
          </a:prstGeom>
          <a:noFill/>
          <a:ln w="6350" cap="flat" cmpd="sng" algn="ctr">
            <a:solidFill>
              <a:srgbClr val="5B9BD5"/>
            </a:solidFill>
            <a:prstDash val="solid"/>
            <a:miter lim="800000"/>
          </a:ln>
          <a:effectLst/>
        </p:spPr>
      </p:cxnSp>
      <p:cxnSp>
        <p:nvCxnSpPr>
          <p:cNvPr id="617" name="Straight Connector 616"/>
          <p:cNvCxnSpPr/>
          <p:nvPr/>
        </p:nvCxnSpPr>
        <p:spPr>
          <a:xfrm flipH="1">
            <a:off x="10051693" y="1953848"/>
            <a:ext cx="226338" cy="132936"/>
          </a:xfrm>
          <a:prstGeom prst="line">
            <a:avLst/>
          </a:prstGeom>
          <a:noFill/>
          <a:ln w="6350" cap="flat" cmpd="sng" algn="ctr">
            <a:solidFill>
              <a:srgbClr val="5B9BD5"/>
            </a:solidFill>
            <a:prstDash val="solid"/>
            <a:miter lim="800000"/>
          </a:ln>
          <a:effectLst/>
        </p:spPr>
      </p:cxnSp>
      <p:cxnSp>
        <p:nvCxnSpPr>
          <p:cNvPr id="626" name="Straight Connector 625"/>
          <p:cNvCxnSpPr/>
          <p:nvPr/>
        </p:nvCxnSpPr>
        <p:spPr>
          <a:xfrm>
            <a:off x="10282990" y="1953848"/>
            <a:ext cx="226338" cy="132936"/>
          </a:xfrm>
          <a:prstGeom prst="line">
            <a:avLst/>
          </a:prstGeom>
          <a:noFill/>
          <a:ln w="6350" cap="flat" cmpd="sng" algn="ctr">
            <a:solidFill>
              <a:srgbClr val="5B9BD5"/>
            </a:solidFill>
            <a:prstDash val="solid"/>
            <a:miter lim="800000"/>
          </a:ln>
          <a:effectLst/>
        </p:spPr>
      </p:cxnSp>
      <p:cxnSp>
        <p:nvCxnSpPr>
          <p:cNvPr id="629" name="Straight Connector 628"/>
          <p:cNvCxnSpPr/>
          <p:nvPr/>
        </p:nvCxnSpPr>
        <p:spPr>
          <a:xfrm flipH="1">
            <a:off x="10505646" y="1953848"/>
            <a:ext cx="226338" cy="132936"/>
          </a:xfrm>
          <a:prstGeom prst="line">
            <a:avLst/>
          </a:prstGeom>
          <a:noFill/>
          <a:ln w="6350" cap="flat" cmpd="sng" algn="ctr">
            <a:solidFill>
              <a:srgbClr val="5B9BD5"/>
            </a:solidFill>
            <a:prstDash val="solid"/>
            <a:miter lim="800000"/>
          </a:ln>
          <a:effectLst/>
        </p:spPr>
      </p:cxnSp>
      <p:cxnSp>
        <p:nvCxnSpPr>
          <p:cNvPr id="638" name="Straight Connector 637"/>
          <p:cNvCxnSpPr/>
          <p:nvPr/>
        </p:nvCxnSpPr>
        <p:spPr>
          <a:xfrm>
            <a:off x="10735306" y="1953848"/>
            <a:ext cx="226338" cy="132936"/>
          </a:xfrm>
          <a:prstGeom prst="line">
            <a:avLst/>
          </a:prstGeom>
          <a:noFill/>
          <a:ln w="6350" cap="flat" cmpd="sng" algn="ctr">
            <a:solidFill>
              <a:srgbClr val="5B9BD5"/>
            </a:solidFill>
            <a:prstDash val="solid"/>
            <a:miter lim="800000"/>
          </a:ln>
          <a:effectLst/>
        </p:spPr>
      </p:cxnSp>
      <p:cxnSp>
        <p:nvCxnSpPr>
          <p:cNvPr id="641" name="Straight Connector 640"/>
          <p:cNvCxnSpPr/>
          <p:nvPr/>
        </p:nvCxnSpPr>
        <p:spPr>
          <a:xfrm flipH="1">
            <a:off x="10957962" y="1953848"/>
            <a:ext cx="226338" cy="132936"/>
          </a:xfrm>
          <a:prstGeom prst="line">
            <a:avLst/>
          </a:prstGeom>
          <a:noFill/>
          <a:ln w="6350" cap="flat" cmpd="sng" algn="ctr">
            <a:solidFill>
              <a:srgbClr val="5B9BD5"/>
            </a:solidFill>
            <a:prstDash val="solid"/>
            <a:miter lim="800000"/>
          </a:ln>
          <a:effectLst/>
        </p:spPr>
      </p:cxnSp>
      <p:cxnSp>
        <p:nvCxnSpPr>
          <p:cNvPr id="650" name="Straight Connector 649"/>
          <p:cNvCxnSpPr/>
          <p:nvPr/>
        </p:nvCxnSpPr>
        <p:spPr>
          <a:xfrm>
            <a:off x="11185185" y="1953848"/>
            <a:ext cx="226338" cy="132936"/>
          </a:xfrm>
          <a:prstGeom prst="line">
            <a:avLst/>
          </a:prstGeom>
          <a:noFill/>
          <a:ln w="6350" cap="flat" cmpd="sng" algn="ctr">
            <a:solidFill>
              <a:srgbClr val="5B9BD5"/>
            </a:solidFill>
            <a:prstDash val="solid"/>
            <a:miter lim="800000"/>
          </a:ln>
          <a:effectLst/>
        </p:spPr>
      </p:cxnSp>
      <p:cxnSp>
        <p:nvCxnSpPr>
          <p:cNvPr id="375" name="Straight Connector 374"/>
          <p:cNvCxnSpPr/>
          <p:nvPr/>
        </p:nvCxnSpPr>
        <p:spPr>
          <a:xfrm>
            <a:off x="816138" y="1683207"/>
            <a:ext cx="226338" cy="132936"/>
          </a:xfrm>
          <a:prstGeom prst="line">
            <a:avLst/>
          </a:prstGeom>
          <a:noFill/>
          <a:ln w="6350" cap="flat" cmpd="sng" algn="ctr">
            <a:solidFill>
              <a:srgbClr val="5B9BD5"/>
            </a:solidFill>
            <a:prstDash val="solid"/>
            <a:miter lim="800000"/>
          </a:ln>
          <a:effectLst/>
        </p:spPr>
      </p:cxnSp>
      <p:cxnSp>
        <p:nvCxnSpPr>
          <p:cNvPr id="380" name="Straight Connector 379"/>
          <p:cNvCxnSpPr/>
          <p:nvPr/>
        </p:nvCxnSpPr>
        <p:spPr>
          <a:xfrm flipV="1">
            <a:off x="1038794" y="1677502"/>
            <a:ext cx="226338" cy="144345"/>
          </a:xfrm>
          <a:prstGeom prst="line">
            <a:avLst/>
          </a:prstGeom>
          <a:noFill/>
          <a:ln w="6350" cap="flat" cmpd="sng" algn="ctr">
            <a:solidFill>
              <a:srgbClr val="5B9BD5"/>
            </a:solidFill>
            <a:prstDash val="solid"/>
            <a:miter lim="800000"/>
          </a:ln>
          <a:effectLst/>
        </p:spPr>
      </p:cxnSp>
      <p:cxnSp>
        <p:nvCxnSpPr>
          <p:cNvPr id="387" name="Straight Connector 386"/>
          <p:cNvCxnSpPr/>
          <p:nvPr/>
        </p:nvCxnSpPr>
        <p:spPr>
          <a:xfrm>
            <a:off x="1266017" y="1687666"/>
            <a:ext cx="226338" cy="132936"/>
          </a:xfrm>
          <a:prstGeom prst="line">
            <a:avLst/>
          </a:prstGeom>
          <a:noFill/>
          <a:ln w="6350" cap="flat" cmpd="sng" algn="ctr">
            <a:solidFill>
              <a:srgbClr val="5B9BD5"/>
            </a:solidFill>
            <a:prstDash val="solid"/>
            <a:miter lim="800000"/>
          </a:ln>
          <a:effectLst/>
        </p:spPr>
      </p:cxnSp>
      <p:cxnSp>
        <p:nvCxnSpPr>
          <p:cNvPr id="392" name="Straight Connector 391"/>
          <p:cNvCxnSpPr/>
          <p:nvPr/>
        </p:nvCxnSpPr>
        <p:spPr>
          <a:xfrm flipV="1">
            <a:off x="1488673" y="1677502"/>
            <a:ext cx="226338" cy="144345"/>
          </a:xfrm>
          <a:prstGeom prst="line">
            <a:avLst/>
          </a:prstGeom>
          <a:noFill/>
          <a:ln w="6350" cap="flat" cmpd="sng" algn="ctr">
            <a:solidFill>
              <a:srgbClr val="5B9BD5"/>
            </a:solidFill>
            <a:prstDash val="solid"/>
            <a:miter lim="800000"/>
          </a:ln>
          <a:effectLst/>
        </p:spPr>
      </p:cxnSp>
      <p:cxnSp>
        <p:nvCxnSpPr>
          <p:cNvPr id="399" name="Straight Connector 398"/>
          <p:cNvCxnSpPr/>
          <p:nvPr/>
        </p:nvCxnSpPr>
        <p:spPr>
          <a:xfrm>
            <a:off x="1718333" y="1683207"/>
            <a:ext cx="226338" cy="132936"/>
          </a:xfrm>
          <a:prstGeom prst="line">
            <a:avLst/>
          </a:prstGeom>
          <a:noFill/>
          <a:ln w="6350" cap="flat" cmpd="sng" algn="ctr">
            <a:solidFill>
              <a:srgbClr val="5B9BD5"/>
            </a:solidFill>
            <a:prstDash val="solid"/>
            <a:miter lim="800000"/>
          </a:ln>
          <a:effectLst/>
        </p:spPr>
      </p:cxnSp>
      <p:cxnSp>
        <p:nvCxnSpPr>
          <p:cNvPr id="404" name="Straight Connector 403"/>
          <p:cNvCxnSpPr/>
          <p:nvPr/>
        </p:nvCxnSpPr>
        <p:spPr>
          <a:xfrm flipV="1">
            <a:off x="1940989" y="1677502"/>
            <a:ext cx="226338" cy="144345"/>
          </a:xfrm>
          <a:prstGeom prst="line">
            <a:avLst/>
          </a:prstGeom>
          <a:noFill/>
          <a:ln w="6350" cap="flat" cmpd="sng" algn="ctr">
            <a:solidFill>
              <a:srgbClr val="5B9BD5"/>
            </a:solidFill>
            <a:prstDash val="solid"/>
            <a:miter lim="800000"/>
          </a:ln>
          <a:effectLst/>
        </p:spPr>
      </p:cxnSp>
      <p:cxnSp>
        <p:nvCxnSpPr>
          <p:cNvPr id="411" name="Straight Connector 410"/>
          <p:cNvCxnSpPr/>
          <p:nvPr/>
        </p:nvCxnSpPr>
        <p:spPr>
          <a:xfrm>
            <a:off x="2168212" y="1683207"/>
            <a:ext cx="226338" cy="132936"/>
          </a:xfrm>
          <a:prstGeom prst="line">
            <a:avLst/>
          </a:prstGeom>
          <a:noFill/>
          <a:ln w="6350" cap="flat" cmpd="sng" algn="ctr">
            <a:solidFill>
              <a:srgbClr val="5B9BD5"/>
            </a:solidFill>
            <a:prstDash val="solid"/>
            <a:miter lim="800000"/>
          </a:ln>
          <a:effectLst/>
        </p:spPr>
      </p:cxnSp>
      <p:cxnSp>
        <p:nvCxnSpPr>
          <p:cNvPr id="416" name="Straight Connector 415"/>
          <p:cNvCxnSpPr/>
          <p:nvPr/>
        </p:nvCxnSpPr>
        <p:spPr>
          <a:xfrm flipV="1">
            <a:off x="2390868" y="1677502"/>
            <a:ext cx="226338" cy="144345"/>
          </a:xfrm>
          <a:prstGeom prst="line">
            <a:avLst/>
          </a:prstGeom>
          <a:noFill/>
          <a:ln w="6350" cap="flat" cmpd="sng" algn="ctr">
            <a:solidFill>
              <a:srgbClr val="5B9BD5"/>
            </a:solidFill>
            <a:prstDash val="solid"/>
            <a:miter lim="800000"/>
          </a:ln>
          <a:effectLst/>
        </p:spPr>
      </p:cxnSp>
      <p:cxnSp>
        <p:nvCxnSpPr>
          <p:cNvPr id="423" name="Straight Connector 422"/>
          <p:cNvCxnSpPr/>
          <p:nvPr/>
        </p:nvCxnSpPr>
        <p:spPr>
          <a:xfrm>
            <a:off x="2614493" y="1683207"/>
            <a:ext cx="226338" cy="132936"/>
          </a:xfrm>
          <a:prstGeom prst="line">
            <a:avLst/>
          </a:prstGeom>
          <a:noFill/>
          <a:ln w="6350" cap="flat" cmpd="sng" algn="ctr">
            <a:solidFill>
              <a:srgbClr val="5B9BD5"/>
            </a:solidFill>
            <a:prstDash val="solid"/>
            <a:miter lim="800000"/>
          </a:ln>
          <a:effectLst/>
        </p:spPr>
      </p:cxnSp>
      <p:cxnSp>
        <p:nvCxnSpPr>
          <p:cNvPr id="428" name="Straight Connector 427"/>
          <p:cNvCxnSpPr/>
          <p:nvPr/>
        </p:nvCxnSpPr>
        <p:spPr>
          <a:xfrm flipV="1">
            <a:off x="2837149" y="1677502"/>
            <a:ext cx="226338" cy="144345"/>
          </a:xfrm>
          <a:prstGeom prst="line">
            <a:avLst/>
          </a:prstGeom>
          <a:noFill/>
          <a:ln w="6350" cap="flat" cmpd="sng" algn="ctr">
            <a:solidFill>
              <a:srgbClr val="5B9BD5"/>
            </a:solidFill>
            <a:prstDash val="solid"/>
            <a:miter lim="800000"/>
          </a:ln>
          <a:effectLst/>
        </p:spPr>
      </p:cxnSp>
      <p:cxnSp>
        <p:nvCxnSpPr>
          <p:cNvPr id="435" name="Straight Connector 434"/>
          <p:cNvCxnSpPr/>
          <p:nvPr/>
        </p:nvCxnSpPr>
        <p:spPr>
          <a:xfrm>
            <a:off x="3064372" y="1683207"/>
            <a:ext cx="226338" cy="132936"/>
          </a:xfrm>
          <a:prstGeom prst="line">
            <a:avLst/>
          </a:prstGeom>
          <a:noFill/>
          <a:ln w="6350" cap="flat" cmpd="sng" algn="ctr">
            <a:solidFill>
              <a:srgbClr val="5B9BD5"/>
            </a:solidFill>
            <a:prstDash val="solid"/>
            <a:miter lim="800000"/>
          </a:ln>
          <a:effectLst/>
        </p:spPr>
      </p:cxnSp>
      <p:cxnSp>
        <p:nvCxnSpPr>
          <p:cNvPr id="440" name="Straight Connector 439"/>
          <p:cNvCxnSpPr/>
          <p:nvPr/>
        </p:nvCxnSpPr>
        <p:spPr>
          <a:xfrm flipV="1">
            <a:off x="3287028" y="1677502"/>
            <a:ext cx="226338" cy="144345"/>
          </a:xfrm>
          <a:prstGeom prst="line">
            <a:avLst/>
          </a:prstGeom>
          <a:noFill/>
          <a:ln w="6350" cap="flat" cmpd="sng" algn="ctr">
            <a:solidFill>
              <a:srgbClr val="5B9BD5"/>
            </a:solidFill>
            <a:prstDash val="solid"/>
            <a:miter lim="800000"/>
          </a:ln>
          <a:effectLst/>
        </p:spPr>
      </p:cxnSp>
      <p:cxnSp>
        <p:nvCxnSpPr>
          <p:cNvPr id="447" name="Straight Connector 446"/>
          <p:cNvCxnSpPr/>
          <p:nvPr/>
        </p:nvCxnSpPr>
        <p:spPr>
          <a:xfrm>
            <a:off x="3516688" y="1683207"/>
            <a:ext cx="226338" cy="132936"/>
          </a:xfrm>
          <a:prstGeom prst="line">
            <a:avLst/>
          </a:prstGeom>
          <a:noFill/>
          <a:ln w="6350" cap="flat" cmpd="sng" algn="ctr">
            <a:solidFill>
              <a:srgbClr val="5B9BD5"/>
            </a:solidFill>
            <a:prstDash val="solid"/>
            <a:miter lim="800000"/>
          </a:ln>
          <a:effectLst/>
        </p:spPr>
      </p:cxnSp>
      <p:cxnSp>
        <p:nvCxnSpPr>
          <p:cNvPr id="452" name="Straight Connector 451"/>
          <p:cNvCxnSpPr/>
          <p:nvPr/>
        </p:nvCxnSpPr>
        <p:spPr>
          <a:xfrm flipV="1">
            <a:off x="3739344" y="1677502"/>
            <a:ext cx="226338" cy="144345"/>
          </a:xfrm>
          <a:prstGeom prst="line">
            <a:avLst/>
          </a:prstGeom>
          <a:noFill/>
          <a:ln w="6350" cap="flat" cmpd="sng" algn="ctr">
            <a:solidFill>
              <a:srgbClr val="5B9BD5"/>
            </a:solidFill>
            <a:prstDash val="solid"/>
            <a:miter lim="800000"/>
          </a:ln>
          <a:effectLst/>
        </p:spPr>
      </p:cxnSp>
      <p:cxnSp>
        <p:nvCxnSpPr>
          <p:cNvPr id="459" name="Straight Connector 458"/>
          <p:cNvCxnSpPr/>
          <p:nvPr/>
        </p:nvCxnSpPr>
        <p:spPr>
          <a:xfrm>
            <a:off x="3970641" y="1683207"/>
            <a:ext cx="226338" cy="132936"/>
          </a:xfrm>
          <a:prstGeom prst="line">
            <a:avLst/>
          </a:prstGeom>
          <a:noFill/>
          <a:ln w="6350" cap="flat" cmpd="sng" algn="ctr">
            <a:solidFill>
              <a:srgbClr val="5B9BD5"/>
            </a:solidFill>
            <a:prstDash val="solid"/>
            <a:miter lim="800000"/>
          </a:ln>
          <a:effectLst/>
        </p:spPr>
      </p:cxnSp>
      <p:cxnSp>
        <p:nvCxnSpPr>
          <p:cNvPr id="464" name="Straight Connector 463"/>
          <p:cNvCxnSpPr/>
          <p:nvPr/>
        </p:nvCxnSpPr>
        <p:spPr>
          <a:xfrm flipV="1">
            <a:off x="4183776" y="1682727"/>
            <a:ext cx="226338" cy="144345"/>
          </a:xfrm>
          <a:prstGeom prst="line">
            <a:avLst/>
          </a:prstGeom>
          <a:noFill/>
          <a:ln w="6350" cap="flat" cmpd="sng" algn="ctr">
            <a:solidFill>
              <a:srgbClr val="5B9BD5"/>
            </a:solidFill>
            <a:prstDash val="solid"/>
            <a:miter lim="800000"/>
          </a:ln>
          <a:effectLst/>
        </p:spPr>
      </p:cxnSp>
      <p:cxnSp>
        <p:nvCxnSpPr>
          <p:cNvPr id="471" name="Straight Connector 470"/>
          <p:cNvCxnSpPr/>
          <p:nvPr/>
        </p:nvCxnSpPr>
        <p:spPr>
          <a:xfrm>
            <a:off x="4423302" y="1684502"/>
            <a:ext cx="226338" cy="132936"/>
          </a:xfrm>
          <a:prstGeom prst="line">
            <a:avLst/>
          </a:prstGeom>
          <a:noFill/>
          <a:ln w="6350" cap="flat" cmpd="sng" algn="ctr">
            <a:solidFill>
              <a:srgbClr val="5B9BD5"/>
            </a:solidFill>
            <a:prstDash val="solid"/>
            <a:miter lim="800000"/>
          </a:ln>
          <a:effectLst/>
        </p:spPr>
      </p:cxnSp>
      <p:cxnSp>
        <p:nvCxnSpPr>
          <p:cNvPr id="476" name="Straight Connector 475"/>
          <p:cNvCxnSpPr/>
          <p:nvPr/>
        </p:nvCxnSpPr>
        <p:spPr>
          <a:xfrm flipV="1">
            <a:off x="4645958" y="1678796"/>
            <a:ext cx="226338" cy="144345"/>
          </a:xfrm>
          <a:prstGeom prst="line">
            <a:avLst/>
          </a:prstGeom>
          <a:noFill/>
          <a:ln w="6350" cap="flat" cmpd="sng" algn="ctr">
            <a:solidFill>
              <a:srgbClr val="5B9BD5"/>
            </a:solidFill>
            <a:prstDash val="solid"/>
            <a:miter lim="800000"/>
          </a:ln>
          <a:effectLst/>
        </p:spPr>
      </p:cxnSp>
      <p:cxnSp>
        <p:nvCxnSpPr>
          <p:cNvPr id="483" name="Straight Connector 482"/>
          <p:cNvCxnSpPr/>
          <p:nvPr/>
        </p:nvCxnSpPr>
        <p:spPr>
          <a:xfrm>
            <a:off x="4873181" y="1684502"/>
            <a:ext cx="226338" cy="132936"/>
          </a:xfrm>
          <a:prstGeom prst="line">
            <a:avLst/>
          </a:prstGeom>
          <a:noFill/>
          <a:ln w="6350" cap="flat" cmpd="sng" algn="ctr">
            <a:solidFill>
              <a:srgbClr val="5B9BD5"/>
            </a:solidFill>
            <a:prstDash val="solid"/>
            <a:miter lim="800000"/>
          </a:ln>
          <a:effectLst/>
        </p:spPr>
      </p:cxnSp>
      <p:cxnSp>
        <p:nvCxnSpPr>
          <p:cNvPr id="488" name="Straight Connector 487"/>
          <p:cNvCxnSpPr/>
          <p:nvPr/>
        </p:nvCxnSpPr>
        <p:spPr>
          <a:xfrm flipV="1">
            <a:off x="5095837" y="1678796"/>
            <a:ext cx="226338" cy="144345"/>
          </a:xfrm>
          <a:prstGeom prst="line">
            <a:avLst/>
          </a:prstGeom>
          <a:noFill/>
          <a:ln w="6350" cap="flat" cmpd="sng" algn="ctr">
            <a:solidFill>
              <a:srgbClr val="5B9BD5"/>
            </a:solidFill>
            <a:prstDash val="solid"/>
            <a:miter lim="800000"/>
          </a:ln>
          <a:effectLst/>
        </p:spPr>
      </p:cxnSp>
      <p:cxnSp>
        <p:nvCxnSpPr>
          <p:cNvPr id="495" name="Straight Connector 494"/>
          <p:cNvCxnSpPr/>
          <p:nvPr/>
        </p:nvCxnSpPr>
        <p:spPr>
          <a:xfrm>
            <a:off x="5325497" y="1684502"/>
            <a:ext cx="226338" cy="132936"/>
          </a:xfrm>
          <a:prstGeom prst="line">
            <a:avLst/>
          </a:prstGeom>
          <a:noFill/>
          <a:ln w="6350" cap="flat" cmpd="sng" algn="ctr">
            <a:solidFill>
              <a:srgbClr val="5B9BD5"/>
            </a:solidFill>
            <a:prstDash val="solid"/>
            <a:miter lim="800000"/>
          </a:ln>
          <a:effectLst/>
        </p:spPr>
      </p:cxnSp>
      <p:cxnSp>
        <p:nvCxnSpPr>
          <p:cNvPr id="500" name="Straight Connector 499"/>
          <p:cNvCxnSpPr/>
          <p:nvPr/>
        </p:nvCxnSpPr>
        <p:spPr>
          <a:xfrm flipV="1">
            <a:off x="5544080" y="1678796"/>
            <a:ext cx="226338" cy="144345"/>
          </a:xfrm>
          <a:prstGeom prst="line">
            <a:avLst/>
          </a:prstGeom>
          <a:noFill/>
          <a:ln w="6350" cap="flat" cmpd="sng" algn="ctr">
            <a:solidFill>
              <a:srgbClr val="5B9BD5"/>
            </a:solidFill>
            <a:prstDash val="solid"/>
            <a:miter lim="800000"/>
          </a:ln>
          <a:effectLst/>
        </p:spPr>
      </p:cxnSp>
      <p:cxnSp>
        <p:nvCxnSpPr>
          <p:cNvPr id="507" name="Straight Connector 506"/>
          <p:cNvCxnSpPr/>
          <p:nvPr/>
        </p:nvCxnSpPr>
        <p:spPr>
          <a:xfrm>
            <a:off x="5775851" y="1684502"/>
            <a:ext cx="226338" cy="132936"/>
          </a:xfrm>
          <a:prstGeom prst="line">
            <a:avLst/>
          </a:prstGeom>
          <a:noFill/>
          <a:ln w="6350" cap="flat" cmpd="sng" algn="ctr">
            <a:solidFill>
              <a:srgbClr val="5B9BD5"/>
            </a:solidFill>
            <a:prstDash val="solid"/>
            <a:miter lim="800000"/>
          </a:ln>
          <a:effectLst/>
        </p:spPr>
      </p:cxnSp>
      <p:cxnSp>
        <p:nvCxnSpPr>
          <p:cNvPr id="512" name="Straight Connector 511"/>
          <p:cNvCxnSpPr/>
          <p:nvPr/>
        </p:nvCxnSpPr>
        <p:spPr>
          <a:xfrm flipV="1">
            <a:off x="5998507" y="1678796"/>
            <a:ext cx="226338" cy="144345"/>
          </a:xfrm>
          <a:prstGeom prst="line">
            <a:avLst/>
          </a:prstGeom>
          <a:noFill/>
          <a:ln w="6350" cap="flat" cmpd="sng" algn="ctr">
            <a:solidFill>
              <a:srgbClr val="5B9BD5"/>
            </a:solidFill>
            <a:prstDash val="solid"/>
            <a:miter lim="800000"/>
          </a:ln>
          <a:effectLst/>
        </p:spPr>
      </p:cxnSp>
      <p:cxnSp>
        <p:nvCxnSpPr>
          <p:cNvPr id="519" name="Straight Connector 518"/>
          <p:cNvCxnSpPr/>
          <p:nvPr/>
        </p:nvCxnSpPr>
        <p:spPr>
          <a:xfrm>
            <a:off x="6225731" y="1688960"/>
            <a:ext cx="226338" cy="132936"/>
          </a:xfrm>
          <a:prstGeom prst="line">
            <a:avLst/>
          </a:prstGeom>
          <a:noFill/>
          <a:ln w="6350" cap="flat" cmpd="sng" algn="ctr">
            <a:solidFill>
              <a:srgbClr val="5B9BD5"/>
            </a:solidFill>
            <a:prstDash val="solid"/>
            <a:miter lim="800000"/>
          </a:ln>
          <a:effectLst/>
        </p:spPr>
      </p:cxnSp>
      <p:cxnSp>
        <p:nvCxnSpPr>
          <p:cNvPr id="524" name="Straight Connector 523"/>
          <p:cNvCxnSpPr/>
          <p:nvPr/>
        </p:nvCxnSpPr>
        <p:spPr>
          <a:xfrm flipV="1">
            <a:off x="6448387" y="1678796"/>
            <a:ext cx="226338" cy="144345"/>
          </a:xfrm>
          <a:prstGeom prst="line">
            <a:avLst/>
          </a:prstGeom>
          <a:noFill/>
          <a:ln w="6350" cap="flat" cmpd="sng" algn="ctr">
            <a:solidFill>
              <a:srgbClr val="5B9BD5"/>
            </a:solidFill>
            <a:prstDash val="solid"/>
            <a:miter lim="800000"/>
          </a:ln>
          <a:effectLst/>
        </p:spPr>
      </p:cxnSp>
      <p:cxnSp>
        <p:nvCxnSpPr>
          <p:cNvPr id="531" name="Straight Connector 530"/>
          <p:cNvCxnSpPr/>
          <p:nvPr/>
        </p:nvCxnSpPr>
        <p:spPr>
          <a:xfrm>
            <a:off x="6679683" y="1684502"/>
            <a:ext cx="226338" cy="132936"/>
          </a:xfrm>
          <a:prstGeom prst="line">
            <a:avLst/>
          </a:prstGeom>
          <a:noFill/>
          <a:ln w="6350" cap="flat" cmpd="sng" algn="ctr">
            <a:solidFill>
              <a:srgbClr val="5B9BD5"/>
            </a:solidFill>
            <a:prstDash val="solid"/>
            <a:miter lim="800000"/>
          </a:ln>
          <a:effectLst/>
        </p:spPr>
      </p:cxnSp>
      <p:cxnSp>
        <p:nvCxnSpPr>
          <p:cNvPr id="536" name="Straight Connector 535"/>
          <p:cNvCxnSpPr/>
          <p:nvPr/>
        </p:nvCxnSpPr>
        <p:spPr>
          <a:xfrm flipV="1">
            <a:off x="6902339" y="1678796"/>
            <a:ext cx="226338" cy="144345"/>
          </a:xfrm>
          <a:prstGeom prst="line">
            <a:avLst/>
          </a:prstGeom>
          <a:noFill/>
          <a:ln w="6350" cap="flat" cmpd="sng" algn="ctr">
            <a:solidFill>
              <a:srgbClr val="5B9BD5"/>
            </a:solidFill>
            <a:prstDash val="solid"/>
            <a:miter lim="800000"/>
          </a:ln>
          <a:effectLst/>
        </p:spPr>
      </p:cxnSp>
      <p:cxnSp>
        <p:nvCxnSpPr>
          <p:cNvPr id="543" name="Straight Connector 542"/>
          <p:cNvCxnSpPr/>
          <p:nvPr/>
        </p:nvCxnSpPr>
        <p:spPr>
          <a:xfrm>
            <a:off x="7131999" y="1684502"/>
            <a:ext cx="226338" cy="132936"/>
          </a:xfrm>
          <a:prstGeom prst="line">
            <a:avLst/>
          </a:prstGeom>
          <a:noFill/>
          <a:ln w="6350" cap="flat" cmpd="sng" algn="ctr">
            <a:solidFill>
              <a:srgbClr val="5B9BD5"/>
            </a:solidFill>
            <a:prstDash val="solid"/>
            <a:miter lim="800000"/>
          </a:ln>
          <a:effectLst/>
        </p:spPr>
      </p:cxnSp>
      <p:cxnSp>
        <p:nvCxnSpPr>
          <p:cNvPr id="548" name="Straight Connector 547"/>
          <p:cNvCxnSpPr/>
          <p:nvPr/>
        </p:nvCxnSpPr>
        <p:spPr>
          <a:xfrm flipV="1">
            <a:off x="7358254" y="1678796"/>
            <a:ext cx="226338" cy="144345"/>
          </a:xfrm>
          <a:prstGeom prst="line">
            <a:avLst/>
          </a:prstGeom>
          <a:noFill/>
          <a:ln w="6350" cap="flat" cmpd="sng" algn="ctr">
            <a:solidFill>
              <a:srgbClr val="5B9BD5"/>
            </a:solidFill>
            <a:prstDash val="solid"/>
            <a:miter lim="800000"/>
          </a:ln>
          <a:effectLst/>
        </p:spPr>
      </p:cxnSp>
      <p:cxnSp>
        <p:nvCxnSpPr>
          <p:cNvPr id="555" name="Straight Connector 554"/>
          <p:cNvCxnSpPr/>
          <p:nvPr/>
        </p:nvCxnSpPr>
        <p:spPr>
          <a:xfrm>
            <a:off x="7585477" y="1684502"/>
            <a:ext cx="226338" cy="132936"/>
          </a:xfrm>
          <a:prstGeom prst="line">
            <a:avLst/>
          </a:prstGeom>
          <a:noFill/>
          <a:ln w="6350" cap="flat" cmpd="sng" algn="ctr">
            <a:solidFill>
              <a:srgbClr val="5B9BD5"/>
            </a:solidFill>
            <a:prstDash val="solid"/>
            <a:miter lim="800000"/>
          </a:ln>
          <a:effectLst/>
        </p:spPr>
      </p:cxnSp>
      <p:cxnSp>
        <p:nvCxnSpPr>
          <p:cNvPr id="560" name="Straight Connector 559"/>
          <p:cNvCxnSpPr/>
          <p:nvPr/>
        </p:nvCxnSpPr>
        <p:spPr>
          <a:xfrm flipV="1">
            <a:off x="7804535" y="1678796"/>
            <a:ext cx="226338" cy="144345"/>
          </a:xfrm>
          <a:prstGeom prst="line">
            <a:avLst/>
          </a:prstGeom>
          <a:noFill/>
          <a:ln w="6350" cap="flat" cmpd="sng" algn="ctr">
            <a:solidFill>
              <a:srgbClr val="5B9BD5"/>
            </a:solidFill>
            <a:prstDash val="solid"/>
            <a:miter lim="800000"/>
          </a:ln>
          <a:effectLst/>
        </p:spPr>
      </p:cxnSp>
      <p:cxnSp>
        <p:nvCxnSpPr>
          <p:cNvPr id="567" name="Straight Connector 566"/>
          <p:cNvCxnSpPr/>
          <p:nvPr/>
        </p:nvCxnSpPr>
        <p:spPr>
          <a:xfrm>
            <a:off x="8036931" y="1687975"/>
            <a:ext cx="226338" cy="132936"/>
          </a:xfrm>
          <a:prstGeom prst="line">
            <a:avLst/>
          </a:prstGeom>
          <a:noFill/>
          <a:ln w="6350" cap="flat" cmpd="sng" algn="ctr">
            <a:solidFill>
              <a:srgbClr val="5B9BD5"/>
            </a:solidFill>
            <a:prstDash val="solid"/>
            <a:miter lim="800000"/>
          </a:ln>
          <a:effectLst/>
        </p:spPr>
      </p:cxnSp>
      <p:cxnSp>
        <p:nvCxnSpPr>
          <p:cNvPr id="572" name="Straight Connector 571"/>
          <p:cNvCxnSpPr/>
          <p:nvPr/>
        </p:nvCxnSpPr>
        <p:spPr>
          <a:xfrm flipV="1">
            <a:off x="8259587" y="1682270"/>
            <a:ext cx="226338" cy="144345"/>
          </a:xfrm>
          <a:prstGeom prst="line">
            <a:avLst/>
          </a:prstGeom>
          <a:noFill/>
          <a:ln w="6350" cap="flat" cmpd="sng" algn="ctr">
            <a:solidFill>
              <a:srgbClr val="5B9BD5"/>
            </a:solidFill>
            <a:prstDash val="solid"/>
            <a:miter lim="800000"/>
          </a:ln>
          <a:effectLst/>
        </p:spPr>
      </p:cxnSp>
      <p:cxnSp>
        <p:nvCxnSpPr>
          <p:cNvPr id="579" name="Straight Connector 578"/>
          <p:cNvCxnSpPr/>
          <p:nvPr/>
        </p:nvCxnSpPr>
        <p:spPr>
          <a:xfrm>
            <a:off x="8486810" y="1687975"/>
            <a:ext cx="226338" cy="132936"/>
          </a:xfrm>
          <a:prstGeom prst="line">
            <a:avLst/>
          </a:prstGeom>
          <a:noFill/>
          <a:ln w="6350" cap="flat" cmpd="sng" algn="ctr">
            <a:solidFill>
              <a:srgbClr val="5B9BD5"/>
            </a:solidFill>
            <a:prstDash val="solid"/>
            <a:miter lim="800000"/>
          </a:ln>
          <a:effectLst/>
        </p:spPr>
      </p:cxnSp>
      <p:cxnSp>
        <p:nvCxnSpPr>
          <p:cNvPr id="584" name="Straight Connector 583"/>
          <p:cNvCxnSpPr/>
          <p:nvPr/>
        </p:nvCxnSpPr>
        <p:spPr>
          <a:xfrm flipV="1">
            <a:off x="8705868" y="1682270"/>
            <a:ext cx="226338" cy="144345"/>
          </a:xfrm>
          <a:prstGeom prst="line">
            <a:avLst/>
          </a:prstGeom>
          <a:noFill/>
          <a:ln w="6350" cap="flat" cmpd="sng" algn="ctr">
            <a:solidFill>
              <a:srgbClr val="5B9BD5"/>
            </a:solidFill>
            <a:prstDash val="solid"/>
            <a:miter lim="800000"/>
          </a:ln>
          <a:effectLst/>
        </p:spPr>
      </p:cxnSp>
      <p:cxnSp>
        <p:nvCxnSpPr>
          <p:cNvPr id="591" name="Straight Connector 590"/>
          <p:cNvCxnSpPr/>
          <p:nvPr/>
        </p:nvCxnSpPr>
        <p:spPr>
          <a:xfrm>
            <a:off x="8935527" y="1687975"/>
            <a:ext cx="226338" cy="132936"/>
          </a:xfrm>
          <a:prstGeom prst="line">
            <a:avLst/>
          </a:prstGeom>
          <a:noFill/>
          <a:ln w="6350" cap="flat" cmpd="sng" algn="ctr">
            <a:solidFill>
              <a:srgbClr val="5B9BD5"/>
            </a:solidFill>
            <a:prstDash val="solid"/>
            <a:miter lim="800000"/>
          </a:ln>
          <a:effectLst/>
        </p:spPr>
      </p:cxnSp>
      <p:cxnSp>
        <p:nvCxnSpPr>
          <p:cNvPr id="596" name="Straight Connector 595"/>
          <p:cNvCxnSpPr/>
          <p:nvPr/>
        </p:nvCxnSpPr>
        <p:spPr>
          <a:xfrm flipV="1">
            <a:off x="9142365" y="1682270"/>
            <a:ext cx="226338" cy="144345"/>
          </a:xfrm>
          <a:prstGeom prst="line">
            <a:avLst/>
          </a:prstGeom>
          <a:noFill/>
          <a:ln w="6350" cap="flat" cmpd="sng" algn="ctr">
            <a:solidFill>
              <a:srgbClr val="5B9BD5"/>
            </a:solidFill>
            <a:prstDash val="solid"/>
            <a:miter lim="800000"/>
          </a:ln>
          <a:effectLst/>
        </p:spPr>
      </p:cxnSp>
      <p:cxnSp>
        <p:nvCxnSpPr>
          <p:cNvPr id="603" name="Straight Connector 602"/>
          <p:cNvCxnSpPr/>
          <p:nvPr/>
        </p:nvCxnSpPr>
        <p:spPr>
          <a:xfrm>
            <a:off x="9379158" y="1687975"/>
            <a:ext cx="226338" cy="132936"/>
          </a:xfrm>
          <a:prstGeom prst="line">
            <a:avLst/>
          </a:prstGeom>
          <a:noFill/>
          <a:ln w="6350" cap="flat" cmpd="sng" algn="ctr">
            <a:solidFill>
              <a:srgbClr val="5B9BD5"/>
            </a:solidFill>
            <a:prstDash val="solid"/>
            <a:miter lim="800000"/>
          </a:ln>
          <a:effectLst/>
        </p:spPr>
      </p:cxnSp>
      <p:cxnSp>
        <p:nvCxnSpPr>
          <p:cNvPr id="608" name="Straight Connector 607"/>
          <p:cNvCxnSpPr/>
          <p:nvPr/>
        </p:nvCxnSpPr>
        <p:spPr>
          <a:xfrm flipV="1">
            <a:off x="9601814" y="1682270"/>
            <a:ext cx="226338" cy="144345"/>
          </a:xfrm>
          <a:prstGeom prst="line">
            <a:avLst/>
          </a:prstGeom>
          <a:noFill/>
          <a:ln w="6350" cap="flat" cmpd="sng" algn="ctr">
            <a:solidFill>
              <a:srgbClr val="5B9BD5"/>
            </a:solidFill>
            <a:prstDash val="solid"/>
            <a:miter lim="800000"/>
          </a:ln>
          <a:effectLst/>
        </p:spPr>
      </p:cxnSp>
      <p:cxnSp>
        <p:nvCxnSpPr>
          <p:cNvPr id="615" name="Straight Connector 614"/>
          <p:cNvCxnSpPr/>
          <p:nvPr/>
        </p:nvCxnSpPr>
        <p:spPr>
          <a:xfrm>
            <a:off x="9829037" y="1687975"/>
            <a:ext cx="226338" cy="132936"/>
          </a:xfrm>
          <a:prstGeom prst="line">
            <a:avLst/>
          </a:prstGeom>
          <a:noFill/>
          <a:ln w="6350" cap="flat" cmpd="sng" algn="ctr">
            <a:solidFill>
              <a:srgbClr val="5B9BD5"/>
            </a:solidFill>
            <a:prstDash val="solid"/>
            <a:miter lim="800000"/>
          </a:ln>
          <a:effectLst/>
        </p:spPr>
      </p:cxnSp>
      <p:cxnSp>
        <p:nvCxnSpPr>
          <p:cNvPr id="620" name="Straight Connector 619"/>
          <p:cNvCxnSpPr/>
          <p:nvPr/>
        </p:nvCxnSpPr>
        <p:spPr>
          <a:xfrm flipV="1">
            <a:off x="10051693" y="1682270"/>
            <a:ext cx="226338" cy="144345"/>
          </a:xfrm>
          <a:prstGeom prst="line">
            <a:avLst/>
          </a:prstGeom>
          <a:noFill/>
          <a:ln w="6350" cap="flat" cmpd="sng" algn="ctr">
            <a:solidFill>
              <a:srgbClr val="5B9BD5"/>
            </a:solidFill>
            <a:prstDash val="solid"/>
            <a:miter lim="800000"/>
          </a:ln>
          <a:effectLst/>
        </p:spPr>
      </p:cxnSp>
      <p:cxnSp>
        <p:nvCxnSpPr>
          <p:cNvPr id="627" name="Straight Connector 626"/>
          <p:cNvCxnSpPr/>
          <p:nvPr/>
        </p:nvCxnSpPr>
        <p:spPr>
          <a:xfrm>
            <a:off x="10282990" y="1687975"/>
            <a:ext cx="226338" cy="132936"/>
          </a:xfrm>
          <a:prstGeom prst="line">
            <a:avLst/>
          </a:prstGeom>
          <a:noFill/>
          <a:ln w="6350" cap="flat" cmpd="sng" algn="ctr">
            <a:solidFill>
              <a:srgbClr val="5B9BD5"/>
            </a:solidFill>
            <a:prstDash val="solid"/>
            <a:miter lim="800000"/>
          </a:ln>
          <a:effectLst/>
        </p:spPr>
      </p:cxnSp>
      <p:cxnSp>
        <p:nvCxnSpPr>
          <p:cNvPr id="632" name="Straight Connector 631"/>
          <p:cNvCxnSpPr/>
          <p:nvPr/>
        </p:nvCxnSpPr>
        <p:spPr>
          <a:xfrm flipV="1">
            <a:off x="10505646" y="1682270"/>
            <a:ext cx="226338" cy="144345"/>
          </a:xfrm>
          <a:prstGeom prst="line">
            <a:avLst/>
          </a:prstGeom>
          <a:noFill/>
          <a:ln w="6350" cap="flat" cmpd="sng" algn="ctr">
            <a:solidFill>
              <a:srgbClr val="5B9BD5"/>
            </a:solidFill>
            <a:prstDash val="solid"/>
            <a:miter lim="800000"/>
          </a:ln>
          <a:effectLst/>
        </p:spPr>
      </p:cxnSp>
      <p:cxnSp>
        <p:nvCxnSpPr>
          <p:cNvPr id="639" name="Straight Connector 638"/>
          <p:cNvCxnSpPr/>
          <p:nvPr/>
        </p:nvCxnSpPr>
        <p:spPr>
          <a:xfrm>
            <a:off x="10735306" y="1687975"/>
            <a:ext cx="226338" cy="132936"/>
          </a:xfrm>
          <a:prstGeom prst="line">
            <a:avLst/>
          </a:prstGeom>
          <a:noFill/>
          <a:ln w="6350" cap="flat" cmpd="sng" algn="ctr">
            <a:solidFill>
              <a:srgbClr val="5B9BD5"/>
            </a:solidFill>
            <a:prstDash val="solid"/>
            <a:miter lim="800000"/>
          </a:ln>
          <a:effectLst/>
        </p:spPr>
      </p:cxnSp>
      <p:cxnSp>
        <p:nvCxnSpPr>
          <p:cNvPr id="644" name="Straight Connector 643"/>
          <p:cNvCxnSpPr/>
          <p:nvPr/>
        </p:nvCxnSpPr>
        <p:spPr>
          <a:xfrm flipV="1">
            <a:off x="10957962" y="1682270"/>
            <a:ext cx="226338" cy="144345"/>
          </a:xfrm>
          <a:prstGeom prst="line">
            <a:avLst/>
          </a:prstGeom>
          <a:noFill/>
          <a:ln w="6350" cap="flat" cmpd="sng" algn="ctr">
            <a:solidFill>
              <a:srgbClr val="5B9BD5"/>
            </a:solidFill>
            <a:prstDash val="solid"/>
            <a:miter lim="800000"/>
          </a:ln>
          <a:effectLst/>
        </p:spPr>
      </p:cxnSp>
      <p:cxnSp>
        <p:nvCxnSpPr>
          <p:cNvPr id="651" name="Straight Connector 650"/>
          <p:cNvCxnSpPr/>
          <p:nvPr/>
        </p:nvCxnSpPr>
        <p:spPr>
          <a:xfrm>
            <a:off x="11185185" y="1687975"/>
            <a:ext cx="226338" cy="132936"/>
          </a:xfrm>
          <a:prstGeom prst="line">
            <a:avLst/>
          </a:prstGeom>
          <a:noFill/>
          <a:ln w="6350" cap="flat" cmpd="sng" algn="ctr">
            <a:solidFill>
              <a:srgbClr val="5B9BD5"/>
            </a:solidFill>
            <a:prstDash val="solid"/>
            <a:miter lim="800000"/>
          </a:ln>
          <a:effectLst/>
        </p:spPr>
      </p:cxnSp>
      <p:cxnSp>
        <p:nvCxnSpPr>
          <p:cNvPr id="374" name="Straight Connector 373"/>
          <p:cNvCxnSpPr/>
          <p:nvPr/>
        </p:nvCxnSpPr>
        <p:spPr>
          <a:xfrm>
            <a:off x="816138" y="1949080"/>
            <a:ext cx="226338" cy="132936"/>
          </a:xfrm>
          <a:prstGeom prst="line">
            <a:avLst/>
          </a:prstGeom>
          <a:noFill/>
          <a:ln w="6350" cap="flat" cmpd="sng" algn="ctr">
            <a:solidFill>
              <a:srgbClr val="5B9BD5"/>
            </a:solidFill>
            <a:prstDash val="solid"/>
            <a:miter lim="800000"/>
          </a:ln>
          <a:effectLst/>
        </p:spPr>
      </p:cxnSp>
      <p:cxnSp>
        <p:nvCxnSpPr>
          <p:cNvPr id="377" name="Straight Connector 376"/>
          <p:cNvCxnSpPr/>
          <p:nvPr/>
        </p:nvCxnSpPr>
        <p:spPr>
          <a:xfrm flipH="1">
            <a:off x="1038794" y="1949080"/>
            <a:ext cx="226338" cy="132936"/>
          </a:xfrm>
          <a:prstGeom prst="line">
            <a:avLst/>
          </a:prstGeom>
          <a:noFill/>
          <a:ln w="6350" cap="flat" cmpd="sng" algn="ctr">
            <a:solidFill>
              <a:srgbClr val="5B9BD5"/>
            </a:solidFill>
            <a:prstDash val="solid"/>
            <a:miter lim="800000"/>
          </a:ln>
          <a:effectLst/>
        </p:spPr>
      </p:cxnSp>
      <p:cxnSp>
        <p:nvCxnSpPr>
          <p:cNvPr id="386" name="Straight Connector 385"/>
          <p:cNvCxnSpPr/>
          <p:nvPr/>
        </p:nvCxnSpPr>
        <p:spPr>
          <a:xfrm>
            <a:off x="1266017" y="1949080"/>
            <a:ext cx="226338" cy="132936"/>
          </a:xfrm>
          <a:prstGeom prst="line">
            <a:avLst/>
          </a:prstGeom>
          <a:noFill/>
          <a:ln w="6350" cap="flat" cmpd="sng" algn="ctr">
            <a:solidFill>
              <a:srgbClr val="5B9BD5"/>
            </a:solidFill>
            <a:prstDash val="solid"/>
            <a:miter lim="800000"/>
          </a:ln>
          <a:effectLst/>
        </p:spPr>
      </p:cxnSp>
      <p:cxnSp>
        <p:nvCxnSpPr>
          <p:cNvPr id="389" name="Straight Connector 388"/>
          <p:cNvCxnSpPr/>
          <p:nvPr/>
        </p:nvCxnSpPr>
        <p:spPr>
          <a:xfrm flipH="1">
            <a:off x="1488673" y="1949080"/>
            <a:ext cx="226338" cy="132936"/>
          </a:xfrm>
          <a:prstGeom prst="line">
            <a:avLst/>
          </a:prstGeom>
          <a:noFill/>
          <a:ln w="6350" cap="flat" cmpd="sng" algn="ctr">
            <a:solidFill>
              <a:srgbClr val="5B9BD5"/>
            </a:solidFill>
            <a:prstDash val="solid"/>
            <a:miter lim="800000"/>
          </a:ln>
          <a:effectLst/>
        </p:spPr>
      </p:cxnSp>
      <p:cxnSp>
        <p:nvCxnSpPr>
          <p:cNvPr id="398" name="Straight Connector 397"/>
          <p:cNvCxnSpPr/>
          <p:nvPr/>
        </p:nvCxnSpPr>
        <p:spPr>
          <a:xfrm>
            <a:off x="1718333" y="1949080"/>
            <a:ext cx="226338" cy="132936"/>
          </a:xfrm>
          <a:prstGeom prst="line">
            <a:avLst/>
          </a:prstGeom>
          <a:noFill/>
          <a:ln w="6350" cap="flat" cmpd="sng" algn="ctr">
            <a:solidFill>
              <a:srgbClr val="5B9BD5"/>
            </a:solidFill>
            <a:prstDash val="solid"/>
            <a:miter lim="800000"/>
          </a:ln>
          <a:effectLst/>
        </p:spPr>
      </p:cxnSp>
      <p:cxnSp>
        <p:nvCxnSpPr>
          <p:cNvPr id="401" name="Straight Connector 400"/>
          <p:cNvCxnSpPr/>
          <p:nvPr/>
        </p:nvCxnSpPr>
        <p:spPr>
          <a:xfrm flipH="1">
            <a:off x="1940989" y="1949080"/>
            <a:ext cx="226338" cy="132936"/>
          </a:xfrm>
          <a:prstGeom prst="line">
            <a:avLst/>
          </a:prstGeom>
          <a:noFill/>
          <a:ln w="6350" cap="flat" cmpd="sng" algn="ctr">
            <a:solidFill>
              <a:srgbClr val="5B9BD5"/>
            </a:solidFill>
            <a:prstDash val="solid"/>
            <a:miter lim="800000"/>
          </a:ln>
          <a:effectLst/>
        </p:spPr>
      </p:cxnSp>
      <p:cxnSp>
        <p:nvCxnSpPr>
          <p:cNvPr id="410" name="Straight Connector 409"/>
          <p:cNvCxnSpPr/>
          <p:nvPr/>
        </p:nvCxnSpPr>
        <p:spPr>
          <a:xfrm>
            <a:off x="2168212" y="1949080"/>
            <a:ext cx="226338" cy="132936"/>
          </a:xfrm>
          <a:prstGeom prst="line">
            <a:avLst/>
          </a:prstGeom>
          <a:noFill/>
          <a:ln w="6350" cap="flat" cmpd="sng" algn="ctr">
            <a:solidFill>
              <a:srgbClr val="5B9BD5"/>
            </a:solidFill>
            <a:prstDash val="solid"/>
            <a:miter lim="800000"/>
          </a:ln>
          <a:effectLst/>
        </p:spPr>
      </p:cxnSp>
      <p:cxnSp>
        <p:nvCxnSpPr>
          <p:cNvPr id="413" name="Straight Connector 412"/>
          <p:cNvCxnSpPr/>
          <p:nvPr/>
        </p:nvCxnSpPr>
        <p:spPr>
          <a:xfrm flipH="1">
            <a:off x="2390868" y="1949080"/>
            <a:ext cx="226338" cy="132936"/>
          </a:xfrm>
          <a:prstGeom prst="line">
            <a:avLst/>
          </a:prstGeom>
          <a:noFill/>
          <a:ln w="6350" cap="flat" cmpd="sng" algn="ctr">
            <a:solidFill>
              <a:srgbClr val="5B9BD5"/>
            </a:solidFill>
            <a:prstDash val="solid"/>
            <a:miter lim="800000"/>
          </a:ln>
          <a:effectLst/>
        </p:spPr>
      </p:cxnSp>
      <p:cxnSp>
        <p:nvCxnSpPr>
          <p:cNvPr id="422" name="Straight Connector 421"/>
          <p:cNvCxnSpPr/>
          <p:nvPr/>
        </p:nvCxnSpPr>
        <p:spPr>
          <a:xfrm>
            <a:off x="2614493" y="1949080"/>
            <a:ext cx="226338" cy="132936"/>
          </a:xfrm>
          <a:prstGeom prst="line">
            <a:avLst/>
          </a:prstGeom>
          <a:noFill/>
          <a:ln w="6350" cap="flat" cmpd="sng" algn="ctr">
            <a:solidFill>
              <a:srgbClr val="5B9BD5"/>
            </a:solidFill>
            <a:prstDash val="solid"/>
            <a:miter lim="800000"/>
          </a:ln>
          <a:effectLst/>
        </p:spPr>
      </p:cxnSp>
      <p:cxnSp>
        <p:nvCxnSpPr>
          <p:cNvPr id="425" name="Straight Connector 424"/>
          <p:cNvCxnSpPr/>
          <p:nvPr/>
        </p:nvCxnSpPr>
        <p:spPr>
          <a:xfrm flipH="1">
            <a:off x="2837149" y="1949080"/>
            <a:ext cx="226338" cy="132936"/>
          </a:xfrm>
          <a:prstGeom prst="line">
            <a:avLst/>
          </a:prstGeom>
          <a:noFill/>
          <a:ln w="6350" cap="flat" cmpd="sng" algn="ctr">
            <a:solidFill>
              <a:srgbClr val="5B9BD5"/>
            </a:solidFill>
            <a:prstDash val="solid"/>
            <a:miter lim="800000"/>
          </a:ln>
          <a:effectLst/>
        </p:spPr>
      </p:cxnSp>
      <p:cxnSp>
        <p:nvCxnSpPr>
          <p:cNvPr id="434" name="Straight Connector 433"/>
          <p:cNvCxnSpPr/>
          <p:nvPr/>
        </p:nvCxnSpPr>
        <p:spPr>
          <a:xfrm>
            <a:off x="3064372" y="1949080"/>
            <a:ext cx="226338" cy="132936"/>
          </a:xfrm>
          <a:prstGeom prst="line">
            <a:avLst/>
          </a:prstGeom>
          <a:noFill/>
          <a:ln w="6350" cap="flat" cmpd="sng" algn="ctr">
            <a:solidFill>
              <a:srgbClr val="5B9BD5"/>
            </a:solidFill>
            <a:prstDash val="solid"/>
            <a:miter lim="800000"/>
          </a:ln>
          <a:effectLst/>
        </p:spPr>
      </p:cxnSp>
      <p:cxnSp>
        <p:nvCxnSpPr>
          <p:cNvPr id="437" name="Straight Connector 436"/>
          <p:cNvCxnSpPr/>
          <p:nvPr/>
        </p:nvCxnSpPr>
        <p:spPr>
          <a:xfrm flipH="1">
            <a:off x="3287028" y="1949080"/>
            <a:ext cx="226338" cy="132936"/>
          </a:xfrm>
          <a:prstGeom prst="line">
            <a:avLst/>
          </a:prstGeom>
          <a:noFill/>
          <a:ln w="6350" cap="flat" cmpd="sng" algn="ctr">
            <a:solidFill>
              <a:srgbClr val="5B9BD5"/>
            </a:solidFill>
            <a:prstDash val="solid"/>
            <a:miter lim="800000"/>
          </a:ln>
          <a:effectLst/>
        </p:spPr>
      </p:cxnSp>
      <p:cxnSp>
        <p:nvCxnSpPr>
          <p:cNvPr id="446" name="Straight Connector 445"/>
          <p:cNvCxnSpPr/>
          <p:nvPr/>
        </p:nvCxnSpPr>
        <p:spPr>
          <a:xfrm>
            <a:off x="3516688" y="1949080"/>
            <a:ext cx="226338" cy="132936"/>
          </a:xfrm>
          <a:prstGeom prst="line">
            <a:avLst/>
          </a:prstGeom>
          <a:noFill/>
          <a:ln w="6350" cap="flat" cmpd="sng" algn="ctr">
            <a:solidFill>
              <a:srgbClr val="5B9BD5"/>
            </a:solidFill>
            <a:prstDash val="solid"/>
            <a:miter lim="800000"/>
          </a:ln>
          <a:effectLst/>
        </p:spPr>
      </p:cxnSp>
      <p:cxnSp>
        <p:nvCxnSpPr>
          <p:cNvPr id="449" name="Straight Connector 448"/>
          <p:cNvCxnSpPr/>
          <p:nvPr/>
        </p:nvCxnSpPr>
        <p:spPr>
          <a:xfrm flipH="1">
            <a:off x="3739344" y="1949080"/>
            <a:ext cx="226338" cy="132936"/>
          </a:xfrm>
          <a:prstGeom prst="line">
            <a:avLst/>
          </a:prstGeom>
          <a:noFill/>
          <a:ln w="6350" cap="flat" cmpd="sng" algn="ctr">
            <a:solidFill>
              <a:srgbClr val="5B9BD5"/>
            </a:solidFill>
            <a:prstDash val="solid"/>
            <a:miter lim="800000"/>
          </a:ln>
          <a:effectLst/>
        </p:spPr>
      </p:cxnSp>
      <p:cxnSp>
        <p:nvCxnSpPr>
          <p:cNvPr id="458" name="Straight Connector 457"/>
          <p:cNvCxnSpPr/>
          <p:nvPr/>
        </p:nvCxnSpPr>
        <p:spPr>
          <a:xfrm>
            <a:off x="3970641" y="1949080"/>
            <a:ext cx="226338" cy="132936"/>
          </a:xfrm>
          <a:prstGeom prst="line">
            <a:avLst/>
          </a:prstGeom>
          <a:noFill/>
          <a:ln w="6350" cap="flat" cmpd="sng" algn="ctr">
            <a:solidFill>
              <a:srgbClr val="5B9BD5"/>
            </a:solidFill>
            <a:prstDash val="solid"/>
            <a:miter lim="800000"/>
          </a:ln>
          <a:effectLst/>
        </p:spPr>
      </p:cxnSp>
      <p:cxnSp>
        <p:nvCxnSpPr>
          <p:cNvPr id="470" name="Straight Connector 469"/>
          <p:cNvCxnSpPr/>
          <p:nvPr/>
        </p:nvCxnSpPr>
        <p:spPr>
          <a:xfrm>
            <a:off x="4423302" y="1950375"/>
            <a:ext cx="226338" cy="132936"/>
          </a:xfrm>
          <a:prstGeom prst="line">
            <a:avLst/>
          </a:prstGeom>
          <a:noFill/>
          <a:ln w="6350" cap="flat" cmpd="sng" algn="ctr">
            <a:solidFill>
              <a:srgbClr val="5B9BD5"/>
            </a:solidFill>
            <a:prstDash val="solid"/>
            <a:miter lim="800000"/>
          </a:ln>
          <a:effectLst/>
        </p:spPr>
      </p:cxnSp>
      <p:cxnSp>
        <p:nvCxnSpPr>
          <p:cNvPr id="473" name="Straight Connector 472"/>
          <p:cNvCxnSpPr/>
          <p:nvPr/>
        </p:nvCxnSpPr>
        <p:spPr>
          <a:xfrm flipH="1">
            <a:off x="4645958" y="1950375"/>
            <a:ext cx="226338" cy="132936"/>
          </a:xfrm>
          <a:prstGeom prst="line">
            <a:avLst/>
          </a:prstGeom>
          <a:noFill/>
          <a:ln w="6350" cap="flat" cmpd="sng" algn="ctr">
            <a:solidFill>
              <a:srgbClr val="5B9BD5"/>
            </a:solidFill>
            <a:prstDash val="solid"/>
            <a:miter lim="800000"/>
          </a:ln>
          <a:effectLst/>
        </p:spPr>
      </p:cxnSp>
      <p:cxnSp>
        <p:nvCxnSpPr>
          <p:cNvPr id="482" name="Straight Connector 481"/>
          <p:cNvCxnSpPr/>
          <p:nvPr/>
        </p:nvCxnSpPr>
        <p:spPr>
          <a:xfrm>
            <a:off x="4873181" y="1950375"/>
            <a:ext cx="226338" cy="132936"/>
          </a:xfrm>
          <a:prstGeom prst="line">
            <a:avLst/>
          </a:prstGeom>
          <a:noFill/>
          <a:ln w="6350" cap="flat" cmpd="sng" algn="ctr">
            <a:solidFill>
              <a:srgbClr val="5B9BD5"/>
            </a:solidFill>
            <a:prstDash val="solid"/>
            <a:miter lim="800000"/>
          </a:ln>
          <a:effectLst/>
        </p:spPr>
      </p:cxnSp>
      <p:cxnSp>
        <p:nvCxnSpPr>
          <p:cNvPr id="485" name="Straight Connector 484"/>
          <p:cNvCxnSpPr/>
          <p:nvPr/>
        </p:nvCxnSpPr>
        <p:spPr>
          <a:xfrm flipH="1">
            <a:off x="5095837" y="1950375"/>
            <a:ext cx="226338" cy="132936"/>
          </a:xfrm>
          <a:prstGeom prst="line">
            <a:avLst/>
          </a:prstGeom>
          <a:noFill/>
          <a:ln w="6350" cap="flat" cmpd="sng" algn="ctr">
            <a:solidFill>
              <a:srgbClr val="5B9BD5"/>
            </a:solidFill>
            <a:prstDash val="solid"/>
            <a:miter lim="800000"/>
          </a:ln>
          <a:effectLst/>
        </p:spPr>
      </p:cxnSp>
      <p:cxnSp>
        <p:nvCxnSpPr>
          <p:cNvPr id="494" name="Straight Connector 493"/>
          <p:cNvCxnSpPr/>
          <p:nvPr/>
        </p:nvCxnSpPr>
        <p:spPr>
          <a:xfrm>
            <a:off x="5325497" y="1950375"/>
            <a:ext cx="226338" cy="132936"/>
          </a:xfrm>
          <a:prstGeom prst="line">
            <a:avLst/>
          </a:prstGeom>
          <a:noFill/>
          <a:ln w="6350" cap="flat" cmpd="sng" algn="ctr">
            <a:solidFill>
              <a:srgbClr val="5B9BD5"/>
            </a:solidFill>
            <a:prstDash val="solid"/>
            <a:miter lim="800000"/>
          </a:ln>
          <a:effectLst/>
        </p:spPr>
      </p:cxnSp>
      <p:cxnSp>
        <p:nvCxnSpPr>
          <p:cNvPr id="497" name="Straight Connector 496"/>
          <p:cNvCxnSpPr/>
          <p:nvPr/>
        </p:nvCxnSpPr>
        <p:spPr>
          <a:xfrm flipH="1">
            <a:off x="5544080" y="1950375"/>
            <a:ext cx="226338" cy="132936"/>
          </a:xfrm>
          <a:prstGeom prst="line">
            <a:avLst/>
          </a:prstGeom>
          <a:noFill/>
          <a:ln w="6350" cap="flat" cmpd="sng" algn="ctr">
            <a:solidFill>
              <a:srgbClr val="5B9BD5"/>
            </a:solidFill>
            <a:prstDash val="solid"/>
            <a:miter lim="800000"/>
          </a:ln>
          <a:effectLst/>
        </p:spPr>
      </p:cxnSp>
      <p:cxnSp>
        <p:nvCxnSpPr>
          <p:cNvPr id="506" name="Straight Connector 505"/>
          <p:cNvCxnSpPr/>
          <p:nvPr/>
        </p:nvCxnSpPr>
        <p:spPr>
          <a:xfrm>
            <a:off x="5775851" y="1950375"/>
            <a:ext cx="226338" cy="132936"/>
          </a:xfrm>
          <a:prstGeom prst="line">
            <a:avLst/>
          </a:prstGeom>
          <a:noFill/>
          <a:ln w="6350" cap="flat" cmpd="sng" algn="ctr">
            <a:solidFill>
              <a:srgbClr val="5B9BD5"/>
            </a:solidFill>
            <a:prstDash val="solid"/>
            <a:miter lim="800000"/>
          </a:ln>
          <a:effectLst/>
        </p:spPr>
      </p:cxnSp>
      <p:cxnSp>
        <p:nvCxnSpPr>
          <p:cNvPr id="509" name="Straight Connector 508"/>
          <p:cNvCxnSpPr/>
          <p:nvPr/>
        </p:nvCxnSpPr>
        <p:spPr>
          <a:xfrm flipH="1">
            <a:off x="5998507" y="1950375"/>
            <a:ext cx="226338" cy="132936"/>
          </a:xfrm>
          <a:prstGeom prst="line">
            <a:avLst/>
          </a:prstGeom>
          <a:noFill/>
          <a:ln w="6350" cap="flat" cmpd="sng" algn="ctr">
            <a:solidFill>
              <a:srgbClr val="5B9BD5"/>
            </a:solidFill>
            <a:prstDash val="solid"/>
            <a:miter lim="800000"/>
          </a:ln>
          <a:effectLst/>
        </p:spPr>
      </p:cxnSp>
      <p:cxnSp>
        <p:nvCxnSpPr>
          <p:cNvPr id="518" name="Straight Connector 517"/>
          <p:cNvCxnSpPr/>
          <p:nvPr/>
        </p:nvCxnSpPr>
        <p:spPr>
          <a:xfrm>
            <a:off x="6225731" y="1950375"/>
            <a:ext cx="226338" cy="132936"/>
          </a:xfrm>
          <a:prstGeom prst="line">
            <a:avLst/>
          </a:prstGeom>
          <a:noFill/>
          <a:ln w="6350" cap="flat" cmpd="sng" algn="ctr">
            <a:solidFill>
              <a:srgbClr val="5B9BD5"/>
            </a:solidFill>
            <a:prstDash val="solid"/>
            <a:miter lim="800000"/>
          </a:ln>
          <a:effectLst/>
        </p:spPr>
      </p:cxnSp>
      <p:cxnSp>
        <p:nvCxnSpPr>
          <p:cNvPr id="521" name="Straight Connector 520"/>
          <p:cNvCxnSpPr/>
          <p:nvPr/>
        </p:nvCxnSpPr>
        <p:spPr>
          <a:xfrm flipH="1">
            <a:off x="6448387" y="1950375"/>
            <a:ext cx="226338" cy="132936"/>
          </a:xfrm>
          <a:prstGeom prst="line">
            <a:avLst/>
          </a:prstGeom>
          <a:noFill/>
          <a:ln w="6350" cap="flat" cmpd="sng" algn="ctr">
            <a:solidFill>
              <a:srgbClr val="5B9BD5"/>
            </a:solidFill>
            <a:prstDash val="solid"/>
            <a:miter lim="800000"/>
          </a:ln>
          <a:effectLst/>
        </p:spPr>
      </p:cxnSp>
      <p:cxnSp>
        <p:nvCxnSpPr>
          <p:cNvPr id="530" name="Straight Connector 529"/>
          <p:cNvCxnSpPr/>
          <p:nvPr/>
        </p:nvCxnSpPr>
        <p:spPr>
          <a:xfrm>
            <a:off x="6679683" y="1950375"/>
            <a:ext cx="226338" cy="132936"/>
          </a:xfrm>
          <a:prstGeom prst="line">
            <a:avLst/>
          </a:prstGeom>
          <a:noFill/>
          <a:ln w="6350" cap="flat" cmpd="sng" algn="ctr">
            <a:solidFill>
              <a:srgbClr val="5B9BD5"/>
            </a:solidFill>
            <a:prstDash val="solid"/>
            <a:miter lim="800000"/>
          </a:ln>
          <a:effectLst/>
        </p:spPr>
      </p:cxnSp>
      <p:cxnSp>
        <p:nvCxnSpPr>
          <p:cNvPr id="533" name="Straight Connector 532"/>
          <p:cNvCxnSpPr/>
          <p:nvPr/>
        </p:nvCxnSpPr>
        <p:spPr>
          <a:xfrm flipH="1">
            <a:off x="6902339" y="1950375"/>
            <a:ext cx="226338" cy="132936"/>
          </a:xfrm>
          <a:prstGeom prst="line">
            <a:avLst/>
          </a:prstGeom>
          <a:noFill/>
          <a:ln w="6350" cap="flat" cmpd="sng" algn="ctr">
            <a:solidFill>
              <a:srgbClr val="5B9BD5"/>
            </a:solidFill>
            <a:prstDash val="solid"/>
            <a:miter lim="800000"/>
          </a:ln>
          <a:effectLst/>
        </p:spPr>
      </p:cxnSp>
      <p:cxnSp>
        <p:nvCxnSpPr>
          <p:cNvPr id="542" name="Straight Connector 541"/>
          <p:cNvCxnSpPr/>
          <p:nvPr/>
        </p:nvCxnSpPr>
        <p:spPr>
          <a:xfrm>
            <a:off x="7131999" y="1950375"/>
            <a:ext cx="226338" cy="132936"/>
          </a:xfrm>
          <a:prstGeom prst="line">
            <a:avLst/>
          </a:prstGeom>
          <a:noFill/>
          <a:ln w="6350" cap="flat" cmpd="sng" algn="ctr">
            <a:solidFill>
              <a:srgbClr val="5B9BD5"/>
            </a:solidFill>
            <a:prstDash val="solid"/>
            <a:miter lim="800000"/>
          </a:ln>
          <a:effectLst/>
        </p:spPr>
      </p:cxnSp>
      <p:cxnSp>
        <p:nvCxnSpPr>
          <p:cNvPr id="545" name="Straight Connector 544"/>
          <p:cNvCxnSpPr/>
          <p:nvPr/>
        </p:nvCxnSpPr>
        <p:spPr>
          <a:xfrm flipH="1">
            <a:off x="7358254" y="1950375"/>
            <a:ext cx="226338" cy="132936"/>
          </a:xfrm>
          <a:prstGeom prst="line">
            <a:avLst/>
          </a:prstGeom>
          <a:noFill/>
          <a:ln w="6350" cap="flat" cmpd="sng" algn="ctr">
            <a:solidFill>
              <a:srgbClr val="5B9BD5"/>
            </a:solidFill>
            <a:prstDash val="solid"/>
            <a:miter lim="800000"/>
          </a:ln>
          <a:effectLst/>
        </p:spPr>
      </p:cxnSp>
      <p:sp>
        <p:nvSpPr>
          <p:cNvPr id="372" name="Hexagon 371"/>
          <p:cNvSpPr/>
          <p:nvPr/>
        </p:nvSpPr>
        <p:spPr>
          <a:xfrm>
            <a:off x="681417" y="1827554"/>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cxnSp>
        <p:nvCxnSpPr>
          <p:cNvPr id="378" name="Straight Connector 377"/>
          <p:cNvCxnSpPr/>
          <p:nvPr/>
        </p:nvCxnSpPr>
        <p:spPr>
          <a:xfrm>
            <a:off x="1038795" y="1821848"/>
            <a:ext cx="32" cy="263250"/>
          </a:xfrm>
          <a:prstGeom prst="line">
            <a:avLst/>
          </a:prstGeom>
          <a:noFill/>
          <a:ln w="6350" cap="flat" cmpd="sng" algn="ctr">
            <a:solidFill>
              <a:srgbClr val="5B9BD5"/>
            </a:solidFill>
            <a:prstDash val="solid"/>
            <a:miter lim="800000"/>
          </a:ln>
          <a:effectLst/>
        </p:spPr>
      </p:cxnSp>
      <p:sp>
        <p:nvSpPr>
          <p:cNvPr id="384" name="Hexagon 383"/>
          <p:cNvSpPr/>
          <p:nvPr/>
        </p:nvSpPr>
        <p:spPr>
          <a:xfrm>
            <a:off x="1131296" y="1827554"/>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cxnSp>
        <p:nvCxnSpPr>
          <p:cNvPr id="390" name="Straight Connector 389"/>
          <p:cNvCxnSpPr/>
          <p:nvPr/>
        </p:nvCxnSpPr>
        <p:spPr>
          <a:xfrm>
            <a:off x="1488674" y="1821848"/>
            <a:ext cx="32" cy="263250"/>
          </a:xfrm>
          <a:prstGeom prst="line">
            <a:avLst/>
          </a:prstGeom>
          <a:noFill/>
          <a:ln w="6350" cap="flat" cmpd="sng" algn="ctr">
            <a:solidFill>
              <a:srgbClr val="5B9BD5"/>
            </a:solidFill>
            <a:prstDash val="solid"/>
            <a:miter lim="800000"/>
          </a:ln>
          <a:effectLst/>
        </p:spPr>
      </p:cxnSp>
      <p:sp>
        <p:nvSpPr>
          <p:cNvPr id="396" name="Hexagon 395"/>
          <p:cNvSpPr/>
          <p:nvPr/>
        </p:nvSpPr>
        <p:spPr>
          <a:xfrm>
            <a:off x="1583612" y="1827554"/>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cxnSp>
        <p:nvCxnSpPr>
          <p:cNvPr id="402" name="Straight Connector 401"/>
          <p:cNvCxnSpPr/>
          <p:nvPr/>
        </p:nvCxnSpPr>
        <p:spPr>
          <a:xfrm>
            <a:off x="1940990" y="1821848"/>
            <a:ext cx="32" cy="263250"/>
          </a:xfrm>
          <a:prstGeom prst="line">
            <a:avLst/>
          </a:prstGeom>
          <a:noFill/>
          <a:ln w="6350" cap="flat" cmpd="sng" algn="ctr">
            <a:solidFill>
              <a:srgbClr val="5B9BD5"/>
            </a:solidFill>
            <a:prstDash val="solid"/>
            <a:miter lim="800000"/>
          </a:ln>
          <a:effectLst/>
        </p:spPr>
      </p:cxnSp>
      <p:sp>
        <p:nvSpPr>
          <p:cNvPr id="408" name="Hexagon 407"/>
          <p:cNvSpPr/>
          <p:nvPr/>
        </p:nvSpPr>
        <p:spPr>
          <a:xfrm>
            <a:off x="2033492" y="1827554"/>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cxnSp>
        <p:nvCxnSpPr>
          <p:cNvPr id="414" name="Straight Connector 413"/>
          <p:cNvCxnSpPr/>
          <p:nvPr/>
        </p:nvCxnSpPr>
        <p:spPr>
          <a:xfrm>
            <a:off x="2390869" y="1817390"/>
            <a:ext cx="32" cy="263250"/>
          </a:xfrm>
          <a:prstGeom prst="line">
            <a:avLst/>
          </a:prstGeom>
          <a:noFill/>
          <a:ln w="6350" cap="flat" cmpd="sng" algn="ctr">
            <a:solidFill>
              <a:srgbClr val="5B9BD5"/>
            </a:solidFill>
            <a:prstDash val="solid"/>
            <a:miter lim="800000"/>
          </a:ln>
          <a:effectLst/>
        </p:spPr>
      </p:cxnSp>
      <p:sp>
        <p:nvSpPr>
          <p:cNvPr id="420" name="Hexagon 419"/>
          <p:cNvSpPr/>
          <p:nvPr/>
        </p:nvSpPr>
        <p:spPr>
          <a:xfrm>
            <a:off x="2483371" y="1827554"/>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cxnSp>
        <p:nvCxnSpPr>
          <p:cNvPr id="426" name="Straight Connector 425"/>
          <p:cNvCxnSpPr/>
          <p:nvPr/>
        </p:nvCxnSpPr>
        <p:spPr>
          <a:xfrm>
            <a:off x="2837150" y="1821848"/>
            <a:ext cx="32" cy="263250"/>
          </a:xfrm>
          <a:prstGeom prst="line">
            <a:avLst/>
          </a:prstGeom>
          <a:noFill/>
          <a:ln w="6350" cap="flat" cmpd="sng" algn="ctr">
            <a:solidFill>
              <a:srgbClr val="5B9BD5"/>
            </a:solidFill>
            <a:prstDash val="solid"/>
            <a:miter lim="800000"/>
          </a:ln>
          <a:effectLst/>
        </p:spPr>
      </p:cxnSp>
      <p:sp>
        <p:nvSpPr>
          <p:cNvPr id="432" name="Hexagon 431"/>
          <p:cNvSpPr/>
          <p:nvPr/>
        </p:nvSpPr>
        <p:spPr>
          <a:xfrm>
            <a:off x="2929652" y="1827554"/>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cxnSp>
        <p:nvCxnSpPr>
          <p:cNvPr id="438" name="Straight Connector 437"/>
          <p:cNvCxnSpPr/>
          <p:nvPr/>
        </p:nvCxnSpPr>
        <p:spPr>
          <a:xfrm>
            <a:off x="3287029" y="1821848"/>
            <a:ext cx="32" cy="263250"/>
          </a:xfrm>
          <a:prstGeom prst="line">
            <a:avLst/>
          </a:prstGeom>
          <a:noFill/>
          <a:ln w="6350" cap="flat" cmpd="sng" algn="ctr">
            <a:solidFill>
              <a:srgbClr val="5B9BD5"/>
            </a:solidFill>
            <a:prstDash val="solid"/>
            <a:miter lim="800000"/>
          </a:ln>
          <a:effectLst/>
        </p:spPr>
      </p:cxnSp>
      <p:sp>
        <p:nvSpPr>
          <p:cNvPr id="444" name="Hexagon 443"/>
          <p:cNvSpPr/>
          <p:nvPr/>
        </p:nvSpPr>
        <p:spPr>
          <a:xfrm>
            <a:off x="3381968" y="1827554"/>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cxnSp>
        <p:nvCxnSpPr>
          <p:cNvPr id="450" name="Straight Connector 449"/>
          <p:cNvCxnSpPr/>
          <p:nvPr/>
        </p:nvCxnSpPr>
        <p:spPr>
          <a:xfrm>
            <a:off x="3739345" y="1821848"/>
            <a:ext cx="32" cy="263250"/>
          </a:xfrm>
          <a:prstGeom prst="line">
            <a:avLst/>
          </a:prstGeom>
          <a:noFill/>
          <a:ln w="6350" cap="flat" cmpd="sng" algn="ctr">
            <a:solidFill>
              <a:srgbClr val="5B9BD5"/>
            </a:solidFill>
            <a:prstDash val="solid"/>
            <a:miter lim="800000"/>
          </a:ln>
          <a:effectLst/>
        </p:spPr>
      </p:cxnSp>
      <p:sp>
        <p:nvSpPr>
          <p:cNvPr id="456" name="Hexagon 455"/>
          <p:cNvSpPr/>
          <p:nvPr/>
        </p:nvSpPr>
        <p:spPr>
          <a:xfrm>
            <a:off x="3835920" y="1827554"/>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cxnSp>
        <p:nvCxnSpPr>
          <p:cNvPr id="461" name="Straight Connector 460"/>
          <p:cNvCxnSpPr/>
          <p:nvPr/>
        </p:nvCxnSpPr>
        <p:spPr>
          <a:xfrm flipH="1">
            <a:off x="4183776" y="1954305"/>
            <a:ext cx="226338" cy="132936"/>
          </a:xfrm>
          <a:prstGeom prst="line">
            <a:avLst/>
          </a:prstGeom>
          <a:noFill/>
          <a:ln w="6350" cap="flat" cmpd="sng" algn="ctr">
            <a:solidFill>
              <a:srgbClr val="5B9BD5"/>
            </a:solidFill>
            <a:prstDash val="solid"/>
            <a:miter lim="800000"/>
          </a:ln>
          <a:effectLst/>
        </p:spPr>
      </p:cxnSp>
      <p:cxnSp>
        <p:nvCxnSpPr>
          <p:cNvPr id="462" name="Straight Connector 461"/>
          <p:cNvCxnSpPr/>
          <p:nvPr/>
        </p:nvCxnSpPr>
        <p:spPr>
          <a:xfrm>
            <a:off x="4194773" y="1827073"/>
            <a:ext cx="32" cy="263250"/>
          </a:xfrm>
          <a:prstGeom prst="line">
            <a:avLst/>
          </a:prstGeom>
          <a:noFill/>
          <a:ln w="6350" cap="flat" cmpd="sng" algn="ctr">
            <a:solidFill>
              <a:srgbClr val="5B9BD5"/>
            </a:solidFill>
            <a:prstDash val="solid"/>
            <a:miter lim="800000"/>
          </a:ln>
          <a:effectLst/>
        </p:spPr>
      </p:cxnSp>
      <p:sp>
        <p:nvSpPr>
          <p:cNvPr id="468" name="Hexagon 467"/>
          <p:cNvSpPr/>
          <p:nvPr/>
        </p:nvSpPr>
        <p:spPr>
          <a:xfrm>
            <a:off x="4288581" y="1828849"/>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cxnSp>
        <p:nvCxnSpPr>
          <p:cNvPr id="474" name="Straight Connector 473"/>
          <p:cNvCxnSpPr/>
          <p:nvPr/>
        </p:nvCxnSpPr>
        <p:spPr>
          <a:xfrm>
            <a:off x="4645959" y="1823143"/>
            <a:ext cx="32" cy="263250"/>
          </a:xfrm>
          <a:prstGeom prst="line">
            <a:avLst/>
          </a:prstGeom>
          <a:noFill/>
          <a:ln w="6350" cap="flat" cmpd="sng" algn="ctr">
            <a:solidFill>
              <a:srgbClr val="5B9BD5"/>
            </a:solidFill>
            <a:prstDash val="solid"/>
            <a:miter lim="800000"/>
          </a:ln>
          <a:effectLst/>
        </p:spPr>
      </p:cxnSp>
      <p:sp>
        <p:nvSpPr>
          <p:cNvPr id="480" name="Hexagon 479"/>
          <p:cNvSpPr/>
          <p:nvPr/>
        </p:nvSpPr>
        <p:spPr>
          <a:xfrm>
            <a:off x="4738461" y="1828849"/>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cxnSp>
        <p:nvCxnSpPr>
          <p:cNvPr id="486" name="Straight Connector 485"/>
          <p:cNvCxnSpPr/>
          <p:nvPr/>
        </p:nvCxnSpPr>
        <p:spPr>
          <a:xfrm>
            <a:off x="5095838" y="1823143"/>
            <a:ext cx="32" cy="263250"/>
          </a:xfrm>
          <a:prstGeom prst="line">
            <a:avLst/>
          </a:prstGeom>
          <a:noFill/>
          <a:ln w="6350" cap="flat" cmpd="sng" algn="ctr">
            <a:solidFill>
              <a:srgbClr val="5B9BD5"/>
            </a:solidFill>
            <a:prstDash val="solid"/>
            <a:miter lim="800000"/>
          </a:ln>
          <a:effectLst/>
        </p:spPr>
      </p:cxnSp>
      <p:sp>
        <p:nvSpPr>
          <p:cNvPr id="492" name="Hexagon 491"/>
          <p:cNvSpPr/>
          <p:nvPr/>
        </p:nvSpPr>
        <p:spPr>
          <a:xfrm>
            <a:off x="5190777" y="1828849"/>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cxnSp>
        <p:nvCxnSpPr>
          <p:cNvPr id="498" name="Straight Connector 497"/>
          <p:cNvCxnSpPr/>
          <p:nvPr/>
        </p:nvCxnSpPr>
        <p:spPr>
          <a:xfrm>
            <a:off x="5548154" y="1823143"/>
            <a:ext cx="32" cy="263250"/>
          </a:xfrm>
          <a:prstGeom prst="line">
            <a:avLst/>
          </a:prstGeom>
          <a:noFill/>
          <a:ln w="6350" cap="flat" cmpd="sng" algn="ctr">
            <a:solidFill>
              <a:srgbClr val="5B9BD5"/>
            </a:solidFill>
            <a:prstDash val="solid"/>
            <a:miter lim="800000"/>
          </a:ln>
          <a:effectLst/>
        </p:spPr>
      </p:cxnSp>
      <p:sp>
        <p:nvSpPr>
          <p:cNvPr id="504" name="Hexagon 503"/>
          <p:cNvSpPr/>
          <p:nvPr/>
        </p:nvSpPr>
        <p:spPr>
          <a:xfrm>
            <a:off x="5641130" y="1828849"/>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cxnSp>
        <p:nvCxnSpPr>
          <p:cNvPr id="510" name="Straight Connector 509"/>
          <p:cNvCxnSpPr/>
          <p:nvPr/>
        </p:nvCxnSpPr>
        <p:spPr>
          <a:xfrm>
            <a:off x="5998508" y="1823143"/>
            <a:ext cx="32" cy="263250"/>
          </a:xfrm>
          <a:prstGeom prst="line">
            <a:avLst/>
          </a:prstGeom>
          <a:noFill/>
          <a:ln w="6350" cap="flat" cmpd="sng" algn="ctr">
            <a:solidFill>
              <a:srgbClr val="5B9BD5"/>
            </a:solidFill>
            <a:prstDash val="solid"/>
            <a:miter lim="800000"/>
          </a:ln>
          <a:effectLst/>
        </p:spPr>
      </p:cxnSp>
      <p:sp>
        <p:nvSpPr>
          <p:cNvPr id="516" name="Hexagon 515"/>
          <p:cNvSpPr/>
          <p:nvPr/>
        </p:nvSpPr>
        <p:spPr>
          <a:xfrm>
            <a:off x="6091010" y="1828849"/>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cxnSp>
        <p:nvCxnSpPr>
          <p:cNvPr id="522" name="Straight Connector 521"/>
          <p:cNvCxnSpPr/>
          <p:nvPr/>
        </p:nvCxnSpPr>
        <p:spPr>
          <a:xfrm>
            <a:off x="6448388" y="1823143"/>
            <a:ext cx="32" cy="263250"/>
          </a:xfrm>
          <a:prstGeom prst="line">
            <a:avLst/>
          </a:prstGeom>
          <a:noFill/>
          <a:ln w="6350" cap="flat" cmpd="sng" algn="ctr">
            <a:solidFill>
              <a:srgbClr val="5B9BD5"/>
            </a:solidFill>
            <a:prstDash val="solid"/>
            <a:miter lim="800000"/>
          </a:ln>
          <a:effectLst/>
        </p:spPr>
      </p:cxnSp>
      <p:sp>
        <p:nvSpPr>
          <p:cNvPr id="528" name="Hexagon 527"/>
          <p:cNvSpPr/>
          <p:nvPr/>
        </p:nvSpPr>
        <p:spPr>
          <a:xfrm>
            <a:off x="6544963" y="1828849"/>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cxnSp>
        <p:nvCxnSpPr>
          <p:cNvPr id="534" name="Straight Connector 533"/>
          <p:cNvCxnSpPr/>
          <p:nvPr/>
        </p:nvCxnSpPr>
        <p:spPr>
          <a:xfrm>
            <a:off x="6902340" y="1823143"/>
            <a:ext cx="32" cy="263250"/>
          </a:xfrm>
          <a:prstGeom prst="line">
            <a:avLst/>
          </a:prstGeom>
          <a:noFill/>
          <a:ln w="6350" cap="flat" cmpd="sng" algn="ctr">
            <a:solidFill>
              <a:srgbClr val="5B9BD5"/>
            </a:solidFill>
            <a:prstDash val="solid"/>
            <a:miter lim="800000"/>
          </a:ln>
          <a:effectLst/>
        </p:spPr>
      </p:cxnSp>
      <p:sp>
        <p:nvSpPr>
          <p:cNvPr id="540" name="Hexagon 539"/>
          <p:cNvSpPr/>
          <p:nvPr/>
        </p:nvSpPr>
        <p:spPr>
          <a:xfrm>
            <a:off x="6997279" y="1828849"/>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cxnSp>
        <p:nvCxnSpPr>
          <p:cNvPr id="546" name="Straight Connector 545"/>
          <p:cNvCxnSpPr/>
          <p:nvPr/>
        </p:nvCxnSpPr>
        <p:spPr>
          <a:xfrm>
            <a:off x="7354656" y="1823143"/>
            <a:ext cx="32" cy="263250"/>
          </a:xfrm>
          <a:prstGeom prst="line">
            <a:avLst/>
          </a:prstGeom>
          <a:noFill/>
          <a:ln w="6350" cap="flat" cmpd="sng" algn="ctr">
            <a:solidFill>
              <a:srgbClr val="5B9BD5"/>
            </a:solidFill>
            <a:prstDash val="solid"/>
            <a:miter lim="800000"/>
          </a:ln>
          <a:effectLst/>
        </p:spPr>
      </p:cxnSp>
      <p:sp>
        <p:nvSpPr>
          <p:cNvPr id="552" name="Hexagon 551"/>
          <p:cNvSpPr/>
          <p:nvPr/>
        </p:nvSpPr>
        <p:spPr>
          <a:xfrm>
            <a:off x="7450757" y="1828849"/>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cxnSp>
        <p:nvCxnSpPr>
          <p:cNvPr id="558" name="Straight Connector 557"/>
          <p:cNvCxnSpPr/>
          <p:nvPr/>
        </p:nvCxnSpPr>
        <p:spPr>
          <a:xfrm>
            <a:off x="7804536" y="1823143"/>
            <a:ext cx="32" cy="263250"/>
          </a:xfrm>
          <a:prstGeom prst="line">
            <a:avLst/>
          </a:prstGeom>
          <a:noFill/>
          <a:ln w="6350" cap="flat" cmpd="sng" algn="ctr">
            <a:solidFill>
              <a:srgbClr val="5B9BD5"/>
            </a:solidFill>
            <a:prstDash val="solid"/>
            <a:miter lim="800000"/>
          </a:ln>
          <a:effectLst/>
        </p:spPr>
      </p:cxnSp>
      <p:sp>
        <p:nvSpPr>
          <p:cNvPr id="564" name="Hexagon 563"/>
          <p:cNvSpPr/>
          <p:nvPr/>
        </p:nvSpPr>
        <p:spPr>
          <a:xfrm>
            <a:off x="7902210" y="1832322"/>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cxnSp>
        <p:nvCxnSpPr>
          <p:cNvPr id="570" name="Straight Connector 569"/>
          <p:cNvCxnSpPr/>
          <p:nvPr/>
        </p:nvCxnSpPr>
        <p:spPr>
          <a:xfrm>
            <a:off x="8259588" y="1826617"/>
            <a:ext cx="32" cy="263250"/>
          </a:xfrm>
          <a:prstGeom prst="line">
            <a:avLst/>
          </a:prstGeom>
          <a:noFill/>
          <a:ln w="6350" cap="flat" cmpd="sng" algn="ctr">
            <a:solidFill>
              <a:srgbClr val="5B9BD5"/>
            </a:solidFill>
            <a:prstDash val="solid"/>
            <a:miter lim="800000"/>
          </a:ln>
          <a:effectLst/>
        </p:spPr>
      </p:cxnSp>
      <p:sp>
        <p:nvSpPr>
          <p:cNvPr id="576" name="Hexagon 575"/>
          <p:cNvSpPr/>
          <p:nvPr/>
        </p:nvSpPr>
        <p:spPr>
          <a:xfrm>
            <a:off x="8352090" y="1832322"/>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cxnSp>
        <p:nvCxnSpPr>
          <p:cNvPr id="582" name="Straight Connector 581"/>
          <p:cNvCxnSpPr/>
          <p:nvPr/>
        </p:nvCxnSpPr>
        <p:spPr>
          <a:xfrm>
            <a:off x="8705869" y="1826617"/>
            <a:ext cx="32" cy="263250"/>
          </a:xfrm>
          <a:prstGeom prst="line">
            <a:avLst/>
          </a:prstGeom>
          <a:noFill/>
          <a:ln w="6350" cap="flat" cmpd="sng" algn="ctr">
            <a:solidFill>
              <a:srgbClr val="5B9BD5"/>
            </a:solidFill>
            <a:prstDash val="solid"/>
            <a:miter lim="800000"/>
          </a:ln>
          <a:effectLst/>
        </p:spPr>
      </p:cxnSp>
      <p:sp>
        <p:nvSpPr>
          <p:cNvPr id="588" name="Hexagon 587"/>
          <p:cNvSpPr/>
          <p:nvPr/>
        </p:nvSpPr>
        <p:spPr>
          <a:xfrm>
            <a:off x="8800807" y="1832322"/>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cxnSp>
        <p:nvCxnSpPr>
          <p:cNvPr id="594" name="Straight Connector 593"/>
          <p:cNvCxnSpPr/>
          <p:nvPr/>
        </p:nvCxnSpPr>
        <p:spPr>
          <a:xfrm>
            <a:off x="9154586" y="1826617"/>
            <a:ext cx="32" cy="263250"/>
          </a:xfrm>
          <a:prstGeom prst="line">
            <a:avLst/>
          </a:prstGeom>
          <a:noFill/>
          <a:ln w="6350" cap="flat" cmpd="sng" algn="ctr">
            <a:solidFill>
              <a:srgbClr val="5B9BD5"/>
            </a:solidFill>
            <a:prstDash val="solid"/>
            <a:miter lim="800000"/>
          </a:ln>
          <a:effectLst/>
        </p:spPr>
      </p:cxnSp>
      <p:sp>
        <p:nvSpPr>
          <p:cNvPr id="600" name="Hexagon 599"/>
          <p:cNvSpPr/>
          <p:nvPr/>
        </p:nvSpPr>
        <p:spPr>
          <a:xfrm>
            <a:off x="9244437" y="1832322"/>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cxnSp>
        <p:nvCxnSpPr>
          <p:cNvPr id="606" name="Straight Connector 605"/>
          <p:cNvCxnSpPr/>
          <p:nvPr/>
        </p:nvCxnSpPr>
        <p:spPr>
          <a:xfrm>
            <a:off x="9601815" y="1826617"/>
            <a:ext cx="32" cy="263250"/>
          </a:xfrm>
          <a:prstGeom prst="line">
            <a:avLst/>
          </a:prstGeom>
          <a:noFill/>
          <a:ln w="6350" cap="flat" cmpd="sng" algn="ctr">
            <a:solidFill>
              <a:srgbClr val="5B9BD5"/>
            </a:solidFill>
            <a:prstDash val="solid"/>
            <a:miter lim="800000"/>
          </a:ln>
          <a:effectLst/>
        </p:spPr>
      </p:cxnSp>
      <p:sp>
        <p:nvSpPr>
          <p:cNvPr id="612" name="Hexagon 611"/>
          <p:cNvSpPr/>
          <p:nvPr/>
        </p:nvSpPr>
        <p:spPr>
          <a:xfrm>
            <a:off x="9694317" y="1832322"/>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cxnSp>
        <p:nvCxnSpPr>
          <p:cNvPr id="618" name="Straight Connector 617"/>
          <p:cNvCxnSpPr/>
          <p:nvPr/>
        </p:nvCxnSpPr>
        <p:spPr>
          <a:xfrm>
            <a:off x="10051694" y="1826617"/>
            <a:ext cx="32" cy="263250"/>
          </a:xfrm>
          <a:prstGeom prst="line">
            <a:avLst/>
          </a:prstGeom>
          <a:noFill/>
          <a:ln w="6350" cap="flat" cmpd="sng" algn="ctr">
            <a:solidFill>
              <a:srgbClr val="5B9BD5"/>
            </a:solidFill>
            <a:prstDash val="solid"/>
            <a:miter lim="800000"/>
          </a:ln>
          <a:effectLst/>
        </p:spPr>
      </p:cxnSp>
      <p:sp>
        <p:nvSpPr>
          <p:cNvPr id="624" name="Hexagon 623"/>
          <p:cNvSpPr/>
          <p:nvPr/>
        </p:nvSpPr>
        <p:spPr>
          <a:xfrm>
            <a:off x="10148269" y="1832322"/>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cxnSp>
        <p:nvCxnSpPr>
          <p:cNvPr id="630" name="Straight Connector 629"/>
          <p:cNvCxnSpPr/>
          <p:nvPr/>
        </p:nvCxnSpPr>
        <p:spPr>
          <a:xfrm>
            <a:off x="10505647" y="1826617"/>
            <a:ext cx="32" cy="263250"/>
          </a:xfrm>
          <a:prstGeom prst="line">
            <a:avLst/>
          </a:prstGeom>
          <a:noFill/>
          <a:ln w="6350" cap="flat" cmpd="sng" algn="ctr">
            <a:solidFill>
              <a:srgbClr val="5B9BD5"/>
            </a:solidFill>
            <a:prstDash val="solid"/>
            <a:miter lim="800000"/>
          </a:ln>
          <a:effectLst/>
        </p:spPr>
      </p:cxnSp>
      <p:sp>
        <p:nvSpPr>
          <p:cNvPr id="636" name="Hexagon 635"/>
          <p:cNvSpPr/>
          <p:nvPr/>
        </p:nvSpPr>
        <p:spPr>
          <a:xfrm>
            <a:off x="10600585" y="1832322"/>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cxnSp>
        <p:nvCxnSpPr>
          <p:cNvPr id="642" name="Straight Connector 641"/>
          <p:cNvCxnSpPr/>
          <p:nvPr/>
        </p:nvCxnSpPr>
        <p:spPr>
          <a:xfrm>
            <a:off x="10957963" y="1826617"/>
            <a:ext cx="32" cy="263250"/>
          </a:xfrm>
          <a:prstGeom prst="line">
            <a:avLst/>
          </a:prstGeom>
          <a:noFill/>
          <a:ln w="6350" cap="flat" cmpd="sng" algn="ctr">
            <a:solidFill>
              <a:srgbClr val="5B9BD5"/>
            </a:solidFill>
            <a:prstDash val="solid"/>
            <a:miter lim="800000"/>
          </a:ln>
          <a:effectLst/>
        </p:spPr>
      </p:cxnSp>
      <p:sp>
        <p:nvSpPr>
          <p:cNvPr id="648" name="Hexagon 647"/>
          <p:cNvSpPr/>
          <p:nvPr/>
        </p:nvSpPr>
        <p:spPr>
          <a:xfrm>
            <a:off x="11050465" y="1832322"/>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cxnSp>
        <p:nvCxnSpPr>
          <p:cNvPr id="652" name="Straight Connector 651"/>
          <p:cNvCxnSpPr/>
          <p:nvPr/>
        </p:nvCxnSpPr>
        <p:spPr>
          <a:xfrm>
            <a:off x="11407843" y="1826617"/>
            <a:ext cx="32" cy="263250"/>
          </a:xfrm>
          <a:prstGeom prst="line">
            <a:avLst/>
          </a:prstGeom>
          <a:noFill/>
          <a:ln w="6350" cap="flat" cmpd="sng" algn="ctr">
            <a:solidFill>
              <a:srgbClr val="5B9BD5"/>
            </a:solidFill>
            <a:prstDash val="solid"/>
            <a:miter lim="800000"/>
          </a:ln>
          <a:effectLst/>
        </p:spPr>
      </p:cxnSp>
      <p:sp>
        <p:nvSpPr>
          <p:cNvPr id="3" name="Title 2"/>
          <p:cNvSpPr>
            <a:spLocks noGrp="1"/>
          </p:cNvSpPr>
          <p:nvPr>
            <p:ph type="title"/>
          </p:nvPr>
        </p:nvSpPr>
        <p:spPr/>
        <p:txBody>
          <a:bodyPr/>
          <a:lstStyle/>
          <a:p>
            <a:r>
              <a:rPr lang="en-US" dirty="0" smtClean="0"/>
              <a:t>Microsoft Azure Service Fabric</a:t>
            </a:r>
            <a:br>
              <a:rPr lang="en-US" dirty="0" smtClean="0"/>
            </a:br>
            <a:r>
              <a:rPr lang="en-US" sz="2744" dirty="0"/>
              <a:t>A platform for reliable, hyperscale, microservice-based applications</a:t>
            </a:r>
          </a:p>
        </p:txBody>
      </p:sp>
      <p:sp>
        <p:nvSpPr>
          <p:cNvPr id="370" name="Hexagon 369"/>
          <p:cNvSpPr/>
          <p:nvPr/>
        </p:nvSpPr>
        <p:spPr>
          <a:xfrm>
            <a:off x="681417" y="1566141"/>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371" name="Hexagon 370"/>
          <p:cNvSpPr/>
          <p:nvPr/>
        </p:nvSpPr>
        <p:spPr>
          <a:xfrm>
            <a:off x="907755" y="1694618"/>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373" name="Hexagon 372"/>
          <p:cNvSpPr/>
          <p:nvPr/>
        </p:nvSpPr>
        <p:spPr>
          <a:xfrm>
            <a:off x="907755" y="1956032"/>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382" name="Hexagon 381"/>
          <p:cNvSpPr/>
          <p:nvPr/>
        </p:nvSpPr>
        <p:spPr>
          <a:xfrm>
            <a:off x="1131296" y="1566141"/>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383" name="Hexagon 382"/>
          <p:cNvSpPr/>
          <p:nvPr/>
        </p:nvSpPr>
        <p:spPr>
          <a:xfrm>
            <a:off x="1357635" y="1694618"/>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385" name="Hexagon 384"/>
          <p:cNvSpPr/>
          <p:nvPr/>
        </p:nvSpPr>
        <p:spPr>
          <a:xfrm>
            <a:off x="1357635" y="1956032"/>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394" name="Hexagon 393"/>
          <p:cNvSpPr/>
          <p:nvPr/>
        </p:nvSpPr>
        <p:spPr>
          <a:xfrm>
            <a:off x="1583612" y="1566141"/>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395" name="Hexagon 394"/>
          <p:cNvSpPr/>
          <p:nvPr/>
        </p:nvSpPr>
        <p:spPr>
          <a:xfrm>
            <a:off x="1809951" y="1694618"/>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397" name="Hexagon 396"/>
          <p:cNvSpPr/>
          <p:nvPr/>
        </p:nvSpPr>
        <p:spPr>
          <a:xfrm>
            <a:off x="1809951" y="1956032"/>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406" name="Hexagon 405"/>
          <p:cNvSpPr/>
          <p:nvPr/>
        </p:nvSpPr>
        <p:spPr>
          <a:xfrm>
            <a:off x="2033492" y="1566141"/>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407" name="Hexagon 406"/>
          <p:cNvSpPr/>
          <p:nvPr/>
        </p:nvSpPr>
        <p:spPr>
          <a:xfrm>
            <a:off x="2259830" y="1694618"/>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409" name="Hexagon 408"/>
          <p:cNvSpPr/>
          <p:nvPr/>
        </p:nvSpPr>
        <p:spPr>
          <a:xfrm>
            <a:off x="2259830" y="1956032"/>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418" name="Hexagon 417"/>
          <p:cNvSpPr/>
          <p:nvPr/>
        </p:nvSpPr>
        <p:spPr>
          <a:xfrm>
            <a:off x="2483371" y="1566141"/>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419" name="Hexagon 418"/>
          <p:cNvSpPr/>
          <p:nvPr/>
        </p:nvSpPr>
        <p:spPr>
          <a:xfrm>
            <a:off x="2706111" y="1694618"/>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421" name="Hexagon 420"/>
          <p:cNvSpPr/>
          <p:nvPr/>
        </p:nvSpPr>
        <p:spPr>
          <a:xfrm>
            <a:off x="2706111" y="1956032"/>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430" name="Hexagon 429"/>
          <p:cNvSpPr/>
          <p:nvPr/>
        </p:nvSpPr>
        <p:spPr>
          <a:xfrm>
            <a:off x="2929652" y="1566141"/>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431" name="Hexagon 430"/>
          <p:cNvSpPr/>
          <p:nvPr/>
        </p:nvSpPr>
        <p:spPr>
          <a:xfrm>
            <a:off x="3155990" y="1694618"/>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433" name="Hexagon 432"/>
          <p:cNvSpPr/>
          <p:nvPr/>
        </p:nvSpPr>
        <p:spPr>
          <a:xfrm>
            <a:off x="3155990" y="1956032"/>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442" name="Hexagon 441"/>
          <p:cNvSpPr/>
          <p:nvPr/>
        </p:nvSpPr>
        <p:spPr>
          <a:xfrm>
            <a:off x="3381968" y="1566141"/>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443" name="Hexagon 442"/>
          <p:cNvSpPr/>
          <p:nvPr/>
        </p:nvSpPr>
        <p:spPr>
          <a:xfrm>
            <a:off x="3608306" y="1694618"/>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445" name="Hexagon 444"/>
          <p:cNvSpPr/>
          <p:nvPr/>
        </p:nvSpPr>
        <p:spPr>
          <a:xfrm>
            <a:off x="3608306" y="1956032"/>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454" name="Hexagon 453"/>
          <p:cNvSpPr/>
          <p:nvPr/>
        </p:nvSpPr>
        <p:spPr>
          <a:xfrm>
            <a:off x="3835920" y="1566141"/>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455" name="Hexagon 454"/>
          <p:cNvSpPr/>
          <p:nvPr/>
        </p:nvSpPr>
        <p:spPr>
          <a:xfrm>
            <a:off x="4062259" y="1694618"/>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457" name="Hexagon 456"/>
          <p:cNvSpPr/>
          <p:nvPr/>
        </p:nvSpPr>
        <p:spPr>
          <a:xfrm>
            <a:off x="4062259" y="1956032"/>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466" name="Hexagon 465"/>
          <p:cNvSpPr/>
          <p:nvPr/>
        </p:nvSpPr>
        <p:spPr>
          <a:xfrm>
            <a:off x="4288581" y="1567435"/>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467" name="Hexagon 466"/>
          <p:cNvSpPr/>
          <p:nvPr/>
        </p:nvSpPr>
        <p:spPr>
          <a:xfrm>
            <a:off x="4514920" y="1695913"/>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469" name="Hexagon 468"/>
          <p:cNvSpPr/>
          <p:nvPr/>
        </p:nvSpPr>
        <p:spPr>
          <a:xfrm>
            <a:off x="4514920" y="1961785"/>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478" name="Hexagon 477"/>
          <p:cNvSpPr/>
          <p:nvPr/>
        </p:nvSpPr>
        <p:spPr>
          <a:xfrm>
            <a:off x="4738461" y="1567435"/>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479" name="Hexagon 478"/>
          <p:cNvSpPr/>
          <p:nvPr/>
        </p:nvSpPr>
        <p:spPr>
          <a:xfrm>
            <a:off x="4964799" y="1695913"/>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481" name="Hexagon 480"/>
          <p:cNvSpPr/>
          <p:nvPr/>
        </p:nvSpPr>
        <p:spPr>
          <a:xfrm>
            <a:off x="4964799" y="1961785"/>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490" name="Hexagon 489"/>
          <p:cNvSpPr/>
          <p:nvPr/>
        </p:nvSpPr>
        <p:spPr>
          <a:xfrm>
            <a:off x="5190777" y="1567435"/>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491" name="Hexagon 490"/>
          <p:cNvSpPr/>
          <p:nvPr/>
        </p:nvSpPr>
        <p:spPr>
          <a:xfrm>
            <a:off x="5417115" y="1695913"/>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493" name="Hexagon 492"/>
          <p:cNvSpPr/>
          <p:nvPr/>
        </p:nvSpPr>
        <p:spPr>
          <a:xfrm>
            <a:off x="5417115" y="1957327"/>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502" name="Hexagon 501"/>
          <p:cNvSpPr/>
          <p:nvPr/>
        </p:nvSpPr>
        <p:spPr>
          <a:xfrm>
            <a:off x="5641130" y="1562977"/>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503" name="Hexagon 502"/>
          <p:cNvSpPr/>
          <p:nvPr/>
        </p:nvSpPr>
        <p:spPr>
          <a:xfrm>
            <a:off x="5867469" y="1695913"/>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505" name="Hexagon 504"/>
          <p:cNvSpPr/>
          <p:nvPr/>
        </p:nvSpPr>
        <p:spPr>
          <a:xfrm>
            <a:off x="5867469" y="1957327"/>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514" name="Hexagon 513"/>
          <p:cNvSpPr/>
          <p:nvPr/>
        </p:nvSpPr>
        <p:spPr>
          <a:xfrm>
            <a:off x="6091010" y="1567435"/>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515" name="Hexagon 514"/>
          <p:cNvSpPr/>
          <p:nvPr/>
        </p:nvSpPr>
        <p:spPr>
          <a:xfrm>
            <a:off x="6317348" y="1695913"/>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517" name="Hexagon 516"/>
          <p:cNvSpPr/>
          <p:nvPr/>
        </p:nvSpPr>
        <p:spPr>
          <a:xfrm>
            <a:off x="6317348" y="1957327"/>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526" name="Hexagon 525"/>
          <p:cNvSpPr/>
          <p:nvPr/>
        </p:nvSpPr>
        <p:spPr>
          <a:xfrm>
            <a:off x="6544963" y="1567435"/>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527" name="Hexagon 526"/>
          <p:cNvSpPr/>
          <p:nvPr/>
        </p:nvSpPr>
        <p:spPr>
          <a:xfrm>
            <a:off x="6771301" y="1695913"/>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529" name="Hexagon 528"/>
          <p:cNvSpPr/>
          <p:nvPr/>
        </p:nvSpPr>
        <p:spPr>
          <a:xfrm>
            <a:off x="6771301" y="1957327"/>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538" name="Hexagon 537"/>
          <p:cNvSpPr/>
          <p:nvPr/>
        </p:nvSpPr>
        <p:spPr>
          <a:xfrm>
            <a:off x="6997279" y="1567435"/>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539" name="Hexagon 538"/>
          <p:cNvSpPr/>
          <p:nvPr/>
        </p:nvSpPr>
        <p:spPr>
          <a:xfrm>
            <a:off x="7223617" y="1695913"/>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541" name="Hexagon 540"/>
          <p:cNvSpPr/>
          <p:nvPr/>
        </p:nvSpPr>
        <p:spPr>
          <a:xfrm>
            <a:off x="7223617" y="1957327"/>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550" name="Hexagon 549"/>
          <p:cNvSpPr/>
          <p:nvPr/>
        </p:nvSpPr>
        <p:spPr>
          <a:xfrm>
            <a:off x="7450757" y="1567435"/>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551" name="Hexagon 550"/>
          <p:cNvSpPr/>
          <p:nvPr/>
        </p:nvSpPr>
        <p:spPr>
          <a:xfrm>
            <a:off x="7677095" y="1695913"/>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553" name="Hexagon 552"/>
          <p:cNvSpPr/>
          <p:nvPr/>
        </p:nvSpPr>
        <p:spPr>
          <a:xfrm>
            <a:off x="7677095" y="1957327"/>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562" name="Hexagon 561"/>
          <p:cNvSpPr/>
          <p:nvPr/>
        </p:nvSpPr>
        <p:spPr>
          <a:xfrm>
            <a:off x="7902210" y="1570909"/>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563" name="Hexagon 562"/>
          <p:cNvSpPr/>
          <p:nvPr/>
        </p:nvSpPr>
        <p:spPr>
          <a:xfrm>
            <a:off x="8128549" y="1699386"/>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565" name="Hexagon 564"/>
          <p:cNvSpPr/>
          <p:nvPr/>
        </p:nvSpPr>
        <p:spPr>
          <a:xfrm>
            <a:off x="8128549" y="1960800"/>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574" name="Hexagon 573"/>
          <p:cNvSpPr/>
          <p:nvPr/>
        </p:nvSpPr>
        <p:spPr>
          <a:xfrm>
            <a:off x="8352090" y="1570909"/>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575" name="Hexagon 574"/>
          <p:cNvSpPr/>
          <p:nvPr/>
        </p:nvSpPr>
        <p:spPr>
          <a:xfrm>
            <a:off x="8574829" y="1699386"/>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577" name="Hexagon 576"/>
          <p:cNvSpPr/>
          <p:nvPr/>
        </p:nvSpPr>
        <p:spPr>
          <a:xfrm>
            <a:off x="8574829" y="1960800"/>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586" name="Hexagon 585"/>
          <p:cNvSpPr/>
          <p:nvPr/>
        </p:nvSpPr>
        <p:spPr>
          <a:xfrm>
            <a:off x="8800807" y="1570909"/>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587" name="Hexagon 586"/>
          <p:cNvSpPr/>
          <p:nvPr/>
        </p:nvSpPr>
        <p:spPr>
          <a:xfrm>
            <a:off x="9023546" y="1699386"/>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589" name="Hexagon 588"/>
          <p:cNvSpPr/>
          <p:nvPr/>
        </p:nvSpPr>
        <p:spPr>
          <a:xfrm>
            <a:off x="9023546" y="1960800"/>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598" name="Hexagon 597"/>
          <p:cNvSpPr/>
          <p:nvPr/>
        </p:nvSpPr>
        <p:spPr>
          <a:xfrm>
            <a:off x="9244437" y="1570909"/>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599" name="Hexagon 598"/>
          <p:cNvSpPr/>
          <p:nvPr/>
        </p:nvSpPr>
        <p:spPr>
          <a:xfrm>
            <a:off x="9470776" y="1699386"/>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601" name="Hexagon 600"/>
          <p:cNvSpPr/>
          <p:nvPr/>
        </p:nvSpPr>
        <p:spPr>
          <a:xfrm>
            <a:off x="9470776" y="1960800"/>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610" name="Hexagon 609"/>
          <p:cNvSpPr/>
          <p:nvPr/>
        </p:nvSpPr>
        <p:spPr>
          <a:xfrm>
            <a:off x="9694317" y="1570909"/>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611" name="Hexagon 610"/>
          <p:cNvSpPr/>
          <p:nvPr/>
        </p:nvSpPr>
        <p:spPr>
          <a:xfrm>
            <a:off x="9920655" y="1699386"/>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613" name="Hexagon 612"/>
          <p:cNvSpPr/>
          <p:nvPr/>
        </p:nvSpPr>
        <p:spPr>
          <a:xfrm>
            <a:off x="9920655" y="1960800"/>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622" name="Hexagon 621"/>
          <p:cNvSpPr/>
          <p:nvPr/>
        </p:nvSpPr>
        <p:spPr>
          <a:xfrm>
            <a:off x="10148269" y="1570909"/>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623" name="Hexagon 622"/>
          <p:cNvSpPr/>
          <p:nvPr/>
        </p:nvSpPr>
        <p:spPr>
          <a:xfrm>
            <a:off x="10374608" y="1699386"/>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625" name="Hexagon 624"/>
          <p:cNvSpPr/>
          <p:nvPr/>
        </p:nvSpPr>
        <p:spPr>
          <a:xfrm>
            <a:off x="10374608" y="1960800"/>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634" name="Hexagon 633"/>
          <p:cNvSpPr/>
          <p:nvPr/>
        </p:nvSpPr>
        <p:spPr>
          <a:xfrm>
            <a:off x="10600585" y="1570909"/>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635" name="Hexagon 634"/>
          <p:cNvSpPr/>
          <p:nvPr/>
        </p:nvSpPr>
        <p:spPr>
          <a:xfrm>
            <a:off x="10826924" y="1699386"/>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637" name="Hexagon 636"/>
          <p:cNvSpPr/>
          <p:nvPr/>
        </p:nvSpPr>
        <p:spPr>
          <a:xfrm>
            <a:off x="10826924" y="1960800"/>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646" name="Hexagon 645"/>
          <p:cNvSpPr/>
          <p:nvPr/>
        </p:nvSpPr>
        <p:spPr>
          <a:xfrm>
            <a:off x="11050465" y="1570909"/>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647" name="Hexagon 646"/>
          <p:cNvSpPr/>
          <p:nvPr/>
        </p:nvSpPr>
        <p:spPr>
          <a:xfrm>
            <a:off x="11276803" y="1699386"/>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649" name="Hexagon 648"/>
          <p:cNvSpPr/>
          <p:nvPr/>
        </p:nvSpPr>
        <p:spPr>
          <a:xfrm>
            <a:off x="11276803" y="1960800"/>
            <a:ext cx="269440" cy="243053"/>
          </a:xfrm>
          <a:prstGeom prst="hexagon">
            <a:avLst/>
          </a:prstGeom>
          <a:solidFill>
            <a:srgbClr val="00BCF2"/>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655" name="Hexagon 654"/>
          <p:cNvSpPr/>
          <p:nvPr/>
        </p:nvSpPr>
        <p:spPr>
          <a:xfrm>
            <a:off x="680774" y="2121223"/>
            <a:ext cx="269440" cy="243053"/>
          </a:xfrm>
          <a:prstGeom prst="hexagon">
            <a:avLst/>
          </a:prstGeom>
          <a:solidFill>
            <a:srgbClr val="662E93"/>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656" name="Hexagon 655"/>
          <p:cNvSpPr/>
          <p:nvPr/>
        </p:nvSpPr>
        <p:spPr>
          <a:xfrm>
            <a:off x="1130653" y="2121223"/>
            <a:ext cx="269440" cy="243053"/>
          </a:xfrm>
          <a:prstGeom prst="hexagon">
            <a:avLst/>
          </a:prstGeom>
          <a:solidFill>
            <a:srgbClr val="662E93"/>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657" name="Hexagon 656"/>
          <p:cNvSpPr/>
          <p:nvPr/>
        </p:nvSpPr>
        <p:spPr>
          <a:xfrm>
            <a:off x="1582969" y="2121223"/>
            <a:ext cx="269440" cy="243053"/>
          </a:xfrm>
          <a:prstGeom prst="hexagon">
            <a:avLst/>
          </a:prstGeom>
          <a:solidFill>
            <a:srgbClr val="662E93"/>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658" name="Hexagon 657"/>
          <p:cNvSpPr/>
          <p:nvPr/>
        </p:nvSpPr>
        <p:spPr>
          <a:xfrm>
            <a:off x="2032849" y="2121223"/>
            <a:ext cx="269440" cy="243053"/>
          </a:xfrm>
          <a:prstGeom prst="hexagon">
            <a:avLst/>
          </a:prstGeom>
          <a:solidFill>
            <a:srgbClr val="662E93"/>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659" name="Hexagon 658"/>
          <p:cNvSpPr/>
          <p:nvPr/>
        </p:nvSpPr>
        <p:spPr>
          <a:xfrm>
            <a:off x="2486327" y="2121223"/>
            <a:ext cx="269440" cy="243053"/>
          </a:xfrm>
          <a:prstGeom prst="hexagon">
            <a:avLst/>
          </a:prstGeom>
          <a:solidFill>
            <a:srgbClr val="662E93"/>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660" name="Hexagon 659"/>
          <p:cNvSpPr/>
          <p:nvPr/>
        </p:nvSpPr>
        <p:spPr>
          <a:xfrm>
            <a:off x="2932608" y="2121223"/>
            <a:ext cx="269440" cy="243053"/>
          </a:xfrm>
          <a:prstGeom prst="hexagon">
            <a:avLst/>
          </a:prstGeom>
          <a:solidFill>
            <a:srgbClr val="662E93"/>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661" name="Hexagon 660"/>
          <p:cNvSpPr/>
          <p:nvPr/>
        </p:nvSpPr>
        <p:spPr>
          <a:xfrm>
            <a:off x="3381325" y="2121223"/>
            <a:ext cx="269440" cy="243053"/>
          </a:xfrm>
          <a:prstGeom prst="hexagon">
            <a:avLst/>
          </a:prstGeom>
          <a:solidFill>
            <a:srgbClr val="662E93"/>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662" name="Hexagon 661"/>
          <p:cNvSpPr/>
          <p:nvPr/>
        </p:nvSpPr>
        <p:spPr>
          <a:xfrm>
            <a:off x="3840013" y="2121223"/>
            <a:ext cx="269440" cy="243053"/>
          </a:xfrm>
          <a:prstGeom prst="hexagon">
            <a:avLst/>
          </a:prstGeom>
          <a:solidFill>
            <a:srgbClr val="662E93"/>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663" name="Hexagon 662"/>
          <p:cNvSpPr/>
          <p:nvPr/>
        </p:nvSpPr>
        <p:spPr>
          <a:xfrm>
            <a:off x="4292674" y="2122517"/>
            <a:ext cx="269440" cy="243053"/>
          </a:xfrm>
          <a:prstGeom prst="hexagon">
            <a:avLst/>
          </a:prstGeom>
          <a:solidFill>
            <a:srgbClr val="662E93"/>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664" name="Hexagon 663"/>
          <p:cNvSpPr/>
          <p:nvPr/>
        </p:nvSpPr>
        <p:spPr>
          <a:xfrm>
            <a:off x="4742554" y="2122517"/>
            <a:ext cx="269440" cy="243053"/>
          </a:xfrm>
          <a:prstGeom prst="hexagon">
            <a:avLst/>
          </a:prstGeom>
          <a:solidFill>
            <a:srgbClr val="662E93"/>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665" name="Hexagon 664"/>
          <p:cNvSpPr/>
          <p:nvPr/>
        </p:nvSpPr>
        <p:spPr>
          <a:xfrm>
            <a:off x="5194870" y="2122517"/>
            <a:ext cx="269440" cy="243053"/>
          </a:xfrm>
          <a:prstGeom prst="hexagon">
            <a:avLst/>
          </a:prstGeom>
          <a:solidFill>
            <a:srgbClr val="662E93"/>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666" name="Hexagon 665"/>
          <p:cNvSpPr/>
          <p:nvPr/>
        </p:nvSpPr>
        <p:spPr>
          <a:xfrm>
            <a:off x="5644749" y="2122517"/>
            <a:ext cx="269440" cy="243053"/>
          </a:xfrm>
          <a:prstGeom prst="hexagon">
            <a:avLst/>
          </a:prstGeom>
          <a:solidFill>
            <a:srgbClr val="662E93"/>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667" name="Hexagon 666"/>
          <p:cNvSpPr/>
          <p:nvPr/>
        </p:nvSpPr>
        <p:spPr>
          <a:xfrm>
            <a:off x="6094628" y="2122517"/>
            <a:ext cx="269440" cy="243053"/>
          </a:xfrm>
          <a:prstGeom prst="hexagon">
            <a:avLst/>
          </a:prstGeom>
          <a:solidFill>
            <a:srgbClr val="662E93"/>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668" name="Hexagon 667"/>
          <p:cNvSpPr/>
          <p:nvPr/>
        </p:nvSpPr>
        <p:spPr>
          <a:xfrm>
            <a:off x="6547344" y="2122517"/>
            <a:ext cx="269440" cy="243053"/>
          </a:xfrm>
          <a:prstGeom prst="hexagon">
            <a:avLst/>
          </a:prstGeom>
          <a:solidFill>
            <a:srgbClr val="662E93"/>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669" name="Hexagon 668"/>
          <p:cNvSpPr/>
          <p:nvPr/>
        </p:nvSpPr>
        <p:spPr>
          <a:xfrm>
            <a:off x="6999660" y="2122517"/>
            <a:ext cx="269440" cy="243053"/>
          </a:xfrm>
          <a:prstGeom prst="hexagon">
            <a:avLst/>
          </a:prstGeom>
          <a:solidFill>
            <a:srgbClr val="662E93"/>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670" name="Hexagon 669"/>
          <p:cNvSpPr/>
          <p:nvPr/>
        </p:nvSpPr>
        <p:spPr>
          <a:xfrm>
            <a:off x="7449540" y="2122517"/>
            <a:ext cx="269440" cy="243053"/>
          </a:xfrm>
          <a:prstGeom prst="hexagon">
            <a:avLst/>
          </a:prstGeom>
          <a:solidFill>
            <a:srgbClr val="662E93"/>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671" name="Hexagon 670"/>
          <p:cNvSpPr/>
          <p:nvPr/>
        </p:nvSpPr>
        <p:spPr>
          <a:xfrm>
            <a:off x="7904592" y="2125991"/>
            <a:ext cx="269440" cy="243053"/>
          </a:xfrm>
          <a:prstGeom prst="hexagon">
            <a:avLst/>
          </a:prstGeom>
          <a:solidFill>
            <a:srgbClr val="662E93"/>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672" name="Hexagon 671"/>
          <p:cNvSpPr/>
          <p:nvPr/>
        </p:nvSpPr>
        <p:spPr>
          <a:xfrm>
            <a:off x="8354934" y="2125991"/>
            <a:ext cx="269440" cy="243053"/>
          </a:xfrm>
          <a:prstGeom prst="hexagon">
            <a:avLst/>
          </a:prstGeom>
          <a:solidFill>
            <a:srgbClr val="662E93"/>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673" name="Hexagon 672"/>
          <p:cNvSpPr/>
          <p:nvPr/>
        </p:nvSpPr>
        <p:spPr>
          <a:xfrm>
            <a:off x="8799290" y="2125991"/>
            <a:ext cx="269440" cy="243053"/>
          </a:xfrm>
          <a:prstGeom prst="hexagon">
            <a:avLst/>
          </a:prstGeom>
          <a:solidFill>
            <a:srgbClr val="662E93"/>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674" name="Hexagon 673"/>
          <p:cNvSpPr/>
          <p:nvPr/>
        </p:nvSpPr>
        <p:spPr>
          <a:xfrm>
            <a:off x="9249169" y="2125991"/>
            <a:ext cx="269440" cy="243053"/>
          </a:xfrm>
          <a:prstGeom prst="hexagon">
            <a:avLst/>
          </a:prstGeom>
          <a:solidFill>
            <a:srgbClr val="662E93"/>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675" name="Hexagon 674"/>
          <p:cNvSpPr/>
          <p:nvPr/>
        </p:nvSpPr>
        <p:spPr>
          <a:xfrm>
            <a:off x="9700360" y="2125991"/>
            <a:ext cx="269440" cy="243053"/>
          </a:xfrm>
          <a:prstGeom prst="hexagon">
            <a:avLst/>
          </a:prstGeom>
          <a:solidFill>
            <a:srgbClr val="662E93"/>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676" name="Hexagon 675"/>
          <p:cNvSpPr/>
          <p:nvPr/>
        </p:nvSpPr>
        <p:spPr>
          <a:xfrm>
            <a:off x="10153076" y="2125991"/>
            <a:ext cx="269440" cy="243053"/>
          </a:xfrm>
          <a:prstGeom prst="hexagon">
            <a:avLst/>
          </a:prstGeom>
          <a:solidFill>
            <a:srgbClr val="662E93"/>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677" name="Hexagon 676"/>
          <p:cNvSpPr/>
          <p:nvPr/>
        </p:nvSpPr>
        <p:spPr>
          <a:xfrm>
            <a:off x="10601793" y="2125991"/>
            <a:ext cx="269440" cy="243053"/>
          </a:xfrm>
          <a:prstGeom prst="hexagon">
            <a:avLst/>
          </a:prstGeom>
          <a:solidFill>
            <a:srgbClr val="662E93"/>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678" name="Hexagon 677"/>
          <p:cNvSpPr/>
          <p:nvPr/>
        </p:nvSpPr>
        <p:spPr>
          <a:xfrm>
            <a:off x="11054509" y="2125991"/>
            <a:ext cx="269440" cy="243053"/>
          </a:xfrm>
          <a:prstGeom prst="hexagon">
            <a:avLst/>
          </a:prstGeom>
          <a:solidFill>
            <a:srgbClr val="662E93"/>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679" name="Rectangle 678"/>
          <p:cNvSpPr/>
          <p:nvPr/>
        </p:nvSpPr>
        <p:spPr>
          <a:xfrm>
            <a:off x="664534" y="2240591"/>
            <a:ext cx="10881709" cy="1024375"/>
          </a:xfrm>
          <a:prstGeom prst="rect">
            <a:avLst/>
          </a:prstGeom>
          <a:solidFill>
            <a:srgbClr val="662E93"/>
          </a:solidFill>
          <a:ln w="12700" cap="flat" cmpd="sng" algn="ctr">
            <a:noFill/>
            <a:prstDash val="solid"/>
            <a:miter lim="800000"/>
          </a:ln>
          <a:effectLst/>
        </p:spPr>
        <p:txBody>
          <a:bodyPr rtlCol="0" anchor="ctr"/>
          <a:lstStyle/>
          <a:p>
            <a:pPr algn="ctr" defTabSz="896203">
              <a:defRPr/>
            </a:pPr>
            <a:endParaRPr lang="en-US" sz="1764" b="1" kern="0">
              <a:solidFill>
                <a:srgbClr val="FFFFFF"/>
              </a:solidFill>
              <a:latin typeface="Calibri" panose="020F0502020204030204"/>
            </a:endParaRPr>
          </a:p>
        </p:txBody>
      </p:sp>
      <p:sp>
        <p:nvSpPr>
          <p:cNvPr id="693" name="TextBox 692"/>
          <p:cNvSpPr txBox="1"/>
          <p:nvPr/>
        </p:nvSpPr>
        <p:spPr>
          <a:xfrm>
            <a:off x="5075784" y="1608421"/>
            <a:ext cx="2728783" cy="512801"/>
          </a:xfrm>
          <a:prstGeom prst="rect">
            <a:avLst/>
          </a:prstGeom>
          <a:noFill/>
        </p:spPr>
        <p:txBody>
          <a:bodyPr wrap="square" rtlCol="0">
            <a:spAutoFit/>
          </a:bodyPr>
          <a:lstStyle/>
          <a:p>
            <a:pPr defTabSz="896203">
              <a:defRPr/>
            </a:pPr>
            <a:r>
              <a:rPr lang="en-US" sz="2744" dirty="0" err="1">
                <a:solidFill>
                  <a:srgbClr val="FFFFFF"/>
                </a:solidFill>
                <a:latin typeface="Segoe UI Semibold" panose="020B0702040204020203" pitchFamily="34" charset="0"/>
                <a:ea typeface="Segoe UI Black" panose="020B0A02040204020203" pitchFamily="34" charset="0"/>
                <a:cs typeface="Segoe UI Semibold" panose="020B0702040204020203" pitchFamily="34" charset="0"/>
              </a:rPr>
              <a:t>Microservices</a:t>
            </a:r>
            <a:endParaRPr lang="en-US" sz="2744" dirty="0">
              <a:solidFill>
                <a:srgbClr val="FFFFFF"/>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sp>
        <p:nvSpPr>
          <p:cNvPr id="351" name="Rectangle 350"/>
          <p:cNvSpPr/>
          <p:nvPr/>
        </p:nvSpPr>
        <p:spPr>
          <a:xfrm>
            <a:off x="664533" y="2410575"/>
            <a:ext cx="10881709" cy="4130869"/>
          </a:xfrm>
          <a:prstGeom prst="rect">
            <a:avLst/>
          </a:prstGeom>
          <a:solidFill>
            <a:srgbClr val="662E93"/>
          </a:solidFill>
          <a:ln w="12700" cap="flat" cmpd="sng" algn="ctr">
            <a:noFill/>
            <a:prstDash val="solid"/>
            <a:miter lim="800000"/>
          </a:ln>
          <a:effectLst/>
        </p:spPr>
        <p:txBody>
          <a:bodyPr rtlCol="0" anchor="ctr"/>
          <a:lstStyle/>
          <a:p>
            <a:pPr algn="ctr" defTabSz="896203">
              <a:defRPr/>
            </a:pPr>
            <a:endParaRPr lang="en-US" sz="1764" b="1" kern="0">
              <a:solidFill>
                <a:srgbClr val="FFFFFF"/>
              </a:solidFill>
              <a:latin typeface="Calibri" panose="020F0502020204030204"/>
            </a:endParaRPr>
          </a:p>
        </p:txBody>
      </p:sp>
      <p:sp>
        <p:nvSpPr>
          <p:cNvPr id="352" name="Rectangle 351"/>
          <p:cNvSpPr/>
          <p:nvPr/>
        </p:nvSpPr>
        <p:spPr bwMode="auto">
          <a:xfrm>
            <a:off x="2859879" y="3244237"/>
            <a:ext cx="2100331" cy="1211668"/>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defRPr/>
            </a:pPr>
            <a:endParaRPr lang="en-US" sz="1764" dirty="0">
              <a:gradFill>
                <a:gsLst>
                  <a:gs pos="0">
                    <a:srgbClr val="FFFFFF"/>
                  </a:gs>
                  <a:gs pos="100000">
                    <a:srgbClr val="FFFFFF"/>
                  </a:gs>
                </a:gsLst>
                <a:lin ang="5400000" scaled="0"/>
              </a:gradFill>
              <a:latin typeface="Segoe UI"/>
              <a:ea typeface="Segoe UI" pitchFamily="34" charset="0"/>
              <a:cs typeface="Segoe UI" pitchFamily="34" charset="0"/>
            </a:endParaRPr>
          </a:p>
          <a:p>
            <a:pPr algn="ctr" defTabSz="913916" fontAlgn="base">
              <a:lnSpc>
                <a:spcPct val="90000"/>
              </a:lnSpc>
              <a:spcBef>
                <a:spcPct val="0"/>
              </a:spcBef>
              <a:spcAft>
                <a:spcPct val="0"/>
              </a:spcAft>
              <a:defRPr/>
            </a:pPr>
            <a:r>
              <a:rPr lang="en-US" sz="1764" dirty="0">
                <a:gradFill>
                  <a:gsLst>
                    <a:gs pos="0">
                      <a:srgbClr val="FFFFFF"/>
                    </a:gs>
                    <a:gs pos="100000">
                      <a:srgbClr val="FFFFFF"/>
                    </a:gs>
                  </a:gsLst>
                  <a:lin ang="5400000" scaled="0"/>
                </a:gradFill>
                <a:latin typeface="Segoe UI"/>
                <a:ea typeface="Segoe UI" pitchFamily="34" charset="0"/>
                <a:cs typeface="Segoe UI" pitchFamily="34" charset="0"/>
              </a:rPr>
              <a:t>Communication</a:t>
            </a:r>
          </a:p>
        </p:txBody>
      </p:sp>
      <p:sp>
        <p:nvSpPr>
          <p:cNvPr id="353" name="Rectangle 352"/>
          <p:cNvSpPr/>
          <p:nvPr/>
        </p:nvSpPr>
        <p:spPr bwMode="auto">
          <a:xfrm>
            <a:off x="741174" y="3238533"/>
            <a:ext cx="2023692" cy="3175869"/>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defRPr/>
            </a:pPr>
            <a:endParaRPr lang="en-US" sz="1764" dirty="0">
              <a:gradFill>
                <a:gsLst>
                  <a:gs pos="0">
                    <a:srgbClr val="FFFFFF"/>
                  </a:gs>
                  <a:gs pos="100000">
                    <a:srgbClr val="FFFFFF"/>
                  </a:gs>
                </a:gsLst>
                <a:lin ang="5400000" scaled="0"/>
              </a:gradFill>
              <a:latin typeface="Segoe UI"/>
              <a:ea typeface="Segoe UI" pitchFamily="34" charset="0"/>
              <a:cs typeface="Segoe UI" pitchFamily="34" charset="0"/>
            </a:endParaRPr>
          </a:p>
          <a:p>
            <a:pPr algn="ctr" defTabSz="913916" fontAlgn="base">
              <a:lnSpc>
                <a:spcPct val="90000"/>
              </a:lnSpc>
              <a:spcBef>
                <a:spcPct val="0"/>
              </a:spcBef>
              <a:spcAft>
                <a:spcPct val="0"/>
              </a:spcAft>
              <a:defRPr/>
            </a:pPr>
            <a:r>
              <a:rPr lang="en-US" sz="1764" dirty="0">
                <a:gradFill>
                  <a:gsLst>
                    <a:gs pos="0">
                      <a:srgbClr val="FFFFFF"/>
                    </a:gs>
                    <a:gs pos="100000">
                      <a:srgbClr val="FFFFFF"/>
                    </a:gs>
                  </a:gsLst>
                  <a:lin ang="5400000" scaled="0"/>
                </a:gradFill>
                <a:latin typeface="Segoe UI"/>
                <a:ea typeface="Segoe UI" pitchFamily="34" charset="0"/>
                <a:cs typeface="Segoe UI" pitchFamily="34" charset="0"/>
              </a:rPr>
              <a:t>Management</a:t>
            </a:r>
          </a:p>
        </p:txBody>
      </p:sp>
      <p:sp>
        <p:nvSpPr>
          <p:cNvPr id="354" name="Rectangle 353"/>
          <p:cNvSpPr/>
          <p:nvPr/>
        </p:nvSpPr>
        <p:spPr bwMode="auto">
          <a:xfrm>
            <a:off x="5055223" y="3244237"/>
            <a:ext cx="2100331" cy="1211668"/>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defRPr/>
            </a:pPr>
            <a:endParaRPr lang="en-US" sz="1764" dirty="0">
              <a:gradFill>
                <a:gsLst>
                  <a:gs pos="0">
                    <a:srgbClr val="FFFFFF"/>
                  </a:gs>
                  <a:gs pos="100000">
                    <a:srgbClr val="FFFFFF"/>
                  </a:gs>
                </a:gsLst>
                <a:lin ang="5400000" scaled="0"/>
              </a:gradFill>
              <a:latin typeface="Segoe UI"/>
              <a:ea typeface="Segoe UI" pitchFamily="34" charset="0"/>
              <a:cs typeface="Segoe UI" pitchFamily="34" charset="0"/>
            </a:endParaRPr>
          </a:p>
          <a:p>
            <a:pPr algn="ctr" defTabSz="913916" fontAlgn="base">
              <a:lnSpc>
                <a:spcPct val="90000"/>
              </a:lnSpc>
              <a:spcBef>
                <a:spcPct val="0"/>
              </a:spcBef>
              <a:spcAft>
                <a:spcPct val="0"/>
              </a:spcAft>
              <a:defRPr/>
            </a:pPr>
            <a:r>
              <a:rPr lang="en-US" sz="1764" dirty="0">
                <a:gradFill>
                  <a:gsLst>
                    <a:gs pos="0">
                      <a:srgbClr val="FFFFFF"/>
                    </a:gs>
                    <a:gs pos="100000">
                      <a:srgbClr val="FFFFFF"/>
                    </a:gs>
                  </a:gsLst>
                  <a:lin ang="5400000" scaled="0"/>
                </a:gradFill>
                <a:latin typeface="Segoe UI"/>
                <a:ea typeface="Segoe UI" pitchFamily="34" charset="0"/>
                <a:cs typeface="Segoe UI" pitchFamily="34" charset="0"/>
              </a:rPr>
              <a:t>Reliability</a:t>
            </a:r>
          </a:p>
        </p:txBody>
      </p:sp>
      <p:sp>
        <p:nvSpPr>
          <p:cNvPr id="355" name="Rectangle 354"/>
          <p:cNvSpPr/>
          <p:nvPr/>
        </p:nvSpPr>
        <p:spPr bwMode="auto">
          <a:xfrm>
            <a:off x="7250568" y="3245531"/>
            <a:ext cx="2100331" cy="1210373"/>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defRPr/>
            </a:pPr>
            <a:endParaRPr lang="en-US" sz="1764" dirty="0">
              <a:gradFill>
                <a:gsLst>
                  <a:gs pos="0">
                    <a:srgbClr val="FFFFFF"/>
                  </a:gs>
                  <a:gs pos="100000">
                    <a:srgbClr val="FFFFFF"/>
                  </a:gs>
                </a:gsLst>
                <a:lin ang="5400000" scaled="0"/>
              </a:gradFill>
              <a:latin typeface="Segoe UI"/>
              <a:ea typeface="Segoe UI" pitchFamily="34" charset="0"/>
              <a:cs typeface="Segoe UI" pitchFamily="34" charset="0"/>
            </a:endParaRPr>
          </a:p>
          <a:p>
            <a:pPr algn="ctr" defTabSz="913916" fontAlgn="base">
              <a:lnSpc>
                <a:spcPct val="90000"/>
              </a:lnSpc>
              <a:spcBef>
                <a:spcPct val="0"/>
              </a:spcBef>
              <a:spcAft>
                <a:spcPct val="0"/>
              </a:spcAft>
              <a:defRPr/>
            </a:pPr>
            <a:r>
              <a:rPr lang="en-US" sz="1764" dirty="0">
                <a:gradFill>
                  <a:gsLst>
                    <a:gs pos="0">
                      <a:srgbClr val="FFFFFF"/>
                    </a:gs>
                    <a:gs pos="100000">
                      <a:srgbClr val="FFFFFF"/>
                    </a:gs>
                  </a:gsLst>
                  <a:lin ang="5400000" scaled="0"/>
                </a:gradFill>
                <a:latin typeface="Segoe UI"/>
                <a:ea typeface="Segoe UI" pitchFamily="34" charset="0"/>
                <a:cs typeface="Segoe UI" pitchFamily="34" charset="0"/>
              </a:rPr>
              <a:t>Hosting</a:t>
            </a:r>
          </a:p>
          <a:p>
            <a:pPr algn="ctr" defTabSz="913916" fontAlgn="base">
              <a:lnSpc>
                <a:spcPct val="90000"/>
              </a:lnSpc>
              <a:spcBef>
                <a:spcPct val="0"/>
              </a:spcBef>
              <a:spcAft>
                <a:spcPct val="0"/>
              </a:spcAft>
              <a:defRPr/>
            </a:pPr>
            <a:r>
              <a:rPr lang="en-US" sz="1764" dirty="0">
                <a:gradFill>
                  <a:gsLst>
                    <a:gs pos="0">
                      <a:srgbClr val="FFFFFF"/>
                    </a:gs>
                    <a:gs pos="100000">
                      <a:srgbClr val="FFFFFF"/>
                    </a:gs>
                  </a:gsLst>
                  <a:lin ang="5400000" scaled="0"/>
                </a:gradFill>
                <a:latin typeface="Segoe UI"/>
                <a:ea typeface="Segoe UI" pitchFamily="34" charset="0"/>
                <a:cs typeface="Segoe UI" pitchFamily="34" charset="0"/>
              </a:rPr>
              <a:t>Subsystem</a:t>
            </a:r>
          </a:p>
        </p:txBody>
      </p:sp>
      <p:sp>
        <p:nvSpPr>
          <p:cNvPr id="359" name="Rectangle 358"/>
          <p:cNvSpPr/>
          <p:nvPr/>
        </p:nvSpPr>
        <p:spPr bwMode="auto">
          <a:xfrm>
            <a:off x="9445912" y="3238533"/>
            <a:ext cx="2033809" cy="3175869"/>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defRPr/>
            </a:pPr>
            <a:endParaRPr lang="en-US" sz="1764" dirty="0">
              <a:gradFill>
                <a:gsLst>
                  <a:gs pos="0">
                    <a:srgbClr val="FFFFFF"/>
                  </a:gs>
                  <a:gs pos="100000">
                    <a:srgbClr val="FFFFFF"/>
                  </a:gs>
                </a:gsLst>
                <a:lin ang="5400000" scaled="0"/>
              </a:gradFill>
              <a:latin typeface="Segoe UI"/>
              <a:ea typeface="Segoe UI" pitchFamily="34" charset="0"/>
              <a:cs typeface="Segoe UI" pitchFamily="34" charset="0"/>
            </a:endParaRPr>
          </a:p>
          <a:p>
            <a:pPr algn="ctr" defTabSz="913916" fontAlgn="base">
              <a:lnSpc>
                <a:spcPct val="90000"/>
              </a:lnSpc>
              <a:spcBef>
                <a:spcPct val="0"/>
              </a:spcBef>
              <a:spcAft>
                <a:spcPct val="0"/>
              </a:spcAft>
              <a:defRPr/>
            </a:pPr>
            <a:r>
              <a:rPr lang="en-US" sz="1764" dirty="0">
                <a:gradFill>
                  <a:gsLst>
                    <a:gs pos="0">
                      <a:srgbClr val="FFFFFF"/>
                    </a:gs>
                    <a:gs pos="100000">
                      <a:srgbClr val="FFFFFF"/>
                    </a:gs>
                  </a:gsLst>
                  <a:lin ang="5400000" scaled="0"/>
                </a:gradFill>
                <a:latin typeface="Segoe UI"/>
                <a:ea typeface="Segoe UI" pitchFamily="34" charset="0"/>
                <a:cs typeface="Segoe UI" pitchFamily="34" charset="0"/>
              </a:rPr>
              <a:t>Testability</a:t>
            </a:r>
          </a:p>
        </p:txBody>
      </p:sp>
      <p:sp>
        <p:nvSpPr>
          <p:cNvPr id="681" name="Rectangle 680"/>
          <p:cNvSpPr/>
          <p:nvPr/>
        </p:nvSpPr>
        <p:spPr bwMode="auto">
          <a:xfrm>
            <a:off x="2859878" y="4530587"/>
            <a:ext cx="6491022" cy="886459"/>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defRPr/>
            </a:pPr>
            <a:endParaRPr lang="en-US" sz="1764" dirty="0">
              <a:gradFill>
                <a:gsLst>
                  <a:gs pos="0">
                    <a:srgbClr val="FFFFFF"/>
                  </a:gs>
                  <a:gs pos="100000">
                    <a:srgbClr val="FFFFFF"/>
                  </a:gs>
                </a:gsLst>
                <a:lin ang="5400000" scaled="0"/>
              </a:gradFill>
              <a:latin typeface="Segoe UI"/>
              <a:ea typeface="Segoe UI" pitchFamily="34" charset="0"/>
              <a:cs typeface="Segoe UI" pitchFamily="34" charset="0"/>
            </a:endParaRPr>
          </a:p>
          <a:p>
            <a:pPr algn="ctr" defTabSz="913916" fontAlgn="base">
              <a:lnSpc>
                <a:spcPct val="90000"/>
              </a:lnSpc>
              <a:spcBef>
                <a:spcPct val="0"/>
              </a:spcBef>
              <a:spcAft>
                <a:spcPct val="0"/>
              </a:spcAft>
              <a:defRPr/>
            </a:pPr>
            <a:r>
              <a:rPr lang="en-US" sz="1764" dirty="0">
                <a:gradFill>
                  <a:gsLst>
                    <a:gs pos="0">
                      <a:srgbClr val="FFFFFF"/>
                    </a:gs>
                    <a:gs pos="100000">
                      <a:srgbClr val="FFFFFF"/>
                    </a:gs>
                  </a:gsLst>
                  <a:lin ang="5400000" scaled="0"/>
                </a:gradFill>
                <a:latin typeface="Segoe UI"/>
                <a:ea typeface="Segoe UI" pitchFamily="34" charset="0"/>
                <a:cs typeface="Segoe UI" pitchFamily="34" charset="0"/>
              </a:rPr>
              <a:t>Federation </a:t>
            </a:r>
          </a:p>
        </p:txBody>
      </p:sp>
      <p:sp>
        <p:nvSpPr>
          <p:cNvPr id="683" name="Rectangle 682"/>
          <p:cNvSpPr/>
          <p:nvPr/>
        </p:nvSpPr>
        <p:spPr bwMode="auto">
          <a:xfrm>
            <a:off x="2859878" y="5491729"/>
            <a:ext cx="6481214" cy="922673"/>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defRPr/>
            </a:pPr>
            <a:endParaRPr lang="en-US" sz="1764" dirty="0">
              <a:gradFill>
                <a:gsLst>
                  <a:gs pos="0">
                    <a:srgbClr val="FFFFFF"/>
                  </a:gs>
                  <a:gs pos="100000">
                    <a:srgbClr val="FFFFFF"/>
                  </a:gs>
                </a:gsLst>
                <a:lin ang="5400000" scaled="0"/>
              </a:gradFill>
              <a:latin typeface="Segoe UI"/>
              <a:ea typeface="Segoe UI" pitchFamily="34" charset="0"/>
              <a:cs typeface="Segoe UI" pitchFamily="34" charset="0"/>
            </a:endParaRPr>
          </a:p>
          <a:p>
            <a:pPr algn="ctr" defTabSz="913916" fontAlgn="base">
              <a:lnSpc>
                <a:spcPct val="90000"/>
              </a:lnSpc>
              <a:spcBef>
                <a:spcPct val="0"/>
              </a:spcBef>
              <a:spcAft>
                <a:spcPct val="0"/>
              </a:spcAft>
              <a:defRPr/>
            </a:pPr>
            <a:r>
              <a:rPr lang="en-US" sz="1764" dirty="0">
                <a:gradFill>
                  <a:gsLst>
                    <a:gs pos="0">
                      <a:srgbClr val="FFFFFF"/>
                    </a:gs>
                    <a:gs pos="100000">
                      <a:srgbClr val="FFFFFF"/>
                    </a:gs>
                  </a:gsLst>
                  <a:lin ang="5400000" scaled="0"/>
                </a:gradFill>
                <a:latin typeface="Segoe UI"/>
                <a:ea typeface="Segoe UI" pitchFamily="34" charset="0"/>
                <a:cs typeface="Segoe UI" pitchFamily="34" charset="0"/>
              </a:rPr>
              <a:t>Transport</a:t>
            </a:r>
          </a:p>
        </p:txBody>
      </p:sp>
      <p:sp>
        <p:nvSpPr>
          <p:cNvPr id="707" name="Freeform 17"/>
          <p:cNvSpPr>
            <a:spLocks noChangeAspect="1" noEditPoints="1"/>
          </p:cNvSpPr>
          <p:nvPr/>
        </p:nvSpPr>
        <p:spPr bwMode="black">
          <a:xfrm>
            <a:off x="3815964" y="3357227"/>
            <a:ext cx="289397" cy="289730"/>
          </a:xfrm>
          <a:custGeom>
            <a:avLst/>
            <a:gdLst>
              <a:gd name="T0" fmla="*/ 112 w 300"/>
              <a:gd name="T1" fmla="*/ 75 h 300"/>
              <a:gd name="T2" fmla="*/ 187 w 300"/>
              <a:gd name="T3" fmla="*/ 0 h 300"/>
              <a:gd name="T4" fmla="*/ 150 w 300"/>
              <a:gd name="T5" fmla="*/ 225 h 300"/>
              <a:gd name="T6" fmla="*/ 150 w 300"/>
              <a:gd name="T7" fmla="*/ 300 h 300"/>
              <a:gd name="T8" fmla="*/ 150 w 300"/>
              <a:gd name="T9" fmla="*/ 225 h 300"/>
              <a:gd name="T10" fmla="*/ 217 w 300"/>
              <a:gd name="T11" fmla="*/ 152 h 300"/>
              <a:gd name="T12" fmla="*/ 197 w 300"/>
              <a:gd name="T13" fmla="*/ 168 h 300"/>
              <a:gd name="T14" fmla="*/ 196 w 300"/>
              <a:gd name="T15" fmla="*/ 160 h 300"/>
              <a:gd name="T16" fmla="*/ 159 w 300"/>
              <a:gd name="T17" fmla="*/ 196 h 300"/>
              <a:gd name="T18" fmla="*/ 168 w 300"/>
              <a:gd name="T19" fmla="*/ 198 h 300"/>
              <a:gd name="T20" fmla="*/ 151 w 300"/>
              <a:gd name="T21" fmla="*/ 217 h 300"/>
              <a:gd name="T22" fmla="*/ 131 w 300"/>
              <a:gd name="T23" fmla="*/ 200 h 300"/>
              <a:gd name="T24" fmla="*/ 139 w 300"/>
              <a:gd name="T25" fmla="*/ 198 h 300"/>
              <a:gd name="T26" fmla="*/ 140 w 300"/>
              <a:gd name="T27" fmla="*/ 160 h 300"/>
              <a:gd name="T28" fmla="*/ 103 w 300"/>
              <a:gd name="T29" fmla="*/ 161 h 300"/>
              <a:gd name="T30" fmla="*/ 100 w 300"/>
              <a:gd name="T31" fmla="*/ 169 h 300"/>
              <a:gd name="T32" fmla="*/ 83 w 300"/>
              <a:gd name="T33" fmla="*/ 149 h 300"/>
              <a:gd name="T34" fmla="*/ 103 w 300"/>
              <a:gd name="T35" fmla="*/ 133 h 300"/>
              <a:gd name="T36" fmla="*/ 104 w 300"/>
              <a:gd name="T37" fmla="*/ 141 h 300"/>
              <a:gd name="T38" fmla="*/ 140 w 300"/>
              <a:gd name="T39" fmla="*/ 104 h 300"/>
              <a:gd name="T40" fmla="*/ 132 w 300"/>
              <a:gd name="T41" fmla="*/ 103 h 300"/>
              <a:gd name="T42" fmla="*/ 148 w 300"/>
              <a:gd name="T43" fmla="*/ 84 h 300"/>
              <a:gd name="T44" fmla="*/ 169 w 300"/>
              <a:gd name="T45" fmla="*/ 101 h 300"/>
              <a:gd name="T46" fmla="*/ 160 w 300"/>
              <a:gd name="T47" fmla="*/ 103 h 300"/>
              <a:gd name="T48" fmla="*/ 159 w 300"/>
              <a:gd name="T49" fmla="*/ 141 h 300"/>
              <a:gd name="T50" fmla="*/ 197 w 300"/>
              <a:gd name="T51" fmla="*/ 140 h 300"/>
              <a:gd name="T52" fmla="*/ 200 w 300"/>
              <a:gd name="T53" fmla="*/ 132 h 300"/>
              <a:gd name="T54" fmla="*/ 150 w 300"/>
              <a:gd name="T55" fmla="*/ 150 h 300"/>
              <a:gd name="T56" fmla="*/ 150 w 300"/>
              <a:gd name="T57" fmla="*/ 150 h 300"/>
              <a:gd name="T58" fmla="*/ 0 w 300"/>
              <a:gd name="T59" fmla="*/ 183 h 300"/>
              <a:gd name="T60" fmla="*/ 37 w 300"/>
              <a:gd name="T61" fmla="*/ 118 h 300"/>
              <a:gd name="T62" fmla="*/ 281 w 300"/>
              <a:gd name="T63" fmla="*/ 183 h 300"/>
              <a:gd name="T64" fmla="*/ 281 w 300"/>
              <a:gd name="T65" fmla="*/ 118 h 300"/>
              <a:gd name="T66" fmla="*/ 225 w 300"/>
              <a:gd name="T67" fmla="*/ 150 h 300"/>
              <a:gd name="T68" fmla="*/ 281 w 300"/>
              <a:gd name="T69" fmla="*/ 183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0" h="300">
                <a:moveTo>
                  <a:pt x="187" y="75"/>
                </a:moveTo>
                <a:cubicBezTo>
                  <a:pt x="112" y="75"/>
                  <a:pt x="112" y="75"/>
                  <a:pt x="112" y="75"/>
                </a:cubicBezTo>
                <a:cubicBezTo>
                  <a:pt x="112" y="0"/>
                  <a:pt x="112" y="0"/>
                  <a:pt x="112" y="0"/>
                </a:cubicBezTo>
                <a:cubicBezTo>
                  <a:pt x="187" y="0"/>
                  <a:pt x="187" y="0"/>
                  <a:pt x="187" y="0"/>
                </a:cubicBezTo>
                <a:lnTo>
                  <a:pt x="187" y="75"/>
                </a:lnTo>
                <a:close/>
                <a:moveTo>
                  <a:pt x="150" y="225"/>
                </a:moveTo>
                <a:cubicBezTo>
                  <a:pt x="129" y="225"/>
                  <a:pt x="112" y="242"/>
                  <a:pt x="112" y="263"/>
                </a:cubicBezTo>
                <a:cubicBezTo>
                  <a:pt x="112" y="284"/>
                  <a:pt x="129" y="300"/>
                  <a:pt x="150" y="300"/>
                </a:cubicBezTo>
                <a:cubicBezTo>
                  <a:pt x="171" y="300"/>
                  <a:pt x="187" y="284"/>
                  <a:pt x="187" y="263"/>
                </a:cubicBezTo>
                <a:cubicBezTo>
                  <a:pt x="187" y="242"/>
                  <a:pt x="171" y="225"/>
                  <a:pt x="150" y="225"/>
                </a:cubicBezTo>
                <a:close/>
                <a:moveTo>
                  <a:pt x="217" y="149"/>
                </a:moveTo>
                <a:cubicBezTo>
                  <a:pt x="218" y="150"/>
                  <a:pt x="218" y="151"/>
                  <a:pt x="217" y="152"/>
                </a:cubicBezTo>
                <a:cubicBezTo>
                  <a:pt x="200" y="169"/>
                  <a:pt x="200" y="169"/>
                  <a:pt x="200" y="169"/>
                </a:cubicBezTo>
                <a:cubicBezTo>
                  <a:pt x="198" y="171"/>
                  <a:pt x="197" y="170"/>
                  <a:pt x="197" y="168"/>
                </a:cubicBezTo>
                <a:cubicBezTo>
                  <a:pt x="197" y="161"/>
                  <a:pt x="197" y="161"/>
                  <a:pt x="197" y="161"/>
                </a:cubicBezTo>
                <a:cubicBezTo>
                  <a:pt x="197" y="160"/>
                  <a:pt x="197" y="160"/>
                  <a:pt x="196" y="160"/>
                </a:cubicBezTo>
                <a:cubicBezTo>
                  <a:pt x="159" y="160"/>
                  <a:pt x="159" y="160"/>
                  <a:pt x="159" y="160"/>
                </a:cubicBezTo>
                <a:cubicBezTo>
                  <a:pt x="159" y="196"/>
                  <a:pt x="159" y="196"/>
                  <a:pt x="159" y="196"/>
                </a:cubicBezTo>
                <a:cubicBezTo>
                  <a:pt x="159" y="197"/>
                  <a:pt x="160" y="198"/>
                  <a:pt x="160" y="198"/>
                </a:cubicBezTo>
                <a:cubicBezTo>
                  <a:pt x="168" y="198"/>
                  <a:pt x="168" y="198"/>
                  <a:pt x="168" y="198"/>
                </a:cubicBezTo>
                <a:cubicBezTo>
                  <a:pt x="169" y="198"/>
                  <a:pt x="170" y="199"/>
                  <a:pt x="169" y="200"/>
                </a:cubicBezTo>
                <a:cubicBezTo>
                  <a:pt x="151" y="217"/>
                  <a:pt x="151" y="217"/>
                  <a:pt x="151" y="217"/>
                </a:cubicBezTo>
                <a:cubicBezTo>
                  <a:pt x="151" y="218"/>
                  <a:pt x="149" y="218"/>
                  <a:pt x="148" y="217"/>
                </a:cubicBezTo>
                <a:cubicBezTo>
                  <a:pt x="131" y="200"/>
                  <a:pt x="131" y="200"/>
                  <a:pt x="131" y="200"/>
                </a:cubicBezTo>
                <a:cubicBezTo>
                  <a:pt x="130" y="199"/>
                  <a:pt x="130" y="198"/>
                  <a:pt x="132" y="198"/>
                </a:cubicBezTo>
                <a:cubicBezTo>
                  <a:pt x="139" y="198"/>
                  <a:pt x="139" y="198"/>
                  <a:pt x="139" y="198"/>
                </a:cubicBezTo>
                <a:cubicBezTo>
                  <a:pt x="140" y="198"/>
                  <a:pt x="140" y="197"/>
                  <a:pt x="140" y="196"/>
                </a:cubicBezTo>
                <a:cubicBezTo>
                  <a:pt x="140" y="160"/>
                  <a:pt x="140" y="160"/>
                  <a:pt x="140" y="160"/>
                </a:cubicBezTo>
                <a:cubicBezTo>
                  <a:pt x="104" y="160"/>
                  <a:pt x="104" y="160"/>
                  <a:pt x="104" y="160"/>
                </a:cubicBezTo>
                <a:cubicBezTo>
                  <a:pt x="103" y="160"/>
                  <a:pt x="103" y="160"/>
                  <a:pt x="103" y="161"/>
                </a:cubicBezTo>
                <a:cubicBezTo>
                  <a:pt x="103" y="168"/>
                  <a:pt x="103" y="168"/>
                  <a:pt x="103" y="168"/>
                </a:cubicBezTo>
                <a:cubicBezTo>
                  <a:pt x="103" y="170"/>
                  <a:pt x="101" y="171"/>
                  <a:pt x="100" y="169"/>
                </a:cubicBezTo>
                <a:cubicBezTo>
                  <a:pt x="83" y="152"/>
                  <a:pt x="83" y="152"/>
                  <a:pt x="83" y="152"/>
                </a:cubicBezTo>
                <a:cubicBezTo>
                  <a:pt x="82" y="151"/>
                  <a:pt x="82" y="150"/>
                  <a:pt x="83" y="149"/>
                </a:cubicBezTo>
                <a:cubicBezTo>
                  <a:pt x="100" y="132"/>
                  <a:pt x="100" y="132"/>
                  <a:pt x="100" y="132"/>
                </a:cubicBezTo>
                <a:cubicBezTo>
                  <a:pt x="101" y="130"/>
                  <a:pt x="103" y="131"/>
                  <a:pt x="103" y="133"/>
                </a:cubicBezTo>
                <a:cubicBezTo>
                  <a:pt x="103" y="140"/>
                  <a:pt x="103" y="140"/>
                  <a:pt x="103" y="140"/>
                </a:cubicBezTo>
                <a:cubicBezTo>
                  <a:pt x="103" y="140"/>
                  <a:pt x="103" y="141"/>
                  <a:pt x="104" y="141"/>
                </a:cubicBezTo>
                <a:cubicBezTo>
                  <a:pt x="140" y="141"/>
                  <a:pt x="140" y="141"/>
                  <a:pt x="140" y="141"/>
                </a:cubicBezTo>
                <a:cubicBezTo>
                  <a:pt x="140" y="104"/>
                  <a:pt x="140" y="104"/>
                  <a:pt x="140" y="104"/>
                </a:cubicBezTo>
                <a:cubicBezTo>
                  <a:pt x="140" y="104"/>
                  <a:pt x="140" y="103"/>
                  <a:pt x="139" y="103"/>
                </a:cubicBezTo>
                <a:cubicBezTo>
                  <a:pt x="132" y="103"/>
                  <a:pt x="132" y="103"/>
                  <a:pt x="132" y="103"/>
                </a:cubicBezTo>
                <a:cubicBezTo>
                  <a:pt x="130" y="103"/>
                  <a:pt x="130" y="102"/>
                  <a:pt x="131" y="101"/>
                </a:cubicBezTo>
                <a:cubicBezTo>
                  <a:pt x="148" y="84"/>
                  <a:pt x="148" y="84"/>
                  <a:pt x="148" y="84"/>
                </a:cubicBezTo>
                <a:cubicBezTo>
                  <a:pt x="149" y="83"/>
                  <a:pt x="151" y="83"/>
                  <a:pt x="151" y="84"/>
                </a:cubicBezTo>
                <a:cubicBezTo>
                  <a:pt x="169" y="101"/>
                  <a:pt x="169" y="101"/>
                  <a:pt x="169" y="101"/>
                </a:cubicBezTo>
                <a:cubicBezTo>
                  <a:pt x="170" y="102"/>
                  <a:pt x="169" y="103"/>
                  <a:pt x="168" y="103"/>
                </a:cubicBezTo>
                <a:cubicBezTo>
                  <a:pt x="160" y="103"/>
                  <a:pt x="160" y="103"/>
                  <a:pt x="160" y="103"/>
                </a:cubicBezTo>
                <a:cubicBezTo>
                  <a:pt x="160" y="103"/>
                  <a:pt x="159" y="104"/>
                  <a:pt x="159" y="104"/>
                </a:cubicBezTo>
                <a:cubicBezTo>
                  <a:pt x="159" y="141"/>
                  <a:pt x="159" y="141"/>
                  <a:pt x="159" y="141"/>
                </a:cubicBezTo>
                <a:cubicBezTo>
                  <a:pt x="196" y="141"/>
                  <a:pt x="196" y="141"/>
                  <a:pt x="196" y="141"/>
                </a:cubicBezTo>
                <a:cubicBezTo>
                  <a:pt x="197" y="141"/>
                  <a:pt x="197" y="140"/>
                  <a:pt x="197" y="140"/>
                </a:cubicBezTo>
                <a:cubicBezTo>
                  <a:pt x="197" y="133"/>
                  <a:pt x="197" y="133"/>
                  <a:pt x="197" y="133"/>
                </a:cubicBezTo>
                <a:cubicBezTo>
                  <a:pt x="197" y="131"/>
                  <a:pt x="198" y="130"/>
                  <a:pt x="200" y="132"/>
                </a:cubicBezTo>
                <a:lnTo>
                  <a:pt x="217" y="149"/>
                </a:lnTo>
                <a:close/>
                <a:moveTo>
                  <a:pt x="150" y="150"/>
                </a:moveTo>
                <a:cubicBezTo>
                  <a:pt x="150" y="150"/>
                  <a:pt x="150" y="150"/>
                  <a:pt x="150" y="150"/>
                </a:cubicBezTo>
                <a:cubicBezTo>
                  <a:pt x="150" y="150"/>
                  <a:pt x="150" y="150"/>
                  <a:pt x="150" y="150"/>
                </a:cubicBezTo>
                <a:cubicBezTo>
                  <a:pt x="150" y="150"/>
                  <a:pt x="150" y="150"/>
                  <a:pt x="150" y="150"/>
                </a:cubicBezTo>
                <a:close/>
                <a:moveTo>
                  <a:pt x="0" y="183"/>
                </a:moveTo>
                <a:cubicBezTo>
                  <a:pt x="75" y="183"/>
                  <a:pt x="75" y="183"/>
                  <a:pt x="75" y="183"/>
                </a:cubicBezTo>
                <a:cubicBezTo>
                  <a:pt x="37" y="118"/>
                  <a:pt x="37" y="118"/>
                  <a:pt x="37" y="118"/>
                </a:cubicBezTo>
                <a:lnTo>
                  <a:pt x="0" y="183"/>
                </a:lnTo>
                <a:close/>
                <a:moveTo>
                  <a:pt x="281" y="183"/>
                </a:moveTo>
                <a:cubicBezTo>
                  <a:pt x="300" y="150"/>
                  <a:pt x="300" y="150"/>
                  <a:pt x="300" y="150"/>
                </a:cubicBezTo>
                <a:cubicBezTo>
                  <a:pt x="281" y="118"/>
                  <a:pt x="281" y="118"/>
                  <a:pt x="281" y="118"/>
                </a:cubicBezTo>
                <a:cubicBezTo>
                  <a:pt x="244" y="118"/>
                  <a:pt x="244" y="118"/>
                  <a:pt x="244" y="118"/>
                </a:cubicBezTo>
                <a:cubicBezTo>
                  <a:pt x="225" y="150"/>
                  <a:pt x="225" y="150"/>
                  <a:pt x="225" y="150"/>
                </a:cubicBezTo>
                <a:cubicBezTo>
                  <a:pt x="244" y="183"/>
                  <a:pt x="244" y="183"/>
                  <a:pt x="244" y="183"/>
                </a:cubicBezTo>
                <a:lnTo>
                  <a:pt x="281" y="183"/>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defRPr/>
            </a:pPr>
            <a:endParaRPr lang="en-US" sz="1764"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708" name="Freeform 15"/>
          <p:cNvSpPr>
            <a:spLocks noChangeAspect="1" noEditPoints="1"/>
          </p:cNvSpPr>
          <p:nvPr/>
        </p:nvSpPr>
        <p:spPr bwMode="black">
          <a:xfrm>
            <a:off x="8128549" y="3344391"/>
            <a:ext cx="276618" cy="276936"/>
          </a:xfrm>
          <a:custGeom>
            <a:avLst/>
            <a:gdLst>
              <a:gd name="T0" fmla="*/ 455 w 708"/>
              <a:gd name="T1" fmla="*/ 121 h 709"/>
              <a:gd name="T2" fmla="*/ 392 w 708"/>
              <a:gd name="T3" fmla="*/ 121 h 709"/>
              <a:gd name="T4" fmla="*/ 392 w 708"/>
              <a:gd name="T5" fmla="*/ 206 h 709"/>
              <a:gd name="T6" fmla="*/ 316 w 708"/>
              <a:gd name="T7" fmla="*/ 206 h 709"/>
              <a:gd name="T8" fmla="*/ 316 w 708"/>
              <a:gd name="T9" fmla="*/ 121 h 709"/>
              <a:gd name="T10" fmla="*/ 250 w 708"/>
              <a:gd name="T11" fmla="*/ 121 h 709"/>
              <a:gd name="T12" fmla="*/ 354 w 708"/>
              <a:gd name="T13" fmla="*/ 0 h 709"/>
              <a:gd name="T14" fmla="*/ 455 w 708"/>
              <a:gd name="T15" fmla="*/ 121 h 709"/>
              <a:gd name="T16" fmla="*/ 205 w 708"/>
              <a:gd name="T17" fmla="*/ 371 h 709"/>
              <a:gd name="T18" fmla="*/ 139 w 708"/>
              <a:gd name="T19" fmla="*/ 371 h 709"/>
              <a:gd name="T20" fmla="*/ 139 w 708"/>
              <a:gd name="T21" fmla="*/ 456 h 709"/>
              <a:gd name="T22" fmla="*/ 63 w 708"/>
              <a:gd name="T23" fmla="*/ 456 h 709"/>
              <a:gd name="T24" fmla="*/ 63 w 708"/>
              <a:gd name="T25" fmla="*/ 371 h 709"/>
              <a:gd name="T26" fmla="*/ 0 w 708"/>
              <a:gd name="T27" fmla="*/ 371 h 709"/>
              <a:gd name="T28" fmla="*/ 101 w 708"/>
              <a:gd name="T29" fmla="*/ 251 h 709"/>
              <a:gd name="T30" fmla="*/ 205 w 708"/>
              <a:gd name="T31" fmla="*/ 371 h 709"/>
              <a:gd name="T32" fmla="*/ 205 w 708"/>
              <a:gd name="T33" fmla="*/ 503 h 709"/>
              <a:gd name="T34" fmla="*/ 0 w 708"/>
              <a:gd name="T35" fmla="*/ 503 h 709"/>
              <a:gd name="T36" fmla="*/ 0 w 708"/>
              <a:gd name="T37" fmla="*/ 709 h 709"/>
              <a:gd name="T38" fmla="*/ 205 w 708"/>
              <a:gd name="T39" fmla="*/ 709 h 709"/>
              <a:gd name="T40" fmla="*/ 205 w 708"/>
              <a:gd name="T41" fmla="*/ 503 h 709"/>
              <a:gd name="T42" fmla="*/ 708 w 708"/>
              <a:gd name="T43" fmla="*/ 503 h 709"/>
              <a:gd name="T44" fmla="*/ 503 w 708"/>
              <a:gd name="T45" fmla="*/ 503 h 709"/>
              <a:gd name="T46" fmla="*/ 503 w 708"/>
              <a:gd name="T47" fmla="*/ 709 h 709"/>
              <a:gd name="T48" fmla="*/ 708 w 708"/>
              <a:gd name="T49" fmla="*/ 709 h 709"/>
              <a:gd name="T50" fmla="*/ 708 w 708"/>
              <a:gd name="T51" fmla="*/ 503 h 709"/>
              <a:gd name="T52" fmla="*/ 708 w 708"/>
              <a:gd name="T53" fmla="*/ 0 h 709"/>
              <a:gd name="T54" fmla="*/ 503 w 708"/>
              <a:gd name="T55" fmla="*/ 0 h 709"/>
              <a:gd name="T56" fmla="*/ 503 w 708"/>
              <a:gd name="T57" fmla="*/ 206 h 709"/>
              <a:gd name="T58" fmla="*/ 708 w 708"/>
              <a:gd name="T59" fmla="*/ 206 h 709"/>
              <a:gd name="T60" fmla="*/ 708 w 708"/>
              <a:gd name="T61" fmla="*/ 0 h 709"/>
              <a:gd name="T62" fmla="*/ 708 w 708"/>
              <a:gd name="T63" fmla="*/ 251 h 709"/>
              <a:gd name="T64" fmla="*/ 503 w 708"/>
              <a:gd name="T65" fmla="*/ 251 h 709"/>
              <a:gd name="T66" fmla="*/ 503 w 708"/>
              <a:gd name="T67" fmla="*/ 456 h 709"/>
              <a:gd name="T68" fmla="*/ 708 w 708"/>
              <a:gd name="T69" fmla="*/ 456 h 709"/>
              <a:gd name="T70" fmla="*/ 708 w 708"/>
              <a:gd name="T71" fmla="*/ 251 h 709"/>
              <a:gd name="T72" fmla="*/ 455 w 708"/>
              <a:gd name="T73" fmla="*/ 251 h 709"/>
              <a:gd name="T74" fmla="*/ 250 w 708"/>
              <a:gd name="T75" fmla="*/ 251 h 709"/>
              <a:gd name="T76" fmla="*/ 250 w 708"/>
              <a:gd name="T77" fmla="*/ 456 h 709"/>
              <a:gd name="T78" fmla="*/ 455 w 708"/>
              <a:gd name="T79" fmla="*/ 456 h 709"/>
              <a:gd name="T80" fmla="*/ 455 w 708"/>
              <a:gd name="T81" fmla="*/ 251 h 709"/>
              <a:gd name="T82" fmla="*/ 455 w 708"/>
              <a:gd name="T83" fmla="*/ 503 h 709"/>
              <a:gd name="T84" fmla="*/ 250 w 708"/>
              <a:gd name="T85" fmla="*/ 503 h 709"/>
              <a:gd name="T86" fmla="*/ 250 w 708"/>
              <a:gd name="T87" fmla="*/ 709 h 709"/>
              <a:gd name="T88" fmla="*/ 455 w 708"/>
              <a:gd name="T89" fmla="*/ 709 h 709"/>
              <a:gd name="T90" fmla="*/ 455 w 708"/>
              <a:gd name="T91" fmla="*/ 503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8" h="709">
                <a:moveTo>
                  <a:pt x="455" y="121"/>
                </a:moveTo>
                <a:lnTo>
                  <a:pt x="392" y="121"/>
                </a:lnTo>
                <a:lnTo>
                  <a:pt x="392" y="206"/>
                </a:lnTo>
                <a:lnTo>
                  <a:pt x="316" y="206"/>
                </a:lnTo>
                <a:lnTo>
                  <a:pt x="316" y="121"/>
                </a:lnTo>
                <a:lnTo>
                  <a:pt x="250" y="121"/>
                </a:lnTo>
                <a:lnTo>
                  <a:pt x="354" y="0"/>
                </a:lnTo>
                <a:lnTo>
                  <a:pt x="455" y="121"/>
                </a:lnTo>
                <a:close/>
                <a:moveTo>
                  <a:pt x="205" y="371"/>
                </a:moveTo>
                <a:lnTo>
                  <a:pt x="139" y="371"/>
                </a:lnTo>
                <a:lnTo>
                  <a:pt x="139" y="456"/>
                </a:lnTo>
                <a:lnTo>
                  <a:pt x="63" y="456"/>
                </a:lnTo>
                <a:lnTo>
                  <a:pt x="63" y="371"/>
                </a:lnTo>
                <a:lnTo>
                  <a:pt x="0" y="371"/>
                </a:lnTo>
                <a:lnTo>
                  <a:pt x="101" y="251"/>
                </a:lnTo>
                <a:lnTo>
                  <a:pt x="205" y="371"/>
                </a:lnTo>
                <a:close/>
                <a:moveTo>
                  <a:pt x="205" y="503"/>
                </a:moveTo>
                <a:lnTo>
                  <a:pt x="0" y="503"/>
                </a:lnTo>
                <a:lnTo>
                  <a:pt x="0" y="709"/>
                </a:lnTo>
                <a:lnTo>
                  <a:pt x="205" y="709"/>
                </a:lnTo>
                <a:lnTo>
                  <a:pt x="205" y="503"/>
                </a:lnTo>
                <a:close/>
                <a:moveTo>
                  <a:pt x="708" y="503"/>
                </a:moveTo>
                <a:lnTo>
                  <a:pt x="503" y="503"/>
                </a:lnTo>
                <a:lnTo>
                  <a:pt x="503" y="709"/>
                </a:lnTo>
                <a:lnTo>
                  <a:pt x="708" y="709"/>
                </a:lnTo>
                <a:lnTo>
                  <a:pt x="708" y="503"/>
                </a:lnTo>
                <a:close/>
                <a:moveTo>
                  <a:pt x="708" y="0"/>
                </a:moveTo>
                <a:lnTo>
                  <a:pt x="503" y="0"/>
                </a:lnTo>
                <a:lnTo>
                  <a:pt x="503" y="206"/>
                </a:lnTo>
                <a:lnTo>
                  <a:pt x="708" y="206"/>
                </a:lnTo>
                <a:lnTo>
                  <a:pt x="708" y="0"/>
                </a:lnTo>
                <a:close/>
                <a:moveTo>
                  <a:pt x="708" y="251"/>
                </a:moveTo>
                <a:lnTo>
                  <a:pt x="503" y="251"/>
                </a:lnTo>
                <a:lnTo>
                  <a:pt x="503" y="456"/>
                </a:lnTo>
                <a:lnTo>
                  <a:pt x="708" y="456"/>
                </a:lnTo>
                <a:lnTo>
                  <a:pt x="708" y="251"/>
                </a:lnTo>
                <a:close/>
                <a:moveTo>
                  <a:pt x="455" y="251"/>
                </a:moveTo>
                <a:lnTo>
                  <a:pt x="250" y="251"/>
                </a:lnTo>
                <a:lnTo>
                  <a:pt x="250" y="456"/>
                </a:lnTo>
                <a:lnTo>
                  <a:pt x="455" y="456"/>
                </a:lnTo>
                <a:lnTo>
                  <a:pt x="455" y="251"/>
                </a:lnTo>
                <a:close/>
                <a:moveTo>
                  <a:pt x="455" y="503"/>
                </a:moveTo>
                <a:lnTo>
                  <a:pt x="250" y="503"/>
                </a:lnTo>
                <a:lnTo>
                  <a:pt x="250" y="709"/>
                </a:lnTo>
                <a:lnTo>
                  <a:pt x="455" y="709"/>
                </a:lnTo>
                <a:lnTo>
                  <a:pt x="455" y="503"/>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defRPr/>
            </a:pPr>
            <a:endParaRPr lang="en-US" sz="1764"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710" name="Group 709"/>
          <p:cNvGrpSpPr/>
          <p:nvPr/>
        </p:nvGrpSpPr>
        <p:grpSpPr>
          <a:xfrm>
            <a:off x="5958239" y="4594151"/>
            <a:ext cx="291820" cy="293152"/>
            <a:chOff x="513213" y="1516062"/>
            <a:chExt cx="4163327" cy="4158599"/>
          </a:xfrm>
          <a:solidFill>
            <a:schemeClr val="tx1"/>
          </a:solidFill>
        </p:grpSpPr>
        <p:sp>
          <p:nvSpPr>
            <p:cNvPr id="711" name="Oval 710"/>
            <p:cNvSpPr/>
            <p:nvPr/>
          </p:nvSpPr>
          <p:spPr bwMode="auto">
            <a:xfrm>
              <a:off x="1943819" y="1516062"/>
              <a:ext cx="1294216" cy="1332901"/>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defRPr/>
              </a:pPr>
              <a:endParaRPr lang="en-US" sz="1764"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712" name="Oval 711"/>
            <p:cNvSpPr/>
            <p:nvPr/>
          </p:nvSpPr>
          <p:spPr bwMode="auto">
            <a:xfrm>
              <a:off x="3382324" y="2583244"/>
              <a:ext cx="1294216" cy="1332901"/>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defRPr/>
              </a:pPr>
              <a:endParaRPr lang="en-US" sz="1764"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713" name="Oval 712"/>
            <p:cNvSpPr/>
            <p:nvPr/>
          </p:nvSpPr>
          <p:spPr bwMode="auto">
            <a:xfrm>
              <a:off x="2823741" y="4341760"/>
              <a:ext cx="1294216" cy="1332901"/>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defRPr/>
              </a:pPr>
              <a:endParaRPr lang="en-US" sz="1764"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714" name="Oval 713"/>
            <p:cNvSpPr/>
            <p:nvPr/>
          </p:nvSpPr>
          <p:spPr bwMode="auto">
            <a:xfrm>
              <a:off x="1076574" y="4340020"/>
              <a:ext cx="1294216" cy="1332901"/>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defRPr/>
              </a:pPr>
              <a:endParaRPr lang="en-US" sz="1764"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715" name="Oval 714"/>
            <p:cNvSpPr/>
            <p:nvPr/>
          </p:nvSpPr>
          <p:spPr bwMode="auto">
            <a:xfrm>
              <a:off x="513213" y="2605980"/>
              <a:ext cx="1294216" cy="1332901"/>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defRPr/>
              </a:pPr>
              <a:endParaRPr lang="en-US" sz="1764"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716" name="Rectangle 715"/>
            <p:cNvSpPr/>
            <p:nvPr/>
          </p:nvSpPr>
          <p:spPr bwMode="auto">
            <a:xfrm rot="6441055">
              <a:off x="3148580" y="3866168"/>
              <a:ext cx="1295400" cy="39443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defRPr/>
              </a:pPr>
              <a:endParaRPr lang="en-US" sz="1764"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717" name="Rectangle 716"/>
            <p:cNvSpPr/>
            <p:nvPr/>
          </p:nvSpPr>
          <p:spPr bwMode="auto">
            <a:xfrm rot="8563381">
              <a:off x="1215635" y="2519037"/>
              <a:ext cx="1295400" cy="39443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defRPr/>
              </a:pPr>
              <a:endParaRPr lang="en-US" sz="1764"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718" name="Rectangle 717"/>
            <p:cNvSpPr/>
            <p:nvPr/>
          </p:nvSpPr>
          <p:spPr bwMode="auto">
            <a:xfrm rot="4358614">
              <a:off x="746155" y="3910234"/>
              <a:ext cx="1295400" cy="39443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defRPr/>
              </a:pPr>
              <a:endParaRPr lang="en-US" sz="1764"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719" name="Rectangle 718"/>
            <p:cNvSpPr/>
            <p:nvPr/>
          </p:nvSpPr>
          <p:spPr bwMode="auto">
            <a:xfrm>
              <a:off x="1870237" y="4862094"/>
              <a:ext cx="1295400" cy="39443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defRPr/>
              </a:pPr>
              <a:endParaRPr lang="en-US" sz="1764"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720" name="Rectangle 719"/>
            <p:cNvSpPr/>
            <p:nvPr/>
          </p:nvSpPr>
          <p:spPr bwMode="auto">
            <a:xfrm rot="13043729" flipH="1">
              <a:off x="2710216" y="2544992"/>
              <a:ext cx="1295400" cy="39443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defRPr/>
              </a:pPr>
              <a:endParaRPr lang="en-US" sz="1764"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721" name="Freeform 9"/>
          <p:cNvSpPr>
            <a:spLocks noChangeAspect="1" noEditPoints="1"/>
          </p:cNvSpPr>
          <p:nvPr/>
        </p:nvSpPr>
        <p:spPr bwMode="black">
          <a:xfrm>
            <a:off x="1623990" y="3363687"/>
            <a:ext cx="315999" cy="256221"/>
          </a:xfrm>
          <a:custGeom>
            <a:avLst/>
            <a:gdLst>
              <a:gd name="T0" fmla="*/ 600 w 1107"/>
              <a:gd name="T1" fmla="*/ 625 h 897"/>
              <a:gd name="T2" fmla="*/ 649 w 1107"/>
              <a:gd name="T3" fmla="*/ 567 h 897"/>
              <a:gd name="T4" fmla="*/ 727 w 1107"/>
              <a:gd name="T5" fmla="*/ 482 h 897"/>
              <a:gd name="T6" fmla="*/ 601 w 1107"/>
              <a:gd name="T7" fmla="*/ 434 h 897"/>
              <a:gd name="T8" fmla="*/ 628 w 1107"/>
              <a:gd name="T9" fmla="*/ 305 h 897"/>
              <a:gd name="T10" fmla="*/ 547 w 1107"/>
              <a:gd name="T11" fmla="*/ 240 h 897"/>
              <a:gd name="T12" fmla="*/ 427 w 1107"/>
              <a:gd name="T13" fmla="*/ 287 h 897"/>
              <a:gd name="T14" fmla="*/ 368 w 1107"/>
              <a:gd name="T15" fmla="*/ 170 h 897"/>
              <a:gd name="T16" fmla="*/ 285 w 1107"/>
              <a:gd name="T17" fmla="*/ 263 h 897"/>
              <a:gd name="T18" fmla="*/ 241 w 1107"/>
              <a:gd name="T19" fmla="*/ 313 h 897"/>
              <a:gd name="T20" fmla="*/ 139 w 1107"/>
              <a:gd name="T21" fmla="*/ 281 h 897"/>
              <a:gd name="T22" fmla="*/ 79 w 1107"/>
              <a:gd name="T23" fmla="*/ 355 h 897"/>
              <a:gd name="T24" fmla="*/ 132 w 1107"/>
              <a:gd name="T25" fmla="*/ 446 h 897"/>
              <a:gd name="T26" fmla="*/ 83 w 1107"/>
              <a:gd name="T27" fmla="*/ 505 h 897"/>
              <a:gd name="T28" fmla="*/ 5 w 1107"/>
              <a:gd name="T29" fmla="*/ 590 h 897"/>
              <a:gd name="T30" fmla="*/ 132 w 1107"/>
              <a:gd name="T31" fmla="*/ 638 h 897"/>
              <a:gd name="T32" fmla="*/ 145 w 1107"/>
              <a:gd name="T33" fmla="*/ 669 h 897"/>
              <a:gd name="T34" fmla="*/ 110 w 1107"/>
              <a:gd name="T35" fmla="*/ 793 h 897"/>
              <a:gd name="T36" fmla="*/ 230 w 1107"/>
              <a:gd name="T37" fmla="*/ 781 h 897"/>
              <a:gd name="T38" fmla="*/ 306 w 1107"/>
              <a:gd name="T39" fmla="*/ 785 h 897"/>
              <a:gd name="T40" fmla="*/ 346 w 1107"/>
              <a:gd name="T41" fmla="*/ 878 h 897"/>
              <a:gd name="T42" fmla="*/ 440 w 1107"/>
              <a:gd name="T43" fmla="*/ 872 h 897"/>
              <a:gd name="T44" fmla="*/ 466 w 1107"/>
              <a:gd name="T45" fmla="*/ 764 h 897"/>
              <a:gd name="T46" fmla="*/ 539 w 1107"/>
              <a:gd name="T47" fmla="*/ 755 h 897"/>
              <a:gd name="T48" fmla="*/ 659 w 1107"/>
              <a:gd name="T49" fmla="*/ 743 h 897"/>
              <a:gd name="T50" fmla="*/ 263 w 1107"/>
              <a:gd name="T51" fmla="*/ 452 h 897"/>
              <a:gd name="T52" fmla="*/ 281 w 1107"/>
              <a:gd name="T53" fmla="*/ 633 h 897"/>
              <a:gd name="T54" fmla="*/ 1002 w 1107"/>
              <a:gd name="T55" fmla="*/ 332 h 897"/>
              <a:gd name="T56" fmla="*/ 1043 w 1107"/>
              <a:gd name="T57" fmla="*/ 304 h 897"/>
              <a:gd name="T58" fmla="*/ 1107 w 1107"/>
              <a:gd name="T59" fmla="*/ 266 h 897"/>
              <a:gd name="T60" fmla="*/ 1037 w 1107"/>
              <a:gd name="T61" fmla="*/ 213 h 897"/>
              <a:gd name="T62" fmla="*/ 1077 w 1107"/>
              <a:gd name="T63" fmla="*/ 138 h 897"/>
              <a:gd name="T64" fmla="*/ 1038 w 1107"/>
              <a:gd name="T65" fmla="*/ 83 h 897"/>
              <a:gd name="T66" fmla="*/ 956 w 1107"/>
              <a:gd name="T67" fmla="*/ 91 h 897"/>
              <a:gd name="T68" fmla="*/ 940 w 1107"/>
              <a:gd name="T69" fmla="*/ 7 h 897"/>
              <a:gd name="T70" fmla="*/ 872 w 1107"/>
              <a:gd name="T71" fmla="*/ 50 h 897"/>
              <a:gd name="T72" fmla="*/ 836 w 1107"/>
              <a:gd name="T73" fmla="*/ 74 h 897"/>
              <a:gd name="T74" fmla="*/ 778 w 1107"/>
              <a:gd name="T75" fmla="*/ 35 h 897"/>
              <a:gd name="T76" fmla="*/ 728 w 1107"/>
              <a:gd name="T77" fmla="*/ 70 h 897"/>
              <a:gd name="T78" fmla="*/ 744 w 1107"/>
              <a:gd name="T79" fmla="*/ 136 h 897"/>
              <a:gd name="T80" fmla="*/ 703 w 1107"/>
              <a:gd name="T81" fmla="*/ 164 h 897"/>
              <a:gd name="T82" fmla="*/ 640 w 1107"/>
              <a:gd name="T83" fmla="*/ 203 h 897"/>
              <a:gd name="T84" fmla="*/ 710 w 1107"/>
              <a:gd name="T85" fmla="*/ 255 h 897"/>
              <a:gd name="T86" fmla="*/ 712 w 1107"/>
              <a:gd name="T87" fmla="*/ 277 h 897"/>
              <a:gd name="T88" fmla="*/ 668 w 1107"/>
              <a:gd name="T89" fmla="*/ 347 h 897"/>
              <a:gd name="T90" fmla="*/ 745 w 1107"/>
              <a:gd name="T91" fmla="*/ 361 h 897"/>
              <a:gd name="T92" fmla="*/ 791 w 1107"/>
              <a:gd name="T93" fmla="*/ 377 h 897"/>
              <a:gd name="T94" fmla="*/ 799 w 1107"/>
              <a:gd name="T95" fmla="*/ 443 h 897"/>
              <a:gd name="T96" fmla="*/ 859 w 1107"/>
              <a:gd name="T97" fmla="*/ 456 h 897"/>
              <a:gd name="T98" fmla="*/ 894 w 1107"/>
              <a:gd name="T99" fmla="*/ 393 h 897"/>
              <a:gd name="T100" fmla="*/ 941 w 1107"/>
              <a:gd name="T101" fmla="*/ 401 h 897"/>
              <a:gd name="T102" fmla="*/ 1018 w 1107"/>
              <a:gd name="T103" fmla="*/ 415 h 897"/>
              <a:gd name="T104" fmla="*/ 825 w 1107"/>
              <a:gd name="T105" fmla="*/ 164 h 897"/>
              <a:gd name="T106" fmla="*/ 803 w 1107"/>
              <a:gd name="T107" fmla="*/ 279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7" h="897">
                <a:moveTo>
                  <a:pt x="654" y="716"/>
                </a:moveTo>
                <a:cubicBezTo>
                  <a:pt x="616" y="670"/>
                  <a:pt x="616" y="670"/>
                  <a:pt x="616" y="670"/>
                </a:cubicBezTo>
                <a:cubicBezTo>
                  <a:pt x="593" y="654"/>
                  <a:pt x="603" y="638"/>
                  <a:pt x="600" y="625"/>
                </a:cubicBezTo>
                <a:cubicBezTo>
                  <a:pt x="600" y="625"/>
                  <a:pt x="600" y="625"/>
                  <a:pt x="600" y="625"/>
                </a:cubicBezTo>
                <a:cubicBezTo>
                  <a:pt x="605" y="617"/>
                  <a:pt x="611" y="609"/>
                  <a:pt x="608" y="596"/>
                </a:cubicBezTo>
                <a:cubicBezTo>
                  <a:pt x="618" y="580"/>
                  <a:pt x="623" y="572"/>
                  <a:pt x="649" y="567"/>
                </a:cubicBezTo>
                <a:cubicBezTo>
                  <a:pt x="715" y="553"/>
                  <a:pt x="715" y="553"/>
                  <a:pt x="715" y="553"/>
                </a:cubicBezTo>
                <a:cubicBezTo>
                  <a:pt x="728" y="550"/>
                  <a:pt x="733" y="542"/>
                  <a:pt x="730" y="529"/>
                </a:cubicBezTo>
                <a:cubicBezTo>
                  <a:pt x="727" y="482"/>
                  <a:pt x="727" y="482"/>
                  <a:pt x="727" y="482"/>
                </a:cubicBezTo>
                <a:cubicBezTo>
                  <a:pt x="724" y="469"/>
                  <a:pt x="717" y="463"/>
                  <a:pt x="701" y="453"/>
                </a:cubicBezTo>
                <a:cubicBezTo>
                  <a:pt x="641" y="459"/>
                  <a:pt x="641" y="459"/>
                  <a:pt x="641" y="459"/>
                </a:cubicBezTo>
                <a:cubicBezTo>
                  <a:pt x="620" y="457"/>
                  <a:pt x="604" y="447"/>
                  <a:pt x="601" y="434"/>
                </a:cubicBezTo>
                <a:cubicBezTo>
                  <a:pt x="598" y="421"/>
                  <a:pt x="590" y="416"/>
                  <a:pt x="580" y="397"/>
                </a:cubicBezTo>
                <a:cubicBezTo>
                  <a:pt x="577" y="384"/>
                  <a:pt x="574" y="371"/>
                  <a:pt x="584" y="355"/>
                </a:cubicBezTo>
                <a:cubicBezTo>
                  <a:pt x="628" y="305"/>
                  <a:pt x="628" y="305"/>
                  <a:pt x="628" y="305"/>
                </a:cubicBezTo>
                <a:cubicBezTo>
                  <a:pt x="634" y="297"/>
                  <a:pt x="631" y="284"/>
                  <a:pt x="623" y="279"/>
                </a:cubicBezTo>
                <a:cubicBezTo>
                  <a:pt x="581" y="240"/>
                  <a:pt x="581" y="240"/>
                  <a:pt x="581" y="240"/>
                </a:cubicBezTo>
                <a:cubicBezTo>
                  <a:pt x="573" y="235"/>
                  <a:pt x="560" y="238"/>
                  <a:pt x="547" y="240"/>
                </a:cubicBezTo>
                <a:cubicBezTo>
                  <a:pt x="503" y="291"/>
                  <a:pt x="503" y="291"/>
                  <a:pt x="503" y="291"/>
                </a:cubicBezTo>
                <a:cubicBezTo>
                  <a:pt x="484" y="302"/>
                  <a:pt x="471" y="304"/>
                  <a:pt x="463" y="299"/>
                </a:cubicBezTo>
                <a:cubicBezTo>
                  <a:pt x="456" y="294"/>
                  <a:pt x="435" y="292"/>
                  <a:pt x="427" y="287"/>
                </a:cubicBezTo>
                <a:cubicBezTo>
                  <a:pt x="419" y="282"/>
                  <a:pt x="403" y="271"/>
                  <a:pt x="400" y="258"/>
                </a:cubicBezTo>
                <a:cubicBezTo>
                  <a:pt x="386" y="193"/>
                  <a:pt x="386" y="193"/>
                  <a:pt x="386" y="193"/>
                </a:cubicBezTo>
                <a:cubicBezTo>
                  <a:pt x="384" y="180"/>
                  <a:pt x="368" y="170"/>
                  <a:pt x="368" y="170"/>
                </a:cubicBezTo>
                <a:cubicBezTo>
                  <a:pt x="308" y="176"/>
                  <a:pt x="308" y="176"/>
                  <a:pt x="308" y="176"/>
                </a:cubicBezTo>
                <a:cubicBezTo>
                  <a:pt x="308" y="176"/>
                  <a:pt x="289" y="187"/>
                  <a:pt x="292" y="200"/>
                </a:cubicBezTo>
                <a:cubicBezTo>
                  <a:pt x="285" y="263"/>
                  <a:pt x="285" y="263"/>
                  <a:pt x="285" y="263"/>
                </a:cubicBezTo>
                <a:cubicBezTo>
                  <a:pt x="291" y="289"/>
                  <a:pt x="277" y="292"/>
                  <a:pt x="272" y="300"/>
                </a:cubicBezTo>
                <a:cubicBezTo>
                  <a:pt x="272" y="300"/>
                  <a:pt x="272" y="300"/>
                  <a:pt x="267" y="308"/>
                </a:cubicBezTo>
                <a:cubicBezTo>
                  <a:pt x="259" y="302"/>
                  <a:pt x="246" y="305"/>
                  <a:pt x="241" y="313"/>
                </a:cubicBezTo>
                <a:cubicBezTo>
                  <a:pt x="236" y="321"/>
                  <a:pt x="236" y="321"/>
                  <a:pt x="236" y="321"/>
                </a:cubicBezTo>
                <a:cubicBezTo>
                  <a:pt x="223" y="324"/>
                  <a:pt x="210" y="327"/>
                  <a:pt x="194" y="317"/>
                </a:cubicBezTo>
                <a:cubicBezTo>
                  <a:pt x="139" y="281"/>
                  <a:pt x="139" y="281"/>
                  <a:pt x="139" y="281"/>
                </a:cubicBezTo>
                <a:cubicBezTo>
                  <a:pt x="131" y="276"/>
                  <a:pt x="110" y="273"/>
                  <a:pt x="104" y="281"/>
                </a:cubicBezTo>
                <a:cubicBezTo>
                  <a:pt x="79" y="321"/>
                  <a:pt x="79" y="321"/>
                  <a:pt x="79" y="321"/>
                </a:cubicBezTo>
                <a:cubicBezTo>
                  <a:pt x="66" y="324"/>
                  <a:pt x="68" y="337"/>
                  <a:pt x="79" y="355"/>
                </a:cubicBezTo>
                <a:cubicBezTo>
                  <a:pt x="121" y="394"/>
                  <a:pt x="121" y="394"/>
                  <a:pt x="121" y="394"/>
                </a:cubicBezTo>
                <a:cubicBezTo>
                  <a:pt x="140" y="417"/>
                  <a:pt x="135" y="425"/>
                  <a:pt x="132" y="446"/>
                </a:cubicBezTo>
                <a:cubicBezTo>
                  <a:pt x="132" y="446"/>
                  <a:pt x="132" y="446"/>
                  <a:pt x="132" y="446"/>
                </a:cubicBezTo>
                <a:cubicBezTo>
                  <a:pt x="127" y="454"/>
                  <a:pt x="122" y="462"/>
                  <a:pt x="117" y="470"/>
                </a:cubicBezTo>
                <a:cubicBezTo>
                  <a:pt x="117" y="470"/>
                  <a:pt x="117" y="470"/>
                  <a:pt x="117" y="470"/>
                </a:cubicBezTo>
                <a:cubicBezTo>
                  <a:pt x="120" y="483"/>
                  <a:pt x="109" y="499"/>
                  <a:pt x="83" y="505"/>
                </a:cubicBezTo>
                <a:cubicBezTo>
                  <a:pt x="23" y="511"/>
                  <a:pt x="23" y="511"/>
                  <a:pt x="23" y="511"/>
                </a:cubicBezTo>
                <a:cubicBezTo>
                  <a:pt x="10" y="514"/>
                  <a:pt x="0" y="529"/>
                  <a:pt x="2" y="543"/>
                </a:cubicBezTo>
                <a:cubicBezTo>
                  <a:pt x="5" y="590"/>
                  <a:pt x="5" y="590"/>
                  <a:pt x="5" y="590"/>
                </a:cubicBezTo>
                <a:cubicBezTo>
                  <a:pt x="8" y="603"/>
                  <a:pt x="16" y="608"/>
                  <a:pt x="37" y="610"/>
                </a:cubicBezTo>
                <a:cubicBezTo>
                  <a:pt x="92" y="612"/>
                  <a:pt x="92" y="612"/>
                  <a:pt x="92" y="612"/>
                </a:cubicBezTo>
                <a:cubicBezTo>
                  <a:pt x="113" y="614"/>
                  <a:pt x="129" y="625"/>
                  <a:pt x="132" y="638"/>
                </a:cubicBezTo>
                <a:cubicBezTo>
                  <a:pt x="132" y="638"/>
                  <a:pt x="132" y="638"/>
                  <a:pt x="132" y="638"/>
                </a:cubicBezTo>
                <a:cubicBezTo>
                  <a:pt x="140" y="643"/>
                  <a:pt x="142" y="656"/>
                  <a:pt x="150" y="661"/>
                </a:cubicBezTo>
                <a:cubicBezTo>
                  <a:pt x="145" y="669"/>
                  <a:pt x="145" y="669"/>
                  <a:pt x="145" y="669"/>
                </a:cubicBezTo>
                <a:cubicBezTo>
                  <a:pt x="153" y="674"/>
                  <a:pt x="156" y="687"/>
                  <a:pt x="140" y="711"/>
                </a:cubicBezTo>
                <a:cubicBezTo>
                  <a:pt x="109" y="759"/>
                  <a:pt x="109" y="759"/>
                  <a:pt x="109" y="759"/>
                </a:cubicBezTo>
                <a:cubicBezTo>
                  <a:pt x="99" y="775"/>
                  <a:pt x="102" y="788"/>
                  <a:pt x="110" y="793"/>
                </a:cubicBezTo>
                <a:cubicBezTo>
                  <a:pt x="152" y="832"/>
                  <a:pt x="152" y="832"/>
                  <a:pt x="152" y="832"/>
                </a:cubicBezTo>
                <a:cubicBezTo>
                  <a:pt x="160" y="837"/>
                  <a:pt x="173" y="834"/>
                  <a:pt x="178" y="826"/>
                </a:cubicBezTo>
                <a:cubicBezTo>
                  <a:pt x="230" y="781"/>
                  <a:pt x="230" y="781"/>
                  <a:pt x="230" y="781"/>
                </a:cubicBezTo>
                <a:cubicBezTo>
                  <a:pt x="248" y="770"/>
                  <a:pt x="261" y="767"/>
                  <a:pt x="269" y="772"/>
                </a:cubicBezTo>
                <a:cubicBezTo>
                  <a:pt x="269" y="772"/>
                  <a:pt x="269" y="772"/>
                  <a:pt x="269" y="772"/>
                </a:cubicBezTo>
                <a:cubicBezTo>
                  <a:pt x="282" y="769"/>
                  <a:pt x="298" y="779"/>
                  <a:pt x="306" y="785"/>
                </a:cubicBezTo>
                <a:cubicBezTo>
                  <a:pt x="306" y="785"/>
                  <a:pt x="306" y="785"/>
                  <a:pt x="306" y="785"/>
                </a:cubicBezTo>
                <a:cubicBezTo>
                  <a:pt x="319" y="782"/>
                  <a:pt x="327" y="787"/>
                  <a:pt x="332" y="813"/>
                </a:cubicBezTo>
                <a:cubicBezTo>
                  <a:pt x="346" y="878"/>
                  <a:pt x="346" y="878"/>
                  <a:pt x="346" y="878"/>
                </a:cubicBezTo>
                <a:cubicBezTo>
                  <a:pt x="349" y="892"/>
                  <a:pt x="357" y="897"/>
                  <a:pt x="370" y="894"/>
                </a:cubicBezTo>
                <a:cubicBezTo>
                  <a:pt x="425" y="896"/>
                  <a:pt x="425" y="896"/>
                  <a:pt x="425" y="896"/>
                </a:cubicBezTo>
                <a:cubicBezTo>
                  <a:pt x="430" y="888"/>
                  <a:pt x="443" y="885"/>
                  <a:pt x="440" y="872"/>
                </a:cubicBezTo>
                <a:cubicBezTo>
                  <a:pt x="440" y="804"/>
                  <a:pt x="440" y="804"/>
                  <a:pt x="440" y="804"/>
                </a:cubicBezTo>
                <a:cubicBezTo>
                  <a:pt x="442" y="783"/>
                  <a:pt x="460" y="772"/>
                  <a:pt x="466" y="764"/>
                </a:cubicBezTo>
                <a:cubicBezTo>
                  <a:pt x="466" y="764"/>
                  <a:pt x="466" y="764"/>
                  <a:pt x="466" y="764"/>
                </a:cubicBezTo>
                <a:cubicBezTo>
                  <a:pt x="479" y="761"/>
                  <a:pt x="492" y="758"/>
                  <a:pt x="497" y="750"/>
                </a:cubicBezTo>
                <a:cubicBezTo>
                  <a:pt x="497" y="750"/>
                  <a:pt x="497" y="750"/>
                  <a:pt x="497" y="750"/>
                </a:cubicBezTo>
                <a:cubicBezTo>
                  <a:pt x="510" y="747"/>
                  <a:pt x="523" y="745"/>
                  <a:pt x="539" y="755"/>
                </a:cubicBezTo>
                <a:cubicBezTo>
                  <a:pt x="594" y="791"/>
                  <a:pt x="594" y="791"/>
                  <a:pt x="594" y="791"/>
                </a:cubicBezTo>
                <a:cubicBezTo>
                  <a:pt x="602" y="796"/>
                  <a:pt x="623" y="798"/>
                  <a:pt x="628" y="790"/>
                </a:cubicBezTo>
                <a:cubicBezTo>
                  <a:pt x="659" y="743"/>
                  <a:pt x="659" y="743"/>
                  <a:pt x="659" y="743"/>
                </a:cubicBezTo>
                <a:cubicBezTo>
                  <a:pt x="659" y="743"/>
                  <a:pt x="669" y="727"/>
                  <a:pt x="654" y="716"/>
                </a:cubicBezTo>
                <a:close/>
                <a:moveTo>
                  <a:pt x="281" y="633"/>
                </a:moveTo>
                <a:cubicBezTo>
                  <a:pt x="223" y="584"/>
                  <a:pt x="219" y="502"/>
                  <a:pt x="263" y="452"/>
                </a:cubicBezTo>
                <a:cubicBezTo>
                  <a:pt x="313" y="393"/>
                  <a:pt x="399" y="382"/>
                  <a:pt x="457" y="431"/>
                </a:cubicBezTo>
                <a:cubicBezTo>
                  <a:pt x="507" y="475"/>
                  <a:pt x="518" y="561"/>
                  <a:pt x="469" y="619"/>
                </a:cubicBezTo>
                <a:cubicBezTo>
                  <a:pt x="420" y="678"/>
                  <a:pt x="339" y="682"/>
                  <a:pt x="281" y="633"/>
                </a:cubicBezTo>
                <a:close/>
                <a:moveTo>
                  <a:pt x="1019" y="398"/>
                </a:moveTo>
                <a:cubicBezTo>
                  <a:pt x="1004" y="362"/>
                  <a:pt x="1004" y="362"/>
                  <a:pt x="1004" y="362"/>
                </a:cubicBezTo>
                <a:cubicBezTo>
                  <a:pt x="992" y="348"/>
                  <a:pt x="1002" y="340"/>
                  <a:pt x="1002" y="332"/>
                </a:cubicBezTo>
                <a:cubicBezTo>
                  <a:pt x="1002" y="332"/>
                  <a:pt x="1002" y="332"/>
                  <a:pt x="1002" y="332"/>
                </a:cubicBezTo>
                <a:cubicBezTo>
                  <a:pt x="1007" y="328"/>
                  <a:pt x="1011" y="324"/>
                  <a:pt x="1012" y="315"/>
                </a:cubicBezTo>
                <a:cubicBezTo>
                  <a:pt x="1021" y="307"/>
                  <a:pt x="1026" y="303"/>
                  <a:pt x="1043" y="304"/>
                </a:cubicBezTo>
                <a:cubicBezTo>
                  <a:pt x="1086" y="307"/>
                  <a:pt x="1086" y="307"/>
                  <a:pt x="1086" y="307"/>
                </a:cubicBezTo>
                <a:cubicBezTo>
                  <a:pt x="1095" y="308"/>
                  <a:pt x="1099" y="304"/>
                  <a:pt x="1100" y="295"/>
                </a:cubicBezTo>
                <a:cubicBezTo>
                  <a:pt x="1107" y="266"/>
                  <a:pt x="1107" y="266"/>
                  <a:pt x="1107" y="266"/>
                </a:cubicBezTo>
                <a:cubicBezTo>
                  <a:pt x="1107" y="257"/>
                  <a:pt x="1103" y="252"/>
                  <a:pt x="1095" y="243"/>
                </a:cubicBezTo>
                <a:cubicBezTo>
                  <a:pt x="1057" y="236"/>
                  <a:pt x="1057" y="236"/>
                  <a:pt x="1057" y="236"/>
                </a:cubicBezTo>
                <a:cubicBezTo>
                  <a:pt x="1044" y="231"/>
                  <a:pt x="1036" y="222"/>
                  <a:pt x="1037" y="213"/>
                </a:cubicBezTo>
                <a:cubicBezTo>
                  <a:pt x="1038" y="205"/>
                  <a:pt x="1034" y="200"/>
                  <a:pt x="1030" y="187"/>
                </a:cubicBezTo>
                <a:cubicBezTo>
                  <a:pt x="1031" y="178"/>
                  <a:pt x="1032" y="170"/>
                  <a:pt x="1041" y="162"/>
                </a:cubicBezTo>
                <a:cubicBezTo>
                  <a:pt x="1077" y="138"/>
                  <a:pt x="1077" y="138"/>
                  <a:pt x="1077" y="138"/>
                </a:cubicBezTo>
                <a:cubicBezTo>
                  <a:pt x="1082" y="134"/>
                  <a:pt x="1083" y="126"/>
                  <a:pt x="1079" y="121"/>
                </a:cubicBezTo>
                <a:cubicBezTo>
                  <a:pt x="1059" y="89"/>
                  <a:pt x="1059" y="89"/>
                  <a:pt x="1059" y="89"/>
                </a:cubicBezTo>
                <a:cubicBezTo>
                  <a:pt x="1055" y="85"/>
                  <a:pt x="1047" y="84"/>
                  <a:pt x="1038" y="83"/>
                </a:cubicBezTo>
                <a:cubicBezTo>
                  <a:pt x="1002" y="107"/>
                  <a:pt x="1002" y="107"/>
                  <a:pt x="1002" y="107"/>
                </a:cubicBezTo>
                <a:cubicBezTo>
                  <a:pt x="989" y="110"/>
                  <a:pt x="980" y="110"/>
                  <a:pt x="976" y="105"/>
                </a:cubicBezTo>
                <a:cubicBezTo>
                  <a:pt x="972" y="100"/>
                  <a:pt x="960" y="95"/>
                  <a:pt x="956" y="91"/>
                </a:cubicBezTo>
                <a:cubicBezTo>
                  <a:pt x="952" y="86"/>
                  <a:pt x="944" y="77"/>
                  <a:pt x="944" y="68"/>
                </a:cubicBezTo>
                <a:cubicBezTo>
                  <a:pt x="948" y="25"/>
                  <a:pt x="948" y="25"/>
                  <a:pt x="948" y="25"/>
                </a:cubicBezTo>
                <a:cubicBezTo>
                  <a:pt x="948" y="17"/>
                  <a:pt x="940" y="7"/>
                  <a:pt x="940" y="7"/>
                </a:cubicBezTo>
                <a:cubicBezTo>
                  <a:pt x="902" y="0"/>
                  <a:pt x="902" y="0"/>
                  <a:pt x="902" y="0"/>
                </a:cubicBezTo>
                <a:cubicBezTo>
                  <a:pt x="902" y="0"/>
                  <a:pt x="889" y="4"/>
                  <a:pt x="888" y="12"/>
                </a:cubicBezTo>
                <a:cubicBezTo>
                  <a:pt x="872" y="50"/>
                  <a:pt x="872" y="50"/>
                  <a:pt x="872" y="50"/>
                </a:cubicBezTo>
                <a:cubicBezTo>
                  <a:pt x="871" y="67"/>
                  <a:pt x="862" y="67"/>
                  <a:pt x="858" y="71"/>
                </a:cubicBezTo>
                <a:cubicBezTo>
                  <a:pt x="858" y="71"/>
                  <a:pt x="858" y="71"/>
                  <a:pt x="853" y="75"/>
                </a:cubicBezTo>
                <a:cubicBezTo>
                  <a:pt x="849" y="70"/>
                  <a:pt x="840" y="70"/>
                  <a:pt x="836" y="74"/>
                </a:cubicBezTo>
                <a:cubicBezTo>
                  <a:pt x="831" y="78"/>
                  <a:pt x="831" y="78"/>
                  <a:pt x="831" y="78"/>
                </a:cubicBezTo>
                <a:cubicBezTo>
                  <a:pt x="822" y="77"/>
                  <a:pt x="814" y="76"/>
                  <a:pt x="806" y="67"/>
                </a:cubicBezTo>
                <a:cubicBezTo>
                  <a:pt x="778" y="35"/>
                  <a:pt x="778" y="35"/>
                  <a:pt x="778" y="35"/>
                </a:cubicBezTo>
                <a:cubicBezTo>
                  <a:pt x="774" y="30"/>
                  <a:pt x="762" y="25"/>
                  <a:pt x="757" y="29"/>
                </a:cubicBezTo>
                <a:cubicBezTo>
                  <a:pt x="734" y="49"/>
                  <a:pt x="734" y="49"/>
                  <a:pt x="734" y="49"/>
                </a:cubicBezTo>
                <a:cubicBezTo>
                  <a:pt x="725" y="49"/>
                  <a:pt x="725" y="57"/>
                  <a:pt x="728" y="70"/>
                </a:cubicBezTo>
                <a:cubicBezTo>
                  <a:pt x="747" y="102"/>
                  <a:pt x="747" y="102"/>
                  <a:pt x="747" y="102"/>
                </a:cubicBezTo>
                <a:cubicBezTo>
                  <a:pt x="754" y="120"/>
                  <a:pt x="750" y="124"/>
                  <a:pt x="744" y="136"/>
                </a:cubicBezTo>
                <a:cubicBezTo>
                  <a:pt x="744" y="136"/>
                  <a:pt x="744" y="136"/>
                  <a:pt x="744" y="136"/>
                </a:cubicBezTo>
                <a:cubicBezTo>
                  <a:pt x="740" y="140"/>
                  <a:pt x="735" y="144"/>
                  <a:pt x="731" y="148"/>
                </a:cubicBezTo>
                <a:cubicBezTo>
                  <a:pt x="731" y="148"/>
                  <a:pt x="731" y="148"/>
                  <a:pt x="731" y="148"/>
                </a:cubicBezTo>
                <a:cubicBezTo>
                  <a:pt x="730" y="157"/>
                  <a:pt x="721" y="165"/>
                  <a:pt x="703" y="164"/>
                </a:cubicBezTo>
                <a:cubicBezTo>
                  <a:pt x="665" y="157"/>
                  <a:pt x="665" y="157"/>
                  <a:pt x="665" y="157"/>
                </a:cubicBezTo>
                <a:cubicBezTo>
                  <a:pt x="656" y="156"/>
                  <a:pt x="647" y="164"/>
                  <a:pt x="647" y="173"/>
                </a:cubicBezTo>
                <a:cubicBezTo>
                  <a:pt x="640" y="203"/>
                  <a:pt x="640" y="203"/>
                  <a:pt x="640" y="203"/>
                </a:cubicBezTo>
                <a:cubicBezTo>
                  <a:pt x="639" y="211"/>
                  <a:pt x="643" y="216"/>
                  <a:pt x="656" y="221"/>
                </a:cubicBezTo>
                <a:cubicBezTo>
                  <a:pt x="690" y="232"/>
                  <a:pt x="690" y="232"/>
                  <a:pt x="690" y="232"/>
                </a:cubicBezTo>
                <a:cubicBezTo>
                  <a:pt x="702" y="237"/>
                  <a:pt x="710" y="246"/>
                  <a:pt x="710" y="255"/>
                </a:cubicBezTo>
                <a:cubicBezTo>
                  <a:pt x="710" y="255"/>
                  <a:pt x="710" y="255"/>
                  <a:pt x="710" y="255"/>
                </a:cubicBezTo>
                <a:cubicBezTo>
                  <a:pt x="714" y="260"/>
                  <a:pt x="713" y="268"/>
                  <a:pt x="717" y="273"/>
                </a:cubicBezTo>
                <a:cubicBezTo>
                  <a:pt x="712" y="277"/>
                  <a:pt x="712" y="277"/>
                  <a:pt x="712" y="277"/>
                </a:cubicBezTo>
                <a:cubicBezTo>
                  <a:pt x="716" y="281"/>
                  <a:pt x="716" y="290"/>
                  <a:pt x="702" y="302"/>
                </a:cubicBezTo>
                <a:cubicBezTo>
                  <a:pt x="674" y="326"/>
                  <a:pt x="674" y="326"/>
                  <a:pt x="674" y="326"/>
                </a:cubicBezTo>
                <a:cubicBezTo>
                  <a:pt x="665" y="334"/>
                  <a:pt x="664" y="343"/>
                  <a:pt x="668" y="347"/>
                </a:cubicBezTo>
                <a:cubicBezTo>
                  <a:pt x="687" y="379"/>
                  <a:pt x="687" y="379"/>
                  <a:pt x="687" y="379"/>
                </a:cubicBezTo>
                <a:cubicBezTo>
                  <a:pt x="691" y="383"/>
                  <a:pt x="700" y="384"/>
                  <a:pt x="704" y="380"/>
                </a:cubicBezTo>
                <a:cubicBezTo>
                  <a:pt x="745" y="361"/>
                  <a:pt x="745" y="361"/>
                  <a:pt x="745" y="361"/>
                </a:cubicBezTo>
                <a:cubicBezTo>
                  <a:pt x="758" y="358"/>
                  <a:pt x="767" y="358"/>
                  <a:pt x="771" y="363"/>
                </a:cubicBezTo>
                <a:cubicBezTo>
                  <a:pt x="771" y="363"/>
                  <a:pt x="771" y="363"/>
                  <a:pt x="771" y="363"/>
                </a:cubicBezTo>
                <a:cubicBezTo>
                  <a:pt x="779" y="364"/>
                  <a:pt x="787" y="373"/>
                  <a:pt x="791" y="377"/>
                </a:cubicBezTo>
                <a:cubicBezTo>
                  <a:pt x="791" y="377"/>
                  <a:pt x="791" y="377"/>
                  <a:pt x="791" y="377"/>
                </a:cubicBezTo>
                <a:cubicBezTo>
                  <a:pt x="800" y="378"/>
                  <a:pt x="804" y="383"/>
                  <a:pt x="802" y="400"/>
                </a:cubicBezTo>
                <a:cubicBezTo>
                  <a:pt x="799" y="443"/>
                  <a:pt x="799" y="443"/>
                  <a:pt x="799" y="443"/>
                </a:cubicBezTo>
                <a:cubicBezTo>
                  <a:pt x="798" y="451"/>
                  <a:pt x="802" y="456"/>
                  <a:pt x="811" y="457"/>
                </a:cubicBezTo>
                <a:cubicBezTo>
                  <a:pt x="845" y="468"/>
                  <a:pt x="845" y="468"/>
                  <a:pt x="845" y="468"/>
                </a:cubicBezTo>
                <a:cubicBezTo>
                  <a:pt x="849" y="464"/>
                  <a:pt x="858" y="464"/>
                  <a:pt x="859" y="456"/>
                </a:cubicBezTo>
                <a:cubicBezTo>
                  <a:pt x="871" y="413"/>
                  <a:pt x="871" y="413"/>
                  <a:pt x="871" y="413"/>
                </a:cubicBezTo>
                <a:cubicBezTo>
                  <a:pt x="876" y="401"/>
                  <a:pt x="889" y="397"/>
                  <a:pt x="894" y="393"/>
                </a:cubicBezTo>
                <a:cubicBezTo>
                  <a:pt x="894" y="393"/>
                  <a:pt x="894" y="393"/>
                  <a:pt x="894" y="393"/>
                </a:cubicBezTo>
                <a:cubicBezTo>
                  <a:pt x="902" y="394"/>
                  <a:pt x="911" y="395"/>
                  <a:pt x="916" y="391"/>
                </a:cubicBezTo>
                <a:cubicBezTo>
                  <a:pt x="916" y="391"/>
                  <a:pt x="916" y="391"/>
                  <a:pt x="916" y="391"/>
                </a:cubicBezTo>
                <a:cubicBezTo>
                  <a:pt x="924" y="391"/>
                  <a:pt x="933" y="392"/>
                  <a:pt x="941" y="401"/>
                </a:cubicBezTo>
                <a:cubicBezTo>
                  <a:pt x="969" y="433"/>
                  <a:pt x="969" y="433"/>
                  <a:pt x="969" y="433"/>
                </a:cubicBezTo>
                <a:cubicBezTo>
                  <a:pt x="973" y="438"/>
                  <a:pt x="985" y="443"/>
                  <a:pt x="990" y="439"/>
                </a:cubicBezTo>
                <a:cubicBezTo>
                  <a:pt x="1018" y="415"/>
                  <a:pt x="1018" y="415"/>
                  <a:pt x="1018" y="415"/>
                </a:cubicBezTo>
                <a:cubicBezTo>
                  <a:pt x="1018" y="415"/>
                  <a:pt x="1027" y="407"/>
                  <a:pt x="1019" y="398"/>
                </a:cubicBezTo>
                <a:close/>
                <a:moveTo>
                  <a:pt x="803" y="279"/>
                </a:moveTo>
                <a:cubicBezTo>
                  <a:pt x="776" y="238"/>
                  <a:pt x="788" y="187"/>
                  <a:pt x="825" y="164"/>
                </a:cubicBezTo>
                <a:cubicBezTo>
                  <a:pt x="866" y="136"/>
                  <a:pt x="921" y="144"/>
                  <a:pt x="948" y="185"/>
                </a:cubicBezTo>
                <a:cubicBezTo>
                  <a:pt x="972" y="221"/>
                  <a:pt x="963" y="277"/>
                  <a:pt x="922" y="304"/>
                </a:cubicBezTo>
                <a:cubicBezTo>
                  <a:pt x="881" y="332"/>
                  <a:pt x="830" y="320"/>
                  <a:pt x="803" y="279"/>
                </a:cubicBezTo>
                <a:close/>
              </a:path>
            </a:pathLst>
          </a:custGeom>
          <a:solidFill>
            <a:schemeClr val="tx1"/>
          </a:solidFill>
          <a:ln>
            <a:noFill/>
          </a:ln>
        </p:spPr>
        <p:txBody>
          <a:bodyPr vert="horz" wrap="square" lIns="89619" tIns="44810" rIns="89619" bIns="44810" numCol="1" anchor="t" anchorCtr="0" compatLnSpc="1">
            <a:prstTxWarp prst="textNoShape">
              <a:avLst/>
            </a:prstTxWarp>
          </a:bodyPr>
          <a:lstStyle/>
          <a:p>
            <a:pPr defTabSz="914180">
              <a:defRPr/>
            </a:pPr>
            <a:endParaRPr lang="en-US" sz="1764" dirty="0">
              <a:solidFill>
                <a:srgbClr val="FFFFFF"/>
              </a:solidFill>
              <a:latin typeface="Segoe UI"/>
            </a:endParaRPr>
          </a:p>
        </p:txBody>
      </p:sp>
      <p:sp>
        <p:nvSpPr>
          <p:cNvPr id="722" name="Freeform 139"/>
          <p:cNvSpPr>
            <a:spLocks noChangeAspect="1" noEditPoints="1"/>
          </p:cNvSpPr>
          <p:nvPr/>
        </p:nvSpPr>
        <p:spPr bwMode="black">
          <a:xfrm>
            <a:off x="5988495" y="5568856"/>
            <a:ext cx="233587" cy="281308"/>
          </a:xfrm>
          <a:custGeom>
            <a:avLst/>
            <a:gdLst>
              <a:gd name="T0" fmla="*/ 1081 w 1081"/>
              <a:gd name="T1" fmla="*/ 1302 h 1302"/>
              <a:gd name="T2" fmla="*/ 850 w 1081"/>
              <a:gd name="T3" fmla="*/ 1110 h 1302"/>
              <a:gd name="T4" fmla="*/ 831 w 1081"/>
              <a:gd name="T5" fmla="*/ 1096 h 1302"/>
              <a:gd name="T6" fmla="*/ 1058 w 1081"/>
              <a:gd name="T7" fmla="*/ 942 h 1302"/>
              <a:gd name="T8" fmla="*/ 905 w 1081"/>
              <a:gd name="T9" fmla="*/ 0 h 1302"/>
              <a:gd name="T10" fmla="*/ 23 w 1081"/>
              <a:gd name="T11" fmla="*/ 153 h 1302"/>
              <a:gd name="T12" fmla="*/ 177 w 1081"/>
              <a:gd name="T13" fmla="*/ 1096 h 1302"/>
              <a:gd name="T14" fmla="*/ 0 w 1081"/>
              <a:gd name="T15" fmla="*/ 1302 h 1302"/>
              <a:gd name="T16" fmla="*/ 174 w 1081"/>
              <a:gd name="T17" fmla="*/ 1240 h 1302"/>
              <a:gd name="T18" fmla="*/ 971 w 1081"/>
              <a:gd name="T19" fmla="*/ 1302 h 1302"/>
              <a:gd name="T20" fmla="*/ 934 w 1081"/>
              <a:gd name="T21" fmla="*/ 291 h 1302"/>
              <a:gd name="T22" fmla="*/ 896 w 1081"/>
              <a:gd name="T23" fmla="*/ 763 h 1302"/>
              <a:gd name="T24" fmla="*/ 147 w 1081"/>
              <a:gd name="T25" fmla="*/ 730 h 1302"/>
              <a:gd name="T26" fmla="*/ 186 w 1081"/>
              <a:gd name="T27" fmla="*/ 259 h 1302"/>
              <a:gd name="T28" fmla="*/ 312 w 1081"/>
              <a:gd name="T29" fmla="*/ 172 h 1302"/>
              <a:gd name="T30" fmla="*/ 331 w 1081"/>
              <a:gd name="T31" fmla="*/ 115 h 1302"/>
              <a:gd name="T32" fmla="*/ 598 w 1081"/>
              <a:gd name="T33" fmla="*/ 115 h 1302"/>
              <a:gd name="T34" fmla="*/ 769 w 1081"/>
              <a:gd name="T35" fmla="*/ 134 h 1302"/>
              <a:gd name="T36" fmla="*/ 750 w 1081"/>
              <a:gd name="T37" fmla="*/ 191 h 1302"/>
              <a:gd name="T38" fmla="*/ 483 w 1081"/>
              <a:gd name="T39" fmla="*/ 191 h 1302"/>
              <a:gd name="T40" fmla="*/ 312 w 1081"/>
              <a:gd name="T41" fmla="*/ 172 h 1302"/>
              <a:gd name="T42" fmla="*/ 788 w 1081"/>
              <a:gd name="T43" fmla="*/ 904 h 1302"/>
              <a:gd name="T44" fmla="*/ 936 w 1081"/>
              <a:gd name="T45" fmla="*/ 904 h 1302"/>
              <a:gd name="T46" fmla="*/ 219 w 1081"/>
              <a:gd name="T47" fmla="*/ 830 h 1302"/>
              <a:gd name="T48" fmla="*/ 219 w 1081"/>
              <a:gd name="T49" fmla="*/ 977 h 1302"/>
              <a:gd name="T50" fmla="*/ 219 w 1081"/>
              <a:gd name="T51" fmla="*/ 830 h 1302"/>
              <a:gd name="T52" fmla="*/ 415 w 1081"/>
              <a:gd name="T53" fmla="*/ 966 h 1302"/>
              <a:gd name="T54" fmla="*/ 644 w 1081"/>
              <a:gd name="T55" fmla="*/ 943 h 1302"/>
              <a:gd name="T56" fmla="*/ 666 w 1081"/>
              <a:gd name="T57" fmla="*/ 1023 h 1302"/>
              <a:gd name="T58" fmla="*/ 438 w 1081"/>
              <a:gd name="T59" fmla="*/ 1046 h 1302"/>
              <a:gd name="T60" fmla="*/ 758 w 1081"/>
              <a:gd name="T61" fmla="*/ 1096 h 1302"/>
              <a:gd name="T62" fmla="*/ 309 w 1081"/>
              <a:gd name="T63" fmla="*/ 1110 h 1302"/>
              <a:gd name="T64" fmla="*/ 758 w 1081"/>
              <a:gd name="T65" fmla="*/ 1096 h 1302"/>
              <a:gd name="T66" fmla="*/ 279 w 1081"/>
              <a:gd name="T67" fmla="*/ 1138 h 1302"/>
              <a:gd name="T68" fmla="*/ 868 w 1081"/>
              <a:gd name="T69" fmla="*/ 1202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81" h="1302">
                <a:moveTo>
                  <a:pt x="971" y="1302"/>
                </a:moveTo>
                <a:cubicBezTo>
                  <a:pt x="1081" y="1302"/>
                  <a:pt x="1081" y="1302"/>
                  <a:pt x="1081" y="1302"/>
                </a:cubicBezTo>
                <a:cubicBezTo>
                  <a:pt x="850" y="1111"/>
                  <a:pt x="850" y="1111"/>
                  <a:pt x="850" y="1111"/>
                </a:cubicBezTo>
                <a:cubicBezTo>
                  <a:pt x="850" y="1110"/>
                  <a:pt x="850" y="1110"/>
                  <a:pt x="850" y="1110"/>
                </a:cubicBezTo>
                <a:cubicBezTo>
                  <a:pt x="848" y="1110"/>
                  <a:pt x="848" y="1110"/>
                  <a:pt x="848" y="1110"/>
                </a:cubicBezTo>
                <a:cubicBezTo>
                  <a:pt x="831" y="1096"/>
                  <a:pt x="831" y="1096"/>
                  <a:pt x="831" y="1096"/>
                </a:cubicBezTo>
                <a:cubicBezTo>
                  <a:pt x="905" y="1096"/>
                  <a:pt x="905" y="1096"/>
                  <a:pt x="905" y="1096"/>
                </a:cubicBezTo>
                <a:cubicBezTo>
                  <a:pt x="989" y="1096"/>
                  <a:pt x="1058" y="1027"/>
                  <a:pt x="1058" y="942"/>
                </a:cubicBezTo>
                <a:cubicBezTo>
                  <a:pt x="1058" y="153"/>
                  <a:pt x="1058" y="153"/>
                  <a:pt x="1058" y="153"/>
                </a:cubicBezTo>
                <a:cubicBezTo>
                  <a:pt x="1058" y="68"/>
                  <a:pt x="989" y="0"/>
                  <a:pt x="905" y="0"/>
                </a:cubicBezTo>
                <a:cubicBezTo>
                  <a:pt x="177" y="0"/>
                  <a:pt x="177" y="0"/>
                  <a:pt x="177" y="0"/>
                </a:cubicBezTo>
                <a:cubicBezTo>
                  <a:pt x="92" y="0"/>
                  <a:pt x="23" y="68"/>
                  <a:pt x="23" y="153"/>
                </a:cubicBezTo>
                <a:cubicBezTo>
                  <a:pt x="23" y="942"/>
                  <a:pt x="23" y="942"/>
                  <a:pt x="23" y="942"/>
                </a:cubicBezTo>
                <a:cubicBezTo>
                  <a:pt x="23" y="1027"/>
                  <a:pt x="92" y="1096"/>
                  <a:pt x="177" y="1096"/>
                </a:cubicBezTo>
                <a:cubicBezTo>
                  <a:pt x="250" y="1096"/>
                  <a:pt x="250" y="1096"/>
                  <a:pt x="250" y="1096"/>
                </a:cubicBezTo>
                <a:cubicBezTo>
                  <a:pt x="0" y="1302"/>
                  <a:pt x="0" y="1302"/>
                  <a:pt x="0" y="1302"/>
                </a:cubicBezTo>
                <a:cubicBezTo>
                  <a:pt x="110" y="1302"/>
                  <a:pt x="110" y="1302"/>
                  <a:pt x="110" y="1302"/>
                </a:cubicBezTo>
                <a:cubicBezTo>
                  <a:pt x="174" y="1240"/>
                  <a:pt x="174" y="1240"/>
                  <a:pt x="174" y="1240"/>
                </a:cubicBezTo>
                <a:cubicBezTo>
                  <a:pt x="907" y="1240"/>
                  <a:pt x="907" y="1240"/>
                  <a:pt x="907" y="1240"/>
                </a:cubicBezTo>
                <a:lnTo>
                  <a:pt x="971" y="1302"/>
                </a:lnTo>
                <a:close/>
                <a:moveTo>
                  <a:pt x="896" y="259"/>
                </a:moveTo>
                <a:cubicBezTo>
                  <a:pt x="917" y="259"/>
                  <a:pt x="934" y="273"/>
                  <a:pt x="934" y="291"/>
                </a:cubicBezTo>
                <a:cubicBezTo>
                  <a:pt x="934" y="730"/>
                  <a:pt x="934" y="730"/>
                  <a:pt x="934" y="730"/>
                </a:cubicBezTo>
                <a:cubicBezTo>
                  <a:pt x="934" y="748"/>
                  <a:pt x="917" y="763"/>
                  <a:pt x="896" y="763"/>
                </a:cubicBezTo>
                <a:cubicBezTo>
                  <a:pt x="186" y="763"/>
                  <a:pt x="186" y="763"/>
                  <a:pt x="186" y="763"/>
                </a:cubicBezTo>
                <a:cubicBezTo>
                  <a:pt x="164" y="763"/>
                  <a:pt x="147" y="748"/>
                  <a:pt x="147" y="730"/>
                </a:cubicBezTo>
                <a:cubicBezTo>
                  <a:pt x="147" y="291"/>
                  <a:pt x="147" y="291"/>
                  <a:pt x="147" y="291"/>
                </a:cubicBezTo>
                <a:cubicBezTo>
                  <a:pt x="147" y="273"/>
                  <a:pt x="164" y="259"/>
                  <a:pt x="186" y="259"/>
                </a:cubicBezTo>
                <a:lnTo>
                  <a:pt x="896" y="259"/>
                </a:lnTo>
                <a:close/>
                <a:moveTo>
                  <a:pt x="312" y="172"/>
                </a:moveTo>
                <a:cubicBezTo>
                  <a:pt x="312" y="134"/>
                  <a:pt x="312" y="134"/>
                  <a:pt x="312" y="134"/>
                </a:cubicBezTo>
                <a:cubicBezTo>
                  <a:pt x="312" y="124"/>
                  <a:pt x="320" y="115"/>
                  <a:pt x="331" y="115"/>
                </a:cubicBezTo>
                <a:cubicBezTo>
                  <a:pt x="483" y="115"/>
                  <a:pt x="483" y="115"/>
                  <a:pt x="483" y="115"/>
                </a:cubicBezTo>
                <a:cubicBezTo>
                  <a:pt x="598" y="115"/>
                  <a:pt x="598" y="115"/>
                  <a:pt x="598" y="115"/>
                </a:cubicBezTo>
                <a:cubicBezTo>
                  <a:pt x="750" y="115"/>
                  <a:pt x="750" y="115"/>
                  <a:pt x="750" y="115"/>
                </a:cubicBezTo>
                <a:cubicBezTo>
                  <a:pt x="761" y="115"/>
                  <a:pt x="769" y="124"/>
                  <a:pt x="769" y="134"/>
                </a:cubicBezTo>
                <a:cubicBezTo>
                  <a:pt x="769" y="172"/>
                  <a:pt x="769" y="172"/>
                  <a:pt x="769" y="172"/>
                </a:cubicBezTo>
                <a:cubicBezTo>
                  <a:pt x="769" y="183"/>
                  <a:pt x="761" y="191"/>
                  <a:pt x="750" y="191"/>
                </a:cubicBezTo>
                <a:cubicBezTo>
                  <a:pt x="598" y="191"/>
                  <a:pt x="598" y="191"/>
                  <a:pt x="598" y="191"/>
                </a:cubicBezTo>
                <a:cubicBezTo>
                  <a:pt x="483" y="191"/>
                  <a:pt x="483" y="191"/>
                  <a:pt x="483" y="191"/>
                </a:cubicBezTo>
                <a:cubicBezTo>
                  <a:pt x="331" y="191"/>
                  <a:pt x="331" y="191"/>
                  <a:pt x="331" y="191"/>
                </a:cubicBezTo>
                <a:cubicBezTo>
                  <a:pt x="320" y="191"/>
                  <a:pt x="312" y="183"/>
                  <a:pt x="312" y="172"/>
                </a:cubicBezTo>
                <a:close/>
                <a:moveTo>
                  <a:pt x="862" y="977"/>
                </a:moveTo>
                <a:cubicBezTo>
                  <a:pt x="822" y="977"/>
                  <a:pt x="788" y="944"/>
                  <a:pt x="788" y="904"/>
                </a:cubicBezTo>
                <a:cubicBezTo>
                  <a:pt x="788" y="863"/>
                  <a:pt x="822" y="830"/>
                  <a:pt x="862" y="830"/>
                </a:cubicBezTo>
                <a:cubicBezTo>
                  <a:pt x="903" y="830"/>
                  <a:pt x="936" y="863"/>
                  <a:pt x="936" y="904"/>
                </a:cubicBezTo>
                <a:cubicBezTo>
                  <a:pt x="936" y="944"/>
                  <a:pt x="903" y="977"/>
                  <a:pt x="862" y="977"/>
                </a:cubicBezTo>
                <a:close/>
                <a:moveTo>
                  <a:pt x="219" y="830"/>
                </a:moveTo>
                <a:cubicBezTo>
                  <a:pt x="260" y="830"/>
                  <a:pt x="293" y="863"/>
                  <a:pt x="293" y="904"/>
                </a:cubicBezTo>
                <a:cubicBezTo>
                  <a:pt x="293" y="944"/>
                  <a:pt x="260" y="977"/>
                  <a:pt x="219" y="977"/>
                </a:cubicBezTo>
                <a:cubicBezTo>
                  <a:pt x="178" y="977"/>
                  <a:pt x="145" y="944"/>
                  <a:pt x="145" y="904"/>
                </a:cubicBezTo>
                <a:cubicBezTo>
                  <a:pt x="145" y="863"/>
                  <a:pt x="178" y="830"/>
                  <a:pt x="219" y="830"/>
                </a:cubicBezTo>
                <a:close/>
                <a:moveTo>
                  <a:pt x="415" y="1023"/>
                </a:moveTo>
                <a:cubicBezTo>
                  <a:pt x="415" y="966"/>
                  <a:pt x="415" y="966"/>
                  <a:pt x="415" y="966"/>
                </a:cubicBezTo>
                <a:cubicBezTo>
                  <a:pt x="415" y="953"/>
                  <a:pt x="425" y="943"/>
                  <a:pt x="438" y="943"/>
                </a:cubicBezTo>
                <a:cubicBezTo>
                  <a:pt x="644" y="943"/>
                  <a:pt x="644" y="943"/>
                  <a:pt x="644" y="943"/>
                </a:cubicBezTo>
                <a:cubicBezTo>
                  <a:pt x="656" y="943"/>
                  <a:pt x="666" y="953"/>
                  <a:pt x="666" y="966"/>
                </a:cubicBezTo>
                <a:cubicBezTo>
                  <a:pt x="666" y="1023"/>
                  <a:pt x="666" y="1023"/>
                  <a:pt x="666" y="1023"/>
                </a:cubicBezTo>
                <a:cubicBezTo>
                  <a:pt x="666" y="1036"/>
                  <a:pt x="656" y="1046"/>
                  <a:pt x="644" y="1046"/>
                </a:cubicBezTo>
                <a:cubicBezTo>
                  <a:pt x="438" y="1046"/>
                  <a:pt x="438" y="1046"/>
                  <a:pt x="438" y="1046"/>
                </a:cubicBezTo>
                <a:cubicBezTo>
                  <a:pt x="425" y="1046"/>
                  <a:pt x="415" y="1036"/>
                  <a:pt x="415" y="1023"/>
                </a:cubicBezTo>
                <a:close/>
                <a:moveTo>
                  <a:pt x="758" y="1096"/>
                </a:moveTo>
                <a:cubicBezTo>
                  <a:pt x="773" y="1110"/>
                  <a:pt x="773" y="1110"/>
                  <a:pt x="773" y="1110"/>
                </a:cubicBezTo>
                <a:cubicBezTo>
                  <a:pt x="309" y="1110"/>
                  <a:pt x="309" y="1110"/>
                  <a:pt x="309" y="1110"/>
                </a:cubicBezTo>
                <a:cubicBezTo>
                  <a:pt x="323" y="1096"/>
                  <a:pt x="323" y="1096"/>
                  <a:pt x="323" y="1096"/>
                </a:cubicBezTo>
                <a:lnTo>
                  <a:pt x="758" y="1096"/>
                </a:lnTo>
                <a:close/>
                <a:moveTo>
                  <a:pt x="213" y="1202"/>
                </a:moveTo>
                <a:cubicBezTo>
                  <a:pt x="279" y="1138"/>
                  <a:pt x="279" y="1138"/>
                  <a:pt x="279" y="1138"/>
                </a:cubicBezTo>
                <a:cubicBezTo>
                  <a:pt x="802" y="1138"/>
                  <a:pt x="802" y="1138"/>
                  <a:pt x="802" y="1138"/>
                </a:cubicBezTo>
                <a:cubicBezTo>
                  <a:pt x="868" y="1202"/>
                  <a:pt x="868" y="1202"/>
                  <a:pt x="868" y="1202"/>
                </a:cubicBezTo>
                <a:lnTo>
                  <a:pt x="213" y="1202"/>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defRPr/>
            </a:pPr>
            <a:endParaRPr lang="en-US" sz="1764"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723" name="Rectangle 722"/>
          <p:cNvSpPr/>
          <p:nvPr/>
        </p:nvSpPr>
        <p:spPr bwMode="auto">
          <a:xfrm>
            <a:off x="734978" y="2273876"/>
            <a:ext cx="10744743" cy="886459"/>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defRPr/>
            </a:pPr>
            <a:endParaRPr lang="en-US" sz="1764" dirty="0">
              <a:gradFill>
                <a:gsLst>
                  <a:gs pos="0">
                    <a:srgbClr val="FFFFFF"/>
                  </a:gs>
                  <a:gs pos="100000">
                    <a:srgbClr val="FFFFFF"/>
                  </a:gs>
                </a:gsLst>
                <a:lin ang="5400000" scaled="0"/>
              </a:gradFill>
              <a:latin typeface="Segoe UI"/>
              <a:ea typeface="Segoe UI" pitchFamily="34" charset="0"/>
              <a:cs typeface="Segoe UI" pitchFamily="34" charset="0"/>
            </a:endParaRPr>
          </a:p>
          <a:p>
            <a:pPr algn="ctr" defTabSz="913916" fontAlgn="base">
              <a:lnSpc>
                <a:spcPct val="90000"/>
              </a:lnSpc>
              <a:spcBef>
                <a:spcPct val="0"/>
              </a:spcBef>
              <a:spcAft>
                <a:spcPct val="0"/>
              </a:spcAft>
              <a:defRPr/>
            </a:pPr>
            <a:r>
              <a:rPr lang="en-US" sz="1764" dirty="0">
                <a:gradFill>
                  <a:gsLst>
                    <a:gs pos="0">
                      <a:srgbClr val="FFFFFF"/>
                    </a:gs>
                    <a:gs pos="100000">
                      <a:srgbClr val="FFFFFF"/>
                    </a:gs>
                  </a:gsLst>
                  <a:lin ang="5400000" scaled="0"/>
                </a:gradFill>
                <a:latin typeface="Segoe UI"/>
                <a:ea typeface="Segoe UI" pitchFamily="34" charset="0"/>
                <a:cs typeface="Segoe UI" pitchFamily="34" charset="0"/>
              </a:rPr>
              <a:t>Application Programming Models </a:t>
            </a:r>
          </a:p>
        </p:txBody>
      </p:sp>
      <p:sp>
        <p:nvSpPr>
          <p:cNvPr id="724" name="Freeform 5"/>
          <p:cNvSpPr>
            <a:spLocks noEditPoints="1"/>
          </p:cNvSpPr>
          <p:nvPr/>
        </p:nvSpPr>
        <p:spPr bwMode="black">
          <a:xfrm>
            <a:off x="5930261" y="2383444"/>
            <a:ext cx="368405" cy="314870"/>
          </a:xfrm>
          <a:custGeom>
            <a:avLst/>
            <a:gdLst>
              <a:gd name="T0" fmla="*/ 22 w 277"/>
              <a:gd name="T1" fmla="*/ 1 h 215"/>
              <a:gd name="T2" fmla="*/ 22 w 277"/>
              <a:gd name="T3" fmla="*/ 10 h 215"/>
              <a:gd name="T4" fmla="*/ 22 w 277"/>
              <a:gd name="T5" fmla="*/ 10 h 215"/>
              <a:gd name="T6" fmla="*/ 66 w 277"/>
              <a:gd name="T7" fmla="*/ 15 h 215"/>
              <a:gd name="T8" fmla="*/ 54 w 277"/>
              <a:gd name="T9" fmla="*/ 20 h 215"/>
              <a:gd name="T10" fmla="*/ 79 w 277"/>
              <a:gd name="T11" fmla="*/ 0 h 215"/>
              <a:gd name="T12" fmla="*/ 118 w 277"/>
              <a:gd name="T13" fmla="*/ 1 h 215"/>
              <a:gd name="T14" fmla="*/ 118 w 277"/>
              <a:gd name="T15" fmla="*/ 10 h 215"/>
              <a:gd name="T16" fmla="*/ 118 w 277"/>
              <a:gd name="T17" fmla="*/ 10 h 215"/>
              <a:gd name="T18" fmla="*/ 163 w 277"/>
              <a:gd name="T19" fmla="*/ 15 h 215"/>
              <a:gd name="T20" fmla="*/ 150 w 277"/>
              <a:gd name="T21" fmla="*/ 20 h 215"/>
              <a:gd name="T22" fmla="*/ 176 w 277"/>
              <a:gd name="T23" fmla="*/ 0 h 215"/>
              <a:gd name="T24" fmla="*/ 215 w 277"/>
              <a:gd name="T25" fmla="*/ 1 h 215"/>
              <a:gd name="T26" fmla="*/ 214 w 277"/>
              <a:gd name="T27" fmla="*/ 10 h 215"/>
              <a:gd name="T28" fmla="*/ 214 w 277"/>
              <a:gd name="T29" fmla="*/ 10 h 215"/>
              <a:gd name="T30" fmla="*/ 259 w 277"/>
              <a:gd name="T31" fmla="*/ 15 h 215"/>
              <a:gd name="T32" fmla="*/ 247 w 277"/>
              <a:gd name="T33" fmla="*/ 20 h 215"/>
              <a:gd name="T34" fmla="*/ 272 w 277"/>
              <a:gd name="T35" fmla="*/ 0 h 215"/>
              <a:gd name="T36" fmla="*/ 12 w 277"/>
              <a:gd name="T37" fmla="*/ 92 h 215"/>
              <a:gd name="T38" fmla="*/ 0 w 277"/>
              <a:gd name="T39" fmla="*/ 97 h 215"/>
              <a:gd name="T40" fmla="*/ 25 w 277"/>
              <a:gd name="T41" fmla="*/ 77 h 215"/>
              <a:gd name="T42" fmla="*/ 64 w 277"/>
              <a:gd name="T43" fmla="*/ 77 h 215"/>
              <a:gd name="T44" fmla="*/ 64 w 277"/>
              <a:gd name="T45" fmla="*/ 87 h 215"/>
              <a:gd name="T46" fmla="*/ 64 w 277"/>
              <a:gd name="T47" fmla="*/ 87 h 215"/>
              <a:gd name="T48" fmla="*/ 109 w 277"/>
              <a:gd name="T49" fmla="*/ 92 h 215"/>
              <a:gd name="T50" fmla="*/ 96 w 277"/>
              <a:gd name="T51" fmla="*/ 97 h 215"/>
              <a:gd name="T52" fmla="*/ 122 w 277"/>
              <a:gd name="T53" fmla="*/ 77 h 215"/>
              <a:gd name="T54" fmla="*/ 161 w 277"/>
              <a:gd name="T55" fmla="*/ 77 h 215"/>
              <a:gd name="T56" fmla="*/ 160 w 277"/>
              <a:gd name="T57" fmla="*/ 87 h 215"/>
              <a:gd name="T58" fmla="*/ 160 w 277"/>
              <a:gd name="T59" fmla="*/ 87 h 215"/>
              <a:gd name="T60" fmla="*/ 205 w 277"/>
              <a:gd name="T61" fmla="*/ 92 h 215"/>
              <a:gd name="T62" fmla="*/ 192 w 277"/>
              <a:gd name="T63" fmla="*/ 97 h 215"/>
              <a:gd name="T64" fmla="*/ 218 w 277"/>
              <a:gd name="T65" fmla="*/ 77 h 215"/>
              <a:gd name="T66" fmla="*/ 257 w 277"/>
              <a:gd name="T67" fmla="*/ 77 h 215"/>
              <a:gd name="T68" fmla="*/ 256 w 277"/>
              <a:gd name="T69" fmla="*/ 87 h 215"/>
              <a:gd name="T70" fmla="*/ 256 w 277"/>
              <a:gd name="T71" fmla="*/ 87 h 215"/>
              <a:gd name="T72" fmla="*/ 22 w 277"/>
              <a:gd name="T73" fmla="*/ 154 h 215"/>
              <a:gd name="T74" fmla="*/ 22 w 277"/>
              <a:gd name="T75" fmla="*/ 164 h 215"/>
              <a:gd name="T76" fmla="*/ 22 w 277"/>
              <a:gd name="T77" fmla="*/ 164 h 215"/>
              <a:gd name="T78" fmla="*/ 66 w 277"/>
              <a:gd name="T79" fmla="*/ 168 h 215"/>
              <a:gd name="T80" fmla="*/ 54 w 277"/>
              <a:gd name="T81" fmla="*/ 173 h 215"/>
              <a:gd name="T82" fmla="*/ 79 w 277"/>
              <a:gd name="T83" fmla="*/ 154 h 215"/>
              <a:gd name="T84" fmla="*/ 118 w 277"/>
              <a:gd name="T85" fmla="*/ 154 h 215"/>
              <a:gd name="T86" fmla="*/ 118 w 277"/>
              <a:gd name="T87" fmla="*/ 164 h 215"/>
              <a:gd name="T88" fmla="*/ 118 w 277"/>
              <a:gd name="T89" fmla="*/ 164 h 215"/>
              <a:gd name="T90" fmla="*/ 163 w 277"/>
              <a:gd name="T91" fmla="*/ 168 h 215"/>
              <a:gd name="T92" fmla="*/ 150 w 277"/>
              <a:gd name="T93" fmla="*/ 173 h 215"/>
              <a:gd name="T94" fmla="*/ 176 w 277"/>
              <a:gd name="T95" fmla="*/ 154 h 215"/>
              <a:gd name="T96" fmla="*/ 215 w 277"/>
              <a:gd name="T97" fmla="*/ 154 h 215"/>
              <a:gd name="T98" fmla="*/ 214 w 277"/>
              <a:gd name="T99" fmla="*/ 164 h 215"/>
              <a:gd name="T100" fmla="*/ 214 w 277"/>
              <a:gd name="T101" fmla="*/ 164 h 215"/>
              <a:gd name="T102" fmla="*/ 259 w 277"/>
              <a:gd name="T103" fmla="*/ 168 h 215"/>
              <a:gd name="T104" fmla="*/ 247 w 277"/>
              <a:gd name="T105" fmla="*/ 173 h 215"/>
              <a:gd name="T106" fmla="*/ 272 w 277"/>
              <a:gd name="T107" fmla="*/ 154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7" h="215">
                <a:moveTo>
                  <a:pt x="21" y="61"/>
                </a:moveTo>
                <a:cubicBezTo>
                  <a:pt x="7" y="61"/>
                  <a:pt x="0" y="51"/>
                  <a:pt x="0" y="32"/>
                </a:cubicBezTo>
                <a:cubicBezTo>
                  <a:pt x="0" y="22"/>
                  <a:pt x="2" y="14"/>
                  <a:pt x="6" y="9"/>
                </a:cubicBezTo>
                <a:cubicBezTo>
                  <a:pt x="9" y="3"/>
                  <a:pt x="15" y="1"/>
                  <a:pt x="22" y="1"/>
                </a:cubicBezTo>
                <a:cubicBezTo>
                  <a:pt x="36" y="1"/>
                  <a:pt x="43" y="11"/>
                  <a:pt x="43" y="30"/>
                </a:cubicBezTo>
                <a:cubicBezTo>
                  <a:pt x="43" y="40"/>
                  <a:pt x="41" y="48"/>
                  <a:pt x="37" y="53"/>
                </a:cubicBezTo>
                <a:cubicBezTo>
                  <a:pt x="33" y="59"/>
                  <a:pt x="28" y="61"/>
                  <a:pt x="21" y="61"/>
                </a:cubicBezTo>
                <a:close/>
                <a:moveTo>
                  <a:pt x="22" y="10"/>
                </a:moveTo>
                <a:cubicBezTo>
                  <a:pt x="16" y="10"/>
                  <a:pt x="13" y="17"/>
                  <a:pt x="13" y="32"/>
                </a:cubicBezTo>
                <a:cubicBezTo>
                  <a:pt x="13" y="45"/>
                  <a:pt x="16" y="51"/>
                  <a:pt x="21" y="51"/>
                </a:cubicBezTo>
                <a:cubicBezTo>
                  <a:pt x="27" y="51"/>
                  <a:pt x="29" y="45"/>
                  <a:pt x="29" y="31"/>
                </a:cubicBezTo>
                <a:cubicBezTo>
                  <a:pt x="29" y="17"/>
                  <a:pt x="27" y="10"/>
                  <a:pt x="22" y="10"/>
                </a:cubicBezTo>
                <a:close/>
                <a:moveTo>
                  <a:pt x="79" y="0"/>
                </a:moveTo>
                <a:cubicBezTo>
                  <a:pt x="79" y="60"/>
                  <a:pt x="79" y="60"/>
                  <a:pt x="79" y="60"/>
                </a:cubicBezTo>
                <a:cubicBezTo>
                  <a:pt x="66" y="60"/>
                  <a:pt x="66" y="60"/>
                  <a:pt x="66" y="60"/>
                </a:cubicBezTo>
                <a:cubicBezTo>
                  <a:pt x="66" y="15"/>
                  <a:pt x="66" y="15"/>
                  <a:pt x="66" y="15"/>
                </a:cubicBezTo>
                <a:cubicBezTo>
                  <a:pt x="66" y="15"/>
                  <a:pt x="65" y="16"/>
                  <a:pt x="64" y="17"/>
                </a:cubicBezTo>
                <a:cubicBezTo>
                  <a:pt x="63" y="17"/>
                  <a:pt x="62" y="18"/>
                  <a:pt x="61" y="18"/>
                </a:cubicBezTo>
                <a:cubicBezTo>
                  <a:pt x="60" y="19"/>
                  <a:pt x="59" y="19"/>
                  <a:pt x="57" y="19"/>
                </a:cubicBezTo>
                <a:cubicBezTo>
                  <a:pt x="56" y="20"/>
                  <a:pt x="55" y="20"/>
                  <a:pt x="54" y="20"/>
                </a:cubicBezTo>
                <a:cubicBezTo>
                  <a:pt x="54" y="9"/>
                  <a:pt x="54" y="9"/>
                  <a:pt x="54" y="9"/>
                </a:cubicBezTo>
                <a:cubicBezTo>
                  <a:pt x="57" y="8"/>
                  <a:pt x="61" y="7"/>
                  <a:pt x="64" y="5"/>
                </a:cubicBezTo>
                <a:cubicBezTo>
                  <a:pt x="66" y="4"/>
                  <a:pt x="69" y="2"/>
                  <a:pt x="72" y="0"/>
                </a:cubicBezTo>
                <a:lnTo>
                  <a:pt x="79" y="0"/>
                </a:lnTo>
                <a:close/>
                <a:moveTo>
                  <a:pt x="117" y="61"/>
                </a:moveTo>
                <a:cubicBezTo>
                  <a:pt x="103" y="61"/>
                  <a:pt x="96" y="51"/>
                  <a:pt x="96" y="32"/>
                </a:cubicBezTo>
                <a:cubicBezTo>
                  <a:pt x="96" y="22"/>
                  <a:pt x="98" y="14"/>
                  <a:pt x="102" y="9"/>
                </a:cubicBezTo>
                <a:cubicBezTo>
                  <a:pt x="106" y="3"/>
                  <a:pt x="111" y="1"/>
                  <a:pt x="118" y="1"/>
                </a:cubicBezTo>
                <a:cubicBezTo>
                  <a:pt x="132" y="1"/>
                  <a:pt x="139" y="11"/>
                  <a:pt x="139" y="30"/>
                </a:cubicBezTo>
                <a:cubicBezTo>
                  <a:pt x="139" y="40"/>
                  <a:pt x="137" y="48"/>
                  <a:pt x="133" y="53"/>
                </a:cubicBezTo>
                <a:cubicBezTo>
                  <a:pt x="130" y="59"/>
                  <a:pt x="124" y="61"/>
                  <a:pt x="117" y="61"/>
                </a:cubicBezTo>
                <a:close/>
                <a:moveTo>
                  <a:pt x="118" y="10"/>
                </a:moveTo>
                <a:cubicBezTo>
                  <a:pt x="112" y="10"/>
                  <a:pt x="109" y="17"/>
                  <a:pt x="109" y="32"/>
                </a:cubicBezTo>
                <a:cubicBezTo>
                  <a:pt x="109" y="45"/>
                  <a:pt x="112" y="51"/>
                  <a:pt x="118" y="51"/>
                </a:cubicBezTo>
                <a:cubicBezTo>
                  <a:pt x="123" y="51"/>
                  <a:pt x="126" y="45"/>
                  <a:pt x="126" y="31"/>
                </a:cubicBezTo>
                <a:cubicBezTo>
                  <a:pt x="126" y="17"/>
                  <a:pt x="123" y="10"/>
                  <a:pt x="118" y="10"/>
                </a:cubicBezTo>
                <a:close/>
                <a:moveTo>
                  <a:pt x="176" y="0"/>
                </a:moveTo>
                <a:cubicBezTo>
                  <a:pt x="176" y="60"/>
                  <a:pt x="176" y="60"/>
                  <a:pt x="176" y="60"/>
                </a:cubicBezTo>
                <a:cubicBezTo>
                  <a:pt x="163" y="60"/>
                  <a:pt x="163" y="60"/>
                  <a:pt x="163" y="60"/>
                </a:cubicBezTo>
                <a:cubicBezTo>
                  <a:pt x="163" y="15"/>
                  <a:pt x="163" y="15"/>
                  <a:pt x="163" y="15"/>
                </a:cubicBezTo>
                <a:cubicBezTo>
                  <a:pt x="162" y="15"/>
                  <a:pt x="161" y="16"/>
                  <a:pt x="160" y="17"/>
                </a:cubicBezTo>
                <a:cubicBezTo>
                  <a:pt x="159" y="17"/>
                  <a:pt x="158" y="18"/>
                  <a:pt x="157" y="18"/>
                </a:cubicBezTo>
                <a:cubicBezTo>
                  <a:pt x="156" y="19"/>
                  <a:pt x="155" y="19"/>
                  <a:pt x="154" y="19"/>
                </a:cubicBezTo>
                <a:cubicBezTo>
                  <a:pt x="153" y="20"/>
                  <a:pt x="151" y="20"/>
                  <a:pt x="150" y="20"/>
                </a:cubicBezTo>
                <a:cubicBezTo>
                  <a:pt x="150" y="9"/>
                  <a:pt x="150" y="9"/>
                  <a:pt x="150" y="9"/>
                </a:cubicBezTo>
                <a:cubicBezTo>
                  <a:pt x="154" y="8"/>
                  <a:pt x="157" y="7"/>
                  <a:pt x="160" y="5"/>
                </a:cubicBezTo>
                <a:cubicBezTo>
                  <a:pt x="163" y="4"/>
                  <a:pt x="165" y="2"/>
                  <a:pt x="168" y="0"/>
                </a:cubicBezTo>
                <a:lnTo>
                  <a:pt x="176" y="0"/>
                </a:lnTo>
                <a:close/>
                <a:moveTo>
                  <a:pt x="214" y="61"/>
                </a:moveTo>
                <a:cubicBezTo>
                  <a:pt x="200" y="61"/>
                  <a:pt x="193" y="51"/>
                  <a:pt x="193" y="32"/>
                </a:cubicBezTo>
                <a:cubicBezTo>
                  <a:pt x="193" y="22"/>
                  <a:pt x="195" y="14"/>
                  <a:pt x="198" y="9"/>
                </a:cubicBezTo>
                <a:cubicBezTo>
                  <a:pt x="202" y="3"/>
                  <a:pt x="208" y="1"/>
                  <a:pt x="215" y="1"/>
                </a:cubicBezTo>
                <a:cubicBezTo>
                  <a:pt x="228" y="1"/>
                  <a:pt x="235" y="11"/>
                  <a:pt x="235" y="30"/>
                </a:cubicBezTo>
                <a:cubicBezTo>
                  <a:pt x="235" y="40"/>
                  <a:pt x="233" y="48"/>
                  <a:pt x="230" y="53"/>
                </a:cubicBezTo>
                <a:cubicBezTo>
                  <a:pt x="226" y="59"/>
                  <a:pt x="221" y="61"/>
                  <a:pt x="214" y="61"/>
                </a:cubicBezTo>
                <a:close/>
                <a:moveTo>
                  <a:pt x="214" y="10"/>
                </a:moveTo>
                <a:cubicBezTo>
                  <a:pt x="209" y="10"/>
                  <a:pt x="206" y="17"/>
                  <a:pt x="206" y="32"/>
                </a:cubicBezTo>
                <a:cubicBezTo>
                  <a:pt x="206" y="45"/>
                  <a:pt x="209" y="51"/>
                  <a:pt x="214" y="51"/>
                </a:cubicBezTo>
                <a:cubicBezTo>
                  <a:pt x="219" y="51"/>
                  <a:pt x="222" y="45"/>
                  <a:pt x="222" y="31"/>
                </a:cubicBezTo>
                <a:cubicBezTo>
                  <a:pt x="222" y="17"/>
                  <a:pt x="219" y="10"/>
                  <a:pt x="214" y="10"/>
                </a:cubicBezTo>
                <a:close/>
                <a:moveTo>
                  <a:pt x="272" y="0"/>
                </a:moveTo>
                <a:cubicBezTo>
                  <a:pt x="272" y="60"/>
                  <a:pt x="272" y="60"/>
                  <a:pt x="272" y="60"/>
                </a:cubicBezTo>
                <a:cubicBezTo>
                  <a:pt x="259" y="60"/>
                  <a:pt x="259" y="60"/>
                  <a:pt x="259" y="60"/>
                </a:cubicBezTo>
                <a:cubicBezTo>
                  <a:pt x="259" y="15"/>
                  <a:pt x="259" y="15"/>
                  <a:pt x="259" y="15"/>
                </a:cubicBezTo>
                <a:cubicBezTo>
                  <a:pt x="258" y="15"/>
                  <a:pt x="258" y="16"/>
                  <a:pt x="257" y="17"/>
                </a:cubicBezTo>
                <a:cubicBezTo>
                  <a:pt x="256" y="17"/>
                  <a:pt x="255" y="18"/>
                  <a:pt x="254" y="18"/>
                </a:cubicBezTo>
                <a:cubicBezTo>
                  <a:pt x="252" y="19"/>
                  <a:pt x="251" y="19"/>
                  <a:pt x="250" y="19"/>
                </a:cubicBezTo>
                <a:cubicBezTo>
                  <a:pt x="249" y="20"/>
                  <a:pt x="248" y="20"/>
                  <a:pt x="247" y="20"/>
                </a:cubicBezTo>
                <a:cubicBezTo>
                  <a:pt x="247" y="9"/>
                  <a:pt x="247" y="9"/>
                  <a:pt x="247" y="9"/>
                </a:cubicBezTo>
                <a:cubicBezTo>
                  <a:pt x="250" y="8"/>
                  <a:pt x="253" y="7"/>
                  <a:pt x="256" y="5"/>
                </a:cubicBezTo>
                <a:cubicBezTo>
                  <a:pt x="259" y="4"/>
                  <a:pt x="262" y="2"/>
                  <a:pt x="264" y="0"/>
                </a:cubicBezTo>
                <a:lnTo>
                  <a:pt x="272" y="0"/>
                </a:lnTo>
                <a:close/>
                <a:moveTo>
                  <a:pt x="25" y="77"/>
                </a:moveTo>
                <a:cubicBezTo>
                  <a:pt x="25" y="137"/>
                  <a:pt x="25" y="137"/>
                  <a:pt x="25" y="137"/>
                </a:cubicBezTo>
                <a:cubicBezTo>
                  <a:pt x="12" y="137"/>
                  <a:pt x="12" y="137"/>
                  <a:pt x="12" y="137"/>
                </a:cubicBezTo>
                <a:cubicBezTo>
                  <a:pt x="12" y="92"/>
                  <a:pt x="12" y="92"/>
                  <a:pt x="12" y="92"/>
                </a:cubicBezTo>
                <a:cubicBezTo>
                  <a:pt x="12" y="92"/>
                  <a:pt x="11" y="93"/>
                  <a:pt x="10" y="93"/>
                </a:cubicBezTo>
                <a:cubicBezTo>
                  <a:pt x="9" y="94"/>
                  <a:pt x="8" y="94"/>
                  <a:pt x="7" y="95"/>
                </a:cubicBezTo>
                <a:cubicBezTo>
                  <a:pt x="6" y="95"/>
                  <a:pt x="5" y="96"/>
                  <a:pt x="3" y="96"/>
                </a:cubicBezTo>
                <a:cubicBezTo>
                  <a:pt x="2" y="96"/>
                  <a:pt x="1" y="97"/>
                  <a:pt x="0" y="97"/>
                </a:cubicBezTo>
                <a:cubicBezTo>
                  <a:pt x="0" y="86"/>
                  <a:pt x="0" y="86"/>
                  <a:pt x="0" y="86"/>
                </a:cubicBezTo>
                <a:cubicBezTo>
                  <a:pt x="3" y="85"/>
                  <a:pt x="6" y="84"/>
                  <a:pt x="9" y="82"/>
                </a:cubicBezTo>
                <a:cubicBezTo>
                  <a:pt x="12" y="81"/>
                  <a:pt x="15" y="79"/>
                  <a:pt x="17" y="77"/>
                </a:cubicBezTo>
                <a:lnTo>
                  <a:pt x="25" y="77"/>
                </a:lnTo>
                <a:close/>
                <a:moveTo>
                  <a:pt x="63" y="138"/>
                </a:moveTo>
                <a:cubicBezTo>
                  <a:pt x="49" y="138"/>
                  <a:pt x="42" y="128"/>
                  <a:pt x="42" y="109"/>
                </a:cubicBezTo>
                <a:cubicBezTo>
                  <a:pt x="42" y="98"/>
                  <a:pt x="44" y="91"/>
                  <a:pt x="48" y="85"/>
                </a:cubicBezTo>
                <a:cubicBezTo>
                  <a:pt x="52" y="80"/>
                  <a:pt x="57" y="77"/>
                  <a:pt x="64" y="77"/>
                </a:cubicBezTo>
                <a:cubicBezTo>
                  <a:pt x="78" y="77"/>
                  <a:pt x="85" y="87"/>
                  <a:pt x="85" y="107"/>
                </a:cubicBezTo>
                <a:cubicBezTo>
                  <a:pt x="85" y="117"/>
                  <a:pt x="83" y="125"/>
                  <a:pt x="79" y="130"/>
                </a:cubicBezTo>
                <a:cubicBezTo>
                  <a:pt x="75" y="135"/>
                  <a:pt x="70" y="138"/>
                  <a:pt x="63" y="138"/>
                </a:cubicBezTo>
                <a:close/>
                <a:moveTo>
                  <a:pt x="64" y="87"/>
                </a:moveTo>
                <a:cubicBezTo>
                  <a:pt x="58" y="87"/>
                  <a:pt x="55" y="94"/>
                  <a:pt x="55" y="108"/>
                </a:cubicBezTo>
                <a:cubicBezTo>
                  <a:pt x="55" y="121"/>
                  <a:pt x="58" y="128"/>
                  <a:pt x="64" y="128"/>
                </a:cubicBezTo>
                <a:cubicBezTo>
                  <a:pt x="69" y="128"/>
                  <a:pt x="72" y="121"/>
                  <a:pt x="72" y="108"/>
                </a:cubicBezTo>
                <a:cubicBezTo>
                  <a:pt x="72" y="94"/>
                  <a:pt x="69" y="87"/>
                  <a:pt x="64" y="87"/>
                </a:cubicBezTo>
                <a:close/>
                <a:moveTo>
                  <a:pt x="122" y="77"/>
                </a:moveTo>
                <a:cubicBezTo>
                  <a:pt x="122" y="137"/>
                  <a:pt x="122" y="137"/>
                  <a:pt x="122" y="137"/>
                </a:cubicBezTo>
                <a:cubicBezTo>
                  <a:pt x="109" y="137"/>
                  <a:pt x="109" y="137"/>
                  <a:pt x="109" y="137"/>
                </a:cubicBezTo>
                <a:cubicBezTo>
                  <a:pt x="109" y="92"/>
                  <a:pt x="109" y="92"/>
                  <a:pt x="109" y="92"/>
                </a:cubicBezTo>
                <a:cubicBezTo>
                  <a:pt x="108" y="92"/>
                  <a:pt x="107" y="93"/>
                  <a:pt x="106" y="93"/>
                </a:cubicBezTo>
                <a:cubicBezTo>
                  <a:pt x="105" y="94"/>
                  <a:pt x="104" y="94"/>
                  <a:pt x="103" y="95"/>
                </a:cubicBezTo>
                <a:cubicBezTo>
                  <a:pt x="102" y="95"/>
                  <a:pt x="101" y="96"/>
                  <a:pt x="100" y="96"/>
                </a:cubicBezTo>
                <a:cubicBezTo>
                  <a:pt x="98" y="96"/>
                  <a:pt x="97" y="97"/>
                  <a:pt x="96" y="97"/>
                </a:cubicBezTo>
                <a:cubicBezTo>
                  <a:pt x="96" y="86"/>
                  <a:pt x="96" y="86"/>
                  <a:pt x="96" y="86"/>
                </a:cubicBezTo>
                <a:cubicBezTo>
                  <a:pt x="100" y="85"/>
                  <a:pt x="103" y="84"/>
                  <a:pt x="106" y="82"/>
                </a:cubicBezTo>
                <a:cubicBezTo>
                  <a:pt x="109" y="81"/>
                  <a:pt x="111" y="79"/>
                  <a:pt x="114" y="77"/>
                </a:cubicBezTo>
                <a:lnTo>
                  <a:pt x="122" y="77"/>
                </a:lnTo>
                <a:close/>
                <a:moveTo>
                  <a:pt x="159" y="138"/>
                </a:moveTo>
                <a:cubicBezTo>
                  <a:pt x="145" y="138"/>
                  <a:pt x="138" y="128"/>
                  <a:pt x="138" y="109"/>
                </a:cubicBezTo>
                <a:cubicBezTo>
                  <a:pt x="138" y="98"/>
                  <a:pt x="140" y="91"/>
                  <a:pt x="144" y="85"/>
                </a:cubicBezTo>
                <a:cubicBezTo>
                  <a:pt x="148" y="80"/>
                  <a:pt x="153" y="77"/>
                  <a:pt x="161" y="77"/>
                </a:cubicBezTo>
                <a:cubicBezTo>
                  <a:pt x="174" y="77"/>
                  <a:pt x="181" y="87"/>
                  <a:pt x="181" y="107"/>
                </a:cubicBezTo>
                <a:cubicBezTo>
                  <a:pt x="181" y="117"/>
                  <a:pt x="179" y="125"/>
                  <a:pt x="175" y="130"/>
                </a:cubicBezTo>
                <a:cubicBezTo>
                  <a:pt x="172" y="135"/>
                  <a:pt x="166" y="138"/>
                  <a:pt x="159" y="138"/>
                </a:cubicBezTo>
                <a:close/>
                <a:moveTo>
                  <a:pt x="160" y="87"/>
                </a:moveTo>
                <a:cubicBezTo>
                  <a:pt x="154" y="87"/>
                  <a:pt x="152" y="94"/>
                  <a:pt x="152" y="108"/>
                </a:cubicBezTo>
                <a:cubicBezTo>
                  <a:pt x="152" y="121"/>
                  <a:pt x="154" y="128"/>
                  <a:pt x="160" y="128"/>
                </a:cubicBezTo>
                <a:cubicBezTo>
                  <a:pt x="165" y="128"/>
                  <a:pt x="168" y="121"/>
                  <a:pt x="168" y="108"/>
                </a:cubicBezTo>
                <a:cubicBezTo>
                  <a:pt x="168" y="94"/>
                  <a:pt x="165" y="87"/>
                  <a:pt x="160" y="87"/>
                </a:cubicBezTo>
                <a:close/>
                <a:moveTo>
                  <a:pt x="218" y="77"/>
                </a:moveTo>
                <a:cubicBezTo>
                  <a:pt x="218" y="137"/>
                  <a:pt x="218" y="137"/>
                  <a:pt x="218" y="137"/>
                </a:cubicBezTo>
                <a:cubicBezTo>
                  <a:pt x="205" y="137"/>
                  <a:pt x="205" y="137"/>
                  <a:pt x="205" y="137"/>
                </a:cubicBezTo>
                <a:cubicBezTo>
                  <a:pt x="205" y="92"/>
                  <a:pt x="205" y="92"/>
                  <a:pt x="205" y="92"/>
                </a:cubicBezTo>
                <a:cubicBezTo>
                  <a:pt x="204" y="92"/>
                  <a:pt x="203" y="93"/>
                  <a:pt x="202" y="93"/>
                </a:cubicBezTo>
                <a:cubicBezTo>
                  <a:pt x="201" y="94"/>
                  <a:pt x="200" y="94"/>
                  <a:pt x="199" y="95"/>
                </a:cubicBezTo>
                <a:cubicBezTo>
                  <a:pt x="198" y="95"/>
                  <a:pt x="197" y="96"/>
                  <a:pt x="196" y="96"/>
                </a:cubicBezTo>
                <a:cubicBezTo>
                  <a:pt x="195" y="96"/>
                  <a:pt x="194" y="97"/>
                  <a:pt x="192" y="97"/>
                </a:cubicBezTo>
                <a:cubicBezTo>
                  <a:pt x="192" y="86"/>
                  <a:pt x="192" y="86"/>
                  <a:pt x="192" y="86"/>
                </a:cubicBezTo>
                <a:cubicBezTo>
                  <a:pt x="196" y="85"/>
                  <a:pt x="199" y="84"/>
                  <a:pt x="202" y="82"/>
                </a:cubicBezTo>
                <a:cubicBezTo>
                  <a:pt x="205" y="81"/>
                  <a:pt x="208" y="79"/>
                  <a:pt x="210" y="77"/>
                </a:cubicBezTo>
                <a:lnTo>
                  <a:pt x="218" y="77"/>
                </a:lnTo>
                <a:close/>
                <a:moveTo>
                  <a:pt x="256" y="138"/>
                </a:moveTo>
                <a:cubicBezTo>
                  <a:pt x="242" y="138"/>
                  <a:pt x="235" y="128"/>
                  <a:pt x="235" y="109"/>
                </a:cubicBezTo>
                <a:cubicBezTo>
                  <a:pt x="235" y="98"/>
                  <a:pt x="237" y="91"/>
                  <a:pt x="240" y="85"/>
                </a:cubicBezTo>
                <a:cubicBezTo>
                  <a:pt x="244" y="80"/>
                  <a:pt x="250" y="77"/>
                  <a:pt x="257" y="77"/>
                </a:cubicBezTo>
                <a:cubicBezTo>
                  <a:pt x="270" y="77"/>
                  <a:pt x="277" y="87"/>
                  <a:pt x="277" y="107"/>
                </a:cubicBezTo>
                <a:cubicBezTo>
                  <a:pt x="277" y="117"/>
                  <a:pt x="275" y="125"/>
                  <a:pt x="272" y="130"/>
                </a:cubicBezTo>
                <a:cubicBezTo>
                  <a:pt x="268" y="135"/>
                  <a:pt x="263" y="138"/>
                  <a:pt x="256" y="138"/>
                </a:cubicBezTo>
                <a:close/>
                <a:moveTo>
                  <a:pt x="256" y="87"/>
                </a:moveTo>
                <a:cubicBezTo>
                  <a:pt x="251" y="87"/>
                  <a:pt x="248" y="94"/>
                  <a:pt x="248" y="108"/>
                </a:cubicBezTo>
                <a:cubicBezTo>
                  <a:pt x="248" y="121"/>
                  <a:pt x="251" y="128"/>
                  <a:pt x="256" y="128"/>
                </a:cubicBezTo>
                <a:cubicBezTo>
                  <a:pt x="261" y="128"/>
                  <a:pt x="264" y="121"/>
                  <a:pt x="264" y="108"/>
                </a:cubicBezTo>
                <a:cubicBezTo>
                  <a:pt x="264" y="94"/>
                  <a:pt x="262" y="87"/>
                  <a:pt x="256" y="87"/>
                </a:cubicBezTo>
                <a:close/>
                <a:moveTo>
                  <a:pt x="21" y="215"/>
                </a:moveTo>
                <a:cubicBezTo>
                  <a:pt x="7" y="215"/>
                  <a:pt x="0" y="205"/>
                  <a:pt x="0" y="185"/>
                </a:cubicBezTo>
                <a:cubicBezTo>
                  <a:pt x="0" y="175"/>
                  <a:pt x="2" y="167"/>
                  <a:pt x="6" y="162"/>
                </a:cubicBezTo>
                <a:cubicBezTo>
                  <a:pt x="9" y="157"/>
                  <a:pt x="15" y="154"/>
                  <a:pt x="22" y="154"/>
                </a:cubicBezTo>
                <a:cubicBezTo>
                  <a:pt x="36" y="154"/>
                  <a:pt x="43" y="164"/>
                  <a:pt x="43" y="184"/>
                </a:cubicBezTo>
                <a:cubicBezTo>
                  <a:pt x="43" y="194"/>
                  <a:pt x="41" y="201"/>
                  <a:pt x="37" y="207"/>
                </a:cubicBezTo>
                <a:cubicBezTo>
                  <a:pt x="33" y="212"/>
                  <a:pt x="28" y="215"/>
                  <a:pt x="21" y="215"/>
                </a:cubicBezTo>
                <a:close/>
                <a:moveTo>
                  <a:pt x="22" y="164"/>
                </a:moveTo>
                <a:cubicBezTo>
                  <a:pt x="16" y="164"/>
                  <a:pt x="13" y="171"/>
                  <a:pt x="13" y="185"/>
                </a:cubicBezTo>
                <a:cubicBezTo>
                  <a:pt x="13" y="198"/>
                  <a:pt x="16" y="205"/>
                  <a:pt x="21" y="205"/>
                </a:cubicBezTo>
                <a:cubicBezTo>
                  <a:pt x="27" y="205"/>
                  <a:pt x="29" y="198"/>
                  <a:pt x="29" y="184"/>
                </a:cubicBezTo>
                <a:cubicBezTo>
                  <a:pt x="29" y="171"/>
                  <a:pt x="27" y="164"/>
                  <a:pt x="22" y="164"/>
                </a:cubicBezTo>
                <a:close/>
                <a:moveTo>
                  <a:pt x="79" y="154"/>
                </a:moveTo>
                <a:cubicBezTo>
                  <a:pt x="79" y="214"/>
                  <a:pt x="79" y="214"/>
                  <a:pt x="79" y="214"/>
                </a:cubicBezTo>
                <a:cubicBezTo>
                  <a:pt x="66" y="214"/>
                  <a:pt x="66" y="214"/>
                  <a:pt x="66" y="214"/>
                </a:cubicBezTo>
                <a:cubicBezTo>
                  <a:pt x="66" y="168"/>
                  <a:pt x="66" y="168"/>
                  <a:pt x="66" y="168"/>
                </a:cubicBezTo>
                <a:cubicBezTo>
                  <a:pt x="66" y="169"/>
                  <a:pt x="65" y="170"/>
                  <a:pt x="64" y="170"/>
                </a:cubicBezTo>
                <a:cubicBezTo>
                  <a:pt x="63" y="171"/>
                  <a:pt x="62" y="171"/>
                  <a:pt x="61" y="172"/>
                </a:cubicBezTo>
                <a:cubicBezTo>
                  <a:pt x="60" y="172"/>
                  <a:pt x="59" y="172"/>
                  <a:pt x="57" y="173"/>
                </a:cubicBezTo>
                <a:cubicBezTo>
                  <a:pt x="56" y="173"/>
                  <a:pt x="55" y="173"/>
                  <a:pt x="54" y="173"/>
                </a:cubicBezTo>
                <a:cubicBezTo>
                  <a:pt x="54" y="163"/>
                  <a:pt x="54" y="163"/>
                  <a:pt x="54" y="163"/>
                </a:cubicBezTo>
                <a:cubicBezTo>
                  <a:pt x="57" y="162"/>
                  <a:pt x="61" y="160"/>
                  <a:pt x="64" y="159"/>
                </a:cubicBezTo>
                <a:cubicBezTo>
                  <a:pt x="66" y="157"/>
                  <a:pt x="69" y="156"/>
                  <a:pt x="72" y="154"/>
                </a:cubicBezTo>
                <a:lnTo>
                  <a:pt x="79" y="154"/>
                </a:lnTo>
                <a:close/>
                <a:moveTo>
                  <a:pt x="117" y="215"/>
                </a:moveTo>
                <a:cubicBezTo>
                  <a:pt x="103" y="215"/>
                  <a:pt x="96" y="205"/>
                  <a:pt x="96" y="185"/>
                </a:cubicBezTo>
                <a:cubicBezTo>
                  <a:pt x="96" y="175"/>
                  <a:pt x="98" y="167"/>
                  <a:pt x="102" y="162"/>
                </a:cubicBezTo>
                <a:cubicBezTo>
                  <a:pt x="106" y="157"/>
                  <a:pt x="111" y="154"/>
                  <a:pt x="118" y="154"/>
                </a:cubicBezTo>
                <a:cubicBezTo>
                  <a:pt x="132" y="154"/>
                  <a:pt x="139" y="164"/>
                  <a:pt x="139" y="184"/>
                </a:cubicBezTo>
                <a:cubicBezTo>
                  <a:pt x="139" y="194"/>
                  <a:pt x="137" y="201"/>
                  <a:pt x="133" y="207"/>
                </a:cubicBezTo>
                <a:cubicBezTo>
                  <a:pt x="130" y="212"/>
                  <a:pt x="124" y="215"/>
                  <a:pt x="117" y="215"/>
                </a:cubicBezTo>
                <a:close/>
                <a:moveTo>
                  <a:pt x="118" y="164"/>
                </a:moveTo>
                <a:cubicBezTo>
                  <a:pt x="112" y="164"/>
                  <a:pt x="109" y="171"/>
                  <a:pt x="109" y="185"/>
                </a:cubicBezTo>
                <a:cubicBezTo>
                  <a:pt x="109" y="198"/>
                  <a:pt x="112" y="205"/>
                  <a:pt x="118" y="205"/>
                </a:cubicBezTo>
                <a:cubicBezTo>
                  <a:pt x="123" y="205"/>
                  <a:pt x="126" y="198"/>
                  <a:pt x="126" y="184"/>
                </a:cubicBezTo>
                <a:cubicBezTo>
                  <a:pt x="126" y="171"/>
                  <a:pt x="123" y="164"/>
                  <a:pt x="118" y="164"/>
                </a:cubicBezTo>
                <a:close/>
                <a:moveTo>
                  <a:pt x="176" y="154"/>
                </a:moveTo>
                <a:cubicBezTo>
                  <a:pt x="176" y="214"/>
                  <a:pt x="176" y="214"/>
                  <a:pt x="176" y="214"/>
                </a:cubicBezTo>
                <a:cubicBezTo>
                  <a:pt x="163" y="214"/>
                  <a:pt x="163" y="214"/>
                  <a:pt x="163" y="214"/>
                </a:cubicBezTo>
                <a:cubicBezTo>
                  <a:pt x="163" y="168"/>
                  <a:pt x="163" y="168"/>
                  <a:pt x="163" y="168"/>
                </a:cubicBezTo>
                <a:cubicBezTo>
                  <a:pt x="162" y="169"/>
                  <a:pt x="161" y="170"/>
                  <a:pt x="160" y="170"/>
                </a:cubicBezTo>
                <a:cubicBezTo>
                  <a:pt x="159" y="171"/>
                  <a:pt x="158" y="171"/>
                  <a:pt x="157" y="172"/>
                </a:cubicBezTo>
                <a:cubicBezTo>
                  <a:pt x="156" y="172"/>
                  <a:pt x="155" y="172"/>
                  <a:pt x="154" y="173"/>
                </a:cubicBezTo>
                <a:cubicBezTo>
                  <a:pt x="153" y="173"/>
                  <a:pt x="151" y="173"/>
                  <a:pt x="150" y="173"/>
                </a:cubicBezTo>
                <a:cubicBezTo>
                  <a:pt x="150" y="163"/>
                  <a:pt x="150" y="163"/>
                  <a:pt x="150" y="163"/>
                </a:cubicBezTo>
                <a:cubicBezTo>
                  <a:pt x="154" y="162"/>
                  <a:pt x="157" y="160"/>
                  <a:pt x="160" y="159"/>
                </a:cubicBezTo>
                <a:cubicBezTo>
                  <a:pt x="163" y="157"/>
                  <a:pt x="165" y="156"/>
                  <a:pt x="168" y="154"/>
                </a:cubicBezTo>
                <a:lnTo>
                  <a:pt x="176" y="154"/>
                </a:lnTo>
                <a:close/>
                <a:moveTo>
                  <a:pt x="214" y="215"/>
                </a:moveTo>
                <a:cubicBezTo>
                  <a:pt x="200" y="215"/>
                  <a:pt x="193" y="205"/>
                  <a:pt x="193" y="185"/>
                </a:cubicBezTo>
                <a:cubicBezTo>
                  <a:pt x="193" y="175"/>
                  <a:pt x="195" y="167"/>
                  <a:pt x="198" y="162"/>
                </a:cubicBezTo>
                <a:cubicBezTo>
                  <a:pt x="202" y="157"/>
                  <a:pt x="208" y="154"/>
                  <a:pt x="215" y="154"/>
                </a:cubicBezTo>
                <a:cubicBezTo>
                  <a:pt x="228" y="154"/>
                  <a:pt x="235" y="164"/>
                  <a:pt x="235" y="184"/>
                </a:cubicBezTo>
                <a:cubicBezTo>
                  <a:pt x="235" y="194"/>
                  <a:pt x="233" y="201"/>
                  <a:pt x="230" y="207"/>
                </a:cubicBezTo>
                <a:cubicBezTo>
                  <a:pt x="226" y="212"/>
                  <a:pt x="221" y="215"/>
                  <a:pt x="214" y="215"/>
                </a:cubicBezTo>
                <a:close/>
                <a:moveTo>
                  <a:pt x="214" y="164"/>
                </a:moveTo>
                <a:cubicBezTo>
                  <a:pt x="209" y="164"/>
                  <a:pt x="206" y="171"/>
                  <a:pt x="206" y="185"/>
                </a:cubicBezTo>
                <a:cubicBezTo>
                  <a:pt x="206" y="198"/>
                  <a:pt x="209" y="205"/>
                  <a:pt x="214" y="205"/>
                </a:cubicBezTo>
                <a:cubicBezTo>
                  <a:pt x="219" y="205"/>
                  <a:pt x="222" y="198"/>
                  <a:pt x="222" y="184"/>
                </a:cubicBezTo>
                <a:cubicBezTo>
                  <a:pt x="222" y="171"/>
                  <a:pt x="219" y="164"/>
                  <a:pt x="214" y="164"/>
                </a:cubicBezTo>
                <a:close/>
                <a:moveTo>
                  <a:pt x="272" y="154"/>
                </a:moveTo>
                <a:cubicBezTo>
                  <a:pt x="272" y="214"/>
                  <a:pt x="272" y="214"/>
                  <a:pt x="272" y="214"/>
                </a:cubicBezTo>
                <a:cubicBezTo>
                  <a:pt x="259" y="214"/>
                  <a:pt x="259" y="214"/>
                  <a:pt x="259" y="214"/>
                </a:cubicBezTo>
                <a:cubicBezTo>
                  <a:pt x="259" y="168"/>
                  <a:pt x="259" y="168"/>
                  <a:pt x="259" y="168"/>
                </a:cubicBezTo>
                <a:cubicBezTo>
                  <a:pt x="258" y="169"/>
                  <a:pt x="258" y="170"/>
                  <a:pt x="257" y="170"/>
                </a:cubicBezTo>
                <a:cubicBezTo>
                  <a:pt x="256" y="171"/>
                  <a:pt x="255" y="171"/>
                  <a:pt x="254" y="172"/>
                </a:cubicBezTo>
                <a:cubicBezTo>
                  <a:pt x="252" y="172"/>
                  <a:pt x="251" y="172"/>
                  <a:pt x="250" y="173"/>
                </a:cubicBezTo>
                <a:cubicBezTo>
                  <a:pt x="249" y="173"/>
                  <a:pt x="248" y="173"/>
                  <a:pt x="247" y="173"/>
                </a:cubicBezTo>
                <a:cubicBezTo>
                  <a:pt x="247" y="163"/>
                  <a:pt x="247" y="163"/>
                  <a:pt x="247" y="163"/>
                </a:cubicBezTo>
                <a:cubicBezTo>
                  <a:pt x="250" y="162"/>
                  <a:pt x="253" y="160"/>
                  <a:pt x="256" y="159"/>
                </a:cubicBezTo>
                <a:cubicBezTo>
                  <a:pt x="259" y="157"/>
                  <a:pt x="262" y="156"/>
                  <a:pt x="264" y="154"/>
                </a:cubicBezTo>
                <a:lnTo>
                  <a:pt x="272" y="1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4180">
              <a:defRPr/>
            </a:pPr>
            <a:endParaRPr lang="en-US" sz="1764">
              <a:solidFill>
                <a:srgbClr val="FFFFFF"/>
              </a:solidFill>
              <a:latin typeface="Segoe UI"/>
            </a:endParaRPr>
          </a:p>
        </p:txBody>
      </p:sp>
      <p:sp>
        <p:nvSpPr>
          <p:cNvPr id="725" name="Freeform 115"/>
          <p:cNvSpPr>
            <a:spLocks noChangeAspect="1" noEditPoints="1"/>
          </p:cNvSpPr>
          <p:nvPr/>
        </p:nvSpPr>
        <p:spPr bwMode="black">
          <a:xfrm>
            <a:off x="10368980" y="3343677"/>
            <a:ext cx="273331" cy="268450"/>
          </a:xfrm>
          <a:custGeom>
            <a:avLst/>
            <a:gdLst>
              <a:gd name="T0" fmla="*/ 63 w 68"/>
              <a:gd name="T1" fmla="*/ 12 h 66"/>
              <a:gd name="T2" fmla="*/ 48 w 68"/>
              <a:gd name="T3" fmla="*/ 1 h 66"/>
              <a:gd name="T4" fmla="*/ 42 w 68"/>
              <a:gd name="T5" fmla="*/ 0 h 66"/>
              <a:gd name="T6" fmla="*/ 18 w 68"/>
              <a:gd name="T7" fmla="*/ 19 h 66"/>
              <a:gd name="T8" fmla="*/ 21 w 68"/>
              <a:gd name="T9" fmla="*/ 37 h 66"/>
              <a:gd name="T10" fmla="*/ 2 w 68"/>
              <a:gd name="T11" fmla="*/ 56 h 66"/>
              <a:gd name="T12" fmla="*/ 2 w 68"/>
              <a:gd name="T13" fmla="*/ 65 h 66"/>
              <a:gd name="T14" fmla="*/ 7 w 68"/>
              <a:gd name="T15" fmla="*/ 66 h 66"/>
              <a:gd name="T16" fmla="*/ 11 w 68"/>
              <a:gd name="T17" fmla="*/ 65 h 66"/>
              <a:gd name="T18" fmla="*/ 30 w 68"/>
              <a:gd name="T19" fmla="*/ 46 h 66"/>
              <a:gd name="T20" fmla="*/ 36 w 68"/>
              <a:gd name="T21" fmla="*/ 49 h 66"/>
              <a:gd name="T22" fmla="*/ 42 w 68"/>
              <a:gd name="T23" fmla="*/ 50 h 66"/>
              <a:gd name="T24" fmla="*/ 66 w 68"/>
              <a:gd name="T25" fmla="*/ 31 h 66"/>
              <a:gd name="T26" fmla="*/ 63 w 68"/>
              <a:gd name="T27" fmla="*/ 12 h 66"/>
              <a:gd name="T28" fmla="*/ 59 w 68"/>
              <a:gd name="T29" fmla="*/ 29 h 66"/>
              <a:gd name="T30" fmla="*/ 42 w 68"/>
              <a:gd name="T31" fmla="*/ 42 h 66"/>
              <a:gd name="T32" fmla="*/ 38 w 68"/>
              <a:gd name="T33" fmla="*/ 42 h 66"/>
              <a:gd name="T34" fmla="*/ 26 w 68"/>
              <a:gd name="T35" fmla="*/ 21 h 66"/>
              <a:gd name="T36" fmla="*/ 42 w 68"/>
              <a:gd name="T37" fmla="*/ 8 h 66"/>
              <a:gd name="T38" fmla="*/ 46 w 68"/>
              <a:gd name="T39" fmla="*/ 8 h 66"/>
              <a:gd name="T40" fmla="*/ 57 w 68"/>
              <a:gd name="T41" fmla="*/ 16 h 66"/>
              <a:gd name="T42" fmla="*/ 59 w 68"/>
              <a:gd name="T43" fmla="*/ 2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 h="66">
                <a:moveTo>
                  <a:pt x="63" y="12"/>
                </a:moveTo>
                <a:cubicBezTo>
                  <a:pt x="60" y="6"/>
                  <a:pt x="55" y="2"/>
                  <a:pt x="48" y="1"/>
                </a:cubicBezTo>
                <a:cubicBezTo>
                  <a:pt x="46" y="0"/>
                  <a:pt x="44" y="0"/>
                  <a:pt x="42" y="0"/>
                </a:cubicBezTo>
                <a:cubicBezTo>
                  <a:pt x="31" y="0"/>
                  <a:pt x="21" y="8"/>
                  <a:pt x="18" y="19"/>
                </a:cubicBezTo>
                <a:cubicBezTo>
                  <a:pt x="17" y="25"/>
                  <a:pt x="18" y="32"/>
                  <a:pt x="21" y="37"/>
                </a:cubicBezTo>
                <a:cubicBezTo>
                  <a:pt x="2" y="56"/>
                  <a:pt x="2" y="56"/>
                  <a:pt x="2" y="56"/>
                </a:cubicBezTo>
                <a:cubicBezTo>
                  <a:pt x="0" y="58"/>
                  <a:pt x="0" y="62"/>
                  <a:pt x="2" y="65"/>
                </a:cubicBezTo>
                <a:cubicBezTo>
                  <a:pt x="4" y="66"/>
                  <a:pt x="5" y="66"/>
                  <a:pt x="7" y="66"/>
                </a:cubicBezTo>
                <a:cubicBezTo>
                  <a:pt x="8" y="66"/>
                  <a:pt x="10" y="66"/>
                  <a:pt x="11" y="65"/>
                </a:cubicBezTo>
                <a:cubicBezTo>
                  <a:pt x="30" y="46"/>
                  <a:pt x="30" y="46"/>
                  <a:pt x="30" y="46"/>
                </a:cubicBezTo>
                <a:cubicBezTo>
                  <a:pt x="32" y="47"/>
                  <a:pt x="34" y="48"/>
                  <a:pt x="36" y="49"/>
                </a:cubicBezTo>
                <a:cubicBezTo>
                  <a:pt x="38" y="49"/>
                  <a:pt x="40" y="50"/>
                  <a:pt x="42" y="50"/>
                </a:cubicBezTo>
                <a:cubicBezTo>
                  <a:pt x="54" y="50"/>
                  <a:pt x="64" y="42"/>
                  <a:pt x="66" y="31"/>
                </a:cubicBezTo>
                <a:cubicBezTo>
                  <a:pt x="68" y="24"/>
                  <a:pt x="67" y="18"/>
                  <a:pt x="63" y="12"/>
                </a:cubicBezTo>
                <a:close/>
                <a:moveTo>
                  <a:pt x="59" y="29"/>
                </a:moveTo>
                <a:cubicBezTo>
                  <a:pt x="57" y="37"/>
                  <a:pt x="50" y="42"/>
                  <a:pt x="42" y="42"/>
                </a:cubicBezTo>
                <a:cubicBezTo>
                  <a:pt x="41" y="42"/>
                  <a:pt x="40" y="42"/>
                  <a:pt x="38" y="42"/>
                </a:cubicBezTo>
                <a:cubicBezTo>
                  <a:pt x="29" y="39"/>
                  <a:pt x="23" y="30"/>
                  <a:pt x="26" y="21"/>
                </a:cubicBezTo>
                <a:cubicBezTo>
                  <a:pt x="28" y="13"/>
                  <a:pt x="34" y="8"/>
                  <a:pt x="42" y="8"/>
                </a:cubicBezTo>
                <a:cubicBezTo>
                  <a:pt x="44" y="8"/>
                  <a:pt x="45" y="8"/>
                  <a:pt x="46" y="8"/>
                </a:cubicBezTo>
                <a:cubicBezTo>
                  <a:pt x="51" y="9"/>
                  <a:pt x="55" y="12"/>
                  <a:pt x="57" y="16"/>
                </a:cubicBezTo>
                <a:cubicBezTo>
                  <a:pt x="59" y="20"/>
                  <a:pt x="60" y="25"/>
                  <a:pt x="59" y="29"/>
                </a:cubicBezTo>
                <a:close/>
              </a:path>
            </a:pathLst>
          </a:custGeom>
          <a:solidFill>
            <a:schemeClr val="tx1"/>
          </a:solidFill>
          <a:ln>
            <a:noFill/>
          </a:ln>
          <a:extLst/>
        </p:spPr>
        <p:txBody>
          <a:bodyPr vert="horz" wrap="square" lIns="91421" tIns="45710" rIns="91421" bIns="45710" numCol="1" anchor="t" anchorCtr="0" compatLnSpc="1">
            <a:prstTxWarp prst="textNoShape">
              <a:avLst/>
            </a:prstTxWarp>
          </a:bodyPr>
          <a:lstStyle/>
          <a:p>
            <a:pPr defTabSz="914180">
              <a:defRPr/>
            </a:pPr>
            <a:endParaRPr lang="en-US" sz="1764" dirty="0">
              <a:solidFill>
                <a:srgbClr val="000000"/>
              </a:solidFill>
              <a:latin typeface="Segoe UI"/>
            </a:endParaRPr>
          </a:p>
        </p:txBody>
      </p:sp>
      <p:sp>
        <p:nvSpPr>
          <p:cNvPr id="801" name="Right Arrow 800"/>
          <p:cNvSpPr/>
          <p:nvPr/>
        </p:nvSpPr>
        <p:spPr>
          <a:xfrm rot="5400000">
            <a:off x="1916266" y="3171043"/>
            <a:ext cx="478335" cy="486902"/>
          </a:xfrm>
          <a:prstGeom prst="rightArrow">
            <a:avLst/>
          </a:prstGeom>
          <a:solidFill>
            <a:srgbClr val="5B9BD5"/>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802" name="Right Arrow 801"/>
          <p:cNvSpPr/>
          <p:nvPr/>
        </p:nvSpPr>
        <p:spPr>
          <a:xfrm rot="5400000">
            <a:off x="6011446" y="3150339"/>
            <a:ext cx="478335" cy="486902"/>
          </a:xfrm>
          <a:prstGeom prst="rightArrow">
            <a:avLst/>
          </a:prstGeom>
          <a:solidFill>
            <a:srgbClr val="5B9BD5"/>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sp>
        <p:nvSpPr>
          <p:cNvPr id="803" name="Right Arrow 802"/>
          <p:cNvSpPr/>
          <p:nvPr/>
        </p:nvSpPr>
        <p:spPr>
          <a:xfrm rot="5400000">
            <a:off x="10042577" y="3159033"/>
            <a:ext cx="478335" cy="486902"/>
          </a:xfrm>
          <a:prstGeom prst="rightArrow">
            <a:avLst/>
          </a:prstGeom>
          <a:solidFill>
            <a:srgbClr val="5B9BD5"/>
          </a:solidFill>
          <a:ln w="12700" cap="flat" cmpd="sng" algn="ctr">
            <a:noFill/>
            <a:prstDash val="solid"/>
            <a:miter lim="800000"/>
          </a:ln>
          <a:effectLst/>
        </p:spPr>
        <p:txBody>
          <a:bodyPr rtlCol="0" anchor="ctr"/>
          <a:lstStyle/>
          <a:p>
            <a:pPr algn="ctr" defTabSz="896203">
              <a:defRPr/>
            </a:pPr>
            <a:endParaRPr lang="en-US" sz="1764" kern="0">
              <a:solidFill>
                <a:srgbClr val="FFFFFF"/>
              </a:solidFill>
              <a:latin typeface="Calibri" panose="020F0502020204030204"/>
            </a:endParaRPr>
          </a:p>
        </p:txBody>
      </p:sp>
      <p:grpSp>
        <p:nvGrpSpPr>
          <p:cNvPr id="804" name="Group 803"/>
          <p:cNvGrpSpPr/>
          <p:nvPr/>
        </p:nvGrpSpPr>
        <p:grpSpPr>
          <a:xfrm>
            <a:off x="923065" y="3768236"/>
            <a:ext cx="2501168" cy="2016192"/>
            <a:chOff x="967123" y="3315404"/>
            <a:chExt cx="2551986" cy="2057157"/>
          </a:xfrm>
        </p:grpSpPr>
        <p:sp>
          <p:nvSpPr>
            <p:cNvPr id="805" name="Rectangle 804"/>
            <p:cNvSpPr/>
            <p:nvPr/>
          </p:nvSpPr>
          <p:spPr>
            <a:xfrm>
              <a:off x="984812" y="3813776"/>
              <a:ext cx="2479439" cy="691375"/>
            </a:xfrm>
            <a:prstGeom prst="rect">
              <a:avLst/>
            </a:prstGeom>
            <a:solidFill>
              <a:srgbClr val="00B0F0"/>
            </a:solidFill>
            <a:ln w="12700" cap="flat" cmpd="sng" algn="ctr">
              <a:noFill/>
              <a:prstDash val="solid"/>
              <a:miter lim="800000"/>
            </a:ln>
            <a:effectLst/>
          </p:spPr>
          <p:txBody>
            <a:bodyPr rtlCol="0" anchor="ctr"/>
            <a:lstStyle/>
            <a:p>
              <a:pPr algn="ctr" defTabSz="896203">
                <a:defRPr/>
              </a:pPr>
              <a:r>
                <a:rPr lang="en-US" sz="2352" b="1" kern="0" dirty="0">
                  <a:solidFill>
                    <a:srgbClr val="FFFFFF"/>
                  </a:solidFill>
                  <a:latin typeface="Segoe UI Light"/>
                </a:rPr>
                <a:t>Azure</a:t>
              </a:r>
              <a:r>
                <a:rPr lang="en-US" sz="2352" kern="0" dirty="0">
                  <a:solidFill>
                    <a:srgbClr val="FFFFFF"/>
                  </a:solidFill>
                  <a:latin typeface="Segoe UI Light"/>
                </a:rPr>
                <a:t> </a:t>
              </a:r>
            </a:p>
          </p:txBody>
        </p:sp>
        <p:sp>
          <p:nvSpPr>
            <p:cNvPr id="806" name="Rectangle 805"/>
            <p:cNvSpPr/>
            <p:nvPr/>
          </p:nvSpPr>
          <p:spPr>
            <a:xfrm>
              <a:off x="984813" y="3315404"/>
              <a:ext cx="1232246" cy="457200"/>
            </a:xfrm>
            <a:prstGeom prst="rect">
              <a:avLst/>
            </a:prstGeom>
            <a:solidFill>
              <a:srgbClr val="00B0F0"/>
            </a:solidFill>
            <a:ln w="12700" cap="flat" cmpd="sng" algn="ctr">
              <a:noFill/>
              <a:prstDash val="solid"/>
              <a:miter lim="800000"/>
            </a:ln>
            <a:effectLst/>
          </p:spPr>
          <p:txBody>
            <a:bodyPr lIns="0" tIns="0" rIns="0" bIns="0" rtlCol="0" anchor="ctr"/>
            <a:lstStyle/>
            <a:p>
              <a:pPr algn="ctr" defTabSz="896203">
                <a:defRPr/>
              </a:pPr>
              <a:r>
                <a:rPr lang="en-US" sz="980" b="1" kern="0" dirty="0">
                  <a:solidFill>
                    <a:srgbClr val="FFFFFF"/>
                  </a:solidFill>
                  <a:latin typeface="Calibri" panose="020F0502020204030204"/>
                </a:rPr>
                <a:t>Windows</a:t>
              </a:r>
            </a:p>
            <a:p>
              <a:pPr algn="ctr" defTabSz="896203">
                <a:defRPr/>
              </a:pPr>
              <a:r>
                <a:rPr lang="en-US" sz="980" b="1" kern="0" dirty="0">
                  <a:solidFill>
                    <a:srgbClr val="FFFFFF"/>
                  </a:solidFill>
                  <a:latin typeface="Calibri" panose="020F0502020204030204"/>
                </a:rPr>
                <a:t>Server</a:t>
              </a:r>
            </a:p>
          </p:txBody>
        </p:sp>
        <p:sp>
          <p:nvSpPr>
            <p:cNvPr id="807" name="Rectangle 806"/>
            <p:cNvSpPr/>
            <p:nvPr/>
          </p:nvSpPr>
          <p:spPr>
            <a:xfrm>
              <a:off x="2265833" y="3315404"/>
              <a:ext cx="1198419" cy="457200"/>
            </a:xfrm>
            <a:prstGeom prst="rect">
              <a:avLst/>
            </a:prstGeom>
            <a:solidFill>
              <a:srgbClr val="00B0F0"/>
            </a:solidFill>
            <a:ln w="12700" cap="flat" cmpd="sng" algn="ctr">
              <a:noFill/>
              <a:prstDash val="solid"/>
              <a:miter lim="800000"/>
            </a:ln>
            <a:effectLst/>
          </p:spPr>
          <p:txBody>
            <a:bodyPr lIns="0" tIns="0" rIns="0" bIns="0" rtlCol="0" anchor="ctr"/>
            <a:lstStyle/>
            <a:p>
              <a:pPr algn="ctr" defTabSz="896203">
                <a:defRPr/>
              </a:pPr>
              <a:r>
                <a:rPr lang="en-US" sz="980" b="1" kern="0" dirty="0">
                  <a:solidFill>
                    <a:srgbClr val="FFFFFF"/>
                  </a:solidFill>
                  <a:latin typeface="Calibri" panose="020F0502020204030204"/>
                </a:rPr>
                <a:t>Linux</a:t>
              </a:r>
            </a:p>
          </p:txBody>
        </p:sp>
        <p:pic>
          <p:nvPicPr>
            <p:cNvPr id="808" name="Picture 807"/>
            <p:cNvPicPr>
              <a:picLocks noChangeAspect="1"/>
            </p:cNvPicPr>
            <p:nvPr/>
          </p:nvPicPr>
          <p:blipFill>
            <a:blip r:embed="rId4">
              <a:duotone>
                <a:prstClr val="black"/>
                <a:schemeClr val="accent2">
                  <a:tint val="45000"/>
                  <a:satMod val="400000"/>
                </a:schemeClr>
              </a:duotone>
            </a:blip>
            <a:stretch>
              <a:fillRect/>
            </a:stretch>
          </p:blipFill>
          <p:spPr>
            <a:xfrm>
              <a:off x="967123" y="4562023"/>
              <a:ext cx="2551986" cy="810538"/>
            </a:xfrm>
            <a:prstGeom prst="rect">
              <a:avLst/>
            </a:prstGeom>
          </p:spPr>
        </p:pic>
      </p:grpSp>
      <p:grpSp>
        <p:nvGrpSpPr>
          <p:cNvPr id="809" name="Group 808"/>
          <p:cNvGrpSpPr/>
          <p:nvPr/>
        </p:nvGrpSpPr>
        <p:grpSpPr>
          <a:xfrm>
            <a:off x="9048608" y="3768235"/>
            <a:ext cx="2501168" cy="2050620"/>
            <a:chOff x="8577887" y="3302049"/>
            <a:chExt cx="2551986" cy="2092284"/>
          </a:xfrm>
        </p:grpSpPr>
        <p:sp>
          <p:nvSpPr>
            <p:cNvPr id="810" name="Rectangle 809"/>
            <p:cNvSpPr/>
            <p:nvPr/>
          </p:nvSpPr>
          <p:spPr>
            <a:xfrm>
              <a:off x="8596359" y="3812695"/>
              <a:ext cx="2479439" cy="691375"/>
            </a:xfrm>
            <a:prstGeom prst="rect">
              <a:avLst/>
            </a:prstGeom>
            <a:solidFill>
              <a:srgbClr val="ED7D31"/>
            </a:solidFill>
            <a:ln w="12700" cap="flat" cmpd="sng" algn="ctr">
              <a:noFill/>
              <a:prstDash val="solid"/>
              <a:miter lim="800000"/>
            </a:ln>
            <a:effectLst/>
          </p:spPr>
          <p:txBody>
            <a:bodyPr rtlCol="0" anchor="ctr"/>
            <a:lstStyle/>
            <a:p>
              <a:pPr algn="ctr" defTabSz="896203">
                <a:defRPr/>
              </a:pPr>
              <a:r>
                <a:rPr lang="en-US" sz="2352" b="1" kern="0" dirty="0">
                  <a:solidFill>
                    <a:srgbClr val="FFFFFF"/>
                  </a:solidFill>
                  <a:latin typeface="Segoe UI Light"/>
                </a:rPr>
                <a:t>Hosted Clouds</a:t>
              </a:r>
            </a:p>
          </p:txBody>
        </p:sp>
        <p:sp>
          <p:nvSpPr>
            <p:cNvPr id="811" name="Rectangle 810"/>
            <p:cNvSpPr/>
            <p:nvPr/>
          </p:nvSpPr>
          <p:spPr>
            <a:xfrm>
              <a:off x="8596360" y="3302049"/>
              <a:ext cx="1227098" cy="457200"/>
            </a:xfrm>
            <a:prstGeom prst="rect">
              <a:avLst/>
            </a:prstGeom>
            <a:solidFill>
              <a:srgbClr val="ED7D31"/>
            </a:solidFill>
            <a:ln w="12700" cap="flat" cmpd="sng" algn="ctr">
              <a:noFill/>
              <a:prstDash val="solid"/>
              <a:miter lim="800000"/>
            </a:ln>
            <a:effectLst/>
          </p:spPr>
          <p:txBody>
            <a:bodyPr lIns="0" tIns="0" rIns="0" bIns="0" rtlCol="0" anchor="ctr"/>
            <a:lstStyle/>
            <a:p>
              <a:pPr algn="ctr" defTabSz="896203">
                <a:defRPr/>
              </a:pPr>
              <a:r>
                <a:rPr lang="en-US" sz="980" b="1" kern="0" dirty="0">
                  <a:solidFill>
                    <a:srgbClr val="FFFFFF"/>
                  </a:solidFill>
                  <a:latin typeface="Calibri" panose="020F0502020204030204"/>
                </a:rPr>
                <a:t>Windows</a:t>
              </a:r>
            </a:p>
            <a:p>
              <a:pPr algn="ctr" defTabSz="896203">
                <a:defRPr/>
              </a:pPr>
              <a:r>
                <a:rPr lang="en-US" sz="980" b="1" kern="0" dirty="0">
                  <a:solidFill>
                    <a:srgbClr val="FFFFFF"/>
                  </a:solidFill>
                  <a:latin typeface="Calibri" panose="020F0502020204030204"/>
                </a:rPr>
                <a:t>Server</a:t>
              </a:r>
            </a:p>
          </p:txBody>
        </p:sp>
        <p:sp>
          <p:nvSpPr>
            <p:cNvPr id="812" name="Rectangle 811"/>
            <p:cNvSpPr/>
            <p:nvPr/>
          </p:nvSpPr>
          <p:spPr>
            <a:xfrm>
              <a:off x="9857729" y="3302049"/>
              <a:ext cx="1218070" cy="457200"/>
            </a:xfrm>
            <a:prstGeom prst="rect">
              <a:avLst/>
            </a:prstGeom>
            <a:solidFill>
              <a:srgbClr val="ED7D31"/>
            </a:solidFill>
            <a:ln w="12700" cap="flat" cmpd="sng" algn="ctr">
              <a:noFill/>
              <a:prstDash val="solid"/>
              <a:miter lim="800000"/>
            </a:ln>
            <a:effectLst/>
          </p:spPr>
          <p:txBody>
            <a:bodyPr lIns="0" tIns="0" rIns="0" bIns="0" rtlCol="0" anchor="ctr"/>
            <a:lstStyle/>
            <a:p>
              <a:pPr algn="ctr" defTabSz="896203">
                <a:defRPr/>
              </a:pPr>
              <a:r>
                <a:rPr lang="en-US" sz="980" b="1" kern="0" dirty="0">
                  <a:solidFill>
                    <a:srgbClr val="FFFFFF"/>
                  </a:solidFill>
                  <a:latin typeface="Calibri" panose="020F0502020204030204"/>
                </a:rPr>
                <a:t>Linux</a:t>
              </a:r>
            </a:p>
          </p:txBody>
        </p:sp>
        <p:pic>
          <p:nvPicPr>
            <p:cNvPr id="813" name="Picture 812"/>
            <p:cNvPicPr>
              <a:picLocks noChangeAspect="1"/>
            </p:cNvPicPr>
            <p:nvPr/>
          </p:nvPicPr>
          <p:blipFill>
            <a:blip r:embed="rId4">
              <a:duotone>
                <a:prstClr val="black"/>
                <a:schemeClr val="accent2">
                  <a:tint val="45000"/>
                  <a:satMod val="400000"/>
                </a:schemeClr>
              </a:duotone>
            </a:blip>
            <a:stretch>
              <a:fillRect/>
            </a:stretch>
          </p:blipFill>
          <p:spPr>
            <a:xfrm>
              <a:off x="8577887" y="4583795"/>
              <a:ext cx="2551986" cy="810538"/>
            </a:xfrm>
            <a:prstGeom prst="rect">
              <a:avLst/>
            </a:prstGeom>
          </p:spPr>
        </p:pic>
      </p:grpSp>
      <p:sp>
        <p:nvSpPr>
          <p:cNvPr id="814" name="Rectangle 813"/>
          <p:cNvSpPr/>
          <p:nvPr/>
        </p:nvSpPr>
        <p:spPr>
          <a:xfrm>
            <a:off x="689468" y="2240591"/>
            <a:ext cx="10881709" cy="1024375"/>
          </a:xfrm>
          <a:prstGeom prst="rect">
            <a:avLst/>
          </a:prstGeom>
          <a:solidFill>
            <a:srgbClr val="662E93"/>
          </a:solidFill>
          <a:ln w="12700" cap="flat" cmpd="sng" algn="ctr">
            <a:noFill/>
            <a:prstDash val="solid"/>
            <a:miter lim="800000"/>
          </a:ln>
          <a:effectLst/>
        </p:spPr>
        <p:txBody>
          <a:bodyPr rtlCol="0" anchor="ctr"/>
          <a:lstStyle/>
          <a:p>
            <a:pPr algn="ctr" defTabSz="896203">
              <a:defRPr/>
            </a:pPr>
            <a:endParaRPr lang="en-US" sz="1764" b="1" kern="0">
              <a:solidFill>
                <a:srgbClr val="FFFFFF"/>
              </a:solidFill>
              <a:latin typeface="Calibri" panose="020F0502020204030204"/>
            </a:endParaRPr>
          </a:p>
        </p:txBody>
      </p:sp>
      <p:sp>
        <p:nvSpPr>
          <p:cNvPr id="815" name="TextBox 814"/>
          <p:cNvSpPr txBox="1"/>
          <p:nvPr/>
        </p:nvSpPr>
        <p:spPr>
          <a:xfrm>
            <a:off x="5157753" y="2235067"/>
            <a:ext cx="2271137" cy="512801"/>
          </a:xfrm>
          <a:prstGeom prst="rect">
            <a:avLst/>
          </a:prstGeom>
          <a:noFill/>
        </p:spPr>
        <p:txBody>
          <a:bodyPr wrap="square" rtlCol="0">
            <a:spAutoFit/>
          </a:bodyPr>
          <a:lstStyle/>
          <a:p>
            <a:pPr defTabSz="896203">
              <a:defRPr/>
            </a:pPr>
            <a:r>
              <a:rPr lang="en-US" sz="2744" b="1" dirty="0">
                <a:solidFill>
                  <a:srgbClr val="FFFFFF"/>
                </a:solidFill>
                <a:latin typeface="Segoe UI Light"/>
              </a:rPr>
              <a:t>Service Fabric</a:t>
            </a:r>
          </a:p>
        </p:txBody>
      </p:sp>
      <p:grpSp>
        <p:nvGrpSpPr>
          <p:cNvPr id="816" name="Group 815"/>
          <p:cNvGrpSpPr/>
          <p:nvPr/>
        </p:nvGrpSpPr>
        <p:grpSpPr>
          <a:xfrm>
            <a:off x="3800757" y="3502283"/>
            <a:ext cx="4760182" cy="2764656"/>
            <a:chOff x="3570769" y="4054765"/>
            <a:chExt cx="4856898" cy="2820828"/>
          </a:xfrm>
        </p:grpSpPr>
        <p:pic>
          <p:nvPicPr>
            <p:cNvPr id="817" name="Picture 816"/>
            <p:cNvPicPr>
              <a:picLocks noChangeAspect="1"/>
            </p:cNvPicPr>
            <p:nvPr/>
          </p:nvPicPr>
          <p:blipFill>
            <a:blip r:embed="rId5"/>
            <a:stretch>
              <a:fillRect/>
            </a:stretch>
          </p:blipFill>
          <p:spPr>
            <a:xfrm>
              <a:off x="3570769" y="4054765"/>
              <a:ext cx="4856898" cy="2820828"/>
            </a:xfrm>
            <a:prstGeom prst="rect">
              <a:avLst/>
            </a:prstGeom>
          </p:spPr>
        </p:pic>
        <p:grpSp>
          <p:nvGrpSpPr>
            <p:cNvPr id="818" name="Group 817"/>
            <p:cNvGrpSpPr/>
            <p:nvPr/>
          </p:nvGrpSpPr>
          <p:grpSpPr>
            <a:xfrm>
              <a:off x="4864258" y="5403511"/>
              <a:ext cx="2479440" cy="1186831"/>
              <a:chOff x="4962229" y="5403511"/>
              <a:chExt cx="2479440" cy="1186831"/>
            </a:xfrm>
          </p:grpSpPr>
          <p:sp>
            <p:nvSpPr>
              <p:cNvPr id="819" name="Rectangle 818"/>
              <p:cNvSpPr/>
              <p:nvPr/>
            </p:nvSpPr>
            <p:spPr>
              <a:xfrm>
                <a:off x="4962229" y="5898967"/>
                <a:ext cx="2479439" cy="691375"/>
              </a:xfrm>
              <a:prstGeom prst="rect">
                <a:avLst/>
              </a:prstGeom>
              <a:solidFill>
                <a:srgbClr val="00B050"/>
              </a:solidFill>
              <a:ln w="12700" cap="flat" cmpd="sng" algn="ctr">
                <a:noFill/>
                <a:prstDash val="solid"/>
                <a:miter lim="800000"/>
              </a:ln>
              <a:effectLst/>
            </p:spPr>
            <p:txBody>
              <a:bodyPr rtlCol="0" anchor="ctr"/>
              <a:lstStyle/>
              <a:p>
                <a:pPr algn="ctr" defTabSz="896203">
                  <a:defRPr/>
                </a:pPr>
                <a:r>
                  <a:rPr lang="en-US" sz="2352" b="1" kern="0" dirty="0">
                    <a:solidFill>
                      <a:srgbClr val="FFFFFF"/>
                    </a:solidFill>
                    <a:latin typeface="Segoe UI Light"/>
                  </a:rPr>
                  <a:t>Private Clouds</a:t>
                </a:r>
                <a:endParaRPr lang="en-US" sz="1372" kern="0" dirty="0">
                  <a:solidFill>
                    <a:srgbClr val="FFFFFF"/>
                  </a:solidFill>
                  <a:latin typeface="Segoe UI Light"/>
                </a:endParaRPr>
              </a:p>
            </p:txBody>
          </p:sp>
          <p:sp>
            <p:nvSpPr>
              <p:cNvPr id="820" name="Rectangle 819"/>
              <p:cNvSpPr/>
              <p:nvPr/>
            </p:nvSpPr>
            <p:spPr>
              <a:xfrm>
                <a:off x="4962230" y="5403511"/>
                <a:ext cx="1222090" cy="457200"/>
              </a:xfrm>
              <a:prstGeom prst="rect">
                <a:avLst/>
              </a:prstGeom>
              <a:solidFill>
                <a:srgbClr val="00B050"/>
              </a:solidFill>
              <a:ln w="12700" cap="flat" cmpd="sng" algn="ctr">
                <a:noFill/>
                <a:prstDash val="solid"/>
                <a:miter lim="800000"/>
              </a:ln>
              <a:effectLst/>
            </p:spPr>
            <p:txBody>
              <a:bodyPr lIns="0" tIns="0" rIns="0" bIns="0" rtlCol="0" anchor="ctr"/>
              <a:lstStyle/>
              <a:p>
                <a:pPr algn="ctr" defTabSz="896203">
                  <a:defRPr/>
                </a:pPr>
                <a:r>
                  <a:rPr lang="en-US" sz="980" b="1" kern="0" dirty="0">
                    <a:solidFill>
                      <a:srgbClr val="FFFFFF"/>
                    </a:solidFill>
                    <a:latin typeface="Calibri" panose="020F0502020204030204"/>
                  </a:rPr>
                  <a:t>Windows</a:t>
                </a:r>
              </a:p>
              <a:p>
                <a:pPr algn="ctr" defTabSz="896203">
                  <a:defRPr/>
                </a:pPr>
                <a:r>
                  <a:rPr lang="en-US" sz="980" b="1" kern="0" dirty="0">
                    <a:solidFill>
                      <a:srgbClr val="FFFFFF"/>
                    </a:solidFill>
                    <a:latin typeface="Calibri" panose="020F0502020204030204"/>
                  </a:rPr>
                  <a:t>Server</a:t>
                </a:r>
              </a:p>
            </p:txBody>
          </p:sp>
          <p:sp>
            <p:nvSpPr>
              <p:cNvPr id="821" name="Rectangle 820"/>
              <p:cNvSpPr/>
              <p:nvPr/>
            </p:nvSpPr>
            <p:spPr>
              <a:xfrm>
                <a:off x="6228297" y="5403511"/>
                <a:ext cx="1213372" cy="457200"/>
              </a:xfrm>
              <a:prstGeom prst="rect">
                <a:avLst/>
              </a:prstGeom>
              <a:solidFill>
                <a:srgbClr val="00B050"/>
              </a:solidFill>
              <a:ln w="12700" cap="flat" cmpd="sng" algn="ctr">
                <a:noFill/>
                <a:prstDash val="solid"/>
                <a:miter lim="800000"/>
              </a:ln>
              <a:effectLst/>
            </p:spPr>
            <p:txBody>
              <a:bodyPr lIns="0" tIns="0" rIns="0" bIns="0" rtlCol="0" anchor="ctr"/>
              <a:lstStyle/>
              <a:p>
                <a:pPr algn="ctr" defTabSz="896203">
                  <a:defRPr/>
                </a:pPr>
                <a:r>
                  <a:rPr lang="en-US" sz="980" b="1" kern="0" dirty="0">
                    <a:solidFill>
                      <a:srgbClr val="FFFFFF"/>
                    </a:solidFill>
                    <a:latin typeface="Calibri" panose="020F0502020204030204"/>
                  </a:rPr>
                  <a:t>Linux</a:t>
                </a:r>
              </a:p>
            </p:txBody>
          </p:sp>
        </p:grpSp>
      </p:grpSp>
      <p:sp>
        <p:nvSpPr>
          <p:cNvPr id="822" name="TextBox 821"/>
          <p:cNvSpPr txBox="1"/>
          <p:nvPr/>
        </p:nvSpPr>
        <p:spPr>
          <a:xfrm>
            <a:off x="771852" y="2355710"/>
            <a:ext cx="1203792" cy="271483"/>
          </a:xfrm>
          <a:prstGeom prst="rect">
            <a:avLst/>
          </a:prstGeom>
          <a:noFill/>
        </p:spPr>
        <p:txBody>
          <a:bodyPr wrap="square" rtlCol="0">
            <a:spAutoFit/>
          </a:bodyPr>
          <a:lstStyle/>
          <a:p>
            <a:pPr defTabSz="896203">
              <a:defRPr/>
            </a:pPr>
            <a:r>
              <a:rPr lang="en-US" sz="1176" b="1" dirty="0">
                <a:solidFill>
                  <a:srgbClr val="FFFFFF"/>
                </a:solidFill>
                <a:latin typeface="Segoe UI Light"/>
              </a:rPr>
              <a:t>High Availability</a:t>
            </a:r>
          </a:p>
        </p:txBody>
      </p:sp>
      <p:sp>
        <p:nvSpPr>
          <p:cNvPr id="823" name="TextBox 822"/>
          <p:cNvSpPr txBox="1"/>
          <p:nvPr/>
        </p:nvSpPr>
        <p:spPr>
          <a:xfrm>
            <a:off x="2195914" y="2955324"/>
            <a:ext cx="1159796" cy="271483"/>
          </a:xfrm>
          <a:prstGeom prst="rect">
            <a:avLst/>
          </a:prstGeom>
          <a:noFill/>
        </p:spPr>
        <p:txBody>
          <a:bodyPr wrap="square" rtlCol="0">
            <a:spAutoFit/>
          </a:bodyPr>
          <a:lstStyle/>
          <a:p>
            <a:pPr defTabSz="896203">
              <a:defRPr/>
            </a:pPr>
            <a:r>
              <a:rPr lang="en-US" sz="1176" b="1" dirty="0">
                <a:solidFill>
                  <a:srgbClr val="FFFFFF"/>
                </a:solidFill>
                <a:latin typeface="Segoe UI Light"/>
              </a:rPr>
              <a:t>Hyper-Scale</a:t>
            </a:r>
          </a:p>
        </p:txBody>
      </p:sp>
      <p:sp>
        <p:nvSpPr>
          <p:cNvPr id="824" name="TextBox 823"/>
          <p:cNvSpPr txBox="1"/>
          <p:nvPr/>
        </p:nvSpPr>
        <p:spPr>
          <a:xfrm>
            <a:off x="2148111" y="2391368"/>
            <a:ext cx="1375936" cy="271483"/>
          </a:xfrm>
          <a:prstGeom prst="rect">
            <a:avLst/>
          </a:prstGeom>
          <a:noFill/>
        </p:spPr>
        <p:txBody>
          <a:bodyPr wrap="square" rtlCol="0">
            <a:spAutoFit/>
          </a:bodyPr>
          <a:lstStyle/>
          <a:p>
            <a:pPr defTabSz="896203">
              <a:defRPr/>
            </a:pPr>
            <a:r>
              <a:rPr lang="en-US" sz="1176" b="1" dirty="0">
                <a:solidFill>
                  <a:srgbClr val="FFFFFF"/>
                </a:solidFill>
                <a:latin typeface="Segoe UI Light"/>
              </a:rPr>
              <a:t>Hybrid Operations</a:t>
            </a:r>
          </a:p>
        </p:txBody>
      </p:sp>
      <p:sp>
        <p:nvSpPr>
          <p:cNvPr id="825" name="TextBox 824"/>
          <p:cNvSpPr txBox="1"/>
          <p:nvPr/>
        </p:nvSpPr>
        <p:spPr>
          <a:xfrm>
            <a:off x="2697334" y="2697377"/>
            <a:ext cx="1053382" cy="271483"/>
          </a:xfrm>
          <a:prstGeom prst="rect">
            <a:avLst/>
          </a:prstGeom>
          <a:noFill/>
        </p:spPr>
        <p:txBody>
          <a:bodyPr wrap="square" rtlCol="0">
            <a:spAutoFit/>
          </a:bodyPr>
          <a:lstStyle/>
          <a:p>
            <a:pPr defTabSz="896203">
              <a:defRPr/>
            </a:pPr>
            <a:r>
              <a:rPr lang="en-US" sz="1176" b="1" dirty="0">
                <a:solidFill>
                  <a:srgbClr val="FFFFFF"/>
                </a:solidFill>
                <a:latin typeface="Segoe UI Light"/>
              </a:rPr>
              <a:t>High Density</a:t>
            </a:r>
          </a:p>
        </p:txBody>
      </p:sp>
      <p:sp>
        <p:nvSpPr>
          <p:cNvPr id="826" name="TextBox 825"/>
          <p:cNvSpPr txBox="1"/>
          <p:nvPr/>
        </p:nvSpPr>
        <p:spPr>
          <a:xfrm>
            <a:off x="4060500" y="2655127"/>
            <a:ext cx="1312565" cy="271483"/>
          </a:xfrm>
          <a:prstGeom prst="rect">
            <a:avLst/>
          </a:prstGeom>
          <a:noFill/>
        </p:spPr>
        <p:txBody>
          <a:bodyPr wrap="square" rtlCol="0">
            <a:spAutoFit/>
          </a:bodyPr>
          <a:lstStyle/>
          <a:p>
            <a:pPr defTabSz="896203">
              <a:defRPr/>
            </a:pPr>
            <a:r>
              <a:rPr lang="en-US" sz="1176" b="1" dirty="0">
                <a:solidFill>
                  <a:srgbClr val="FFFFFF"/>
                </a:solidFill>
                <a:latin typeface="Segoe UI Light"/>
              </a:rPr>
              <a:t>Rolling Upgrades</a:t>
            </a:r>
          </a:p>
        </p:txBody>
      </p:sp>
      <p:sp>
        <p:nvSpPr>
          <p:cNvPr id="827" name="TextBox 826"/>
          <p:cNvSpPr txBox="1"/>
          <p:nvPr/>
        </p:nvSpPr>
        <p:spPr>
          <a:xfrm>
            <a:off x="5396020" y="2915019"/>
            <a:ext cx="1312565" cy="271483"/>
          </a:xfrm>
          <a:prstGeom prst="rect">
            <a:avLst/>
          </a:prstGeom>
          <a:noFill/>
        </p:spPr>
        <p:txBody>
          <a:bodyPr wrap="square" rtlCol="0">
            <a:spAutoFit/>
          </a:bodyPr>
          <a:lstStyle/>
          <a:p>
            <a:pPr defTabSz="896203">
              <a:defRPr/>
            </a:pPr>
            <a:r>
              <a:rPr lang="en-US" sz="1176" b="1" dirty="0" err="1">
                <a:solidFill>
                  <a:srgbClr val="FFFFFF"/>
                </a:solidFill>
                <a:latin typeface="Segoe UI Light"/>
              </a:rPr>
              <a:t>Stateful</a:t>
            </a:r>
            <a:r>
              <a:rPr lang="en-US" sz="1176" b="1" dirty="0">
                <a:solidFill>
                  <a:srgbClr val="FFFFFF"/>
                </a:solidFill>
                <a:latin typeface="Segoe UI Light"/>
              </a:rPr>
              <a:t> services</a:t>
            </a:r>
          </a:p>
        </p:txBody>
      </p:sp>
      <p:sp>
        <p:nvSpPr>
          <p:cNvPr id="828" name="TextBox 827"/>
          <p:cNvSpPr txBox="1"/>
          <p:nvPr/>
        </p:nvSpPr>
        <p:spPr>
          <a:xfrm>
            <a:off x="5888674" y="2685556"/>
            <a:ext cx="1312565" cy="271483"/>
          </a:xfrm>
          <a:prstGeom prst="rect">
            <a:avLst/>
          </a:prstGeom>
          <a:noFill/>
        </p:spPr>
        <p:txBody>
          <a:bodyPr wrap="square" rtlCol="0">
            <a:spAutoFit/>
          </a:bodyPr>
          <a:lstStyle/>
          <a:p>
            <a:pPr defTabSz="896203">
              <a:defRPr/>
            </a:pPr>
            <a:r>
              <a:rPr lang="en-US" sz="1176" b="1" dirty="0">
                <a:solidFill>
                  <a:srgbClr val="FFFFFF"/>
                </a:solidFill>
                <a:latin typeface="Segoe UI Light"/>
              </a:rPr>
              <a:t>Low Latency</a:t>
            </a:r>
          </a:p>
        </p:txBody>
      </p:sp>
      <p:sp>
        <p:nvSpPr>
          <p:cNvPr id="829" name="TextBox 828"/>
          <p:cNvSpPr txBox="1"/>
          <p:nvPr/>
        </p:nvSpPr>
        <p:spPr>
          <a:xfrm>
            <a:off x="7644247" y="2779349"/>
            <a:ext cx="1312565" cy="452472"/>
          </a:xfrm>
          <a:prstGeom prst="rect">
            <a:avLst/>
          </a:prstGeom>
          <a:noFill/>
        </p:spPr>
        <p:txBody>
          <a:bodyPr wrap="square" rtlCol="0">
            <a:spAutoFit/>
          </a:bodyPr>
          <a:lstStyle/>
          <a:p>
            <a:pPr algn="ctr" defTabSz="896203">
              <a:defRPr/>
            </a:pPr>
            <a:r>
              <a:rPr lang="en-US" sz="1176" b="1" dirty="0">
                <a:solidFill>
                  <a:srgbClr val="FFFFFF"/>
                </a:solidFill>
                <a:latin typeface="Segoe UI Light"/>
              </a:rPr>
              <a:t>Fast startup &amp; shutdown</a:t>
            </a:r>
          </a:p>
        </p:txBody>
      </p:sp>
      <p:sp>
        <p:nvSpPr>
          <p:cNvPr id="830" name="TextBox 829"/>
          <p:cNvSpPr txBox="1"/>
          <p:nvPr/>
        </p:nvSpPr>
        <p:spPr>
          <a:xfrm>
            <a:off x="8579214" y="2273691"/>
            <a:ext cx="1707243" cy="452472"/>
          </a:xfrm>
          <a:prstGeom prst="rect">
            <a:avLst/>
          </a:prstGeom>
          <a:noFill/>
        </p:spPr>
        <p:txBody>
          <a:bodyPr wrap="square" rtlCol="0">
            <a:spAutoFit/>
          </a:bodyPr>
          <a:lstStyle/>
          <a:p>
            <a:pPr defTabSz="896203">
              <a:defRPr/>
            </a:pPr>
            <a:r>
              <a:rPr lang="en-US" sz="1176" b="1" dirty="0">
                <a:solidFill>
                  <a:srgbClr val="FFFFFF"/>
                </a:solidFill>
                <a:latin typeface="Segoe UI Light"/>
              </a:rPr>
              <a:t>Container Orchestration &amp; lifecycle management</a:t>
            </a:r>
          </a:p>
        </p:txBody>
      </p:sp>
      <p:sp>
        <p:nvSpPr>
          <p:cNvPr id="831" name="TextBox 830"/>
          <p:cNvSpPr txBox="1"/>
          <p:nvPr/>
        </p:nvSpPr>
        <p:spPr>
          <a:xfrm>
            <a:off x="10029713" y="2736067"/>
            <a:ext cx="1526226" cy="454227"/>
          </a:xfrm>
          <a:prstGeom prst="rect">
            <a:avLst/>
          </a:prstGeom>
          <a:noFill/>
        </p:spPr>
        <p:txBody>
          <a:bodyPr wrap="square" rtlCol="0">
            <a:spAutoFit/>
          </a:bodyPr>
          <a:lstStyle/>
          <a:p>
            <a:pPr algn="ctr" defTabSz="896203">
              <a:defRPr/>
            </a:pPr>
            <a:r>
              <a:rPr lang="en-US" sz="1176" b="1" dirty="0">
                <a:solidFill>
                  <a:srgbClr val="FFFFFF"/>
                </a:solidFill>
                <a:latin typeface="Segoe UI Light"/>
              </a:rPr>
              <a:t>Replication &amp; Failover</a:t>
            </a:r>
          </a:p>
        </p:txBody>
      </p:sp>
      <p:sp>
        <p:nvSpPr>
          <p:cNvPr id="832" name="TextBox 831"/>
          <p:cNvSpPr txBox="1"/>
          <p:nvPr/>
        </p:nvSpPr>
        <p:spPr>
          <a:xfrm>
            <a:off x="846094" y="2618362"/>
            <a:ext cx="1159796" cy="633460"/>
          </a:xfrm>
          <a:prstGeom prst="rect">
            <a:avLst/>
          </a:prstGeom>
          <a:noFill/>
        </p:spPr>
        <p:txBody>
          <a:bodyPr wrap="square" rtlCol="0">
            <a:spAutoFit/>
          </a:bodyPr>
          <a:lstStyle/>
          <a:p>
            <a:pPr algn="ctr" defTabSz="896203">
              <a:defRPr/>
            </a:pPr>
            <a:r>
              <a:rPr lang="en-US" sz="1176" b="1" dirty="0">
                <a:solidFill>
                  <a:srgbClr val="FFFFFF"/>
                </a:solidFill>
                <a:latin typeface="Segoe UI Light"/>
              </a:rPr>
              <a:t>Simple programming models</a:t>
            </a:r>
          </a:p>
        </p:txBody>
      </p:sp>
      <p:sp>
        <p:nvSpPr>
          <p:cNvPr id="833" name="TextBox 832"/>
          <p:cNvSpPr txBox="1"/>
          <p:nvPr/>
        </p:nvSpPr>
        <p:spPr>
          <a:xfrm>
            <a:off x="8956812" y="2839887"/>
            <a:ext cx="1312565" cy="271483"/>
          </a:xfrm>
          <a:prstGeom prst="rect">
            <a:avLst/>
          </a:prstGeom>
          <a:noFill/>
        </p:spPr>
        <p:txBody>
          <a:bodyPr wrap="square" rtlCol="0">
            <a:spAutoFit/>
          </a:bodyPr>
          <a:lstStyle/>
          <a:p>
            <a:pPr defTabSz="896203">
              <a:defRPr/>
            </a:pPr>
            <a:r>
              <a:rPr lang="en-US" sz="1176" b="1" dirty="0">
                <a:solidFill>
                  <a:srgbClr val="FFFFFF"/>
                </a:solidFill>
                <a:latin typeface="Segoe UI Light"/>
              </a:rPr>
              <a:t>Load balancing</a:t>
            </a:r>
          </a:p>
        </p:txBody>
      </p:sp>
      <p:sp>
        <p:nvSpPr>
          <p:cNvPr id="834" name="TextBox 833"/>
          <p:cNvSpPr txBox="1"/>
          <p:nvPr/>
        </p:nvSpPr>
        <p:spPr>
          <a:xfrm>
            <a:off x="10394355" y="2389959"/>
            <a:ext cx="1375936" cy="271483"/>
          </a:xfrm>
          <a:prstGeom prst="rect">
            <a:avLst/>
          </a:prstGeom>
          <a:noFill/>
        </p:spPr>
        <p:txBody>
          <a:bodyPr wrap="square" rtlCol="0">
            <a:spAutoFit/>
          </a:bodyPr>
          <a:lstStyle/>
          <a:p>
            <a:pPr defTabSz="896203">
              <a:defRPr/>
            </a:pPr>
            <a:r>
              <a:rPr lang="en-US" sz="1176" b="1" dirty="0">
                <a:solidFill>
                  <a:srgbClr val="FFFFFF"/>
                </a:solidFill>
                <a:latin typeface="Segoe UI Light"/>
              </a:rPr>
              <a:t>Self-healing</a:t>
            </a:r>
          </a:p>
        </p:txBody>
      </p:sp>
      <p:sp>
        <p:nvSpPr>
          <p:cNvPr id="835" name="TextBox 834"/>
          <p:cNvSpPr txBox="1"/>
          <p:nvPr/>
        </p:nvSpPr>
        <p:spPr>
          <a:xfrm>
            <a:off x="3651124" y="2352807"/>
            <a:ext cx="1332602" cy="271483"/>
          </a:xfrm>
          <a:prstGeom prst="rect">
            <a:avLst/>
          </a:prstGeom>
          <a:noFill/>
        </p:spPr>
        <p:txBody>
          <a:bodyPr wrap="square" rtlCol="0">
            <a:spAutoFit/>
          </a:bodyPr>
          <a:lstStyle/>
          <a:p>
            <a:pPr defTabSz="896203">
              <a:defRPr/>
            </a:pPr>
            <a:r>
              <a:rPr lang="en-US" sz="1176" b="1" dirty="0">
                <a:solidFill>
                  <a:srgbClr val="FFFFFF"/>
                </a:solidFill>
                <a:latin typeface="Segoe UI Light"/>
              </a:rPr>
              <a:t>Data Partitioning</a:t>
            </a:r>
          </a:p>
        </p:txBody>
      </p:sp>
      <p:sp>
        <p:nvSpPr>
          <p:cNvPr id="836" name="TextBox 835"/>
          <p:cNvSpPr txBox="1"/>
          <p:nvPr/>
        </p:nvSpPr>
        <p:spPr>
          <a:xfrm>
            <a:off x="3705384" y="2960852"/>
            <a:ext cx="1507828" cy="271483"/>
          </a:xfrm>
          <a:prstGeom prst="rect">
            <a:avLst/>
          </a:prstGeom>
          <a:noFill/>
        </p:spPr>
        <p:txBody>
          <a:bodyPr wrap="square" rtlCol="0">
            <a:spAutoFit/>
          </a:bodyPr>
          <a:lstStyle/>
          <a:p>
            <a:pPr defTabSz="896203">
              <a:defRPr/>
            </a:pPr>
            <a:r>
              <a:rPr lang="en-US" sz="1176" b="1" dirty="0">
                <a:solidFill>
                  <a:srgbClr val="FFFFFF"/>
                </a:solidFill>
                <a:latin typeface="Segoe UI Light"/>
              </a:rPr>
              <a:t>Automated Rollback</a:t>
            </a:r>
          </a:p>
        </p:txBody>
      </p:sp>
      <p:sp>
        <p:nvSpPr>
          <p:cNvPr id="837" name="TextBox 836"/>
          <p:cNvSpPr txBox="1"/>
          <p:nvPr/>
        </p:nvSpPr>
        <p:spPr>
          <a:xfrm>
            <a:off x="7379842" y="2293171"/>
            <a:ext cx="1312565" cy="454227"/>
          </a:xfrm>
          <a:prstGeom prst="rect">
            <a:avLst/>
          </a:prstGeom>
          <a:noFill/>
        </p:spPr>
        <p:txBody>
          <a:bodyPr wrap="square" rtlCol="0">
            <a:spAutoFit/>
          </a:bodyPr>
          <a:lstStyle/>
          <a:p>
            <a:pPr algn="ctr" defTabSz="896203">
              <a:defRPr/>
            </a:pPr>
            <a:r>
              <a:rPr lang="en-US" sz="1176" b="1" dirty="0">
                <a:solidFill>
                  <a:srgbClr val="FFFFFF"/>
                </a:solidFill>
                <a:latin typeface="Segoe UI Light"/>
              </a:rPr>
              <a:t>Health Monitoring</a:t>
            </a:r>
          </a:p>
        </p:txBody>
      </p:sp>
      <p:sp>
        <p:nvSpPr>
          <p:cNvPr id="838" name="TextBox 837"/>
          <p:cNvSpPr txBox="1"/>
          <p:nvPr/>
        </p:nvSpPr>
        <p:spPr>
          <a:xfrm>
            <a:off x="6899345" y="2697377"/>
            <a:ext cx="1332602" cy="452472"/>
          </a:xfrm>
          <a:prstGeom prst="rect">
            <a:avLst/>
          </a:prstGeom>
          <a:noFill/>
        </p:spPr>
        <p:txBody>
          <a:bodyPr wrap="square" rtlCol="0">
            <a:spAutoFit/>
          </a:bodyPr>
          <a:lstStyle/>
          <a:p>
            <a:pPr defTabSz="896203">
              <a:defRPr/>
            </a:pPr>
            <a:r>
              <a:rPr lang="en-US" sz="1176" b="1" dirty="0">
                <a:solidFill>
                  <a:srgbClr val="FFFFFF"/>
                </a:solidFill>
                <a:latin typeface="Segoe UI Light"/>
              </a:rPr>
              <a:t>Placement Constraints</a:t>
            </a:r>
          </a:p>
        </p:txBody>
      </p:sp>
      <p:sp>
        <p:nvSpPr>
          <p:cNvPr id="682" name="Freeform 681"/>
          <p:cNvSpPr>
            <a:spLocks noChangeAspect="1"/>
          </p:cNvSpPr>
          <p:nvPr/>
        </p:nvSpPr>
        <p:spPr bwMode="black">
          <a:xfrm>
            <a:off x="5997727" y="3363686"/>
            <a:ext cx="227746" cy="228699"/>
          </a:xfrm>
          <a:custGeom>
            <a:avLst/>
            <a:gdLst>
              <a:gd name="connsiteX0" fmla="*/ 349819 w 514705"/>
              <a:gd name="connsiteY0" fmla="*/ 222652 h 516861"/>
              <a:gd name="connsiteX1" fmla="*/ 398315 w 514705"/>
              <a:gd name="connsiteY1" fmla="*/ 245284 h 516861"/>
              <a:gd name="connsiteX2" fmla="*/ 491427 w 514705"/>
              <a:gd name="connsiteY2" fmla="*/ 338396 h 516861"/>
              <a:gd name="connsiteX3" fmla="*/ 491427 w 514705"/>
              <a:gd name="connsiteY3" fmla="*/ 452200 h 516861"/>
              <a:gd name="connsiteX4" fmla="*/ 447458 w 514705"/>
              <a:gd name="connsiteY4" fmla="*/ 493584 h 516861"/>
              <a:gd name="connsiteX5" fmla="*/ 333654 w 514705"/>
              <a:gd name="connsiteY5" fmla="*/ 493584 h 516861"/>
              <a:gd name="connsiteX6" fmla="*/ 243127 w 514705"/>
              <a:gd name="connsiteY6" fmla="*/ 403058 h 516861"/>
              <a:gd name="connsiteX7" fmla="*/ 232782 w 514705"/>
              <a:gd name="connsiteY7" fmla="*/ 299599 h 516861"/>
              <a:gd name="connsiteX8" fmla="*/ 276751 w 514705"/>
              <a:gd name="connsiteY8" fmla="*/ 346156 h 516861"/>
              <a:gd name="connsiteX9" fmla="*/ 284511 w 514705"/>
              <a:gd name="connsiteY9" fmla="*/ 361674 h 516861"/>
              <a:gd name="connsiteX10" fmla="*/ 375037 w 514705"/>
              <a:gd name="connsiteY10" fmla="*/ 452200 h 516861"/>
              <a:gd name="connsiteX11" fmla="*/ 406074 w 514705"/>
              <a:gd name="connsiteY11" fmla="*/ 452200 h 516861"/>
              <a:gd name="connsiteX12" fmla="*/ 450044 w 514705"/>
              <a:gd name="connsiteY12" fmla="*/ 410817 h 516861"/>
              <a:gd name="connsiteX13" fmla="*/ 450044 w 514705"/>
              <a:gd name="connsiteY13" fmla="*/ 379779 h 516861"/>
              <a:gd name="connsiteX14" fmla="*/ 356932 w 514705"/>
              <a:gd name="connsiteY14" fmla="*/ 286667 h 516861"/>
              <a:gd name="connsiteX15" fmla="*/ 343999 w 514705"/>
              <a:gd name="connsiteY15" fmla="*/ 281494 h 516861"/>
              <a:gd name="connsiteX16" fmla="*/ 297443 w 514705"/>
              <a:gd name="connsiteY16" fmla="*/ 234938 h 516861"/>
              <a:gd name="connsiteX17" fmla="*/ 349819 w 514705"/>
              <a:gd name="connsiteY17" fmla="*/ 222652 h 516861"/>
              <a:gd name="connsiteX18" fmla="*/ 194560 w 514705"/>
              <a:gd name="connsiteY18" fmla="*/ 168987 h 516861"/>
              <a:gd name="connsiteX19" fmla="*/ 214305 w 514705"/>
              <a:gd name="connsiteY19" fmla="*/ 178697 h 516861"/>
              <a:gd name="connsiteX20" fmla="*/ 338599 w 514705"/>
              <a:gd name="connsiteY20" fmla="*/ 300402 h 516861"/>
              <a:gd name="connsiteX21" fmla="*/ 338599 w 514705"/>
              <a:gd name="connsiteY21" fmla="*/ 341833 h 516861"/>
              <a:gd name="connsiteX22" fmla="*/ 297168 w 514705"/>
              <a:gd name="connsiteY22" fmla="*/ 341833 h 516861"/>
              <a:gd name="connsiteX23" fmla="*/ 172874 w 514705"/>
              <a:gd name="connsiteY23" fmla="*/ 217539 h 516861"/>
              <a:gd name="connsiteX24" fmla="*/ 172874 w 514705"/>
              <a:gd name="connsiteY24" fmla="*/ 178697 h 516861"/>
              <a:gd name="connsiteX25" fmla="*/ 194560 w 514705"/>
              <a:gd name="connsiteY25" fmla="*/ 168987 h 516861"/>
              <a:gd name="connsiteX26" fmla="*/ 121563 w 514705"/>
              <a:gd name="connsiteY26" fmla="*/ 0 h 516861"/>
              <a:gd name="connsiteX27" fmla="*/ 178465 w 514705"/>
              <a:gd name="connsiteY27" fmla="*/ 23278 h 516861"/>
              <a:gd name="connsiteX28" fmla="*/ 271577 w 514705"/>
              <a:gd name="connsiteY28" fmla="*/ 116391 h 516861"/>
              <a:gd name="connsiteX29" fmla="*/ 279337 w 514705"/>
              <a:gd name="connsiteY29" fmla="*/ 217263 h 516861"/>
              <a:gd name="connsiteX30" fmla="*/ 235367 w 514705"/>
              <a:gd name="connsiteY30" fmla="*/ 173293 h 516861"/>
              <a:gd name="connsiteX31" fmla="*/ 230194 w 514705"/>
              <a:gd name="connsiteY31" fmla="*/ 157774 h 516861"/>
              <a:gd name="connsiteX32" fmla="*/ 137082 w 514705"/>
              <a:gd name="connsiteY32" fmla="*/ 64662 h 516861"/>
              <a:gd name="connsiteX33" fmla="*/ 106044 w 514705"/>
              <a:gd name="connsiteY33" fmla="*/ 64662 h 516861"/>
              <a:gd name="connsiteX34" fmla="*/ 62074 w 514705"/>
              <a:gd name="connsiteY34" fmla="*/ 108631 h 516861"/>
              <a:gd name="connsiteX35" fmla="*/ 62074 w 514705"/>
              <a:gd name="connsiteY35" fmla="*/ 139669 h 516861"/>
              <a:gd name="connsiteX36" fmla="*/ 155187 w 514705"/>
              <a:gd name="connsiteY36" fmla="*/ 232782 h 516861"/>
              <a:gd name="connsiteX37" fmla="*/ 168119 w 514705"/>
              <a:gd name="connsiteY37" fmla="*/ 237955 h 516861"/>
              <a:gd name="connsiteX38" fmla="*/ 214675 w 514705"/>
              <a:gd name="connsiteY38" fmla="*/ 281924 h 516861"/>
              <a:gd name="connsiteX39" fmla="*/ 113804 w 514705"/>
              <a:gd name="connsiteY39" fmla="*/ 271579 h 516861"/>
              <a:gd name="connsiteX40" fmla="*/ 23277 w 514705"/>
              <a:gd name="connsiteY40" fmla="*/ 181052 h 516861"/>
              <a:gd name="connsiteX41" fmla="*/ 23277 w 514705"/>
              <a:gd name="connsiteY41" fmla="*/ 67248 h 516861"/>
              <a:gd name="connsiteX42" fmla="*/ 64661 w 514705"/>
              <a:gd name="connsiteY42" fmla="*/ 23278 h 516861"/>
              <a:gd name="connsiteX43" fmla="*/ 121563 w 514705"/>
              <a:gd name="connsiteY43" fmla="*/ 0 h 51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14705" h="516861">
                <a:moveTo>
                  <a:pt x="349819" y="222652"/>
                </a:moveTo>
                <a:cubicBezTo>
                  <a:pt x="367924" y="224592"/>
                  <a:pt x="385382" y="232351"/>
                  <a:pt x="398315" y="245284"/>
                </a:cubicBezTo>
                <a:cubicBezTo>
                  <a:pt x="398315" y="245284"/>
                  <a:pt x="398315" y="245284"/>
                  <a:pt x="491427" y="338396"/>
                </a:cubicBezTo>
                <a:cubicBezTo>
                  <a:pt x="522465" y="369434"/>
                  <a:pt x="522465" y="421163"/>
                  <a:pt x="491427" y="452200"/>
                </a:cubicBezTo>
                <a:cubicBezTo>
                  <a:pt x="491427" y="452200"/>
                  <a:pt x="491427" y="452200"/>
                  <a:pt x="447458" y="493584"/>
                </a:cubicBezTo>
                <a:cubicBezTo>
                  <a:pt x="416420" y="524621"/>
                  <a:pt x="364691" y="524621"/>
                  <a:pt x="333654" y="493584"/>
                </a:cubicBezTo>
                <a:cubicBezTo>
                  <a:pt x="333654" y="493584"/>
                  <a:pt x="333654" y="493584"/>
                  <a:pt x="243127" y="403058"/>
                </a:cubicBezTo>
                <a:cubicBezTo>
                  <a:pt x="214676" y="374607"/>
                  <a:pt x="212090" y="330637"/>
                  <a:pt x="232782" y="299599"/>
                </a:cubicBezTo>
                <a:cubicBezTo>
                  <a:pt x="232782" y="299599"/>
                  <a:pt x="232782" y="299599"/>
                  <a:pt x="276751" y="346156"/>
                </a:cubicBezTo>
                <a:cubicBezTo>
                  <a:pt x="276751" y="351328"/>
                  <a:pt x="279338" y="356501"/>
                  <a:pt x="284511" y="361674"/>
                </a:cubicBezTo>
                <a:cubicBezTo>
                  <a:pt x="284511" y="361674"/>
                  <a:pt x="284511" y="361674"/>
                  <a:pt x="375037" y="452200"/>
                </a:cubicBezTo>
                <a:cubicBezTo>
                  <a:pt x="385383" y="462546"/>
                  <a:pt x="398315" y="462546"/>
                  <a:pt x="406074" y="452200"/>
                </a:cubicBezTo>
                <a:cubicBezTo>
                  <a:pt x="406074" y="452200"/>
                  <a:pt x="406074" y="452200"/>
                  <a:pt x="450044" y="410817"/>
                </a:cubicBezTo>
                <a:cubicBezTo>
                  <a:pt x="457804" y="400471"/>
                  <a:pt x="457804" y="387539"/>
                  <a:pt x="450044" y="379779"/>
                </a:cubicBezTo>
                <a:cubicBezTo>
                  <a:pt x="450044" y="379779"/>
                  <a:pt x="450044" y="379779"/>
                  <a:pt x="356932" y="286667"/>
                </a:cubicBezTo>
                <a:cubicBezTo>
                  <a:pt x="354345" y="284081"/>
                  <a:pt x="349172" y="281494"/>
                  <a:pt x="343999" y="281494"/>
                </a:cubicBezTo>
                <a:cubicBezTo>
                  <a:pt x="343999" y="281494"/>
                  <a:pt x="343999" y="281494"/>
                  <a:pt x="297443" y="234938"/>
                </a:cubicBezTo>
                <a:cubicBezTo>
                  <a:pt x="312962" y="224592"/>
                  <a:pt x="331714" y="220712"/>
                  <a:pt x="349819" y="222652"/>
                </a:cubicBezTo>
                <a:close/>
                <a:moveTo>
                  <a:pt x="194560" y="168987"/>
                </a:moveTo>
                <a:cubicBezTo>
                  <a:pt x="202005" y="168987"/>
                  <a:pt x="209126" y="172224"/>
                  <a:pt x="214305" y="178697"/>
                </a:cubicBezTo>
                <a:cubicBezTo>
                  <a:pt x="214305" y="178697"/>
                  <a:pt x="214305" y="178697"/>
                  <a:pt x="338599" y="300402"/>
                </a:cubicBezTo>
                <a:cubicBezTo>
                  <a:pt x="348957" y="313349"/>
                  <a:pt x="348957" y="331475"/>
                  <a:pt x="338599" y="341833"/>
                </a:cubicBezTo>
                <a:cubicBezTo>
                  <a:pt x="328241" y="352191"/>
                  <a:pt x="307526" y="352191"/>
                  <a:pt x="297168" y="341833"/>
                </a:cubicBezTo>
                <a:cubicBezTo>
                  <a:pt x="297168" y="341833"/>
                  <a:pt x="297168" y="341833"/>
                  <a:pt x="172874" y="217539"/>
                </a:cubicBezTo>
                <a:cubicBezTo>
                  <a:pt x="162516" y="207181"/>
                  <a:pt x="162516" y="189055"/>
                  <a:pt x="172874" y="178697"/>
                </a:cubicBezTo>
                <a:cubicBezTo>
                  <a:pt x="179348" y="172224"/>
                  <a:pt x="187116" y="168987"/>
                  <a:pt x="194560" y="168987"/>
                </a:cubicBezTo>
                <a:close/>
                <a:moveTo>
                  <a:pt x="121563" y="0"/>
                </a:moveTo>
                <a:cubicBezTo>
                  <a:pt x="142254" y="0"/>
                  <a:pt x="162946" y="7760"/>
                  <a:pt x="178465" y="23278"/>
                </a:cubicBezTo>
                <a:cubicBezTo>
                  <a:pt x="178465" y="23278"/>
                  <a:pt x="178465" y="23278"/>
                  <a:pt x="271577" y="116391"/>
                </a:cubicBezTo>
                <a:cubicBezTo>
                  <a:pt x="297442" y="144842"/>
                  <a:pt x="302615" y="186225"/>
                  <a:pt x="279337" y="217263"/>
                </a:cubicBezTo>
                <a:cubicBezTo>
                  <a:pt x="279337" y="217263"/>
                  <a:pt x="279337" y="217263"/>
                  <a:pt x="235367" y="173293"/>
                </a:cubicBezTo>
                <a:cubicBezTo>
                  <a:pt x="235367" y="168120"/>
                  <a:pt x="235367" y="162947"/>
                  <a:pt x="230194" y="157774"/>
                </a:cubicBezTo>
                <a:cubicBezTo>
                  <a:pt x="230194" y="157774"/>
                  <a:pt x="230194" y="157774"/>
                  <a:pt x="137082" y="64662"/>
                </a:cubicBezTo>
                <a:cubicBezTo>
                  <a:pt x="129322" y="56902"/>
                  <a:pt x="113804" y="56902"/>
                  <a:pt x="106044" y="64662"/>
                </a:cubicBezTo>
                <a:cubicBezTo>
                  <a:pt x="106044" y="64662"/>
                  <a:pt x="106044" y="64662"/>
                  <a:pt x="62074" y="108631"/>
                </a:cubicBezTo>
                <a:cubicBezTo>
                  <a:pt x="54315" y="116391"/>
                  <a:pt x="54315" y="131910"/>
                  <a:pt x="62074" y="139669"/>
                </a:cubicBezTo>
                <a:cubicBezTo>
                  <a:pt x="62074" y="139669"/>
                  <a:pt x="62074" y="139669"/>
                  <a:pt x="155187" y="232782"/>
                </a:cubicBezTo>
                <a:cubicBezTo>
                  <a:pt x="160360" y="235368"/>
                  <a:pt x="165533" y="237955"/>
                  <a:pt x="168119" y="237955"/>
                </a:cubicBezTo>
                <a:cubicBezTo>
                  <a:pt x="168119" y="237955"/>
                  <a:pt x="168119" y="237955"/>
                  <a:pt x="214675" y="281924"/>
                </a:cubicBezTo>
                <a:cubicBezTo>
                  <a:pt x="183638" y="302616"/>
                  <a:pt x="142255" y="300030"/>
                  <a:pt x="113804" y="271579"/>
                </a:cubicBezTo>
                <a:cubicBezTo>
                  <a:pt x="113804" y="271579"/>
                  <a:pt x="113804" y="271579"/>
                  <a:pt x="23277" y="181052"/>
                </a:cubicBezTo>
                <a:cubicBezTo>
                  <a:pt x="-7760" y="150015"/>
                  <a:pt x="-7760" y="98286"/>
                  <a:pt x="23277" y="67248"/>
                </a:cubicBezTo>
                <a:cubicBezTo>
                  <a:pt x="23277" y="67248"/>
                  <a:pt x="23277" y="67248"/>
                  <a:pt x="64661" y="23278"/>
                </a:cubicBezTo>
                <a:cubicBezTo>
                  <a:pt x="80180" y="7760"/>
                  <a:pt x="100871" y="0"/>
                  <a:pt x="121563"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defRPr/>
            </a:pPr>
            <a:endParaRPr lang="en-US" sz="2352" dirty="0">
              <a:gradFill>
                <a:gsLst>
                  <a:gs pos="0">
                    <a:srgbClr val="FFFFFF"/>
                  </a:gs>
                  <a:gs pos="100000">
                    <a:srgbClr val="FFFFFF"/>
                  </a:gs>
                </a:gsLst>
                <a:lin ang="5400000" scaled="0"/>
              </a:gradFill>
              <a:latin typeface="Segoe UI"/>
              <a:ea typeface="Segoe UI" pitchFamily="34" charset="0"/>
              <a:cs typeface="Segoe UI" pitchFamily="34" charset="0"/>
            </a:endParaRPr>
          </a:p>
        </p:txBody>
      </p:sp>
    </p:spTree>
    <p:custDataLst>
      <p:tags r:id="rId1"/>
    </p:custDataLst>
    <p:extLst>
      <p:ext uri="{BB962C8B-B14F-4D97-AF65-F5344CB8AC3E}">
        <p14:creationId xmlns:p14="http://schemas.microsoft.com/office/powerpoint/2010/main" val="10430813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01"/>
                                        </p:tgtEl>
                                      </p:cBhvr>
                                    </p:animEffect>
                                    <p:set>
                                      <p:cBhvr>
                                        <p:cTn id="7" dur="1" fill="hold">
                                          <p:stCondLst>
                                            <p:cond delay="499"/>
                                          </p:stCondLst>
                                        </p:cTn>
                                        <p:tgtEl>
                                          <p:spTgt spid="80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802"/>
                                        </p:tgtEl>
                                      </p:cBhvr>
                                    </p:animEffect>
                                    <p:set>
                                      <p:cBhvr>
                                        <p:cTn id="10" dur="1" fill="hold">
                                          <p:stCondLst>
                                            <p:cond delay="499"/>
                                          </p:stCondLst>
                                        </p:cTn>
                                        <p:tgtEl>
                                          <p:spTgt spid="802"/>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803"/>
                                        </p:tgtEl>
                                      </p:cBhvr>
                                    </p:animEffect>
                                    <p:set>
                                      <p:cBhvr>
                                        <p:cTn id="13" dur="1" fill="hold">
                                          <p:stCondLst>
                                            <p:cond delay="499"/>
                                          </p:stCondLst>
                                        </p:cTn>
                                        <p:tgtEl>
                                          <p:spTgt spid="803"/>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804"/>
                                        </p:tgtEl>
                                      </p:cBhvr>
                                    </p:animEffect>
                                    <p:set>
                                      <p:cBhvr>
                                        <p:cTn id="16" dur="1" fill="hold">
                                          <p:stCondLst>
                                            <p:cond delay="499"/>
                                          </p:stCondLst>
                                        </p:cTn>
                                        <p:tgtEl>
                                          <p:spTgt spid="804"/>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809"/>
                                        </p:tgtEl>
                                      </p:cBhvr>
                                    </p:animEffect>
                                    <p:set>
                                      <p:cBhvr>
                                        <p:cTn id="19" dur="1" fill="hold">
                                          <p:stCondLst>
                                            <p:cond delay="499"/>
                                          </p:stCondLst>
                                        </p:cTn>
                                        <p:tgtEl>
                                          <p:spTgt spid="809"/>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814"/>
                                        </p:tgtEl>
                                      </p:cBhvr>
                                    </p:animEffect>
                                    <p:set>
                                      <p:cBhvr>
                                        <p:cTn id="22" dur="1" fill="hold">
                                          <p:stCondLst>
                                            <p:cond delay="499"/>
                                          </p:stCondLst>
                                        </p:cTn>
                                        <p:tgtEl>
                                          <p:spTgt spid="814"/>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816"/>
                                        </p:tgtEl>
                                      </p:cBhvr>
                                    </p:animEffect>
                                    <p:set>
                                      <p:cBhvr>
                                        <p:cTn id="25" dur="1" fill="hold">
                                          <p:stCondLst>
                                            <p:cond delay="499"/>
                                          </p:stCondLst>
                                        </p:cTn>
                                        <p:tgtEl>
                                          <p:spTgt spid="816"/>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822"/>
                                        </p:tgtEl>
                                      </p:cBhvr>
                                    </p:animEffect>
                                    <p:set>
                                      <p:cBhvr>
                                        <p:cTn id="28" dur="1" fill="hold">
                                          <p:stCondLst>
                                            <p:cond delay="499"/>
                                          </p:stCondLst>
                                        </p:cTn>
                                        <p:tgtEl>
                                          <p:spTgt spid="822"/>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823"/>
                                        </p:tgtEl>
                                      </p:cBhvr>
                                    </p:animEffect>
                                    <p:set>
                                      <p:cBhvr>
                                        <p:cTn id="31" dur="1" fill="hold">
                                          <p:stCondLst>
                                            <p:cond delay="499"/>
                                          </p:stCondLst>
                                        </p:cTn>
                                        <p:tgtEl>
                                          <p:spTgt spid="823"/>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824"/>
                                        </p:tgtEl>
                                      </p:cBhvr>
                                    </p:animEffect>
                                    <p:set>
                                      <p:cBhvr>
                                        <p:cTn id="34" dur="1" fill="hold">
                                          <p:stCondLst>
                                            <p:cond delay="499"/>
                                          </p:stCondLst>
                                        </p:cTn>
                                        <p:tgtEl>
                                          <p:spTgt spid="824"/>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825"/>
                                        </p:tgtEl>
                                      </p:cBhvr>
                                    </p:animEffect>
                                    <p:set>
                                      <p:cBhvr>
                                        <p:cTn id="37" dur="1" fill="hold">
                                          <p:stCondLst>
                                            <p:cond delay="499"/>
                                          </p:stCondLst>
                                        </p:cTn>
                                        <p:tgtEl>
                                          <p:spTgt spid="825"/>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826"/>
                                        </p:tgtEl>
                                      </p:cBhvr>
                                    </p:animEffect>
                                    <p:set>
                                      <p:cBhvr>
                                        <p:cTn id="40" dur="1" fill="hold">
                                          <p:stCondLst>
                                            <p:cond delay="499"/>
                                          </p:stCondLst>
                                        </p:cTn>
                                        <p:tgtEl>
                                          <p:spTgt spid="826"/>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827"/>
                                        </p:tgtEl>
                                      </p:cBhvr>
                                    </p:animEffect>
                                    <p:set>
                                      <p:cBhvr>
                                        <p:cTn id="43" dur="1" fill="hold">
                                          <p:stCondLst>
                                            <p:cond delay="499"/>
                                          </p:stCondLst>
                                        </p:cTn>
                                        <p:tgtEl>
                                          <p:spTgt spid="827"/>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828"/>
                                        </p:tgtEl>
                                      </p:cBhvr>
                                    </p:animEffect>
                                    <p:set>
                                      <p:cBhvr>
                                        <p:cTn id="46" dur="1" fill="hold">
                                          <p:stCondLst>
                                            <p:cond delay="499"/>
                                          </p:stCondLst>
                                        </p:cTn>
                                        <p:tgtEl>
                                          <p:spTgt spid="828"/>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829"/>
                                        </p:tgtEl>
                                      </p:cBhvr>
                                    </p:animEffect>
                                    <p:set>
                                      <p:cBhvr>
                                        <p:cTn id="49" dur="1" fill="hold">
                                          <p:stCondLst>
                                            <p:cond delay="499"/>
                                          </p:stCondLst>
                                        </p:cTn>
                                        <p:tgtEl>
                                          <p:spTgt spid="829"/>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500"/>
                                        <p:tgtEl>
                                          <p:spTgt spid="830"/>
                                        </p:tgtEl>
                                      </p:cBhvr>
                                    </p:animEffect>
                                    <p:set>
                                      <p:cBhvr>
                                        <p:cTn id="52" dur="1" fill="hold">
                                          <p:stCondLst>
                                            <p:cond delay="499"/>
                                          </p:stCondLst>
                                        </p:cTn>
                                        <p:tgtEl>
                                          <p:spTgt spid="830"/>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831"/>
                                        </p:tgtEl>
                                      </p:cBhvr>
                                    </p:animEffect>
                                    <p:set>
                                      <p:cBhvr>
                                        <p:cTn id="55" dur="1" fill="hold">
                                          <p:stCondLst>
                                            <p:cond delay="499"/>
                                          </p:stCondLst>
                                        </p:cTn>
                                        <p:tgtEl>
                                          <p:spTgt spid="831"/>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832"/>
                                        </p:tgtEl>
                                      </p:cBhvr>
                                    </p:animEffect>
                                    <p:set>
                                      <p:cBhvr>
                                        <p:cTn id="58" dur="1" fill="hold">
                                          <p:stCondLst>
                                            <p:cond delay="499"/>
                                          </p:stCondLst>
                                        </p:cTn>
                                        <p:tgtEl>
                                          <p:spTgt spid="832"/>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500"/>
                                        <p:tgtEl>
                                          <p:spTgt spid="833"/>
                                        </p:tgtEl>
                                      </p:cBhvr>
                                    </p:animEffect>
                                    <p:set>
                                      <p:cBhvr>
                                        <p:cTn id="61" dur="1" fill="hold">
                                          <p:stCondLst>
                                            <p:cond delay="499"/>
                                          </p:stCondLst>
                                        </p:cTn>
                                        <p:tgtEl>
                                          <p:spTgt spid="833"/>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500"/>
                                        <p:tgtEl>
                                          <p:spTgt spid="834"/>
                                        </p:tgtEl>
                                      </p:cBhvr>
                                    </p:animEffect>
                                    <p:set>
                                      <p:cBhvr>
                                        <p:cTn id="64" dur="1" fill="hold">
                                          <p:stCondLst>
                                            <p:cond delay="499"/>
                                          </p:stCondLst>
                                        </p:cTn>
                                        <p:tgtEl>
                                          <p:spTgt spid="834"/>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500"/>
                                        <p:tgtEl>
                                          <p:spTgt spid="835"/>
                                        </p:tgtEl>
                                      </p:cBhvr>
                                    </p:animEffect>
                                    <p:set>
                                      <p:cBhvr>
                                        <p:cTn id="67" dur="1" fill="hold">
                                          <p:stCondLst>
                                            <p:cond delay="499"/>
                                          </p:stCondLst>
                                        </p:cTn>
                                        <p:tgtEl>
                                          <p:spTgt spid="835"/>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500"/>
                                        <p:tgtEl>
                                          <p:spTgt spid="836"/>
                                        </p:tgtEl>
                                      </p:cBhvr>
                                    </p:animEffect>
                                    <p:set>
                                      <p:cBhvr>
                                        <p:cTn id="70" dur="1" fill="hold">
                                          <p:stCondLst>
                                            <p:cond delay="499"/>
                                          </p:stCondLst>
                                        </p:cTn>
                                        <p:tgtEl>
                                          <p:spTgt spid="836"/>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500"/>
                                        <p:tgtEl>
                                          <p:spTgt spid="837"/>
                                        </p:tgtEl>
                                      </p:cBhvr>
                                    </p:animEffect>
                                    <p:set>
                                      <p:cBhvr>
                                        <p:cTn id="73" dur="1" fill="hold">
                                          <p:stCondLst>
                                            <p:cond delay="499"/>
                                          </p:stCondLst>
                                        </p:cTn>
                                        <p:tgtEl>
                                          <p:spTgt spid="837"/>
                                        </p:tgtEl>
                                        <p:attrNameLst>
                                          <p:attrName>style.visibility</p:attrName>
                                        </p:attrNameLst>
                                      </p:cBhvr>
                                      <p:to>
                                        <p:strVal val="hidden"/>
                                      </p:to>
                                    </p:set>
                                  </p:childTnLst>
                                </p:cTn>
                              </p:par>
                              <p:par>
                                <p:cTn id="74" presetID="10" presetClass="exit" presetSubtype="0" fill="hold" grpId="0" nodeType="withEffect">
                                  <p:stCondLst>
                                    <p:cond delay="0"/>
                                  </p:stCondLst>
                                  <p:childTnLst>
                                    <p:animEffect transition="out" filter="fade">
                                      <p:cBhvr>
                                        <p:cTn id="75" dur="500"/>
                                        <p:tgtEl>
                                          <p:spTgt spid="838"/>
                                        </p:tgtEl>
                                      </p:cBhvr>
                                    </p:animEffect>
                                    <p:set>
                                      <p:cBhvr>
                                        <p:cTn id="76" dur="1" fill="hold">
                                          <p:stCondLst>
                                            <p:cond delay="499"/>
                                          </p:stCondLst>
                                        </p:cTn>
                                        <p:tgtEl>
                                          <p:spTgt spid="838"/>
                                        </p:tgtEl>
                                        <p:attrNameLst>
                                          <p:attrName>style.visibility</p:attrName>
                                        </p:attrNameLst>
                                      </p:cBhvr>
                                      <p:to>
                                        <p:strVal val="hidden"/>
                                      </p:to>
                                    </p:set>
                                  </p:childTnLst>
                                </p:cTn>
                              </p:par>
                            </p:childTnLst>
                          </p:cTn>
                        </p:par>
                        <p:par>
                          <p:cTn id="77" fill="hold">
                            <p:stCondLst>
                              <p:cond delay="500"/>
                            </p:stCondLst>
                            <p:childTnLst>
                              <p:par>
                                <p:cTn id="78" presetID="22" presetClass="entr" presetSubtype="1" fill="hold" grpId="0" nodeType="afterEffect">
                                  <p:stCondLst>
                                    <p:cond delay="0"/>
                                  </p:stCondLst>
                                  <p:childTnLst>
                                    <p:set>
                                      <p:cBhvr>
                                        <p:cTn id="79" dur="1" fill="hold">
                                          <p:stCondLst>
                                            <p:cond delay="0"/>
                                          </p:stCondLst>
                                        </p:cTn>
                                        <p:tgtEl>
                                          <p:spTgt spid="351"/>
                                        </p:tgtEl>
                                        <p:attrNameLst>
                                          <p:attrName>style.visibility</p:attrName>
                                        </p:attrNameLst>
                                      </p:cBhvr>
                                      <p:to>
                                        <p:strVal val="visible"/>
                                      </p:to>
                                    </p:set>
                                    <p:animEffect transition="in" filter="wipe(up)">
                                      <p:cBhvr>
                                        <p:cTn id="80" dur="500"/>
                                        <p:tgtEl>
                                          <p:spTgt spid="351"/>
                                        </p:tgtEl>
                                      </p:cBhvr>
                                    </p:animEffect>
                                  </p:childTnLst>
                                </p:cTn>
                              </p:par>
                              <p:par>
                                <p:cTn id="81" presetID="10" presetClass="exit" presetSubtype="0" fill="hold" grpId="0" nodeType="withEffect">
                                  <p:stCondLst>
                                    <p:cond delay="0"/>
                                  </p:stCondLst>
                                  <p:childTnLst>
                                    <p:animEffect transition="out" filter="fade">
                                      <p:cBhvr>
                                        <p:cTn id="82" dur="500"/>
                                        <p:tgtEl>
                                          <p:spTgt spid="815"/>
                                        </p:tgtEl>
                                      </p:cBhvr>
                                    </p:animEffect>
                                    <p:set>
                                      <p:cBhvr>
                                        <p:cTn id="83" dur="1" fill="hold">
                                          <p:stCondLst>
                                            <p:cond delay="499"/>
                                          </p:stCondLst>
                                        </p:cTn>
                                        <p:tgtEl>
                                          <p:spTgt spid="815"/>
                                        </p:tgtEl>
                                        <p:attrNameLst>
                                          <p:attrName>style.visibility</p:attrName>
                                        </p:attrNameLst>
                                      </p:cBhvr>
                                      <p:to>
                                        <p:strVal val="hidden"/>
                                      </p:to>
                                    </p:set>
                                  </p:childTnLst>
                                </p:cTn>
                              </p:par>
                            </p:childTnLst>
                          </p:cTn>
                        </p:par>
                        <p:par>
                          <p:cTn id="84" fill="hold">
                            <p:stCondLst>
                              <p:cond delay="1000"/>
                            </p:stCondLst>
                            <p:childTnLst>
                              <p:par>
                                <p:cTn id="85" presetID="10" presetClass="entr" presetSubtype="0" fill="hold" grpId="0" nodeType="afterEffect">
                                  <p:stCondLst>
                                    <p:cond delay="0"/>
                                  </p:stCondLst>
                                  <p:childTnLst>
                                    <p:set>
                                      <p:cBhvr>
                                        <p:cTn id="86" dur="1" fill="hold">
                                          <p:stCondLst>
                                            <p:cond delay="0"/>
                                          </p:stCondLst>
                                        </p:cTn>
                                        <p:tgtEl>
                                          <p:spTgt spid="352"/>
                                        </p:tgtEl>
                                        <p:attrNameLst>
                                          <p:attrName>style.visibility</p:attrName>
                                        </p:attrNameLst>
                                      </p:cBhvr>
                                      <p:to>
                                        <p:strVal val="visible"/>
                                      </p:to>
                                    </p:set>
                                    <p:animEffect transition="in" filter="fade">
                                      <p:cBhvr>
                                        <p:cTn id="87" dur="500"/>
                                        <p:tgtEl>
                                          <p:spTgt spid="352"/>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353"/>
                                        </p:tgtEl>
                                        <p:attrNameLst>
                                          <p:attrName>style.visibility</p:attrName>
                                        </p:attrNameLst>
                                      </p:cBhvr>
                                      <p:to>
                                        <p:strVal val="visible"/>
                                      </p:to>
                                    </p:set>
                                    <p:animEffect transition="in" filter="fade">
                                      <p:cBhvr>
                                        <p:cTn id="90" dur="500"/>
                                        <p:tgtEl>
                                          <p:spTgt spid="353"/>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354"/>
                                        </p:tgtEl>
                                        <p:attrNameLst>
                                          <p:attrName>style.visibility</p:attrName>
                                        </p:attrNameLst>
                                      </p:cBhvr>
                                      <p:to>
                                        <p:strVal val="visible"/>
                                      </p:to>
                                    </p:set>
                                    <p:animEffect transition="in" filter="fade">
                                      <p:cBhvr>
                                        <p:cTn id="93" dur="500"/>
                                        <p:tgtEl>
                                          <p:spTgt spid="354"/>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355"/>
                                        </p:tgtEl>
                                        <p:attrNameLst>
                                          <p:attrName>style.visibility</p:attrName>
                                        </p:attrNameLst>
                                      </p:cBhvr>
                                      <p:to>
                                        <p:strVal val="visible"/>
                                      </p:to>
                                    </p:set>
                                    <p:animEffect transition="in" filter="fade">
                                      <p:cBhvr>
                                        <p:cTn id="96" dur="500"/>
                                        <p:tgtEl>
                                          <p:spTgt spid="355"/>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359"/>
                                        </p:tgtEl>
                                        <p:attrNameLst>
                                          <p:attrName>style.visibility</p:attrName>
                                        </p:attrNameLst>
                                      </p:cBhvr>
                                      <p:to>
                                        <p:strVal val="visible"/>
                                      </p:to>
                                    </p:set>
                                    <p:animEffect transition="in" filter="fade">
                                      <p:cBhvr>
                                        <p:cTn id="99" dur="500"/>
                                        <p:tgtEl>
                                          <p:spTgt spid="359"/>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681"/>
                                        </p:tgtEl>
                                        <p:attrNameLst>
                                          <p:attrName>style.visibility</p:attrName>
                                        </p:attrNameLst>
                                      </p:cBhvr>
                                      <p:to>
                                        <p:strVal val="visible"/>
                                      </p:to>
                                    </p:set>
                                    <p:animEffect transition="in" filter="fade">
                                      <p:cBhvr>
                                        <p:cTn id="102" dur="500"/>
                                        <p:tgtEl>
                                          <p:spTgt spid="681"/>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683"/>
                                        </p:tgtEl>
                                        <p:attrNameLst>
                                          <p:attrName>style.visibility</p:attrName>
                                        </p:attrNameLst>
                                      </p:cBhvr>
                                      <p:to>
                                        <p:strVal val="visible"/>
                                      </p:to>
                                    </p:set>
                                    <p:animEffect transition="in" filter="fade">
                                      <p:cBhvr>
                                        <p:cTn id="105" dur="500"/>
                                        <p:tgtEl>
                                          <p:spTgt spid="683"/>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707"/>
                                        </p:tgtEl>
                                        <p:attrNameLst>
                                          <p:attrName>style.visibility</p:attrName>
                                        </p:attrNameLst>
                                      </p:cBhvr>
                                      <p:to>
                                        <p:strVal val="visible"/>
                                      </p:to>
                                    </p:set>
                                    <p:animEffect transition="in" filter="fade">
                                      <p:cBhvr>
                                        <p:cTn id="108" dur="500"/>
                                        <p:tgtEl>
                                          <p:spTgt spid="707"/>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708"/>
                                        </p:tgtEl>
                                        <p:attrNameLst>
                                          <p:attrName>style.visibility</p:attrName>
                                        </p:attrNameLst>
                                      </p:cBhvr>
                                      <p:to>
                                        <p:strVal val="visible"/>
                                      </p:to>
                                    </p:set>
                                    <p:animEffect transition="in" filter="fade">
                                      <p:cBhvr>
                                        <p:cTn id="111" dur="500"/>
                                        <p:tgtEl>
                                          <p:spTgt spid="708"/>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682"/>
                                        </p:tgtEl>
                                        <p:attrNameLst>
                                          <p:attrName>style.visibility</p:attrName>
                                        </p:attrNameLst>
                                      </p:cBhvr>
                                      <p:to>
                                        <p:strVal val="visible"/>
                                      </p:to>
                                    </p:set>
                                    <p:animEffect transition="in" filter="fade">
                                      <p:cBhvr>
                                        <p:cTn id="114" dur="500"/>
                                        <p:tgtEl>
                                          <p:spTgt spid="682"/>
                                        </p:tgtEl>
                                      </p:cBhvr>
                                    </p:animEffect>
                                  </p:childTnLst>
                                </p:cTn>
                              </p:par>
                              <p:par>
                                <p:cTn id="115" presetID="10" presetClass="entr" presetSubtype="0" fill="hold" nodeType="withEffect">
                                  <p:stCondLst>
                                    <p:cond delay="0"/>
                                  </p:stCondLst>
                                  <p:childTnLst>
                                    <p:set>
                                      <p:cBhvr>
                                        <p:cTn id="116" dur="1" fill="hold">
                                          <p:stCondLst>
                                            <p:cond delay="0"/>
                                          </p:stCondLst>
                                        </p:cTn>
                                        <p:tgtEl>
                                          <p:spTgt spid="710"/>
                                        </p:tgtEl>
                                        <p:attrNameLst>
                                          <p:attrName>style.visibility</p:attrName>
                                        </p:attrNameLst>
                                      </p:cBhvr>
                                      <p:to>
                                        <p:strVal val="visible"/>
                                      </p:to>
                                    </p:set>
                                    <p:animEffect transition="in" filter="fade">
                                      <p:cBhvr>
                                        <p:cTn id="117" dur="500"/>
                                        <p:tgtEl>
                                          <p:spTgt spid="710"/>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721"/>
                                        </p:tgtEl>
                                        <p:attrNameLst>
                                          <p:attrName>style.visibility</p:attrName>
                                        </p:attrNameLst>
                                      </p:cBhvr>
                                      <p:to>
                                        <p:strVal val="visible"/>
                                      </p:to>
                                    </p:set>
                                    <p:animEffect transition="in" filter="fade">
                                      <p:cBhvr>
                                        <p:cTn id="120" dur="500"/>
                                        <p:tgtEl>
                                          <p:spTgt spid="721"/>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722"/>
                                        </p:tgtEl>
                                        <p:attrNameLst>
                                          <p:attrName>style.visibility</p:attrName>
                                        </p:attrNameLst>
                                      </p:cBhvr>
                                      <p:to>
                                        <p:strVal val="visible"/>
                                      </p:to>
                                    </p:set>
                                    <p:animEffect transition="in" filter="fade">
                                      <p:cBhvr>
                                        <p:cTn id="123" dur="500"/>
                                        <p:tgtEl>
                                          <p:spTgt spid="722"/>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723"/>
                                        </p:tgtEl>
                                        <p:attrNameLst>
                                          <p:attrName>style.visibility</p:attrName>
                                        </p:attrNameLst>
                                      </p:cBhvr>
                                      <p:to>
                                        <p:strVal val="visible"/>
                                      </p:to>
                                    </p:set>
                                    <p:animEffect transition="in" filter="fade">
                                      <p:cBhvr>
                                        <p:cTn id="126" dur="500"/>
                                        <p:tgtEl>
                                          <p:spTgt spid="723"/>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724"/>
                                        </p:tgtEl>
                                        <p:attrNameLst>
                                          <p:attrName>style.visibility</p:attrName>
                                        </p:attrNameLst>
                                      </p:cBhvr>
                                      <p:to>
                                        <p:strVal val="visible"/>
                                      </p:to>
                                    </p:set>
                                    <p:animEffect transition="in" filter="fade">
                                      <p:cBhvr>
                                        <p:cTn id="129" dur="500"/>
                                        <p:tgtEl>
                                          <p:spTgt spid="724"/>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725"/>
                                        </p:tgtEl>
                                        <p:attrNameLst>
                                          <p:attrName>style.visibility</p:attrName>
                                        </p:attrNameLst>
                                      </p:cBhvr>
                                      <p:to>
                                        <p:strVal val="visible"/>
                                      </p:to>
                                    </p:set>
                                    <p:animEffect transition="in" filter="fade">
                                      <p:cBhvr>
                                        <p:cTn id="132" dur="500"/>
                                        <p:tgtEl>
                                          <p:spTgt spid="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 grpId="0" animBg="1"/>
      <p:bldP spid="352" grpId="0" animBg="1"/>
      <p:bldP spid="353" grpId="0" animBg="1"/>
      <p:bldP spid="354" grpId="0" animBg="1"/>
      <p:bldP spid="355" grpId="0" animBg="1"/>
      <p:bldP spid="359" grpId="0" animBg="1"/>
      <p:bldP spid="681" grpId="0" animBg="1"/>
      <p:bldP spid="683" grpId="0" animBg="1"/>
      <p:bldP spid="707" grpId="0" animBg="1"/>
      <p:bldP spid="708" grpId="0" animBg="1"/>
      <p:bldP spid="721" grpId="0" animBg="1"/>
      <p:bldP spid="722" grpId="0" animBg="1"/>
      <p:bldP spid="723" grpId="0" animBg="1"/>
      <p:bldP spid="724" grpId="0" animBg="1"/>
      <p:bldP spid="725" grpId="0" animBg="1"/>
      <p:bldP spid="801" grpId="0" animBg="1"/>
      <p:bldP spid="802" grpId="0" animBg="1"/>
      <p:bldP spid="803" grpId="0" animBg="1"/>
      <p:bldP spid="814" grpId="0" animBg="1"/>
      <p:bldP spid="815" grpId="0"/>
      <p:bldP spid="822" grpId="0"/>
      <p:bldP spid="823" grpId="0"/>
      <p:bldP spid="824" grpId="0"/>
      <p:bldP spid="825" grpId="0"/>
      <p:bldP spid="826" grpId="0"/>
      <p:bldP spid="827" grpId="0"/>
      <p:bldP spid="828" grpId="0"/>
      <p:bldP spid="829" grpId="0"/>
      <p:bldP spid="830" grpId="0"/>
      <p:bldP spid="831" grpId="0"/>
      <p:bldP spid="832" grpId="0"/>
      <p:bldP spid="833" grpId="0"/>
      <p:bldP spid="834" grpId="0"/>
      <p:bldP spid="835" grpId="0"/>
      <p:bldP spid="836" grpId="0"/>
      <p:bldP spid="837" grpId="0"/>
      <p:bldP spid="838" grpId="0"/>
      <p:bldP spid="68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endParaRPr lang="en-US" dirty="0"/>
          </a:p>
        </p:txBody>
      </p:sp>
      <p:sp>
        <p:nvSpPr>
          <p:cNvPr id="3" name="Title 2"/>
          <p:cNvSpPr>
            <a:spLocks noGrp="1"/>
          </p:cNvSpPr>
          <p:nvPr>
            <p:ph type="title"/>
          </p:nvPr>
        </p:nvSpPr>
        <p:spPr/>
        <p:txBody>
          <a:bodyPr/>
          <a:lstStyle/>
          <a:p>
            <a:r>
              <a:rPr lang="en-US" dirty="0" smtClean="0"/>
              <a:t>Key Scenarios to Get Started with Microsoft Azure</a:t>
            </a:r>
            <a:endParaRPr lang="en-US" dirty="0"/>
          </a:p>
        </p:txBody>
      </p:sp>
    </p:spTree>
    <p:extLst>
      <p:ext uri="{BB962C8B-B14F-4D97-AF65-F5344CB8AC3E}">
        <p14:creationId xmlns:p14="http://schemas.microsoft.com/office/powerpoint/2010/main" val="1320021852"/>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75649" y="5576546"/>
            <a:ext cx="8066963" cy="917575"/>
          </a:xfrm>
        </p:spPr>
        <p:txBody>
          <a:bodyPr>
            <a:noAutofit/>
          </a:bodyPr>
          <a:lstStyle/>
          <a:p>
            <a:r>
              <a:rPr lang="en-US" sz="4000" dirty="0"/>
              <a:t>Key Scenarios to get started with Microsoft Azure</a:t>
            </a:r>
          </a:p>
        </p:txBody>
      </p:sp>
      <p:sp>
        <p:nvSpPr>
          <p:cNvPr id="62" name="Freeform 61"/>
          <p:cNvSpPr/>
          <p:nvPr/>
        </p:nvSpPr>
        <p:spPr bwMode="auto">
          <a:xfrm flipH="1" flipV="1">
            <a:off x="2723408" y="2748394"/>
            <a:ext cx="3654580" cy="71005"/>
          </a:xfrm>
          <a:custGeom>
            <a:avLst/>
            <a:gdLst>
              <a:gd name="connsiteX0" fmla="*/ 0 w 2238375"/>
              <a:gd name="connsiteY0" fmla="*/ 0 h 0"/>
              <a:gd name="connsiteX1" fmla="*/ 2238375 w 2238375"/>
              <a:gd name="connsiteY1" fmla="*/ 0 h 0"/>
            </a:gdLst>
            <a:ahLst/>
            <a:cxnLst>
              <a:cxn ang="0">
                <a:pos x="connsiteX0" y="connsiteY0"/>
              </a:cxn>
              <a:cxn ang="0">
                <a:pos x="connsiteX1" y="connsiteY1"/>
              </a:cxn>
            </a:cxnLst>
            <a:rect l="l" t="t" r="r" b="b"/>
            <a:pathLst>
              <a:path w="2238375">
                <a:moveTo>
                  <a:pt x="0" y="0"/>
                </a:moveTo>
                <a:lnTo>
                  <a:pt x="2238375" y="0"/>
                </a:lnTo>
              </a:path>
            </a:pathLst>
          </a:custGeom>
          <a:noFill/>
          <a:ln w="57150" cap="rnd" cmpd="sng" algn="ctr">
            <a:solidFill>
              <a:srgbClr val="0072C6"/>
            </a:solidFill>
            <a:prstDash val="sysDot"/>
            <a:headEnd type="none" w="med" len="med"/>
            <a:tailEnd type="triangle" w="med" len="med"/>
          </a:ln>
          <a:effectLst/>
        </p:spPr>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503">
              <a:defRPr/>
            </a:pPr>
            <a:endParaRPr lang="en-US">
              <a:solidFill>
                <a:srgbClr val="EFEFEF"/>
              </a:solidFill>
            </a:endParaRPr>
          </a:p>
        </p:txBody>
      </p:sp>
      <p:sp>
        <p:nvSpPr>
          <p:cNvPr id="63" name="Freeform 62"/>
          <p:cNvSpPr/>
          <p:nvPr/>
        </p:nvSpPr>
        <p:spPr bwMode="auto">
          <a:xfrm flipH="1" flipV="1">
            <a:off x="2793034" y="4114800"/>
            <a:ext cx="3697747" cy="167783"/>
          </a:xfrm>
          <a:custGeom>
            <a:avLst/>
            <a:gdLst>
              <a:gd name="connsiteX0" fmla="*/ 0 w 2238375"/>
              <a:gd name="connsiteY0" fmla="*/ 0 h 0"/>
              <a:gd name="connsiteX1" fmla="*/ 2238375 w 2238375"/>
              <a:gd name="connsiteY1" fmla="*/ 0 h 0"/>
            </a:gdLst>
            <a:ahLst/>
            <a:cxnLst>
              <a:cxn ang="0">
                <a:pos x="connsiteX0" y="connsiteY0"/>
              </a:cxn>
              <a:cxn ang="0">
                <a:pos x="connsiteX1" y="connsiteY1"/>
              </a:cxn>
            </a:cxnLst>
            <a:rect l="l" t="t" r="r" b="b"/>
            <a:pathLst>
              <a:path w="2238375">
                <a:moveTo>
                  <a:pt x="0" y="0"/>
                </a:moveTo>
                <a:lnTo>
                  <a:pt x="2238375" y="0"/>
                </a:lnTo>
              </a:path>
            </a:pathLst>
          </a:custGeom>
          <a:noFill/>
          <a:ln w="57150" cap="rnd" cmpd="sng" algn="ctr">
            <a:solidFill>
              <a:srgbClr val="0072C6"/>
            </a:solidFill>
            <a:prstDash val="sysDot"/>
            <a:headEnd type="none" w="med" len="med"/>
            <a:tailEnd type="triangle" w="med" len="med"/>
          </a:ln>
          <a:effectLst/>
        </p:spPr>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503">
              <a:defRPr/>
            </a:pPr>
            <a:endParaRPr lang="en-US">
              <a:solidFill>
                <a:srgbClr val="EFEFEF"/>
              </a:solidFill>
            </a:endParaRPr>
          </a:p>
        </p:txBody>
      </p:sp>
      <p:grpSp>
        <p:nvGrpSpPr>
          <p:cNvPr id="9" name="Group 8"/>
          <p:cNvGrpSpPr>
            <a:grpSpLocks noChangeAspect="1"/>
          </p:cNvGrpSpPr>
          <p:nvPr/>
        </p:nvGrpSpPr>
        <p:grpSpPr>
          <a:xfrm>
            <a:off x="1354429" y="141318"/>
            <a:ext cx="1801522" cy="4990318"/>
            <a:chOff x="2067582" y="44848"/>
            <a:chExt cx="1834547" cy="5062474"/>
          </a:xfrm>
        </p:grpSpPr>
        <p:sp>
          <p:nvSpPr>
            <p:cNvPr id="5" name="Rounded Rectangle 4"/>
            <p:cNvSpPr/>
            <p:nvPr/>
          </p:nvSpPr>
          <p:spPr bwMode="auto">
            <a:xfrm rot="5400000">
              <a:off x="436196" y="2166707"/>
              <a:ext cx="4572001" cy="1309230"/>
            </a:xfrm>
            <a:prstGeom prst="round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8" name="Group 7"/>
            <p:cNvGrpSpPr/>
            <p:nvPr/>
          </p:nvGrpSpPr>
          <p:grpSpPr>
            <a:xfrm>
              <a:off x="2297136" y="44848"/>
              <a:ext cx="1604993" cy="4850164"/>
              <a:chOff x="2297136" y="44848"/>
              <a:chExt cx="1604993" cy="4850164"/>
            </a:xfrm>
          </p:grpSpPr>
          <p:grpSp>
            <p:nvGrpSpPr>
              <p:cNvPr id="4" name="Group 3"/>
              <p:cNvGrpSpPr/>
              <p:nvPr/>
            </p:nvGrpSpPr>
            <p:grpSpPr>
              <a:xfrm>
                <a:off x="2297136" y="762000"/>
                <a:ext cx="838200" cy="952577"/>
                <a:chOff x="5899314" y="2304171"/>
                <a:chExt cx="838200" cy="952577"/>
              </a:xfrm>
            </p:grpSpPr>
            <p:pic>
              <p:nvPicPr>
                <p:cNvPr id="24" name="Picture 23"/>
                <p:cNvPicPr>
                  <a:picLocks noChangeAspect="1"/>
                </p:cNvPicPr>
                <p:nvPr>
                  <p:custDataLst>
                    <p:custData r:id="rId3"/>
                  </p:custDataLst>
                </p:nvPr>
              </p:nvPicPr>
              <p:blipFill>
                <a:blip r:embed="rId6"/>
                <a:stretch>
                  <a:fillRect/>
                </a:stretch>
              </p:blipFill>
              <p:spPr>
                <a:xfrm>
                  <a:off x="5975443" y="2304171"/>
                  <a:ext cx="699995" cy="735892"/>
                </a:xfrm>
                <a:prstGeom prst="rect">
                  <a:avLst/>
                </a:prstGeom>
              </p:spPr>
            </p:pic>
            <p:sp>
              <p:nvSpPr>
                <p:cNvPr id="35" name="TextBox 77"/>
                <p:cNvSpPr txBox="1"/>
                <p:nvPr/>
              </p:nvSpPr>
              <p:spPr>
                <a:xfrm>
                  <a:off x="5899314" y="3062849"/>
                  <a:ext cx="838200" cy="193899"/>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914099" fontAlgn="base">
                    <a:lnSpc>
                      <a:spcPct val="90000"/>
                    </a:lnSpc>
                    <a:spcBef>
                      <a:spcPct val="0"/>
                    </a:spcBef>
                    <a:spcAft>
                      <a:spcPct val="0"/>
                    </a:spcAft>
                    <a:buSzPct val="80000"/>
                    <a:defRPr/>
                  </a:pPr>
                  <a:r>
                    <a:rPr lang="en-US" sz="1400" spc="-50" dirty="0">
                      <a:solidFill>
                        <a:srgbClr val="FFFFFF"/>
                      </a:solidFill>
                    </a:rPr>
                    <a:t>Production</a:t>
                  </a:r>
                </a:p>
              </p:txBody>
            </p:sp>
          </p:grpSp>
          <p:grpSp>
            <p:nvGrpSpPr>
              <p:cNvPr id="43" name="Group 42"/>
              <p:cNvGrpSpPr/>
              <p:nvPr/>
            </p:nvGrpSpPr>
            <p:grpSpPr>
              <a:xfrm>
                <a:off x="2373265" y="2335469"/>
                <a:ext cx="699995" cy="953222"/>
                <a:chOff x="5975443" y="2304171"/>
                <a:chExt cx="699995" cy="953222"/>
              </a:xfrm>
            </p:grpSpPr>
            <p:pic>
              <p:nvPicPr>
                <p:cNvPr id="44" name="Picture 43"/>
                <p:cNvPicPr>
                  <a:picLocks noChangeAspect="1"/>
                </p:cNvPicPr>
                <p:nvPr>
                  <p:custDataLst>
                    <p:custData r:id="rId2"/>
                  </p:custDataLst>
                </p:nvPr>
              </p:nvPicPr>
              <p:blipFill>
                <a:blip r:embed="rId6"/>
                <a:stretch>
                  <a:fillRect/>
                </a:stretch>
              </p:blipFill>
              <p:spPr>
                <a:xfrm>
                  <a:off x="5975443" y="2304171"/>
                  <a:ext cx="699995" cy="735892"/>
                </a:xfrm>
                <a:prstGeom prst="rect">
                  <a:avLst/>
                </a:prstGeom>
              </p:spPr>
            </p:pic>
            <p:sp>
              <p:nvSpPr>
                <p:cNvPr id="45" name="TextBox 77"/>
                <p:cNvSpPr txBox="1"/>
                <p:nvPr/>
              </p:nvSpPr>
              <p:spPr>
                <a:xfrm>
                  <a:off x="6038991" y="3063494"/>
                  <a:ext cx="572898" cy="193899"/>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914099" fontAlgn="base">
                    <a:lnSpc>
                      <a:spcPct val="90000"/>
                    </a:lnSpc>
                    <a:spcBef>
                      <a:spcPct val="0"/>
                    </a:spcBef>
                    <a:spcAft>
                      <a:spcPct val="0"/>
                    </a:spcAft>
                    <a:buSzPct val="80000"/>
                    <a:defRPr/>
                  </a:pPr>
                  <a:r>
                    <a:rPr lang="en-US" sz="1400" spc="-50" dirty="0" smtClean="0">
                      <a:solidFill>
                        <a:srgbClr val="FFFFFF"/>
                      </a:solidFill>
                    </a:rPr>
                    <a:t>Staging</a:t>
                  </a:r>
                  <a:endParaRPr lang="en-US" sz="1400" spc="-50" dirty="0">
                    <a:solidFill>
                      <a:srgbClr val="FFFFFF"/>
                    </a:solidFill>
                  </a:endParaRPr>
                </a:p>
              </p:txBody>
            </p:sp>
          </p:grpSp>
          <p:grpSp>
            <p:nvGrpSpPr>
              <p:cNvPr id="46" name="Group 45"/>
              <p:cNvGrpSpPr/>
              <p:nvPr/>
            </p:nvGrpSpPr>
            <p:grpSpPr>
              <a:xfrm>
                <a:off x="2360613" y="3945048"/>
                <a:ext cx="844514" cy="949964"/>
                <a:chOff x="5962791" y="2304171"/>
                <a:chExt cx="844514" cy="949964"/>
              </a:xfrm>
            </p:grpSpPr>
            <p:pic>
              <p:nvPicPr>
                <p:cNvPr id="47" name="Picture 46"/>
                <p:cNvPicPr>
                  <a:picLocks noChangeAspect="1"/>
                </p:cNvPicPr>
                <p:nvPr>
                  <p:custDataLst>
                    <p:custData r:id="rId1"/>
                  </p:custDataLst>
                </p:nvPr>
              </p:nvPicPr>
              <p:blipFill>
                <a:blip r:embed="rId6"/>
                <a:stretch>
                  <a:fillRect/>
                </a:stretch>
              </p:blipFill>
              <p:spPr>
                <a:xfrm>
                  <a:off x="5975443" y="2304171"/>
                  <a:ext cx="699995" cy="735892"/>
                </a:xfrm>
                <a:prstGeom prst="rect">
                  <a:avLst/>
                </a:prstGeom>
              </p:spPr>
            </p:pic>
            <p:sp>
              <p:nvSpPr>
                <p:cNvPr id="48" name="TextBox 77"/>
                <p:cNvSpPr txBox="1"/>
                <p:nvPr/>
              </p:nvSpPr>
              <p:spPr>
                <a:xfrm>
                  <a:off x="5962791" y="3060236"/>
                  <a:ext cx="844514" cy="193899"/>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914099" fontAlgn="base">
                    <a:lnSpc>
                      <a:spcPct val="90000"/>
                    </a:lnSpc>
                    <a:spcBef>
                      <a:spcPct val="0"/>
                    </a:spcBef>
                    <a:spcAft>
                      <a:spcPct val="0"/>
                    </a:spcAft>
                    <a:buSzPct val="80000"/>
                    <a:defRPr/>
                  </a:pPr>
                  <a:r>
                    <a:rPr lang="en-US" sz="1400" spc="-50" dirty="0" smtClean="0">
                      <a:solidFill>
                        <a:srgbClr val="FFFFFF"/>
                      </a:solidFill>
                    </a:rPr>
                    <a:t>Dev/Test</a:t>
                  </a:r>
                  <a:endParaRPr lang="en-US" sz="1400" spc="-50" dirty="0">
                    <a:solidFill>
                      <a:srgbClr val="FFFFFF"/>
                    </a:solidFill>
                  </a:endParaRPr>
                </a:p>
              </p:txBody>
            </p:sp>
          </p:grpSp>
          <p:pic>
            <p:nvPicPr>
              <p:cNvPr id="56" name="Picture 55"/>
              <p:cNvPicPr>
                <a:picLocks noChangeAspect="1"/>
              </p:cNvPicPr>
              <p:nvPr/>
            </p:nvPicPr>
            <p:blipFill>
              <a:blip r:embed="rId7"/>
              <a:stretch>
                <a:fillRect/>
              </a:stretch>
            </p:blipFill>
            <p:spPr>
              <a:xfrm>
                <a:off x="2589165" y="1854214"/>
                <a:ext cx="331740" cy="357258"/>
              </a:xfrm>
              <a:prstGeom prst="rect">
                <a:avLst/>
              </a:prstGeom>
            </p:spPr>
          </p:pic>
          <p:pic>
            <p:nvPicPr>
              <p:cNvPr id="57" name="Picture 56"/>
              <p:cNvPicPr>
                <a:picLocks noChangeAspect="1"/>
              </p:cNvPicPr>
              <p:nvPr/>
            </p:nvPicPr>
            <p:blipFill>
              <a:blip r:embed="rId7"/>
              <a:stretch>
                <a:fillRect/>
              </a:stretch>
            </p:blipFill>
            <p:spPr>
              <a:xfrm>
                <a:off x="2556326" y="3424909"/>
                <a:ext cx="331740" cy="357258"/>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63929" y="44848"/>
                <a:ext cx="838200" cy="838200"/>
              </a:xfrm>
              <a:prstGeom prst="rect">
                <a:avLst/>
              </a:prstGeom>
              <a:noFill/>
              <a:ln>
                <a:noFill/>
              </a:ln>
              <a:effectLst>
                <a:outerShdw blurRad="50800" dist="38100" dir="5400000" algn="t" rotWithShape="0">
                  <a:schemeClr val="bg1">
                    <a:alpha val="40000"/>
                  </a:schemeClr>
                </a:outerShdw>
              </a:effectLst>
            </p:spPr>
          </p:pic>
        </p:grpSp>
      </p:grpSp>
      <p:sp>
        <p:nvSpPr>
          <p:cNvPr id="64" name="Freeform 63"/>
          <p:cNvSpPr/>
          <p:nvPr/>
        </p:nvSpPr>
        <p:spPr bwMode="auto">
          <a:xfrm rot="5400000" flipH="1">
            <a:off x="5732570" y="3527728"/>
            <a:ext cx="1469226" cy="47195"/>
          </a:xfrm>
          <a:custGeom>
            <a:avLst/>
            <a:gdLst>
              <a:gd name="connsiteX0" fmla="*/ 0 w 2238375"/>
              <a:gd name="connsiteY0" fmla="*/ 0 h 0"/>
              <a:gd name="connsiteX1" fmla="*/ 2238375 w 2238375"/>
              <a:gd name="connsiteY1" fmla="*/ 0 h 0"/>
            </a:gdLst>
            <a:ahLst/>
            <a:cxnLst>
              <a:cxn ang="0">
                <a:pos x="connsiteX0" y="connsiteY0"/>
              </a:cxn>
              <a:cxn ang="0">
                <a:pos x="connsiteX1" y="connsiteY1"/>
              </a:cxn>
            </a:cxnLst>
            <a:rect l="l" t="t" r="r" b="b"/>
            <a:pathLst>
              <a:path w="2238375">
                <a:moveTo>
                  <a:pt x="0" y="0"/>
                </a:moveTo>
                <a:lnTo>
                  <a:pt x="2238375" y="0"/>
                </a:lnTo>
              </a:path>
            </a:pathLst>
          </a:custGeom>
          <a:noFill/>
          <a:ln w="57150" cap="rnd" cmpd="sng" algn="ctr">
            <a:solidFill>
              <a:srgbClr val="0072C6"/>
            </a:solidFill>
            <a:prstDash val="sysDot"/>
            <a:headEnd type="none" w="med" len="med"/>
            <a:tailEnd type="none" w="med" len="med"/>
          </a:ln>
          <a:effectLst/>
        </p:spPr>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503">
              <a:defRPr/>
            </a:pPr>
            <a:endParaRPr lang="en-US">
              <a:solidFill>
                <a:srgbClr val="EFEFEF"/>
              </a:solidFill>
            </a:endParaRPr>
          </a:p>
        </p:txBody>
      </p:sp>
      <p:sp>
        <p:nvSpPr>
          <p:cNvPr id="65" name="TextBox 77"/>
          <p:cNvSpPr txBox="1"/>
          <p:nvPr/>
        </p:nvSpPr>
        <p:spPr>
          <a:xfrm>
            <a:off x="4338719" y="4020535"/>
            <a:ext cx="1015837" cy="193899"/>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914099" fontAlgn="base">
              <a:lnSpc>
                <a:spcPct val="90000"/>
              </a:lnSpc>
              <a:spcBef>
                <a:spcPct val="0"/>
              </a:spcBef>
              <a:spcAft>
                <a:spcPct val="0"/>
              </a:spcAft>
              <a:buSzPct val="80000"/>
              <a:defRPr/>
            </a:pPr>
            <a:r>
              <a:rPr lang="en-US" sz="1400" spc="-50" dirty="0" smtClean="0">
                <a:solidFill>
                  <a:srgbClr val="002060"/>
                </a:solidFill>
              </a:rPr>
              <a:t>Test branch</a:t>
            </a:r>
            <a:endParaRPr lang="en-US" sz="1400" spc="-50" dirty="0">
              <a:solidFill>
                <a:srgbClr val="002060"/>
              </a:solidFill>
            </a:endParaRPr>
          </a:p>
        </p:txBody>
      </p:sp>
      <p:sp>
        <p:nvSpPr>
          <p:cNvPr id="66" name="TextBox 77"/>
          <p:cNvSpPr txBox="1"/>
          <p:nvPr/>
        </p:nvSpPr>
        <p:spPr>
          <a:xfrm>
            <a:off x="4252190" y="2881075"/>
            <a:ext cx="1188896" cy="193899"/>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914099" fontAlgn="base">
              <a:lnSpc>
                <a:spcPct val="90000"/>
              </a:lnSpc>
              <a:spcBef>
                <a:spcPct val="0"/>
              </a:spcBef>
              <a:spcAft>
                <a:spcPct val="0"/>
              </a:spcAft>
              <a:buSzPct val="80000"/>
              <a:defRPr/>
            </a:pPr>
            <a:r>
              <a:rPr lang="en-US" sz="1400" spc="-50" dirty="0" smtClean="0">
                <a:solidFill>
                  <a:srgbClr val="002060"/>
                </a:solidFill>
              </a:rPr>
              <a:t>Master branch</a:t>
            </a:r>
            <a:endParaRPr lang="en-US" sz="1400" spc="-50" dirty="0">
              <a:solidFill>
                <a:srgbClr val="002060"/>
              </a:solidFill>
            </a:endParaRPr>
          </a:p>
        </p:txBody>
      </p:sp>
      <p:sp>
        <p:nvSpPr>
          <p:cNvPr id="67" name="Freeform 66"/>
          <p:cNvSpPr/>
          <p:nvPr/>
        </p:nvSpPr>
        <p:spPr bwMode="auto">
          <a:xfrm rot="10800000" flipH="1">
            <a:off x="6491776" y="2770995"/>
            <a:ext cx="2298488" cy="45719"/>
          </a:xfrm>
          <a:custGeom>
            <a:avLst/>
            <a:gdLst>
              <a:gd name="connsiteX0" fmla="*/ 0 w 2238375"/>
              <a:gd name="connsiteY0" fmla="*/ 0 h 0"/>
              <a:gd name="connsiteX1" fmla="*/ 2238375 w 2238375"/>
              <a:gd name="connsiteY1" fmla="*/ 0 h 0"/>
            </a:gdLst>
            <a:ahLst/>
            <a:cxnLst>
              <a:cxn ang="0">
                <a:pos x="connsiteX0" y="connsiteY0"/>
              </a:cxn>
              <a:cxn ang="0">
                <a:pos x="connsiteX1" y="connsiteY1"/>
              </a:cxn>
            </a:cxnLst>
            <a:rect l="l" t="t" r="r" b="b"/>
            <a:pathLst>
              <a:path w="2238375">
                <a:moveTo>
                  <a:pt x="0" y="0"/>
                </a:moveTo>
                <a:lnTo>
                  <a:pt x="2238375" y="0"/>
                </a:lnTo>
              </a:path>
            </a:pathLst>
          </a:custGeom>
          <a:noFill/>
          <a:ln w="57150" cap="rnd" cmpd="sng" algn="ctr">
            <a:solidFill>
              <a:srgbClr val="0072C6"/>
            </a:solidFill>
            <a:prstDash val="sysDot"/>
            <a:headEnd type="none" w="med" len="med"/>
            <a:tailEnd type="none" w="med" len="med"/>
          </a:ln>
          <a:effectLst/>
        </p:spPr>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503">
              <a:defRPr/>
            </a:pPr>
            <a:endParaRPr lang="en-US">
              <a:solidFill>
                <a:srgbClr val="EFEFEF"/>
              </a:solidFill>
            </a:endParaRPr>
          </a:p>
        </p:txBody>
      </p:sp>
      <p:grpSp>
        <p:nvGrpSpPr>
          <p:cNvPr id="12" name="Group 11"/>
          <p:cNvGrpSpPr/>
          <p:nvPr/>
        </p:nvGrpSpPr>
        <p:grpSpPr>
          <a:xfrm>
            <a:off x="8671520" y="1338486"/>
            <a:ext cx="2604492" cy="1861914"/>
            <a:chOff x="7736923" y="1143000"/>
            <a:chExt cx="2604492" cy="1861914"/>
          </a:xfrm>
        </p:grpSpPr>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13663" y="2224624"/>
              <a:ext cx="780290" cy="780290"/>
            </a:xfrm>
            <a:prstGeom prst="rect">
              <a:avLst/>
            </a:prstGeom>
          </p:spPr>
        </p:pic>
        <p:pic>
          <p:nvPicPr>
            <p:cNvPr id="58" name="Picture 57"/>
            <p:cNvPicPr>
              <a:picLocks noChangeAspect="1"/>
            </p:cNvPicPr>
            <p:nvPr/>
          </p:nvPicPr>
          <p:blipFill>
            <a:blip r:embed="rId10"/>
            <a:stretch>
              <a:fillRect/>
            </a:stretch>
          </p:blipFill>
          <p:spPr>
            <a:xfrm>
              <a:off x="7877435" y="1143000"/>
              <a:ext cx="663637" cy="556207"/>
            </a:xfrm>
            <a:prstGeom prst="rect">
              <a:avLst/>
            </a:prstGeom>
            <a:effectLst>
              <a:outerShdw blurRad="50800" dist="50800" dir="5400000" algn="ctr" rotWithShape="0">
                <a:srgbClr val="0072C6"/>
              </a:outerShdw>
            </a:effectLst>
          </p:spPr>
        </p:pic>
        <p:sp>
          <p:nvSpPr>
            <p:cNvPr id="59" name="TextBox 77"/>
            <p:cNvSpPr txBox="1"/>
            <p:nvPr/>
          </p:nvSpPr>
          <p:spPr>
            <a:xfrm>
              <a:off x="8317809" y="1166683"/>
              <a:ext cx="572898" cy="193899"/>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914099" fontAlgn="base">
                <a:lnSpc>
                  <a:spcPct val="90000"/>
                </a:lnSpc>
                <a:spcBef>
                  <a:spcPct val="0"/>
                </a:spcBef>
                <a:spcAft>
                  <a:spcPct val="0"/>
                </a:spcAft>
                <a:buSzPct val="80000"/>
                <a:defRPr/>
              </a:pPr>
              <a:r>
                <a:rPr lang="en-US" sz="1400" spc="-50" dirty="0" smtClean="0">
                  <a:solidFill>
                    <a:srgbClr val="002060"/>
                  </a:solidFill>
                </a:rPr>
                <a:t>Build</a:t>
              </a:r>
              <a:endParaRPr lang="en-US" sz="1400" spc="-50" dirty="0">
                <a:solidFill>
                  <a:srgbClr val="002060"/>
                </a:solidFill>
              </a:endParaRPr>
            </a:p>
          </p:txBody>
        </p:sp>
        <p:sp>
          <p:nvSpPr>
            <p:cNvPr id="60" name="TextBox 77"/>
            <p:cNvSpPr txBox="1"/>
            <p:nvPr/>
          </p:nvSpPr>
          <p:spPr>
            <a:xfrm>
              <a:off x="8627465" y="2437194"/>
              <a:ext cx="1713950" cy="193899"/>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914099" fontAlgn="base">
                <a:lnSpc>
                  <a:spcPct val="90000"/>
                </a:lnSpc>
                <a:spcBef>
                  <a:spcPct val="0"/>
                </a:spcBef>
                <a:spcAft>
                  <a:spcPct val="0"/>
                </a:spcAft>
                <a:buSzPct val="80000"/>
                <a:defRPr/>
              </a:pPr>
              <a:r>
                <a:rPr lang="en-US" sz="1400" spc="-50" dirty="0" smtClean="0">
                  <a:solidFill>
                    <a:srgbClr val="002060"/>
                  </a:solidFill>
                </a:rPr>
                <a:t>Visual Studio Online</a:t>
              </a:r>
              <a:endParaRPr lang="en-US" sz="1400" spc="-50" dirty="0">
                <a:solidFill>
                  <a:srgbClr val="002060"/>
                </a:solidFill>
              </a:endParaRPr>
            </a:p>
          </p:txBody>
        </p:sp>
        <p:sp>
          <p:nvSpPr>
            <p:cNvPr id="61" name="TextBox 77"/>
            <p:cNvSpPr txBox="1"/>
            <p:nvPr/>
          </p:nvSpPr>
          <p:spPr>
            <a:xfrm>
              <a:off x="8751949" y="2660921"/>
              <a:ext cx="780775" cy="193899"/>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914099" fontAlgn="base">
                <a:lnSpc>
                  <a:spcPct val="90000"/>
                </a:lnSpc>
                <a:spcBef>
                  <a:spcPct val="0"/>
                </a:spcBef>
                <a:spcAft>
                  <a:spcPct val="0"/>
                </a:spcAft>
                <a:buSzPct val="80000"/>
                <a:defRPr/>
              </a:pPr>
              <a:r>
                <a:rPr lang="en-US" sz="1400" b="1" spc="-50" dirty="0" smtClean="0">
                  <a:solidFill>
                    <a:srgbClr val="002060"/>
                  </a:solidFill>
                </a:rPr>
                <a:t>GIT / TFS</a:t>
              </a:r>
              <a:endParaRPr lang="en-US" sz="1400" b="1" spc="-50" dirty="0">
                <a:solidFill>
                  <a:srgbClr val="002060"/>
                </a:solidFill>
              </a:endParaRPr>
            </a:p>
          </p:txBody>
        </p:sp>
        <p:sp>
          <p:nvSpPr>
            <p:cNvPr id="7" name="Arc 6"/>
            <p:cNvSpPr/>
            <p:nvPr/>
          </p:nvSpPr>
          <p:spPr>
            <a:xfrm rot="15298052">
              <a:off x="7516436" y="1720248"/>
              <a:ext cx="1075877" cy="634904"/>
            </a:xfrm>
            <a:prstGeom prst="arc">
              <a:avLst>
                <a:gd name="adj1" fmla="val 13619450"/>
                <a:gd name="adj2" fmla="val 20527924"/>
              </a:avLst>
            </a:prstGeom>
            <a:ln>
              <a:solidFill>
                <a:schemeClr val="tx1"/>
              </a:solidFill>
              <a:headEnd type="stealth" w="sm"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343434"/>
                </a:solidFill>
              </a:endParaRPr>
            </a:p>
          </p:txBody>
        </p:sp>
        <p:sp>
          <p:nvSpPr>
            <p:cNvPr id="68" name="Arc 67"/>
            <p:cNvSpPr/>
            <p:nvPr/>
          </p:nvSpPr>
          <p:spPr>
            <a:xfrm rot="15504807" flipV="1">
              <a:off x="8108695" y="1556979"/>
              <a:ext cx="934584" cy="558903"/>
            </a:xfrm>
            <a:prstGeom prst="arc">
              <a:avLst>
                <a:gd name="adj1" fmla="val 11645508"/>
                <a:gd name="adj2" fmla="val 20702189"/>
              </a:avLst>
            </a:prstGeom>
            <a:ln>
              <a:solidFill>
                <a:schemeClr val="tx1"/>
              </a:solidFill>
              <a:headEnd type="none"/>
              <a:tailEnd type="stealth" w="sm"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343434"/>
                </a:solidFill>
              </a:endParaRPr>
            </a:p>
          </p:txBody>
        </p:sp>
      </p:grpSp>
      <p:sp>
        <p:nvSpPr>
          <p:cNvPr id="71" name="TextBox 70"/>
          <p:cNvSpPr txBox="1"/>
          <p:nvPr/>
        </p:nvSpPr>
        <p:spPr>
          <a:xfrm>
            <a:off x="2782378" y="1055860"/>
            <a:ext cx="5993500" cy="794064"/>
          </a:xfrm>
          <a:prstGeom prst="rect">
            <a:avLst/>
          </a:prstGeom>
          <a:noFill/>
        </p:spPr>
        <p:txBody>
          <a:bodyPr wrap="none" lIns="182880" tIns="146304" rIns="182880" bIns="146304" rtlCol="0">
            <a:spAutoFit/>
          </a:bodyPr>
          <a:lstStyle/>
          <a:p>
            <a:pPr>
              <a:lnSpc>
                <a:spcPct val="90000"/>
              </a:lnSpc>
              <a:spcAft>
                <a:spcPts val="600"/>
              </a:spcAft>
            </a:pPr>
            <a:r>
              <a:rPr lang="en-US" sz="3600" dirty="0" smtClean="0">
                <a:solidFill>
                  <a:srgbClr val="002060"/>
                </a:solidFill>
              </a:rPr>
              <a:t>Full Dev/Test environments </a:t>
            </a:r>
          </a:p>
        </p:txBody>
      </p:sp>
      <p:grpSp>
        <p:nvGrpSpPr>
          <p:cNvPr id="13" name="Group 12"/>
          <p:cNvGrpSpPr>
            <a:grpSpLocks noChangeAspect="1"/>
          </p:cNvGrpSpPr>
          <p:nvPr/>
        </p:nvGrpSpPr>
        <p:grpSpPr>
          <a:xfrm>
            <a:off x="8295263" y="3200400"/>
            <a:ext cx="1990149" cy="1931236"/>
            <a:chOff x="8278805" y="3271489"/>
            <a:chExt cx="1990149" cy="1931236"/>
          </a:xfrm>
        </p:grpSpPr>
        <p:grpSp>
          <p:nvGrpSpPr>
            <p:cNvPr id="10" name="Group 9"/>
            <p:cNvGrpSpPr>
              <a:grpSpLocks noChangeAspect="1"/>
            </p:cNvGrpSpPr>
            <p:nvPr/>
          </p:nvGrpSpPr>
          <p:grpSpPr>
            <a:xfrm>
              <a:off x="8278805" y="3271489"/>
              <a:ext cx="1990149" cy="1931236"/>
              <a:chOff x="8266689" y="3078548"/>
              <a:chExt cx="1990149" cy="1931236"/>
            </a:xfrm>
          </p:grpSpPr>
          <p:grpSp>
            <p:nvGrpSpPr>
              <p:cNvPr id="49" name="Group 48"/>
              <p:cNvGrpSpPr>
                <a:grpSpLocks noChangeAspect="1"/>
              </p:cNvGrpSpPr>
              <p:nvPr/>
            </p:nvGrpSpPr>
            <p:grpSpPr>
              <a:xfrm>
                <a:off x="8266689" y="3078548"/>
                <a:ext cx="1990149" cy="1763514"/>
                <a:chOff x="685800" y="3317319"/>
                <a:chExt cx="3132178" cy="2775489"/>
              </a:xfrm>
            </p:grpSpPr>
            <p:sp>
              <p:nvSpPr>
                <p:cNvPr id="50" name="Right Arrow 49"/>
                <p:cNvSpPr/>
                <p:nvPr/>
              </p:nvSpPr>
              <p:spPr>
                <a:xfrm rot="16200000">
                  <a:off x="1330871" y="4396659"/>
                  <a:ext cx="2590415" cy="431736"/>
                </a:xfrm>
                <a:prstGeom prst="rightArrow">
                  <a:avLst>
                    <a:gd name="adj1" fmla="val 50000"/>
                    <a:gd name="adj2" fmla="val 73537"/>
                  </a:avLst>
                </a:prstGeom>
                <a:solidFill>
                  <a:srgbClr val="00B0F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91440" rIns="91440" bIns="91440"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endParaRPr lang="en-US" sz="1200" dirty="0" err="1">
                    <a:solidFill>
                      <a:srgbClr val="FFFFFF"/>
                    </a:solidFill>
                  </a:endParaRPr>
                </a:p>
              </p:txBody>
            </p:sp>
            <p:sp>
              <p:nvSpPr>
                <p:cNvPr id="51" name="Right Arrow 50"/>
                <p:cNvSpPr/>
                <p:nvPr/>
              </p:nvSpPr>
              <p:spPr>
                <a:xfrm rot="16200000">
                  <a:off x="578251" y="4400541"/>
                  <a:ext cx="2590221" cy="424174"/>
                </a:xfrm>
                <a:prstGeom prst="rightArrow">
                  <a:avLst>
                    <a:gd name="adj1" fmla="val 50000"/>
                    <a:gd name="adj2" fmla="val 73537"/>
                  </a:avLst>
                </a:prstGeom>
                <a:solidFill>
                  <a:srgbClr val="00B0F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91440" rIns="91440" bIns="91440"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endParaRPr lang="en-US" sz="1200" dirty="0" err="1">
                    <a:solidFill>
                      <a:srgbClr val="FFFFFF"/>
                    </a:solidFill>
                  </a:endParaRPr>
                </a:p>
              </p:txBody>
            </p:sp>
            <p:pic>
              <p:nvPicPr>
                <p:cNvPr id="53" name="Picture 52"/>
                <p:cNvPicPr>
                  <a:picLocks noChangeAspect="1"/>
                </p:cNvPicPr>
                <p:nvPr/>
              </p:nvPicPr>
              <p:blipFill>
                <a:blip r:embed="rId11"/>
                <a:stretch>
                  <a:fillRect/>
                </a:stretch>
              </p:blipFill>
              <p:spPr>
                <a:xfrm>
                  <a:off x="685800" y="5029200"/>
                  <a:ext cx="3132178" cy="1063608"/>
                </a:xfrm>
                <a:prstGeom prst="rect">
                  <a:avLst/>
                </a:prstGeom>
              </p:spPr>
            </p:pic>
          </p:grpSp>
          <p:sp>
            <p:nvSpPr>
              <p:cNvPr id="69" name="TextBox 77"/>
              <p:cNvSpPr txBox="1"/>
              <p:nvPr/>
            </p:nvSpPr>
            <p:spPr>
              <a:xfrm rot="16200000">
                <a:off x="8909891" y="3484467"/>
                <a:ext cx="711037" cy="193899"/>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914099" fontAlgn="base">
                  <a:lnSpc>
                    <a:spcPct val="90000"/>
                  </a:lnSpc>
                  <a:spcBef>
                    <a:spcPct val="0"/>
                  </a:spcBef>
                  <a:spcAft>
                    <a:spcPct val="0"/>
                  </a:spcAft>
                  <a:buSzPct val="80000"/>
                  <a:defRPr/>
                </a:pPr>
                <a:r>
                  <a:rPr lang="en-US" sz="1400" spc="-50" dirty="0" smtClean="0">
                    <a:solidFill>
                      <a:srgbClr val="002060"/>
                    </a:solidFill>
                  </a:rPr>
                  <a:t>Check-in</a:t>
                </a:r>
                <a:endParaRPr lang="en-US" sz="1400" spc="-50" dirty="0">
                  <a:solidFill>
                    <a:srgbClr val="002060"/>
                  </a:solidFill>
                </a:endParaRPr>
              </a:p>
            </p:txBody>
          </p:sp>
          <p:sp>
            <p:nvSpPr>
              <p:cNvPr id="70" name="TextBox 77"/>
              <p:cNvSpPr txBox="1"/>
              <p:nvPr/>
            </p:nvSpPr>
            <p:spPr>
              <a:xfrm>
                <a:off x="8730486" y="4815885"/>
                <a:ext cx="1015837" cy="193899"/>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914099" fontAlgn="base">
                  <a:lnSpc>
                    <a:spcPct val="90000"/>
                  </a:lnSpc>
                  <a:spcBef>
                    <a:spcPct val="0"/>
                  </a:spcBef>
                  <a:spcAft>
                    <a:spcPct val="0"/>
                  </a:spcAft>
                  <a:buSzPct val="80000"/>
                  <a:defRPr/>
                </a:pPr>
                <a:r>
                  <a:rPr lang="en-US" sz="1400" spc="-50" dirty="0" smtClean="0">
                    <a:solidFill>
                      <a:srgbClr val="002060"/>
                    </a:solidFill>
                  </a:rPr>
                  <a:t>Developers</a:t>
                </a:r>
                <a:endParaRPr lang="en-US" sz="1400" spc="-50" dirty="0">
                  <a:solidFill>
                    <a:srgbClr val="002060"/>
                  </a:solidFill>
                </a:endParaRPr>
              </a:p>
            </p:txBody>
          </p:sp>
        </p:grpSp>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33327" y="4139184"/>
              <a:ext cx="356616" cy="356616"/>
            </a:xfrm>
            <a:prstGeom prst="rect">
              <a:avLst/>
            </a:prstGeom>
            <a:solidFill>
              <a:schemeClr val="bg1"/>
            </a:solidFill>
          </p:spPr>
        </p:pic>
        <p:pic>
          <p:nvPicPr>
            <p:cNvPr id="55" name="Picture 5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60125" y="4139184"/>
              <a:ext cx="356616" cy="356616"/>
            </a:xfrm>
            <a:prstGeom prst="rect">
              <a:avLst/>
            </a:prstGeom>
            <a:solidFill>
              <a:schemeClr val="bg1"/>
            </a:solidFill>
          </p:spPr>
        </p:pic>
      </p:grpSp>
    </p:spTree>
    <p:extLst>
      <p:ext uri="{BB962C8B-B14F-4D97-AF65-F5344CB8AC3E}">
        <p14:creationId xmlns:p14="http://schemas.microsoft.com/office/powerpoint/2010/main" val="3211027731"/>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ectangle 92"/>
          <p:cNvSpPr/>
          <p:nvPr/>
        </p:nvSpPr>
        <p:spPr bwMode="auto">
          <a:xfrm>
            <a:off x="4265612" y="3912001"/>
            <a:ext cx="3393153" cy="1004952"/>
          </a:xfrm>
          <a:prstGeom prst="rect">
            <a:avLst/>
          </a:prstGeom>
          <a:solidFill>
            <a:schemeClr val="accent3">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Freeform 9"/>
          <p:cNvSpPr>
            <a:spLocks noChangeAspect="1"/>
          </p:cNvSpPr>
          <p:nvPr/>
        </p:nvSpPr>
        <p:spPr bwMode="auto">
          <a:xfrm>
            <a:off x="6671129" y="228600"/>
            <a:ext cx="5191954" cy="2760937"/>
          </a:xfrm>
          <a:custGeom>
            <a:avLst/>
            <a:gdLst>
              <a:gd name="T0" fmla="*/ 1662 w 2136"/>
              <a:gd name="T1" fmla="*/ 1181 h 1181"/>
              <a:gd name="T2" fmla="*/ 239 w 2136"/>
              <a:gd name="T3" fmla="*/ 1181 h 1181"/>
              <a:gd name="T4" fmla="*/ 0 w 2136"/>
              <a:gd name="T5" fmla="*/ 937 h 1181"/>
              <a:gd name="T6" fmla="*/ 181 w 2136"/>
              <a:gd name="T7" fmla="*/ 706 h 1181"/>
              <a:gd name="T8" fmla="*/ 462 w 2136"/>
              <a:gd name="T9" fmla="*/ 487 h 1181"/>
              <a:gd name="T10" fmla="*/ 974 w 2136"/>
              <a:gd name="T11" fmla="*/ 0 h 1181"/>
              <a:gd name="T12" fmla="*/ 1440 w 2136"/>
              <a:gd name="T13" fmla="*/ 294 h 1181"/>
              <a:gd name="T14" fmla="*/ 1662 w 2136"/>
              <a:gd name="T15" fmla="*/ 235 h 1181"/>
              <a:gd name="T16" fmla="*/ 2136 w 2136"/>
              <a:gd name="T17" fmla="*/ 710 h 1181"/>
              <a:gd name="T18" fmla="*/ 1662 w 2136"/>
              <a:gd name="T19" fmla="*/ 1181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6" h="1181">
                <a:moveTo>
                  <a:pt x="1662" y="1181"/>
                </a:moveTo>
                <a:cubicBezTo>
                  <a:pt x="239" y="1181"/>
                  <a:pt x="239" y="1181"/>
                  <a:pt x="239" y="1181"/>
                </a:cubicBezTo>
                <a:cubicBezTo>
                  <a:pt x="109" y="1181"/>
                  <a:pt x="0" y="1071"/>
                  <a:pt x="0" y="937"/>
                </a:cubicBezTo>
                <a:cubicBezTo>
                  <a:pt x="0" y="823"/>
                  <a:pt x="76" y="731"/>
                  <a:pt x="181" y="706"/>
                </a:cubicBezTo>
                <a:cubicBezTo>
                  <a:pt x="231" y="588"/>
                  <a:pt x="336" y="504"/>
                  <a:pt x="462" y="487"/>
                </a:cubicBezTo>
                <a:cubicBezTo>
                  <a:pt x="474" y="218"/>
                  <a:pt x="701" y="0"/>
                  <a:pt x="974" y="0"/>
                </a:cubicBezTo>
                <a:cubicBezTo>
                  <a:pt x="1175" y="0"/>
                  <a:pt x="1356" y="118"/>
                  <a:pt x="1440" y="294"/>
                </a:cubicBezTo>
                <a:cubicBezTo>
                  <a:pt x="1507" y="256"/>
                  <a:pt x="1582" y="235"/>
                  <a:pt x="1662" y="235"/>
                </a:cubicBezTo>
                <a:cubicBezTo>
                  <a:pt x="1922" y="235"/>
                  <a:pt x="2136" y="449"/>
                  <a:pt x="2136" y="710"/>
                </a:cubicBezTo>
                <a:cubicBezTo>
                  <a:pt x="2136" y="966"/>
                  <a:pt x="1922" y="1181"/>
                  <a:pt x="1662" y="1181"/>
                </a:cubicBezTo>
                <a:close/>
              </a:path>
            </a:pathLst>
          </a:custGeom>
          <a:solidFill>
            <a:schemeClr val="bg1">
              <a:lumMod val="85000"/>
            </a:schemeClr>
          </a:solidFill>
          <a:ln w="31750">
            <a:solidFill>
              <a:srgbClr val="0078D7"/>
            </a:solidFill>
          </a:ln>
        </p:spPr>
        <p:txBody>
          <a:bodyPr vert="horz" wrap="square" lIns="87880" tIns="43940" rIns="87880" bIns="43940" numCol="1" anchor="t" anchorCtr="0" compatLnSpc="1">
            <a:prstTxWarp prst="textNoShape">
              <a:avLst/>
            </a:prstTxWarp>
          </a:bodyPr>
          <a:lstStyle/>
          <a:p>
            <a:pPr marL="0" marR="0" lvl="0" indent="0" defTabSz="896354"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505050"/>
              </a:solidFill>
              <a:effectLst/>
              <a:uLnTx/>
              <a:uFillTx/>
            </a:endParaRPr>
          </a:p>
        </p:txBody>
      </p:sp>
      <p:sp>
        <p:nvSpPr>
          <p:cNvPr id="4" name="Rectangle 3"/>
          <p:cNvSpPr/>
          <p:nvPr/>
        </p:nvSpPr>
        <p:spPr>
          <a:xfrm>
            <a:off x="9514685" y="1141169"/>
            <a:ext cx="2522372" cy="937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defTabSz="914367"/>
            <a:r>
              <a:rPr lang="en-US" sz="2745" dirty="0">
                <a:gradFill>
                  <a:gsLst>
                    <a:gs pos="0">
                      <a:srgbClr val="0078D7"/>
                    </a:gs>
                    <a:gs pos="100000">
                      <a:srgbClr val="0078D7"/>
                    </a:gs>
                  </a:gsLst>
                  <a:lin ang="5400000" scaled="0"/>
                </a:gradFill>
              </a:rPr>
              <a:t>Microsoft Azure</a:t>
            </a:r>
          </a:p>
        </p:txBody>
      </p:sp>
      <p:sp>
        <p:nvSpPr>
          <p:cNvPr id="11" name="Flowchart: Alternate Process 10"/>
          <p:cNvSpPr/>
          <p:nvPr/>
        </p:nvSpPr>
        <p:spPr>
          <a:xfrm>
            <a:off x="379412" y="990600"/>
            <a:ext cx="3833688" cy="2264049"/>
          </a:xfrm>
          <a:prstGeom prst="flowChartAlternateProcess">
            <a:avLst/>
          </a:prstGeom>
          <a:noFill/>
          <a:ln w="57150" cap="flat" cmpd="sng" algn="ctr">
            <a:solidFill>
              <a:srgbClr val="FFFFFF"/>
            </a:solidFill>
            <a:prstDash val="solid"/>
            <a:miter lim="800000"/>
          </a:ln>
          <a:effectLst/>
        </p:spPr>
        <p:txBody>
          <a:bodyPr rtlCol="0" anchor="ctr"/>
          <a:lstStyle/>
          <a:p>
            <a:pPr algn="ctr" defTabSz="896386">
              <a:defRPr/>
            </a:pPr>
            <a:r>
              <a:rPr lang="en-US" sz="1765" kern="0" dirty="0" smtClean="0">
                <a:solidFill>
                  <a:srgbClr val="FFFFFF"/>
                </a:solidFill>
                <a:latin typeface="Segoe UI"/>
              </a:rPr>
              <a:t> </a:t>
            </a:r>
            <a:endParaRPr lang="en-US" sz="1765" kern="0" dirty="0">
              <a:solidFill>
                <a:srgbClr val="FFFFFF"/>
              </a:solidFill>
              <a:latin typeface="Segoe UI"/>
            </a:endParaRPr>
          </a:p>
        </p:txBody>
      </p:sp>
      <p:sp>
        <p:nvSpPr>
          <p:cNvPr id="12" name="TextBox 11"/>
          <p:cNvSpPr txBox="1"/>
          <p:nvPr/>
        </p:nvSpPr>
        <p:spPr>
          <a:xfrm>
            <a:off x="545898" y="2474380"/>
            <a:ext cx="1202468" cy="635559"/>
          </a:xfrm>
          <a:prstGeom prst="rect">
            <a:avLst/>
          </a:prstGeom>
          <a:noFill/>
        </p:spPr>
        <p:txBody>
          <a:bodyPr wrap="square" rtlCol="0">
            <a:spAutoFit/>
          </a:bodyPr>
          <a:lstStyle/>
          <a:p>
            <a:pPr defTabSz="896386">
              <a:defRPr/>
            </a:pPr>
            <a:r>
              <a:rPr lang="en-US" sz="1765" kern="0" dirty="0">
                <a:solidFill>
                  <a:srgbClr val="FFFFFF"/>
                </a:solidFill>
              </a:rPr>
              <a:t>Corporate </a:t>
            </a:r>
            <a:endParaRPr lang="en-US" sz="1765" kern="0" dirty="0" smtClean="0">
              <a:solidFill>
                <a:srgbClr val="FFFFFF"/>
              </a:solidFill>
            </a:endParaRPr>
          </a:p>
          <a:p>
            <a:pPr defTabSz="896386">
              <a:defRPr/>
            </a:pPr>
            <a:r>
              <a:rPr lang="en-US" sz="1765" kern="0" dirty="0" smtClean="0">
                <a:solidFill>
                  <a:srgbClr val="FFFFFF"/>
                </a:solidFill>
              </a:rPr>
              <a:t>Network</a:t>
            </a:r>
            <a:endParaRPr lang="en-US" sz="1765" kern="0" dirty="0">
              <a:solidFill>
                <a:srgbClr val="FFFFFF"/>
              </a:solidFill>
            </a:endParaRPr>
          </a:p>
        </p:txBody>
      </p:sp>
      <p:sp>
        <p:nvSpPr>
          <p:cNvPr id="13" name="TextBox 12"/>
          <p:cNvSpPr txBox="1"/>
          <p:nvPr/>
        </p:nvSpPr>
        <p:spPr>
          <a:xfrm>
            <a:off x="713940" y="1079176"/>
            <a:ext cx="2522537" cy="523220"/>
          </a:xfrm>
          <a:prstGeom prst="rect">
            <a:avLst/>
          </a:prstGeom>
          <a:noFill/>
        </p:spPr>
        <p:txBody>
          <a:bodyPr wrap="square" rtlCol="0">
            <a:spAutoFit/>
          </a:bodyPr>
          <a:lstStyle/>
          <a:p>
            <a:pPr algn="r" defTabSz="896386">
              <a:defRPr/>
            </a:pPr>
            <a:r>
              <a:rPr lang="en-US" sz="1400" kern="0" dirty="0">
                <a:solidFill>
                  <a:srgbClr val="00B0F0"/>
                </a:solidFill>
              </a:rPr>
              <a:t>Microsoft </a:t>
            </a:r>
            <a:r>
              <a:rPr lang="en-US" sz="1400" kern="0" dirty="0" smtClean="0">
                <a:solidFill>
                  <a:srgbClr val="00B0F0"/>
                </a:solidFill>
              </a:rPr>
              <a:t>SQL Server </a:t>
            </a:r>
          </a:p>
          <a:p>
            <a:pPr algn="r" defTabSz="896386">
              <a:defRPr/>
            </a:pPr>
            <a:r>
              <a:rPr lang="en-US" sz="1400" kern="0" dirty="0" smtClean="0">
                <a:solidFill>
                  <a:srgbClr val="00B0F0"/>
                </a:solidFill>
              </a:rPr>
              <a:t>VM </a:t>
            </a:r>
            <a:endParaRPr lang="en-US" sz="1400" kern="0" dirty="0">
              <a:solidFill>
                <a:srgbClr val="00B0F0"/>
              </a:solidFill>
            </a:endParaRPr>
          </a:p>
        </p:txBody>
      </p:sp>
      <p:pic>
        <p:nvPicPr>
          <p:cNvPr id="14" name="Picture 13"/>
          <p:cNvPicPr>
            <a:picLocks noChangeAspect="1"/>
          </p:cNvPicPr>
          <p:nvPr/>
        </p:nvPicPr>
        <p:blipFill>
          <a:blip r:embed="rId4">
            <a:biLevel thresh="25000"/>
          </a:blip>
          <a:stretch>
            <a:fillRect/>
          </a:stretch>
        </p:blipFill>
        <p:spPr>
          <a:xfrm>
            <a:off x="633287" y="1711922"/>
            <a:ext cx="517094" cy="802678"/>
          </a:xfrm>
          <a:prstGeom prst="rect">
            <a:avLst/>
          </a:prstGeom>
        </p:spPr>
      </p:pic>
      <p:sp>
        <p:nvSpPr>
          <p:cNvPr id="18" name="TextBox 311"/>
          <p:cNvSpPr txBox="1"/>
          <p:nvPr/>
        </p:nvSpPr>
        <p:spPr>
          <a:xfrm>
            <a:off x="1595150" y="2523764"/>
            <a:ext cx="1608137" cy="542981"/>
          </a:xfrm>
          <a:prstGeom prst="rect">
            <a:avLst/>
          </a:prstGeom>
          <a:noFill/>
        </p:spPr>
        <p:txBody>
          <a:bodyPr wrap="square" lIns="111012" tIns="55505" rIns="111012" bIns="55505"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lvl="1" algn="r"/>
            <a:r>
              <a:rPr lang="en-US" sz="1400" dirty="0" smtClean="0">
                <a:solidFill>
                  <a:srgbClr val="00B0F0"/>
                </a:solidFill>
              </a:rPr>
              <a:t>Application VM</a:t>
            </a:r>
            <a:endParaRPr lang="en-US" sz="1400" dirty="0">
              <a:solidFill>
                <a:srgbClr val="00B0F0"/>
              </a:solidFill>
            </a:endParaRPr>
          </a:p>
        </p:txBody>
      </p:sp>
      <p:sp>
        <p:nvSpPr>
          <p:cNvPr id="21" name="Title 2"/>
          <p:cNvSpPr>
            <a:spLocks noGrp="1"/>
          </p:cNvSpPr>
          <p:nvPr>
            <p:ph type="title"/>
          </p:nvPr>
        </p:nvSpPr>
        <p:spPr>
          <a:xfrm>
            <a:off x="2517955" y="5576546"/>
            <a:ext cx="8066963" cy="917575"/>
          </a:xfrm>
        </p:spPr>
        <p:txBody>
          <a:bodyPr>
            <a:noAutofit/>
          </a:bodyPr>
          <a:lstStyle/>
          <a:p>
            <a:pPr algn="l"/>
            <a:r>
              <a:rPr lang="en-US" sz="4000" dirty="0"/>
              <a:t>Key Scenarios to get started with Microsoft Azure</a:t>
            </a:r>
          </a:p>
        </p:txBody>
      </p:sp>
      <p:sp>
        <p:nvSpPr>
          <p:cNvPr id="23" name="Text Placeholder 1"/>
          <p:cNvSpPr txBox="1">
            <a:spLocks/>
          </p:cNvSpPr>
          <p:nvPr/>
        </p:nvSpPr>
        <p:spPr>
          <a:xfrm>
            <a:off x="109333" y="3539729"/>
            <a:ext cx="6316663" cy="1648281"/>
          </a:xfrm>
          <a:prstGeom prst="rect">
            <a:avLst/>
          </a:prstGeom>
        </p:spPr>
        <p:txBody>
          <a:bodyPr/>
          <a:lstStyle>
            <a:lvl1pPr marL="336076" marR="0" indent="-336076"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3920" kern="1200" spc="0" baseline="0">
                <a:solidFill>
                  <a:schemeClr val="bg1"/>
                </a:soli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a:lstStyle>
          <a:p>
            <a:pPr>
              <a:buClr>
                <a:schemeClr val="tx1"/>
              </a:buClr>
            </a:pPr>
            <a:endParaRPr lang="en-US" sz="1800" dirty="0"/>
          </a:p>
        </p:txBody>
      </p:sp>
      <p:sp>
        <p:nvSpPr>
          <p:cNvPr id="24" name="Rectangle 23"/>
          <p:cNvSpPr/>
          <p:nvPr/>
        </p:nvSpPr>
        <p:spPr>
          <a:xfrm>
            <a:off x="4890627" y="1286462"/>
            <a:ext cx="1602555" cy="369332"/>
          </a:xfrm>
          <a:prstGeom prst="rect">
            <a:avLst/>
          </a:prstGeom>
        </p:spPr>
        <p:txBody>
          <a:bodyPr wrap="none">
            <a:spAutoFit/>
          </a:bodyPr>
          <a:lstStyle/>
          <a:p>
            <a:pPr>
              <a:buClr>
                <a:schemeClr val="tx1"/>
              </a:buClr>
            </a:pPr>
            <a:r>
              <a:rPr lang="en-US" b="1" dirty="0" smtClean="0">
                <a:solidFill>
                  <a:schemeClr val="bg1"/>
                </a:solidFill>
              </a:rPr>
              <a:t>Lift and Shift</a:t>
            </a:r>
            <a:endParaRPr lang="en-US" dirty="0">
              <a:solidFill>
                <a:schemeClr val="bg1"/>
              </a:solidFill>
            </a:endParaRPr>
          </a:p>
        </p:txBody>
      </p:sp>
      <p:sp>
        <p:nvSpPr>
          <p:cNvPr id="25" name="Rectangle 24"/>
          <p:cNvSpPr/>
          <p:nvPr/>
        </p:nvSpPr>
        <p:spPr>
          <a:xfrm>
            <a:off x="7648089" y="3672858"/>
            <a:ext cx="6092825" cy="369332"/>
          </a:xfrm>
          <a:prstGeom prst="rect">
            <a:avLst/>
          </a:prstGeom>
        </p:spPr>
        <p:txBody>
          <a:bodyPr>
            <a:spAutoFit/>
          </a:bodyPr>
          <a:lstStyle/>
          <a:p>
            <a:pPr lvl="1">
              <a:buClr>
                <a:schemeClr val="tx1"/>
              </a:buClr>
            </a:pPr>
            <a:r>
              <a:rPr lang="en-US" b="1" dirty="0">
                <a:solidFill>
                  <a:schemeClr val="bg1"/>
                </a:solidFill>
              </a:rPr>
              <a:t>Archive </a:t>
            </a:r>
            <a:endParaRPr lang="en-US" b="1" dirty="0" smtClean="0">
              <a:solidFill>
                <a:schemeClr val="bg1"/>
              </a:solidFill>
            </a:endParaRPr>
          </a:p>
        </p:txBody>
      </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3490" y="1865734"/>
            <a:ext cx="780290" cy="780290"/>
          </a:xfrm>
          <a:prstGeom prst="rect">
            <a:avLst/>
          </a:prstGeom>
        </p:spPr>
      </p:pic>
      <p:grpSp>
        <p:nvGrpSpPr>
          <p:cNvPr id="27" name="Group 26"/>
          <p:cNvGrpSpPr/>
          <p:nvPr>
            <p:custDataLst>
              <p:custData r:id="rId1"/>
            </p:custDataLst>
          </p:nvPr>
        </p:nvGrpSpPr>
        <p:grpSpPr>
          <a:xfrm>
            <a:off x="3178036" y="1201558"/>
            <a:ext cx="820044" cy="961228"/>
            <a:chOff x="1901403" y="1722829"/>
            <a:chExt cx="820044" cy="961228"/>
          </a:xfrm>
        </p:grpSpPr>
        <p:sp>
          <p:nvSpPr>
            <p:cNvPr id="19" name="Freeform 18"/>
            <p:cNvSpPr>
              <a:spLocks noChangeAspect="1" noEditPoints="1"/>
            </p:cNvSpPr>
            <p:nvPr/>
          </p:nvSpPr>
          <p:spPr bwMode="auto">
            <a:xfrm>
              <a:off x="1901403" y="1722829"/>
              <a:ext cx="413317" cy="791564"/>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chemeClr val="bg1"/>
            </a:solidFill>
            <a:ln w="12700" cap="flat" cmpd="sng">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GB"/>
            </a:p>
          </p:txBody>
        </p:sp>
        <p:pic>
          <p:nvPicPr>
            <p:cNvPr id="10" name="Picture 9"/>
            <p:cNvPicPr>
              <a:picLocks noChangeAspect="1"/>
            </p:cNvPicPr>
            <p:nvPr/>
          </p:nvPicPr>
          <p:blipFill>
            <a:blip r:embed="rId6">
              <a:biLevel thresh="50000"/>
            </a:blip>
            <a:stretch>
              <a:fillRect/>
            </a:stretch>
          </p:blipFill>
          <p:spPr>
            <a:xfrm>
              <a:off x="2226312" y="2041854"/>
              <a:ext cx="495135" cy="642203"/>
            </a:xfrm>
            <a:prstGeom prst="rect">
              <a:avLst/>
            </a:prstGeom>
            <a:noFill/>
            <a:ln w="63500">
              <a:noFill/>
            </a:ln>
            <a:effectLst>
              <a:outerShdw blurRad="50800" dist="38100" dir="10800000" algn="r" rotWithShape="0">
                <a:prstClr val="black">
                  <a:alpha val="40000"/>
                </a:prstClr>
              </a:outerShdw>
              <a:softEdge rad="0"/>
            </a:effectLst>
          </p:spPr>
        </p:pic>
      </p:grpSp>
      <p:sp>
        <p:nvSpPr>
          <p:cNvPr id="28" name="Freeform 27"/>
          <p:cNvSpPr>
            <a:spLocks noChangeAspect="1" noEditPoints="1"/>
          </p:cNvSpPr>
          <p:nvPr/>
        </p:nvSpPr>
        <p:spPr bwMode="auto">
          <a:xfrm>
            <a:off x="3193925" y="2225362"/>
            <a:ext cx="413317" cy="791564"/>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chemeClr val="bg1"/>
          </a:solidFill>
          <a:ln w="12700" cap="flat" cmpd="sng">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GB"/>
          </a:p>
        </p:txBody>
      </p:sp>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1025" y="1085444"/>
            <a:ext cx="780290" cy="780290"/>
          </a:xfrm>
          <a:prstGeom prst="rect">
            <a:avLst/>
          </a:prstGeom>
        </p:spPr>
      </p:pic>
      <p:pic>
        <p:nvPicPr>
          <p:cNvPr id="30" name="Picture 29"/>
          <p:cNvPicPr>
            <a:picLocks noChangeAspect="1"/>
          </p:cNvPicPr>
          <p:nvPr/>
        </p:nvPicPr>
        <p:blipFill>
          <a:blip r:embed="rId6">
            <a:biLevel thresh="50000"/>
          </a:blip>
          <a:stretch>
            <a:fillRect/>
          </a:stretch>
        </p:blipFill>
        <p:spPr>
          <a:xfrm>
            <a:off x="8830455" y="888118"/>
            <a:ext cx="495135" cy="651076"/>
          </a:xfrm>
          <a:prstGeom prst="rect">
            <a:avLst/>
          </a:prstGeom>
          <a:noFill/>
          <a:ln w="63500">
            <a:noFill/>
          </a:ln>
          <a:effectLst>
            <a:outerShdw blurRad="50800" dist="38100" dir="10800000" algn="r" rotWithShape="0">
              <a:prstClr val="black">
                <a:alpha val="40000"/>
              </a:prstClr>
            </a:outerShdw>
            <a:softEdge rad="0"/>
          </a:effectLst>
        </p:spPr>
      </p:pic>
      <p:cxnSp>
        <p:nvCxnSpPr>
          <p:cNvPr id="37" name="Straight Connector 36"/>
          <p:cNvCxnSpPr/>
          <p:nvPr/>
        </p:nvCxnSpPr>
        <p:spPr>
          <a:xfrm flipH="1" flipV="1">
            <a:off x="2986643" y="1828800"/>
            <a:ext cx="188584" cy="1"/>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2979613" y="2435272"/>
            <a:ext cx="256866" cy="3128"/>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986643" y="1828800"/>
            <a:ext cx="1147" cy="613513"/>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9" name="TextBox 311"/>
          <p:cNvSpPr txBox="1"/>
          <p:nvPr/>
        </p:nvSpPr>
        <p:spPr>
          <a:xfrm>
            <a:off x="7587942" y="2013176"/>
            <a:ext cx="1608137" cy="542981"/>
          </a:xfrm>
          <a:prstGeom prst="rect">
            <a:avLst/>
          </a:prstGeom>
          <a:noFill/>
        </p:spPr>
        <p:txBody>
          <a:bodyPr wrap="square" lIns="111012" tIns="55505" rIns="111012" bIns="55505"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lvl="1" algn="r"/>
            <a:r>
              <a:rPr lang="en-US" sz="1400" dirty="0" smtClean="0">
                <a:solidFill>
                  <a:srgbClr val="00B0F0"/>
                </a:solidFill>
              </a:rPr>
              <a:t>Application VM</a:t>
            </a:r>
            <a:endParaRPr lang="en-US" sz="1400" dirty="0">
              <a:solidFill>
                <a:srgbClr val="00B0F0"/>
              </a:solidFill>
            </a:endParaRPr>
          </a:p>
        </p:txBody>
      </p:sp>
      <p:sp>
        <p:nvSpPr>
          <p:cNvPr id="60" name="TextBox 59"/>
          <p:cNvSpPr txBox="1"/>
          <p:nvPr/>
        </p:nvSpPr>
        <p:spPr>
          <a:xfrm>
            <a:off x="7406554" y="652576"/>
            <a:ext cx="2522537" cy="523220"/>
          </a:xfrm>
          <a:prstGeom prst="rect">
            <a:avLst/>
          </a:prstGeom>
          <a:noFill/>
        </p:spPr>
        <p:txBody>
          <a:bodyPr wrap="square" rtlCol="0">
            <a:spAutoFit/>
          </a:bodyPr>
          <a:lstStyle/>
          <a:p>
            <a:pPr algn="r" defTabSz="896386">
              <a:defRPr/>
            </a:pPr>
            <a:r>
              <a:rPr lang="en-US" sz="1400" kern="0" dirty="0">
                <a:solidFill>
                  <a:srgbClr val="00B0F0"/>
                </a:solidFill>
              </a:rPr>
              <a:t>Microsoft </a:t>
            </a:r>
            <a:r>
              <a:rPr lang="en-US" sz="1400" kern="0" dirty="0" smtClean="0">
                <a:solidFill>
                  <a:srgbClr val="00B0F0"/>
                </a:solidFill>
              </a:rPr>
              <a:t>SQL Server </a:t>
            </a:r>
          </a:p>
          <a:p>
            <a:pPr algn="r" defTabSz="896386">
              <a:defRPr/>
            </a:pPr>
            <a:r>
              <a:rPr lang="en-US" sz="1400" kern="0" dirty="0" smtClean="0">
                <a:solidFill>
                  <a:srgbClr val="00B0F0"/>
                </a:solidFill>
              </a:rPr>
              <a:t>VM</a:t>
            </a:r>
            <a:endParaRPr lang="en-US" sz="1400" kern="0" dirty="0">
              <a:solidFill>
                <a:srgbClr val="00B0F0"/>
              </a:solidFill>
            </a:endParaRPr>
          </a:p>
        </p:txBody>
      </p:sp>
      <p:cxnSp>
        <p:nvCxnSpPr>
          <p:cNvPr id="64" name="Straight Connector 63"/>
          <p:cNvCxnSpPr/>
          <p:nvPr/>
        </p:nvCxnSpPr>
        <p:spPr>
          <a:xfrm flipH="1">
            <a:off x="7693196" y="1520583"/>
            <a:ext cx="502624"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7693196" y="1520583"/>
            <a:ext cx="0" cy="345151"/>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4" name="Arc 73"/>
          <p:cNvSpPr/>
          <p:nvPr/>
        </p:nvSpPr>
        <p:spPr>
          <a:xfrm>
            <a:off x="4161203" y="1672510"/>
            <a:ext cx="2974616" cy="509532"/>
          </a:xfrm>
          <a:prstGeom prst="arc">
            <a:avLst>
              <a:gd name="adj1" fmla="val 11287506"/>
              <a:gd name="adj2" fmla="val 21162513"/>
            </a:avLst>
          </a:prstGeom>
          <a:ln>
            <a:solidFill>
              <a:schemeClr val="bg1"/>
            </a:solidFill>
            <a:headEnd type="none"/>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7" name="Group 76"/>
          <p:cNvGrpSpPr>
            <a:grpSpLocks noChangeAspect="1"/>
          </p:cNvGrpSpPr>
          <p:nvPr/>
        </p:nvGrpSpPr>
        <p:grpSpPr>
          <a:xfrm>
            <a:off x="9551421" y="2013176"/>
            <a:ext cx="905089" cy="805771"/>
            <a:chOff x="10220208" y="3863854"/>
            <a:chExt cx="1047610" cy="932653"/>
          </a:xfrm>
        </p:grpSpPr>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20208" y="3863854"/>
              <a:ext cx="682900" cy="655693"/>
            </a:xfrm>
            <a:prstGeom prst="rect">
              <a:avLst/>
            </a:prstGeom>
            <a:solidFill>
              <a:schemeClr val="bg1">
                <a:lumMod val="95000"/>
              </a:schemeClr>
            </a:solidFill>
          </p:spPr>
        </p:pic>
        <p:pic>
          <p:nvPicPr>
            <p:cNvPr id="75" name="Picture 7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32518" y="3988414"/>
              <a:ext cx="682900" cy="655693"/>
            </a:xfrm>
            <a:prstGeom prst="rect">
              <a:avLst/>
            </a:prstGeom>
            <a:solidFill>
              <a:schemeClr val="bg1">
                <a:lumMod val="95000"/>
              </a:schemeClr>
            </a:solidFill>
          </p:spPr>
        </p:pic>
        <p:pic>
          <p:nvPicPr>
            <p:cNvPr id="76" name="Picture 7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84918" y="4140814"/>
              <a:ext cx="682900" cy="655693"/>
            </a:xfrm>
            <a:prstGeom prst="rect">
              <a:avLst/>
            </a:prstGeom>
            <a:solidFill>
              <a:schemeClr val="bg1">
                <a:lumMod val="95000"/>
              </a:schemeClr>
            </a:solidFill>
          </p:spPr>
        </p:pic>
      </p:grpSp>
      <p:pic>
        <p:nvPicPr>
          <p:cNvPr id="82" name="Picture 8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71782" y="4038303"/>
            <a:ext cx="576072" cy="576072"/>
          </a:xfrm>
          <a:prstGeom prst="rect">
            <a:avLst/>
          </a:prstGeom>
        </p:spPr>
      </p:pic>
      <p:pic>
        <p:nvPicPr>
          <p:cNvPr id="84" name="Picture 8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78408" y="4038395"/>
            <a:ext cx="575980" cy="575980"/>
          </a:xfrm>
          <a:prstGeom prst="rect">
            <a:avLst/>
          </a:prstGeom>
        </p:spPr>
      </p:pic>
      <p:sp>
        <p:nvSpPr>
          <p:cNvPr id="86" name="TextBox 311"/>
          <p:cNvSpPr txBox="1"/>
          <p:nvPr/>
        </p:nvSpPr>
        <p:spPr>
          <a:xfrm>
            <a:off x="3845951" y="4575393"/>
            <a:ext cx="1108437" cy="327538"/>
          </a:xfrm>
          <a:prstGeom prst="rect">
            <a:avLst/>
          </a:prstGeom>
          <a:noFill/>
        </p:spPr>
        <p:txBody>
          <a:bodyPr wrap="square" lIns="111012" tIns="55505" rIns="111012" bIns="55505"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lvl="1" algn="r"/>
            <a:r>
              <a:rPr lang="en-US" sz="1400" dirty="0" smtClean="0">
                <a:solidFill>
                  <a:srgbClr val="00B0F0"/>
                </a:solidFill>
              </a:rPr>
              <a:t>PDF</a:t>
            </a:r>
            <a:endParaRPr lang="en-US" sz="1400" dirty="0">
              <a:solidFill>
                <a:srgbClr val="00B0F0"/>
              </a:solidFill>
            </a:endParaRPr>
          </a:p>
        </p:txBody>
      </p:sp>
      <p:sp>
        <p:nvSpPr>
          <p:cNvPr id="88" name="TextBox 311"/>
          <p:cNvSpPr txBox="1"/>
          <p:nvPr/>
        </p:nvSpPr>
        <p:spPr>
          <a:xfrm>
            <a:off x="4532160" y="4589415"/>
            <a:ext cx="1186321" cy="327538"/>
          </a:xfrm>
          <a:prstGeom prst="rect">
            <a:avLst/>
          </a:prstGeom>
          <a:noFill/>
        </p:spPr>
        <p:txBody>
          <a:bodyPr wrap="square" lIns="111012" tIns="55505" rIns="111012" bIns="55505"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lvl="1" algn="r"/>
            <a:r>
              <a:rPr lang="en-US" sz="1400" dirty="0" smtClean="0">
                <a:solidFill>
                  <a:srgbClr val="00B0F0"/>
                </a:solidFill>
              </a:rPr>
              <a:t>DOCX</a:t>
            </a:r>
            <a:endParaRPr lang="en-US" sz="1400" dirty="0">
              <a:solidFill>
                <a:srgbClr val="00B0F0"/>
              </a:solidFill>
            </a:endParaRPr>
          </a:p>
        </p:txBody>
      </p:sp>
      <p:sp>
        <p:nvSpPr>
          <p:cNvPr id="89" name="TextBox 311"/>
          <p:cNvSpPr txBox="1"/>
          <p:nvPr/>
        </p:nvSpPr>
        <p:spPr>
          <a:xfrm>
            <a:off x="5083495" y="4575393"/>
            <a:ext cx="1186321" cy="327538"/>
          </a:xfrm>
          <a:prstGeom prst="rect">
            <a:avLst/>
          </a:prstGeom>
          <a:noFill/>
        </p:spPr>
        <p:txBody>
          <a:bodyPr wrap="square" lIns="111012" tIns="55505" rIns="111012" bIns="55505"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lvl="1" algn="r"/>
            <a:r>
              <a:rPr lang="en-US" sz="1400" dirty="0" smtClean="0">
                <a:solidFill>
                  <a:srgbClr val="00B0F0"/>
                </a:solidFill>
              </a:rPr>
              <a:t>JPG</a:t>
            </a:r>
            <a:endParaRPr lang="en-US" sz="1400" dirty="0">
              <a:solidFill>
                <a:srgbClr val="00B0F0"/>
              </a:solidFill>
            </a:endParaRPr>
          </a:p>
        </p:txBody>
      </p:sp>
      <p:sp>
        <p:nvSpPr>
          <p:cNvPr id="91" name="TextBox 311"/>
          <p:cNvSpPr txBox="1"/>
          <p:nvPr/>
        </p:nvSpPr>
        <p:spPr>
          <a:xfrm>
            <a:off x="5819184" y="4558891"/>
            <a:ext cx="1328296" cy="327538"/>
          </a:xfrm>
          <a:prstGeom prst="rect">
            <a:avLst/>
          </a:prstGeom>
          <a:noFill/>
        </p:spPr>
        <p:txBody>
          <a:bodyPr wrap="square" lIns="111012" tIns="55505" rIns="111012" bIns="55505"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lvl="1"/>
            <a:r>
              <a:rPr lang="en-US" sz="1400" dirty="0" smtClean="0">
                <a:solidFill>
                  <a:srgbClr val="00B0F0"/>
                </a:solidFill>
              </a:rPr>
              <a:t>VIDEO</a:t>
            </a:r>
            <a:endParaRPr lang="en-US" sz="1400" dirty="0">
              <a:solidFill>
                <a:srgbClr val="00B0F0"/>
              </a:solidFill>
            </a:endParaRPr>
          </a:p>
        </p:txBody>
      </p:sp>
      <p:pic>
        <p:nvPicPr>
          <p:cNvPr id="95" name="Picture 9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42888" y="4038395"/>
            <a:ext cx="575980" cy="575980"/>
          </a:xfrm>
          <a:prstGeom prst="rect">
            <a:avLst/>
          </a:prstGeom>
        </p:spPr>
      </p:pic>
      <p:pic>
        <p:nvPicPr>
          <p:cNvPr id="96" name="Picture 9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00489" y="4039007"/>
            <a:ext cx="575980" cy="575980"/>
          </a:xfrm>
          <a:prstGeom prst="rect">
            <a:avLst/>
          </a:prstGeom>
        </p:spPr>
      </p:pic>
      <p:pic>
        <p:nvPicPr>
          <p:cNvPr id="97" name="Picture 9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20318" y="4030710"/>
            <a:ext cx="575980" cy="575980"/>
          </a:xfrm>
          <a:prstGeom prst="rect">
            <a:avLst/>
          </a:prstGeom>
        </p:spPr>
      </p:pic>
      <p:sp>
        <p:nvSpPr>
          <p:cNvPr id="98" name="TextBox 311"/>
          <p:cNvSpPr txBox="1"/>
          <p:nvPr/>
        </p:nvSpPr>
        <p:spPr>
          <a:xfrm>
            <a:off x="6616212" y="4551993"/>
            <a:ext cx="1328296" cy="327538"/>
          </a:xfrm>
          <a:prstGeom prst="rect">
            <a:avLst/>
          </a:prstGeom>
          <a:noFill/>
        </p:spPr>
        <p:txBody>
          <a:bodyPr wrap="square" lIns="111012" tIns="55505" rIns="111012" bIns="55505"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lvl="1"/>
            <a:r>
              <a:rPr lang="en-US" sz="1400" dirty="0" smtClean="0">
                <a:solidFill>
                  <a:srgbClr val="00B0F0"/>
                </a:solidFill>
              </a:rPr>
              <a:t>DB</a:t>
            </a:r>
            <a:endParaRPr lang="en-US" sz="1400" dirty="0">
              <a:solidFill>
                <a:srgbClr val="00B0F0"/>
              </a:solidFill>
            </a:endParaRPr>
          </a:p>
        </p:txBody>
      </p:sp>
      <p:sp>
        <p:nvSpPr>
          <p:cNvPr id="99" name="Arc 98"/>
          <p:cNvSpPr/>
          <p:nvPr/>
        </p:nvSpPr>
        <p:spPr>
          <a:xfrm rot="8666236">
            <a:off x="7355378" y="3061918"/>
            <a:ext cx="2883232" cy="940546"/>
          </a:xfrm>
          <a:prstGeom prst="arc">
            <a:avLst>
              <a:gd name="adj1" fmla="val 11568521"/>
              <a:gd name="adj2" fmla="val 21162513"/>
            </a:avLst>
          </a:prstGeom>
          <a:ln>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TextBox 311"/>
          <p:cNvSpPr txBox="1"/>
          <p:nvPr/>
        </p:nvSpPr>
        <p:spPr>
          <a:xfrm>
            <a:off x="9623304" y="2303116"/>
            <a:ext cx="1608137" cy="327538"/>
          </a:xfrm>
          <a:prstGeom prst="rect">
            <a:avLst/>
          </a:prstGeom>
          <a:noFill/>
        </p:spPr>
        <p:txBody>
          <a:bodyPr wrap="square" lIns="111012" tIns="55505" rIns="111012" bIns="55505"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lvl="1" algn="r"/>
            <a:r>
              <a:rPr lang="en-US" sz="1400" dirty="0" smtClean="0">
                <a:solidFill>
                  <a:srgbClr val="00B0F0"/>
                </a:solidFill>
              </a:rPr>
              <a:t>Storage</a:t>
            </a:r>
            <a:endParaRPr lang="en-US" sz="1400" dirty="0">
              <a:solidFill>
                <a:srgbClr val="00B0F0"/>
              </a:solidFill>
            </a:endParaRPr>
          </a:p>
        </p:txBody>
      </p:sp>
      <p:sp>
        <p:nvSpPr>
          <p:cNvPr id="116" name="Rectangle 115"/>
          <p:cNvSpPr/>
          <p:nvPr/>
        </p:nvSpPr>
        <p:spPr>
          <a:xfrm>
            <a:off x="8317857" y="3995282"/>
            <a:ext cx="2975943" cy="369332"/>
          </a:xfrm>
          <a:prstGeom prst="rect">
            <a:avLst/>
          </a:prstGeom>
        </p:spPr>
        <p:txBody>
          <a:bodyPr wrap="none">
            <a:spAutoFit/>
          </a:bodyPr>
          <a:lstStyle/>
          <a:p>
            <a:pPr lvl="1">
              <a:buClr>
                <a:schemeClr val="tx1"/>
              </a:buClr>
            </a:pPr>
            <a:r>
              <a:rPr lang="en-US" dirty="0">
                <a:solidFill>
                  <a:schemeClr val="bg1"/>
                </a:solidFill>
              </a:rPr>
              <a:t>key data inexpensively </a:t>
            </a:r>
          </a:p>
        </p:txBody>
      </p:sp>
    </p:spTree>
    <p:extLst>
      <p:ext uri="{BB962C8B-B14F-4D97-AF65-F5344CB8AC3E}">
        <p14:creationId xmlns:p14="http://schemas.microsoft.com/office/powerpoint/2010/main" val="1668325374"/>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Circular Arrow 36"/>
          <p:cNvSpPr>
            <a:spLocks/>
          </p:cNvSpPr>
          <p:nvPr/>
        </p:nvSpPr>
        <p:spPr bwMode="auto">
          <a:xfrm>
            <a:off x="3858625" y="228600"/>
            <a:ext cx="4216987" cy="3923317"/>
          </a:xfrm>
          <a:prstGeom prst="circularArrow">
            <a:avLst>
              <a:gd name="adj1" fmla="val 1989"/>
              <a:gd name="adj2" fmla="val 236455"/>
              <a:gd name="adj3" fmla="val 20323603"/>
              <a:gd name="adj4" fmla="val 10609299"/>
              <a:gd name="adj5" fmla="val 2406"/>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6" name="Circular Arrow 35"/>
          <p:cNvSpPr>
            <a:spLocks/>
          </p:cNvSpPr>
          <p:nvPr/>
        </p:nvSpPr>
        <p:spPr bwMode="auto">
          <a:xfrm rot="11883020">
            <a:off x="3839056" y="742355"/>
            <a:ext cx="4255861" cy="3875261"/>
          </a:xfrm>
          <a:prstGeom prst="circularArrow">
            <a:avLst>
              <a:gd name="adj1" fmla="val 1989"/>
              <a:gd name="adj2" fmla="val 358372"/>
              <a:gd name="adj3" fmla="val 20323603"/>
              <a:gd name="adj4" fmla="val 11107266"/>
              <a:gd name="adj5" fmla="val 2406"/>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itle 2"/>
          <p:cNvSpPr>
            <a:spLocks noGrp="1"/>
          </p:cNvSpPr>
          <p:nvPr>
            <p:ph type="title"/>
          </p:nvPr>
        </p:nvSpPr>
        <p:spPr/>
        <p:txBody>
          <a:bodyPr>
            <a:noAutofit/>
          </a:bodyPr>
          <a:lstStyle/>
          <a:p>
            <a:r>
              <a:rPr lang="en-US" sz="4000" dirty="0"/>
              <a:t>Key Scenarios to get started with Microsoft Azure</a:t>
            </a:r>
          </a:p>
        </p:txBody>
      </p:sp>
      <p:sp>
        <p:nvSpPr>
          <p:cNvPr id="8" name="Rectangle 7"/>
          <p:cNvSpPr/>
          <p:nvPr/>
        </p:nvSpPr>
        <p:spPr bwMode="auto">
          <a:xfrm>
            <a:off x="4174781" y="1019555"/>
            <a:ext cx="2133600" cy="2819400"/>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200" b="1" dirty="0" err="1" smtClean="0">
                <a:solidFill>
                  <a:srgbClr val="343434"/>
                </a:solidFill>
                <a:ea typeface="Segoe UI" pitchFamily="34" charset="0"/>
                <a:cs typeface="Segoe UI" pitchFamily="34" charset="0"/>
              </a:rPr>
              <a:t>HDInsight</a:t>
            </a:r>
            <a:endParaRPr lang="en-US" sz="1200" b="1" dirty="0" smtClean="0">
              <a:solidFill>
                <a:srgbClr val="343434"/>
              </a:solidFill>
              <a:ea typeface="Segoe UI" pitchFamily="34" charset="0"/>
              <a:cs typeface="Segoe UI"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1812" y="1371600"/>
            <a:ext cx="780290" cy="780290"/>
          </a:xfrm>
          <a:prstGeom prst="rect">
            <a:avLst/>
          </a:prstGeom>
        </p:spPr>
      </p:pic>
      <p:grpSp>
        <p:nvGrpSpPr>
          <p:cNvPr id="16" name="Group 15"/>
          <p:cNvGrpSpPr/>
          <p:nvPr/>
        </p:nvGrpSpPr>
        <p:grpSpPr>
          <a:xfrm>
            <a:off x="5180012" y="2852732"/>
            <a:ext cx="1066800" cy="489365"/>
            <a:chOff x="7328739" y="2454091"/>
            <a:chExt cx="1066800" cy="489365"/>
          </a:xfrm>
        </p:grpSpPr>
        <p:sp>
          <p:nvSpPr>
            <p:cNvPr id="10" name="Rectangle 9"/>
            <p:cNvSpPr/>
            <p:nvPr/>
          </p:nvSpPr>
          <p:spPr bwMode="auto">
            <a:xfrm>
              <a:off x="7328739" y="2546978"/>
              <a:ext cx="853397" cy="303592"/>
            </a:xfrm>
            <a:prstGeom prst="rect">
              <a:avLst/>
            </a:prstGeom>
            <a:solidFill>
              <a:srgbClr val="00408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TextBox 10"/>
            <p:cNvSpPr txBox="1"/>
            <p:nvPr/>
          </p:nvSpPr>
          <p:spPr>
            <a:xfrm>
              <a:off x="7328739" y="2454091"/>
              <a:ext cx="1066800" cy="489365"/>
            </a:xfrm>
            <a:prstGeom prst="rect">
              <a:avLst/>
            </a:prstGeom>
            <a:noFill/>
          </p:spPr>
          <p:txBody>
            <a:bodyPr wrap="square" lIns="182880" tIns="146304" rIns="182880" bIns="146304" rtlCol="0">
              <a:spAutoFit/>
            </a:bodyPr>
            <a:lstStyle/>
            <a:p>
              <a:pPr>
                <a:lnSpc>
                  <a:spcPct val="90000"/>
                </a:lnSpc>
                <a:spcAft>
                  <a:spcPts val="600"/>
                </a:spcAft>
              </a:pPr>
              <a:r>
                <a:rPr lang="en-US" sz="1400" dirty="0" smtClean="0">
                  <a:solidFill>
                    <a:srgbClr val="FFFFFF"/>
                  </a:solidFill>
                </a:rPr>
                <a:t>Results</a:t>
              </a:r>
            </a:p>
          </p:txBody>
        </p:sp>
      </p:grpSp>
      <p:grpSp>
        <p:nvGrpSpPr>
          <p:cNvPr id="14" name="Group 13"/>
          <p:cNvGrpSpPr/>
          <p:nvPr/>
        </p:nvGrpSpPr>
        <p:grpSpPr>
          <a:xfrm>
            <a:off x="5120514" y="2209762"/>
            <a:ext cx="1066800" cy="489365"/>
            <a:chOff x="7417846" y="2032776"/>
            <a:chExt cx="1066800" cy="489365"/>
          </a:xfrm>
        </p:grpSpPr>
        <p:sp>
          <p:nvSpPr>
            <p:cNvPr id="13" name="Rectangle 12"/>
            <p:cNvSpPr/>
            <p:nvPr/>
          </p:nvSpPr>
          <p:spPr bwMode="auto">
            <a:xfrm>
              <a:off x="7460588" y="2125663"/>
              <a:ext cx="853397" cy="303592"/>
            </a:xfrm>
            <a:prstGeom prst="rect">
              <a:avLst/>
            </a:prstGeom>
            <a:solidFill>
              <a:srgbClr val="00408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5" name="TextBox 14"/>
            <p:cNvSpPr txBox="1"/>
            <p:nvPr/>
          </p:nvSpPr>
          <p:spPr>
            <a:xfrm>
              <a:off x="7417846" y="2032776"/>
              <a:ext cx="1066800" cy="489365"/>
            </a:xfrm>
            <a:prstGeom prst="rect">
              <a:avLst/>
            </a:prstGeom>
            <a:noFill/>
          </p:spPr>
          <p:txBody>
            <a:bodyPr wrap="square" lIns="182880" tIns="146304" rIns="182880" bIns="146304" rtlCol="0">
              <a:spAutoFit/>
            </a:bodyPr>
            <a:lstStyle/>
            <a:p>
              <a:pPr>
                <a:lnSpc>
                  <a:spcPct val="90000"/>
                </a:lnSpc>
                <a:spcAft>
                  <a:spcPts val="600"/>
                </a:spcAft>
              </a:pPr>
              <a:r>
                <a:rPr lang="en-US" sz="1400" dirty="0" smtClean="0">
                  <a:solidFill>
                    <a:srgbClr val="FFFFFF"/>
                  </a:solidFill>
                </a:rPr>
                <a:t>Process</a:t>
              </a:r>
            </a:p>
          </p:txBody>
        </p:sp>
      </p:grpSp>
      <p:cxnSp>
        <p:nvCxnSpPr>
          <p:cNvPr id="18" name="Straight Arrow Connector 17"/>
          <p:cNvCxnSpPr/>
          <p:nvPr/>
        </p:nvCxnSpPr>
        <p:spPr>
          <a:xfrm>
            <a:off x="5976805" y="3097414"/>
            <a:ext cx="1260607" cy="0"/>
          </a:xfrm>
          <a:prstGeom prst="straightConnector1">
            <a:avLst/>
          </a:prstGeom>
          <a:ln w="22225">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7157990" y="1618771"/>
            <a:ext cx="1323093" cy="1772837"/>
            <a:chOff x="8241884" y="1666999"/>
            <a:chExt cx="1323093" cy="1772837"/>
          </a:xfrm>
        </p:grpSpPr>
        <p:sp>
          <p:nvSpPr>
            <p:cNvPr id="21" name="Rectangle 20"/>
            <p:cNvSpPr/>
            <p:nvPr/>
          </p:nvSpPr>
          <p:spPr bwMode="auto">
            <a:xfrm>
              <a:off x="8322456" y="1698550"/>
              <a:ext cx="1161953" cy="1741286"/>
            </a:xfrm>
            <a:prstGeom prst="rect">
              <a:avLst/>
            </a:prstGeom>
            <a:solidFill>
              <a:schemeClr val="tx1">
                <a:lumMod val="20000"/>
                <a:lumOff val="80000"/>
                <a:alpha val="7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1200" b="1" dirty="0" smtClean="0">
                <a:solidFill>
                  <a:srgbClr val="343434"/>
                </a:solidFill>
                <a:ea typeface="Segoe UI" pitchFamily="34" charset="0"/>
                <a:cs typeface="Segoe UI" pitchFamily="34" charset="0"/>
              </a:endParaRPr>
            </a:p>
          </p:txBody>
        </p:sp>
        <p:sp>
          <p:nvSpPr>
            <p:cNvPr id="19" name="TextBox 18"/>
            <p:cNvSpPr txBox="1"/>
            <p:nvPr/>
          </p:nvSpPr>
          <p:spPr>
            <a:xfrm>
              <a:off x="8241884" y="1666999"/>
              <a:ext cx="1323093" cy="864852"/>
            </a:xfrm>
            <a:prstGeom prst="rect">
              <a:avLst/>
            </a:prstGeom>
            <a:noFill/>
          </p:spPr>
          <p:txBody>
            <a:bodyPr wrap="square" lIns="182880" tIns="146304" rIns="182880" bIns="146304" rtlCol="0">
              <a:spAutoFit/>
            </a:bodyPr>
            <a:lstStyle/>
            <a:p>
              <a:pPr algn="ctr">
                <a:lnSpc>
                  <a:spcPct val="90000"/>
                </a:lnSpc>
                <a:spcAft>
                  <a:spcPts val="600"/>
                </a:spcAft>
              </a:pPr>
              <a:r>
                <a:rPr lang="en-US" sz="1000" b="1" dirty="0" smtClean="0">
                  <a:gradFill>
                    <a:gsLst>
                      <a:gs pos="2917">
                        <a:srgbClr val="343434"/>
                      </a:gs>
                      <a:gs pos="30000">
                        <a:srgbClr val="343434"/>
                      </a:gs>
                    </a:gsLst>
                    <a:lin ang="5400000" scaled="0"/>
                  </a:gradFill>
                </a:rPr>
                <a:t>Visualization</a:t>
              </a:r>
              <a:r>
                <a:rPr lang="en-US" sz="1000" b="1" dirty="0">
                  <a:gradFill>
                    <a:gsLst>
                      <a:gs pos="2917">
                        <a:srgbClr val="343434"/>
                      </a:gs>
                      <a:gs pos="30000">
                        <a:srgbClr val="343434"/>
                      </a:gs>
                    </a:gsLst>
                    <a:lin ang="5400000" scaled="0"/>
                  </a:gradFill>
                </a:rPr>
                <a:t> </a:t>
              </a:r>
              <a:endParaRPr lang="en-US" sz="1000" b="1" dirty="0" smtClean="0">
                <a:gradFill>
                  <a:gsLst>
                    <a:gs pos="2917">
                      <a:srgbClr val="343434"/>
                    </a:gs>
                    <a:gs pos="30000">
                      <a:srgbClr val="343434"/>
                    </a:gs>
                  </a:gsLst>
                  <a:lin ang="5400000" scaled="0"/>
                </a:gradFill>
              </a:endParaRPr>
            </a:p>
            <a:p>
              <a:pPr algn="ctr">
                <a:lnSpc>
                  <a:spcPct val="90000"/>
                </a:lnSpc>
                <a:spcAft>
                  <a:spcPts val="600"/>
                </a:spcAft>
              </a:pPr>
              <a:r>
                <a:rPr lang="en-US" sz="1000" b="1" dirty="0" smtClean="0">
                  <a:gradFill>
                    <a:gsLst>
                      <a:gs pos="2917">
                        <a:srgbClr val="343434"/>
                      </a:gs>
                      <a:gs pos="30000">
                        <a:srgbClr val="343434"/>
                      </a:gs>
                    </a:gsLst>
                    <a:lin ang="5400000" scaled="0"/>
                  </a:gradFill>
                </a:rPr>
                <a:t>and reporting </a:t>
              </a:r>
            </a:p>
            <a:p>
              <a:pPr algn="ctr">
                <a:lnSpc>
                  <a:spcPct val="90000"/>
                </a:lnSpc>
                <a:spcAft>
                  <a:spcPts val="600"/>
                </a:spcAft>
              </a:pPr>
              <a:r>
                <a:rPr lang="en-US" sz="1000" b="1" dirty="0" smtClean="0">
                  <a:gradFill>
                    <a:gsLst>
                      <a:gs pos="2917">
                        <a:srgbClr val="343434"/>
                      </a:gs>
                      <a:gs pos="30000">
                        <a:srgbClr val="343434"/>
                      </a:gs>
                    </a:gsLst>
                    <a:lin ang="5400000" scaled="0"/>
                  </a:gradFill>
                </a:rPr>
                <a:t>tools</a:t>
              </a: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3286" y="2531851"/>
              <a:ext cx="780290" cy="780290"/>
            </a:xfrm>
            <a:prstGeom prst="rect">
              <a:avLst/>
            </a:prstGeom>
          </p:spPr>
        </p:pic>
      </p:grpSp>
      <p:sp>
        <p:nvSpPr>
          <p:cNvPr id="23" name="TextBox 22"/>
          <p:cNvSpPr txBox="1"/>
          <p:nvPr/>
        </p:nvSpPr>
        <p:spPr>
          <a:xfrm>
            <a:off x="6251284" y="2743200"/>
            <a:ext cx="887102" cy="461665"/>
          </a:xfrm>
          <a:prstGeom prst="rect">
            <a:avLst/>
          </a:prstGeom>
          <a:noFill/>
        </p:spPr>
        <p:txBody>
          <a:bodyPr wrap="none" lIns="182880" tIns="146304" rIns="182880" bIns="146304" rtlCol="0">
            <a:spAutoFit/>
          </a:bodyPr>
          <a:lstStyle/>
          <a:p>
            <a:pPr>
              <a:lnSpc>
                <a:spcPct val="90000"/>
              </a:lnSpc>
              <a:spcAft>
                <a:spcPts val="600"/>
              </a:spcAft>
            </a:pPr>
            <a:r>
              <a:rPr lang="en-US" sz="1200" b="1" dirty="0" smtClean="0">
                <a:gradFill>
                  <a:gsLst>
                    <a:gs pos="2917">
                      <a:srgbClr val="343434"/>
                    </a:gs>
                    <a:gs pos="30000">
                      <a:srgbClr val="343434"/>
                    </a:gs>
                  </a:gsLst>
                  <a:lin ang="5400000" scaled="0"/>
                </a:gradFill>
              </a:rPr>
              <a:t>Output</a:t>
            </a:r>
          </a:p>
        </p:txBody>
      </p:sp>
      <p:cxnSp>
        <p:nvCxnSpPr>
          <p:cNvPr id="25" name="Straight Arrow Connector 24"/>
          <p:cNvCxnSpPr/>
          <p:nvPr/>
        </p:nvCxnSpPr>
        <p:spPr>
          <a:xfrm>
            <a:off x="2436812" y="2454444"/>
            <a:ext cx="2683702" cy="0"/>
          </a:xfrm>
          <a:prstGeom prst="straightConnector1">
            <a:avLst/>
          </a:prstGeom>
          <a:ln w="22225">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2255396" y="2096032"/>
            <a:ext cx="758862" cy="461665"/>
          </a:xfrm>
          <a:prstGeom prst="rect">
            <a:avLst/>
          </a:prstGeom>
          <a:noFill/>
        </p:spPr>
        <p:txBody>
          <a:bodyPr wrap="none" lIns="182880" tIns="146304" rIns="182880" bIns="146304" rtlCol="0">
            <a:spAutoFit/>
          </a:bodyPr>
          <a:lstStyle/>
          <a:p>
            <a:pPr>
              <a:lnSpc>
                <a:spcPct val="90000"/>
              </a:lnSpc>
              <a:spcAft>
                <a:spcPts val="600"/>
              </a:spcAft>
            </a:pPr>
            <a:r>
              <a:rPr lang="en-US" sz="1200" b="1" dirty="0" smtClean="0">
                <a:gradFill>
                  <a:gsLst>
                    <a:gs pos="2917">
                      <a:srgbClr val="343434"/>
                    </a:gs>
                    <a:gs pos="30000">
                      <a:srgbClr val="343434"/>
                    </a:gs>
                  </a:gsLst>
                  <a:lin ang="5400000" scaled="0"/>
                </a:gradFill>
              </a:rPr>
              <a:t>Input</a:t>
            </a:r>
          </a:p>
        </p:txBody>
      </p:sp>
      <p:cxnSp>
        <p:nvCxnSpPr>
          <p:cNvPr id="40" name="Straight Arrow Connector 39"/>
          <p:cNvCxnSpPr/>
          <p:nvPr/>
        </p:nvCxnSpPr>
        <p:spPr>
          <a:xfrm>
            <a:off x="5589954" y="2606241"/>
            <a:ext cx="0" cy="384117"/>
          </a:xfrm>
          <a:prstGeom prst="straightConnector1">
            <a:avLst/>
          </a:prstGeom>
          <a:ln w="22225">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1030" name="Rectangle 1029"/>
          <p:cNvSpPr/>
          <p:nvPr/>
        </p:nvSpPr>
        <p:spPr>
          <a:xfrm>
            <a:off x="2160752" y="4722631"/>
            <a:ext cx="8424166" cy="369332"/>
          </a:xfrm>
          <a:prstGeom prst="rect">
            <a:avLst/>
          </a:prstGeom>
        </p:spPr>
        <p:txBody>
          <a:bodyPr wrap="none">
            <a:spAutoFit/>
          </a:bodyPr>
          <a:lstStyle/>
          <a:p>
            <a:r>
              <a:rPr lang="en-US" b="1" dirty="0">
                <a:solidFill>
                  <a:srgbClr val="343434"/>
                </a:solidFill>
              </a:rPr>
              <a:t>Iterative </a:t>
            </a:r>
            <a:r>
              <a:rPr lang="en-US" b="1" dirty="0" smtClean="0">
                <a:solidFill>
                  <a:srgbClr val="343434"/>
                </a:solidFill>
              </a:rPr>
              <a:t>exploration - </a:t>
            </a:r>
            <a:r>
              <a:rPr lang="en-US" dirty="0">
                <a:solidFill>
                  <a:srgbClr val="343434"/>
                </a:solidFill>
              </a:rPr>
              <a:t>Process key data into business intelligence using Hadoop</a:t>
            </a:r>
            <a:endParaRPr lang="en-US" b="1" dirty="0">
              <a:solidFill>
                <a:srgbClr val="343434"/>
              </a:solidFill>
            </a:endParaRPr>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6308" y="2089804"/>
            <a:ext cx="678901" cy="678901"/>
          </a:xfrm>
          <a:prstGeom prst="rect">
            <a:avLst/>
          </a:prstGeom>
          <a:solidFill>
            <a:schemeClr val="bg1"/>
          </a:solidFill>
        </p:spPr>
      </p:pic>
    </p:spTree>
    <p:extLst>
      <p:ext uri="{BB962C8B-B14F-4D97-AF65-F5344CB8AC3E}">
        <p14:creationId xmlns:p14="http://schemas.microsoft.com/office/powerpoint/2010/main" val="456342378"/>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Freeform 80"/>
          <p:cNvSpPr>
            <a:spLocks noChangeAspect="1"/>
          </p:cNvSpPr>
          <p:nvPr/>
        </p:nvSpPr>
        <p:spPr bwMode="black">
          <a:xfrm>
            <a:off x="4067945" y="1043957"/>
            <a:ext cx="4191279" cy="2315320"/>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FFFFFF"/>
          </a:solidFill>
          <a:ln w="38100">
            <a:solidFill>
              <a:schemeClr val="bg2"/>
            </a:solidFill>
          </a:ln>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2503">
              <a:defRPr/>
            </a:pPr>
            <a:endParaRPr lang="en-US" dirty="0">
              <a:solidFill>
                <a:srgbClr val="505050"/>
              </a:solidFill>
            </a:endParaRPr>
          </a:p>
        </p:txBody>
      </p:sp>
      <p:sp>
        <p:nvSpPr>
          <p:cNvPr id="82" name="Freeform 81"/>
          <p:cNvSpPr/>
          <p:nvPr/>
        </p:nvSpPr>
        <p:spPr bwMode="auto">
          <a:xfrm>
            <a:off x="2911195" y="2222758"/>
            <a:ext cx="2693697" cy="62802"/>
          </a:xfrm>
          <a:custGeom>
            <a:avLst/>
            <a:gdLst>
              <a:gd name="connsiteX0" fmla="*/ 0 w 2238375"/>
              <a:gd name="connsiteY0" fmla="*/ 0 h 0"/>
              <a:gd name="connsiteX1" fmla="*/ 2238375 w 2238375"/>
              <a:gd name="connsiteY1" fmla="*/ 0 h 0"/>
            </a:gdLst>
            <a:ahLst/>
            <a:cxnLst>
              <a:cxn ang="0">
                <a:pos x="connsiteX0" y="connsiteY0"/>
              </a:cxn>
              <a:cxn ang="0">
                <a:pos x="connsiteX1" y="connsiteY1"/>
              </a:cxn>
            </a:cxnLst>
            <a:rect l="l" t="t" r="r" b="b"/>
            <a:pathLst>
              <a:path w="2238375">
                <a:moveTo>
                  <a:pt x="0" y="0"/>
                </a:moveTo>
                <a:lnTo>
                  <a:pt x="2238375" y="0"/>
                </a:lnTo>
              </a:path>
            </a:pathLst>
          </a:custGeom>
          <a:noFill/>
          <a:ln w="57150" cap="rnd" cmpd="sng" algn="ctr">
            <a:solidFill>
              <a:srgbClr val="0072C6"/>
            </a:solidFill>
            <a:prstDash val="sysDot"/>
            <a:headEnd type="triangle" w="med" len="med"/>
            <a:tailEnd type="triangle" w="med" len="med"/>
          </a:ln>
          <a:effectLst/>
        </p:spPr>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503">
              <a:defRPr/>
            </a:pPr>
            <a:endParaRPr lang="en-US">
              <a:solidFill>
                <a:srgbClr val="EFEFEF"/>
              </a:solidFill>
            </a:endParaRPr>
          </a:p>
        </p:txBody>
      </p:sp>
      <p:grpSp>
        <p:nvGrpSpPr>
          <p:cNvPr id="83" name="Group 82"/>
          <p:cNvGrpSpPr/>
          <p:nvPr/>
        </p:nvGrpSpPr>
        <p:grpSpPr>
          <a:xfrm rot="900000">
            <a:off x="4168506" y="1826810"/>
            <a:ext cx="801928" cy="791897"/>
            <a:chOff x="3242937" y="2319398"/>
            <a:chExt cx="796924" cy="786956"/>
          </a:xfrm>
        </p:grpSpPr>
        <p:sp>
          <p:nvSpPr>
            <p:cNvPr id="84" name="Oval 83"/>
            <p:cNvSpPr/>
            <p:nvPr/>
          </p:nvSpPr>
          <p:spPr bwMode="auto">
            <a:xfrm>
              <a:off x="3247921" y="2319398"/>
              <a:ext cx="786956" cy="786956"/>
            </a:xfrm>
            <a:prstGeom prst="ellipse">
              <a:avLst/>
            </a:prstGeom>
            <a:solidFill>
              <a:srgbClr val="FFFFFF"/>
            </a:solidFill>
            <a:ln w="1079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14099" fontAlgn="base">
                <a:lnSpc>
                  <a:spcPct val="90000"/>
                </a:lnSpc>
                <a:spcBef>
                  <a:spcPct val="0"/>
                </a:spcBef>
                <a:spcAft>
                  <a:spcPct val="0"/>
                </a:spcAft>
                <a:defRPr/>
              </a:pPr>
              <a:endParaRPr lang="en-US" sz="2000" spc="-50" dirty="0" smtClean="0">
                <a:gradFill>
                  <a:gsLst>
                    <a:gs pos="1250">
                      <a:srgbClr val="EFEFEF"/>
                    </a:gs>
                    <a:gs pos="10417">
                      <a:srgbClr val="EFEFEF"/>
                    </a:gs>
                  </a:gsLst>
                  <a:lin ang="5400000" scaled="0"/>
                </a:gradFill>
              </a:endParaRPr>
            </a:p>
          </p:txBody>
        </p:sp>
        <p:sp>
          <p:nvSpPr>
            <p:cNvPr id="85" name="Freeform 84"/>
            <p:cNvSpPr>
              <a:spLocks noEditPoints="1"/>
            </p:cNvSpPr>
            <p:nvPr/>
          </p:nvSpPr>
          <p:spPr bwMode="auto">
            <a:xfrm>
              <a:off x="3242937" y="2381026"/>
              <a:ext cx="796924" cy="663700"/>
            </a:xfrm>
            <a:custGeom>
              <a:avLst/>
              <a:gdLst>
                <a:gd name="T0" fmla="*/ 1019 w 2056"/>
                <a:gd name="T1" fmla="*/ 1507 h 1713"/>
                <a:gd name="T2" fmla="*/ 943 w 2056"/>
                <a:gd name="T3" fmla="*/ 1501 h 1713"/>
                <a:gd name="T4" fmla="*/ 878 w 2056"/>
                <a:gd name="T5" fmla="*/ 1489 h 1713"/>
                <a:gd name="T6" fmla="*/ 819 w 2056"/>
                <a:gd name="T7" fmla="*/ 1472 h 1713"/>
                <a:gd name="T8" fmla="*/ 766 w 2056"/>
                <a:gd name="T9" fmla="*/ 1454 h 1713"/>
                <a:gd name="T10" fmla="*/ 713 w 2056"/>
                <a:gd name="T11" fmla="*/ 1430 h 1713"/>
                <a:gd name="T12" fmla="*/ 566 w 2056"/>
                <a:gd name="T13" fmla="*/ 1313 h 1713"/>
                <a:gd name="T14" fmla="*/ 518 w 2056"/>
                <a:gd name="T15" fmla="*/ 1260 h 1713"/>
                <a:gd name="T16" fmla="*/ 548 w 2056"/>
                <a:gd name="T17" fmla="*/ 859 h 1713"/>
                <a:gd name="T18" fmla="*/ 0 w 2056"/>
                <a:gd name="T19" fmla="*/ 859 h 1713"/>
                <a:gd name="T20" fmla="*/ 318 w 2056"/>
                <a:gd name="T21" fmla="*/ 1342 h 1713"/>
                <a:gd name="T22" fmla="*/ 353 w 2056"/>
                <a:gd name="T23" fmla="*/ 1389 h 1713"/>
                <a:gd name="T24" fmla="*/ 418 w 2056"/>
                <a:gd name="T25" fmla="*/ 1460 h 1713"/>
                <a:gd name="T26" fmla="*/ 613 w 2056"/>
                <a:gd name="T27" fmla="*/ 1607 h 1713"/>
                <a:gd name="T28" fmla="*/ 683 w 2056"/>
                <a:gd name="T29" fmla="*/ 1642 h 1713"/>
                <a:gd name="T30" fmla="*/ 754 w 2056"/>
                <a:gd name="T31" fmla="*/ 1666 h 1713"/>
                <a:gd name="T32" fmla="*/ 831 w 2056"/>
                <a:gd name="T33" fmla="*/ 1690 h 1713"/>
                <a:gd name="T34" fmla="*/ 878 w 2056"/>
                <a:gd name="T35" fmla="*/ 1701 h 1713"/>
                <a:gd name="T36" fmla="*/ 943 w 2056"/>
                <a:gd name="T37" fmla="*/ 1707 h 1713"/>
                <a:gd name="T38" fmla="*/ 1520 w 2056"/>
                <a:gd name="T39" fmla="*/ 1560 h 1713"/>
                <a:gd name="T40" fmla="*/ 1396 w 2056"/>
                <a:gd name="T41" fmla="*/ 1389 h 1713"/>
                <a:gd name="T42" fmla="*/ 1732 w 2056"/>
                <a:gd name="T43" fmla="*/ 371 h 1713"/>
                <a:gd name="T44" fmla="*/ 1691 w 2056"/>
                <a:gd name="T45" fmla="*/ 318 h 1713"/>
                <a:gd name="T46" fmla="*/ 1367 w 2056"/>
                <a:gd name="T47" fmla="*/ 70 h 1713"/>
                <a:gd name="T48" fmla="*/ 1296 w 2056"/>
                <a:gd name="T49" fmla="*/ 47 h 1713"/>
                <a:gd name="T50" fmla="*/ 1220 w 2056"/>
                <a:gd name="T51" fmla="*/ 23 h 1713"/>
                <a:gd name="T52" fmla="*/ 1172 w 2056"/>
                <a:gd name="T53" fmla="*/ 11 h 1713"/>
                <a:gd name="T54" fmla="*/ 1108 w 2056"/>
                <a:gd name="T55" fmla="*/ 5 h 1713"/>
                <a:gd name="T56" fmla="*/ 1025 w 2056"/>
                <a:gd name="T57" fmla="*/ 0 h 1713"/>
                <a:gd name="T58" fmla="*/ 536 w 2056"/>
                <a:gd name="T59" fmla="*/ 159 h 1713"/>
                <a:gd name="T60" fmla="*/ 654 w 2056"/>
                <a:gd name="T61" fmla="*/ 323 h 1713"/>
                <a:gd name="T62" fmla="*/ 1090 w 2056"/>
                <a:gd name="T63" fmla="*/ 212 h 1713"/>
                <a:gd name="T64" fmla="*/ 1149 w 2056"/>
                <a:gd name="T65" fmla="*/ 217 h 1713"/>
                <a:gd name="T66" fmla="*/ 1214 w 2056"/>
                <a:gd name="T67" fmla="*/ 235 h 1713"/>
                <a:gd name="T68" fmla="*/ 1278 w 2056"/>
                <a:gd name="T69" fmla="*/ 259 h 1713"/>
                <a:gd name="T70" fmla="*/ 1526 w 2056"/>
                <a:gd name="T71" fmla="*/ 441 h 1713"/>
                <a:gd name="T72" fmla="*/ 1679 w 2056"/>
                <a:gd name="T73" fmla="*/ 859 h 1713"/>
                <a:gd name="T74" fmla="*/ 1779 w 2056"/>
                <a:gd name="T75" fmla="*/ 1266 h 1713"/>
                <a:gd name="T76" fmla="*/ 1885 w 2056"/>
                <a:gd name="T77" fmla="*/ 859 h 1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56" h="1713">
                  <a:moveTo>
                    <a:pt x="1396" y="1389"/>
                  </a:moveTo>
                  <a:cubicBezTo>
                    <a:pt x="1284" y="1472"/>
                    <a:pt x="1155" y="1507"/>
                    <a:pt x="1019" y="1507"/>
                  </a:cubicBezTo>
                  <a:cubicBezTo>
                    <a:pt x="1001" y="1507"/>
                    <a:pt x="984" y="1507"/>
                    <a:pt x="966" y="1507"/>
                  </a:cubicBezTo>
                  <a:cubicBezTo>
                    <a:pt x="960" y="1501"/>
                    <a:pt x="948" y="1501"/>
                    <a:pt x="943" y="1501"/>
                  </a:cubicBezTo>
                  <a:cubicBezTo>
                    <a:pt x="931" y="1501"/>
                    <a:pt x="913" y="1495"/>
                    <a:pt x="901" y="1495"/>
                  </a:cubicBezTo>
                  <a:cubicBezTo>
                    <a:pt x="895" y="1495"/>
                    <a:pt x="884" y="1489"/>
                    <a:pt x="878" y="1489"/>
                  </a:cubicBezTo>
                  <a:cubicBezTo>
                    <a:pt x="866" y="1489"/>
                    <a:pt x="848" y="1483"/>
                    <a:pt x="836" y="1478"/>
                  </a:cubicBezTo>
                  <a:cubicBezTo>
                    <a:pt x="831" y="1478"/>
                    <a:pt x="825" y="1478"/>
                    <a:pt x="819" y="1472"/>
                  </a:cubicBezTo>
                  <a:cubicBezTo>
                    <a:pt x="807" y="1466"/>
                    <a:pt x="789" y="1466"/>
                    <a:pt x="778" y="1460"/>
                  </a:cubicBezTo>
                  <a:cubicBezTo>
                    <a:pt x="772" y="1454"/>
                    <a:pt x="772" y="1454"/>
                    <a:pt x="766" y="1454"/>
                  </a:cubicBezTo>
                  <a:cubicBezTo>
                    <a:pt x="748" y="1448"/>
                    <a:pt x="730" y="1436"/>
                    <a:pt x="719" y="1430"/>
                  </a:cubicBezTo>
                  <a:cubicBezTo>
                    <a:pt x="713" y="1430"/>
                    <a:pt x="713" y="1430"/>
                    <a:pt x="713" y="1430"/>
                  </a:cubicBezTo>
                  <a:cubicBezTo>
                    <a:pt x="660" y="1395"/>
                    <a:pt x="607" y="1360"/>
                    <a:pt x="566" y="1319"/>
                  </a:cubicBezTo>
                  <a:cubicBezTo>
                    <a:pt x="566" y="1313"/>
                    <a:pt x="566" y="1313"/>
                    <a:pt x="566" y="1313"/>
                  </a:cubicBezTo>
                  <a:cubicBezTo>
                    <a:pt x="548" y="1301"/>
                    <a:pt x="536" y="1289"/>
                    <a:pt x="524" y="1271"/>
                  </a:cubicBezTo>
                  <a:cubicBezTo>
                    <a:pt x="524" y="1271"/>
                    <a:pt x="518" y="1266"/>
                    <a:pt x="518" y="1260"/>
                  </a:cubicBezTo>
                  <a:cubicBezTo>
                    <a:pt x="430" y="1154"/>
                    <a:pt x="377" y="1012"/>
                    <a:pt x="377" y="859"/>
                  </a:cubicBezTo>
                  <a:cubicBezTo>
                    <a:pt x="548" y="859"/>
                    <a:pt x="548" y="859"/>
                    <a:pt x="548" y="859"/>
                  </a:cubicBezTo>
                  <a:cubicBezTo>
                    <a:pt x="271" y="447"/>
                    <a:pt x="271" y="447"/>
                    <a:pt x="271" y="447"/>
                  </a:cubicBezTo>
                  <a:cubicBezTo>
                    <a:pt x="0" y="859"/>
                    <a:pt x="0" y="859"/>
                    <a:pt x="0" y="859"/>
                  </a:cubicBezTo>
                  <a:cubicBezTo>
                    <a:pt x="171" y="859"/>
                    <a:pt x="171" y="859"/>
                    <a:pt x="171" y="859"/>
                  </a:cubicBezTo>
                  <a:cubicBezTo>
                    <a:pt x="171" y="1036"/>
                    <a:pt x="224" y="1207"/>
                    <a:pt x="318" y="1342"/>
                  </a:cubicBezTo>
                  <a:cubicBezTo>
                    <a:pt x="324" y="1342"/>
                    <a:pt x="324" y="1348"/>
                    <a:pt x="324" y="1348"/>
                  </a:cubicBezTo>
                  <a:cubicBezTo>
                    <a:pt x="336" y="1360"/>
                    <a:pt x="348" y="1377"/>
                    <a:pt x="353" y="1389"/>
                  </a:cubicBezTo>
                  <a:cubicBezTo>
                    <a:pt x="359" y="1395"/>
                    <a:pt x="365" y="1401"/>
                    <a:pt x="365" y="1401"/>
                  </a:cubicBezTo>
                  <a:cubicBezTo>
                    <a:pt x="383" y="1425"/>
                    <a:pt x="400" y="1442"/>
                    <a:pt x="418" y="1460"/>
                  </a:cubicBezTo>
                  <a:cubicBezTo>
                    <a:pt x="418" y="1460"/>
                    <a:pt x="418" y="1460"/>
                    <a:pt x="424" y="1466"/>
                  </a:cubicBezTo>
                  <a:cubicBezTo>
                    <a:pt x="477" y="1519"/>
                    <a:pt x="542" y="1566"/>
                    <a:pt x="613" y="1607"/>
                  </a:cubicBezTo>
                  <a:cubicBezTo>
                    <a:pt x="613" y="1607"/>
                    <a:pt x="619" y="1607"/>
                    <a:pt x="619" y="1613"/>
                  </a:cubicBezTo>
                  <a:cubicBezTo>
                    <a:pt x="642" y="1619"/>
                    <a:pt x="660" y="1631"/>
                    <a:pt x="683" y="1642"/>
                  </a:cubicBezTo>
                  <a:cubicBezTo>
                    <a:pt x="689" y="1642"/>
                    <a:pt x="689" y="1642"/>
                    <a:pt x="695" y="1648"/>
                  </a:cubicBezTo>
                  <a:cubicBezTo>
                    <a:pt x="713" y="1654"/>
                    <a:pt x="736" y="1660"/>
                    <a:pt x="754" y="1666"/>
                  </a:cubicBezTo>
                  <a:cubicBezTo>
                    <a:pt x="760" y="1672"/>
                    <a:pt x="772" y="1672"/>
                    <a:pt x="778" y="1678"/>
                  </a:cubicBezTo>
                  <a:cubicBezTo>
                    <a:pt x="795" y="1684"/>
                    <a:pt x="813" y="1684"/>
                    <a:pt x="831" y="1690"/>
                  </a:cubicBezTo>
                  <a:cubicBezTo>
                    <a:pt x="842" y="1690"/>
                    <a:pt x="854" y="1695"/>
                    <a:pt x="860" y="1695"/>
                  </a:cubicBezTo>
                  <a:cubicBezTo>
                    <a:pt x="866" y="1695"/>
                    <a:pt x="872" y="1701"/>
                    <a:pt x="878" y="1701"/>
                  </a:cubicBezTo>
                  <a:cubicBezTo>
                    <a:pt x="895" y="1701"/>
                    <a:pt x="907" y="1707"/>
                    <a:pt x="925" y="1707"/>
                  </a:cubicBezTo>
                  <a:cubicBezTo>
                    <a:pt x="931" y="1707"/>
                    <a:pt x="937" y="1707"/>
                    <a:pt x="943" y="1707"/>
                  </a:cubicBezTo>
                  <a:cubicBezTo>
                    <a:pt x="972" y="1713"/>
                    <a:pt x="1001" y="1713"/>
                    <a:pt x="1025" y="1713"/>
                  </a:cubicBezTo>
                  <a:cubicBezTo>
                    <a:pt x="1202" y="1713"/>
                    <a:pt x="1373" y="1660"/>
                    <a:pt x="1520" y="1560"/>
                  </a:cubicBezTo>
                  <a:cubicBezTo>
                    <a:pt x="1561" y="1525"/>
                    <a:pt x="1573" y="1460"/>
                    <a:pt x="1544" y="1413"/>
                  </a:cubicBezTo>
                  <a:cubicBezTo>
                    <a:pt x="1508" y="1366"/>
                    <a:pt x="1443" y="1360"/>
                    <a:pt x="1396" y="1389"/>
                  </a:cubicBezTo>
                  <a:close/>
                  <a:moveTo>
                    <a:pt x="1885" y="859"/>
                  </a:moveTo>
                  <a:cubicBezTo>
                    <a:pt x="1879" y="677"/>
                    <a:pt x="1826" y="512"/>
                    <a:pt x="1732" y="371"/>
                  </a:cubicBezTo>
                  <a:cubicBezTo>
                    <a:pt x="1732" y="371"/>
                    <a:pt x="1726" y="371"/>
                    <a:pt x="1726" y="365"/>
                  </a:cubicBezTo>
                  <a:cubicBezTo>
                    <a:pt x="1714" y="347"/>
                    <a:pt x="1703" y="335"/>
                    <a:pt x="1691" y="318"/>
                  </a:cubicBezTo>
                  <a:cubicBezTo>
                    <a:pt x="1685" y="312"/>
                    <a:pt x="1685" y="312"/>
                    <a:pt x="1685" y="312"/>
                  </a:cubicBezTo>
                  <a:cubicBezTo>
                    <a:pt x="1597" y="206"/>
                    <a:pt x="1490" y="123"/>
                    <a:pt x="1367" y="70"/>
                  </a:cubicBezTo>
                  <a:cubicBezTo>
                    <a:pt x="1361" y="70"/>
                    <a:pt x="1361" y="70"/>
                    <a:pt x="1355" y="64"/>
                  </a:cubicBezTo>
                  <a:cubicBezTo>
                    <a:pt x="1337" y="59"/>
                    <a:pt x="1314" y="53"/>
                    <a:pt x="1296" y="47"/>
                  </a:cubicBezTo>
                  <a:cubicBezTo>
                    <a:pt x="1290" y="41"/>
                    <a:pt x="1278" y="41"/>
                    <a:pt x="1272" y="35"/>
                  </a:cubicBezTo>
                  <a:cubicBezTo>
                    <a:pt x="1255" y="35"/>
                    <a:pt x="1237" y="29"/>
                    <a:pt x="1220" y="23"/>
                  </a:cubicBezTo>
                  <a:cubicBezTo>
                    <a:pt x="1208" y="23"/>
                    <a:pt x="1202" y="17"/>
                    <a:pt x="1190" y="17"/>
                  </a:cubicBezTo>
                  <a:cubicBezTo>
                    <a:pt x="1184" y="17"/>
                    <a:pt x="1178" y="17"/>
                    <a:pt x="1172" y="11"/>
                  </a:cubicBezTo>
                  <a:cubicBezTo>
                    <a:pt x="1161" y="11"/>
                    <a:pt x="1149" y="11"/>
                    <a:pt x="1131" y="11"/>
                  </a:cubicBezTo>
                  <a:cubicBezTo>
                    <a:pt x="1125" y="5"/>
                    <a:pt x="1113" y="5"/>
                    <a:pt x="1108" y="5"/>
                  </a:cubicBezTo>
                  <a:cubicBezTo>
                    <a:pt x="1084" y="5"/>
                    <a:pt x="1060" y="0"/>
                    <a:pt x="1037" y="0"/>
                  </a:cubicBezTo>
                  <a:cubicBezTo>
                    <a:pt x="1031" y="0"/>
                    <a:pt x="1031" y="0"/>
                    <a:pt x="1025" y="0"/>
                  </a:cubicBezTo>
                  <a:cubicBezTo>
                    <a:pt x="1025" y="0"/>
                    <a:pt x="1025" y="0"/>
                    <a:pt x="1025" y="0"/>
                  </a:cubicBezTo>
                  <a:cubicBezTo>
                    <a:pt x="848" y="0"/>
                    <a:pt x="677" y="53"/>
                    <a:pt x="536" y="159"/>
                  </a:cubicBezTo>
                  <a:cubicBezTo>
                    <a:pt x="489" y="188"/>
                    <a:pt x="477" y="253"/>
                    <a:pt x="507" y="300"/>
                  </a:cubicBezTo>
                  <a:cubicBezTo>
                    <a:pt x="542" y="347"/>
                    <a:pt x="607" y="359"/>
                    <a:pt x="654" y="323"/>
                  </a:cubicBezTo>
                  <a:cubicBezTo>
                    <a:pt x="766" y="247"/>
                    <a:pt x="895" y="206"/>
                    <a:pt x="1031" y="206"/>
                  </a:cubicBezTo>
                  <a:cubicBezTo>
                    <a:pt x="1049" y="206"/>
                    <a:pt x="1066" y="206"/>
                    <a:pt x="1090" y="212"/>
                  </a:cubicBezTo>
                  <a:cubicBezTo>
                    <a:pt x="1096" y="212"/>
                    <a:pt x="1102" y="212"/>
                    <a:pt x="1108" y="212"/>
                  </a:cubicBezTo>
                  <a:cubicBezTo>
                    <a:pt x="1119" y="212"/>
                    <a:pt x="1137" y="217"/>
                    <a:pt x="1149" y="217"/>
                  </a:cubicBezTo>
                  <a:cubicBezTo>
                    <a:pt x="1155" y="217"/>
                    <a:pt x="1166" y="223"/>
                    <a:pt x="1172" y="223"/>
                  </a:cubicBezTo>
                  <a:cubicBezTo>
                    <a:pt x="1184" y="229"/>
                    <a:pt x="1202" y="229"/>
                    <a:pt x="1214" y="235"/>
                  </a:cubicBezTo>
                  <a:cubicBezTo>
                    <a:pt x="1220" y="235"/>
                    <a:pt x="1225" y="235"/>
                    <a:pt x="1231" y="241"/>
                  </a:cubicBezTo>
                  <a:cubicBezTo>
                    <a:pt x="1243" y="247"/>
                    <a:pt x="1261" y="253"/>
                    <a:pt x="1278" y="259"/>
                  </a:cubicBezTo>
                  <a:cubicBezTo>
                    <a:pt x="1278" y="259"/>
                    <a:pt x="1278" y="259"/>
                    <a:pt x="1284" y="259"/>
                  </a:cubicBezTo>
                  <a:cubicBezTo>
                    <a:pt x="1379" y="300"/>
                    <a:pt x="1461" y="365"/>
                    <a:pt x="1526" y="441"/>
                  </a:cubicBezTo>
                  <a:cubicBezTo>
                    <a:pt x="1526" y="447"/>
                    <a:pt x="1526" y="447"/>
                    <a:pt x="1526" y="447"/>
                  </a:cubicBezTo>
                  <a:cubicBezTo>
                    <a:pt x="1620" y="559"/>
                    <a:pt x="1679" y="700"/>
                    <a:pt x="1679" y="859"/>
                  </a:cubicBezTo>
                  <a:cubicBezTo>
                    <a:pt x="1502" y="859"/>
                    <a:pt x="1502" y="859"/>
                    <a:pt x="1502" y="859"/>
                  </a:cubicBezTo>
                  <a:cubicBezTo>
                    <a:pt x="1779" y="1266"/>
                    <a:pt x="1779" y="1266"/>
                    <a:pt x="1779" y="1266"/>
                  </a:cubicBezTo>
                  <a:cubicBezTo>
                    <a:pt x="2056" y="859"/>
                    <a:pt x="2056" y="859"/>
                    <a:pt x="2056" y="859"/>
                  </a:cubicBezTo>
                  <a:cubicBezTo>
                    <a:pt x="1885" y="859"/>
                    <a:pt x="1885" y="859"/>
                    <a:pt x="1885" y="859"/>
                  </a:cubicBezTo>
                  <a:cubicBezTo>
                    <a:pt x="1885" y="859"/>
                    <a:pt x="1885" y="859"/>
                    <a:pt x="1885" y="859"/>
                  </a:cubicBezTo>
                  <a:close/>
                </a:path>
              </a:pathLst>
            </a:custGeom>
            <a:solidFill>
              <a:srgbClr val="0072C6"/>
            </a:solidFill>
            <a:ln>
              <a:noFill/>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2503">
                <a:defRPr/>
              </a:pPr>
              <a:endParaRPr lang="en-US">
                <a:solidFill>
                  <a:srgbClr val="505050"/>
                </a:solidFill>
              </a:endParaRPr>
            </a:p>
          </p:txBody>
        </p:sp>
      </p:grpSp>
      <p:grpSp>
        <p:nvGrpSpPr>
          <p:cNvPr id="86" name="Group 85"/>
          <p:cNvGrpSpPr>
            <a:grpSpLocks noChangeAspect="1"/>
          </p:cNvGrpSpPr>
          <p:nvPr/>
        </p:nvGrpSpPr>
        <p:grpSpPr>
          <a:xfrm>
            <a:off x="4878812" y="3965912"/>
            <a:ext cx="2216091" cy="1263392"/>
            <a:chOff x="3063990" y="4892436"/>
            <a:chExt cx="2706624" cy="1543044"/>
          </a:xfrm>
        </p:grpSpPr>
        <p:sp>
          <p:nvSpPr>
            <p:cNvPr id="87" name="Rectangle 86"/>
            <p:cNvSpPr/>
            <p:nvPr/>
          </p:nvSpPr>
          <p:spPr bwMode="auto">
            <a:xfrm>
              <a:off x="3063990" y="4892436"/>
              <a:ext cx="2706624" cy="1543044"/>
            </a:xfrm>
            <a:prstGeom prst="rect">
              <a:avLst/>
            </a:prstGeom>
            <a:noFill/>
            <a:ln w="19050" cap="flat" cmpd="sng" algn="ctr">
              <a:noFill/>
              <a:prstDash val="dash"/>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14099" fontAlgn="base">
                <a:lnSpc>
                  <a:spcPct val="90000"/>
                </a:lnSpc>
                <a:spcBef>
                  <a:spcPct val="0"/>
                </a:spcBef>
                <a:spcAft>
                  <a:spcPct val="0"/>
                </a:spcAft>
                <a:defRPr/>
              </a:pPr>
              <a:endParaRPr lang="en-US" sz="2000" spc="-50" dirty="0" smtClean="0">
                <a:gradFill>
                  <a:gsLst>
                    <a:gs pos="1250">
                      <a:srgbClr val="EFEFEF"/>
                    </a:gs>
                    <a:gs pos="10417">
                      <a:srgbClr val="EFEFEF"/>
                    </a:gs>
                  </a:gsLst>
                  <a:lin ang="5400000" scaled="0"/>
                </a:gradFill>
              </a:endParaRPr>
            </a:p>
          </p:txBody>
        </p:sp>
        <p:sp>
          <p:nvSpPr>
            <p:cNvPr id="88" name="TextBox 77"/>
            <p:cNvSpPr txBox="1"/>
            <p:nvPr/>
          </p:nvSpPr>
          <p:spPr>
            <a:xfrm>
              <a:off x="3366714" y="6154876"/>
              <a:ext cx="2106932" cy="236819"/>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914099" fontAlgn="base">
                <a:lnSpc>
                  <a:spcPct val="90000"/>
                </a:lnSpc>
                <a:spcBef>
                  <a:spcPct val="0"/>
                </a:spcBef>
                <a:spcAft>
                  <a:spcPct val="0"/>
                </a:spcAft>
                <a:buSzPct val="80000"/>
                <a:defRPr/>
              </a:pPr>
              <a:r>
                <a:rPr lang="en-US" sz="1400" spc="-50" dirty="0">
                  <a:solidFill>
                    <a:srgbClr val="002060"/>
                  </a:solidFill>
                </a:rPr>
                <a:t>PCs and devices</a:t>
              </a:r>
            </a:p>
          </p:txBody>
        </p:sp>
        <p:sp>
          <p:nvSpPr>
            <p:cNvPr id="89" name="Freeform 88"/>
            <p:cNvSpPr>
              <a:spLocks noEditPoints="1"/>
            </p:cNvSpPr>
            <p:nvPr/>
          </p:nvSpPr>
          <p:spPr bwMode="auto">
            <a:xfrm>
              <a:off x="3788044" y="5488061"/>
              <a:ext cx="222252" cy="276414"/>
            </a:xfrm>
            <a:custGeom>
              <a:avLst/>
              <a:gdLst>
                <a:gd name="T0" fmla="*/ 989 w 1986"/>
                <a:gd name="T1" fmla="*/ 1654 h 2471"/>
                <a:gd name="T2" fmla="*/ 1084 w 1986"/>
                <a:gd name="T3" fmla="*/ 1605 h 2471"/>
                <a:gd name="T4" fmla="*/ 1652 w 1986"/>
                <a:gd name="T5" fmla="*/ 881 h 2471"/>
                <a:gd name="T6" fmla="*/ 1652 w 1986"/>
                <a:gd name="T7" fmla="*/ 1151 h 2471"/>
                <a:gd name="T8" fmla="*/ 982 w 1986"/>
                <a:gd name="T9" fmla="*/ 2090 h 2471"/>
                <a:gd name="T10" fmla="*/ 602 w 1986"/>
                <a:gd name="T11" fmla="*/ 1824 h 2471"/>
                <a:gd name="T12" fmla="*/ 334 w 1986"/>
                <a:gd name="T13" fmla="*/ 1142 h 2471"/>
                <a:gd name="T14" fmla="*/ 334 w 1986"/>
                <a:gd name="T15" fmla="*/ 799 h 2471"/>
                <a:gd name="T16" fmla="*/ 421 w 1986"/>
                <a:gd name="T17" fmla="*/ 682 h 2471"/>
                <a:gd name="T18" fmla="*/ 883 w 1986"/>
                <a:gd name="T19" fmla="*/ 482 h 2471"/>
                <a:gd name="T20" fmla="*/ 984 w 1986"/>
                <a:gd name="T21" fmla="*/ 442 h 2471"/>
                <a:gd name="T22" fmla="*/ 1093 w 1986"/>
                <a:gd name="T23" fmla="*/ 482 h 2471"/>
                <a:gd name="T24" fmla="*/ 1495 w 1986"/>
                <a:gd name="T25" fmla="*/ 668 h 2471"/>
                <a:gd name="T26" fmla="*/ 1464 w 1986"/>
                <a:gd name="T27" fmla="*/ 695 h 2471"/>
                <a:gd name="T28" fmla="*/ 965 w 1986"/>
                <a:gd name="T29" fmla="*/ 1328 h 2471"/>
                <a:gd name="T30" fmla="*/ 763 w 1986"/>
                <a:gd name="T31" fmla="*/ 1129 h 2471"/>
                <a:gd name="T32" fmla="*/ 575 w 1986"/>
                <a:gd name="T33" fmla="*/ 1131 h 2471"/>
                <a:gd name="T34" fmla="*/ 580 w 1986"/>
                <a:gd name="T35" fmla="*/ 1315 h 2471"/>
                <a:gd name="T36" fmla="*/ 887 w 1986"/>
                <a:gd name="T37" fmla="*/ 1616 h 2471"/>
                <a:gd name="T38" fmla="*/ 978 w 1986"/>
                <a:gd name="T39" fmla="*/ 1654 h 2471"/>
                <a:gd name="T40" fmla="*/ 989 w 1986"/>
                <a:gd name="T41" fmla="*/ 1654 h 2471"/>
                <a:gd name="T42" fmla="*/ 1862 w 1986"/>
                <a:gd name="T43" fmla="*/ 434 h 2471"/>
                <a:gd name="T44" fmla="*/ 1986 w 1986"/>
                <a:gd name="T45" fmla="*/ 609 h 2471"/>
                <a:gd name="T46" fmla="*/ 1986 w 1986"/>
                <a:gd name="T47" fmla="*/ 1116 h 2471"/>
                <a:gd name="T48" fmla="*/ 978 w 1986"/>
                <a:gd name="T49" fmla="*/ 2471 h 2471"/>
                <a:gd name="T50" fmla="*/ 0 w 1986"/>
                <a:gd name="T51" fmla="*/ 1105 h 2471"/>
                <a:gd name="T52" fmla="*/ 0 w 1986"/>
                <a:gd name="T53" fmla="*/ 589 h 2471"/>
                <a:gd name="T54" fmla="*/ 120 w 1986"/>
                <a:gd name="T55" fmla="*/ 411 h 2471"/>
                <a:gd name="T56" fmla="*/ 792 w 1986"/>
                <a:gd name="T57" fmla="*/ 108 h 2471"/>
                <a:gd name="T58" fmla="*/ 1175 w 1986"/>
                <a:gd name="T59" fmla="*/ 108 h 2471"/>
                <a:gd name="T60" fmla="*/ 1862 w 1986"/>
                <a:gd name="T61" fmla="*/ 434 h 2471"/>
                <a:gd name="T62" fmla="*/ 1767 w 1986"/>
                <a:gd name="T63" fmla="*/ 1153 h 2471"/>
                <a:gd name="T64" fmla="*/ 1767 w 1986"/>
                <a:gd name="T65" fmla="*/ 1153 h 2471"/>
                <a:gd name="T66" fmla="*/ 1767 w 1986"/>
                <a:gd name="T67" fmla="*/ 812 h 2471"/>
                <a:gd name="T68" fmla="*/ 1604 w 1986"/>
                <a:gd name="T69" fmla="*/ 584 h 2471"/>
                <a:gd name="T70" fmla="*/ 1155 w 1986"/>
                <a:gd name="T71" fmla="*/ 385 h 2471"/>
                <a:gd name="T72" fmla="*/ 984 w 1986"/>
                <a:gd name="T73" fmla="*/ 327 h 2471"/>
                <a:gd name="T74" fmla="*/ 816 w 1986"/>
                <a:gd name="T75" fmla="*/ 385 h 2471"/>
                <a:gd name="T76" fmla="*/ 381 w 1986"/>
                <a:gd name="T77" fmla="*/ 571 h 2471"/>
                <a:gd name="T78" fmla="*/ 219 w 1986"/>
                <a:gd name="T79" fmla="*/ 799 h 2471"/>
                <a:gd name="T80" fmla="*/ 219 w 1986"/>
                <a:gd name="T81" fmla="*/ 1142 h 2471"/>
                <a:gd name="T82" fmla="*/ 516 w 1986"/>
                <a:gd name="T83" fmla="*/ 1899 h 2471"/>
                <a:gd name="T84" fmla="*/ 982 w 1986"/>
                <a:gd name="T85" fmla="*/ 2207 h 2471"/>
                <a:gd name="T86" fmla="*/ 1767 w 1986"/>
                <a:gd name="T87" fmla="*/ 1153 h 2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86" h="2471">
                  <a:moveTo>
                    <a:pt x="989" y="1654"/>
                  </a:moveTo>
                  <a:cubicBezTo>
                    <a:pt x="1024" y="1651"/>
                    <a:pt x="1060" y="1636"/>
                    <a:pt x="1084" y="1605"/>
                  </a:cubicBezTo>
                  <a:cubicBezTo>
                    <a:pt x="1084" y="1605"/>
                    <a:pt x="1084" y="1605"/>
                    <a:pt x="1652" y="881"/>
                  </a:cubicBezTo>
                  <a:cubicBezTo>
                    <a:pt x="1652" y="881"/>
                    <a:pt x="1652" y="881"/>
                    <a:pt x="1652" y="1151"/>
                  </a:cubicBezTo>
                  <a:cubicBezTo>
                    <a:pt x="1652" y="1713"/>
                    <a:pt x="1095" y="2090"/>
                    <a:pt x="982" y="2090"/>
                  </a:cubicBezTo>
                  <a:cubicBezTo>
                    <a:pt x="920" y="2090"/>
                    <a:pt x="759" y="2008"/>
                    <a:pt x="602" y="1824"/>
                  </a:cubicBezTo>
                  <a:cubicBezTo>
                    <a:pt x="500" y="1707"/>
                    <a:pt x="334" y="1461"/>
                    <a:pt x="334" y="1142"/>
                  </a:cubicBezTo>
                  <a:cubicBezTo>
                    <a:pt x="334" y="1102"/>
                    <a:pt x="334" y="799"/>
                    <a:pt x="334" y="799"/>
                  </a:cubicBezTo>
                  <a:cubicBezTo>
                    <a:pt x="334" y="752"/>
                    <a:pt x="376" y="697"/>
                    <a:pt x="421" y="682"/>
                  </a:cubicBezTo>
                  <a:cubicBezTo>
                    <a:pt x="432" y="675"/>
                    <a:pt x="770" y="560"/>
                    <a:pt x="883" y="482"/>
                  </a:cubicBezTo>
                  <a:cubicBezTo>
                    <a:pt x="920" y="456"/>
                    <a:pt x="951" y="442"/>
                    <a:pt x="984" y="442"/>
                  </a:cubicBezTo>
                  <a:cubicBezTo>
                    <a:pt x="1018" y="442"/>
                    <a:pt x="1051" y="456"/>
                    <a:pt x="1093" y="482"/>
                  </a:cubicBezTo>
                  <a:cubicBezTo>
                    <a:pt x="1203" y="553"/>
                    <a:pt x="1389" y="628"/>
                    <a:pt x="1495" y="668"/>
                  </a:cubicBezTo>
                  <a:cubicBezTo>
                    <a:pt x="1482" y="675"/>
                    <a:pt x="1471" y="684"/>
                    <a:pt x="1464" y="695"/>
                  </a:cubicBezTo>
                  <a:cubicBezTo>
                    <a:pt x="1464" y="695"/>
                    <a:pt x="1464" y="695"/>
                    <a:pt x="965" y="1328"/>
                  </a:cubicBezTo>
                  <a:cubicBezTo>
                    <a:pt x="965" y="1328"/>
                    <a:pt x="965" y="1328"/>
                    <a:pt x="763" y="1129"/>
                  </a:cubicBezTo>
                  <a:cubicBezTo>
                    <a:pt x="710" y="1080"/>
                    <a:pt x="628" y="1080"/>
                    <a:pt x="575" y="1131"/>
                  </a:cubicBezTo>
                  <a:cubicBezTo>
                    <a:pt x="527" y="1180"/>
                    <a:pt x="527" y="1266"/>
                    <a:pt x="580" y="1315"/>
                  </a:cubicBezTo>
                  <a:cubicBezTo>
                    <a:pt x="580" y="1315"/>
                    <a:pt x="580" y="1315"/>
                    <a:pt x="887" y="1616"/>
                  </a:cubicBezTo>
                  <a:cubicBezTo>
                    <a:pt x="914" y="1640"/>
                    <a:pt x="945" y="1654"/>
                    <a:pt x="978" y="1654"/>
                  </a:cubicBezTo>
                  <a:cubicBezTo>
                    <a:pt x="982" y="1654"/>
                    <a:pt x="984" y="1654"/>
                    <a:pt x="989" y="1654"/>
                  </a:cubicBezTo>
                  <a:close/>
                  <a:moveTo>
                    <a:pt x="1862" y="434"/>
                  </a:moveTo>
                  <a:cubicBezTo>
                    <a:pt x="1931" y="458"/>
                    <a:pt x="1986" y="535"/>
                    <a:pt x="1986" y="609"/>
                  </a:cubicBezTo>
                  <a:cubicBezTo>
                    <a:pt x="1986" y="609"/>
                    <a:pt x="1986" y="1060"/>
                    <a:pt x="1986" y="1116"/>
                  </a:cubicBezTo>
                  <a:cubicBezTo>
                    <a:pt x="1986" y="1913"/>
                    <a:pt x="1188" y="2471"/>
                    <a:pt x="978" y="2471"/>
                  </a:cubicBezTo>
                  <a:cubicBezTo>
                    <a:pt x="715" y="2471"/>
                    <a:pt x="0" y="1884"/>
                    <a:pt x="0" y="1105"/>
                  </a:cubicBezTo>
                  <a:cubicBezTo>
                    <a:pt x="0" y="1047"/>
                    <a:pt x="0" y="589"/>
                    <a:pt x="0" y="589"/>
                  </a:cubicBezTo>
                  <a:cubicBezTo>
                    <a:pt x="0" y="516"/>
                    <a:pt x="56" y="438"/>
                    <a:pt x="120" y="411"/>
                  </a:cubicBezTo>
                  <a:cubicBezTo>
                    <a:pt x="120" y="411"/>
                    <a:pt x="639" y="223"/>
                    <a:pt x="792" y="108"/>
                  </a:cubicBezTo>
                  <a:cubicBezTo>
                    <a:pt x="940" y="0"/>
                    <a:pt x="1064" y="31"/>
                    <a:pt x="1175" y="108"/>
                  </a:cubicBezTo>
                  <a:cubicBezTo>
                    <a:pt x="1422" y="285"/>
                    <a:pt x="1862" y="434"/>
                    <a:pt x="1862" y="434"/>
                  </a:cubicBezTo>
                  <a:close/>
                  <a:moveTo>
                    <a:pt x="1767" y="1153"/>
                  </a:moveTo>
                  <a:cubicBezTo>
                    <a:pt x="1767" y="1153"/>
                    <a:pt x="1767" y="1153"/>
                    <a:pt x="1767" y="1153"/>
                  </a:cubicBezTo>
                  <a:cubicBezTo>
                    <a:pt x="1767" y="812"/>
                    <a:pt x="1767" y="812"/>
                    <a:pt x="1767" y="812"/>
                  </a:cubicBezTo>
                  <a:cubicBezTo>
                    <a:pt x="1767" y="719"/>
                    <a:pt x="1696" y="617"/>
                    <a:pt x="1604" y="584"/>
                  </a:cubicBezTo>
                  <a:cubicBezTo>
                    <a:pt x="1601" y="584"/>
                    <a:pt x="1298" y="478"/>
                    <a:pt x="1155" y="385"/>
                  </a:cubicBezTo>
                  <a:cubicBezTo>
                    <a:pt x="1115" y="361"/>
                    <a:pt x="1057" y="327"/>
                    <a:pt x="984" y="327"/>
                  </a:cubicBezTo>
                  <a:cubicBezTo>
                    <a:pt x="929" y="327"/>
                    <a:pt x="874" y="347"/>
                    <a:pt x="816" y="385"/>
                  </a:cubicBezTo>
                  <a:cubicBezTo>
                    <a:pt x="735" y="445"/>
                    <a:pt x="476" y="540"/>
                    <a:pt x="381" y="571"/>
                  </a:cubicBezTo>
                  <a:cubicBezTo>
                    <a:pt x="290" y="604"/>
                    <a:pt x="219" y="702"/>
                    <a:pt x="219" y="799"/>
                  </a:cubicBezTo>
                  <a:cubicBezTo>
                    <a:pt x="219" y="799"/>
                    <a:pt x="219" y="1105"/>
                    <a:pt x="219" y="1142"/>
                  </a:cubicBezTo>
                  <a:cubicBezTo>
                    <a:pt x="219" y="1499"/>
                    <a:pt x="405" y="1769"/>
                    <a:pt x="516" y="1899"/>
                  </a:cubicBezTo>
                  <a:cubicBezTo>
                    <a:pt x="668" y="2079"/>
                    <a:pt x="861" y="2207"/>
                    <a:pt x="982" y="2207"/>
                  </a:cubicBezTo>
                  <a:cubicBezTo>
                    <a:pt x="1170" y="2207"/>
                    <a:pt x="1767" y="1769"/>
                    <a:pt x="1767" y="1153"/>
                  </a:cubicBezTo>
                  <a:close/>
                </a:path>
              </a:pathLst>
            </a:custGeom>
            <a:solidFill>
              <a:srgbClr val="505050">
                <a:lumMod val="20000"/>
                <a:lumOff val="80000"/>
              </a:srgb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2503">
                <a:defRPr/>
              </a:pPr>
              <a:endParaRPr lang="en-US">
                <a:solidFill>
                  <a:srgbClr val="505050"/>
                </a:solidFill>
              </a:endParaRPr>
            </a:p>
          </p:txBody>
        </p:sp>
        <p:sp>
          <p:nvSpPr>
            <p:cNvPr id="90" name="Freeform 89"/>
            <p:cNvSpPr>
              <a:spLocks noEditPoints="1"/>
            </p:cNvSpPr>
            <p:nvPr/>
          </p:nvSpPr>
          <p:spPr bwMode="auto">
            <a:xfrm>
              <a:off x="5257762" y="5551917"/>
              <a:ext cx="162951" cy="202662"/>
            </a:xfrm>
            <a:custGeom>
              <a:avLst/>
              <a:gdLst>
                <a:gd name="T0" fmla="*/ 989 w 1986"/>
                <a:gd name="T1" fmla="*/ 1654 h 2471"/>
                <a:gd name="T2" fmla="*/ 1084 w 1986"/>
                <a:gd name="T3" fmla="*/ 1605 h 2471"/>
                <a:gd name="T4" fmla="*/ 1652 w 1986"/>
                <a:gd name="T5" fmla="*/ 881 h 2471"/>
                <a:gd name="T6" fmla="*/ 1652 w 1986"/>
                <a:gd name="T7" fmla="*/ 1151 h 2471"/>
                <a:gd name="T8" fmla="*/ 982 w 1986"/>
                <a:gd name="T9" fmla="*/ 2090 h 2471"/>
                <a:gd name="T10" fmla="*/ 602 w 1986"/>
                <a:gd name="T11" fmla="*/ 1824 h 2471"/>
                <a:gd name="T12" fmla="*/ 334 w 1986"/>
                <a:gd name="T13" fmla="*/ 1142 h 2471"/>
                <a:gd name="T14" fmla="*/ 334 w 1986"/>
                <a:gd name="T15" fmla="*/ 799 h 2471"/>
                <a:gd name="T16" fmla="*/ 421 w 1986"/>
                <a:gd name="T17" fmla="*/ 682 h 2471"/>
                <a:gd name="T18" fmla="*/ 883 w 1986"/>
                <a:gd name="T19" fmla="*/ 482 h 2471"/>
                <a:gd name="T20" fmla="*/ 984 w 1986"/>
                <a:gd name="T21" fmla="*/ 442 h 2471"/>
                <a:gd name="T22" fmla="*/ 1093 w 1986"/>
                <a:gd name="T23" fmla="*/ 482 h 2471"/>
                <a:gd name="T24" fmla="*/ 1495 w 1986"/>
                <a:gd name="T25" fmla="*/ 668 h 2471"/>
                <a:gd name="T26" fmla="*/ 1464 w 1986"/>
                <a:gd name="T27" fmla="*/ 695 h 2471"/>
                <a:gd name="T28" fmla="*/ 965 w 1986"/>
                <a:gd name="T29" fmla="*/ 1328 h 2471"/>
                <a:gd name="T30" fmla="*/ 763 w 1986"/>
                <a:gd name="T31" fmla="*/ 1129 h 2471"/>
                <a:gd name="T32" fmla="*/ 575 w 1986"/>
                <a:gd name="T33" fmla="*/ 1131 h 2471"/>
                <a:gd name="T34" fmla="*/ 580 w 1986"/>
                <a:gd name="T35" fmla="*/ 1315 h 2471"/>
                <a:gd name="T36" fmla="*/ 887 w 1986"/>
                <a:gd name="T37" fmla="*/ 1616 h 2471"/>
                <a:gd name="T38" fmla="*/ 978 w 1986"/>
                <a:gd name="T39" fmla="*/ 1654 h 2471"/>
                <a:gd name="T40" fmla="*/ 989 w 1986"/>
                <a:gd name="T41" fmla="*/ 1654 h 2471"/>
                <a:gd name="T42" fmla="*/ 1862 w 1986"/>
                <a:gd name="T43" fmla="*/ 434 h 2471"/>
                <a:gd name="T44" fmla="*/ 1986 w 1986"/>
                <a:gd name="T45" fmla="*/ 609 h 2471"/>
                <a:gd name="T46" fmla="*/ 1986 w 1986"/>
                <a:gd name="T47" fmla="*/ 1116 h 2471"/>
                <a:gd name="T48" fmla="*/ 978 w 1986"/>
                <a:gd name="T49" fmla="*/ 2471 h 2471"/>
                <a:gd name="T50" fmla="*/ 0 w 1986"/>
                <a:gd name="T51" fmla="*/ 1105 h 2471"/>
                <a:gd name="T52" fmla="*/ 0 w 1986"/>
                <a:gd name="T53" fmla="*/ 589 h 2471"/>
                <a:gd name="T54" fmla="*/ 120 w 1986"/>
                <a:gd name="T55" fmla="*/ 411 h 2471"/>
                <a:gd name="T56" fmla="*/ 792 w 1986"/>
                <a:gd name="T57" fmla="*/ 108 h 2471"/>
                <a:gd name="T58" fmla="*/ 1175 w 1986"/>
                <a:gd name="T59" fmla="*/ 108 h 2471"/>
                <a:gd name="T60" fmla="*/ 1862 w 1986"/>
                <a:gd name="T61" fmla="*/ 434 h 2471"/>
                <a:gd name="T62" fmla="*/ 1767 w 1986"/>
                <a:gd name="T63" fmla="*/ 1153 h 2471"/>
                <a:gd name="T64" fmla="*/ 1767 w 1986"/>
                <a:gd name="T65" fmla="*/ 1153 h 2471"/>
                <a:gd name="T66" fmla="*/ 1767 w 1986"/>
                <a:gd name="T67" fmla="*/ 812 h 2471"/>
                <a:gd name="T68" fmla="*/ 1604 w 1986"/>
                <a:gd name="T69" fmla="*/ 584 h 2471"/>
                <a:gd name="T70" fmla="*/ 1155 w 1986"/>
                <a:gd name="T71" fmla="*/ 385 h 2471"/>
                <a:gd name="T72" fmla="*/ 984 w 1986"/>
                <a:gd name="T73" fmla="*/ 327 h 2471"/>
                <a:gd name="T74" fmla="*/ 816 w 1986"/>
                <a:gd name="T75" fmla="*/ 385 h 2471"/>
                <a:gd name="T76" fmla="*/ 381 w 1986"/>
                <a:gd name="T77" fmla="*/ 571 h 2471"/>
                <a:gd name="T78" fmla="*/ 219 w 1986"/>
                <a:gd name="T79" fmla="*/ 799 h 2471"/>
                <a:gd name="T80" fmla="*/ 219 w 1986"/>
                <a:gd name="T81" fmla="*/ 1142 h 2471"/>
                <a:gd name="T82" fmla="*/ 516 w 1986"/>
                <a:gd name="T83" fmla="*/ 1899 h 2471"/>
                <a:gd name="T84" fmla="*/ 982 w 1986"/>
                <a:gd name="T85" fmla="*/ 2207 h 2471"/>
                <a:gd name="T86" fmla="*/ 1767 w 1986"/>
                <a:gd name="T87" fmla="*/ 1153 h 2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86" h="2471">
                  <a:moveTo>
                    <a:pt x="989" y="1654"/>
                  </a:moveTo>
                  <a:cubicBezTo>
                    <a:pt x="1024" y="1651"/>
                    <a:pt x="1060" y="1636"/>
                    <a:pt x="1084" y="1605"/>
                  </a:cubicBezTo>
                  <a:cubicBezTo>
                    <a:pt x="1084" y="1605"/>
                    <a:pt x="1084" y="1605"/>
                    <a:pt x="1652" y="881"/>
                  </a:cubicBezTo>
                  <a:cubicBezTo>
                    <a:pt x="1652" y="881"/>
                    <a:pt x="1652" y="881"/>
                    <a:pt x="1652" y="1151"/>
                  </a:cubicBezTo>
                  <a:cubicBezTo>
                    <a:pt x="1652" y="1713"/>
                    <a:pt x="1095" y="2090"/>
                    <a:pt x="982" y="2090"/>
                  </a:cubicBezTo>
                  <a:cubicBezTo>
                    <a:pt x="920" y="2090"/>
                    <a:pt x="759" y="2008"/>
                    <a:pt x="602" y="1824"/>
                  </a:cubicBezTo>
                  <a:cubicBezTo>
                    <a:pt x="500" y="1707"/>
                    <a:pt x="334" y="1461"/>
                    <a:pt x="334" y="1142"/>
                  </a:cubicBezTo>
                  <a:cubicBezTo>
                    <a:pt x="334" y="1102"/>
                    <a:pt x="334" y="799"/>
                    <a:pt x="334" y="799"/>
                  </a:cubicBezTo>
                  <a:cubicBezTo>
                    <a:pt x="334" y="752"/>
                    <a:pt x="376" y="697"/>
                    <a:pt x="421" y="682"/>
                  </a:cubicBezTo>
                  <a:cubicBezTo>
                    <a:pt x="432" y="675"/>
                    <a:pt x="770" y="560"/>
                    <a:pt x="883" y="482"/>
                  </a:cubicBezTo>
                  <a:cubicBezTo>
                    <a:pt x="920" y="456"/>
                    <a:pt x="951" y="442"/>
                    <a:pt x="984" y="442"/>
                  </a:cubicBezTo>
                  <a:cubicBezTo>
                    <a:pt x="1018" y="442"/>
                    <a:pt x="1051" y="456"/>
                    <a:pt x="1093" y="482"/>
                  </a:cubicBezTo>
                  <a:cubicBezTo>
                    <a:pt x="1203" y="553"/>
                    <a:pt x="1389" y="628"/>
                    <a:pt x="1495" y="668"/>
                  </a:cubicBezTo>
                  <a:cubicBezTo>
                    <a:pt x="1482" y="675"/>
                    <a:pt x="1471" y="684"/>
                    <a:pt x="1464" y="695"/>
                  </a:cubicBezTo>
                  <a:cubicBezTo>
                    <a:pt x="1464" y="695"/>
                    <a:pt x="1464" y="695"/>
                    <a:pt x="965" y="1328"/>
                  </a:cubicBezTo>
                  <a:cubicBezTo>
                    <a:pt x="965" y="1328"/>
                    <a:pt x="965" y="1328"/>
                    <a:pt x="763" y="1129"/>
                  </a:cubicBezTo>
                  <a:cubicBezTo>
                    <a:pt x="710" y="1080"/>
                    <a:pt x="628" y="1080"/>
                    <a:pt x="575" y="1131"/>
                  </a:cubicBezTo>
                  <a:cubicBezTo>
                    <a:pt x="527" y="1180"/>
                    <a:pt x="527" y="1266"/>
                    <a:pt x="580" y="1315"/>
                  </a:cubicBezTo>
                  <a:cubicBezTo>
                    <a:pt x="580" y="1315"/>
                    <a:pt x="580" y="1315"/>
                    <a:pt x="887" y="1616"/>
                  </a:cubicBezTo>
                  <a:cubicBezTo>
                    <a:pt x="914" y="1640"/>
                    <a:pt x="945" y="1654"/>
                    <a:pt x="978" y="1654"/>
                  </a:cubicBezTo>
                  <a:cubicBezTo>
                    <a:pt x="982" y="1654"/>
                    <a:pt x="984" y="1654"/>
                    <a:pt x="989" y="1654"/>
                  </a:cubicBezTo>
                  <a:close/>
                  <a:moveTo>
                    <a:pt x="1862" y="434"/>
                  </a:moveTo>
                  <a:cubicBezTo>
                    <a:pt x="1931" y="458"/>
                    <a:pt x="1986" y="535"/>
                    <a:pt x="1986" y="609"/>
                  </a:cubicBezTo>
                  <a:cubicBezTo>
                    <a:pt x="1986" y="609"/>
                    <a:pt x="1986" y="1060"/>
                    <a:pt x="1986" y="1116"/>
                  </a:cubicBezTo>
                  <a:cubicBezTo>
                    <a:pt x="1986" y="1913"/>
                    <a:pt x="1188" y="2471"/>
                    <a:pt x="978" y="2471"/>
                  </a:cubicBezTo>
                  <a:cubicBezTo>
                    <a:pt x="715" y="2471"/>
                    <a:pt x="0" y="1884"/>
                    <a:pt x="0" y="1105"/>
                  </a:cubicBezTo>
                  <a:cubicBezTo>
                    <a:pt x="0" y="1047"/>
                    <a:pt x="0" y="589"/>
                    <a:pt x="0" y="589"/>
                  </a:cubicBezTo>
                  <a:cubicBezTo>
                    <a:pt x="0" y="516"/>
                    <a:pt x="56" y="438"/>
                    <a:pt x="120" y="411"/>
                  </a:cubicBezTo>
                  <a:cubicBezTo>
                    <a:pt x="120" y="411"/>
                    <a:pt x="639" y="223"/>
                    <a:pt x="792" y="108"/>
                  </a:cubicBezTo>
                  <a:cubicBezTo>
                    <a:pt x="940" y="0"/>
                    <a:pt x="1064" y="31"/>
                    <a:pt x="1175" y="108"/>
                  </a:cubicBezTo>
                  <a:cubicBezTo>
                    <a:pt x="1422" y="285"/>
                    <a:pt x="1862" y="434"/>
                    <a:pt x="1862" y="434"/>
                  </a:cubicBezTo>
                  <a:close/>
                  <a:moveTo>
                    <a:pt x="1767" y="1153"/>
                  </a:moveTo>
                  <a:cubicBezTo>
                    <a:pt x="1767" y="1153"/>
                    <a:pt x="1767" y="1153"/>
                    <a:pt x="1767" y="1153"/>
                  </a:cubicBezTo>
                  <a:cubicBezTo>
                    <a:pt x="1767" y="812"/>
                    <a:pt x="1767" y="812"/>
                    <a:pt x="1767" y="812"/>
                  </a:cubicBezTo>
                  <a:cubicBezTo>
                    <a:pt x="1767" y="719"/>
                    <a:pt x="1696" y="617"/>
                    <a:pt x="1604" y="584"/>
                  </a:cubicBezTo>
                  <a:cubicBezTo>
                    <a:pt x="1601" y="584"/>
                    <a:pt x="1298" y="478"/>
                    <a:pt x="1155" y="385"/>
                  </a:cubicBezTo>
                  <a:cubicBezTo>
                    <a:pt x="1115" y="361"/>
                    <a:pt x="1057" y="327"/>
                    <a:pt x="984" y="327"/>
                  </a:cubicBezTo>
                  <a:cubicBezTo>
                    <a:pt x="929" y="327"/>
                    <a:pt x="874" y="347"/>
                    <a:pt x="816" y="385"/>
                  </a:cubicBezTo>
                  <a:cubicBezTo>
                    <a:pt x="735" y="445"/>
                    <a:pt x="476" y="540"/>
                    <a:pt x="381" y="571"/>
                  </a:cubicBezTo>
                  <a:cubicBezTo>
                    <a:pt x="290" y="604"/>
                    <a:pt x="219" y="702"/>
                    <a:pt x="219" y="799"/>
                  </a:cubicBezTo>
                  <a:cubicBezTo>
                    <a:pt x="219" y="799"/>
                    <a:pt x="219" y="1105"/>
                    <a:pt x="219" y="1142"/>
                  </a:cubicBezTo>
                  <a:cubicBezTo>
                    <a:pt x="219" y="1499"/>
                    <a:pt x="405" y="1769"/>
                    <a:pt x="516" y="1899"/>
                  </a:cubicBezTo>
                  <a:cubicBezTo>
                    <a:pt x="668" y="2079"/>
                    <a:pt x="861" y="2207"/>
                    <a:pt x="982" y="2207"/>
                  </a:cubicBezTo>
                  <a:cubicBezTo>
                    <a:pt x="1170" y="2207"/>
                    <a:pt x="1767" y="1769"/>
                    <a:pt x="1767" y="1153"/>
                  </a:cubicBezTo>
                  <a:close/>
                </a:path>
              </a:pathLst>
            </a:custGeom>
            <a:solidFill>
              <a:srgbClr val="505050">
                <a:lumMod val="20000"/>
                <a:lumOff val="80000"/>
              </a:srgb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2503">
                <a:defRPr/>
              </a:pPr>
              <a:endParaRPr lang="en-US">
                <a:solidFill>
                  <a:srgbClr val="505050"/>
                </a:solidFill>
              </a:endParaRPr>
            </a:p>
          </p:txBody>
        </p:sp>
        <p:sp>
          <p:nvSpPr>
            <p:cNvPr id="91" name="Freeform 90"/>
            <p:cNvSpPr>
              <a:spLocks noEditPoints="1"/>
            </p:cNvSpPr>
            <p:nvPr/>
          </p:nvSpPr>
          <p:spPr bwMode="auto">
            <a:xfrm>
              <a:off x="4559011" y="5432884"/>
              <a:ext cx="222252" cy="276414"/>
            </a:xfrm>
            <a:custGeom>
              <a:avLst/>
              <a:gdLst>
                <a:gd name="T0" fmla="*/ 989 w 1986"/>
                <a:gd name="T1" fmla="*/ 1654 h 2471"/>
                <a:gd name="T2" fmla="*/ 1084 w 1986"/>
                <a:gd name="T3" fmla="*/ 1605 h 2471"/>
                <a:gd name="T4" fmla="*/ 1652 w 1986"/>
                <a:gd name="T5" fmla="*/ 881 h 2471"/>
                <a:gd name="T6" fmla="*/ 1652 w 1986"/>
                <a:gd name="T7" fmla="*/ 1151 h 2471"/>
                <a:gd name="T8" fmla="*/ 982 w 1986"/>
                <a:gd name="T9" fmla="*/ 2090 h 2471"/>
                <a:gd name="T10" fmla="*/ 602 w 1986"/>
                <a:gd name="T11" fmla="*/ 1824 h 2471"/>
                <a:gd name="T12" fmla="*/ 334 w 1986"/>
                <a:gd name="T13" fmla="*/ 1142 h 2471"/>
                <a:gd name="T14" fmla="*/ 334 w 1986"/>
                <a:gd name="T15" fmla="*/ 799 h 2471"/>
                <a:gd name="T16" fmla="*/ 421 w 1986"/>
                <a:gd name="T17" fmla="*/ 682 h 2471"/>
                <a:gd name="T18" fmla="*/ 883 w 1986"/>
                <a:gd name="T19" fmla="*/ 482 h 2471"/>
                <a:gd name="T20" fmla="*/ 984 w 1986"/>
                <a:gd name="T21" fmla="*/ 442 h 2471"/>
                <a:gd name="T22" fmla="*/ 1093 w 1986"/>
                <a:gd name="T23" fmla="*/ 482 h 2471"/>
                <a:gd name="T24" fmla="*/ 1495 w 1986"/>
                <a:gd name="T25" fmla="*/ 668 h 2471"/>
                <a:gd name="T26" fmla="*/ 1464 w 1986"/>
                <a:gd name="T27" fmla="*/ 695 h 2471"/>
                <a:gd name="T28" fmla="*/ 965 w 1986"/>
                <a:gd name="T29" fmla="*/ 1328 h 2471"/>
                <a:gd name="T30" fmla="*/ 763 w 1986"/>
                <a:gd name="T31" fmla="*/ 1129 h 2471"/>
                <a:gd name="T32" fmla="*/ 575 w 1986"/>
                <a:gd name="T33" fmla="*/ 1131 h 2471"/>
                <a:gd name="T34" fmla="*/ 580 w 1986"/>
                <a:gd name="T35" fmla="*/ 1315 h 2471"/>
                <a:gd name="T36" fmla="*/ 887 w 1986"/>
                <a:gd name="T37" fmla="*/ 1616 h 2471"/>
                <a:gd name="T38" fmla="*/ 978 w 1986"/>
                <a:gd name="T39" fmla="*/ 1654 h 2471"/>
                <a:gd name="T40" fmla="*/ 989 w 1986"/>
                <a:gd name="T41" fmla="*/ 1654 h 2471"/>
                <a:gd name="T42" fmla="*/ 1862 w 1986"/>
                <a:gd name="T43" fmla="*/ 434 h 2471"/>
                <a:gd name="T44" fmla="*/ 1986 w 1986"/>
                <a:gd name="T45" fmla="*/ 609 h 2471"/>
                <a:gd name="T46" fmla="*/ 1986 w 1986"/>
                <a:gd name="T47" fmla="*/ 1116 h 2471"/>
                <a:gd name="T48" fmla="*/ 978 w 1986"/>
                <a:gd name="T49" fmla="*/ 2471 h 2471"/>
                <a:gd name="T50" fmla="*/ 0 w 1986"/>
                <a:gd name="T51" fmla="*/ 1105 h 2471"/>
                <a:gd name="T52" fmla="*/ 0 w 1986"/>
                <a:gd name="T53" fmla="*/ 589 h 2471"/>
                <a:gd name="T54" fmla="*/ 120 w 1986"/>
                <a:gd name="T55" fmla="*/ 411 h 2471"/>
                <a:gd name="T56" fmla="*/ 792 w 1986"/>
                <a:gd name="T57" fmla="*/ 108 h 2471"/>
                <a:gd name="T58" fmla="*/ 1175 w 1986"/>
                <a:gd name="T59" fmla="*/ 108 h 2471"/>
                <a:gd name="T60" fmla="*/ 1862 w 1986"/>
                <a:gd name="T61" fmla="*/ 434 h 2471"/>
                <a:gd name="T62" fmla="*/ 1767 w 1986"/>
                <a:gd name="T63" fmla="*/ 1153 h 2471"/>
                <a:gd name="T64" fmla="*/ 1767 w 1986"/>
                <a:gd name="T65" fmla="*/ 1153 h 2471"/>
                <a:gd name="T66" fmla="*/ 1767 w 1986"/>
                <a:gd name="T67" fmla="*/ 812 h 2471"/>
                <a:gd name="T68" fmla="*/ 1604 w 1986"/>
                <a:gd name="T69" fmla="*/ 584 h 2471"/>
                <a:gd name="T70" fmla="*/ 1155 w 1986"/>
                <a:gd name="T71" fmla="*/ 385 h 2471"/>
                <a:gd name="T72" fmla="*/ 984 w 1986"/>
                <a:gd name="T73" fmla="*/ 327 h 2471"/>
                <a:gd name="T74" fmla="*/ 816 w 1986"/>
                <a:gd name="T75" fmla="*/ 385 h 2471"/>
                <a:gd name="T76" fmla="*/ 381 w 1986"/>
                <a:gd name="T77" fmla="*/ 571 h 2471"/>
                <a:gd name="T78" fmla="*/ 219 w 1986"/>
                <a:gd name="T79" fmla="*/ 799 h 2471"/>
                <a:gd name="T80" fmla="*/ 219 w 1986"/>
                <a:gd name="T81" fmla="*/ 1142 h 2471"/>
                <a:gd name="T82" fmla="*/ 516 w 1986"/>
                <a:gd name="T83" fmla="*/ 1899 h 2471"/>
                <a:gd name="T84" fmla="*/ 982 w 1986"/>
                <a:gd name="T85" fmla="*/ 2207 h 2471"/>
                <a:gd name="T86" fmla="*/ 1767 w 1986"/>
                <a:gd name="T87" fmla="*/ 1153 h 2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86" h="2471">
                  <a:moveTo>
                    <a:pt x="989" y="1654"/>
                  </a:moveTo>
                  <a:cubicBezTo>
                    <a:pt x="1024" y="1651"/>
                    <a:pt x="1060" y="1636"/>
                    <a:pt x="1084" y="1605"/>
                  </a:cubicBezTo>
                  <a:cubicBezTo>
                    <a:pt x="1084" y="1605"/>
                    <a:pt x="1084" y="1605"/>
                    <a:pt x="1652" y="881"/>
                  </a:cubicBezTo>
                  <a:cubicBezTo>
                    <a:pt x="1652" y="881"/>
                    <a:pt x="1652" y="881"/>
                    <a:pt x="1652" y="1151"/>
                  </a:cubicBezTo>
                  <a:cubicBezTo>
                    <a:pt x="1652" y="1713"/>
                    <a:pt x="1095" y="2090"/>
                    <a:pt x="982" y="2090"/>
                  </a:cubicBezTo>
                  <a:cubicBezTo>
                    <a:pt x="920" y="2090"/>
                    <a:pt x="759" y="2008"/>
                    <a:pt x="602" y="1824"/>
                  </a:cubicBezTo>
                  <a:cubicBezTo>
                    <a:pt x="500" y="1707"/>
                    <a:pt x="334" y="1461"/>
                    <a:pt x="334" y="1142"/>
                  </a:cubicBezTo>
                  <a:cubicBezTo>
                    <a:pt x="334" y="1102"/>
                    <a:pt x="334" y="799"/>
                    <a:pt x="334" y="799"/>
                  </a:cubicBezTo>
                  <a:cubicBezTo>
                    <a:pt x="334" y="752"/>
                    <a:pt x="376" y="697"/>
                    <a:pt x="421" y="682"/>
                  </a:cubicBezTo>
                  <a:cubicBezTo>
                    <a:pt x="432" y="675"/>
                    <a:pt x="770" y="560"/>
                    <a:pt x="883" y="482"/>
                  </a:cubicBezTo>
                  <a:cubicBezTo>
                    <a:pt x="920" y="456"/>
                    <a:pt x="951" y="442"/>
                    <a:pt x="984" y="442"/>
                  </a:cubicBezTo>
                  <a:cubicBezTo>
                    <a:pt x="1018" y="442"/>
                    <a:pt x="1051" y="456"/>
                    <a:pt x="1093" y="482"/>
                  </a:cubicBezTo>
                  <a:cubicBezTo>
                    <a:pt x="1203" y="553"/>
                    <a:pt x="1389" y="628"/>
                    <a:pt x="1495" y="668"/>
                  </a:cubicBezTo>
                  <a:cubicBezTo>
                    <a:pt x="1482" y="675"/>
                    <a:pt x="1471" y="684"/>
                    <a:pt x="1464" y="695"/>
                  </a:cubicBezTo>
                  <a:cubicBezTo>
                    <a:pt x="1464" y="695"/>
                    <a:pt x="1464" y="695"/>
                    <a:pt x="965" y="1328"/>
                  </a:cubicBezTo>
                  <a:cubicBezTo>
                    <a:pt x="965" y="1328"/>
                    <a:pt x="965" y="1328"/>
                    <a:pt x="763" y="1129"/>
                  </a:cubicBezTo>
                  <a:cubicBezTo>
                    <a:pt x="710" y="1080"/>
                    <a:pt x="628" y="1080"/>
                    <a:pt x="575" y="1131"/>
                  </a:cubicBezTo>
                  <a:cubicBezTo>
                    <a:pt x="527" y="1180"/>
                    <a:pt x="527" y="1266"/>
                    <a:pt x="580" y="1315"/>
                  </a:cubicBezTo>
                  <a:cubicBezTo>
                    <a:pt x="580" y="1315"/>
                    <a:pt x="580" y="1315"/>
                    <a:pt x="887" y="1616"/>
                  </a:cubicBezTo>
                  <a:cubicBezTo>
                    <a:pt x="914" y="1640"/>
                    <a:pt x="945" y="1654"/>
                    <a:pt x="978" y="1654"/>
                  </a:cubicBezTo>
                  <a:cubicBezTo>
                    <a:pt x="982" y="1654"/>
                    <a:pt x="984" y="1654"/>
                    <a:pt x="989" y="1654"/>
                  </a:cubicBezTo>
                  <a:close/>
                  <a:moveTo>
                    <a:pt x="1862" y="434"/>
                  </a:moveTo>
                  <a:cubicBezTo>
                    <a:pt x="1931" y="458"/>
                    <a:pt x="1986" y="535"/>
                    <a:pt x="1986" y="609"/>
                  </a:cubicBezTo>
                  <a:cubicBezTo>
                    <a:pt x="1986" y="609"/>
                    <a:pt x="1986" y="1060"/>
                    <a:pt x="1986" y="1116"/>
                  </a:cubicBezTo>
                  <a:cubicBezTo>
                    <a:pt x="1986" y="1913"/>
                    <a:pt x="1188" y="2471"/>
                    <a:pt x="978" y="2471"/>
                  </a:cubicBezTo>
                  <a:cubicBezTo>
                    <a:pt x="715" y="2471"/>
                    <a:pt x="0" y="1884"/>
                    <a:pt x="0" y="1105"/>
                  </a:cubicBezTo>
                  <a:cubicBezTo>
                    <a:pt x="0" y="1047"/>
                    <a:pt x="0" y="589"/>
                    <a:pt x="0" y="589"/>
                  </a:cubicBezTo>
                  <a:cubicBezTo>
                    <a:pt x="0" y="516"/>
                    <a:pt x="56" y="438"/>
                    <a:pt x="120" y="411"/>
                  </a:cubicBezTo>
                  <a:cubicBezTo>
                    <a:pt x="120" y="411"/>
                    <a:pt x="639" y="223"/>
                    <a:pt x="792" y="108"/>
                  </a:cubicBezTo>
                  <a:cubicBezTo>
                    <a:pt x="940" y="0"/>
                    <a:pt x="1064" y="31"/>
                    <a:pt x="1175" y="108"/>
                  </a:cubicBezTo>
                  <a:cubicBezTo>
                    <a:pt x="1422" y="285"/>
                    <a:pt x="1862" y="434"/>
                    <a:pt x="1862" y="434"/>
                  </a:cubicBezTo>
                  <a:close/>
                  <a:moveTo>
                    <a:pt x="1767" y="1153"/>
                  </a:moveTo>
                  <a:cubicBezTo>
                    <a:pt x="1767" y="1153"/>
                    <a:pt x="1767" y="1153"/>
                    <a:pt x="1767" y="1153"/>
                  </a:cubicBezTo>
                  <a:cubicBezTo>
                    <a:pt x="1767" y="812"/>
                    <a:pt x="1767" y="812"/>
                    <a:pt x="1767" y="812"/>
                  </a:cubicBezTo>
                  <a:cubicBezTo>
                    <a:pt x="1767" y="719"/>
                    <a:pt x="1696" y="617"/>
                    <a:pt x="1604" y="584"/>
                  </a:cubicBezTo>
                  <a:cubicBezTo>
                    <a:pt x="1601" y="584"/>
                    <a:pt x="1298" y="478"/>
                    <a:pt x="1155" y="385"/>
                  </a:cubicBezTo>
                  <a:cubicBezTo>
                    <a:pt x="1115" y="361"/>
                    <a:pt x="1057" y="327"/>
                    <a:pt x="984" y="327"/>
                  </a:cubicBezTo>
                  <a:cubicBezTo>
                    <a:pt x="929" y="327"/>
                    <a:pt x="874" y="347"/>
                    <a:pt x="816" y="385"/>
                  </a:cubicBezTo>
                  <a:cubicBezTo>
                    <a:pt x="735" y="445"/>
                    <a:pt x="476" y="540"/>
                    <a:pt x="381" y="571"/>
                  </a:cubicBezTo>
                  <a:cubicBezTo>
                    <a:pt x="290" y="604"/>
                    <a:pt x="219" y="702"/>
                    <a:pt x="219" y="799"/>
                  </a:cubicBezTo>
                  <a:cubicBezTo>
                    <a:pt x="219" y="799"/>
                    <a:pt x="219" y="1105"/>
                    <a:pt x="219" y="1142"/>
                  </a:cubicBezTo>
                  <a:cubicBezTo>
                    <a:pt x="219" y="1499"/>
                    <a:pt x="405" y="1769"/>
                    <a:pt x="516" y="1899"/>
                  </a:cubicBezTo>
                  <a:cubicBezTo>
                    <a:pt x="668" y="2079"/>
                    <a:pt x="861" y="2207"/>
                    <a:pt x="982" y="2207"/>
                  </a:cubicBezTo>
                  <a:cubicBezTo>
                    <a:pt x="1170" y="2207"/>
                    <a:pt x="1767" y="1769"/>
                    <a:pt x="1767" y="1153"/>
                  </a:cubicBezTo>
                  <a:close/>
                </a:path>
              </a:pathLst>
            </a:custGeom>
            <a:solidFill>
              <a:srgbClr val="505050">
                <a:lumMod val="20000"/>
                <a:lumOff val="80000"/>
              </a:srgb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2503">
                <a:defRPr/>
              </a:pPr>
              <a:endParaRPr lang="en-US">
                <a:solidFill>
                  <a:srgbClr val="505050"/>
                </a:solidFill>
              </a:endParaRPr>
            </a:p>
          </p:txBody>
        </p:sp>
        <p:pic>
          <p:nvPicPr>
            <p:cNvPr id="92" name="Picture 91"/>
            <p:cNvPicPr>
              <a:picLocks noChangeAspect="1"/>
            </p:cNvPicPr>
            <p:nvPr/>
          </p:nvPicPr>
          <p:blipFill rotWithShape="1">
            <a:blip r:embed="rId3">
              <a:extLst>
                <a:ext uri="{28A0092B-C50C-407E-A947-70E740481C1C}">
                  <a14:useLocalDpi xmlns:a14="http://schemas.microsoft.com/office/drawing/2010/main" val="0"/>
                </a:ext>
              </a:extLst>
            </a:blip>
            <a:srcRect t="1" r="1947" b="8924"/>
            <a:stretch/>
          </p:blipFill>
          <p:spPr>
            <a:xfrm>
              <a:off x="4315866" y="5335070"/>
              <a:ext cx="704088" cy="502920"/>
            </a:xfrm>
            <a:prstGeom prst="rect">
              <a:avLst/>
            </a:prstGeom>
          </p:spPr>
        </p:pic>
        <p:pic>
          <p:nvPicPr>
            <p:cNvPr id="93" name="Picture 92"/>
            <p:cNvPicPr>
              <a:picLocks noChangeAspect="1"/>
            </p:cNvPicPr>
            <p:nvPr/>
          </p:nvPicPr>
          <p:blipFill rotWithShape="1">
            <a:blip r:embed="rId3">
              <a:extLst>
                <a:ext uri="{28A0092B-C50C-407E-A947-70E740481C1C}">
                  <a14:useLocalDpi xmlns:a14="http://schemas.microsoft.com/office/drawing/2010/main" val="0"/>
                </a:ext>
              </a:extLst>
            </a:blip>
            <a:srcRect l="2" r="59168" b="8924"/>
            <a:stretch/>
          </p:blipFill>
          <p:spPr>
            <a:xfrm>
              <a:off x="5222104" y="5466632"/>
              <a:ext cx="228600" cy="392115"/>
            </a:xfrm>
            <a:prstGeom prst="rect">
              <a:avLst/>
            </a:prstGeom>
          </p:spPr>
        </p:pic>
        <p:pic>
          <p:nvPicPr>
            <p:cNvPr id="94" name="Picture 93"/>
            <p:cNvPicPr>
              <a:picLocks noChangeAspect="1"/>
            </p:cNvPicPr>
            <p:nvPr/>
          </p:nvPicPr>
          <p:blipFill rotWithShape="1">
            <a:blip r:embed="rId3">
              <a:extLst>
                <a:ext uri="{28A0092B-C50C-407E-A947-70E740481C1C}">
                  <a14:useLocalDpi xmlns:a14="http://schemas.microsoft.com/office/drawing/2010/main" val="0"/>
                </a:ext>
              </a:extLst>
            </a:blip>
            <a:srcRect t="1" r="53472" b="8924"/>
            <a:stretch/>
          </p:blipFill>
          <p:spPr>
            <a:xfrm>
              <a:off x="3716019" y="5331840"/>
              <a:ext cx="402472" cy="605833"/>
            </a:xfrm>
            <a:prstGeom prst="rect">
              <a:avLst/>
            </a:prstGeom>
          </p:spPr>
        </p:pic>
        <p:sp>
          <p:nvSpPr>
            <p:cNvPr id="95" name="Freeform 94"/>
            <p:cNvSpPr>
              <a:spLocks noEditPoints="1"/>
            </p:cNvSpPr>
            <p:nvPr/>
          </p:nvSpPr>
          <p:spPr bwMode="black">
            <a:xfrm>
              <a:off x="3360958" y="5289026"/>
              <a:ext cx="2112688" cy="667362"/>
            </a:xfrm>
            <a:custGeom>
              <a:avLst/>
              <a:gdLst>
                <a:gd name="T0" fmla="*/ 1781 w 1985"/>
                <a:gd name="T1" fmla="*/ 576 h 627"/>
                <a:gd name="T2" fmla="*/ 1781 w 1985"/>
                <a:gd name="T3" fmla="*/ 576 h 627"/>
                <a:gd name="T4" fmla="*/ 1781 w 1985"/>
                <a:gd name="T5" fmla="*/ 576 h 627"/>
                <a:gd name="T6" fmla="*/ 1781 w 1985"/>
                <a:gd name="T7" fmla="*/ 576 h 627"/>
                <a:gd name="T8" fmla="*/ 1781 w 1985"/>
                <a:gd name="T9" fmla="*/ 576 h 627"/>
                <a:gd name="T10" fmla="*/ 1781 w 1985"/>
                <a:gd name="T11" fmla="*/ 576 h 627"/>
                <a:gd name="T12" fmla="*/ 1745 w 1985"/>
                <a:gd name="T13" fmla="*/ 627 h 627"/>
                <a:gd name="T14" fmla="*/ 1787 w 1985"/>
                <a:gd name="T15" fmla="*/ 590 h 627"/>
                <a:gd name="T16" fmla="*/ 1788 w 1985"/>
                <a:gd name="T17" fmla="*/ 581 h 627"/>
                <a:gd name="T18" fmla="*/ 1846 w 1985"/>
                <a:gd name="T19" fmla="*/ 575 h 627"/>
                <a:gd name="T20" fmla="*/ 1846 w 1985"/>
                <a:gd name="T21" fmla="*/ 575 h 627"/>
                <a:gd name="T22" fmla="*/ 1853 w 1985"/>
                <a:gd name="T23" fmla="*/ 575 h 627"/>
                <a:gd name="T24" fmla="*/ 1855 w 1985"/>
                <a:gd name="T25" fmla="*/ 575 h 627"/>
                <a:gd name="T26" fmla="*/ 1854 w 1985"/>
                <a:gd name="T27" fmla="*/ 584 h 627"/>
                <a:gd name="T28" fmla="*/ 1856 w 1985"/>
                <a:gd name="T29" fmla="*/ 574 h 627"/>
                <a:gd name="T30" fmla="*/ 1862 w 1985"/>
                <a:gd name="T31" fmla="*/ 572 h 627"/>
                <a:gd name="T32" fmla="*/ 1867 w 1985"/>
                <a:gd name="T33" fmla="*/ 581 h 627"/>
                <a:gd name="T34" fmla="*/ 1867 w 1985"/>
                <a:gd name="T35" fmla="*/ 581 h 627"/>
                <a:gd name="T36" fmla="*/ 1858 w 1985"/>
                <a:gd name="T37" fmla="*/ 582 h 627"/>
                <a:gd name="T38" fmla="*/ 1856 w 1985"/>
                <a:gd name="T39" fmla="*/ 574 h 627"/>
                <a:gd name="T40" fmla="*/ 1855 w 1985"/>
                <a:gd name="T41" fmla="*/ 593 h 627"/>
                <a:gd name="T42" fmla="*/ 1849 w 1985"/>
                <a:gd name="T43" fmla="*/ 585 h 627"/>
                <a:gd name="T44" fmla="*/ 1850 w 1985"/>
                <a:gd name="T45" fmla="*/ 585 h 627"/>
                <a:gd name="T46" fmla="*/ 1858 w 1985"/>
                <a:gd name="T47" fmla="*/ 583 h 627"/>
                <a:gd name="T48" fmla="*/ 1860 w 1985"/>
                <a:gd name="T49" fmla="*/ 592 h 627"/>
                <a:gd name="T50" fmla="*/ 1867 w 1985"/>
                <a:gd name="T51" fmla="*/ 590 h 627"/>
                <a:gd name="T52" fmla="*/ 1861 w 1985"/>
                <a:gd name="T53" fmla="*/ 591 h 627"/>
                <a:gd name="T54" fmla="*/ 1859 w 1985"/>
                <a:gd name="T55" fmla="*/ 583 h 627"/>
                <a:gd name="T56" fmla="*/ 1867 w 1985"/>
                <a:gd name="T57" fmla="*/ 582 h 627"/>
                <a:gd name="T58" fmla="*/ 1931 w 1985"/>
                <a:gd name="T59" fmla="*/ 589 h 627"/>
                <a:gd name="T60" fmla="*/ 1931 w 1985"/>
                <a:gd name="T61" fmla="*/ 575 h 627"/>
                <a:gd name="T62" fmla="*/ 1752 w 1985"/>
                <a:gd name="T63" fmla="*/ 522 h 627"/>
                <a:gd name="T64" fmla="*/ 1776 w 1985"/>
                <a:gd name="T65" fmla="*/ 581 h 627"/>
                <a:gd name="T66" fmla="*/ 1776 w 1985"/>
                <a:gd name="T67" fmla="*/ 581 h 627"/>
                <a:gd name="T68" fmla="*/ 1776 w 1985"/>
                <a:gd name="T69" fmla="*/ 581 h 627"/>
                <a:gd name="T70" fmla="*/ 1776 w 1985"/>
                <a:gd name="T71" fmla="*/ 581 h 627"/>
                <a:gd name="T72" fmla="*/ 1776 w 1985"/>
                <a:gd name="T73" fmla="*/ 581 h 627"/>
                <a:gd name="T74" fmla="*/ 1583 w 1985"/>
                <a:gd name="T75" fmla="*/ 59 h 627"/>
                <a:gd name="T76" fmla="*/ 803 w 1985"/>
                <a:gd name="T77" fmla="*/ 570 h 627"/>
                <a:gd name="T78" fmla="*/ 1288 w 1985"/>
                <a:gd name="T79" fmla="*/ 580 h 627"/>
                <a:gd name="T80" fmla="*/ 1275 w 1985"/>
                <a:gd name="T81" fmla="*/ 540 h 627"/>
                <a:gd name="T82" fmla="*/ 902 w 1985"/>
                <a:gd name="T83" fmla="*/ 482 h 627"/>
                <a:gd name="T84" fmla="*/ 1557 w 1985"/>
                <a:gd name="T85" fmla="*/ 482 h 627"/>
                <a:gd name="T86" fmla="*/ 292 w 1985"/>
                <a:gd name="T87" fmla="*/ 16 h 627"/>
                <a:gd name="T88" fmla="*/ 708 w 1985"/>
                <a:gd name="T89" fmla="*/ 627 h 627"/>
                <a:gd name="T90" fmla="*/ 292 w 1985"/>
                <a:gd name="T91" fmla="*/ 479 h 627"/>
                <a:gd name="T92" fmla="*/ 670 w 1985"/>
                <a:gd name="T93" fmla="*/ 585 h 627"/>
                <a:gd name="T94" fmla="*/ 333 w 1985"/>
                <a:gd name="T95" fmla="*/ 57 h 627"/>
                <a:gd name="T96" fmla="*/ 238 w 1985"/>
                <a:gd name="T97" fmla="*/ 546 h 627"/>
                <a:gd name="T98" fmla="*/ 247 w 1985"/>
                <a:gd name="T99" fmla="*/ 480 h 627"/>
                <a:gd name="T100" fmla="*/ 307 w 1985"/>
                <a:gd name="T101" fmla="*/ 362 h 627"/>
                <a:gd name="T102" fmla="*/ 205 w 1985"/>
                <a:gd name="T103" fmla="*/ 339 h 627"/>
                <a:gd name="T104" fmla="*/ 86 w 1985"/>
                <a:gd name="T105" fmla="*/ 368 h 627"/>
                <a:gd name="T106" fmla="*/ 95 w 1985"/>
                <a:gd name="T107" fmla="*/ 587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85" h="627">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968" y="133"/>
                  </a:moveTo>
                  <a:cubicBezTo>
                    <a:pt x="1745" y="133"/>
                    <a:pt x="1745" y="133"/>
                    <a:pt x="1745" y="133"/>
                  </a:cubicBezTo>
                  <a:cubicBezTo>
                    <a:pt x="1735" y="133"/>
                    <a:pt x="1728" y="140"/>
                    <a:pt x="1728" y="150"/>
                  </a:cubicBezTo>
                  <a:cubicBezTo>
                    <a:pt x="1728" y="610"/>
                    <a:pt x="1728" y="610"/>
                    <a:pt x="1728" y="610"/>
                  </a:cubicBezTo>
                  <a:cubicBezTo>
                    <a:pt x="1728" y="619"/>
                    <a:pt x="1735" y="627"/>
                    <a:pt x="1745" y="627"/>
                  </a:cubicBezTo>
                  <a:cubicBezTo>
                    <a:pt x="1968" y="627"/>
                    <a:pt x="1968" y="627"/>
                    <a:pt x="1968" y="627"/>
                  </a:cubicBezTo>
                  <a:cubicBezTo>
                    <a:pt x="1978" y="627"/>
                    <a:pt x="1985" y="619"/>
                    <a:pt x="1985" y="610"/>
                  </a:cubicBezTo>
                  <a:cubicBezTo>
                    <a:pt x="1985" y="150"/>
                    <a:pt x="1985" y="150"/>
                    <a:pt x="1985" y="150"/>
                  </a:cubicBezTo>
                  <a:cubicBezTo>
                    <a:pt x="1985" y="140"/>
                    <a:pt x="1978" y="133"/>
                    <a:pt x="1968" y="133"/>
                  </a:cubicBezTo>
                  <a:close/>
                  <a:moveTo>
                    <a:pt x="1787" y="590"/>
                  </a:moveTo>
                  <a:cubicBezTo>
                    <a:pt x="1784" y="586"/>
                    <a:pt x="1784" y="586"/>
                    <a:pt x="1784" y="586"/>
                  </a:cubicBezTo>
                  <a:cubicBezTo>
                    <a:pt x="1783" y="587"/>
                    <a:pt x="1782" y="587"/>
                    <a:pt x="1781" y="587"/>
                  </a:cubicBezTo>
                  <a:cubicBezTo>
                    <a:pt x="1777" y="587"/>
                    <a:pt x="1774" y="584"/>
                    <a:pt x="1774" y="581"/>
                  </a:cubicBezTo>
                  <a:cubicBezTo>
                    <a:pt x="1774" y="577"/>
                    <a:pt x="1777" y="574"/>
                    <a:pt x="1781" y="574"/>
                  </a:cubicBezTo>
                  <a:cubicBezTo>
                    <a:pt x="1785" y="574"/>
                    <a:pt x="1788" y="577"/>
                    <a:pt x="1788" y="581"/>
                  </a:cubicBezTo>
                  <a:cubicBezTo>
                    <a:pt x="1788" y="582"/>
                    <a:pt x="1787" y="584"/>
                    <a:pt x="1786" y="585"/>
                  </a:cubicBezTo>
                  <a:cubicBezTo>
                    <a:pt x="1788" y="589"/>
                    <a:pt x="1788" y="589"/>
                    <a:pt x="1788" y="589"/>
                  </a:cubicBezTo>
                  <a:lnTo>
                    <a:pt x="1787" y="590"/>
                  </a:lnTo>
                  <a:close/>
                  <a:moveTo>
                    <a:pt x="1848" y="583"/>
                  </a:moveTo>
                  <a:cubicBezTo>
                    <a:pt x="1846" y="575"/>
                    <a:pt x="1846" y="575"/>
                    <a:pt x="1846" y="575"/>
                  </a:cubicBezTo>
                  <a:cubicBezTo>
                    <a:pt x="1846" y="575"/>
                    <a:pt x="1846" y="575"/>
                    <a:pt x="1846" y="575"/>
                  </a:cubicBezTo>
                  <a:cubicBezTo>
                    <a:pt x="1846" y="575"/>
                    <a:pt x="1846" y="575"/>
                    <a:pt x="1846" y="575"/>
                  </a:cubicBezTo>
                  <a:cubicBezTo>
                    <a:pt x="1846" y="575"/>
                    <a:pt x="1846" y="575"/>
                    <a:pt x="1846" y="575"/>
                  </a:cubicBezTo>
                  <a:cubicBezTo>
                    <a:pt x="1846" y="575"/>
                    <a:pt x="1846" y="575"/>
                    <a:pt x="1846" y="575"/>
                  </a:cubicBezTo>
                  <a:cubicBezTo>
                    <a:pt x="1846" y="575"/>
                    <a:pt x="1846" y="575"/>
                    <a:pt x="1846" y="575"/>
                  </a:cubicBezTo>
                  <a:cubicBezTo>
                    <a:pt x="1847" y="575"/>
                    <a:pt x="1847" y="575"/>
                    <a:pt x="1848" y="575"/>
                  </a:cubicBezTo>
                  <a:cubicBezTo>
                    <a:pt x="1848" y="576"/>
                    <a:pt x="1849" y="576"/>
                    <a:pt x="1849" y="576"/>
                  </a:cubicBezTo>
                  <a:cubicBezTo>
                    <a:pt x="1850" y="576"/>
                    <a:pt x="1850" y="576"/>
                    <a:pt x="1850" y="576"/>
                  </a:cubicBezTo>
                  <a:cubicBezTo>
                    <a:pt x="1851" y="576"/>
                    <a:pt x="1851" y="576"/>
                    <a:pt x="1852" y="576"/>
                  </a:cubicBezTo>
                  <a:cubicBezTo>
                    <a:pt x="1852" y="576"/>
                    <a:pt x="1853" y="576"/>
                    <a:pt x="1853" y="575"/>
                  </a:cubicBezTo>
                  <a:cubicBezTo>
                    <a:pt x="1854" y="575"/>
                    <a:pt x="1854" y="575"/>
                    <a:pt x="1855" y="574"/>
                  </a:cubicBezTo>
                  <a:cubicBezTo>
                    <a:pt x="1855" y="574"/>
                    <a:pt x="1855" y="574"/>
                    <a:pt x="1855" y="574"/>
                  </a:cubicBezTo>
                  <a:cubicBezTo>
                    <a:pt x="1855" y="574"/>
                    <a:pt x="1855" y="574"/>
                    <a:pt x="1855" y="574"/>
                  </a:cubicBezTo>
                  <a:cubicBezTo>
                    <a:pt x="1855" y="575"/>
                    <a:pt x="1855" y="575"/>
                    <a:pt x="1855" y="575"/>
                  </a:cubicBezTo>
                  <a:cubicBezTo>
                    <a:pt x="1855" y="575"/>
                    <a:pt x="1855" y="575"/>
                    <a:pt x="1855" y="575"/>
                  </a:cubicBezTo>
                  <a:cubicBezTo>
                    <a:pt x="1857" y="582"/>
                    <a:pt x="1857" y="582"/>
                    <a:pt x="1857" y="582"/>
                  </a:cubicBezTo>
                  <a:cubicBezTo>
                    <a:pt x="1857" y="582"/>
                    <a:pt x="1857" y="582"/>
                    <a:pt x="1857" y="582"/>
                  </a:cubicBezTo>
                  <a:cubicBezTo>
                    <a:pt x="1857" y="582"/>
                    <a:pt x="1857" y="582"/>
                    <a:pt x="1857" y="582"/>
                  </a:cubicBezTo>
                  <a:cubicBezTo>
                    <a:pt x="1857" y="583"/>
                    <a:pt x="1857" y="583"/>
                    <a:pt x="1857" y="583"/>
                  </a:cubicBezTo>
                  <a:cubicBezTo>
                    <a:pt x="1856" y="583"/>
                    <a:pt x="1855" y="584"/>
                    <a:pt x="1854" y="584"/>
                  </a:cubicBezTo>
                  <a:cubicBezTo>
                    <a:pt x="1854" y="584"/>
                    <a:pt x="1853" y="584"/>
                    <a:pt x="1853" y="584"/>
                  </a:cubicBezTo>
                  <a:cubicBezTo>
                    <a:pt x="1852" y="584"/>
                    <a:pt x="1852" y="584"/>
                    <a:pt x="1851" y="584"/>
                  </a:cubicBezTo>
                  <a:cubicBezTo>
                    <a:pt x="1850" y="584"/>
                    <a:pt x="1849" y="583"/>
                    <a:pt x="1848" y="583"/>
                  </a:cubicBezTo>
                  <a:cubicBezTo>
                    <a:pt x="1848" y="583"/>
                    <a:pt x="1848" y="583"/>
                    <a:pt x="1848" y="583"/>
                  </a:cubicBezTo>
                  <a:close/>
                  <a:moveTo>
                    <a:pt x="1856" y="574"/>
                  </a:moveTo>
                  <a:cubicBezTo>
                    <a:pt x="1856" y="574"/>
                    <a:pt x="1856" y="574"/>
                    <a:pt x="1856" y="574"/>
                  </a:cubicBezTo>
                  <a:cubicBezTo>
                    <a:pt x="1856" y="574"/>
                    <a:pt x="1856" y="574"/>
                    <a:pt x="1856" y="574"/>
                  </a:cubicBezTo>
                  <a:cubicBezTo>
                    <a:pt x="1856" y="573"/>
                    <a:pt x="1857" y="573"/>
                    <a:pt x="1857" y="573"/>
                  </a:cubicBezTo>
                  <a:cubicBezTo>
                    <a:pt x="1858" y="572"/>
                    <a:pt x="1859" y="572"/>
                    <a:pt x="1860" y="572"/>
                  </a:cubicBezTo>
                  <a:cubicBezTo>
                    <a:pt x="1861" y="572"/>
                    <a:pt x="1862" y="572"/>
                    <a:pt x="1862" y="572"/>
                  </a:cubicBezTo>
                  <a:cubicBezTo>
                    <a:pt x="1863" y="572"/>
                    <a:pt x="1864" y="573"/>
                    <a:pt x="1865" y="573"/>
                  </a:cubicBezTo>
                  <a:cubicBezTo>
                    <a:pt x="1865" y="573"/>
                    <a:pt x="1865" y="573"/>
                    <a:pt x="1865" y="573"/>
                  </a:cubicBezTo>
                  <a:cubicBezTo>
                    <a:pt x="1865" y="574"/>
                    <a:pt x="1865" y="574"/>
                    <a:pt x="1865" y="574"/>
                  </a:cubicBezTo>
                  <a:cubicBezTo>
                    <a:pt x="1867" y="581"/>
                    <a:pt x="1867" y="581"/>
                    <a:pt x="1867" y="581"/>
                  </a:cubicBezTo>
                  <a:cubicBezTo>
                    <a:pt x="1867" y="581"/>
                    <a:pt x="1867" y="581"/>
                    <a:pt x="1867" y="581"/>
                  </a:cubicBezTo>
                  <a:cubicBezTo>
                    <a:pt x="1867" y="581"/>
                    <a:pt x="1867" y="581"/>
                    <a:pt x="1867" y="581"/>
                  </a:cubicBezTo>
                  <a:cubicBezTo>
                    <a:pt x="1867" y="581"/>
                    <a:pt x="1867" y="581"/>
                    <a:pt x="1867" y="581"/>
                  </a:cubicBezTo>
                  <a:cubicBezTo>
                    <a:pt x="1867" y="581"/>
                    <a:pt x="1867" y="581"/>
                    <a:pt x="1867" y="581"/>
                  </a:cubicBezTo>
                  <a:cubicBezTo>
                    <a:pt x="1867" y="581"/>
                    <a:pt x="1867" y="581"/>
                    <a:pt x="1867" y="581"/>
                  </a:cubicBezTo>
                  <a:cubicBezTo>
                    <a:pt x="1867" y="581"/>
                    <a:pt x="1867" y="581"/>
                    <a:pt x="1867" y="581"/>
                  </a:cubicBezTo>
                  <a:cubicBezTo>
                    <a:pt x="1865" y="580"/>
                    <a:pt x="1863" y="580"/>
                    <a:pt x="1862" y="580"/>
                  </a:cubicBezTo>
                  <a:cubicBezTo>
                    <a:pt x="1861" y="580"/>
                    <a:pt x="1861" y="580"/>
                    <a:pt x="1860" y="581"/>
                  </a:cubicBezTo>
                  <a:cubicBezTo>
                    <a:pt x="1860" y="581"/>
                    <a:pt x="1859" y="581"/>
                    <a:pt x="1859" y="582"/>
                  </a:cubicBezTo>
                  <a:cubicBezTo>
                    <a:pt x="1859" y="582"/>
                    <a:pt x="1859" y="582"/>
                    <a:pt x="1858" y="582"/>
                  </a:cubicBezTo>
                  <a:cubicBezTo>
                    <a:pt x="1858" y="582"/>
                    <a:pt x="1858" y="582"/>
                    <a:pt x="1858" y="582"/>
                  </a:cubicBezTo>
                  <a:cubicBezTo>
                    <a:pt x="1858" y="581"/>
                    <a:pt x="1858" y="581"/>
                    <a:pt x="1858" y="581"/>
                  </a:cubicBezTo>
                  <a:cubicBezTo>
                    <a:pt x="1857" y="577"/>
                    <a:pt x="1857" y="577"/>
                    <a:pt x="1857" y="577"/>
                  </a:cubicBezTo>
                  <a:cubicBezTo>
                    <a:pt x="1856" y="574"/>
                    <a:pt x="1856" y="574"/>
                    <a:pt x="1856" y="574"/>
                  </a:cubicBezTo>
                  <a:cubicBezTo>
                    <a:pt x="1856" y="574"/>
                    <a:pt x="1856" y="574"/>
                    <a:pt x="1856" y="574"/>
                  </a:cubicBezTo>
                  <a:cubicBezTo>
                    <a:pt x="1856" y="574"/>
                    <a:pt x="1856" y="574"/>
                    <a:pt x="1856" y="574"/>
                  </a:cubicBezTo>
                  <a:close/>
                  <a:moveTo>
                    <a:pt x="1860" y="592"/>
                  </a:moveTo>
                  <a:cubicBezTo>
                    <a:pt x="1859" y="592"/>
                    <a:pt x="1859" y="592"/>
                    <a:pt x="1858" y="592"/>
                  </a:cubicBezTo>
                  <a:cubicBezTo>
                    <a:pt x="1858" y="593"/>
                    <a:pt x="1858" y="593"/>
                    <a:pt x="1857" y="593"/>
                  </a:cubicBezTo>
                  <a:cubicBezTo>
                    <a:pt x="1857" y="593"/>
                    <a:pt x="1857" y="593"/>
                    <a:pt x="1856" y="593"/>
                  </a:cubicBezTo>
                  <a:cubicBezTo>
                    <a:pt x="1856" y="593"/>
                    <a:pt x="1856" y="593"/>
                    <a:pt x="1855" y="593"/>
                  </a:cubicBezTo>
                  <a:cubicBezTo>
                    <a:pt x="1855" y="593"/>
                    <a:pt x="1854" y="593"/>
                    <a:pt x="1854" y="593"/>
                  </a:cubicBezTo>
                  <a:cubicBezTo>
                    <a:pt x="1853" y="593"/>
                    <a:pt x="1853" y="593"/>
                    <a:pt x="1852" y="593"/>
                  </a:cubicBezTo>
                  <a:cubicBezTo>
                    <a:pt x="1852" y="593"/>
                    <a:pt x="1851" y="592"/>
                    <a:pt x="1851" y="592"/>
                  </a:cubicBezTo>
                  <a:cubicBezTo>
                    <a:pt x="1851" y="592"/>
                    <a:pt x="1851" y="592"/>
                    <a:pt x="1851" y="592"/>
                  </a:cubicBezTo>
                  <a:cubicBezTo>
                    <a:pt x="1849" y="585"/>
                    <a:pt x="1849" y="585"/>
                    <a:pt x="1849" y="585"/>
                  </a:cubicBezTo>
                  <a:cubicBezTo>
                    <a:pt x="1849" y="584"/>
                    <a:pt x="1849" y="584"/>
                    <a:pt x="1849" y="584"/>
                  </a:cubicBezTo>
                  <a:cubicBezTo>
                    <a:pt x="1849" y="584"/>
                    <a:pt x="1849" y="584"/>
                    <a:pt x="1849" y="584"/>
                  </a:cubicBezTo>
                  <a:cubicBezTo>
                    <a:pt x="1849" y="584"/>
                    <a:pt x="1849" y="584"/>
                    <a:pt x="1849" y="584"/>
                  </a:cubicBezTo>
                  <a:cubicBezTo>
                    <a:pt x="1849" y="584"/>
                    <a:pt x="1849" y="584"/>
                    <a:pt x="1849" y="584"/>
                  </a:cubicBezTo>
                  <a:cubicBezTo>
                    <a:pt x="1849" y="584"/>
                    <a:pt x="1850" y="585"/>
                    <a:pt x="1850" y="585"/>
                  </a:cubicBezTo>
                  <a:cubicBezTo>
                    <a:pt x="1851" y="585"/>
                    <a:pt x="1851" y="585"/>
                    <a:pt x="1852" y="585"/>
                  </a:cubicBezTo>
                  <a:cubicBezTo>
                    <a:pt x="1853" y="585"/>
                    <a:pt x="1853" y="585"/>
                    <a:pt x="1854" y="585"/>
                  </a:cubicBezTo>
                  <a:cubicBezTo>
                    <a:pt x="1855" y="585"/>
                    <a:pt x="1855" y="585"/>
                    <a:pt x="1856" y="584"/>
                  </a:cubicBezTo>
                  <a:cubicBezTo>
                    <a:pt x="1856" y="584"/>
                    <a:pt x="1857" y="584"/>
                    <a:pt x="1858" y="584"/>
                  </a:cubicBezTo>
                  <a:cubicBezTo>
                    <a:pt x="1858" y="583"/>
                    <a:pt x="1858" y="583"/>
                    <a:pt x="1858" y="583"/>
                  </a:cubicBezTo>
                  <a:cubicBezTo>
                    <a:pt x="1858" y="583"/>
                    <a:pt x="1858" y="584"/>
                    <a:pt x="1858" y="584"/>
                  </a:cubicBezTo>
                  <a:cubicBezTo>
                    <a:pt x="1858" y="584"/>
                    <a:pt x="1858" y="584"/>
                    <a:pt x="1858" y="584"/>
                  </a:cubicBezTo>
                  <a:cubicBezTo>
                    <a:pt x="1858" y="584"/>
                    <a:pt x="1858" y="584"/>
                    <a:pt x="1858" y="584"/>
                  </a:cubicBezTo>
                  <a:cubicBezTo>
                    <a:pt x="1860" y="591"/>
                    <a:pt x="1860" y="591"/>
                    <a:pt x="1860" y="591"/>
                  </a:cubicBezTo>
                  <a:cubicBezTo>
                    <a:pt x="1860" y="591"/>
                    <a:pt x="1860" y="592"/>
                    <a:pt x="1860" y="592"/>
                  </a:cubicBezTo>
                  <a:close/>
                  <a:moveTo>
                    <a:pt x="1870" y="590"/>
                  </a:moveTo>
                  <a:cubicBezTo>
                    <a:pt x="1869" y="590"/>
                    <a:pt x="1869" y="590"/>
                    <a:pt x="1869" y="590"/>
                  </a:cubicBezTo>
                  <a:cubicBezTo>
                    <a:pt x="1869" y="590"/>
                    <a:pt x="1869" y="590"/>
                    <a:pt x="1869" y="590"/>
                  </a:cubicBezTo>
                  <a:cubicBezTo>
                    <a:pt x="1869" y="590"/>
                    <a:pt x="1869" y="590"/>
                    <a:pt x="1869" y="590"/>
                  </a:cubicBezTo>
                  <a:cubicBezTo>
                    <a:pt x="1869" y="590"/>
                    <a:pt x="1868" y="590"/>
                    <a:pt x="1867" y="590"/>
                  </a:cubicBezTo>
                  <a:cubicBezTo>
                    <a:pt x="1866" y="589"/>
                    <a:pt x="1866" y="589"/>
                    <a:pt x="1865" y="589"/>
                  </a:cubicBezTo>
                  <a:cubicBezTo>
                    <a:pt x="1865" y="589"/>
                    <a:pt x="1864" y="589"/>
                    <a:pt x="1864" y="590"/>
                  </a:cubicBezTo>
                  <a:cubicBezTo>
                    <a:pt x="1863" y="590"/>
                    <a:pt x="1863" y="590"/>
                    <a:pt x="1863" y="590"/>
                  </a:cubicBezTo>
                  <a:cubicBezTo>
                    <a:pt x="1862" y="590"/>
                    <a:pt x="1862" y="591"/>
                    <a:pt x="1861" y="591"/>
                  </a:cubicBezTo>
                  <a:cubicBezTo>
                    <a:pt x="1861" y="591"/>
                    <a:pt x="1861" y="591"/>
                    <a:pt x="1861" y="591"/>
                  </a:cubicBezTo>
                  <a:cubicBezTo>
                    <a:pt x="1861" y="591"/>
                    <a:pt x="1861" y="591"/>
                    <a:pt x="1861" y="591"/>
                  </a:cubicBezTo>
                  <a:cubicBezTo>
                    <a:pt x="1861" y="591"/>
                    <a:pt x="1861" y="591"/>
                    <a:pt x="1861" y="591"/>
                  </a:cubicBezTo>
                  <a:cubicBezTo>
                    <a:pt x="1861" y="591"/>
                    <a:pt x="1859" y="583"/>
                    <a:pt x="1859" y="583"/>
                  </a:cubicBezTo>
                  <a:cubicBezTo>
                    <a:pt x="1859" y="583"/>
                    <a:pt x="1859" y="583"/>
                    <a:pt x="1859" y="583"/>
                  </a:cubicBezTo>
                  <a:cubicBezTo>
                    <a:pt x="1859" y="583"/>
                    <a:pt x="1859" y="583"/>
                    <a:pt x="1859" y="583"/>
                  </a:cubicBezTo>
                  <a:cubicBezTo>
                    <a:pt x="1860" y="582"/>
                    <a:pt x="1861" y="582"/>
                    <a:pt x="1862" y="581"/>
                  </a:cubicBezTo>
                  <a:cubicBezTo>
                    <a:pt x="1862" y="581"/>
                    <a:pt x="1863" y="581"/>
                    <a:pt x="1863" y="581"/>
                  </a:cubicBezTo>
                  <a:cubicBezTo>
                    <a:pt x="1864" y="581"/>
                    <a:pt x="1864" y="581"/>
                    <a:pt x="1864" y="581"/>
                  </a:cubicBezTo>
                  <a:cubicBezTo>
                    <a:pt x="1865" y="581"/>
                    <a:pt x="1865" y="582"/>
                    <a:pt x="1866" y="582"/>
                  </a:cubicBezTo>
                  <a:cubicBezTo>
                    <a:pt x="1866" y="582"/>
                    <a:pt x="1867" y="582"/>
                    <a:pt x="1867" y="582"/>
                  </a:cubicBezTo>
                  <a:cubicBezTo>
                    <a:pt x="1867" y="582"/>
                    <a:pt x="1867" y="582"/>
                    <a:pt x="1867" y="582"/>
                  </a:cubicBezTo>
                  <a:cubicBezTo>
                    <a:pt x="1870" y="590"/>
                    <a:pt x="1870" y="590"/>
                    <a:pt x="1870" y="590"/>
                  </a:cubicBezTo>
                  <a:cubicBezTo>
                    <a:pt x="1870" y="590"/>
                    <a:pt x="1870" y="590"/>
                    <a:pt x="1870" y="590"/>
                  </a:cubicBezTo>
                  <a:close/>
                  <a:moveTo>
                    <a:pt x="1934" y="589"/>
                  </a:moveTo>
                  <a:cubicBezTo>
                    <a:pt x="1931" y="589"/>
                    <a:pt x="1931" y="589"/>
                    <a:pt x="1931" y="589"/>
                  </a:cubicBezTo>
                  <a:cubicBezTo>
                    <a:pt x="1937" y="583"/>
                    <a:pt x="1937" y="583"/>
                    <a:pt x="1937" y="583"/>
                  </a:cubicBezTo>
                  <a:cubicBezTo>
                    <a:pt x="1926" y="583"/>
                    <a:pt x="1926" y="583"/>
                    <a:pt x="1926" y="583"/>
                  </a:cubicBezTo>
                  <a:cubicBezTo>
                    <a:pt x="1926" y="581"/>
                    <a:pt x="1926" y="581"/>
                    <a:pt x="1926" y="581"/>
                  </a:cubicBezTo>
                  <a:cubicBezTo>
                    <a:pt x="1937" y="581"/>
                    <a:pt x="1937" y="581"/>
                    <a:pt x="1937" y="581"/>
                  </a:cubicBezTo>
                  <a:cubicBezTo>
                    <a:pt x="1931" y="575"/>
                    <a:pt x="1931" y="575"/>
                    <a:pt x="1931" y="575"/>
                  </a:cubicBezTo>
                  <a:cubicBezTo>
                    <a:pt x="1934" y="575"/>
                    <a:pt x="1934" y="575"/>
                    <a:pt x="1934" y="575"/>
                  </a:cubicBezTo>
                  <a:cubicBezTo>
                    <a:pt x="1941" y="582"/>
                    <a:pt x="1941" y="582"/>
                    <a:pt x="1941" y="582"/>
                  </a:cubicBezTo>
                  <a:lnTo>
                    <a:pt x="1934" y="589"/>
                  </a:lnTo>
                  <a:close/>
                  <a:moveTo>
                    <a:pt x="1962" y="522"/>
                  </a:moveTo>
                  <a:cubicBezTo>
                    <a:pt x="1752" y="522"/>
                    <a:pt x="1752" y="522"/>
                    <a:pt x="1752" y="522"/>
                  </a:cubicBezTo>
                  <a:cubicBezTo>
                    <a:pt x="1752" y="173"/>
                    <a:pt x="1752" y="173"/>
                    <a:pt x="1752" y="173"/>
                  </a:cubicBezTo>
                  <a:cubicBezTo>
                    <a:pt x="1962" y="173"/>
                    <a:pt x="1962" y="173"/>
                    <a:pt x="1962" y="173"/>
                  </a:cubicBezTo>
                  <a:lnTo>
                    <a:pt x="1962" y="522"/>
                  </a:ln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583" y="482"/>
                  </a:moveTo>
                  <a:cubicBezTo>
                    <a:pt x="1583" y="59"/>
                    <a:pt x="1583" y="59"/>
                    <a:pt x="1583" y="59"/>
                  </a:cubicBezTo>
                  <a:cubicBezTo>
                    <a:pt x="1583" y="39"/>
                    <a:pt x="1566" y="23"/>
                    <a:pt x="1546" y="23"/>
                  </a:cubicBezTo>
                  <a:cubicBezTo>
                    <a:pt x="910" y="23"/>
                    <a:pt x="910" y="23"/>
                    <a:pt x="910" y="23"/>
                  </a:cubicBezTo>
                  <a:cubicBezTo>
                    <a:pt x="890" y="23"/>
                    <a:pt x="874" y="39"/>
                    <a:pt x="874" y="59"/>
                  </a:cubicBezTo>
                  <a:cubicBezTo>
                    <a:pt x="874" y="482"/>
                    <a:pt x="874" y="482"/>
                    <a:pt x="874" y="482"/>
                  </a:cubicBezTo>
                  <a:cubicBezTo>
                    <a:pt x="803" y="570"/>
                    <a:pt x="803" y="570"/>
                    <a:pt x="803" y="570"/>
                  </a:cubicBezTo>
                  <a:cubicBezTo>
                    <a:pt x="803" y="594"/>
                    <a:pt x="823" y="614"/>
                    <a:pt x="847" y="614"/>
                  </a:cubicBezTo>
                  <a:cubicBezTo>
                    <a:pt x="1609" y="614"/>
                    <a:pt x="1609" y="614"/>
                    <a:pt x="1609" y="614"/>
                  </a:cubicBezTo>
                  <a:cubicBezTo>
                    <a:pt x="1633" y="614"/>
                    <a:pt x="1654" y="594"/>
                    <a:pt x="1654" y="570"/>
                  </a:cubicBezTo>
                  <a:lnTo>
                    <a:pt x="1583" y="482"/>
                  </a:lnTo>
                  <a:close/>
                  <a:moveTo>
                    <a:pt x="1288" y="580"/>
                  </a:moveTo>
                  <a:cubicBezTo>
                    <a:pt x="1156" y="580"/>
                    <a:pt x="1156" y="580"/>
                    <a:pt x="1156" y="580"/>
                  </a:cubicBezTo>
                  <a:cubicBezTo>
                    <a:pt x="1148" y="580"/>
                    <a:pt x="1142" y="577"/>
                    <a:pt x="1142" y="573"/>
                  </a:cubicBezTo>
                  <a:cubicBezTo>
                    <a:pt x="1158" y="545"/>
                    <a:pt x="1158" y="545"/>
                    <a:pt x="1158" y="545"/>
                  </a:cubicBezTo>
                  <a:cubicBezTo>
                    <a:pt x="1158" y="542"/>
                    <a:pt x="1163" y="540"/>
                    <a:pt x="1169" y="540"/>
                  </a:cubicBezTo>
                  <a:cubicBezTo>
                    <a:pt x="1275" y="540"/>
                    <a:pt x="1275" y="540"/>
                    <a:pt x="1275" y="540"/>
                  </a:cubicBezTo>
                  <a:cubicBezTo>
                    <a:pt x="1280" y="540"/>
                    <a:pt x="1285" y="542"/>
                    <a:pt x="1285" y="545"/>
                  </a:cubicBezTo>
                  <a:cubicBezTo>
                    <a:pt x="1301" y="573"/>
                    <a:pt x="1301" y="573"/>
                    <a:pt x="1301" y="573"/>
                  </a:cubicBezTo>
                  <a:cubicBezTo>
                    <a:pt x="1301" y="577"/>
                    <a:pt x="1295" y="580"/>
                    <a:pt x="1288" y="580"/>
                  </a:cubicBezTo>
                  <a:close/>
                  <a:moveTo>
                    <a:pt x="1557" y="482"/>
                  </a:moveTo>
                  <a:cubicBezTo>
                    <a:pt x="902" y="482"/>
                    <a:pt x="902" y="482"/>
                    <a:pt x="902" y="482"/>
                  </a:cubicBezTo>
                  <a:cubicBezTo>
                    <a:pt x="902" y="65"/>
                    <a:pt x="902" y="65"/>
                    <a:pt x="902" y="65"/>
                  </a:cubicBezTo>
                  <a:cubicBezTo>
                    <a:pt x="902" y="55"/>
                    <a:pt x="910" y="47"/>
                    <a:pt x="921" y="47"/>
                  </a:cubicBezTo>
                  <a:cubicBezTo>
                    <a:pt x="1539" y="47"/>
                    <a:pt x="1539" y="47"/>
                    <a:pt x="1539" y="47"/>
                  </a:cubicBezTo>
                  <a:cubicBezTo>
                    <a:pt x="1549" y="47"/>
                    <a:pt x="1557" y="55"/>
                    <a:pt x="1557" y="65"/>
                  </a:cubicBezTo>
                  <a:lnTo>
                    <a:pt x="1557" y="482"/>
                  </a:lnTo>
                  <a:close/>
                  <a:moveTo>
                    <a:pt x="333" y="57"/>
                  </a:moveTo>
                  <a:cubicBezTo>
                    <a:pt x="333" y="57"/>
                    <a:pt x="333" y="57"/>
                    <a:pt x="333" y="57"/>
                  </a:cubicBezTo>
                  <a:cubicBezTo>
                    <a:pt x="333" y="327"/>
                    <a:pt x="333" y="327"/>
                    <a:pt x="333" y="327"/>
                  </a:cubicBezTo>
                  <a:cubicBezTo>
                    <a:pt x="333" y="327"/>
                    <a:pt x="333" y="327"/>
                    <a:pt x="292" y="363"/>
                  </a:cubicBezTo>
                  <a:cubicBezTo>
                    <a:pt x="292" y="363"/>
                    <a:pt x="292" y="363"/>
                    <a:pt x="292" y="16"/>
                  </a:cubicBezTo>
                  <a:cubicBezTo>
                    <a:pt x="292" y="6"/>
                    <a:pt x="298" y="0"/>
                    <a:pt x="308" y="0"/>
                  </a:cubicBezTo>
                  <a:cubicBezTo>
                    <a:pt x="308" y="0"/>
                    <a:pt x="308" y="0"/>
                    <a:pt x="708" y="0"/>
                  </a:cubicBezTo>
                  <a:cubicBezTo>
                    <a:pt x="717" y="0"/>
                    <a:pt x="725" y="6"/>
                    <a:pt x="725" y="16"/>
                  </a:cubicBezTo>
                  <a:cubicBezTo>
                    <a:pt x="725" y="16"/>
                    <a:pt x="725" y="16"/>
                    <a:pt x="725" y="611"/>
                  </a:cubicBezTo>
                  <a:cubicBezTo>
                    <a:pt x="725" y="621"/>
                    <a:pt x="717" y="627"/>
                    <a:pt x="708" y="627"/>
                  </a:cubicBezTo>
                  <a:cubicBezTo>
                    <a:pt x="708" y="627"/>
                    <a:pt x="708" y="627"/>
                    <a:pt x="308" y="627"/>
                  </a:cubicBezTo>
                  <a:cubicBezTo>
                    <a:pt x="298" y="627"/>
                    <a:pt x="292" y="621"/>
                    <a:pt x="292" y="611"/>
                  </a:cubicBezTo>
                  <a:cubicBezTo>
                    <a:pt x="292" y="611"/>
                    <a:pt x="292" y="593"/>
                    <a:pt x="292" y="536"/>
                  </a:cubicBezTo>
                  <a:cubicBezTo>
                    <a:pt x="292" y="527"/>
                    <a:pt x="292" y="517"/>
                    <a:pt x="292" y="506"/>
                  </a:cubicBezTo>
                  <a:cubicBezTo>
                    <a:pt x="292" y="498"/>
                    <a:pt x="292" y="489"/>
                    <a:pt x="292" y="479"/>
                  </a:cubicBezTo>
                  <a:cubicBezTo>
                    <a:pt x="292" y="474"/>
                    <a:pt x="292" y="468"/>
                    <a:pt x="292" y="461"/>
                  </a:cubicBezTo>
                  <a:cubicBezTo>
                    <a:pt x="292" y="461"/>
                    <a:pt x="292" y="461"/>
                    <a:pt x="333" y="424"/>
                  </a:cubicBezTo>
                  <a:cubicBezTo>
                    <a:pt x="333" y="424"/>
                    <a:pt x="333" y="457"/>
                    <a:pt x="333" y="570"/>
                  </a:cubicBezTo>
                  <a:cubicBezTo>
                    <a:pt x="333" y="578"/>
                    <a:pt x="339" y="585"/>
                    <a:pt x="345" y="585"/>
                  </a:cubicBezTo>
                  <a:cubicBezTo>
                    <a:pt x="345" y="585"/>
                    <a:pt x="345" y="585"/>
                    <a:pt x="670" y="585"/>
                  </a:cubicBezTo>
                  <a:cubicBezTo>
                    <a:pt x="677" y="585"/>
                    <a:pt x="683" y="578"/>
                    <a:pt x="683" y="570"/>
                  </a:cubicBezTo>
                  <a:cubicBezTo>
                    <a:pt x="683" y="570"/>
                    <a:pt x="683" y="570"/>
                    <a:pt x="683" y="57"/>
                  </a:cubicBezTo>
                  <a:cubicBezTo>
                    <a:pt x="683" y="49"/>
                    <a:pt x="677" y="42"/>
                    <a:pt x="670" y="42"/>
                  </a:cubicBezTo>
                  <a:cubicBezTo>
                    <a:pt x="670" y="42"/>
                    <a:pt x="670" y="42"/>
                    <a:pt x="345" y="42"/>
                  </a:cubicBezTo>
                  <a:cubicBezTo>
                    <a:pt x="339" y="42"/>
                    <a:pt x="333" y="49"/>
                    <a:pt x="333" y="57"/>
                  </a:cubicBezTo>
                  <a:close/>
                  <a:moveTo>
                    <a:pt x="95" y="587"/>
                  </a:moveTo>
                  <a:cubicBezTo>
                    <a:pt x="103" y="579"/>
                    <a:pt x="121" y="567"/>
                    <a:pt x="132" y="565"/>
                  </a:cubicBezTo>
                  <a:cubicBezTo>
                    <a:pt x="146" y="562"/>
                    <a:pt x="160" y="562"/>
                    <a:pt x="175" y="562"/>
                  </a:cubicBezTo>
                  <a:cubicBezTo>
                    <a:pt x="188" y="561"/>
                    <a:pt x="200" y="555"/>
                    <a:pt x="214" y="552"/>
                  </a:cubicBezTo>
                  <a:cubicBezTo>
                    <a:pt x="225" y="548"/>
                    <a:pt x="230" y="548"/>
                    <a:pt x="238" y="546"/>
                  </a:cubicBezTo>
                  <a:cubicBezTo>
                    <a:pt x="256" y="543"/>
                    <a:pt x="254" y="543"/>
                    <a:pt x="262" y="541"/>
                  </a:cubicBezTo>
                  <a:cubicBezTo>
                    <a:pt x="272" y="539"/>
                    <a:pt x="284" y="531"/>
                    <a:pt x="286" y="520"/>
                  </a:cubicBezTo>
                  <a:cubicBezTo>
                    <a:pt x="288" y="509"/>
                    <a:pt x="277" y="496"/>
                    <a:pt x="266" y="497"/>
                  </a:cubicBezTo>
                  <a:cubicBezTo>
                    <a:pt x="241" y="499"/>
                    <a:pt x="237" y="504"/>
                    <a:pt x="215" y="505"/>
                  </a:cubicBezTo>
                  <a:cubicBezTo>
                    <a:pt x="228" y="494"/>
                    <a:pt x="234" y="492"/>
                    <a:pt x="247" y="480"/>
                  </a:cubicBezTo>
                  <a:cubicBezTo>
                    <a:pt x="261" y="468"/>
                    <a:pt x="271" y="460"/>
                    <a:pt x="284" y="448"/>
                  </a:cubicBezTo>
                  <a:cubicBezTo>
                    <a:pt x="298" y="436"/>
                    <a:pt x="310" y="426"/>
                    <a:pt x="326" y="412"/>
                  </a:cubicBezTo>
                  <a:cubicBezTo>
                    <a:pt x="338" y="401"/>
                    <a:pt x="354" y="388"/>
                    <a:pt x="361" y="373"/>
                  </a:cubicBezTo>
                  <a:cubicBezTo>
                    <a:pt x="373" y="349"/>
                    <a:pt x="364" y="336"/>
                    <a:pt x="347" y="338"/>
                  </a:cubicBezTo>
                  <a:cubicBezTo>
                    <a:pt x="333" y="339"/>
                    <a:pt x="318" y="353"/>
                    <a:pt x="307" y="362"/>
                  </a:cubicBezTo>
                  <a:cubicBezTo>
                    <a:pt x="278" y="387"/>
                    <a:pt x="248" y="411"/>
                    <a:pt x="219" y="436"/>
                  </a:cubicBezTo>
                  <a:cubicBezTo>
                    <a:pt x="230" y="426"/>
                    <a:pt x="240" y="416"/>
                    <a:pt x="252" y="405"/>
                  </a:cubicBezTo>
                  <a:cubicBezTo>
                    <a:pt x="265" y="393"/>
                    <a:pt x="267" y="381"/>
                    <a:pt x="259" y="372"/>
                  </a:cubicBezTo>
                  <a:cubicBezTo>
                    <a:pt x="235" y="344"/>
                    <a:pt x="212" y="380"/>
                    <a:pt x="184" y="398"/>
                  </a:cubicBezTo>
                  <a:cubicBezTo>
                    <a:pt x="217" y="370"/>
                    <a:pt x="228" y="355"/>
                    <a:pt x="205" y="339"/>
                  </a:cubicBezTo>
                  <a:cubicBezTo>
                    <a:pt x="186" y="326"/>
                    <a:pt x="162" y="364"/>
                    <a:pt x="146" y="374"/>
                  </a:cubicBezTo>
                  <a:cubicBezTo>
                    <a:pt x="152" y="367"/>
                    <a:pt x="162" y="359"/>
                    <a:pt x="168" y="353"/>
                  </a:cubicBezTo>
                  <a:cubicBezTo>
                    <a:pt x="173" y="348"/>
                    <a:pt x="180" y="340"/>
                    <a:pt x="175" y="332"/>
                  </a:cubicBezTo>
                  <a:cubicBezTo>
                    <a:pt x="160" y="308"/>
                    <a:pt x="146" y="322"/>
                    <a:pt x="135" y="331"/>
                  </a:cubicBezTo>
                  <a:cubicBezTo>
                    <a:pt x="118" y="342"/>
                    <a:pt x="102" y="355"/>
                    <a:pt x="86" y="368"/>
                  </a:cubicBezTo>
                  <a:cubicBezTo>
                    <a:pt x="72" y="381"/>
                    <a:pt x="54" y="392"/>
                    <a:pt x="49" y="410"/>
                  </a:cubicBezTo>
                  <a:cubicBezTo>
                    <a:pt x="45" y="423"/>
                    <a:pt x="45" y="435"/>
                    <a:pt x="36" y="446"/>
                  </a:cubicBezTo>
                  <a:cubicBezTo>
                    <a:pt x="27" y="456"/>
                    <a:pt x="10" y="469"/>
                    <a:pt x="0" y="478"/>
                  </a:cubicBezTo>
                  <a:cubicBezTo>
                    <a:pt x="7" y="486"/>
                    <a:pt x="15" y="495"/>
                    <a:pt x="23" y="504"/>
                  </a:cubicBezTo>
                  <a:cubicBezTo>
                    <a:pt x="33" y="516"/>
                    <a:pt x="85" y="575"/>
                    <a:pt x="95" y="587"/>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2503">
                <a:defRPr/>
              </a:pPr>
              <a:endParaRPr lang="en-US">
                <a:solidFill>
                  <a:srgbClr val="505050"/>
                </a:solidFill>
              </a:endParaRPr>
            </a:p>
          </p:txBody>
        </p:sp>
      </p:grpSp>
      <p:sp>
        <p:nvSpPr>
          <p:cNvPr id="96" name="Freeform 95"/>
          <p:cNvSpPr/>
          <p:nvPr/>
        </p:nvSpPr>
        <p:spPr bwMode="auto">
          <a:xfrm flipH="1">
            <a:off x="9056605" y="1836272"/>
            <a:ext cx="182966" cy="1973728"/>
          </a:xfrm>
          <a:custGeom>
            <a:avLst/>
            <a:gdLst>
              <a:gd name="connsiteX0" fmla="*/ 38100 w 180975"/>
              <a:gd name="connsiteY0" fmla="*/ 0 h 1666875"/>
              <a:gd name="connsiteX1" fmla="*/ 180975 w 180975"/>
              <a:gd name="connsiteY1" fmla="*/ 0 h 1666875"/>
              <a:gd name="connsiteX2" fmla="*/ 180975 w 180975"/>
              <a:gd name="connsiteY2" fmla="*/ 1666875 h 1666875"/>
              <a:gd name="connsiteX3" fmla="*/ 0 w 180975"/>
              <a:gd name="connsiteY3" fmla="*/ 1666875 h 1666875"/>
            </a:gdLst>
            <a:ahLst/>
            <a:cxnLst>
              <a:cxn ang="0">
                <a:pos x="connsiteX0" y="connsiteY0"/>
              </a:cxn>
              <a:cxn ang="0">
                <a:pos x="connsiteX1" y="connsiteY1"/>
              </a:cxn>
              <a:cxn ang="0">
                <a:pos x="connsiteX2" y="connsiteY2"/>
              </a:cxn>
              <a:cxn ang="0">
                <a:pos x="connsiteX3" y="connsiteY3"/>
              </a:cxn>
            </a:cxnLst>
            <a:rect l="l" t="t" r="r" b="b"/>
            <a:pathLst>
              <a:path w="180975" h="1666875">
                <a:moveTo>
                  <a:pt x="38100" y="0"/>
                </a:moveTo>
                <a:lnTo>
                  <a:pt x="180975" y="0"/>
                </a:lnTo>
                <a:lnTo>
                  <a:pt x="180975" y="1666875"/>
                </a:lnTo>
                <a:lnTo>
                  <a:pt x="0" y="1666875"/>
                </a:lnTo>
              </a:path>
            </a:pathLst>
          </a:custGeom>
          <a:noFill/>
          <a:ln w="22225" cap="flat" cmpd="sng" algn="ctr">
            <a:solidFill>
              <a:srgbClr val="0072C6"/>
            </a:solidFill>
            <a:prstDash val="solid"/>
            <a:headEnd type="none" w="med" len="med"/>
            <a:tailEnd type="none" w="med" len="med"/>
          </a:ln>
          <a:effectLst/>
        </p:spPr>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503">
              <a:defRPr/>
            </a:pPr>
            <a:endParaRPr lang="en-US">
              <a:solidFill>
                <a:srgbClr val="EFEFEF"/>
              </a:solidFill>
            </a:endParaRPr>
          </a:p>
        </p:txBody>
      </p:sp>
      <p:sp>
        <p:nvSpPr>
          <p:cNvPr id="97" name="Freeform 96"/>
          <p:cNvSpPr/>
          <p:nvPr/>
        </p:nvSpPr>
        <p:spPr bwMode="auto">
          <a:xfrm flipH="1" flipV="1">
            <a:off x="6645802" y="2222758"/>
            <a:ext cx="2277117" cy="83818"/>
          </a:xfrm>
          <a:custGeom>
            <a:avLst/>
            <a:gdLst>
              <a:gd name="connsiteX0" fmla="*/ 0 w 2238375"/>
              <a:gd name="connsiteY0" fmla="*/ 0 h 0"/>
              <a:gd name="connsiteX1" fmla="*/ 2238375 w 2238375"/>
              <a:gd name="connsiteY1" fmla="*/ 0 h 0"/>
            </a:gdLst>
            <a:ahLst/>
            <a:cxnLst>
              <a:cxn ang="0">
                <a:pos x="connsiteX0" y="connsiteY0"/>
              </a:cxn>
              <a:cxn ang="0">
                <a:pos x="connsiteX1" y="connsiteY1"/>
              </a:cxn>
            </a:cxnLst>
            <a:rect l="l" t="t" r="r" b="b"/>
            <a:pathLst>
              <a:path w="2238375">
                <a:moveTo>
                  <a:pt x="0" y="0"/>
                </a:moveTo>
                <a:lnTo>
                  <a:pt x="2238375" y="0"/>
                </a:lnTo>
              </a:path>
            </a:pathLst>
          </a:custGeom>
          <a:noFill/>
          <a:ln w="57150" cap="rnd" cmpd="sng" algn="ctr">
            <a:solidFill>
              <a:srgbClr val="0072C6"/>
            </a:solidFill>
            <a:prstDash val="sysDot"/>
            <a:headEnd type="none" w="med" len="med"/>
            <a:tailEnd type="triangle" w="med" len="med"/>
          </a:ln>
          <a:effectLst/>
        </p:spPr>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503">
              <a:defRPr/>
            </a:pPr>
            <a:endParaRPr lang="en-US">
              <a:solidFill>
                <a:srgbClr val="EFEFEF"/>
              </a:solidFill>
            </a:endParaRPr>
          </a:p>
        </p:txBody>
      </p:sp>
      <p:sp>
        <p:nvSpPr>
          <p:cNvPr id="98" name="Freeform 97"/>
          <p:cNvSpPr/>
          <p:nvPr/>
        </p:nvSpPr>
        <p:spPr bwMode="auto">
          <a:xfrm flipH="1" flipV="1">
            <a:off x="6399212" y="2031619"/>
            <a:ext cx="2561889" cy="45719"/>
          </a:xfrm>
          <a:custGeom>
            <a:avLst/>
            <a:gdLst>
              <a:gd name="connsiteX0" fmla="*/ 0 w 2238375"/>
              <a:gd name="connsiteY0" fmla="*/ 0 h 0"/>
              <a:gd name="connsiteX1" fmla="*/ 2238375 w 2238375"/>
              <a:gd name="connsiteY1" fmla="*/ 0 h 0"/>
            </a:gdLst>
            <a:ahLst/>
            <a:cxnLst>
              <a:cxn ang="0">
                <a:pos x="connsiteX0" y="connsiteY0"/>
              </a:cxn>
              <a:cxn ang="0">
                <a:pos x="connsiteX1" y="connsiteY1"/>
              </a:cxn>
            </a:cxnLst>
            <a:rect l="l" t="t" r="r" b="b"/>
            <a:pathLst>
              <a:path w="2238375">
                <a:moveTo>
                  <a:pt x="0" y="0"/>
                </a:moveTo>
                <a:lnTo>
                  <a:pt x="2238375" y="0"/>
                </a:lnTo>
              </a:path>
            </a:pathLst>
          </a:custGeom>
          <a:noFill/>
          <a:ln w="57150" cap="rnd" cmpd="sng" algn="ctr">
            <a:solidFill>
              <a:srgbClr val="0072C6"/>
            </a:solidFill>
            <a:prstDash val="sysDot"/>
            <a:headEnd type="triangle" w="med" len="med"/>
            <a:tailEnd type="none" w="med" len="med"/>
          </a:ln>
          <a:effectLst/>
        </p:spPr>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503">
              <a:defRPr/>
            </a:pPr>
            <a:endParaRPr lang="en-US">
              <a:solidFill>
                <a:srgbClr val="EFEFEF"/>
              </a:solidFill>
            </a:endParaRPr>
          </a:p>
        </p:txBody>
      </p:sp>
      <p:grpSp>
        <p:nvGrpSpPr>
          <p:cNvPr id="99" name="Group 98"/>
          <p:cNvGrpSpPr/>
          <p:nvPr/>
        </p:nvGrpSpPr>
        <p:grpSpPr>
          <a:xfrm>
            <a:off x="9335075" y="714240"/>
            <a:ext cx="2598472" cy="3896089"/>
            <a:chOff x="9174813" y="1235154"/>
            <a:chExt cx="2598472" cy="3896089"/>
          </a:xfrm>
        </p:grpSpPr>
        <p:sp>
          <p:nvSpPr>
            <p:cNvPr id="101" name="Freeform 100"/>
            <p:cNvSpPr>
              <a:spLocks noChangeAspect="1"/>
            </p:cNvSpPr>
            <p:nvPr/>
          </p:nvSpPr>
          <p:spPr bwMode="black">
            <a:xfrm>
              <a:off x="9174813" y="1235154"/>
              <a:ext cx="2598472" cy="1435432"/>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FFFFFF"/>
            </a:solidFill>
            <a:ln w="57150">
              <a:solidFill>
                <a:schemeClr val="bg2">
                  <a:lumMod val="90000"/>
                </a:schemeClr>
              </a:solidFill>
            </a:ln>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2503">
                <a:defRPr/>
              </a:pPr>
              <a:endParaRPr lang="en-US" sz="1400">
                <a:solidFill>
                  <a:srgbClr val="505050"/>
                </a:solidFill>
              </a:endParaRPr>
            </a:p>
          </p:txBody>
        </p:sp>
        <p:sp>
          <p:nvSpPr>
            <p:cNvPr id="103" name="TextBox 66"/>
            <p:cNvSpPr txBox="1"/>
            <p:nvPr/>
          </p:nvSpPr>
          <p:spPr>
            <a:xfrm>
              <a:off x="9407750" y="2702551"/>
              <a:ext cx="1885342" cy="193899"/>
            </a:xfrm>
            <a:prstGeom prst="rect">
              <a:avLst/>
            </a:prstGeom>
            <a:noFill/>
            <a:ln>
              <a:noFill/>
            </a:ln>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914099" fontAlgn="base">
                <a:lnSpc>
                  <a:spcPct val="90000"/>
                </a:lnSpc>
                <a:spcBef>
                  <a:spcPct val="0"/>
                </a:spcBef>
                <a:spcAft>
                  <a:spcPct val="0"/>
                </a:spcAft>
                <a:buSzPct val="80000"/>
                <a:defRPr/>
              </a:pPr>
              <a:r>
                <a:rPr lang="en-US" sz="1400" spc="-50" dirty="0" smtClean="0">
                  <a:solidFill>
                    <a:srgbClr val="002060"/>
                  </a:solidFill>
                </a:rPr>
                <a:t>SaaS</a:t>
              </a:r>
              <a:endParaRPr lang="en-US" sz="1400" spc="-50" dirty="0">
                <a:solidFill>
                  <a:srgbClr val="002060"/>
                </a:solidFill>
              </a:endParaRPr>
            </a:p>
          </p:txBody>
        </p:sp>
        <p:sp>
          <p:nvSpPr>
            <p:cNvPr id="104" name="TextBox 70"/>
            <p:cNvSpPr txBox="1"/>
            <p:nvPr/>
          </p:nvSpPr>
          <p:spPr>
            <a:xfrm>
              <a:off x="9296955" y="4743445"/>
              <a:ext cx="2106932" cy="387798"/>
            </a:xfrm>
            <a:prstGeom prst="rect">
              <a:avLst/>
            </a:prstGeom>
            <a:noFill/>
            <a:ln>
              <a:noFill/>
            </a:ln>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914099" fontAlgn="base">
                <a:lnSpc>
                  <a:spcPct val="90000"/>
                </a:lnSpc>
                <a:spcBef>
                  <a:spcPct val="0"/>
                </a:spcBef>
                <a:spcAft>
                  <a:spcPct val="0"/>
                </a:spcAft>
                <a:buSzPct val="80000"/>
                <a:defRPr/>
              </a:pPr>
              <a:r>
                <a:rPr lang="en-US" sz="1400" spc="-50" dirty="0" smtClean="0">
                  <a:solidFill>
                    <a:srgbClr val="002060"/>
                  </a:solidFill>
                </a:rPr>
                <a:t>Azure </a:t>
              </a:r>
              <a:r>
                <a:rPr lang="en-US" sz="1400" spc="-50" smtClean="0">
                  <a:solidFill>
                    <a:srgbClr val="002060"/>
                  </a:solidFill>
                </a:rPr>
                <a:t>App Service and </a:t>
              </a:r>
              <a:r>
                <a:rPr lang="en-US" sz="1400" spc="-50" dirty="0" smtClean="0">
                  <a:solidFill>
                    <a:srgbClr val="002060"/>
                  </a:solidFill>
                </a:rPr>
                <a:t>Non-MS </a:t>
              </a:r>
              <a:r>
                <a:rPr lang="en-US" sz="1400" spc="-50" dirty="0">
                  <a:solidFill>
                    <a:srgbClr val="002060"/>
                  </a:solidFill>
                </a:rPr>
                <a:t>cloud-based apps</a:t>
              </a:r>
            </a:p>
          </p:txBody>
        </p:sp>
        <p:sp>
          <p:nvSpPr>
            <p:cNvPr id="105" name="Freeform 104"/>
            <p:cNvSpPr>
              <a:spLocks noChangeAspect="1"/>
            </p:cNvSpPr>
            <p:nvPr/>
          </p:nvSpPr>
          <p:spPr bwMode="black">
            <a:xfrm>
              <a:off x="9174813" y="3178567"/>
              <a:ext cx="2598472" cy="1435432"/>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FFFFFF"/>
            </a:solidFill>
            <a:ln w="57150">
              <a:solidFill>
                <a:schemeClr val="bg2">
                  <a:lumMod val="90000"/>
                </a:schemeClr>
              </a:solidFill>
            </a:ln>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2503">
                <a:defRPr/>
              </a:pPr>
              <a:endParaRPr lang="en-US" sz="1400">
                <a:solidFill>
                  <a:srgbClr val="505050"/>
                </a:solidFill>
              </a:endParaRPr>
            </a:p>
          </p:txBody>
        </p:sp>
        <p:sp>
          <p:nvSpPr>
            <p:cNvPr id="106" name="TextBox 146"/>
            <p:cNvSpPr txBox="1"/>
            <p:nvPr/>
          </p:nvSpPr>
          <p:spPr>
            <a:xfrm>
              <a:off x="9450055" y="4223198"/>
              <a:ext cx="1195386" cy="258532"/>
            </a:xfrm>
            <a:prstGeom prst="rect">
              <a:avLst/>
            </a:prstGeom>
            <a:noFill/>
            <a:ln>
              <a:noFill/>
            </a:ln>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1243038">
                <a:lnSpc>
                  <a:spcPct val="80000"/>
                </a:lnSpc>
                <a:buSzPct val="80000"/>
                <a:defRPr/>
              </a:pPr>
              <a:r>
                <a:rPr lang="en-US" sz="1050" dirty="0">
                  <a:gradFill>
                    <a:gsLst>
                      <a:gs pos="11250">
                        <a:srgbClr val="EFEFEF">
                          <a:lumMod val="50000"/>
                        </a:srgbClr>
                      </a:gs>
                      <a:gs pos="34000">
                        <a:srgbClr val="EFEFEF">
                          <a:lumMod val="50000"/>
                        </a:srgbClr>
                      </a:gs>
                    </a:gsLst>
                    <a:lin ang="5400000" scaled="0"/>
                  </a:gradFill>
                </a:rPr>
                <a:t>Custom </a:t>
              </a:r>
              <a:r>
                <a:rPr lang="en-US" sz="1050" dirty="0" smtClean="0">
                  <a:gradFill>
                    <a:gsLst>
                      <a:gs pos="11250">
                        <a:srgbClr val="EFEFEF">
                          <a:lumMod val="50000"/>
                        </a:srgbClr>
                      </a:gs>
                      <a:gs pos="34000">
                        <a:srgbClr val="EFEFEF">
                          <a:lumMod val="50000"/>
                        </a:srgbClr>
                      </a:gs>
                    </a:gsLst>
                    <a:lin ang="5400000" scaled="0"/>
                  </a:gradFill>
                </a:rPr>
                <a:t/>
              </a:r>
              <a:br>
                <a:rPr lang="en-US" sz="1050" dirty="0" smtClean="0">
                  <a:gradFill>
                    <a:gsLst>
                      <a:gs pos="11250">
                        <a:srgbClr val="EFEFEF">
                          <a:lumMod val="50000"/>
                        </a:srgbClr>
                      </a:gs>
                      <a:gs pos="34000">
                        <a:srgbClr val="EFEFEF">
                          <a:lumMod val="50000"/>
                        </a:srgbClr>
                      </a:gs>
                    </a:gsLst>
                    <a:lin ang="5400000" scaled="0"/>
                  </a:gradFill>
                </a:rPr>
              </a:br>
              <a:r>
                <a:rPr lang="en-US" sz="1050" dirty="0" smtClean="0">
                  <a:gradFill>
                    <a:gsLst>
                      <a:gs pos="11250">
                        <a:srgbClr val="EFEFEF">
                          <a:lumMod val="50000"/>
                        </a:srgbClr>
                      </a:gs>
                      <a:gs pos="34000">
                        <a:srgbClr val="EFEFEF">
                          <a:lumMod val="50000"/>
                        </a:srgbClr>
                      </a:gs>
                    </a:gsLst>
                    <a:lin ang="5400000" scaled="0"/>
                  </a:gradFill>
                </a:rPr>
                <a:t>LOB apps</a:t>
              </a:r>
              <a:endParaRPr lang="en-US" sz="1050" dirty="0">
                <a:gradFill>
                  <a:gsLst>
                    <a:gs pos="11250">
                      <a:srgbClr val="EFEFEF">
                        <a:lumMod val="50000"/>
                      </a:srgbClr>
                    </a:gs>
                    <a:gs pos="34000">
                      <a:srgbClr val="EFEFEF">
                        <a:lumMod val="50000"/>
                      </a:srgbClr>
                    </a:gs>
                  </a:gsLst>
                  <a:lin ang="5400000" scaled="0"/>
                </a:gradFill>
              </a:endParaRPr>
            </a:p>
          </p:txBody>
        </p:sp>
        <p:sp>
          <p:nvSpPr>
            <p:cNvPr id="107" name="Rectangle 106"/>
            <p:cNvSpPr/>
            <p:nvPr/>
          </p:nvSpPr>
          <p:spPr bwMode="auto">
            <a:xfrm>
              <a:off x="9601293" y="3888550"/>
              <a:ext cx="845289" cy="629457"/>
            </a:xfrm>
            <a:prstGeom prst="rect">
              <a:avLst/>
            </a:prstGeom>
            <a:noFill/>
            <a:ln w="28575" cap="flat" cmpd="sng" algn="ctr">
              <a:solidFill>
                <a:schemeClr val="bg2">
                  <a:lumMod val="90000"/>
                </a:schemeClr>
              </a:solid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14099" fontAlgn="base">
                <a:lnSpc>
                  <a:spcPct val="90000"/>
                </a:lnSpc>
                <a:spcBef>
                  <a:spcPct val="0"/>
                </a:spcBef>
                <a:spcAft>
                  <a:spcPct val="0"/>
                </a:spcAft>
                <a:defRPr/>
              </a:pPr>
              <a:endParaRPr lang="en-US" sz="1600" spc="-50" dirty="0" smtClean="0">
                <a:gradFill>
                  <a:gsLst>
                    <a:gs pos="1250">
                      <a:srgbClr val="EFEFEF"/>
                    </a:gs>
                    <a:gs pos="10417">
                      <a:srgbClr val="EFEFEF"/>
                    </a:gs>
                  </a:gsLst>
                  <a:lin ang="5400000" scaled="0"/>
                </a:gradFill>
              </a:endParaRPr>
            </a:p>
          </p:txBody>
        </p:sp>
        <p:pic>
          <p:nvPicPr>
            <p:cNvPr id="124" name="Picture 123"/>
            <p:cNvPicPr>
              <a:picLocks noChangeAspect="1"/>
            </p:cNvPicPr>
            <p:nvPr/>
          </p:nvPicPr>
          <p:blipFill>
            <a:blip r:embed="rId4">
              <a:duotone>
                <a:srgbClr val="0072C6">
                  <a:shade val="45000"/>
                  <a:satMod val="135000"/>
                </a:srgbClr>
                <a:prstClr val="white"/>
              </a:duotone>
              <a:extLst>
                <a:ext uri="{28A0092B-C50C-407E-A947-70E740481C1C}">
                  <a14:useLocalDpi xmlns:a14="http://schemas.microsoft.com/office/drawing/2010/main" val="0"/>
                </a:ext>
              </a:extLst>
            </a:blip>
            <a:stretch>
              <a:fillRect/>
            </a:stretch>
          </p:blipFill>
          <p:spPr>
            <a:xfrm>
              <a:off x="9814295" y="1562589"/>
              <a:ext cx="1110009" cy="384504"/>
            </a:xfrm>
            <a:prstGeom prst="rect">
              <a:avLst/>
            </a:prstGeom>
            <a:ln>
              <a:noFill/>
            </a:ln>
          </p:spPr>
        </p:pic>
        <p:grpSp>
          <p:nvGrpSpPr>
            <p:cNvPr id="109" name="Group 108"/>
            <p:cNvGrpSpPr/>
            <p:nvPr/>
          </p:nvGrpSpPr>
          <p:grpSpPr>
            <a:xfrm>
              <a:off x="9666829" y="3928967"/>
              <a:ext cx="717510" cy="308948"/>
              <a:chOff x="3096005" y="909698"/>
              <a:chExt cx="6564589" cy="2826597"/>
            </a:xfrm>
          </p:grpSpPr>
          <p:pic>
            <p:nvPicPr>
              <p:cNvPr id="118" name="Picture 117"/>
              <p:cNvPicPr>
                <a:picLocks noChangeAspect="1"/>
              </p:cNvPicPr>
              <p:nvPr/>
            </p:nvPicPr>
            <p:blipFill rotWithShape="1">
              <a:blip r:embed="rId5">
                <a:extLst>
                  <a:ext uri="{28A0092B-C50C-407E-A947-70E740481C1C}">
                    <a14:useLocalDpi xmlns:a14="http://schemas.microsoft.com/office/drawing/2010/main" val="0"/>
                  </a:ext>
                </a:extLst>
              </a:blip>
              <a:srcRect t="1475" b="67991"/>
              <a:stretch/>
            </p:blipFill>
            <p:spPr>
              <a:xfrm>
                <a:off x="3096005" y="975535"/>
                <a:ext cx="3972212" cy="1212861"/>
              </a:xfrm>
              <a:prstGeom prst="rect">
                <a:avLst/>
              </a:prstGeom>
              <a:ln>
                <a:solidFill>
                  <a:schemeClr val="bg2">
                    <a:lumMod val="90000"/>
                  </a:schemeClr>
                </a:solidFill>
              </a:ln>
            </p:spPr>
          </p:pic>
          <p:pic>
            <p:nvPicPr>
              <p:cNvPr id="119" name="Picture 118"/>
              <p:cNvPicPr>
                <a:picLocks noChangeAspect="1"/>
              </p:cNvPicPr>
              <p:nvPr/>
            </p:nvPicPr>
            <p:blipFill rotWithShape="1">
              <a:blip r:embed="rId5">
                <a:extLst>
                  <a:ext uri="{28A0092B-C50C-407E-A947-70E740481C1C}">
                    <a14:useLocalDpi xmlns:a14="http://schemas.microsoft.com/office/drawing/2010/main" val="0"/>
                  </a:ext>
                </a:extLst>
              </a:blip>
              <a:srcRect t="67186" b="1715"/>
              <a:stretch/>
            </p:blipFill>
            <p:spPr>
              <a:xfrm>
                <a:off x="3096005" y="2181010"/>
                <a:ext cx="3972212" cy="1235323"/>
              </a:xfrm>
              <a:prstGeom prst="rect">
                <a:avLst/>
              </a:prstGeom>
              <a:ln>
                <a:solidFill>
                  <a:schemeClr val="bg2">
                    <a:lumMod val="90000"/>
                  </a:schemeClr>
                </a:solidFill>
              </a:ln>
            </p:spPr>
          </p:pic>
          <p:pic>
            <p:nvPicPr>
              <p:cNvPr id="120" name="Picture 119"/>
              <p:cNvPicPr>
                <a:picLocks noChangeAspect="1"/>
              </p:cNvPicPr>
              <p:nvPr/>
            </p:nvPicPr>
            <p:blipFill rotWithShape="1">
              <a:blip r:embed="rId5">
                <a:extLst>
                  <a:ext uri="{28A0092B-C50C-407E-A947-70E740481C1C}">
                    <a14:useLocalDpi xmlns:a14="http://schemas.microsoft.com/office/drawing/2010/main" val="0"/>
                  </a:ext>
                </a:extLst>
              </a:blip>
              <a:srcRect l="66903" t="32009" b="32814"/>
              <a:stretch/>
            </p:blipFill>
            <p:spPr>
              <a:xfrm>
                <a:off x="7068217" y="909698"/>
                <a:ext cx="2592377" cy="2826597"/>
              </a:xfrm>
              <a:prstGeom prst="rect">
                <a:avLst/>
              </a:prstGeom>
              <a:ln>
                <a:solidFill>
                  <a:schemeClr val="bg2">
                    <a:lumMod val="90000"/>
                  </a:schemeClr>
                </a:solidFill>
              </a:ln>
            </p:spPr>
          </p:pic>
          <p:sp>
            <p:nvSpPr>
              <p:cNvPr id="121" name="Rectangle 120"/>
              <p:cNvSpPr/>
              <p:nvPr/>
            </p:nvSpPr>
            <p:spPr bwMode="auto">
              <a:xfrm>
                <a:off x="7564694" y="1703145"/>
                <a:ext cx="2041371" cy="1677772"/>
              </a:xfrm>
              <a:prstGeom prst="rect">
                <a:avLst/>
              </a:prstGeom>
              <a:solidFill>
                <a:srgbClr val="FFFFFF"/>
              </a:solidFill>
              <a:ln w="10795" cap="flat" cmpd="sng" algn="ctr">
                <a:solidFill>
                  <a:schemeClr val="bg2">
                    <a:lumMod val="90000"/>
                  </a:schemeClr>
                </a:solid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14099" fontAlgn="base">
                  <a:lnSpc>
                    <a:spcPct val="90000"/>
                  </a:lnSpc>
                  <a:spcBef>
                    <a:spcPct val="0"/>
                  </a:spcBef>
                  <a:spcAft>
                    <a:spcPct val="0"/>
                  </a:spcAft>
                  <a:defRPr/>
                </a:pPr>
                <a:endParaRPr lang="en-US" sz="2000" spc="-50" dirty="0" smtClean="0">
                  <a:gradFill>
                    <a:gsLst>
                      <a:gs pos="1250">
                        <a:srgbClr val="EFEFEF"/>
                      </a:gs>
                      <a:gs pos="10417">
                        <a:srgbClr val="EFEFEF"/>
                      </a:gs>
                    </a:gsLst>
                    <a:lin ang="5400000" scaled="0"/>
                  </a:gradFill>
                </a:endParaRPr>
              </a:p>
            </p:txBody>
          </p:sp>
          <p:sp>
            <p:nvSpPr>
              <p:cNvPr id="122" name="Freeform 121"/>
              <p:cNvSpPr>
                <a:spLocks noEditPoints="1"/>
              </p:cNvSpPr>
              <p:nvPr/>
            </p:nvSpPr>
            <p:spPr bwMode="auto">
              <a:xfrm>
                <a:off x="7710110" y="1628351"/>
                <a:ext cx="1389295" cy="1389291"/>
              </a:xfrm>
              <a:custGeom>
                <a:avLst/>
                <a:gdLst>
                  <a:gd name="T0" fmla="*/ 306 w 865"/>
                  <a:gd name="T1" fmla="*/ 521 h 865"/>
                  <a:gd name="T2" fmla="*/ 269 w 865"/>
                  <a:gd name="T3" fmla="*/ 550 h 865"/>
                  <a:gd name="T4" fmla="*/ 90 w 865"/>
                  <a:gd name="T5" fmla="*/ 689 h 865"/>
                  <a:gd name="T6" fmla="*/ 82 w 865"/>
                  <a:gd name="T7" fmla="*/ 690 h 865"/>
                  <a:gd name="T8" fmla="*/ 4 w 865"/>
                  <a:gd name="T9" fmla="*/ 651 h 865"/>
                  <a:gd name="T10" fmla="*/ 0 w 865"/>
                  <a:gd name="T11" fmla="*/ 644 h 865"/>
                  <a:gd name="T12" fmla="*/ 0 w 865"/>
                  <a:gd name="T13" fmla="*/ 221 h 865"/>
                  <a:gd name="T14" fmla="*/ 4 w 865"/>
                  <a:gd name="T15" fmla="*/ 214 h 865"/>
                  <a:gd name="T16" fmla="*/ 82 w 865"/>
                  <a:gd name="T17" fmla="*/ 175 h 865"/>
                  <a:gd name="T18" fmla="*/ 90 w 865"/>
                  <a:gd name="T19" fmla="*/ 176 h 865"/>
                  <a:gd name="T20" fmla="*/ 302 w 865"/>
                  <a:gd name="T21" fmla="*/ 340 h 865"/>
                  <a:gd name="T22" fmla="*/ 306 w 865"/>
                  <a:gd name="T23" fmla="*/ 343 h 865"/>
                  <a:gd name="T24" fmla="*/ 310 w 865"/>
                  <a:gd name="T25" fmla="*/ 339 h 865"/>
                  <a:gd name="T26" fmla="*/ 644 w 865"/>
                  <a:gd name="T27" fmla="*/ 4 h 865"/>
                  <a:gd name="T28" fmla="*/ 653 w 865"/>
                  <a:gd name="T29" fmla="*/ 2 h 865"/>
                  <a:gd name="T30" fmla="*/ 861 w 865"/>
                  <a:gd name="T31" fmla="*/ 85 h 865"/>
                  <a:gd name="T32" fmla="*/ 865 w 865"/>
                  <a:gd name="T33" fmla="*/ 91 h 865"/>
                  <a:gd name="T34" fmla="*/ 865 w 865"/>
                  <a:gd name="T35" fmla="*/ 774 h 865"/>
                  <a:gd name="T36" fmla="*/ 861 w 865"/>
                  <a:gd name="T37" fmla="*/ 780 h 865"/>
                  <a:gd name="T38" fmla="*/ 652 w 865"/>
                  <a:gd name="T39" fmla="*/ 864 h 865"/>
                  <a:gd name="T40" fmla="*/ 644 w 865"/>
                  <a:gd name="T41" fmla="*/ 861 h 865"/>
                  <a:gd name="T42" fmla="*/ 310 w 865"/>
                  <a:gd name="T43" fmla="*/ 526 h 865"/>
                  <a:gd name="T44" fmla="*/ 306 w 865"/>
                  <a:gd name="T45" fmla="*/ 521 h 865"/>
                  <a:gd name="T46" fmla="*/ 420 w 865"/>
                  <a:gd name="T47" fmla="*/ 432 h 865"/>
                  <a:gd name="T48" fmla="*/ 648 w 865"/>
                  <a:gd name="T49" fmla="*/ 610 h 865"/>
                  <a:gd name="T50" fmla="*/ 648 w 865"/>
                  <a:gd name="T51" fmla="*/ 255 h 865"/>
                  <a:gd name="T52" fmla="*/ 420 w 865"/>
                  <a:gd name="T53" fmla="*/ 432 h 865"/>
                  <a:gd name="T54" fmla="*/ 87 w 865"/>
                  <a:gd name="T55" fmla="*/ 560 h 865"/>
                  <a:gd name="T56" fmla="*/ 214 w 865"/>
                  <a:gd name="T57" fmla="*/ 432 h 865"/>
                  <a:gd name="T58" fmla="*/ 87 w 865"/>
                  <a:gd name="T59" fmla="*/ 305 h 865"/>
                  <a:gd name="T60" fmla="*/ 87 w 865"/>
                  <a:gd name="T61" fmla="*/ 56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65" h="865">
                    <a:moveTo>
                      <a:pt x="306" y="521"/>
                    </a:moveTo>
                    <a:cubicBezTo>
                      <a:pt x="293" y="531"/>
                      <a:pt x="281" y="540"/>
                      <a:pt x="269" y="550"/>
                    </a:cubicBezTo>
                    <a:cubicBezTo>
                      <a:pt x="210" y="596"/>
                      <a:pt x="150" y="642"/>
                      <a:pt x="90" y="689"/>
                    </a:cubicBezTo>
                    <a:cubicBezTo>
                      <a:pt x="87" y="691"/>
                      <a:pt x="85" y="692"/>
                      <a:pt x="82" y="690"/>
                    </a:cubicBezTo>
                    <a:cubicBezTo>
                      <a:pt x="56" y="677"/>
                      <a:pt x="30" y="664"/>
                      <a:pt x="4" y="651"/>
                    </a:cubicBezTo>
                    <a:cubicBezTo>
                      <a:pt x="1" y="649"/>
                      <a:pt x="0" y="647"/>
                      <a:pt x="0" y="644"/>
                    </a:cubicBezTo>
                    <a:cubicBezTo>
                      <a:pt x="0" y="503"/>
                      <a:pt x="0" y="362"/>
                      <a:pt x="0" y="221"/>
                    </a:cubicBezTo>
                    <a:cubicBezTo>
                      <a:pt x="0" y="217"/>
                      <a:pt x="1" y="216"/>
                      <a:pt x="4" y="214"/>
                    </a:cubicBezTo>
                    <a:cubicBezTo>
                      <a:pt x="30" y="201"/>
                      <a:pt x="56" y="188"/>
                      <a:pt x="82" y="175"/>
                    </a:cubicBezTo>
                    <a:cubicBezTo>
                      <a:pt x="85" y="173"/>
                      <a:pt x="88" y="174"/>
                      <a:pt x="90" y="176"/>
                    </a:cubicBezTo>
                    <a:cubicBezTo>
                      <a:pt x="161" y="231"/>
                      <a:pt x="231" y="286"/>
                      <a:pt x="302" y="340"/>
                    </a:cubicBezTo>
                    <a:cubicBezTo>
                      <a:pt x="303" y="341"/>
                      <a:pt x="304" y="342"/>
                      <a:pt x="306" y="343"/>
                    </a:cubicBezTo>
                    <a:cubicBezTo>
                      <a:pt x="307" y="342"/>
                      <a:pt x="308" y="340"/>
                      <a:pt x="310" y="339"/>
                    </a:cubicBezTo>
                    <a:cubicBezTo>
                      <a:pt x="421" y="227"/>
                      <a:pt x="533" y="115"/>
                      <a:pt x="644" y="4"/>
                    </a:cubicBezTo>
                    <a:cubicBezTo>
                      <a:pt x="647" y="1"/>
                      <a:pt x="650" y="0"/>
                      <a:pt x="653" y="2"/>
                    </a:cubicBezTo>
                    <a:cubicBezTo>
                      <a:pt x="722" y="30"/>
                      <a:pt x="792" y="57"/>
                      <a:pt x="861" y="85"/>
                    </a:cubicBezTo>
                    <a:cubicBezTo>
                      <a:pt x="864" y="86"/>
                      <a:pt x="865" y="88"/>
                      <a:pt x="865" y="91"/>
                    </a:cubicBezTo>
                    <a:cubicBezTo>
                      <a:pt x="864" y="319"/>
                      <a:pt x="864" y="546"/>
                      <a:pt x="865" y="774"/>
                    </a:cubicBezTo>
                    <a:cubicBezTo>
                      <a:pt x="865" y="778"/>
                      <a:pt x="864" y="779"/>
                      <a:pt x="861" y="780"/>
                    </a:cubicBezTo>
                    <a:cubicBezTo>
                      <a:pt x="791" y="808"/>
                      <a:pt x="721" y="836"/>
                      <a:pt x="652" y="864"/>
                    </a:cubicBezTo>
                    <a:cubicBezTo>
                      <a:pt x="648" y="865"/>
                      <a:pt x="647" y="863"/>
                      <a:pt x="644" y="861"/>
                    </a:cubicBezTo>
                    <a:cubicBezTo>
                      <a:pt x="533" y="750"/>
                      <a:pt x="421" y="638"/>
                      <a:pt x="310" y="526"/>
                    </a:cubicBezTo>
                    <a:cubicBezTo>
                      <a:pt x="308" y="525"/>
                      <a:pt x="307" y="523"/>
                      <a:pt x="306" y="521"/>
                    </a:cubicBezTo>
                    <a:close/>
                    <a:moveTo>
                      <a:pt x="420" y="432"/>
                    </a:moveTo>
                    <a:cubicBezTo>
                      <a:pt x="496" y="492"/>
                      <a:pt x="572" y="551"/>
                      <a:pt x="648" y="610"/>
                    </a:cubicBezTo>
                    <a:cubicBezTo>
                      <a:pt x="648" y="491"/>
                      <a:pt x="648" y="374"/>
                      <a:pt x="648" y="255"/>
                    </a:cubicBezTo>
                    <a:cubicBezTo>
                      <a:pt x="572" y="314"/>
                      <a:pt x="496" y="373"/>
                      <a:pt x="420" y="432"/>
                    </a:cubicBezTo>
                    <a:close/>
                    <a:moveTo>
                      <a:pt x="87" y="560"/>
                    </a:moveTo>
                    <a:cubicBezTo>
                      <a:pt x="130" y="517"/>
                      <a:pt x="172" y="474"/>
                      <a:pt x="214" y="432"/>
                    </a:cubicBezTo>
                    <a:cubicBezTo>
                      <a:pt x="172" y="390"/>
                      <a:pt x="129" y="348"/>
                      <a:pt x="87" y="305"/>
                    </a:cubicBezTo>
                    <a:cubicBezTo>
                      <a:pt x="87" y="390"/>
                      <a:pt x="87" y="475"/>
                      <a:pt x="87" y="560"/>
                    </a:cubicBezTo>
                    <a:close/>
                  </a:path>
                </a:pathLst>
              </a:custGeom>
              <a:solidFill>
                <a:srgbClr val="2C9AC7"/>
              </a:solidFill>
              <a:ln>
                <a:solidFill>
                  <a:schemeClr val="bg2">
                    <a:lumMod val="90000"/>
                  </a:schemeClr>
                </a:solidFill>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defRPr/>
                </a:pPr>
                <a:endParaRPr lang="en-US">
                  <a:solidFill>
                    <a:srgbClr val="505050"/>
                  </a:solidFill>
                </a:endParaRPr>
              </a:p>
            </p:txBody>
          </p:sp>
        </p:grpSp>
        <p:sp>
          <p:nvSpPr>
            <p:cNvPr id="110" name="TextBox 71"/>
            <p:cNvSpPr txBox="1"/>
            <p:nvPr/>
          </p:nvSpPr>
          <p:spPr>
            <a:xfrm>
              <a:off x="10350422" y="4223198"/>
              <a:ext cx="1195386" cy="258532"/>
            </a:xfrm>
            <a:prstGeom prst="rect">
              <a:avLst/>
            </a:prstGeom>
            <a:noFill/>
            <a:ln>
              <a:noFill/>
            </a:ln>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1243038">
                <a:lnSpc>
                  <a:spcPct val="80000"/>
                </a:lnSpc>
                <a:buSzPct val="80000"/>
                <a:defRPr/>
              </a:pPr>
              <a:r>
                <a:rPr lang="en-US" sz="1050" dirty="0" smtClean="0">
                  <a:gradFill>
                    <a:gsLst>
                      <a:gs pos="11250">
                        <a:srgbClr val="EFEFEF">
                          <a:lumMod val="50000"/>
                        </a:srgbClr>
                      </a:gs>
                      <a:gs pos="34000">
                        <a:srgbClr val="EFEFEF">
                          <a:lumMod val="50000"/>
                        </a:srgbClr>
                      </a:gs>
                    </a:gsLst>
                    <a:lin ang="5400000" scaled="0"/>
                  </a:gradFill>
                </a:rPr>
                <a:t>ISV/CSV</a:t>
              </a:r>
              <a:br>
                <a:rPr lang="en-US" sz="1050" dirty="0" smtClean="0">
                  <a:gradFill>
                    <a:gsLst>
                      <a:gs pos="11250">
                        <a:srgbClr val="EFEFEF">
                          <a:lumMod val="50000"/>
                        </a:srgbClr>
                      </a:gs>
                      <a:gs pos="34000">
                        <a:srgbClr val="EFEFEF">
                          <a:lumMod val="50000"/>
                        </a:srgbClr>
                      </a:gs>
                    </a:gsLst>
                    <a:lin ang="5400000" scaled="0"/>
                  </a:gradFill>
                </a:rPr>
              </a:br>
              <a:r>
                <a:rPr lang="en-US" sz="1050" dirty="0" smtClean="0">
                  <a:gradFill>
                    <a:gsLst>
                      <a:gs pos="11250">
                        <a:srgbClr val="EFEFEF">
                          <a:lumMod val="50000"/>
                        </a:srgbClr>
                      </a:gs>
                      <a:gs pos="34000">
                        <a:srgbClr val="EFEFEF">
                          <a:lumMod val="50000"/>
                        </a:srgbClr>
                      </a:gs>
                    </a:gsLst>
                    <a:lin ang="5400000" scaled="0"/>
                  </a:gradFill>
                </a:rPr>
                <a:t>apps</a:t>
              </a:r>
              <a:endParaRPr lang="en-US" sz="1050" dirty="0">
                <a:gradFill>
                  <a:gsLst>
                    <a:gs pos="11250">
                      <a:srgbClr val="EFEFEF">
                        <a:lumMod val="50000"/>
                      </a:srgbClr>
                    </a:gs>
                    <a:gs pos="34000">
                      <a:srgbClr val="EFEFEF">
                        <a:lumMod val="50000"/>
                      </a:srgbClr>
                    </a:gs>
                  </a:gsLst>
                  <a:lin ang="5400000" scaled="0"/>
                </a:gradFill>
              </a:endParaRPr>
            </a:p>
          </p:txBody>
        </p:sp>
        <p:sp>
          <p:nvSpPr>
            <p:cNvPr id="111" name="Rectangle 110"/>
            <p:cNvSpPr/>
            <p:nvPr/>
          </p:nvSpPr>
          <p:spPr bwMode="auto">
            <a:xfrm>
              <a:off x="10501660" y="3888550"/>
              <a:ext cx="845289" cy="629457"/>
            </a:xfrm>
            <a:prstGeom prst="rect">
              <a:avLst/>
            </a:prstGeom>
            <a:noFill/>
            <a:ln w="28575" cap="flat" cmpd="sng" algn="ctr">
              <a:solidFill>
                <a:schemeClr val="bg2">
                  <a:lumMod val="90000"/>
                </a:schemeClr>
              </a:solid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14099" fontAlgn="base">
                <a:lnSpc>
                  <a:spcPct val="90000"/>
                </a:lnSpc>
                <a:spcBef>
                  <a:spcPct val="0"/>
                </a:spcBef>
                <a:spcAft>
                  <a:spcPct val="0"/>
                </a:spcAft>
                <a:defRPr/>
              </a:pPr>
              <a:endParaRPr lang="en-US" sz="1600" spc="-50" dirty="0" smtClean="0">
                <a:gradFill>
                  <a:gsLst>
                    <a:gs pos="1250">
                      <a:srgbClr val="EFEFEF"/>
                    </a:gs>
                    <a:gs pos="10417">
                      <a:srgbClr val="EFEFEF"/>
                    </a:gs>
                  </a:gsLst>
                  <a:lin ang="5400000" scaled="0"/>
                </a:gradFill>
              </a:endParaRPr>
            </a:p>
          </p:txBody>
        </p:sp>
        <p:grpSp>
          <p:nvGrpSpPr>
            <p:cNvPr id="112" name="Group 111"/>
            <p:cNvGrpSpPr/>
            <p:nvPr/>
          </p:nvGrpSpPr>
          <p:grpSpPr>
            <a:xfrm>
              <a:off x="10567196" y="3913360"/>
              <a:ext cx="712748" cy="299972"/>
              <a:chOff x="3096005" y="766908"/>
              <a:chExt cx="6521021" cy="2744475"/>
            </a:xfrm>
          </p:grpSpPr>
          <p:pic>
            <p:nvPicPr>
              <p:cNvPr id="113" name="Picture 112"/>
              <p:cNvPicPr>
                <a:picLocks noChangeAspect="1"/>
              </p:cNvPicPr>
              <p:nvPr/>
            </p:nvPicPr>
            <p:blipFill rotWithShape="1">
              <a:blip r:embed="rId5">
                <a:extLst>
                  <a:ext uri="{28A0092B-C50C-407E-A947-70E740481C1C}">
                    <a14:useLocalDpi xmlns:a14="http://schemas.microsoft.com/office/drawing/2010/main" val="0"/>
                  </a:ext>
                </a:extLst>
              </a:blip>
              <a:srcRect t="1475" b="67991"/>
              <a:stretch/>
            </p:blipFill>
            <p:spPr>
              <a:xfrm>
                <a:off x="3096005" y="975535"/>
                <a:ext cx="3972212" cy="1212861"/>
              </a:xfrm>
              <a:prstGeom prst="rect">
                <a:avLst/>
              </a:prstGeom>
              <a:ln>
                <a:solidFill>
                  <a:schemeClr val="bg2">
                    <a:lumMod val="90000"/>
                  </a:schemeClr>
                </a:solidFill>
              </a:ln>
            </p:spPr>
          </p:pic>
          <p:pic>
            <p:nvPicPr>
              <p:cNvPr id="114" name="Picture 113"/>
              <p:cNvPicPr>
                <a:picLocks noChangeAspect="1"/>
              </p:cNvPicPr>
              <p:nvPr/>
            </p:nvPicPr>
            <p:blipFill rotWithShape="1">
              <a:blip r:embed="rId5">
                <a:extLst>
                  <a:ext uri="{28A0092B-C50C-407E-A947-70E740481C1C}">
                    <a14:useLocalDpi xmlns:a14="http://schemas.microsoft.com/office/drawing/2010/main" val="0"/>
                  </a:ext>
                </a:extLst>
              </a:blip>
              <a:srcRect t="67186" b="1715"/>
              <a:stretch/>
            </p:blipFill>
            <p:spPr>
              <a:xfrm>
                <a:off x="3096005" y="2181010"/>
                <a:ext cx="3972212" cy="1235323"/>
              </a:xfrm>
              <a:prstGeom prst="rect">
                <a:avLst/>
              </a:prstGeom>
              <a:ln>
                <a:solidFill>
                  <a:schemeClr val="bg2">
                    <a:lumMod val="90000"/>
                  </a:schemeClr>
                </a:solidFill>
              </a:ln>
            </p:spPr>
          </p:pic>
          <p:pic>
            <p:nvPicPr>
              <p:cNvPr id="115" name="Picture 114"/>
              <p:cNvPicPr>
                <a:picLocks noChangeAspect="1"/>
              </p:cNvPicPr>
              <p:nvPr/>
            </p:nvPicPr>
            <p:blipFill rotWithShape="1">
              <a:blip r:embed="rId5">
                <a:extLst>
                  <a:ext uri="{28A0092B-C50C-407E-A947-70E740481C1C}">
                    <a14:useLocalDpi xmlns:a14="http://schemas.microsoft.com/office/drawing/2010/main" val="0"/>
                  </a:ext>
                </a:extLst>
              </a:blip>
              <a:srcRect l="66903" t="32009" b="32814"/>
              <a:stretch/>
            </p:blipFill>
            <p:spPr>
              <a:xfrm>
                <a:off x="7099964" y="766908"/>
                <a:ext cx="2517062" cy="2744475"/>
              </a:xfrm>
              <a:prstGeom prst="rect">
                <a:avLst/>
              </a:prstGeom>
              <a:ln>
                <a:solidFill>
                  <a:schemeClr val="bg2">
                    <a:lumMod val="90000"/>
                  </a:schemeClr>
                </a:solidFill>
              </a:ln>
            </p:spPr>
          </p:pic>
          <p:sp>
            <p:nvSpPr>
              <p:cNvPr id="116" name="Rectangle 115"/>
              <p:cNvSpPr/>
              <p:nvPr/>
            </p:nvSpPr>
            <p:spPr bwMode="auto">
              <a:xfrm>
                <a:off x="7572142" y="1488626"/>
                <a:ext cx="1747483" cy="1671651"/>
              </a:xfrm>
              <a:prstGeom prst="rect">
                <a:avLst/>
              </a:prstGeom>
              <a:solidFill>
                <a:srgbClr val="FFFFFF"/>
              </a:solidFill>
              <a:ln w="10795" cap="flat" cmpd="sng" algn="ctr">
                <a:solidFill>
                  <a:schemeClr val="bg2">
                    <a:lumMod val="90000"/>
                  </a:schemeClr>
                </a:solid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14099" fontAlgn="base">
                  <a:lnSpc>
                    <a:spcPct val="90000"/>
                  </a:lnSpc>
                  <a:spcBef>
                    <a:spcPct val="0"/>
                  </a:spcBef>
                  <a:spcAft>
                    <a:spcPct val="0"/>
                  </a:spcAft>
                  <a:defRPr/>
                </a:pPr>
                <a:endParaRPr lang="en-US" sz="2000" spc="-50" dirty="0" smtClean="0">
                  <a:gradFill>
                    <a:gsLst>
                      <a:gs pos="1250">
                        <a:srgbClr val="EFEFEF"/>
                      </a:gs>
                      <a:gs pos="10417">
                        <a:srgbClr val="EFEFEF"/>
                      </a:gs>
                    </a:gsLst>
                    <a:lin ang="5400000" scaled="0"/>
                  </a:gradFill>
                </a:endParaRPr>
              </a:p>
            </p:txBody>
          </p:sp>
          <p:sp>
            <p:nvSpPr>
              <p:cNvPr id="117" name="Freeform 116"/>
              <p:cNvSpPr>
                <a:spLocks noEditPoints="1"/>
              </p:cNvSpPr>
              <p:nvPr/>
            </p:nvSpPr>
            <p:spPr bwMode="auto">
              <a:xfrm>
                <a:off x="7667814" y="1606137"/>
                <a:ext cx="1372177" cy="1372173"/>
              </a:xfrm>
              <a:custGeom>
                <a:avLst/>
                <a:gdLst>
                  <a:gd name="T0" fmla="*/ 306 w 865"/>
                  <a:gd name="T1" fmla="*/ 521 h 865"/>
                  <a:gd name="T2" fmla="*/ 269 w 865"/>
                  <a:gd name="T3" fmla="*/ 550 h 865"/>
                  <a:gd name="T4" fmla="*/ 90 w 865"/>
                  <a:gd name="T5" fmla="*/ 689 h 865"/>
                  <a:gd name="T6" fmla="*/ 82 w 865"/>
                  <a:gd name="T7" fmla="*/ 690 h 865"/>
                  <a:gd name="T8" fmla="*/ 4 w 865"/>
                  <a:gd name="T9" fmla="*/ 651 h 865"/>
                  <a:gd name="T10" fmla="*/ 0 w 865"/>
                  <a:gd name="T11" fmla="*/ 644 h 865"/>
                  <a:gd name="T12" fmla="*/ 0 w 865"/>
                  <a:gd name="T13" fmla="*/ 221 h 865"/>
                  <a:gd name="T14" fmla="*/ 4 w 865"/>
                  <a:gd name="T15" fmla="*/ 214 h 865"/>
                  <a:gd name="T16" fmla="*/ 82 w 865"/>
                  <a:gd name="T17" fmla="*/ 175 h 865"/>
                  <a:gd name="T18" fmla="*/ 90 w 865"/>
                  <a:gd name="T19" fmla="*/ 176 h 865"/>
                  <a:gd name="T20" fmla="*/ 302 w 865"/>
                  <a:gd name="T21" fmla="*/ 340 h 865"/>
                  <a:gd name="T22" fmla="*/ 306 w 865"/>
                  <a:gd name="T23" fmla="*/ 343 h 865"/>
                  <a:gd name="T24" fmla="*/ 310 w 865"/>
                  <a:gd name="T25" fmla="*/ 339 h 865"/>
                  <a:gd name="T26" fmla="*/ 644 w 865"/>
                  <a:gd name="T27" fmla="*/ 4 h 865"/>
                  <a:gd name="T28" fmla="*/ 653 w 865"/>
                  <a:gd name="T29" fmla="*/ 2 h 865"/>
                  <a:gd name="T30" fmla="*/ 861 w 865"/>
                  <a:gd name="T31" fmla="*/ 85 h 865"/>
                  <a:gd name="T32" fmla="*/ 865 w 865"/>
                  <a:gd name="T33" fmla="*/ 91 h 865"/>
                  <a:gd name="T34" fmla="*/ 865 w 865"/>
                  <a:gd name="T35" fmla="*/ 774 h 865"/>
                  <a:gd name="T36" fmla="*/ 861 w 865"/>
                  <a:gd name="T37" fmla="*/ 780 h 865"/>
                  <a:gd name="T38" fmla="*/ 652 w 865"/>
                  <a:gd name="T39" fmla="*/ 864 h 865"/>
                  <a:gd name="T40" fmla="*/ 644 w 865"/>
                  <a:gd name="T41" fmla="*/ 861 h 865"/>
                  <a:gd name="T42" fmla="*/ 310 w 865"/>
                  <a:gd name="T43" fmla="*/ 526 h 865"/>
                  <a:gd name="T44" fmla="*/ 306 w 865"/>
                  <a:gd name="T45" fmla="*/ 521 h 865"/>
                  <a:gd name="T46" fmla="*/ 420 w 865"/>
                  <a:gd name="T47" fmla="*/ 432 h 865"/>
                  <a:gd name="T48" fmla="*/ 648 w 865"/>
                  <a:gd name="T49" fmla="*/ 610 h 865"/>
                  <a:gd name="T50" fmla="*/ 648 w 865"/>
                  <a:gd name="T51" fmla="*/ 255 h 865"/>
                  <a:gd name="T52" fmla="*/ 420 w 865"/>
                  <a:gd name="T53" fmla="*/ 432 h 865"/>
                  <a:gd name="T54" fmla="*/ 87 w 865"/>
                  <a:gd name="T55" fmla="*/ 560 h 865"/>
                  <a:gd name="T56" fmla="*/ 214 w 865"/>
                  <a:gd name="T57" fmla="*/ 432 h 865"/>
                  <a:gd name="T58" fmla="*/ 87 w 865"/>
                  <a:gd name="T59" fmla="*/ 305 h 865"/>
                  <a:gd name="T60" fmla="*/ 87 w 865"/>
                  <a:gd name="T61" fmla="*/ 56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65" h="865">
                    <a:moveTo>
                      <a:pt x="306" y="521"/>
                    </a:moveTo>
                    <a:cubicBezTo>
                      <a:pt x="293" y="531"/>
                      <a:pt x="281" y="540"/>
                      <a:pt x="269" y="550"/>
                    </a:cubicBezTo>
                    <a:cubicBezTo>
                      <a:pt x="210" y="596"/>
                      <a:pt x="150" y="642"/>
                      <a:pt x="90" y="689"/>
                    </a:cubicBezTo>
                    <a:cubicBezTo>
                      <a:pt x="87" y="691"/>
                      <a:pt x="85" y="692"/>
                      <a:pt x="82" y="690"/>
                    </a:cubicBezTo>
                    <a:cubicBezTo>
                      <a:pt x="56" y="677"/>
                      <a:pt x="30" y="664"/>
                      <a:pt x="4" y="651"/>
                    </a:cubicBezTo>
                    <a:cubicBezTo>
                      <a:pt x="1" y="649"/>
                      <a:pt x="0" y="647"/>
                      <a:pt x="0" y="644"/>
                    </a:cubicBezTo>
                    <a:cubicBezTo>
                      <a:pt x="0" y="503"/>
                      <a:pt x="0" y="362"/>
                      <a:pt x="0" y="221"/>
                    </a:cubicBezTo>
                    <a:cubicBezTo>
                      <a:pt x="0" y="217"/>
                      <a:pt x="1" y="216"/>
                      <a:pt x="4" y="214"/>
                    </a:cubicBezTo>
                    <a:cubicBezTo>
                      <a:pt x="30" y="201"/>
                      <a:pt x="56" y="188"/>
                      <a:pt x="82" y="175"/>
                    </a:cubicBezTo>
                    <a:cubicBezTo>
                      <a:pt x="85" y="173"/>
                      <a:pt x="88" y="174"/>
                      <a:pt x="90" y="176"/>
                    </a:cubicBezTo>
                    <a:cubicBezTo>
                      <a:pt x="161" y="231"/>
                      <a:pt x="231" y="286"/>
                      <a:pt x="302" y="340"/>
                    </a:cubicBezTo>
                    <a:cubicBezTo>
                      <a:pt x="303" y="341"/>
                      <a:pt x="304" y="342"/>
                      <a:pt x="306" y="343"/>
                    </a:cubicBezTo>
                    <a:cubicBezTo>
                      <a:pt x="307" y="342"/>
                      <a:pt x="308" y="340"/>
                      <a:pt x="310" y="339"/>
                    </a:cubicBezTo>
                    <a:cubicBezTo>
                      <a:pt x="421" y="227"/>
                      <a:pt x="533" y="115"/>
                      <a:pt x="644" y="4"/>
                    </a:cubicBezTo>
                    <a:cubicBezTo>
                      <a:pt x="647" y="1"/>
                      <a:pt x="650" y="0"/>
                      <a:pt x="653" y="2"/>
                    </a:cubicBezTo>
                    <a:cubicBezTo>
                      <a:pt x="722" y="30"/>
                      <a:pt x="792" y="57"/>
                      <a:pt x="861" y="85"/>
                    </a:cubicBezTo>
                    <a:cubicBezTo>
                      <a:pt x="864" y="86"/>
                      <a:pt x="865" y="88"/>
                      <a:pt x="865" y="91"/>
                    </a:cubicBezTo>
                    <a:cubicBezTo>
                      <a:pt x="864" y="319"/>
                      <a:pt x="864" y="546"/>
                      <a:pt x="865" y="774"/>
                    </a:cubicBezTo>
                    <a:cubicBezTo>
                      <a:pt x="865" y="778"/>
                      <a:pt x="864" y="779"/>
                      <a:pt x="861" y="780"/>
                    </a:cubicBezTo>
                    <a:cubicBezTo>
                      <a:pt x="791" y="808"/>
                      <a:pt x="721" y="836"/>
                      <a:pt x="652" y="864"/>
                    </a:cubicBezTo>
                    <a:cubicBezTo>
                      <a:pt x="648" y="865"/>
                      <a:pt x="647" y="863"/>
                      <a:pt x="644" y="861"/>
                    </a:cubicBezTo>
                    <a:cubicBezTo>
                      <a:pt x="533" y="750"/>
                      <a:pt x="421" y="638"/>
                      <a:pt x="310" y="526"/>
                    </a:cubicBezTo>
                    <a:cubicBezTo>
                      <a:pt x="308" y="525"/>
                      <a:pt x="307" y="523"/>
                      <a:pt x="306" y="521"/>
                    </a:cubicBezTo>
                    <a:close/>
                    <a:moveTo>
                      <a:pt x="420" y="432"/>
                    </a:moveTo>
                    <a:cubicBezTo>
                      <a:pt x="496" y="492"/>
                      <a:pt x="572" y="551"/>
                      <a:pt x="648" y="610"/>
                    </a:cubicBezTo>
                    <a:cubicBezTo>
                      <a:pt x="648" y="491"/>
                      <a:pt x="648" y="374"/>
                      <a:pt x="648" y="255"/>
                    </a:cubicBezTo>
                    <a:cubicBezTo>
                      <a:pt x="572" y="314"/>
                      <a:pt x="496" y="373"/>
                      <a:pt x="420" y="432"/>
                    </a:cubicBezTo>
                    <a:close/>
                    <a:moveTo>
                      <a:pt x="87" y="560"/>
                    </a:moveTo>
                    <a:cubicBezTo>
                      <a:pt x="130" y="517"/>
                      <a:pt x="172" y="474"/>
                      <a:pt x="214" y="432"/>
                    </a:cubicBezTo>
                    <a:cubicBezTo>
                      <a:pt x="172" y="390"/>
                      <a:pt x="129" y="348"/>
                      <a:pt x="87" y="305"/>
                    </a:cubicBezTo>
                    <a:cubicBezTo>
                      <a:pt x="87" y="390"/>
                      <a:pt x="87" y="475"/>
                      <a:pt x="87" y="560"/>
                    </a:cubicBezTo>
                    <a:close/>
                  </a:path>
                </a:pathLst>
              </a:custGeom>
              <a:solidFill>
                <a:srgbClr val="2C9AC7"/>
              </a:solidFill>
              <a:ln>
                <a:solidFill>
                  <a:schemeClr val="bg2">
                    <a:lumMod val="90000"/>
                  </a:schemeClr>
                </a:solidFill>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defRPr/>
                </a:pPr>
                <a:endParaRPr lang="en-US">
                  <a:solidFill>
                    <a:srgbClr val="505050"/>
                  </a:solidFill>
                </a:endParaRPr>
              </a:p>
            </p:txBody>
          </p:sp>
        </p:grpSp>
      </p:grpSp>
      <p:grpSp>
        <p:nvGrpSpPr>
          <p:cNvPr id="126" name="Group 125"/>
          <p:cNvGrpSpPr/>
          <p:nvPr/>
        </p:nvGrpSpPr>
        <p:grpSpPr>
          <a:xfrm>
            <a:off x="5155864" y="1520073"/>
            <a:ext cx="1742644" cy="1638834"/>
            <a:chOff x="4872551" y="2534458"/>
            <a:chExt cx="1742644" cy="1638834"/>
          </a:xfrm>
        </p:grpSpPr>
        <p:sp>
          <p:nvSpPr>
            <p:cNvPr id="127" name="Rectangle 126"/>
            <p:cNvSpPr/>
            <p:nvPr/>
          </p:nvSpPr>
          <p:spPr>
            <a:xfrm>
              <a:off x="4872551" y="3927071"/>
              <a:ext cx="1436292" cy="246221"/>
            </a:xfrm>
            <a:prstGeom prst="rect">
              <a:avLst/>
            </a:prstGeom>
            <a:ln>
              <a:noFill/>
            </a:ln>
          </p:spPr>
          <p:txBody>
            <a:bodyPr wrap="none" lIns="0" tIns="0" rIns="0" bIns="0" anchor="ctr">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1118538" fontAlgn="base">
                <a:spcAft>
                  <a:spcPct val="0"/>
                </a:spcAft>
                <a:defRPr/>
              </a:pPr>
              <a:r>
                <a:rPr lang="en-US" sz="1600" dirty="0" smtClean="0">
                  <a:ln>
                    <a:solidFill>
                      <a:srgbClr val="FFFFFF">
                        <a:alpha val="0"/>
                      </a:srgbClr>
                    </a:solidFill>
                  </a:ln>
                  <a:solidFill>
                    <a:srgbClr val="000000"/>
                  </a:solidFill>
                  <a:latin typeface="Segoe"/>
                </a:rPr>
                <a:t>Active Directory</a:t>
              </a:r>
              <a:endParaRPr lang="en-US" sz="1600" dirty="0">
                <a:ln>
                  <a:solidFill>
                    <a:srgbClr val="FFFFFF">
                      <a:alpha val="0"/>
                    </a:srgbClr>
                  </a:solidFill>
                </a:ln>
                <a:solidFill>
                  <a:srgbClr val="000000"/>
                </a:solidFill>
                <a:latin typeface="Segoe"/>
              </a:endParaRPr>
            </a:p>
          </p:txBody>
        </p:sp>
        <p:grpSp>
          <p:nvGrpSpPr>
            <p:cNvPr id="128" name="Group 127"/>
            <p:cNvGrpSpPr/>
            <p:nvPr/>
          </p:nvGrpSpPr>
          <p:grpSpPr>
            <a:xfrm>
              <a:off x="5085223" y="2534458"/>
              <a:ext cx="1350118" cy="1163895"/>
              <a:chOff x="5148777" y="2688135"/>
              <a:chExt cx="1350118" cy="1163895"/>
            </a:xfrm>
          </p:grpSpPr>
          <p:sp>
            <p:nvSpPr>
              <p:cNvPr id="130" name="Isosceles Triangle 129"/>
              <p:cNvSpPr/>
              <p:nvPr/>
            </p:nvSpPr>
            <p:spPr bwMode="auto">
              <a:xfrm>
                <a:off x="5148777" y="2688135"/>
                <a:ext cx="1350118" cy="1163895"/>
              </a:xfrm>
              <a:prstGeom prst="triangle">
                <a:avLst/>
              </a:prstGeom>
              <a:solidFill>
                <a:srgbClr val="0072C6"/>
              </a:solidFill>
              <a:ln w="1079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14099" fontAlgn="base">
                  <a:lnSpc>
                    <a:spcPct val="90000"/>
                  </a:lnSpc>
                  <a:spcBef>
                    <a:spcPct val="0"/>
                  </a:spcBef>
                  <a:spcAft>
                    <a:spcPct val="0"/>
                  </a:spcAft>
                  <a:defRPr/>
                </a:pPr>
                <a:endParaRPr lang="en-US" sz="2000" spc="-50" dirty="0" smtClean="0">
                  <a:gradFill>
                    <a:gsLst>
                      <a:gs pos="1250">
                        <a:srgbClr val="EFEFEF"/>
                      </a:gs>
                      <a:gs pos="10417">
                        <a:srgbClr val="EFEFEF"/>
                      </a:gs>
                    </a:gsLst>
                    <a:lin ang="5400000" scaled="0"/>
                  </a:gradFill>
                </a:endParaRPr>
              </a:p>
            </p:txBody>
          </p:sp>
          <p:pic>
            <p:nvPicPr>
              <p:cNvPr id="131" name="Picture 130" descr="Windows Azure Active Directory"/>
              <p:cNvPicPr/>
              <p:nvPr/>
            </p:nvPicPr>
            <p:blipFill>
              <a:blip r:embed="rId6">
                <a:biLevel thresh="25000"/>
                <a:extLst>
                  <a:ext uri="{28A0092B-C50C-407E-A947-70E740481C1C}">
                    <a14:useLocalDpi xmlns:a14="http://schemas.microsoft.com/office/drawing/2010/main" val="0"/>
                  </a:ext>
                </a:extLst>
              </a:blip>
              <a:srcRect/>
              <a:stretch>
                <a:fillRect/>
              </a:stretch>
            </p:blipFill>
            <p:spPr bwMode="auto">
              <a:xfrm>
                <a:off x="5396115" y="2977056"/>
                <a:ext cx="863508" cy="863508"/>
              </a:xfrm>
              <a:prstGeom prst="rect">
                <a:avLst/>
              </a:prstGeom>
              <a:noFill/>
              <a:ln>
                <a:noFill/>
              </a:ln>
            </p:spPr>
          </p:pic>
        </p:grpSp>
        <p:sp>
          <p:nvSpPr>
            <p:cNvPr id="129" name="Freeform 128"/>
            <p:cNvSpPr>
              <a:spLocks noEditPoints="1"/>
            </p:cNvSpPr>
            <p:nvPr/>
          </p:nvSpPr>
          <p:spPr bwMode="auto">
            <a:xfrm>
              <a:off x="4889638" y="3717056"/>
              <a:ext cx="1725557" cy="224596"/>
            </a:xfrm>
            <a:custGeom>
              <a:avLst/>
              <a:gdLst>
                <a:gd name="T0" fmla="*/ 0 w 1840"/>
                <a:gd name="T1" fmla="*/ 20 h 237"/>
                <a:gd name="T2" fmla="*/ 103 w 1840"/>
                <a:gd name="T3" fmla="*/ 183 h 237"/>
                <a:gd name="T4" fmla="*/ 179 w 1840"/>
                <a:gd name="T5" fmla="*/ 19 h 237"/>
                <a:gd name="T6" fmla="*/ 182 w 1840"/>
                <a:gd name="T7" fmla="*/ 54 h 237"/>
                <a:gd name="T8" fmla="*/ 95 w 1840"/>
                <a:gd name="T9" fmla="*/ 218 h 237"/>
                <a:gd name="T10" fmla="*/ 1088 w 1840"/>
                <a:gd name="T11" fmla="*/ 77 h 237"/>
                <a:gd name="T12" fmla="*/ 1029 w 1840"/>
                <a:gd name="T13" fmla="*/ 46 h 237"/>
                <a:gd name="T14" fmla="*/ 973 w 1840"/>
                <a:gd name="T15" fmla="*/ 41 h 237"/>
                <a:gd name="T16" fmla="*/ 1007 w 1840"/>
                <a:gd name="T17" fmla="*/ 7 h 237"/>
                <a:gd name="T18" fmla="*/ 923 w 1840"/>
                <a:gd name="T19" fmla="*/ 77 h 237"/>
                <a:gd name="T20" fmla="*/ 971 w 1840"/>
                <a:gd name="T21" fmla="*/ 221 h 237"/>
                <a:gd name="T22" fmla="*/ 1029 w 1840"/>
                <a:gd name="T23" fmla="*/ 189 h 237"/>
                <a:gd name="T24" fmla="*/ 1088 w 1840"/>
                <a:gd name="T25" fmla="*/ 200 h 237"/>
                <a:gd name="T26" fmla="*/ 1052 w 1840"/>
                <a:gd name="T27" fmla="*/ 97 h 237"/>
                <a:gd name="T28" fmla="*/ 1479 w 1840"/>
                <a:gd name="T29" fmla="*/ 183 h 237"/>
                <a:gd name="T30" fmla="*/ 1574 w 1840"/>
                <a:gd name="T31" fmla="*/ 221 h 237"/>
                <a:gd name="T32" fmla="*/ 1574 w 1840"/>
                <a:gd name="T33" fmla="*/ 83 h 237"/>
                <a:gd name="T34" fmla="*/ 1501 w 1840"/>
                <a:gd name="T35" fmla="*/ 162 h 237"/>
                <a:gd name="T36" fmla="*/ 1478 w 1840"/>
                <a:gd name="T37" fmla="*/ 81 h 237"/>
                <a:gd name="T38" fmla="*/ 1458 w 1840"/>
                <a:gd name="T39" fmla="*/ 221 h 237"/>
                <a:gd name="T40" fmla="*/ 1457 w 1840"/>
                <a:gd name="T41" fmla="*/ 88 h 237"/>
                <a:gd name="T42" fmla="*/ 1425 w 1840"/>
                <a:gd name="T43" fmla="*/ 97 h 237"/>
                <a:gd name="T44" fmla="*/ 692 w 1840"/>
                <a:gd name="T45" fmla="*/ 81 h 237"/>
                <a:gd name="T46" fmla="*/ 735 w 1840"/>
                <a:gd name="T47" fmla="*/ 190 h 237"/>
                <a:gd name="T48" fmla="*/ 671 w 1840"/>
                <a:gd name="T49" fmla="*/ 214 h 237"/>
                <a:gd name="T50" fmla="*/ 742 w 1840"/>
                <a:gd name="T51" fmla="*/ 151 h 237"/>
                <a:gd name="T52" fmla="*/ 716 w 1840"/>
                <a:gd name="T53" fmla="*/ 94 h 237"/>
                <a:gd name="T54" fmla="*/ 403 w 1840"/>
                <a:gd name="T55" fmla="*/ 79 h 237"/>
                <a:gd name="T56" fmla="*/ 403 w 1840"/>
                <a:gd name="T57" fmla="*/ 217 h 237"/>
                <a:gd name="T58" fmla="*/ 326 w 1840"/>
                <a:gd name="T59" fmla="*/ 174 h 237"/>
                <a:gd name="T60" fmla="*/ 407 w 1840"/>
                <a:gd name="T61" fmla="*/ 85 h 237"/>
                <a:gd name="T62" fmla="*/ 457 w 1840"/>
                <a:gd name="T63" fmla="*/ 149 h 237"/>
                <a:gd name="T64" fmla="*/ 509 w 1840"/>
                <a:gd name="T65" fmla="*/ 80 h 237"/>
                <a:gd name="T66" fmla="*/ 457 w 1840"/>
                <a:gd name="T67" fmla="*/ 105 h 237"/>
                <a:gd name="T68" fmla="*/ 1712 w 1840"/>
                <a:gd name="T69" fmla="*/ 81 h 237"/>
                <a:gd name="T70" fmla="*/ 1659 w 1840"/>
                <a:gd name="T71" fmla="*/ 104 h 237"/>
                <a:gd name="T72" fmla="*/ 1660 w 1840"/>
                <a:gd name="T73" fmla="*/ 221 h 237"/>
                <a:gd name="T74" fmla="*/ 1692 w 1840"/>
                <a:gd name="T75" fmla="*/ 96 h 237"/>
                <a:gd name="T76" fmla="*/ 270 w 1840"/>
                <a:gd name="T77" fmla="*/ 221 h 237"/>
                <a:gd name="T78" fmla="*/ 260 w 1840"/>
                <a:gd name="T79" fmla="*/ 11 h 237"/>
                <a:gd name="T80" fmla="*/ 260 w 1840"/>
                <a:gd name="T81" fmla="*/ 11 h 237"/>
                <a:gd name="T82" fmla="*/ 1284 w 1840"/>
                <a:gd name="T83" fmla="*/ 169 h 237"/>
                <a:gd name="T84" fmla="*/ 1178 w 1840"/>
                <a:gd name="T85" fmla="*/ 217 h 237"/>
                <a:gd name="T86" fmla="*/ 1226 w 1840"/>
                <a:gd name="T87" fmla="*/ 24 h 237"/>
                <a:gd name="T88" fmla="*/ 1329 w 1840"/>
                <a:gd name="T89" fmla="*/ 218 h 237"/>
                <a:gd name="T90" fmla="*/ 1205 w 1840"/>
                <a:gd name="T91" fmla="*/ 143 h 237"/>
                <a:gd name="T92" fmla="*/ 1826 w 1840"/>
                <a:gd name="T93" fmla="*/ 213 h 237"/>
                <a:gd name="T94" fmla="*/ 1801 w 1840"/>
                <a:gd name="T95" fmla="*/ 77 h 237"/>
                <a:gd name="T96" fmla="*/ 1790 w 1840"/>
                <a:gd name="T97" fmla="*/ 205 h 237"/>
                <a:gd name="T98" fmla="*/ 1816 w 1840"/>
                <a:gd name="T99" fmla="*/ 135 h 237"/>
                <a:gd name="T100" fmla="*/ 653 w 1840"/>
                <a:gd name="T101" fmla="*/ 147 h 237"/>
                <a:gd name="T102" fmla="*/ 516 w 1840"/>
                <a:gd name="T103" fmla="*/ 119 h 237"/>
                <a:gd name="T104" fmla="*/ 653 w 1840"/>
                <a:gd name="T105" fmla="*/ 147 h 237"/>
                <a:gd name="T106" fmla="*/ 539 w 1840"/>
                <a:gd name="T107" fmla="*/ 126 h 237"/>
                <a:gd name="T108" fmla="*/ 630 w 1840"/>
                <a:gd name="T109" fmla="*/ 151 h 237"/>
                <a:gd name="T110" fmla="*/ 777 w 1840"/>
                <a:gd name="T111" fmla="*/ 173 h 237"/>
                <a:gd name="T112" fmla="*/ 916 w 1840"/>
                <a:gd name="T113" fmla="*/ 135 h 237"/>
                <a:gd name="T114" fmla="*/ 810 w 1840"/>
                <a:gd name="T115" fmla="*/ 110 h 237"/>
                <a:gd name="T116" fmla="*/ 889 w 1840"/>
                <a:gd name="T117" fmla="*/ 17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40" h="237">
                  <a:moveTo>
                    <a:pt x="22" y="51"/>
                  </a:moveTo>
                  <a:cubicBezTo>
                    <a:pt x="22" y="108"/>
                    <a:pt x="22" y="164"/>
                    <a:pt x="22" y="221"/>
                  </a:cubicBezTo>
                  <a:cubicBezTo>
                    <a:pt x="15" y="221"/>
                    <a:pt x="8" y="221"/>
                    <a:pt x="0" y="221"/>
                  </a:cubicBezTo>
                  <a:cubicBezTo>
                    <a:pt x="0" y="154"/>
                    <a:pt x="0" y="87"/>
                    <a:pt x="0" y="20"/>
                  </a:cubicBezTo>
                  <a:cubicBezTo>
                    <a:pt x="10" y="20"/>
                    <a:pt x="20" y="19"/>
                    <a:pt x="29" y="20"/>
                  </a:cubicBezTo>
                  <a:cubicBezTo>
                    <a:pt x="30" y="20"/>
                    <a:pt x="32" y="22"/>
                    <a:pt x="33" y="23"/>
                  </a:cubicBezTo>
                  <a:cubicBezTo>
                    <a:pt x="48" y="57"/>
                    <a:pt x="63" y="91"/>
                    <a:pt x="78" y="126"/>
                  </a:cubicBezTo>
                  <a:cubicBezTo>
                    <a:pt x="86" y="145"/>
                    <a:pt x="94" y="164"/>
                    <a:pt x="103" y="183"/>
                  </a:cubicBezTo>
                  <a:cubicBezTo>
                    <a:pt x="103" y="183"/>
                    <a:pt x="103" y="183"/>
                    <a:pt x="104" y="182"/>
                  </a:cubicBezTo>
                  <a:cubicBezTo>
                    <a:pt x="124" y="136"/>
                    <a:pt x="145" y="89"/>
                    <a:pt x="166" y="42"/>
                  </a:cubicBezTo>
                  <a:cubicBezTo>
                    <a:pt x="168" y="36"/>
                    <a:pt x="171" y="29"/>
                    <a:pt x="174" y="23"/>
                  </a:cubicBezTo>
                  <a:cubicBezTo>
                    <a:pt x="175" y="20"/>
                    <a:pt x="176" y="19"/>
                    <a:pt x="179" y="19"/>
                  </a:cubicBezTo>
                  <a:cubicBezTo>
                    <a:pt x="188" y="20"/>
                    <a:pt x="197" y="19"/>
                    <a:pt x="205" y="19"/>
                  </a:cubicBezTo>
                  <a:cubicBezTo>
                    <a:pt x="205" y="87"/>
                    <a:pt x="205" y="154"/>
                    <a:pt x="205" y="221"/>
                  </a:cubicBezTo>
                  <a:cubicBezTo>
                    <a:pt x="198" y="221"/>
                    <a:pt x="190" y="221"/>
                    <a:pt x="182" y="221"/>
                  </a:cubicBezTo>
                  <a:cubicBezTo>
                    <a:pt x="182" y="164"/>
                    <a:pt x="182" y="107"/>
                    <a:pt x="182" y="54"/>
                  </a:cubicBezTo>
                  <a:cubicBezTo>
                    <a:pt x="164" y="97"/>
                    <a:pt x="143" y="143"/>
                    <a:pt x="123" y="189"/>
                  </a:cubicBezTo>
                  <a:cubicBezTo>
                    <a:pt x="119" y="199"/>
                    <a:pt x="114" y="208"/>
                    <a:pt x="110" y="218"/>
                  </a:cubicBezTo>
                  <a:cubicBezTo>
                    <a:pt x="109" y="222"/>
                    <a:pt x="105" y="221"/>
                    <a:pt x="102" y="221"/>
                  </a:cubicBezTo>
                  <a:cubicBezTo>
                    <a:pt x="99" y="222"/>
                    <a:pt x="97" y="222"/>
                    <a:pt x="95" y="218"/>
                  </a:cubicBezTo>
                  <a:cubicBezTo>
                    <a:pt x="73" y="168"/>
                    <a:pt x="50" y="118"/>
                    <a:pt x="28" y="68"/>
                  </a:cubicBezTo>
                  <a:cubicBezTo>
                    <a:pt x="26" y="63"/>
                    <a:pt x="24" y="57"/>
                    <a:pt x="22" y="51"/>
                  </a:cubicBezTo>
                  <a:close/>
                  <a:moveTo>
                    <a:pt x="1088" y="97"/>
                  </a:moveTo>
                  <a:cubicBezTo>
                    <a:pt x="1088" y="90"/>
                    <a:pt x="1088" y="84"/>
                    <a:pt x="1088" y="77"/>
                  </a:cubicBezTo>
                  <a:cubicBezTo>
                    <a:pt x="1076" y="77"/>
                    <a:pt x="1064" y="77"/>
                    <a:pt x="1052" y="77"/>
                  </a:cubicBezTo>
                  <a:cubicBezTo>
                    <a:pt x="1052" y="63"/>
                    <a:pt x="1052" y="49"/>
                    <a:pt x="1052" y="35"/>
                  </a:cubicBezTo>
                  <a:cubicBezTo>
                    <a:pt x="1045" y="37"/>
                    <a:pt x="1039" y="39"/>
                    <a:pt x="1032" y="41"/>
                  </a:cubicBezTo>
                  <a:cubicBezTo>
                    <a:pt x="1029" y="42"/>
                    <a:pt x="1029" y="43"/>
                    <a:pt x="1029" y="46"/>
                  </a:cubicBezTo>
                  <a:cubicBezTo>
                    <a:pt x="1029" y="52"/>
                    <a:pt x="1029" y="59"/>
                    <a:pt x="1029" y="65"/>
                  </a:cubicBezTo>
                  <a:cubicBezTo>
                    <a:pt x="1029" y="69"/>
                    <a:pt x="1029" y="73"/>
                    <a:pt x="1029" y="77"/>
                  </a:cubicBezTo>
                  <a:cubicBezTo>
                    <a:pt x="1009" y="77"/>
                    <a:pt x="990" y="77"/>
                    <a:pt x="970" y="77"/>
                  </a:cubicBezTo>
                  <a:cubicBezTo>
                    <a:pt x="971" y="65"/>
                    <a:pt x="971" y="53"/>
                    <a:pt x="973" y="41"/>
                  </a:cubicBezTo>
                  <a:cubicBezTo>
                    <a:pt x="975" y="30"/>
                    <a:pt x="983" y="25"/>
                    <a:pt x="994" y="25"/>
                  </a:cubicBezTo>
                  <a:cubicBezTo>
                    <a:pt x="999" y="25"/>
                    <a:pt x="1005" y="26"/>
                    <a:pt x="1010" y="27"/>
                  </a:cubicBezTo>
                  <a:cubicBezTo>
                    <a:pt x="1010" y="22"/>
                    <a:pt x="1010" y="15"/>
                    <a:pt x="1010" y="9"/>
                  </a:cubicBezTo>
                  <a:cubicBezTo>
                    <a:pt x="1010" y="8"/>
                    <a:pt x="1009" y="7"/>
                    <a:pt x="1007" y="7"/>
                  </a:cubicBezTo>
                  <a:cubicBezTo>
                    <a:pt x="982" y="0"/>
                    <a:pt x="957" y="11"/>
                    <a:pt x="950" y="38"/>
                  </a:cubicBezTo>
                  <a:cubicBezTo>
                    <a:pt x="948" y="46"/>
                    <a:pt x="948" y="54"/>
                    <a:pt x="948" y="62"/>
                  </a:cubicBezTo>
                  <a:cubicBezTo>
                    <a:pt x="947" y="67"/>
                    <a:pt x="947" y="72"/>
                    <a:pt x="947" y="77"/>
                  </a:cubicBezTo>
                  <a:cubicBezTo>
                    <a:pt x="939" y="77"/>
                    <a:pt x="931" y="77"/>
                    <a:pt x="923" y="77"/>
                  </a:cubicBezTo>
                  <a:cubicBezTo>
                    <a:pt x="923" y="84"/>
                    <a:pt x="923" y="90"/>
                    <a:pt x="923" y="97"/>
                  </a:cubicBezTo>
                  <a:cubicBezTo>
                    <a:pt x="932" y="97"/>
                    <a:pt x="939" y="97"/>
                    <a:pt x="948" y="97"/>
                  </a:cubicBezTo>
                  <a:cubicBezTo>
                    <a:pt x="948" y="139"/>
                    <a:pt x="948" y="180"/>
                    <a:pt x="948" y="221"/>
                  </a:cubicBezTo>
                  <a:cubicBezTo>
                    <a:pt x="956" y="221"/>
                    <a:pt x="963" y="221"/>
                    <a:pt x="971" y="221"/>
                  </a:cubicBezTo>
                  <a:cubicBezTo>
                    <a:pt x="971" y="180"/>
                    <a:pt x="971" y="139"/>
                    <a:pt x="971" y="97"/>
                  </a:cubicBezTo>
                  <a:cubicBezTo>
                    <a:pt x="990" y="97"/>
                    <a:pt x="1009" y="97"/>
                    <a:pt x="1029" y="97"/>
                  </a:cubicBezTo>
                  <a:cubicBezTo>
                    <a:pt x="1029" y="99"/>
                    <a:pt x="1029" y="101"/>
                    <a:pt x="1029" y="103"/>
                  </a:cubicBezTo>
                  <a:cubicBezTo>
                    <a:pt x="1029" y="132"/>
                    <a:pt x="1029" y="160"/>
                    <a:pt x="1029" y="189"/>
                  </a:cubicBezTo>
                  <a:cubicBezTo>
                    <a:pt x="1029" y="198"/>
                    <a:pt x="1032" y="207"/>
                    <a:pt x="1039" y="214"/>
                  </a:cubicBezTo>
                  <a:cubicBezTo>
                    <a:pt x="1048" y="225"/>
                    <a:pt x="1074" y="228"/>
                    <a:pt x="1086" y="221"/>
                  </a:cubicBezTo>
                  <a:cubicBezTo>
                    <a:pt x="1087" y="220"/>
                    <a:pt x="1088" y="219"/>
                    <a:pt x="1088" y="218"/>
                  </a:cubicBezTo>
                  <a:cubicBezTo>
                    <a:pt x="1089" y="212"/>
                    <a:pt x="1088" y="207"/>
                    <a:pt x="1088" y="200"/>
                  </a:cubicBezTo>
                  <a:cubicBezTo>
                    <a:pt x="1087" y="201"/>
                    <a:pt x="1086" y="202"/>
                    <a:pt x="1085" y="202"/>
                  </a:cubicBezTo>
                  <a:cubicBezTo>
                    <a:pt x="1068" y="210"/>
                    <a:pt x="1054" y="202"/>
                    <a:pt x="1052" y="185"/>
                  </a:cubicBezTo>
                  <a:cubicBezTo>
                    <a:pt x="1052" y="180"/>
                    <a:pt x="1052" y="175"/>
                    <a:pt x="1052" y="170"/>
                  </a:cubicBezTo>
                  <a:cubicBezTo>
                    <a:pt x="1052" y="146"/>
                    <a:pt x="1052" y="122"/>
                    <a:pt x="1052" y="97"/>
                  </a:cubicBezTo>
                  <a:cubicBezTo>
                    <a:pt x="1064" y="97"/>
                    <a:pt x="1076" y="97"/>
                    <a:pt x="1088" y="97"/>
                  </a:cubicBezTo>
                  <a:close/>
                  <a:moveTo>
                    <a:pt x="1478" y="81"/>
                  </a:moveTo>
                  <a:cubicBezTo>
                    <a:pt x="1478" y="108"/>
                    <a:pt x="1477" y="135"/>
                    <a:pt x="1478" y="162"/>
                  </a:cubicBezTo>
                  <a:cubicBezTo>
                    <a:pt x="1478" y="169"/>
                    <a:pt x="1478" y="176"/>
                    <a:pt x="1479" y="183"/>
                  </a:cubicBezTo>
                  <a:cubicBezTo>
                    <a:pt x="1483" y="202"/>
                    <a:pt x="1491" y="217"/>
                    <a:pt x="1510" y="222"/>
                  </a:cubicBezTo>
                  <a:cubicBezTo>
                    <a:pt x="1530" y="228"/>
                    <a:pt x="1550" y="227"/>
                    <a:pt x="1566" y="210"/>
                  </a:cubicBezTo>
                  <a:cubicBezTo>
                    <a:pt x="1569" y="207"/>
                    <a:pt x="1571" y="204"/>
                    <a:pt x="1574" y="199"/>
                  </a:cubicBezTo>
                  <a:cubicBezTo>
                    <a:pt x="1574" y="207"/>
                    <a:pt x="1574" y="214"/>
                    <a:pt x="1574" y="221"/>
                  </a:cubicBezTo>
                  <a:cubicBezTo>
                    <a:pt x="1582" y="221"/>
                    <a:pt x="1590" y="221"/>
                    <a:pt x="1597" y="221"/>
                  </a:cubicBezTo>
                  <a:cubicBezTo>
                    <a:pt x="1597" y="173"/>
                    <a:pt x="1597" y="125"/>
                    <a:pt x="1597" y="77"/>
                  </a:cubicBezTo>
                  <a:cubicBezTo>
                    <a:pt x="1589" y="77"/>
                    <a:pt x="1582" y="77"/>
                    <a:pt x="1574" y="77"/>
                  </a:cubicBezTo>
                  <a:cubicBezTo>
                    <a:pt x="1574" y="80"/>
                    <a:pt x="1574" y="81"/>
                    <a:pt x="1574" y="83"/>
                  </a:cubicBezTo>
                  <a:cubicBezTo>
                    <a:pt x="1574" y="109"/>
                    <a:pt x="1574" y="136"/>
                    <a:pt x="1574" y="162"/>
                  </a:cubicBezTo>
                  <a:cubicBezTo>
                    <a:pt x="1574" y="175"/>
                    <a:pt x="1570" y="187"/>
                    <a:pt x="1560" y="196"/>
                  </a:cubicBezTo>
                  <a:cubicBezTo>
                    <a:pt x="1541" y="214"/>
                    <a:pt x="1510" y="205"/>
                    <a:pt x="1504" y="180"/>
                  </a:cubicBezTo>
                  <a:cubicBezTo>
                    <a:pt x="1502" y="174"/>
                    <a:pt x="1501" y="168"/>
                    <a:pt x="1501" y="162"/>
                  </a:cubicBezTo>
                  <a:cubicBezTo>
                    <a:pt x="1501" y="136"/>
                    <a:pt x="1501" y="109"/>
                    <a:pt x="1501" y="83"/>
                  </a:cubicBezTo>
                  <a:cubicBezTo>
                    <a:pt x="1501" y="81"/>
                    <a:pt x="1501" y="79"/>
                    <a:pt x="1501" y="77"/>
                  </a:cubicBezTo>
                  <a:cubicBezTo>
                    <a:pt x="1493" y="77"/>
                    <a:pt x="1486" y="77"/>
                    <a:pt x="1478" y="77"/>
                  </a:cubicBezTo>
                  <a:cubicBezTo>
                    <a:pt x="1478" y="79"/>
                    <a:pt x="1478" y="80"/>
                    <a:pt x="1478" y="81"/>
                  </a:cubicBezTo>
                  <a:close/>
                  <a:moveTo>
                    <a:pt x="1421" y="103"/>
                  </a:moveTo>
                  <a:cubicBezTo>
                    <a:pt x="1395" y="139"/>
                    <a:pt x="1369" y="174"/>
                    <a:pt x="1343" y="210"/>
                  </a:cubicBezTo>
                  <a:cubicBezTo>
                    <a:pt x="1340" y="214"/>
                    <a:pt x="1339" y="217"/>
                    <a:pt x="1340" y="221"/>
                  </a:cubicBezTo>
                  <a:cubicBezTo>
                    <a:pt x="1380" y="221"/>
                    <a:pt x="1419" y="221"/>
                    <a:pt x="1458" y="221"/>
                  </a:cubicBezTo>
                  <a:cubicBezTo>
                    <a:pt x="1458" y="214"/>
                    <a:pt x="1458" y="208"/>
                    <a:pt x="1458" y="201"/>
                  </a:cubicBezTo>
                  <a:cubicBezTo>
                    <a:pt x="1430" y="201"/>
                    <a:pt x="1403" y="201"/>
                    <a:pt x="1375" y="201"/>
                  </a:cubicBezTo>
                  <a:cubicBezTo>
                    <a:pt x="1376" y="199"/>
                    <a:pt x="1377" y="198"/>
                    <a:pt x="1378" y="196"/>
                  </a:cubicBezTo>
                  <a:cubicBezTo>
                    <a:pt x="1404" y="160"/>
                    <a:pt x="1430" y="124"/>
                    <a:pt x="1457" y="88"/>
                  </a:cubicBezTo>
                  <a:cubicBezTo>
                    <a:pt x="1459" y="85"/>
                    <a:pt x="1460" y="81"/>
                    <a:pt x="1459" y="77"/>
                  </a:cubicBezTo>
                  <a:cubicBezTo>
                    <a:pt x="1422" y="77"/>
                    <a:pt x="1385" y="77"/>
                    <a:pt x="1348" y="77"/>
                  </a:cubicBezTo>
                  <a:cubicBezTo>
                    <a:pt x="1348" y="84"/>
                    <a:pt x="1348" y="90"/>
                    <a:pt x="1348" y="97"/>
                  </a:cubicBezTo>
                  <a:cubicBezTo>
                    <a:pt x="1374" y="97"/>
                    <a:pt x="1399" y="97"/>
                    <a:pt x="1425" y="97"/>
                  </a:cubicBezTo>
                  <a:cubicBezTo>
                    <a:pt x="1423" y="100"/>
                    <a:pt x="1422" y="101"/>
                    <a:pt x="1421" y="103"/>
                  </a:cubicBezTo>
                  <a:close/>
                  <a:moveTo>
                    <a:pt x="753" y="83"/>
                  </a:moveTo>
                  <a:cubicBezTo>
                    <a:pt x="753" y="81"/>
                    <a:pt x="752" y="80"/>
                    <a:pt x="750" y="79"/>
                  </a:cubicBezTo>
                  <a:cubicBezTo>
                    <a:pt x="731" y="72"/>
                    <a:pt x="711" y="71"/>
                    <a:pt x="692" y="81"/>
                  </a:cubicBezTo>
                  <a:cubicBezTo>
                    <a:pt x="665" y="96"/>
                    <a:pt x="664" y="136"/>
                    <a:pt x="691" y="150"/>
                  </a:cubicBezTo>
                  <a:cubicBezTo>
                    <a:pt x="696" y="153"/>
                    <a:pt x="701" y="155"/>
                    <a:pt x="706" y="158"/>
                  </a:cubicBezTo>
                  <a:cubicBezTo>
                    <a:pt x="714" y="162"/>
                    <a:pt x="721" y="166"/>
                    <a:pt x="728" y="170"/>
                  </a:cubicBezTo>
                  <a:cubicBezTo>
                    <a:pt x="735" y="174"/>
                    <a:pt x="737" y="181"/>
                    <a:pt x="735" y="190"/>
                  </a:cubicBezTo>
                  <a:cubicBezTo>
                    <a:pt x="734" y="197"/>
                    <a:pt x="729" y="202"/>
                    <a:pt x="722" y="203"/>
                  </a:cubicBezTo>
                  <a:cubicBezTo>
                    <a:pt x="705" y="207"/>
                    <a:pt x="690" y="204"/>
                    <a:pt x="677" y="195"/>
                  </a:cubicBezTo>
                  <a:cubicBezTo>
                    <a:pt x="675" y="194"/>
                    <a:pt x="673" y="193"/>
                    <a:pt x="671" y="191"/>
                  </a:cubicBezTo>
                  <a:cubicBezTo>
                    <a:pt x="671" y="199"/>
                    <a:pt x="671" y="207"/>
                    <a:pt x="671" y="214"/>
                  </a:cubicBezTo>
                  <a:cubicBezTo>
                    <a:pt x="671" y="215"/>
                    <a:pt x="673" y="217"/>
                    <a:pt x="674" y="218"/>
                  </a:cubicBezTo>
                  <a:cubicBezTo>
                    <a:pt x="683" y="222"/>
                    <a:pt x="692" y="224"/>
                    <a:pt x="702" y="225"/>
                  </a:cubicBezTo>
                  <a:cubicBezTo>
                    <a:pt x="715" y="225"/>
                    <a:pt x="728" y="224"/>
                    <a:pt x="740" y="217"/>
                  </a:cubicBezTo>
                  <a:cubicBezTo>
                    <a:pt x="765" y="203"/>
                    <a:pt x="767" y="166"/>
                    <a:pt x="742" y="151"/>
                  </a:cubicBezTo>
                  <a:cubicBezTo>
                    <a:pt x="736" y="147"/>
                    <a:pt x="729" y="144"/>
                    <a:pt x="722" y="140"/>
                  </a:cubicBezTo>
                  <a:cubicBezTo>
                    <a:pt x="716" y="137"/>
                    <a:pt x="710" y="135"/>
                    <a:pt x="704" y="131"/>
                  </a:cubicBezTo>
                  <a:cubicBezTo>
                    <a:pt x="697" y="126"/>
                    <a:pt x="694" y="118"/>
                    <a:pt x="696" y="109"/>
                  </a:cubicBezTo>
                  <a:cubicBezTo>
                    <a:pt x="698" y="101"/>
                    <a:pt x="706" y="95"/>
                    <a:pt x="716" y="94"/>
                  </a:cubicBezTo>
                  <a:cubicBezTo>
                    <a:pt x="729" y="93"/>
                    <a:pt x="741" y="96"/>
                    <a:pt x="753" y="104"/>
                  </a:cubicBezTo>
                  <a:cubicBezTo>
                    <a:pt x="753" y="96"/>
                    <a:pt x="753" y="89"/>
                    <a:pt x="753" y="83"/>
                  </a:cubicBezTo>
                  <a:close/>
                  <a:moveTo>
                    <a:pt x="407" y="85"/>
                  </a:moveTo>
                  <a:cubicBezTo>
                    <a:pt x="407" y="82"/>
                    <a:pt x="406" y="80"/>
                    <a:pt x="403" y="79"/>
                  </a:cubicBezTo>
                  <a:cubicBezTo>
                    <a:pt x="392" y="75"/>
                    <a:pt x="381" y="73"/>
                    <a:pt x="369" y="74"/>
                  </a:cubicBezTo>
                  <a:cubicBezTo>
                    <a:pt x="342" y="75"/>
                    <a:pt x="320" y="87"/>
                    <a:pt x="307" y="112"/>
                  </a:cubicBezTo>
                  <a:cubicBezTo>
                    <a:pt x="300" y="126"/>
                    <a:pt x="298" y="141"/>
                    <a:pt x="299" y="157"/>
                  </a:cubicBezTo>
                  <a:cubicBezTo>
                    <a:pt x="302" y="221"/>
                    <a:pt x="362" y="237"/>
                    <a:pt x="403" y="217"/>
                  </a:cubicBezTo>
                  <a:cubicBezTo>
                    <a:pt x="405" y="216"/>
                    <a:pt x="406" y="215"/>
                    <a:pt x="406" y="214"/>
                  </a:cubicBezTo>
                  <a:cubicBezTo>
                    <a:pt x="407" y="207"/>
                    <a:pt x="406" y="200"/>
                    <a:pt x="406" y="193"/>
                  </a:cubicBezTo>
                  <a:cubicBezTo>
                    <a:pt x="401" y="196"/>
                    <a:pt x="397" y="199"/>
                    <a:pt x="392" y="201"/>
                  </a:cubicBezTo>
                  <a:cubicBezTo>
                    <a:pt x="364" y="212"/>
                    <a:pt x="335" y="200"/>
                    <a:pt x="326" y="174"/>
                  </a:cubicBezTo>
                  <a:cubicBezTo>
                    <a:pt x="321" y="161"/>
                    <a:pt x="321" y="148"/>
                    <a:pt x="324" y="136"/>
                  </a:cubicBezTo>
                  <a:cubicBezTo>
                    <a:pt x="329" y="106"/>
                    <a:pt x="355" y="89"/>
                    <a:pt x="384" y="95"/>
                  </a:cubicBezTo>
                  <a:cubicBezTo>
                    <a:pt x="392" y="97"/>
                    <a:pt x="399" y="101"/>
                    <a:pt x="407" y="104"/>
                  </a:cubicBezTo>
                  <a:cubicBezTo>
                    <a:pt x="407" y="98"/>
                    <a:pt x="407" y="91"/>
                    <a:pt x="407" y="85"/>
                  </a:cubicBezTo>
                  <a:close/>
                  <a:moveTo>
                    <a:pt x="434" y="221"/>
                  </a:moveTo>
                  <a:cubicBezTo>
                    <a:pt x="441" y="221"/>
                    <a:pt x="449" y="221"/>
                    <a:pt x="457" y="221"/>
                  </a:cubicBezTo>
                  <a:cubicBezTo>
                    <a:pt x="457" y="219"/>
                    <a:pt x="457" y="217"/>
                    <a:pt x="457" y="216"/>
                  </a:cubicBezTo>
                  <a:cubicBezTo>
                    <a:pt x="457" y="194"/>
                    <a:pt x="457" y="171"/>
                    <a:pt x="457" y="149"/>
                  </a:cubicBezTo>
                  <a:cubicBezTo>
                    <a:pt x="457" y="135"/>
                    <a:pt x="459" y="122"/>
                    <a:pt x="467" y="110"/>
                  </a:cubicBezTo>
                  <a:cubicBezTo>
                    <a:pt x="473" y="101"/>
                    <a:pt x="480" y="96"/>
                    <a:pt x="491" y="96"/>
                  </a:cubicBezTo>
                  <a:cubicBezTo>
                    <a:pt x="497" y="96"/>
                    <a:pt x="503" y="98"/>
                    <a:pt x="509" y="99"/>
                  </a:cubicBezTo>
                  <a:cubicBezTo>
                    <a:pt x="509" y="93"/>
                    <a:pt x="509" y="87"/>
                    <a:pt x="509" y="80"/>
                  </a:cubicBezTo>
                  <a:cubicBezTo>
                    <a:pt x="509" y="77"/>
                    <a:pt x="508" y="76"/>
                    <a:pt x="505" y="75"/>
                  </a:cubicBezTo>
                  <a:cubicBezTo>
                    <a:pt x="486" y="72"/>
                    <a:pt x="470" y="80"/>
                    <a:pt x="461" y="97"/>
                  </a:cubicBezTo>
                  <a:cubicBezTo>
                    <a:pt x="460" y="100"/>
                    <a:pt x="459" y="102"/>
                    <a:pt x="457" y="105"/>
                  </a:cubicBezTo>
                  <a:cubicBezTo>
                    <a:pt x="457" y="105"/>
                    <a:pt x="457" y="105"/>
                    <a:pt x="457" y="105"/>
                  </a:cubicBezTo>
                  <a:cubicBezTo>
                    <a:pt x="457" y="96"/>
                    <a:pt x="457" y="87"/>
                    <a:pt x="457" y="77"/>
                  </a:cubicBezTo>
                  <a:cubicBezTo>
                    <a:pt x="449" y="77"/>
                    <a:pt x="442" y="77"/>
                    <a:pt x="434" y="77"/>
                  </a:cubicBezTo>
                  <a:cubicBezTo>
                    <a:pt x="434" y="125"/>
                    <a:pt x="434" y="173"/>
                    <a:pt x="434" y="221"/>
                  </a:cubicBezTo>
                  <a:close/>
                  <a:moveTo>
                    <a:pt x="1712" y="81"/>
                  </a:moveTo>
                  <a:cubicBezTo>
                    <a:pt x="1712" y="77"/>
                    <a:pt x="1711" y="76"/>
                    <a:pt x="1707" y="75"/>
                  </a:cubicBezTo>
                  <a:cubicBezTo>
                    <a:pt x="1688" y="72"/>
                    <a:pt x="1671" y="81"/>
                    <a:pt x="1663" y="100"/>
                  </a:cubicBezTo>
                  <a:cubicBezTo>
                    <a:pt x="1662" y="101"/>
                    <a:pt x="1661" y="103"/>
                    <a:pt x="1660" y="104"/>
                  </a:cubicBezTo>
                  <a:cubicBezTo>
                    <a:pt x="1660" y="104"/>
                    <a:pt x="1660" y="104"/>
                    <a:pt x="1659" y="104"/>
                  </a:cubicBezTo>
                  <a:cubicBezTo>
                    <a:pt x="1659" y="95"/>
                    <a:pt x="1659" y="86"/>
                    <a:pt x="1659" y="77"/>
                  </a:cubicBezTo>
                  <a:cubicBezTo>
                    <a:pt x="1652" y="77"/>
                    <a:pt x="1644" y="77"/>
                    <a:pt x="1637" y="77"/>
                  </a:cubicBezTo>
                  <a:cubicBezTo>
                    <a:pt x="1637" y="125"/>
                    <a:pt x="1637" y="173"/>
                    <a:pt x="1637" y="221"/>
                  </a:cubicBezTo>
                  <a:cubicBezTo>
                    <a:pt x="1644" y="221"/>
                    <a:pt x="1652" y="221"/>
                    <a:pt x="1660" y="221"/>
                  </a:cubicBezTo>
                  <a:cubicBezTo>
                    <a:pt x="1660" y="219"/>
                    <a:pt x="1660" y="217"/>
                    <a:pt x="1660" y="216"/>
                  </a:cubicBezTo>
                  <a:cubicBezTo>
                    <a:pt x="1660" y="192"/>
                    <a:pt x="1660" y="169"/>
                    <a:pt x="1660" y="146"/>
                  </a:cubicBezTo>
                  <a:cubicBezTo>
                    <a:pt x="1660" y="136"/>
                    <a:pt x="1661" y="126"/>
                    <a:pt x="1666" y="117"/>
                  </a:cubicBezTo>
                  <a:cubicBezTo>
                    <a:pt x="1671" y="105"/>
                    <a:pt x="1679" y="97"/>
                    <a:pt x="1692" y="96"/>
                  </a:cubicBezTo>
                  <a:cubicBezTo>
                    <a:pt x="1699" y="96"/>
                    <a:pt x="1705" y="98"/>
                    <a:pt x="1712" y="99"/>
                  </a:cubicBezTo>
                  <a:cubicBezTo>
                    <a:pt x="1712" y="94"/>
                    <a:pt x="1711" y="87"/>
                    <a:pt x="1712" y="81"/>
                  </a:cubicBezTo>
                  <a:close/>
                  <a:moveTo>
                    <a:pt x="248" y="221"/>
                  </a:moveTo>
                  <a:cubicBezTo>
                    <a:pt x="255" y="221"/>
                    <a:pt x="263" y="221"/>
                    <a:pt x="270" y="221"/>
                  </a:cubicBezTo>
                  <a:cubicBezTo>
                    <a:pt x="270" y="173"/>
                    <a:pt x="270" y="125"/>
                    <a:pt x="270" y="77"/>
                  </a:cubicBezTo>
                  <a:cubicBezTo>
                    <a:pt x="263" y="77"/>
                    <a:pt x="255" y="77"/>
                    <a:pt x="248" y="77"/>
                  </a:cubicBezTo>
                  <a:cubicBezTo>
                    <a:pt x="248" y="125"/>
                    <a:pt x="248" y="173"/>
                    <a:pt x="248" y="221"/>
                  </a:cubicBezTo>
                  <a:close/>
                  <a:moveTo>
                    <a:pt x="260" y="11"/>
                  </a:moveTo>
                  <a:cubicBezTo>
                    <a:pt x="251" y="10"/>
                    <a:pt x="244" y="17"/>
                    <a:pt x="244" y="26"/>
                  </a:cubicBezTo>
                  <a:cubicBezTo>
                    <a:pt x="244" y="34"/>
                    <a:pt x="250" y="41"/>
                    <a:pt x="259" y="41"/>
                  </a:cubicBezTo>
                  <a:cubicBezTo>
                    <a:pt x="268" y="41"/>
                    <a:pt x="274" y="34"/>
                    <a:pt x="275" y="26"/>
                  </a:cubicBezTo>
                  <a:cubicBezTo>
                    <a:pt x="275" y="17"/>
                    <a:pt x="268" y="11"/>
                    <a:pt x="260" y="11"/>
                  </a:cubicBezTo>
                  <a:close/>
                  <a:moveTo>
                    <a:pt x="1330" y="221"/>
                  </a:moveTo>
                  <a:cubicBezTo>
                    <a:pt x="1321" y="221"/>
                    <a:pt x="1313" y="222"/>
                    <a:pt x="1305" y="221"/>
                  </a:cubicBezTo>
                  <a:cubicBezTo>
                    <a:pt x="1304" y="221"/>
                    <a:pt x="1303" y="219"/>
                    <a:pt x="1302" y="217"/>
                  </a:cubicBezTo>
                  <a:cubicBezTo>
                    <a:pt x="1296" y="201"/>
                    <a:pt x="1290" y="185"/>
                    <a:pt x="1284" y="169"/>
                  </a:cubicBezTo>
                  <a:cubicBezTo>
                    <a:pt x="1283" y="166"/>
                    <a:pt x="1281" y="165"/>
                    <a:pt x="1278" y="165"/>
                  </a:cubicBezTo>
                  <a:cubicBezTo>
                    <a:pt x="1252" y="165"/>
                    <a:pt x="1227" y="165"/>
                    <a:pt x="1201" y="165"/>
                  </a:cubicBezTo>
                  <a:cubicBezTo>
                    <a:pt x="1198" y="165"/>
                    <a:pt x="1196" y="166"/>
                    <a:pt x="1195" y="169"/>
                  </a:cubicBezTo>
                  <a:cubicBezTo>
                    <a:pt x="1190" y="185"/>
                    <a:pt x="1184" y="201"/>
                    <a:pt x="1178" y="217"/>
                  </a:cubicBezTo>
                  <a:cubicBezTo>
                    <a:pt x="1177" y="220"/>
                    <a:pt x="1176" y="222"/>
                    <a:pt x="1173" y="221"/>
                  </a:cubicBezTo>
                  <a:cubicBezTo>
                    <a:pt x="1165" y="221"/>
                    <a:pt x="1158" y="221"/>
                    <a:pt x="1151" y="221"/>
                  </a:cubicBezTo>
                  <a:cubicBezTo>
                    <a:pt x="1151" y="219"/>
                    <a:pt x="1152" y="218"/>
                    <a:pt x="1152" y="216"/>
                  </a:cubicBezTo>
                  <a:cubicBezTo>
                    <a:pt x="1177" y="152"/>
                    <a:pt x="1201" y="88"/>
                    <a:pt x="1226" y="24"/>
                  </a:cubicBezTo>
                  <a:cubicBezTo>
                    <a:pt x="1227" y="21"/>
                    <a:pt x="1228" y="19"/>
                    <a:pt x="1232" y="19"/>
                  </a:cubicBezTo>
                  <a:cubicBezTo>
                    <a:pt x="1237" y="20"/>
                    <a:pt x="1243" y="20"/>
                    <a:pt x="1249" y="19"/>
                  </a:cubicBezTo>
                  <a:cubicBezTo>
                    <a:pt x="1251" y="19"/>
                    <a:pt x="1253" y="20"/>
                    <a:pt x="1254" y="23"/>
                  </a:cubicBezTo>
                  <a:cubicBezTo>
                    <a:pt x="1279" y="88"/>
                    <a:pt x="1304" y="153"/>
                    <a:pt x="1329" y="218"/>
                  </a:cubicBezTo>
                  <a:cubicBezTo>
                    <a:pt x="1329" y="219"/>
                    <a:pt x="1329" y="220"/>
                    <a:pt x="1330" y="221"/>
                  </a:cubicBezTo>
                  <a:close/>
                  <a:moveTo>
                    <a:pt x="1274" y="143"/>
                  </a:moveTo>
                  <a:cubicBezTo>
                    <a:pt x="1262" y="111"/>
                    <a:pt x="1251" y="79"/>
                    <a:pt x="1239" y="48"/>
                  </a:cubicBezTo>
                  <a:cubicBezTo>
                    <a:pt x="1228" y="79"/>
                    <a:pt x="1217" y="111"/>
                    <a:pt x="1205" y="143"/>
                  </a:cubicBezTo>
                  <a:cubicBezTo>
                    <a:pt x="1228" y="143"/>
                    <a:pt x="1251" y="143"/>
                    <a:pt x="1274" y="143"/>
                  </a:cubicBezTo>
                  <a:close/>
                  <a:moveTo>
                    <a:pt x="1830" y="190"/>
                  </a:moveTo>
                  <a:cubicBezTo>
                    <a:pt x="1830" y="196"/>
                    <a:pt x="1830" y="203"/>
                    <a:pt x="1830" y="209"/>
                  </a:cubicBezTo>
                  <a:cubicBezTo>
                    <a:pt x="1829" y="211"/>
                    <a:pt x="1828" y="212"/>
                    <a:pt x="1826" y="213"/>
                  </a:cubicBezTo>
                  <a:cubicBezTo>
                    <a:pt x="1810" y="223"/>
                    <a:pt x="1793" y="226"/>
                    <a:pt x="1774" y="225"/>
                  </a:cubicBezTo>
                  <a:cubicBezTo>
                    <a:pt x="1739" y="223"/>
                    <a:pt x="1718" y="199"/>
                    <a:pt x="1715" y="164"/>
                  </a:cubicBezTo>
                  <a:cubicBezTo>
                    <a:pt x="1713" y="144"/>
                    <a:pt x="1715" y="124"/>
                    <a:pt x="1725" y="106"/>
                  </a:cubicBezTo>
                  <a:cubicBezTo>
                    <a:pt x="1740" y="79"/>
                    <a:pt x="1771" y="67"/>
                    <a:pt x="1801" y="77"/>
                  </a:cubicBezTo>
                  <a:cubicBezTo>
                    <a:pt x="1824" y="84"/>
                    <a:pt x="1834" y="102"/>
                    <a:pt x="1838" y="124"/>
                  </a:cubicBezTo>
                  <a:cubicBezTo>
                    <a:pt x="1840" y="134"/>
                    <a:pt x="1840" y="144"/>
                    <a:pt x="1840" y="155"/>
                  </a:cubicBezTo>
                  <a:cubicBezTo>
                    <a:pt x="1806" y="155"/>
                    <a:pt x="1772" y="155"/>
                    <a:pt x="1739" y="155"/>
                  </a:cubicBezTo>
                  <a:cubicBezTo>
                    <a:pt x="1738" y="183"/>
                    <a:pt x="1754" y="208"/>
                    <a:pt x="1790" y="205"/>
                  </a:cubicBezTo>
                  <a:cubicBezTo>
                    <a:pt x="1797" y="204"/>
                    <a:pt x="1804" y="202"/>
                    <a:pt x="1811" y="200"/>
                  </a:cubicBezTo>
                  <a:cubicBezTo>
                    <a:pt x="1817" y="198"/>
                    <a:pt x="1823" y="194"/>
                    <a:pt x="1830" y="190"/>
                  </a:cubicBezTo>
                  <a:close/>
                  <a:moveTo>
                    <a:pt x="1739" y="135"/>
                  </a:moveTo>
                  <a:cubicBezTo>
                    <a:pt x="1764" y="135"/>
                    <a:pt x="1790" y="135"/>
                    <a:pt x="1816" y="135"/>
                  </a:cubicBezTo>
                  <a:cubicBezTo>
                    <a:pt x="1816" y="132"/>
                    <a:pt x="1816" y="129"/>
                    <a:pt x="1815" y="127"/>
                  </a:cubicBezTo>
                  <a:cubicBezTo>
                    <a:pt x="1814" y="111"/>
                    <a:pt x="1804" y="98"/>
                    <a:pt x="1791" y="95"/>
                  </a:cubicBezTo>
                  <a:cubicBezTo>
                    <a:pt x="1766" y="88"/>
                    <a:pt x="1739" y="109"/>
                    <a:pt x="1739" y="135"/>
                  </a:cubicBezTo>
                  <a:close/>
                  <a:moveTo>
                    <a:pt x="653" y="147"/>
                  </a:moveTo>
                  <a:cubicBezTo>
                    <a:pt x="653" y="167"/>
                    <a:pt x="649" y="185"/>
                    <a:pt x="637" y="200"/>
                  </a:cubicBezTo>
                  <a:cubicBezTo>
                    <a:pt x="621" y="220"/>
                    <a:pt x="600" y="226"/>
                    <a:pt x="576" y="225"/>
                  </a:cubicBezTo>
                  <a:cubicBezTo>
                    <a:pt x="537" y="223"/>
                    <a:pt x="513" y="193"/>
                    <a:pt x="511" y="158"/>
                  </a:cubicBezTo>
                  <a:cubicBezTo>
                    <a:pt x="511" y="145"/>
                    <a:pt x="512" y="132"/>
                    <a:pt x="516" y="119"/>
                  </a:cubicBezTo>
                  <a:cubicBezTo>
                    <a:pt x="525" y="91"/>
                    <a:pt x="549" y="75"/>
                    <a:pt x="580" y="74"/>
                  </a:cubicBezTo>
                  <a:cubicBezTo>
                    <a:pt x="598" y="73"/>
                    <a:pt x="615" y="76"/>
                    <a:pt x="629" y="88"/>
                  </a:cubicBezTo>
                  <a:cubicBezTo>
                    <a:pt x="644" y="101"/>
                    <a:pt x="651" y="118"/>
                    <a:pt x="653" y="138"/>
                  </a:cubicBezTo>
                  <a:cubicBezTo>
                    <a:pt x="653" y="141"/>
                    <a:pt x="653" y="145"/>
                    <a:pt x="653" y="147"/>
                  </a:cubicBezTo>
                  <a:close/>
                  <a:moveTo>
                    <a:pt x="630" y="151"/>
                  </a:moveTo>
                  <a:cubicBezTo>
                    <a:pt x="629" y="144"/>
                    <a:pt x="629" y="138"/>
                    <a:pt x="628" y="132"/>
                  </a:cubicBezTo>
                  <a:cubicBezTo>
                    <a:pt x="624" y="110"/>
                    <a:pt x="609" y="95"/>
                    <a:pt x="589" y="94"/>
                  </a:cubicBezTo>
                  <a:cubicBezTo>
                    <a:pt x="563" y="92"/>
                    <a:pt x="546" y="103"/>
                    <a:pt x="539" y="126"/>
                  </a:cubicBezTo>
                  <a:cubicBezTo>
                    <a:pt x="535" y="137"/>
                    <a:pt x="534" y="149"/>
                    <a:pt x="536" y="162"/>
                  </a:cubicBezTo>
                  <a:cubicBezTo>
                    <a:pt x="539" y="186"/>
                    <a:pt x="554" y="202"/>
                    <a:pt x="578" y="205"/>
                  </a:cubicBezTo>
                  <a:cubicBezTo>
                    <a:pt x="602" y="207"/>
                    <a:pt x="620" y="196"/>
                    <a:pt x="626" y="173"/>
                  </a:cubicBezTo>
                  <a:cubicBezTo>
                    <a:pt x="628" y="166"/>
                    <a:pt x="629" y="158"/>
                    <a:pt x="630" y="151"/>
                  </a:cubicBezTo>
                  <a:close/>
                  <a:moveTo>
                    <a:pt x="917" y="146"/>
                  </a:moveTo>
                  <a:cubicBezTo>
                    <a:pt x="917" y="161"/>
                    <a:pt x="915" y="176"/>
                    <a:pt x="908" y="189"/>
                  </a:cubicBezTo>
                  <a:cubicBezTo>
                    <a:pt x="894" y="215"/>
                    <a:pt x="871" y="226"/>
                    <a:pt x="842" y="225"/>
                  </a:cubicBezTo>
                  <a:cubicBezTo>
                    <a:pt x="809" y="224"/>
                    <a:pt x="784" y="205"/>
                    <a:pt x="777" y="173"/>
                  </a:cubicBezTo>
                  <a:cubicBezTo>
                    <a:pt x="773" y="155"/>
                    <a:pt x="773" y="136"/>
                    <a:pt x="780" y="118"/>
                  </a:cubicBezTo>
                  <a:cubicBezTo>
                    <a:pt x="786" y="100"/>
                    <a:pt x="798" y="87"/>
                    <a:pt x="816" y="79"/>
                  </a:cubicBezTo>
                  <a:cubicBezTo>
                    <a:pt x="830" y="74"/>
                    <a:pt x="844" y="73"/>
                    <a:pt x="858" y="74"/>
                  </a:cubicBezTo>
                  <a:cubicBezTo>
                    <a:pt x="893" y="78"/>
                    <a:pt x="912" y="103"/>
                    <a:pt x="916" y="135"/>
                  </a:cubicBezTo>
                  <a:cubicBezTo>
                    <a:pt x="916" y="139"/>
                    <a:pt x="916" y="142"/>
                    <a:pt x="917" y="146"/>
                  </a:cubicBezTo>
                  <a:close/>
                  <a:moveTo>
                    <a:pt x="890" y="126"/>
                  </a:moveTo>
                  <a:cubicBezTo>
                    <a:pt x="885" y="110"/>
                    <a:pt x="875" y="98"/>
                    <a:pt x="858" y="95"/>
                  </a:cubicBezTo>
                  <a:cubicBezTo>
                    <a:pt x="839" y="91"/>
                    <a:pt x="822" y="94"/>
                    <a:pt x="810" y="110"/>
                  </a:cubicBezTo>
                  <a:cubicBezTo>
                    <a:pt x="801" y="122"/>
                    <a:pt x="798" y="135"/>
                    <a:pt x="799" y="150"/>
                  </a:cubicBezTo>
                  <a:cubicBezTo>
                    <a:pt x="799" y="153"/>
                    <a:pt x="799" y="156"/>
                    <a:pt x="799" y="158"/>
                  </a:cubicBezTo>
                  <a:cubicBezTo>
                    <a:pt x="800" y="185"/>
                    <a:pt x="816" y="202"/>
                    <a:pt x="842" y="205"/>
                  </a:cubicBezTo>
                  <a:cubicBezTo>
                    <a:pt x="865" y="207"/>
                    <a:pt x="883" y="197"/>
                    <a:pt x="889" y="174"/>
                  </a:cubicBezTo>
                  <a:cubicBezTo>
                    <a:pt x="894" y="158"/>
                    <a:pt x="894" y="142"/>
                    <a:pt x="890" y="126"/>
                  </a:cubicBezTo>
                  <a:close/>
                </a:path>
              </a:pathLst>
            </a:custGeom>
            <a:solidFill>
              <a:srgbClr val="0072C6"/>
            </a:solidFill>
            <a:ln>
              <a:noFill/>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defRPr/>
              </a:pPr>
              <a:endParaRPr lang="en-US">
                <a:solidFill>
                  <a:srgbClr val="505050"/>
                </a:solidFill>
              </a:endParaRPr>
            </a:p>
          </p:txBody>
        </p:sp>
      </p:grpSp>
      <p:sp>
        <p:nvSpPr>
          <p:cNvPr id="132" name="Freeform 131"/>
          <p:cNvSpPr/>
          <p:nvPr/>
        </p:nvSpPr>
        <p:spPr bwMode="auto">
          <a:xfrm>
            <a:off x="6170612" y="3392446"/>
            <a:ext cx="0" cy="800100"/>
          </a:xfrm>
          <a:custGeom>
            <a:avLst/>
            <a:gdLst>
              <a:gd name="connsiteX0" fmla="*/ 0 w 0"/>
              <a:gd name="connsiteY0" fmla="*/ 800100 h 800100"/>
              <a:gd name="connsiteX1" fmla="*/ 0 w 0"/>
              <a:gd name="connsiteY1" fmla="*/ 0 h 800100"/>
            </a:gdLst>
            <a:ahLst/>
            <a:cxnLst>
              <a:cxn ang="0">
                <a:pos x="connsiteX0" y="connsiteY0"/>
              </a:cxn>
              <a:cxn ang="0">
                <a:pos x="connsiteX1" y="connsiteY1"/>
              </a:cxn>
            </a:cxnLst>
            <a:rect l="l" t="t" r="r" b="b"/>
            <a:pathLst>
              <a:path h="800100">
                <a:moveTo>
                  <a:pt x="0" y="800100"/>
                </a:moveTo>
                <a:lnTo>
                  <a:pt x="0" y="0"/>
                </a:lnTo>
              </a:path>
            </a:pathLst>
          </a:custGeom>
          <a:noFill/>
          <a:ln w="57150" cap="rnd" cmpd="sng" algn="ctr">
            <a:solidFill>
              <a:srgbClr val="0072C6"/>
            </a:solidFill>
            <a:prstDash val="sysDot"/>
            <a:headEnd type="none" w="med" len="med"/>
            <a:tailEnd type="triangle" w="med" len="med"/>
          </a:ln>
          <a:effectLst/>
        </p:spPr>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503">
              <a:defRPr/>
            </a:pPr>
            <a:endParaRPr lang="en-US">
              <a:solidFill>
                <a:srgbClr val="EFEFEF"/>
              </a:solidFill>
            </a:endParaRPr>
          </a:p>
        </p:txBody>
      </p:sp>
      <p:grpSp>
        <p:nvGrpSpPr>
          <p:cNvPr id="145" name="Group 144"/>
          <p:cNvGrpSpPr/>
          <p:nvPr/>
        </p:nvGrpSpPr>
        <p:grpSpPr>
          <a:xfrm>
            <a:off x="396056" y="1547244"/>
            <a:ext cx="2444879" cy="1720268"/>
            <a:chOff x="272314" y="1276938"/>
            <a:chExt cx="2444879" cy="1720268"/>
          </a:xfrm>
          <a:solidFill>
            <a:schemeClr val="bg1"/>
          </a:solidFill>
        </p:grpSpPr>
        <p:grpSp>
          <p:nvGrpSpPr>
            <p:cNvPr id="146" name="Group 145"/>
            <p:cNvGrpSpPr/>
            <p:nvPr/>
          </p:nvGrpSpPr>
          <p:grpSpPr>
            <a:xfrm>
              <a:off x="272314" y="1276938"/>
              <a:ext cx="2444879" cy="1720268"/>
              <a:chOff x="218065" y="2298702"/>
              <a:chExt cx="2444879" cy="1720268"/>
            </a:xfrm>
            <a:grpFill/>
          </p:grpSpPr>
          <p:sp>
            <p:nvSpPr>
              <p:cNvPr id="148" name="Rectangle 147"/>
              <p:cNvSpPr/>
              <p:nvPr/>
            </p:nvSpPr>
            <p:spPr bwMode="auto">
              <a:xfrm>
                <a:off x="218065" y="2298702"/>
                <a:ext cx="2444879" cy="1720268"/>
              </a:xfrm>
              <a:prstGeom prst="rect">
                <a:avLst/>
              </a:prstGeom>
              <a:grpFill/>
              <a:ln w="19050" cap="flat" cmpd="sng" algn="ctr">
                <a:solidFill>
                  <a:srgbClr val="008272"/>
                </a:solidFill>
                <a:prstDash val="dash"/>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14099" fontAlgn="base">
                  <a:lnSpc>
                    <a:spcPct val="90000"/>
                  </a:lnSpc>
                  <a:spcBef>
                    <a:spcPct val="0"/>
                  </a:spcBef>
                  <a:spcAft>
                    <a:spcPct val="0"/>
                  </a:spcAft>
                  <a:defRPr/>
                </a:pPr>
                <a:endParaRPr lang="en-US" sz="2000" spc="-50" dirty="0" smtClean="0">
                  <a:gradFill>
                    <a:gsLst>
                      <a:gs pos="1250">
                        <a:srgbClr val="EFEFEF"/>
                      </a:gs>
                      <a:gs pos="10417">
                        <a:srgbClr val="EFEFEF"/>
                      </a:gs>
                    </a:gsLst>
                    <a:lin ang="5400000" scaled="0"/>
                  </a:gradFill>
                </a:endParaRPr>
              </a:p>
            </p:txBody>
          </p:sp>
          <p:grpSp>
            <p:nvGrpSpPr>
              <p:cNvPr id="149" name="Group 148"/>
              <p:cNvGrpSpPr/>
              <p:nvPr/>
            </p:nvGrpSpPr>
            <p:grpSpPr>
              <a:xfrm>
                <a:off x="591042" y="2587730"/>
                <a:ext cx="1698924" cy="1264672"/>
                <a:chOff x="888578" y="2805236"/>
                <a:chExt cx="1698924" cy="1264672"/>
              </a:xfrm>
              <a:grpFill/>
            </p:grpSpPr>
            <p:sp>
              <p:nvSpPr>
                <p:cNvPr id="150" name="Rectangle 149"/>
                <p:cNvSpPr/>
                <p:nvPr/>
              </p:nvSpPr>
              <p:spPr>
                <a:xfrm>
                  <a:off x="888578" y="3876009"/>
                  <a:ext cx="1698924" cy="193899"/>
                </a:xfrm>
                <a:prstGeom prst="rect">
                  <a:avLst/>
                </a:prstGeom>
                <a:grpFill/>
                <a:ln>
                  <a:noFill/>
                </a:ln>
              </p:spPr>
              <p:txBody>
                <a:bodyPr wrap="square" lIns="0" tIns="0" rIns="0" bIns="0" anchor="ctr">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914099" fontAlgn="base">
                    <a:lnSpc>
                      <a:spcPct val="90000"/>
                    </a:lnSpc>
                    <a:spcBef>
                      <a:spcPct val="0"/>
                    </a:spcBef>
                    <a:spcAft>
                      <a:spcPct val="0"/>
                    </a:spcAft>
                    <a:buSzPct val="80000"/>
                    <a:defRPr/>
                  </a:pPr>
                  <a:r>
                    <a:rPr lang="en-US" sz="1400" spc="-50" dirty="0">
                      <a:solidFill>
                        <a:srgbClr val="00188F"/>
                      </a:solidFill>
                    </a:rPr>
                    <a:t>Active Directory</a:t>
                  </a:r>
                </a:p>
              </p:txBody>
            </p:sp>
            <p:pic>
              <p:nvPicPr>
                <p:cNvPr id="151" name="Picture 1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9474" y="2805236"/>
                  <a:ext cx="1043885" cy="690730"/>
                </a:xfrm>
                <a:prstGeom prst="rect">
                  <a:avLst/>
                </a:prstGeom>
                <a:grpFill/>
              </p:spPr>
            </p:pic>
          </p:grpSp>
        </p:grpSp>
        <p:pic>
          <p:nvPicPr>
            <p:cNvPr id="147" name="Picture 1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6311" y="2256696"/>
              <a:ext cx="1701437" cy="399929"/>
            </a:xfrm>
            <a:prstGeom prst="rect">
              <a:avLst/>
            </a:prstGeom>
            <a:grpFill/>
          </p:spPr>
        </p:pic>
      </p:grpSp>
      <p:pic>
        <p:nvPicPr>
          <p:cNvPr id="153" name="Picture 152" descr="C:\Users\Jaspal Mann\AppData\Roaming\Skype\My Skype Received Files\sl.png"/>
          <p:cNvPicPr>
            <a:picLocks noChangeAspect="1" noChangeArrowheads="1"/>
          </p:cNvPicPr>
          <p:nvPr/>
        </p:nvPicPr>
        <p:blipFill>
          <a:blip r:embed="rId9"/>
          <a:srcRect/>
          <a:stretch>
            <a:fillRect/>
          </a:stretch>
        </p:blipFill>
        <p:spPr bwMode="auto">
          <a:xfrm>
            <a:off x="9752087" y="1555070"/>
            <a:ext cx="463940" cy="320540"/>
          </a:xfrm>
          <a:prstGeom prst="rect">
            <a:avLst/>
          </a:prstGeom>
          <a:noFill/>
        </p:spPr>
      </p:pic>
      <p:pic>
        <p:nvPicPr>
          <p:cNvPr id="3078" name="Picture 6" descr="SAP"/>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38643" y="1583976"/>
            <a:ext cx="474477" cy="237239"/>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03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91717" y="1522251"/>
            <a:ext cx="296977" cy="296977"/>
          </a:xfrm>
          <a:prstGeom prst="rect">
            <a:avLst/>
          </a:prstGeom>
        </p:spPr>
      </p:pic>
      <p:pic>
        <p:nvPicPr>
          <p:cNvPr id="1036" name="Picture 103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69500" y="2785145"/>
            <a:ext cx="482367" cy="482367"/>
          </a:xfrm>
          <a:prstGeom prst="rect">
            <a:avLst/>
          </a:prstGeom>
        </p:spPr>
      </p:pic>
      <p:sp>
        <p:nvSpPr>
          <p:cNvPr id="1038" name="TextBox 1037"/>
          <p:cNvSpPr txBox="1"/>
          <p:nvPr/>
        </p:nvSpPr>
        <p:spPr>
          <a:xfrm>
            <a:off x="1762963" y="3698859"/>
            <a:ext cx="2296463" cy="1280351"/>
          </a:xfrm>
          <a:prstGeom prst="rect">
            <a:avLst/>
          </a:prstGeom>
          <a:solidFill>
            <a:srgbClr val="0075CC"/>
          </a:solidFill>
          <a:ln>
            <a:noFill/>
          </a:ln>
        </p:spPr>
        <p:txBody>
          <a:bodyPr wrap="none" lIns="182880" tIns="146304" rIns="182880" bIns="146304" rtlCol="0">
            <a:spAutoFit/>
          </a:bodyPr>
          <a:lstStyle/>
          <a:p>
            <a:pPr>
              <a:lnSpc>
                <a:spcPct val="90000"/>
              </a:lnSpc>
              <a:spcAft>
                <a:spcPts val="600"/>
              </a:spcAft>
            </a:pPr>
            <a:r>
              <a:rPr lang="en-US" sz="2000" dirty="0" smtClean="0">
                <a:solidFill>
                  <a:srgbClr val="FFFFFF"/>
                </a:solidFill>
              </a:rPr>
              <a:t>Synchronize and </a:t>
            </a:r>
          </a:p>
          <a:p>
            <a:pPr>
              <a:lnSpc>
                <a:spcPct val="90000"/>
              </a:lnSpc>
              <a:spcAft>
                <a:spcPts val="600"/>
              </a:spcAft>
            </a:pPr>
            <a:r>
              <a:rPr lang="en-US" sz="2000" dirty="0" smtClean="0">
                <a:solidFill>
                  <a:srgbClr val="FFFFFF"/>
                </a:solidFill>
              </a:rPr>
              <a:t>consolidate </a:t>
            </a:r>
          </a:p>
          <a:p>
            <a:pPr>
              <a:lnSpc>
                <a:spcPct val="90000"/>
              </a:lnSpc>
              <a:spcAft>
                <a:spcPts val="600"/>
              </a:spcAft>
            </a:pPr>
            <a:r>
              <a:rPr lang="en-US" sz="2000" dirty="0" smtClean="0">
                <a:solidFill>
                  <a:srgbClr val="FFFFFF"/>
                </a:solidFill>
              </a:rPr>
              <a:t>identities</a:t>
            </a:r>
            <a:endParaRPr lang="en-US" sz="2000" dirty="0">
              <a:solidFill>
                <a:srgbClr val="FFFFFF"/>
              </a:solidFill>
            </a:endParaRPr>
          </a:p>
        </p:txBody>
      </p:sp>
      <p:sp>
        <p:nvSpPr>
          <p:cNvPr id="164" name="Title 2"/>
          <p:cNvSpPr>
            <a:spLocks noGrp="1"/>
          </p:cNvSpPr>
          <p:nvPr>
            <p:ph type="title"/>
          </p:nvPr>
        </p:nvSpPr>
        <p:spPr>
          <a:xfrm>
            <a:off x="2517955" y="5576546"/>
            <a:ext cx="8066963" cy="917575"/>
          </a:xfrm>
        </p:spPr>
        <p:txBody>
          <a:bodyPr>
            <a:noAutofit/>
          </a:bodyPr>
          <a:lstStyle/>
          <a:p>
            <a:pPr algn="l"/>
            <a:r>
              <a:rPr lang="en-US" sz="4000" dirty="0">
                <a:solidFill>
                  <a:srgbClr val="92D050"/>
                </a:solidFill>
              </a:rPr>
              <a:t>Key Scenarios to get started with Microsoft Azure</a:t>
            </a:r>
          </a:p>
        </p:txBody>
      </p:sp>
      <p:sp>
        <p:nvSpPr>
          <p:cNvPr id="1040" name="TextBox 1039"/>
          <p:cNvSpPr txBox="1"/>
          <p:nvPr/>
        </p:nvSpPr>
        <p:spPr>
          <a:xfrm>
            <a:off x="274638" y="253988"/>
            <a:ext cx="4419351" cy="794064"/>
          </a:xfrm>
          <a:prstGeom prst="rect">
            <a:avLst/>
          </a:prstGeom>
          <a:noFill/>
        </p:spPr>
        <p:txBody>
          <a:bodyPr wrap="none" lIns="182880" tIns="146304" rIns="182880" bIns="146304" rtlCol="0">
            <a:spAutoFit/>
          </a:bodyPr>
          <a:lstStyle/>
          <a:p>
            <a:pPr>
              <a:lnSpc>
                <a:spcPct val="90000"/>
              </a:lnSpc>
              <a:spcAft>
                <a:spcPts val="600"/>
              </a:spcAft>
            </a:pPr>
            <a:r>
              <a:rPr lang="en-US" sz="3600" dirty="0" smtClean="0">
                <a:solidFill>
                  <a:srgbClr val="002060"/>
                </a:solidFill>
              </a:rPr>
              <a:t>Identity as a Service</a:t>
            </a:r>
          </a:p>
        </p:txBody>
      </p:sp>
    </p:spTree>
    <p:extLst>
      <p:ext uri="{BB962C8B-B14F-4D97-AF65-F5344CB8AC3E}">
        <p14:creationId xmlns:p14="http://schemas.microsoft.com/office/powerpoint/2010/main" val="2468706937"/>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a:spLocks noChangeAspect="1"/>
          </p:cNvSpPr>
          <p:nvPr/>
        </p:nvSpPr>
        <p:spPr bwMode="auto">
          <a:xfrm>
            <a:off x="296592" y="1468293"/>
            <a:ext cx="3533464" cy="2979738"/>
          </a:xfrm>
          <a:prstGeom prst="rect">
            <a:avLst/>
          </a:prstGeom>
          <a:noFill/>
          <a:ln w="25400">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4" name="TextBox 53"/>
          <p:cNvSpPr txBox="1"/>
          <p:nvPr/>
        </p:nvSpPr>
        <p:spPr>
          <a:xfrm>
            <a:off x="2741612" y="1644029"/>
            <a:ext cx="1853882" cy="954107"/>
          </a:xfrm>
          <a:prstGeom prst="rect">
            <a:avLst/>
          </a:prstGeom>
          <a:noFill/>
        </p:spPr>
        <p:txBody>
          <a:bodyPr wrap="square" rtlCol="0">
            <a:spAutoFit/>
          </a:bodyPr>
          <a:lstStyle/>
          <a:p>
            <a:pPr defTabSz="896386">
              <a:defRPr/>
            </a:pPr>
            <a:r>
              <a:rPr lang="en-US" sz="1400" kern="0" dirty="0">
                <a:solidFill>
                  <a:srgbClr val="002060"/>
                </a:solidFill>
              </a:rPr>
              <a:t>Microsoft </a:t>
            </a:r>
            <a:endParaRPr lang="en-US" sz="1400" kern="0" dirty="0" smtClean="0">
              <a:solidFill>
                <a:srgbClr val="002060"/>
              </a:solidFill>
            </a:endParaRPr>
          </a:p>
          <a:p>
            <a:pPr defTabSz="896386">
              <a:defRPr/>
            </a:pPr>
            <a:r>
              <a:rPr lang="en-US" sz="1400" kern="0" dirty="0">
                <a:solidFill>
                  <a:srgbClr val="002060"/>
                </a:solidFill>
              </a:rPr>
              <a:t> </a:t>
            </a:r>
            <a:r>
              <a:rPr lang="en-US" sz="1400" kern="0" dirty="0" smtClean="0">
                <a:solidFill>
                  <a:srgbClr val="002060"/>
                </a:solidFill>
              </a:rPr>
              <a:t>    SQL </a:t>
            </a:r>
          </a:p>
          <a:p>
            <a:pPr defTabSz="896386">
              <a:defRPr/>
            </a:pPr>
            <a:r>
              <a:rPr lang="en-US" sz="1400" kern="0" dirty="0">
                <a:solidFill>
                  <a:srgbClr val="002060"/>
                </a:solidFill>
              </a:rPr>
              <a:t> </a:t>
            </a:r>
            <a:r>
              <a:rPr lang="en-US" sz="1400" kern="0" dirty="0" smtClean="0">
                <a:solidFill>
                  <a:srgbClr val="002060"/>
                </a:solidFill>
              </a:rPr>
              <a:t>      Server </a:t>
            </a:r>
          </a:p>
          <a:p>
            <a:pPr defTabSz="896386">
              <a:defRPr/>
            </a:pPr>
            <a:r>
              <a:rPr lang="en-US" sz="1400" kern="0" dirty="0" smtClean="0">
                <a:solidFill>
                  <a:srgbClr val="002060"/>
                </a:solidFill>
              </a:rPr>
              <a:t>      </a:t>
            </a:r>
            <a:endParaRPr lang="en-US" sz="1400" kern="0" dirty="0">
              <a:solidFill>
                <a:srgbClr val="002060"/>
              </a:solidFill>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793" y="1738469"/>
            <a:ext cx="780290" cy="780290"/>
          </a:xfrm>
          <a:prstGeom prst="rect">
            <a:avLst/>
          </a:prstGeom>
          <a:noFill/>
        </p:spPr>
      </p:pic>
      <p:grpSp>
        <p:nvGrpSpPr>
          <p:cNvPr id="21" name="Group 20"/>
          <p:cNvGrpSpPr/>
          <p:nvPr/>
        </p:nvGrpSpPr>
        <p:grpSpPr>
          <a:xfrm>
            <a:off x="2279668" y="1738469"/>
            <a:ext cx="780290" cy="897410"/>
            <a:chOff x="5693588" y="1828800"/>
            <a:chExt cx="780290" cy="897410"/>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3588" y="1828800"/>
              <a:ext cx="780290" cy="780290"/>
            </a:xfrm>
            <a:prstGeom prst="rect">
              <a:avLst/>
            </a:prstGeom>
          </p:spPr>
        </p:pic>
        <p:pic>
          <p:nvPicPr>
            <p:cNvPr id="75" name="Picture 74"/>
            <p:cNvPicPr>
              <a:picLocks noChangeAspect="1"/>
            </p:cNvPicPr>
            <p:nvPr/>
          </p:nvPicPr>
          <p:blipFill>
            <a:blip r:embed="rId5">
              <a:biLevel thresh="50000"/>
            </a:blip>
            <a:stretch>
              <a:fillRect/>
            </a:stretch>
          </p:blipFill>
          <p:spPr>
            <a:xfrm>
              <a:off x="5978743" y="2084007"/>
              <a:ext cx="495135" cy="642203"/>
            </a:xfrm>
            <a:prstGeom prst="rect">
              <a:avLst/>
            </a:prstGeom>
            <a:noFill/>
            <a:ln w="63500">
              <a:noFill/>
            </a:ln>
            <a:effectLst>
              <a:outerShdw blurRad="330200" dist="38100" dir="10800000" algn="r" rotWithShape="0">
                <a:prstClr val="black">
                  <a:alpha val="38000"/>
                </a:prstClr>
              </a:outerShdw>
              <a:softEdge rad="0"/>
            </a:effectLst>
          </p:spPr>
        </p:pic>
      </p:grpSp>
      <p:pic>
        <p:nvPicPr>
          <p:cNvPr id="78" name="Picture 7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746" y="3270718"/>
            <a:ext cx="780290" cy="780290"/>
          </a:xfrm>
          <a:prstGeom prst="rect">
            <a:avLst/>
          </a:prstGeom>
          <a:noFill/>
        </p:spPr>
      </p:pic>
      <p:grpSp>
        <p:nvGrpSpPr>
          <p:cNvPr id="20" name="Group 19"/>
          <p:cNvGrpSpPr/>
          <p:nvPr/>
        </p:nvGrpSpPr>
        <p:grpSpPr>
          <a:xfrm>
            <a:off x="2359468" y="3270718"/>
            <a:ext cx="763586" cy="903418"/>
            <a:chOff x="5818506" y="3111412"/>
            <a:chExt cx="763586" cy="903418"/>
          </a:xfrm>
        </p:grpSpPr>
        <p:sp>
          <p:nvSpPr>
            <p:cNvPr id="76" name="Freeform 75"/>
            <p:cNvSpPr>
              <a:spLocks noChangeAspect="1" noEditPoints="1"/>
            </p:cNvSpPr>
            <p:nvPr/>
          </p:nvSpPr>
          <p:spPr bwMode="auto">
            <a:xfrm>
              <a:off x="5818506" y="3111412"/>
              <a:ext cx="413317" cy="791564"/>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chemeClr val="tx1">
                <a:lumMod val="40000"/>
                <a:lumOff val="60000"/>
              </a:schemeClr>
            </a:solidFill>
            <a:ln w="12700" cap="flat" cmpd="sng">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GB"/>
            </a:p>
          </p:txBody>
        </p:sp>
        <p:sp>
          <p:nvSpPr>
            <p:cNvPr id="18" name="Rectangle 17"/>
            <p:cNvSpPr/>
            <p:nvPr/>
          </p:nvSpPr>
          <p:spPr bwMode="auto">
            <a:xfrm>
              <a:off x="6025164" y="3581400"/>
              <a:ext cx="448714" cy="3048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9" name="Oval 18"/>
            <p:cNvSpPr/>
            <p:nvPr/>
          </p:nvSpPr>
          <p:spPr bwMode="auto">
            <a:xfrm>
              <a:off x="6083733" y="3374750"/>
              <a:ext cx="390145" cy="15755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9" name="Picture 7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2012" y="3374750"/>
              <a:ext cx="640080" cy="640080"/>
            </a:xfrm>
            <a:prstGeom prst="rect">
              <a:avLst/>
            </a:prstGeom>
            <a:noFill/>
            <a:effectLst>
              <a:outerShdw blurRad="50800" dist="38100" dir="2700000" algn="tl" rotWithShape="0">
                <a:prstClr val="black">
                  <a:alpha val="40000"/>
                </a:prstClr>
              </a:outerShdw>
            </a:effectLst>
          </p:spPr>
        </p:pic>
      </p:grpSp>
      <p:pic>
        <p:nvPicPr>
          <p:cNvPr id="80" name="Picture 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8589" y="3709640"/>
            <a:ext cx="293869" cy="352642"/>
          </a:xfrm>
          <a:prstGeom prst="rect">
            <a:avLst/>
          </a:prstGeom>
        </p:spPr>
      </p:pic>
      <p:grpSp>
        <p:nvGrpSpPr>
          <p:cNvPr id="22" name="Group 21"/>
          <p:cNvGrpSpPr>
            <a:grpSpLocks noChangeAspect="1"/>
          </p:cNvGrpSpPr>
          <p:nvPr/>
        </p:nvGrpSpPr>
        <p:grpSpPr>
          <a:xfrm>
            <a:off x="736164" y="2120064"/>
            <a:ext cx="372582" cy="404332"/>
            <a:chOff x="4590951" y="2814172"/>
            <a:chExt cx="646432" cy="604516"/>
          </a:xfrm>
        </p:grpSpPr>
        <p:sp>
          <p:nvSpPr>
            <p:cNvPr id="81" name="Freeform 80"/>
            <p:cNvSpPr>
              <a:spLocks/>
            </p:cNvSpPr>
            <p:nvPr/>
          </p:nvSpPr>
          <p:spPr bwMode="auto">
            <a:xfrm>
              <a:off x="4877552" y="2814172"/>
              <a:ext cx="359831" cy="297240"/>
            </a:xfrm>
            <a:custGeom>
              <a:avLst/>
              <a:gdLst>
                <a:gd name="T0" fmla="*/ 0 w 1140"/>
                <a:gd name="T1" fmla="*/ 1007 h 1007"/>
                <a:gd name="T2" fmla="*/ 1140 w 1140"/>
                <a:gd name="T3" fmla="*/ 1007 h 1007"/>
                <a:gd name="T4" fmla="*/ 1140 w 1140"/>
                <a:gd name="T5" fmla="*/ 0 h 1007"/>
                <a:gd name="T6" fmla="*/ 0 w 1140"/>
                <a:gd name="T7" fmla="*/ 161 h 1007"/>
                <a:gd name="T8" fmla="*/ 0 w 1140"/>
                <a:gd name="T9" fmla="*/ 1007 h 1007"/>
              </a:gdLst>
              <a:ahLst/>
              <a:cxnLst>
                <a:cxn ang="0">
                  <a:pos x="T0" y="T1"/>
                </a:cxn>
                <a:cxn ang="0">
                  <a:pos x="T2" y="T3"/>
                </a:cxn>
                <a:cxn ang="0">
                  <a:pos x="T4" y="T5"/>
                </a:cxn>
                <a:cxn ang="0">
                  <a:pos x="T6" y="T7"/>
                </a:cxn>
                <a:cxn ang="0">
                  <a:pos x="T8" y="T9"/>
                </a:cxn>
              </a:cxnLst>
              <a:rect l="0" t="0" r="r" b="b"/>
              <a:pathLst>
                <a:path w="1140" h="1007">
                  <a:moveTo>
                    <a:pt x="0" y="1007"/>
                  </a:moveTo>
                  <a:lnTo>
                    <a:pt x="1140" y="1007"/>
                  </a:lnTo>
                  <a:lnTo>
                    <a:pt x="1140" y="0"/>
                  </a:lnTo>
                  <a:lnTo>
                    <a:pt x="0" y="161"/>
                  </a:lnTo>
                  <a:lnTo>
                    <a:pt x="0" y="1007"/>
                  </a:lnTo>
                  <a:close/>
                </a:path>
              </a:pathLst>
            </a:custGeom>
            <a:solidFill>
              <a:schemeClr val="bg2"/>
            </a:solidFill>
            <a:ln>
              <a:noFill/>
            </a:ln>
          </p:spPr>
          <p:txBody>
            <a:bodyPr vert="horz" wrap="square" lIns="89619" tIns="44809" rIns="89619" bIns="44809"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859"/>
              <a:endParaRPr lang="en-US" sz="1764">
                <a:solidFill>
                  <a:srgbClr val="505050"/>
                </a:solidFill>
              </a:endParaRPr>
            </a:p>
          </p:txBody>
        </p:sp>
        <p:sp>
          <p:nvSpPr>
            <p:cNvPr id="82" name="Freeform 81"/>
            <p:cNvSpPr>
              <a:spLocks/>
            </p:cNvSpPr>
            <p:nvPr/>
          </p:nvSpPr>
          <p:spPr bwMode="auto">
            <a:xfrm>
              <a:off x="4590951" y="2863171"/>
              <a:ext cx="275239" cy="248242"/>
            </a:xfrm>
            <a:custGeom>
              <a:avLst/>
              <a:gdLst>
                <a:gd name="T0" fmla="*/ 872 w 872"/>
                <a:gd name="T1" fmla="*/ 841 h 841"/>
                <a:gd name="T2" fmla="*/ 872 w 872"/>
                <a:gd name="T3" fmla="*/ 0 h 841"/>
                <a:gd name="T4" fmla="*/ 0 w 872"/>
                <a:gd name="T5" fmla="*/ 121 h 841"/>
                <a:gd name="T6" fmla="*/ 0 w 872"/>
                <a:gd name="T7" fmla="*/ 841 h 841"/>
                <a:gd name="T8" fmla="*/ 872 w 872"/>
                <a:gd name="T9" fmla="*/ 841 h 841"/>
              </a:gdLst>
              <a:ahLst/>
              <a:cxnLst>
                <a:cxn ang="0">
                  <a:pos x="T0" y="T1"/>
                </a:cxn>
                <a:cxn ang="0">
                  <a:pos x="T2" y="T3"/>
                </a:cxn>
                <a:cxn ang="0">
                  <a:pos x="T4" y="T5"/>
                </a:cxn>
                <a:cxn ang="0">
                  <a:pos x="T6" y="T7"/>
                </a:cxn>
                <a:cxn ang="0">
                  <a:pos x="T8" y="T9"/>
                </a:cxn>
              </a:cxnLst>
              <a:rect l="0" t="0" r="r" b="b"/>
              <a:pathLst>
                <a:path w="872" h="841">
                  <a:moveTo>
                    <a:pt x="872" y="841"/>
                  </a:moveTo>
                  <a:lnTo>
                    <a:pt x="872" y="0"/>
                  </a:lnTo>
                  <a:lnTo>
                    <a:pt x="0" y="121"/>
                  </a:lnTo>
                  <a:lnTo>
                    <a:pt x="0" y="841"/>
                  </a:lnTo>
                  <a:lnTo>
                    <a:pt x="872" y="841"/>
                  </a:lnTo>
                  <a:close/>
                </a:path>
              </a:pathLst>
            </a:custGeom>
            <a:solidFill>
              <a:schemeClr val="bg2"/>
            </a:solidFill>
            <a:ln>
              <a:noFill/>
            </a:ln>
          </p:spPr>
          <p:txBody>
            <a:bodyPr vert="horz" wrap="square" lIns="89619" tIns="44809" rIns="89619" bIns="44809"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859"/>
              <a:endParaRPr lang="en-US" sz="1764">
                <a:solidFill>
                  <a:srgbClr val="505050"/>
                </a:solidFill>
              </a:endParaRPr>
            </a:p>
          </p:txBody>
        </p:sp>
        <p:sp>
          <p:nvSpPr>
            <p:cNvPr id="83" name="Freeform 82"/>
            <p:cNvSpPr>
              <a:spLocks/>
            </p:cNvSpPr>
            <p:nvPr/>
          </p:nvSpPr>
          <p:spPr bwMode="auto">
            <a:xfrm>
              <a:off x="4877552" y="3122039"/>
              <a:ext cx="359831" cy="296649"/>
            </a:xfrm>
            <a:custGeom>
              <a:avLst/>
              <a:gdLst>
                <a:gd name="T0" fmla="*/ 0 w 1140"/>
                <a:gd name="T1" fmla="*/ 0 h 1005"/>
                <a:gd name="T2" fmla="*/ 0 w 1140"/>
                <a:gd name="T3" fmla="*/ 846 h 1005"/>
                <a:gd name="T4" fmla="*/ 1140 w 1140"/>
                <a:gd name="T5" fmla="*/ 1005 h 1005"/>
                <a:gd name="T6" fmla="*/ 1140 w 1140"/>
                <a:gd name="T7" fmla="*/ 0 h 1005"/>
                <a:gd name="T8" fmla="*/ 0 w 1140"/>
                <a:gd name="T9" fmla="*/ 0 h 1005"/>
              </a:gdLst>
              <a:ahLst/>
              <a:cxnLst>
                <a:cxn ang="0">
                  <a:pos x="T0" y="T1"/>
                </a:cxn>
                <a:cxn ang="0">
                  <a:pos x="T2" y="T3"/>
                </a:cxn>
                <a:cxn ang="0">
                  <a:pos x="T4" y="T5"/>
                </a:cxn>
                <a:cxn ang="0">
                  <a:pos x="T6" y="T7"/>
                </a:cxn>
                <a:cxn ang="0">
                  <a:pos x="T8" y="T9"/>
                </a:cxn>
              </a:cxnLst>
              <a:rect l="0" t="0" r="r" b="b"/>
              <a:pathLst>
                <a:path w="1140" h="1005">
                  <a:moveTo>
                    <a:pt x="0" y="0"/>
                  </a:moveTo>
                  <a:lnTo>
                    <a:pt x="0" y="846"/>
                  </a:lnTo>
                  <a:lnTo>
                    <a:pt x="1140" y="1005"/>
                  </a:lnTo>
                  <a:lnTo>
                    <a:pt x="1140" y="0"/>
                  </a:lnTo>
                  <a:lnTo>
                    <a:pt x="0" y="0"/>
                  </a:lnTo>
                  <a:close/>
                </a:path>
              </a:pathLst>
            </a:custGeom>
            <a:solidFill>
              <a:schemeClr val="bg2"/>
            </a:solidFill>
            <a:ln>
              <a:noFill/>
            </a:ln>
          </p:spPr>
          <p:txBody>
            <a:bodyPr vert="horz" wrap="square" lIns="89619" tIns="44809" rIns="89619" bIns="44809"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859"/>
              <a:endParaRPr lang="en-US" sz="1764">
                <a:solidFill>
                  <a:srgbClr val="505050"/>
                </a:solidFill>
              </a:endParaRPr>
            </a:p>
          </p:txBody>
        </p:sp>
        <p:sp>
          <p:nvSpPr>
            <p:cNvPr id="84" name="Freeform 83"/>
            <p:cNvSpPr>
              <a:spLocks/>
            </p:cNvSpPr>
            <p:nvPr/>
          </p:nvSpPr>
          <p:spPr bwMode="auto">
            <a:xfrm>
              <a:off x="4590951" y="3122039"/>
              <a:ext cx="275239" cy="248242"/>
            </a:xfrm>
            <a:custGeom>
              <a:avLst/>
              <a:gdLst>
                <a:gd name="T0" fmla="*/ 872 w 872"/>
                <a:gd name="T1" fmla="*/ 0 h 841"/>
                <a:gd name="T2" fmla="*/ 0 w 872"/>
                <a:gd name="T3" fmla="*/ 0 h 841"/>
                <a:gd name="T4" fmla="*/ 0 w 872"/>
                <a:gd name="T5" fmla="*/ 720 h 841"/>
                <a:gd name="T6" fmla="*/ 872 w 872"/>
                <a:gd name="T7" fmla="*/ 841 h 841"/>
                <a:gd name="T8" fmla="*/ 872 w 872"/>
                <a:gd name="T9" fmla="*/ 0 h 841"/>
              </a:gdLst>
              <a:ahLst/>
              <a:cxnLst>
                <a:cxn ang="0">
                  <a:pos x="T0" y="T1"/>
                </a:cxn>
                <a:cxn ang="0">
                  <a:pos x="T2" y="T3"/>
                </a:cxn>
                <a:cxn ang="0">
                  <a:pos x="T4" y="T5"/>
                </a:cxn>
                <a:cxn ang="0">
                  <a:pos x="T6" y="T7"/>
                </a:cxn>
                <a:cxn ang="0">
                  <a:pos x="T8" y="T9"/>
                </a:cxn>
              </a:cxnLst>
              <a:rect l="0" t="0" r="r" b="b"/>
              <a:pathLst>
                <a:path w="872" h="841">
                  <a:moveTo>
                    <a:pt x="872" y="0"/>
                  </a:moveTo>
                  <a:lnTo>
                    <a:pt x="0" y="0"/>
                  </a:lnTo>
                  <a:lnTo>
                    <a:pt x="0" y="720"/>
                  </a:lnTo>
                  <a:lnTo>
                    <a:pt x="872" y="841"/>
                  </a:lnTo>
                  <a:lnTo>
                    <a:pt x="872" y="0"/>
                  </a:lnTo>
                  <a:close/>
                </a:path>
              </a:pathLst>
            </a:custGeom>
            <a:solidFill>
              <a:schemeClr val="bg2"/>
            </a:solidFill>
            <a:ln>
              <a:noFill/>
            </a:ln>
          </p:spPr>
          <p:txBody>
            <a:bodyPr vert="horz" wrap="square" lIns="89619" tIns="44809" rIns="89619" bIns="44809"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859"/>
              <a:endParaRPr lang="en-US" sz="1764">
                <a:solidFill>
                  <a:srgbClr val="505050"/>
                </a:solidFill>
              </a:endParaRPr>
            </a:p>
          </p:txBody>
        </p:sp>
      </p:grpSp>
      <p:sp>
        <p:nvSpPr>
          <p:cNvPr id="85" name="TextBox 77"/>
          <p:cNvSpPr txBox="1"/>
          <p:nvPr/>
        </p:nvSpPr>
        <p:spPr>
          <a:xfrm>
            <a:off x="1127548" y="2548599"/>
            <a:ext cx="510540" cy="193899"/>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914099" fontAlgn="base">
              <a:lnSpc>
                <a:spcPct val="90000"/>
              </a:lnSpc>
              <a:spcBef>
                <a:spcPct val="0"/>
              </a:spcBef>
              <a:spcAft>
                <a:spcPct val="0"/>
              </a:spcAft>
              <a:buSzPct val="80000"/>
              <a:defRPr/>
            </a:pPr>
            <a:r>
              <a:rPr lang="en-US" sz="1400" spc="-50" dirty="0" smtClean="0">
                <a:solidFill>
                  <a:srgbClr val="002060"/>
                </a:solidFill>
              </a:rPr>
              <a:t>IIS</a:t>
            </a:r>
            <a:endParaRPr lang="en-US" sz="1400" spc="-50" dirty="0">
              <a:solidFill>
                <a:srgbClr val="002060"/>
              </a:solidFill>
            </a:endParaRPr>
          </a:p>
        </p:txBody>
      </p:sp>
      <p:cxnSp>
        <p:nvCxnSpPr>
          <p:cNvPr id="25" name="Straight Connector 24"/>
          <p:cNvCxnSpPr/>
          <p:nvPr/>
        </p:nvCxnSpPr>
        <p:spPr>
          <a:xfrm>
            <a:off x="1629628" y="2011031"/>
            <a:ext cx="707794" cy="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638088" y="3534056"/>
            <a:ext cx="707794" cy="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2718422" y="3190655"/>
            <a:ext cx="711275" cy="307777"/>
          </a:xfrm>
          <a:prstGeom prst="rect">
            <a:avLst/>
          </a:prstGeom>
          <a:noFill/>
        </p:spPr>
        <p:txBody>
          <a:bodyPr wrap="square" rtlCol="0">
            <a:spAutoFit/>
          </a:bodyPr>
          <a:lstStyle/>
          <a:p>
            <a:pPr defTabSz="896386">
              <a:defRPr/>
            </a:pPr>
            <a:r>
              <a:rPr lang="en-US" sz="1400" kern="0" dirty="0" err="1" smtClean="0">
                <a:solidFill>
                  <a:srgbClr val="002060"/>
                </a:solidFill>
              </a:rPr>
              <a:t>MySql</a:t>
            </a:r>
            <a:r>
              <a:rPr lang="en-US" sz="1400" kern="0" dirty="0" smtClean="0">
                <a:solidFill>
                  <a:srgbClr val="002060"/>
                </a:solidFill>
              </a:rPr>
              <a:t> </a:t>
            </a:r>
            <a:endParaRPr lang="en-US" sz="1400" kern="0" dirty="0">
              <a:solidFill>
                <a:srgbClr val="002060"/>
              </a:solidFill>
            </a:endParaRPr>
          </a:p>
        </p:txBody>
      </p:sp>
      <p:grpSp>
        <p:nvGrpSpPr>
          <p:cNvPr id="34" name="Group 33"/>
          <p:cNvGrpSpPr>
            <a:grpSpLocks noChangeAspect="1"/>
          </p:cNvGrpSpPr>
          <p:nvPr/>
        </p:nvGrpSpPr>
        <p:grpSpPr>
          <a:xfrm>
            <a:off x="6180133" y="1267815"/>
            <a:ext cx="5705479" cy="3151785"/>
            <a:chOff x="4025599" y="575170"/>
            <a:chExt cx="6307439" cy="3484316"/>
          </a:xfrm>
        </p:grpSpPr>
        <p:sp>
          <p:nvSpPr>
            <p:cNvPr id="113" name="Freeform 112"/>
            <p:cNvSpPr>
              <a:spLocks noChangeAspect="1"/>
            </p:cNvSpPr>
            <p:nvPr/>
          </p:nvSpPr>
          <p:spPr bwMode="black">
            <a:xfrm>
              <a:off x="4025599" y="575170"/>
              <a:ext cx="6307439" cy="3484316"/>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FFFFFF"/>
            </a:solidFill>
            <a:ln w="38100">
              <a:solidFill>
                <a:schemeClr val="bg2"/>
              </a:solidFill>
            </a:ln>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2503">
                <a:defRPr/>
              </a:pPr>
              <a:endParaRPr lang="en-US" dirty="0">
                <a:solidFill>
                  <a:srgbClr val="505050"/>
                </a:solidFill>
              </a:endParaRPr>
            </a:p>
          </p:txBody>
        </p:sp>
        <p:pic>
          <p:nvPicPr>
            <p:cNvPr id="27" name="Picture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94186" y="1495009"/>
              <a:ext cx="723475" cy="723475"/>
            </a:xfrm>
            <a:prstGeom prst="rect">
              <a:avLst/>
            </a:prstGeom>
          </p:spPr>
        </p:pic>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37609" y="1504504"/>
              <a:ext cx="780290" cy="780290"/>
            </a:xfrm>
            <a:prstGeom prst="rect">
              <a:avLst/>
            </a:prstGeom>
            <a:effectLst>
              <a:outerShdw blurRad="50800" dist="38100" dir="2700000" algn="tl" rotWithShape="0">
                <a:prstClr val="black">
                  <a:alpha val="40000"/>
                </a:prstClr>
              </a:outerShdw>
            </a:effectLst>
          </p:spPr>
        </p:pic>
        <p:pic>
          <p:nvPicPr>
            <p:cNvPr id="1026" name="Picture 2" descr="C:\Users\Nazik\AppData\Local\Temp\SNAGHTML23f07d3.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37609" y="2952331"/>
              <a:ext cx="747209" cy="867449"/>
            </a:xfrm>
            <a:prstGeom prst="rect">
              <a:avLst/>
            </a:prstGeom>
            <a:noFill/>
            <a:effectLst>
              <a:glow rad="38100">
                <a:schemeClr val="accent5">
                  <a:satMod val="175000"/>
                  <a:alpha val="40000"/>
                </a:schemeClr>
              </a:glow>
              <a:outerShdw blurRad="50800" dist="38100" dir="2700000" algn="tl" rotWithShape="0">
                <a:prstClr val="black">
                  <a:alpha val="40000"/>
                </a:prstClr>
              </a:outerShdw>
              <a:softEdge rad="0"/>
            </a:effectLst>
            <a:extLst>
              <a:ext uri="{909E8E84-426E-40DD-AFC4-6F175D3DCCD1}">
                <a14:hiddenFill xmlns:a14="http://schemas.microsoft.com/office/drawing/2010/main">
                  <a:solidFill>
                    <a:srgbClr val="FFFFFF"/>
                  </a:solidFill>
                </a14:hiddenFill>
              </a:ext>
            </a:extLst>
          </p:spPr>
        </p:pic>
        <p:grpSp>
          <p:nvGrpSpPr>
            <p:cNvPr id="33" name="Group 32"/>
            <p:cNvGrpSpPr/>
            <p:nvPr/>
          </p:nvGrpSpPr>
          <p:grpSpPr>
            <a:xfrm>
              <a:off x="6842802" y="1683028"/>
              <a:ext cx="280591" cy="280591"/>
              <a:chOff x="7973797" y="1856270"/>
              <a:chExt cx="280591" cy="280591"/>
            </a:xfrm>
          </p:grpSpPr>
          <p:sp>
            <p:nvSpPr>
              <p:cNvPr id="105" name="Rectangle 104"/>
              <p:cNvSpPr/>
              <p:nvPr/>
            </p:nvSpPr>
            <p:spPr>
              <a:xfrm>
                <a:off x="8081083" y="1856270"/>
                <a:ext cx="66019" cy="2805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a:solidFill>
                    <a:srgbClr val="FFFFFF"/>
                  </a:solidFill>
                </a:endParaRPr>
              </a:p>
            </p:txBody>
          </p:sp>
          <p:sp>
            <p:nvSpPr>
              <p:cNvPr id="106" name="Rectangle 105"/>
              <p:cNvSpPr/>
              <p:nvPr/>
            </p:nvSpPr>
            <p:spPr>
              <a:xfrm rot="5400000">
                <a:off x="8081083" y="1856270"/>
                <a:ext cx="66019" cy="2805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a:solidFill>
                    <a:srgbClr val="FFFFFF"/>
                  </a:solidFill>
                </a:endParaRPr>
              </a:p>
            </p:txBody>
          </p:sp>
        </p:grpSp>
        <p:pic>
          <p:nvPicPr>
            <p:cNvPr id="107" name="Picture 10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55848" y="3057146"/>
              <a:ext cx="722376" cy="722376"/>
            </a:xfrm>
            <a:prstGeom prst="rect">
              <a:avLst/>
            </a:prstGeom>
          </p:spPr>
        </p:pic>
        <p:grpSp>
          <p:nvGrpSpPr>
            <p:cNvPr id="108" name="Group 107"/>
            <p:cNvGrpSpPr/>
            <p:nvPr/>
          </p:nvGrpSpPr>
          <p:grpSpPr>
            <a:xfrm>
              <a:off x="6858821" y="3245761"/>
              <a:ext cx="280591" cy="280591"/>
              <a:chOff x="7973797" y="1856270"/>
              <a:chExt cx="280591" cy="280591"/>
            </a:xfrm>
          </p:grpSpPr>
          <p:sp>
            <p:nvSpPr>
              <p:cNvPr id="109" name="Rectangle 108"/>
              <p:cNvSpPr/>
              <p:nvPr/>
            </p:nvSpPr>
            <p:spPr>
              <a:xfrm>
                <a:off x="8081083" y="1856270"/>
                <a:ext cx="66019" cy="2805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a:solidFill>
                    <a:srgbClr val="FFFFFF"/>
                  </a:solidFill>
                </a:endParaRPr>
              </a:p>
            </p:txBody>
          </p:sp>
          <p:sp>
            <p:nvSpPr>
              <p:cNvPr id="110" name="Rectangle 109"/>
              <p:cNvSpPr/>
              <p:nvPr/>
            </p:nvSpPr>
            <p:spPr>
              <a:xfrm rot="5400000">
                <a:off x="8081083" y="1856270"/>
                <a:ext cx="66019" cy="2805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a:solidFill>
                    <a:srgbClr val="FFFFFF"/>
                  </a:solidFill>
                </a:endParaRPr>
              </a:p>
            </p:txBody>
          </p:sp>
        </p:grpSp>
      </p:grpSp>
      <p:pic>
        <p:nvPicPr>
          <p:cNvPr id="1028" name="Picture 4" descr="C:\Users\Nazik\AppData\Local\Temp\SNAGHTML2677fbf.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4352" y="3664112"/>
            <a:ext cx="356616" cy="4436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Nazik\AppData\Local\Temp\SNAGHTML27c09fd.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0812" y="478639"/>
            <a:ext cx="833438" cy="984973"/>
          </a:xfrm>
          <a:prstGeom prst="rect">
            <a:avLst/>
          </a:prstGeom>
          <a:noFill/>
          <a:extLst>
            <a:ext uri="{909E8E84-426E-40DD-AFC4-6F175D3DCCD1}">
              <a14:hiddenFill xmlns:a14="http://schemas.microsoft.com/office/drawing/2010/main">
                <a:solidFill>
                  <a:srgbClr val="FFFFFF"/>
                </a:solidFill>
              </a14:hiddenFill>
            </a:ext>
          </a:extLst>
        </p:spPr>
      </p:pic>
      <p:sp>
        <p:nvSpPr>
          <p:cNvPr id="217" name="TextBox 216"/>
          <p:cNvSpPr txBox="1"/>
          <p:nvPr/>
        </p:nvSpPr>
        <p:spPr>
          <a:xfrm>
            <a:off x="899101" y="770753"/>
            <a:ext cx="1619458" cy="523220"/>
          </a:xfrm>
          <a:prstGeom prst="rect">
            <a:avLst/>
          </a:prstGeom>
          <a:noFill/>
        </p:spPr>
        <p:txBody>
          <a:bodyPr wrap="square" rtlCol="0">
            <a:spAutoFit/>
          </a:bodyPr>
          <a:lstStyle/>
          <a:p>
            <a:pPr defTabSz="896386">
              <a:defRPr/>
            </a:pPr>
            <a:r>
              <a:rPr lang="en-US" sz="1400" kern="0" dirty="0" smtClean="0">
                <a:solidFill>
                  <a:srgbClr val="002060"/>
                </a:solidFill>
              </a:rPr>
              <a:t>On-premises /</a:t>
            </a:r>
          </a:p>
          <a:p>
            <a:pPr defTabSz="896386">
              <a:defRPr/>
            </a:pPr>
            <a:r>
              <a:rPr lang="en-US" sz="1400" kern="0" dirty="0" smtClean="0">
                <a:solidFill>
                  <a:srgbClr val="002060"/>
                </a:solidFill>
              </a:rPr>
              <a:t>Hosting Services</a:t>
            </a:r>
            <a:endParaRPr lang="en-US" sz="1400" kern="0" dirty="0">
              <a:solidFill>
                <a:srgbClr val="002060"/>
              </a:solidFill>
            </a:endParaRPr>
          </a:p>
        </p:txBody>
      </p:sp>
      <p:sp>
        <p:nvSpPr>
          <p:cNvPr id="218" name="Circular Arrow 217"/>
          <p:cNvSpPr>
            <a:spLocks/>
          </p:cNvSpPr>
          <p:nvPr/>
        </p:nvSpPr>
        <p:spPr bwMode="auto">
          <a:xfrm>
            <a:off x="1301404" y="824219"/>
            <a:ext cx="7187739" cy="3926376"/>
          </a:xfrm>
          <a:prstGeom prst="circularArrow">
            <a:avLst>
              <a:gd name="adj1" fmla="val 1989"/>
              <a:gd name="adj2" fmla="val 416977"/>
              <a:gd name="adj3" fmla="val 20323603"/>
              <a:gd name="adj4" fmla="val 12075025"/>
              <a:gd name="adj5" fmla="val 5833"/>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20" name="TextBox 219"/>
          <p:cNvSpPr txBox="1"/>
          <p:nvPr/>
        </p:nvSpPr>
        <p:spPr>
          <a:xfrm>
            <a:off x="4310492" y="1120809"/>
            <a:ext cx="1989882" cy="523220"/>
          </a:xfrm>
          <a:prstGeom prst="rect">
            <a:avLst/>
          </a:prstGeom>
          <a:noFill/>
        </p:spPr>
        <p:txBody>
          <a:bodyPr wrap="square" rtlCol="0">
            <a:spAutoFit/>
          </a:bodyPr>
          <a:lstStyle/>
          <a:p>
            <a:pPr defTabSz="896386">
              <a:defRPr/>
            </a:pPr>
            <a:r>
              <a:rPr lang="en-US" sz="1400" kern="0" dirty="0" smtClean="0">
                <a:solidFill>
                  <a:srgbClr val="002060"/>
                </a:solidFill>
              </a:rPr>
              <a:t>IIS/SQL Server Based </a:t>
            </a:r>
          </a:p>
          <a:p>
            <a:pPr defTabSz="896386">
              <a:defRPr/>
            </a:pPr>
            <a:r>
              <a:rPr lang="en-US" sz="1400" kern="0" dirty="0" smtClean="0">
                <a:solidFill>
                  <a:srgbClr val="002060"/>
                </a:solidFill>
              </a:rPr>
              <a:t>Web Apps </a:t>
            </a:r>
            <a:endParaRPr lang="en-US" sz="1400" kern="0" dirty="0">
              <a:solidFill>
                <a:srgbClr val="002060"/>
              </a:solidFill>
            </a:endParaRPr>
          </a:p>
        </p:txBody>
      </p:sp>
      <p:sp>
        <p:nvSpPr>
          <p:cNvPr id="46" name="Rectangle 45"/>
          <p:cNvSpPr/>
          <p:nvPr/>
        </p:nvSpPr>
        <p:spPr>
          <a:xfrm>
            <a:off x="1715858" y="4750595"/>
            <a:ext cx="9960932" cy="369332"/>
          </a:xfrm>
          <a:prstGeom prst="rect">
            <a:avLst/>
          </a:prstGeom>
        </p:spPr>
        <p:txBody>
          <a:bodyPr wrap="none">
            <a:spAutoFit/>
          </a:bodyPr>
          <a:lstStyle/>
          <a:p>
            <a:r>
              <a:rPr lang="en-US" b="1" dirty="0" smtClean="0"/>
              <a:t>Web Apps - </a:t>
            </a:r>
            <a:r>
              <a:rPr lang="en-US" dirty="0"/>
              <a:t>Take your web apps to the cloud using inexpensive </a:t>
            </a:r>
            <a:r>
              <a:rPr lang="en-US" dirty="0" smtClean="0"/>
              <a:t>and FAST App </a:t>
            </a:r>
            <a:r>
              <a:rPr lang="en-US" dirty="0"/>
              <a:t>Service Web Apps</a:t>
            </a:r>
            <a:endParaRPr lang="en-US" b="1" dirty="0"/>
          </a:p>
        </p:txBody>
      </p:sp>
      <p:sp>
        <p:nvSpPr>
          <p:cNvPr id="47" name="Rectangle 46"/>
          <p:cNvSpPr/>
          <p:nvPr/>
        </p:nvSpPr>
        <p:spPr>
          <a:xfrm>
            <a:off x="9674124" y="2772460"/>
            <a:ext cx="2522372" cy="937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defTabSz="914367"/>
            <a:r>
              <a:rPr lang="en-US" sz="2745" dirty="0">
                <a:gradFill>
                  <a:gsLst>
                    <a:gs pos="0">
                      <a:srgbClr val="0078D7"/>
                    </a:gs>
                    <a:gs pos="100000">
                      <a:srgbClr val="0078D7"/>
                    </a:gs>
                  </a:gsLst>
                  <a:lin ang="5400000" scaled="0"/>
                </a:gradFill>
              </a:rPr>
              <a:t>Microsoft Azure</a:t>
            </a:r>
          </a:p>
        </p:txBody>
      </p:sp>
      <p:sp>
        <p:nvSpPr>
          <p:cNvPr id="48" name="Title 2"/>
          <p:cNvSpPr txBox="1">
            <a:spLocks/>
          </p:cNvSpPr>
          <p:nvPr/>
        </p:nvSpPr>
        <p:spPr>
          <a:xfrm>
            <a:off x="2718422" y="5435490"/>
            <a:ext cx="8066963" cy="917575"/>
          </a:xfrm>
          <a:prstGeom prst="rect">
            <a:avLst/>
          </a:prstGeom>
        </p:spPr>
        <p:txBody>
          <a:bodyPr>
            <a:noAutofit/>
          </a:bodyPr>
          <a:lstStyle>
            <a:lvl1pPr algn="l" defTabSz="914180" rtl="0" eaLnBrk="1" latinLnBrk="0" hangingPunct="1">
              <a:lnSpc>
                <a:spcPct val="90000"/>
              </a:lnSpc>
              <a:spcBef>
                <a:spcPct val="0"/>
              </a:spcBef>
              <a:buNone/>
              <a:defRPr lang="en-US" sz="5293" b="0" kern="1200" cap="none" spc="-100" baseline="0">
                <a:ln w="3175">
                  <a:noFill/>
                </a:ln>
                <a:solidFill>
                  <a:schemeClr val="bg1"/>
                </a:solidFill>
                <a:effectLst/>
                <a:latin typeface="+mj-lt"/>
                <a:ea typeface="+mn-ea"/>
                <a:cs typeface="Segoe UI" pitchFamily="34" charset="0"/>
              </a:defRPr>
            </a:lvl1pPr>
          </a:lstStyle>
          <a:p>
            <a:r>
              <a:rPr lang="en-US" sz="4000" dirty="0" smtClean="0"/>
              <a:t>Key Scenarios to get started with Microsoft Azure</a:t>
            </a:r>
            <a:endParaRPr lang="en-US" sz="4000" dirty="0"/>
          </a:p>
        </p:txBody>
      </p:sp>
      <p:sp>
        <p:nvSpPr>
          <p:cNvPr id="49" name="Circular Arrow 48"/>
          <p:cNvSpPr>
            <a:spLocks/>
          </p:cNvSpPr>
          <p:nvPr/>
        </p:nvSpPr>
        <p:spPr bwMode="auto">
          <a:xfrm>
            <a:off x="1316499" y="2283594"/>
            <a:ext cx="7187739" cy="3926376"/>
          </a:xfrm>
          <a:prstGeom prst="circularArrow">
            <a:avLst>
              <a:gd name="adj1" fmla="val 1989"/>
              <a:gd name="adj2" fmla="val 416977"/>
              <a:gd name="adj3" fmla="val 20323603"/>
              <a:gd name="adj4" fmla="val 12075025"/>
              <a:gd name="adj5" fmla="val 5833"/>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21" name="TextBox 220"/>
          <p:cNvSpPr txBox="1"/>
          <p:nvPr/>
        </p:nvSpPr>
        <p:spPr>
          <a:xfrm>
            <a:off x="4286950" y="2548561"/>
            <a:ext cx="1885636" cy="523220"/>
          </a:xfrm>
          <a:prstGeom prst="rect">
            <a:avLst/>
          </a:prstGeom>
          <a:noFill/>
        </p:spPr>
        <p:txBody>
          <a:bodyPr wrap="square" rtlCol="0">
            <a:spAutoFit/>
          </a:bodyPr>
          <a:lstStyle/>
          <a:p>
            <a:pPr defTabSz="896386">
              <a:defRPr/>
            </a:pPr>
            <a:r>
              <a:rPr lang="en-US" sz="1400" kern="0" dirty="0" smtClean="0">
                <a:solidFill>
                  <a:srgbClr val="002060"/>
                </a:solidFill>
              </a:rPr>
              <a:t>Non-IIS Open Source </a:t>
            </a:r>
          </a:p>
          <a:p>
            <a:pPr defTabSz="896386">
              <a:defRPr/>
            </a:pPr>
            <a:r>
              <a:rPr lang="en-US" sz="1400" kern="0" dirty="0" smtClean="0">
                <a:solidFill>
                  <a:srgbClr val="002060"/>
                </a:solidFill>
              </a:rPr>
              <a:t>Web Apps</a:t>
            </a:r>
            <a:endParaRPr lang="en-US" sz="1400" kern="0" dirty="0">
              <a:solidFill>
                <a:srgbClr val="002060"/>
              </a:solidFill>
            </a:endParaRPr>
          </a:p>
        </p:txBody>
      </p:sp>
    </p:spTree>
    <p:extLst>
      <p:ext uri="{BB962C8B-B14F-4D97-AF65-F5344CB8AC3E}">
        <p14:creationId xmlns:p14="http://schemas.microsoft.com/office/powerpoint/2010/main" val="3154140554"/>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217488"/>
            <a:ext cx="11031538" cy="811212"/>
          </a:xfrm>
          <a:prstGeom prst="rect">
            <a:avLst/>
          </a:prstGeom>
        </p:spPr>
        <p:txBody>
          <a:bodyPr anchor="t"/>
          <a:lstStyle/>
          <a:p>
            <a:r>
              <a:rPr lang="en-US" sz="4799" dirty="0"/>
              <a:t>Activate your MSDN Benefits…</a:t>
            </a:r>
          </a:p>
        </p:txBody>
      </p:sp>
      <p:sp>
        <p:nvSpPr>
          <p:cNvPr id="3" name="Rectangle 2"/>
          <p:cNvSpPr/>
          <p:nvPr/>
        </p:nvSpPr>
        <p:spPr>
          <a:xfrm>
            <a:off x="0" y="5404862"/>
            <a:ext cx="12188826" cy="1452245"/>
          </a:xfrm>
          <a:prstGeom prst="rect">
            <a:avLst/>
          </a:prstGeom>
          <a:solidFill>
            <a:srgbClr val="1939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grpSp>
        <p:nvGrpSpPr>
          <p:cNvPr id="12" name="Group 11"/>
          <p:cNvGrpSpPr/>
          <p:nvPr/>
        </p:nvGrpSpPr>
        <p:grpSpPr>
          <a:xfrm>
            <a:off x="10136781" y="5570945"/>
            <a:ext cx="1482712" cy="1120074"/>
            <a:chOff x="2951543" y="5571503"/>
            <a:chExt cx="1483098" cy="1120366"/>
          </a:xfrm>
        </p:grpSpPr>
        <p:sp>
          <p:nvSpPr>
            <p:cNvPr id="10" name="TextBox 9"/>
            <p:cNvSpPr txBox="1"/>
            <p:nvPr/>
          </p:nvSpPr>
          <p:spPr>
            <a:xfrm>
              <a:off x="2951543" y="5571503"/>
              <a:ext cx="856526" cy="830997"/>
            </a:xfrm>
            <a:prstGeom prst="rect">
              <a:avLst/>
            </a:prstGeom>
            <a:noFill/>
          </p:spPr>
          <p:txBody>
            <a:bodyPr wrap="square" rtlCol="0">
              <a:spAutoFit/>
            </a:bodyPr>
            <a:lstStyle/>
            <a:p>
              <a:pPr algn="ctr"/>
              <a:r>
                <a:rPr lang="en-US" sz="4799" dirty="0">
                  <a:solidFill>
                    <a:schemeClr val="bg1"/>
                  </a:solidFill>
                </a:rPr>
                <a:t>89</a:t>
              </a:r>
            </a:p>
          </p:txBody>
        </p:sp>
        <p:sp>
          <p:nvSpPr>
            <p:cNvPr id="11" name="TextBox 10"/>
            <p:cNvSpPr txBox="1"/>
            <p:nvPr/>
          </p:nvSpPr>
          <p:spPr>
            <a:xfrm>
              <a:off x="2951543" y="6230204"/>
              <a:ext cx="1483098" cy="461665"/>
            </a:xfrm>
            <a:prstGeom prst="rect">
              <a:avLst/>
            </a:prstGeom>
            <a:noFill/>
          </p:spPr>
          <p:txBody>
            <a:bodyPr wrap="none" rtlCol="0">
              <a:spAutoFit/>
            </a:bodyPr>
            <a:lstStyle/>
            <a:p>
              <a:r>
                <a:rPr lang="en-US" sz="2399" dirty="0">
                  <a:solidFill>
                    <a:schemeClr val="bg1"/>
                  </a:solidFill>
                </a:rPr>
                <a:t>Countries</a:t>
              </a:r>
            </a:p>
          </p:txBody>
        </p:sp>
      </p:grpSp>
      <p:grpSp>
        <p:nvGrpSpPr>
          <p:cNvPr id="15" name="Group 14"/>
          <p:cNvGrpSpPr/>
          <p:nvPr/>
        </p:nvGrpSpPr>
        <p:grpSpPr>
          <a:xfrm>
            <a:off x="3542248" y="5570946"/>
            <a:ext cx="2204404" cy="1120075"/>
            <a:chOff x="2951542" y="5571503"/>
            <a:chExt cx="2204978" cy="1120367"/>
          </a:xfrm>
        </p:grpSpPr>
        <p:sp>
          <p:nvSpPr>
            <p:cNvPr id="13" name="TextBox 12"/>
            <p:cNvSpPr txBox="1"/>
            <p:nvPr/>
          </p:nvSpPr>
          <p:spPr>
            <a:xfrm>
              <a:off x="2951542" y="5571503"/>
              <a:ext cx="1828801" cy="830997"/>
            </a:xfrm>
            <a:prstGeom prst="rect">
              <a:avLst/>
            </a:prstGeom>
            <a:noFill/>
          </p:spPr>
          <p:txBody>
            <a:bodyPr wrap="square" rtlCol="0">
              <a:spAutoFit/>
            </a:bodyPr>
            <a:lstStyle/>
            <a:p>
              <a:pPr algn="ctr"/>
              <a:r>
                <a:rPr lang="en-US" sz="4799" b="1" dirty="0">
                  <a:solidFill>
                    <a:schemeClr val="bg1"/>
                  </a:solidFill>
                </a:rPr>
                <a:t>33%</a:t>
              </a:r>
              <a:r>
                <a:rPr lang="en-US" sz="2399" b="1" baseline="100000" dirty="0">
                  <a:solidFill>
                    <a:schemeClr val="bg1"/>
                  </a:solidFill>
                </a:rPr>
                <a:t>off</a:t>
              </a:r>
              <a:endParaRPr lang="en-US" sz="4799" b="1" baseline="100000" dirty="0">
                <a:solidFill>
                  <a:schemeClr val="bg1"/>
                </a:solidFill>
              </a:endParaRPr>
            </a:p>
          </p:txBody>
        </p:sp>
        <p:sp>
          <p:nvSpPr>
            <p:cNvPr id="14" name="TextBox 13"/>
            <p:cNvSpPr txBox="1"/>
            <p:nvPr/>
          </p:nvSpPr>
          <p:spPr>
            <a:xfrm>
              <a:off x="3045971" y="6230205"/>
              <a:ext cx="2110549" cy="461665"/>
            </a:xfrm>
            <a:prstGeom prst="rect">
              <a:avLst/>
            </a:prstGeom>
            <a:noFill/>
          </p:spPr>
          <p:txBody>
            <a:bodyPr wrap="square" rtlCol="0">
              <a:spAutoFit/>
            </a:bodyPr>
            <a:lstStyle/>
            <a:p>
              <a:r>
                <a:rPr lang="en-US" sz="2399" dirty="0">
                  <a:solidFill>
                    <a:schemeClr val="bg1"/>
                  </a:solidFill>
                </a:rPr>
                <a:t>Dev/Test VMs</a:t>
              </a:r>
            </a:p>
          </p:txBody>
        </p:sp>
      </p:grpSp>
      <p:grpSp>
        <p:nvGrpSpPr>
          <p:cNvPr id="16" name="Group 15"/>
          <p:cNvGrpSpPr/>
          <p:nvPr/>
        </p:nvGrpSpPr>
        <p:grpSpPr>
          <a:xfrm>
            <a:off x="6766277" y="5570946"/>
            <a:ext cx="2350880" cy="1120075"/>
            <a:chOff x="2951542" y="5571503"/>
            <a:chExt cx="2351492" cy="1120367"/>
          </a:xfrm>
        </p:grpSpPr>
        <p:sp>
          <p:nvSpPr>
            <p:cNvPr id="17" name="TextBox 16"/>
            <p:cNvSpPr txBox="1"/>
            <p:nvPr/>
          </p:nvSpPr>
          <p:spPr>
            <a:xfrm>
              <a:off x="2951542" y="5571503"/>
              <a:ext cx="1828801" cy="830997"/>
            </a:xfrm>
            <a:prstGeom prst="rect">
              <a:avLst/>
            </a:prstGeom>
            <a:noFill/>
          </p:spPr>
          <p:txBody>
            <a:bodyPr wrap="square" rtlCol="0">
              <a:spAutoFit/>
            </a:bodyPr>
            <a:lstStyle/>
            <a:p>
              <a:pPr algn="ctr"/>
              <a:r>
                <a:rPr lang="en-US" sz="4799" b="1" dirty="0">
                  <a:solidFill>
                    <a:schemeClr val="bg1"/>
                  </a:solidFill>
                </a:rPr>
                <a:t>25%</a:t>
              </a:r>
              <a:r>
                <a:rPr lang="en-US" sz="2399" b="1" baseline="100000" dirty="0">
                  <a:solidFill>
                    <a:schemeClr val="bg1"/>
                  </a:solidFill>
                </a:rPr>
                <a:t>off</a:t>
              </a:r>
              <a:endParaRPr lang="en-US" sz="4799" b="1" baseline="100000" dirty="0">
                <a:solidFill>
                  <a:schemeClr val="bg1"/>
                </a:solidFill>
              </a:endParaRPr>
            </a:p>
          </p:txBody>
        </p:sp>
        <p:sp>
          <p:nvSpPr>
            <p:cNvPr id="18" name="TextBox 17"/>
            <p:cNvSpPr txBox="1"/>
            <p:nvPr/>
          </p:nvSpPr>
          <p:spPr>
            <a:xfrm>
              <a:off x="3045971" y="6230205"/>
              <a:ext cx="2257063" cy="461665"/>
            </a:xfrm>
            <a:prstGeom prst="rect">
              <a:avLst/>
            </a:prstGeom>
            <a:noFill/>
          </p:spPr>
          <p:txBody>
            <a:bodyPr wrap="square" rtlCol="0">
              <a:spAutoFit/>
            </a:bodyPr>
            <a:lstStyle/>
            <a:p>
              <a:r>
                <a:rPr lang="en-US" sz="2399" dirty="0">
                  <a:solidFill>
                    <a:schemeClr val="bg1"/>
                  </a:solidFill>
                </a:rPr>
                <a:t>Other Dev/Test</a:t>
              </a:r>
            </a:p>
          </p:txBody>
        </p:sp>
      </p:grpSp>
      <p:cxnSp>
        <p:nvCxnSpPr>
          <p:cNvPr id="20" name="Straight Connector 19"/>
          <p:cNvCxnSpPr/>
          <p:nvPr/>
        </p:nvCxnSpPr>
        <p:spPr>
          <a:xfrm flipV="1">
            <a:off x="3749220" y="1817645"/>
            <a:ext cx="0" cy="267305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8426103" y="1817644"/>
            <a:ext cx="0" cy="267305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526508" y="2008917"/>
            <a:ext cx="2815204" cy="1832894"/>
            <a:chOff x="76155" y="1945466"/>
            <a:chExt cx="3244200" cy="2041717"/>
          </a:xfrm>
        </p:grpSpPr>
        <p:pic>
          <p:nvPicPr>
            <p:cNvPr id="26"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76155" y="2997169"/>
              <a:ext cx="1081400" cy="990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2238955" y="2997169"/>
              <a:ext cx="1081400" cy="990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1157555" y="1945466"/>
              <a:ext cx="1081400" cy="990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 name="Rectangle 29"/>
          <p:cNvSpPr/>
          <p:nvPr/>
        </p:nvSpPr>
        <p:spPr>
          <a:xfrm>
            <a:off x="300658" y="4688064"/>
            <a:ext cx="3266903" cy="461545"/>
          </a:xfrm>
          <a:prstGeom prst="rect">
            <a:avLst/>
          </a:prstGeom>
        </p:spPr>
        <p:txBody>
          <a:bodyPr wrap="none">
            <a:spAutoFit/>
          </a:bodyPr>
          <a:lstStyle/>
          <a:p>
            <a:r>
              <a:rPr lang="en-US" sz="2399" b="1" i="1" dirty="0">
                <a:solidFill>
                  <a:schemeClr val="bg1"/>
                </a:solidFill>
              </a:rPr>
              <a:t>3</a:t>
            </a:r>
            <a:r>
              <a:rPr lang="en-US" sz="2399" dirty="0">
                <a:solidFill>
                  <a:schemeClr val="bg1"/>
                </a:solidFill>
              </a:rPr>
              <a:t> VMs for </a:t>
            </a:r>
            <a:r>
              <a:rPr lang="en-US" sz="2399" b="1" i="1" dirty="0">
                <a:solidFill>
                  <a:schemeClr val="bg1"/>
                </a:solidFill>
              </a:rPr>
              <a:t>16 </a:t>
            </a:r>
            <a:r>
              <a:rPr lang="en-US" sz="2399" dirty="0" err="1">
                <a:solidFill>
                  <a:schemeClr val="bg1"/>
                </a:solidFill>
              </a:rPr>
              <a:t>hrs</a:t>
            </a:r>
            <a:r>
              <a:rPr lang="en-US" sz="2399" dirty="0">
                <a:solidFill>
                  <a:schemeClr val="bg1"/>
                </a:solidFill>
              </a:rPr>
              <a:t> a day</a:t>
            </a:r>
          </a:p>
        </p:txBody>
      </p:sp>
      <p:sp>
        <p:nvSpPr>
          <p:cNvPr id="31" name="Rectangle 30"/>
          <p:cNvSpPr/>
          <p:nvPr/>
        </p:nvSpPr>
        <p:spPr>
          <a:xfrm>
            <a:off x="4026465" y="4688064"/>
            <a:ext cx="4110889" cy="461545"/>
          </a:xfrm>
          <a:prstGeom prst="rect">
            <a:avLst/>
          </a:prstGeom>
        </p:spPr>
        <p:txBody>
          <a:bodyPr wrap="none">
            <a:spAutoFit/>
          </a:bodyPr>
          <a:lstStyle/>
          <a:p>
            <a:r>
              <a:rPr lang="en-US" sz="2399" b="1" i="1" dirty="0">
                <a:solidFill>
                  <a:schemeClr val="bg1"/>
                </a:solidFill>
              </a:rPr>
              <a:t>80</a:t>
            </a:r>
            <a:r>
              <a:rPr lang="en-US" sz="2399" dirty="0">
                <a:solidFill>
                  <a:schemeClr val="bg1"/>
                </a:solidFill>
              </a:rPr>
              <a:t> VMs for </a:t>
            </a:r>
            <a:r>
              <a:rPr lang="en-US" sz="2399" b="1" i="1" dirty="0">
                <a:solidFill>
                  <a:schemeClr val="bg1"/>
                </a:solidFill>
              </a:rPr>
              <a:t>20</a:t>
            </a:r>
            <a:r>
              <a:rPr lang="en-US" sz="2399" dirty="0">
                <a:solidFill>
                  <a:schemeClr val="bg1"/>
                </a:solidFill>
              </a:rPr>
              <a:t> hour load test</a:t>
            </a:r>
          </a:p>
        </p:txBody>
      </p:sp>
      <p:grpSp>
        <p:nvGrpSpPr>
          <p:cNvPr id="40" name="Group 39"/>
          <p:cNvGrpSpPr/>
          <p:nvPr/>
        </p:nvGrpSpPr>
        <p:grpSpPr>
          <a:xfrm>
            <a:off x="3904218" y="1817644"/>
            <a:ext cx="4371449" cy="529527"/>
            <a:chOff x="4055710" y="1817224"/>
            <a:chExt cx="4372588" cy="529665"/>
          </a:xfrm>
        </p:grpSpPr>
        <p:pic>
          <p:nvPicPr>
            <p:cNvPr id="32"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4055710" y="1817224"/>
              <a:ext cx="5635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5960222" y="1817224"/>
              <a:ext cx="5635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5321976" y="1817224"/>
              <a:ext cx="5635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4688843" y="1822166"/>
              <a:ext cx="5635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6593355" y="1817224"/>
              <a:ext cx="5635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7229044" y="1817224"/>
              <a:ext cx="563563" cy="529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7864735" y="1817224"/>
              <a:ext cx="5635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 name="Group 40"/>
          <p:cNvGrpSpPr/>
          <p:nvPr/>
        </p:nvGrpSpPr>
        <p:grpSpPr>
          <a:xfrm>
            <a:off x="3899657" y="2513255"/>
            <a:ext cx="4371449" cy="529527"/>
            <a:chOff x="4055710" y="1817224"/>
            <a:chExt cx="4372588" cy="529665"/>
          </a:xfrm>
        </p:grpSpPr>
        <p:pic>
          <p:nvPicPr>
            <p:cNvPr id="42"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4055710" y="1817224"/>
              <a:ext cx="5635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5960222" y="1817224"/>
              <a:ext cx="5635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5321976" y="1817224"/>
              <a:ext cx="5635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4688843" y="1822166"/>
              <a:ext cx="5635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6593355" y="1817224"/>
              <a:ext cx="5635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7229044" y="1817224"/>
              <a:ext cx="563563" cy="529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7864735" y="1817224"/>
              <a:ext cx="5635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9" name="Group 48"/>
          <p:cNvGrpSpPr/>
          <p:nvPr/>
        </p:nvGrpSpPr>
        <p:grpSpPr>
          <a:xfrm>
            <a:off x="3899656" y="3208415"/>
            <a:ext cx="4371449" cy="529527"/>
            <a:chOff x="4055710" y="1817224"/>
            <a:chExt cx="4372588" cy="529665"/>
          </a:xfrm>
        </p:grpSpPr>
        <p:pic>
          <p:nvPicPr>
            <p:cNvPr id="50"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4055710" y="1817224"/>
              <a:ext cx="5635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5960222" y="1817224"/>
              <a:ext cx="5635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5321976" y="1817224"/>
              <a:ext cx="5635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4688843" y="1822166"/>
              <a:ext cx="5635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6593355" y="1817224"/>
              <a:ext cx="5635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7229044" y="1817224"/>
              <a:ext cx="563563" cy="529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7864735" y="1817224"/>
              <a:ext cx="5635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7" name="Group 56"/>
          <p:cNvGrpSpPr/>
          <p:nvPr/>
        </p:nvGrpSpPr>
        <p:grpSpPr>
          <a:xfrm>
            <a:off x="3896186" y="3917011"/>
            <a:ext cx="4371449" cy="529527"/>
            <a:chOff x="4055710" y="1817224"/>
            <a:chExt cx="4372588" cy="529665"/>
          </a:xfrm>
        </p:grpSpPr>
        <p:pic>
          <p:nvPicPr>
            <p:cNvPr id="58"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4055710" y="1817224"/>
              <a:ext cx="5635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5960222" y="1817224"/>
              <a:ext cx="5635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5321976" y="1817224"/>
              <a:ext cx="5635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4688843" y="1822166"/>
              <a:ext cx="5635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6593355" y="1817224"/>
              <a:ext cx="5635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7229044" y="1817224"/>
              <a:ext cx="563563" cy="529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7864735" y="1817224"/>
              <a:ext cx="5635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3" name="Rectangle 72"/>
          <p:cNvSpPr/>
          <p:nvPr/>
        </p:nvSpPr>
        <p:spPr>
          <a:xfrm>
            <a:off x="8428294" y="4688338"/>
            <a:ext cx="3633447" cy="461545"/>
          </a:xfrm>
          <a:prstGeom prst="rect">
            <a:avLst/>
          </a:prstGeom>
        </p:spPr>
        <p:txBody>
          <a:bodyPr wrap="none">
            <a:spAutoFit/>
          </a:bodyPr>
          <a:lstStyle/>
          <a:p>
            <a:r>
              <a:rPr lang="en-US" sz="2399" dirty="0">
                <a:solidFill>
                  <a:schemeClr val="bg1"/>
                </a:solidFill>
              </a:rPr>
              <a:t>Up to </a:t>
            </a:r>
            <a:r>
              <a:rPr lang="en-US" sz="2399" b="1" i="1" dirty="0">
                <a:solidFill>
                  <a:schemeClr val="bg1"/>
                </a:solidFill>
              </a:rPr>
              <a:t>100</a:t>
            </a:r>
            <a:r>
              <a:rPr lang="en-US" sz="2399" dirty="0">
                <a:solidFill>
                  <a:schemeClr val="bg1"/>
                </a:solidFill>
              </a:rPr>
              <a:t> web sites </a:t>
            </a:r>
            <a:r>
              <a:rPr lang="en-US" sz="2399" i="1" dirty="0">
                <a:solidFill>
                  <a:schemeClr val="bg1"/>
                </a:solidFill>
              </a:rPr>
              <a:t>+</a:t>
            </a:r>
            <a:r>
              <a:rPr lang="en-US" sz="2399" dirty="0">
                <a:solidFill>
                  <a:schemeClr val="bg1"/>
                </a:solidFill>
              </a:rPr>
              <a:t> DB</a:t>
            </a:r>
          </a:p>
        </p:txBody>
      </p:sp>
      <p:grpSp>
        <p:nvGrpSpPr>
          <p:cNvPr id="76" name="Group 75"/>
          <p:cNvGrpSpPr/>
          <p:nvPr/>
        </p:nvGrpSpPr>
        <p:grpSpPr>
          <a:xfrm>
            <a:off x="8830567" y="2259300"/>
            <a:ext cx="3162559" cy="1792986"/>
            <a:chOff x="8832867" y="2258995"/>
            <a:chExt cx="3163383" cy="1793453"/>
          </a:xfrm>
        </p:grpSpPr>
        <p:grpSp>
          <p:nvGrpSpPr>
            <p:cNvPr id="72" name="Group 71"/>
            <p:cNvGrpSpPr/>
            <p:nvPr/>
          </p:nvGrpSpPr>
          <p:grpSpPr>
            <a:xfrm>
              <a:off x="8832867" y="2258995"/>
              <a:ext cx="3163383" cy="1793453"/>
              <a:chOff x="8746484" y="2257997"/>
              <a:chExt cx="3163383" cy="1793453"/>
            </a:xfrm>
          </p:grpSpPr>
          <p:grpSp>
            <p:nvGrpSpPr>
              <p:cNvPr id="70" name="Group 69"/>
              <p:cNvGrpSpPr/>
              <p:nvPr/>
            </p:nvGrpSpPr>
            <p:grpSpPr>
              <a:xfrm>
                <a:off x="8746484" y="2257997"/>
                <a:ext cx="870747" cy="1793453"/>
                <a:chOff x="8748023" y="1816167"/>
                <a:chExt cx="870747" cy="1793453"/>
              </a:xfrm>
            </p:grpSpPr>
            <p:pic>
              <p:nvPicPr>
                <p:cNvPr id="66" name="Picture 11"/>
                <p:cNvPicPr>
                  <a:picLocks noChangeAspect="1"/>
                </p:cNvPicPr>
                <p:nvPr/>
              </p:nvPicPr>
              <p:blipFill>
                <a:blip r:embed="rId3">
                  <a:biLevel thresh="50000"/>
                  <a:extLst>
                    <a:ext uri="{28A0092B-C50C-407E-A947-70E740481C1C}">
                      <a14:useLocalDpi xmlns:a14="http://schemas.microsoft.com/office/drawing/2010/main" val="0"/>
                    </a:ext>
                  </a:extLst>
                </a:blip>
                <a:srcRect/>
                <a:stretch>
                  <a:fillRect/>
                </a:stretch>
              </p:blipFill>
              <p:spPr bwMode="auto">
                <a:xfrm>
                  <a:off x="8755142" y="1816167"/>
                  <a:ext cx="863628" cy="856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11"/>
                <p:cNvPicPr>
                  <a:picLocks noChangeAspect="1"/>
                </p:cNvPicPr>
                <p:nvPr/>
              </p:nvPicPr>
              <p:blipFill>
                <a:blip r:embed="rId3">
                  <a:biLevel thresh="50000"/>
                  <a:extLst>
                    <a:ext uri="{28A0092B-C50C-407E-A947-70E740481C1C}">
                      <a14:useLocalDpi xmlns:a14="http://schemas.microsoft.com/office/drawing/2010/main" val="0"/>
                    </a:ext>
                  </a:extLst>
                </a:blip>
                <a:srcRect/>
                <a:stretch>
                  <a:fillRect/>
                </a:stretch>
              </p:blipFill>
              <p:spPr bwMode="auto">
                <a:xfrm>
                  <a:off x="8748023" y="2753310"/>
                  <a:ext cx="863628" cy="856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 name="Picture 3"/>
              <p:cNvPicPr>
                <a:picLocks noChangeAspect="1"/>
              </p:cNvPicPr>
              <p:nvPr/>
            </p:nvPicPr>
            <p:blipFill>
              <a:blip r:embed="rId4">
                <a:biLevel thresh="50000"/>
                <a:extLst>
                  <a:ext uri="{28A0092B-C50C-407E-A947-70E740481C1C}">
                    <a14:useLocalDpi xmlns:a14="http://schemas.microsoft.com/office/drawing/2010/main" val="0"/>
                  </a:ext>
                </a:extLst>
              </a:blip>
              <a:srcRect/>
              <a:stretch>
                <a:fillRect/>
              </a:stretch>
            </p:blipFill>
            <p:spPr bwMode="auto">
              <a:xfrm>
                <a:off x="10253545" y="2282861"/>
                <a:ext cx="1656322" cy="174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5" name="TextBox 74"/>
            <p:cNvSpPr txBox="1"/>
            <p:nvPr/>
          </p:nvSpPr>
          <p:spPr>
            <a:xfrm>
              <a:off x="9629477" y="2651545"/>
              <a:ext cx="710451" cy="1015663"/>
            </a:xfrm>
            <a:prstGeom prst="rect">
              <a:avLst/>
            </a:prstGeom>
            <a:noFill/>
          </p:spPr>
          <p:txBody>
            <a:bodyPr wrap="none" rtlCol="0">
              <a:spAutoFit/>
            </a:bodyPr>
            <a:lstStyle/>
            <a:p>
              <a:r>
                <a:rPr lang="en-US" sz="5998" dirty="0">
                  <a:solidFill>
                    <a:schemeClr val="bg1"/>
                  </a:solidFill>
                </a:rPr>
                <a:t>+</a:t>
              </a:r>
            </a:p>
          </p:txBody>
        </p:sp>
      </p:grpSp>
      <p:grpSp>
        <p:nvGrpSpPr>
          <p:cNvPr id="77" name="Group 76"/>
          <p:cNvGrpSpPr/>
          <p:nvPr/>
        </p:nvGrpSpPr>
        <p:grpSpPr>
          <a:xfrm>
            <a:off x="165958" y="5570945"/>
            <a:ext cx="2356664" cy="1120074"/>
            <a:chOff x="166002" y="5571503"/>
            <a:chExt cx="2357278" cy="1120366"/>
          </a:xfrm>
        </p:grpSpPr>
        <p:grpSp>
          <p:nvGrpSpPr>
            <p:cNvPr id="78" name="Group 77"/>
            <p:cNvGrpSpPr/>
            <p:nvPr/>
          </p:nvGrpSpPr>
          <p:grpSpPr>
            <a:xfrm>
              <a:off x="312515" y="5571503"/>
              <a:ext cx="2210765" cy="1120366"/>
              <a:chOff x="1331088" y="5694745"/>
              <a:chExt cx="2210765" cy="1120366"/>
            </a:xfrm>
          </p:grpSpPr>
          <p:sp>
            <p:nvSpPr>
              <p:cNvPr id="80" name="Up Arrow 79"/>
              <p:cNvSpPr/>
              <p:nvPr/>
            </p:nvSpPr>
            <p:spPr>
              <a:xfrm>
                <a:off x="1331088" y="6153653"/>
                <a:ext cx="428263" cy="661458"/>
              </a:xfrm>
              <a:prstGeom prst="upArrow">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81" name="TextBox 80"/>
              <p:cNvSpPr txBox="1"/>
              <p:nvPr/>
            </p:nvSpPr>
            <p:spPr>
              <a:xfrm>
                <a:off x="1759351" y="5694745"/>
                <a:ext cx="1782502" cy="830997"/>
              </a:xfrm>
              <a:prstGeom prst="rect">
                <a:avLst/>
              </a:prstGeom>
              <a:noFill/>
            </p:spPr>
            <p:txBody>
              <a:bodyPr wrap="square" rtlCol="0">
                <a:spAutoFit/>
              </a:bodyPr>
              <a:lstStyle/>
              <a:p>
                <a:r>
                  <a:rPr lang="en-US" sz="4799" b="1" dirty="0">
                    <a:solidFill>
                      <a:schemeClr val="bg1"/>
                    </a:solidFill>
                  </a:rPr>
                  <a:t>$150</a:t>
                </a:r>
                <a:endParaRPr lang="en-US" sz="4799" b="1" baseline="100000" dirty="0">
                  <a:solidFill>
                    <a:schemeClr val="bg1"/>
                  </a:solidFill>
                </a:endParaRPr>
              </a:p>
            </p:txBody>
          </p:sp>
          <p:sp>
            <p:nvSpPr>
              <p:cNvPr id="82" name="TextBox 81"/>
              <p:cNvSpPr txBox="1"/>
              <p:nvPr/>
            </p:nvSpPr>
            <p:spPr>
              <a:xfrm>
                <a:off x="1759351" y="6353446"/>
                <a:ext cx="1736203" cy="461665"/>
              </a:xfrm>
              <a:prstGeom prst="rect">
                <a:avLst/>
              </a:prstGeom>
              <a:noFill/>
            </p:spPr>
            <p:txBody>
              <a:bodyPr wrap="square" rtlCol="0">
                <a:spAutoFit/>
              </a:bodyPr>
              <a:lstStyle/>
              <a:p>
                <a:r>
                  <a:rPr lang="en-US" sz="2399" dirty="0">
                    <a:solidFill>
                      <a:schemeClr val="bg1"/>
                    </a:solidFill>
                  </a:rPr>
                  <a:t>per Month</a:t>
                </a:r>
              </a:p>
            </p:txBody>
          </p:sp>
        </p:grpSp>
        <p:sp>
          <p:nvSpPr>
            <p:cNvPr id="79" name="TextBox 78"/>
            <p:cNvSpPr txBox="1"/>
            <p:nvPr/>
          </p:nvSpPr>
          <p:spPr>
            <a:xfrm>
              <a:off x="166002" y="5610043"/>
              <a:ext cx="721288" cy="400110"/>
            </a:xfrm>
            <a:prstGeom prst="rect">
              <a:avLst/>
            </a:prstGeom>
            <a:noFill/>
          </p:spPr>
          <p:txBody>
            <a:bodyPr wrap="none" rtlCol="0">
              <a:spAutoFit/>
            </a:bodyPr>
            <a:lstStyle/>
            <a:p>
              <a:r>
                <a:rPr lang="en-US" sz="1999" spc="-150" dirty="0">
                  <a:solidFill>
                    <a:schemeClr val="bg1"/>
                  </a:solidFill>
                </a:rPr>
                <a:t>Up to</a:t>
              </a:r>
            </a:p>
          </p:txBody>
        </p:sp>
      </p:grpSp>
    </p:spTree>
    <p:extLst>
      <p:ext uri="{BB962C8B-B14F-4D97-AF65-F5344CB8AC3E}">
        <p14:creationId xmlns:p14="http://schemas.microsoft.com/office/powerpoint/2010/main" val="4055571002"/>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36575" y="288925"/>
            <a:ext cx="11652250" cy="900113"/>
          </a:xfrm>
          <a:prstGeom prst="rect">
            <a:avLst/>
          </a:prstGeom>
        </p:spPr>
        <p:txBody>
          <a:bodyPr>
            <a:normAutofit/>
          </a:bodyPr>
          <a:lstStyle/>
          <a:p>
            <a:r>
              <a:rPr lang="en-US" dirty="0">
                <a:solidFill>
                  <a:schemeClr val="bg1"/>
                </a:solidFill>
              </a:rPr>
              <a:t>Visual </a:t>
            </a:r>
            <a:r>
              <a:rPr lang="en-US">
                <a:solidFill>
                  <a:schemeClr val="bg1"/>
                </a:solidFill>
              </a:rPr>
              <a:t>Studio </a:t>
            </a:r>
            <a:r>
              <a:rPr lang="en-US" smtClean="0">
                <a:solidFill>
                  <a:schemeClr val="bg1"/>
                </a:solidFill>
              </a:rPr>
              <a:t>Online</a:t>
            </a:r>
            <a:endParaRPr lang="en-US" dirty="0">
              <a:solidFill>
                <a:schemeClr val="bg1"/>
              </a:solidFill>
            </a:endParaRPr>
          </a:p>
        </p:txBody>
      </p:sp>
      <p:sp>
        <p:nvSpPr>
          <p:cNvPr id="2" name="Text Placeholder 1"/>
          <p:cNvSpPr>
            <a:spLocks noGrp="1"/>
          </p:cNvSpPr>
          <p:nvPr>
            <p:ph type="body" sz="quarter" idx="4294967295"/>
          </p:nvPr>
        </p:nvSpPr>
        <p:spPr>
          <a:xfrm>
            <a:off x="538163" y="5411788"/>
            <a:ext cx="11650662" cy="2041525"/>
          </a:xfrm>
          <a:prstGeom prst="rect">
            <a:avLst/>
          </a:prstGeom>
        </p:spPr>
        <p:txBody>
          <a:bodyPr/>
          <a:lstStyle/>
          <a:p>
            <a:r>
              <a:rPr lang="en-US" dirty="0">
                <a:solidFill>
                  <a:schemeClr val="bg1"/>
                </a:solidFill>
              </a:rPr>
              <a:t>Full Portal Integration</a:t>
            </a:r>
          </a:p>
          <a:p>
            <a:r>
              <a:rPr lang="en-US" dirty="0">
                <a:solidFill>
                  <a:schemeClr val="bg1"/>
                </a:solidFill>
              </a:rPr>
              <a:t>Not just for Microsoft </a:t>
            </a:r>
            <a:r>
              <a:rPr lang="en-US" dirty="0" smtClean="0">
                <a:solidFill>
                  <a:schemeClr val="bg1"/>
                </a:solidFill>
              </a:rPr>
              <a:t>shops</a:t>
            </a:r>
            <a:endParaRPr lang="en-US" dirty="0">
              <a:solidFill>
                <a:schemeClr val="bg1"/>
              </a:solidFill>
            </a:endParaRPr>
          </a:p>
          <a:p>
            <a:endParaRPr lang="en-US" dirty="0">
              <a:solidFill>
                <a:schemeClr val="bg1"/>
              </a:solidFill>
            </a:endParaRPr>
          </a:p>
        </p:txBody>
      </p:sp>
      <p:grpSp>
        <p:nvGrpSpPr>
          <p:cNvPr id="4" name="Group 3"/>
          <p:cNvGrpSpPr>
            <a:grpSpLocks noChangeAspect="1"/>
          </p:cNvGrpSpPr>
          <p:nvPr/>
        </p:nvGrpSpPr>
        <p:grpSpPr>
          <a:xfrm>
            <a:off x="1217612" y="1307419"/>
            <a:ext cx="9372600" cy="3987150"/>
            <a:chOff x="1079716" y="1330106"/>
            <a:chExt cx="10175848" cy="5249222"/>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716" y="2071466"/>
              <a:ext cx="10175848" cy="3771434"/>
            </a:xfrm>
            <a:prstGeom prst="rect">
              <a:avLst/>
            </a:prstGeom>
          </p:spPr>
        </p:pic>
        <p:sp>
          <p:nvSpPr>
            <p:cNvPr id="6" name="Pentagon 5"/>
            <p:cNvSpPr/>
            <p:nvPr/>
          </p:nvSpPr>
          <p:spPr bwMode="auto">
            <a:xfrm>
              <a:off x="1388016" y="4518530"/>
              <a:ext cx="914400" cy="796401"/>
            </a:xfrm>
            <a:prstGeom prst="homePlate">
              <a:avLst>
                <a:gd name="adj" fmla="val 0"/>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895908" fontAlgn="base">
                <a:lnSpc>
                  <a:spcPct val="90000"/>
                </a:lnSpc>
                <a:spcBef>
                  <a:spcPct val="0"/>
                </a:spcBef>
                <a:spcAft>
                  <a:spcPct val="0"/>
                </a:spcAft>
                <a:defRPr/>
              </a:pPr>
              <a:r>
                <a:rPr lang="en-US" sz="2744" kern="0" dirty="0">
                  <a:solidFill>
                    <a:schemeClr val="bg1"/>
                  </a:solidFill>
                  <a:latin typeface="Segoe UI Light" pitchFamily="34" charset="0"/>
                </a:rPr>
                <a:t>Agile</a:t>
              </a:r>
            </a:p>
          </p:txBody>
        </p:sp>
        <p:sp>
          <p:nvSpPr>
            <p:cNvPr id="7" name="Pentagon 6"/>
            <p:cNvSpPr/>
            <p:nvPr/>
          </p:nvSpPr>
          <p:spPr bwMode="auto">
            <a:xfrm>
              <a:off x="3964641" y="5782927"/>
              <a:ext cx="914400" cy="796401"/>
            </a:xfrm>
            <a:prstGeom prst="homePlate">
              <a:avLst>
                <a:gd name="adj" fmla="val 0"/>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895908" fontAlgn="base">
                <a:lnSpc>
                  <a:spcPct val="90000"/>
                </a:lnSpc>
                <a:spcBef>
                  <a:spcPct val="0"/>
                </a:spcBef>
                <a:spcAft>
                  <a:spcPct val="0"/>
                </a:spcAft>
                <a:defRPr/>
              </a:pPr>
              <a:r>
                <a:rPr lang="en-US" sz="2744" kern="0" dirty="0">
                  <a:solidFill>
                    <a:schemeClr val="bg1"/>
                  </a:solidFill>
                  <a:latin typeface="Segoe UI Light" pitchFamily="34" charset="0"/>
                </a:rPr>
                <a:t>Build</a:t>
              </a:r>
            </a:p>
          </p:txBody>
        </p:sp>
        <p:sp>
          <p:nvSpPr>
            <p:cNvPr id="8" name="Pentagon 7"/>
            <p:cNvSpPr/>
            <p:nvPr/>
          </p:nvSpPr>
          <p:spPr bwMode="auto">
            <a:xfrm>
              <a:off x="7810605" y="5782926"/>
              <a:ext cx="914400" cy="796401"/>
            </a:xfrm>
            <a:prstGeom prst="homePlate">
              <a:avLst>
                <a:gd name="adj" fmla="val 0"/>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895908" fontAlgn="base">
                <a:lnSpc>
                  <a:spcPct val="90000"/>
                </a:lnSpc>
                <a:spcBef>
                  <a:spcPct val="0"/>
                </a:spcBef>
                <a:spcAft>
                  <a:spcPct val="0"/>
                </a:spcAft>
                <a:defRPr/>
              </a:pPr>
              <a:r>
                <a:rPr lang="en-US" sz="2744" kern="0" dirty="0">
                  <a:solidFill>
                    <a:schemeClr val="bg1"/>
                  </a:solidFill>
                  <a:latin typeface="Segoe UI Light" pitchFamily="34" charset="0"/>
                </a:rPr>
                <a:t>Test</a:t>
              </a:r>
            </a:p>
          </p:txBody>
        </p:sp>
        <p:sp>
          <p:nvSpPr>
            <p:cNvPr id="9" name="Pentagon 8"/>
            <p:cNvSpPr/>
            <p:nvPr/>
          </p:nvSpPr>
          <p:spPr bwMode="auto">
            <a:xfrm>
              <a:off x="10326811" y="4518530"/>
              <a:ext cx="914400" cy="796401"/>
            </a:xfrm>
            <a:prstGeom prst="homePlate">
              <a:avLst>
                <a:gd name="adj" fmla="val 0"/>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895908" fontAlgn="base">
                <a:lnSpc>
                  <a:spcPct val="90000"/>
                </a:lnSpc>
                <a:spcBef>
                  <a:spcPct val="0"/>
                </a:spcBef>
                <a:spcAft>
                  <a:spcPct val="0"/>
                </a:spcAft>
                <a:defRPr/>
              </a:pPr>
              <a:r>
                <a:rPr lang="en-US" sz="2744" kern="0" dirty="0">
                  <a:solidFill>
                    <a:schemeClr val="bg1"/>
                  </a:solidFill>
                  <a:latin typeface="Segoe UI Light" pitchFamily="34" charset="0"/>
                </a:rPr>
                <a:t>Deploy</a:t>
              </a:r>
            </a:p>
          </p:txBody>
        </p:sp>
        <p:sp>
          <p:nvSpPr>
            <p:cNvPr id="10" name="Pentagon 9"/>
            <p:cNvSpPr/>
            <p:nvPr/>
          </p:nvSpPr>
          <p:spPr bwMode="auto">
            <a:xfrm>
              <a:off x="8436376" y="1330106"/>
              <a:ext cx="914400" cy="796401"/>
            </a:xfrm>
            <a:prstGeom prst="homePlate">
              <a:avLst>
                <a:gd name="adj" fmla="val 0"/>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895908" fontAlgn="base">
                <a:lnSpc>
                  <a:spcPct val="90000"/>
                </a:lnSpc>
                <a:spcBef>
                  <a:spcPct val="0"/>
                </a:spcBef>
                <a:spcAft>
                  <a:spcPct val="0"/>
                </a:spcAft>
                <a:defRPr/>
              </a:pPr>
              <a:r>
                <a:rPr lang="en-US" sz="2744" kern="0" dirty="0">
                  <a:solidFill>
                    <a:schemeClr val="bg1"/>
                  </a:solidFill>
                  <a:latin typeface="Segoe UI Light" pitchFamily="34" charset="0"/>
                </a:rPr>
                <a:t>Insights</a:t>
              </a:r>
            </a:p>
          </p:txBody>
        </p:sp>
        <p:sp>
          <p:nvSpPr>
            <p:cNvPr id="11" name="Pentagon 10"/>
            <p:cNvSpPr/>
            <p:nvPr/>
          </p:nvSpPr>
          <p:spPr bwMode="auto">
            <a:xfrm>
              <a:off x="3328205" y="1347195"/>
              <a:ext cx="914400" cy="796401"/>
            </a:xfrm>
            <a:prstGeom prst="homePlate">
              <a:avLst>
                <a:gd name="adj" fmla="val 0"/>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895908" fontAlgn="base">
                <a:lnSpc>
                  <a:spcPct val="90000"/>
                </a:lnSpc>
                <a:spcBef>
                  <a:spcPct val="0"/>
                </a:spcBef>
                <a:spcAft>
                  <a:spcPct val="0"/>
                </a:spcAft>
                <a:defRPr/>
              </a:pPr>
              <a:r>
                <a:rPr lang="en-US" sz="2744" kern="0" dirty="0">
                  <a:solidFill>
                    <a:schemeClr val="bg1"/>
                  </a:solidFill>
                  <a:latin typeface="Segoe UI Light" pitchFamily="34" charset="0"/>
                </a:rPr>
                <a:t>Code</a:t>
              </a:r>
            </a:p>
          </p:txBody>
        </p:sp>
      </p:grpSp>
    </p:spTree>
    <p:extLst>
      <p:ext uri="{BB962C8B-B14F-4D97-AF65-F5344CB8AC3E}">
        <p14:creationId xmlns:p14="http://schemas.microsoft.com/office/powerpoint/2010/main" val="21114934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bwMode="auto">
          <a:xfrm>
            <a:off x="605897" y="1524000"/>
            <a:ext cx="8325664" cy="4815144"/>
          </a:xfrm>
          <a:prstGeom prst="rect">
            <a:avLst/>
          </a:prstGeom>
          <a:noFill/>
          <a:ln>
            <a:solidFill>
              <a:schemeClr val="bg1">
                <a:lumMod val="85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76144" tIns="38072" rIns="76144" bIns="38072" numCol="1" rtlCol="0" anchor="ctr" anchorCtr="0" compatLnSpc="1">
            <a:prstTxWarp prst="textNoShape">
              <a:avLst/>
            </a:prstTxWarp>
          </a:bodyPr>
          <a:lstStyle/>
          <a:p>
            <a:pPr algn="ctr" defTabSz="761162"/>
            <a:endParaRPr lang="en-US" sz="1500" dirty="0">
              <a:gradFill>
                <a:gsLst>
                  <a:gs pos="0">
                    <a:srgbClr val="FFFFFF"/>
                  </a:gs>
                  <a:gs pos="100000">
                    <a:srgbClr val="FFFFFF"/>
                  </a:gs>
                </a:gsLst>
                <a:lin ang="5400000" scaled="0"/>
              </a:gradFill>
            </a:endParaRPr>
          </a:p>
        </p:txBody>
      </p:sp>
      <p:sp>
        <p:nvSpPr>
          <p:cNvPr id="62" name="Rectangle 61"/>
          <p:cNvSpPr/>
          <p:nvPr/>
        </p:nvSpPr>
        <p:spPr>
          <a:xfrm>
            <a:off x="1053995" y="1685050"/>
            <a:ext cx="1866022" cy="639822"/>
          </a:xfrm>
          <a:prstGeom prst="rect">
            <a:avLst/>
          </a:prstGeom>
          <a:noFill/>
          <a:ln w="9525" cap="flat" cmpd="sng" algn="ctr">
            <a:noFill/>
            <a:prstDash val="solid"/>
          </a:ln>
          <a:effectLst/>
        </p:spPr>
        <p:txBody>
          <a:bodyPr lIns="0" tIns="0"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algn="ctr" defTabSz="1218098" fontAlgn="base">
              <a:spcAft>
                <a:spcPct val="0"/>
              </a:spcAft>
            </a:pPr>
            <a:r>
              <a:rPr lang="en-US" sz="1799" dirty="0">
                <a:solidFill>
                  <a:schemeClr val="bg1"/>
                </a:solidFill>
                <a:latin typeface="Segoe UI Light" panose="020B0502040204020203" pitchFamily="34" charset="0"/>
                <a:ea typeface="+mj-ea"/>
                <a:cs typeface="Segoe UI Light" panose="020B0502040204020203" pitchFamily="34" charset="0"/>
              </a:rPr>
              <a:t>On Premises</a:t>
            </a:r>
          </a:p>
        </p:txBody>
      </p:sp>
      <p:sp>
        <p:nvSpPr>
          <p:cNvPr id="63" name="TextBox 52"/>
          <p:cNvSpPr txBox="1"/>
          <p:nvPr/>
        </p:nvSpPr>
        <p:spPr>
          <a:xfrm>
            <a:off x="728530" y="2724959"/>
            <a:ext cx="400110" cy="3039357"/>
          </a:xfrm>
          <a:prstGeom prst="rect">
            <a:avLst/>
          </a:prstGeom>
          <a:noFill/>
        </p:spPr>
        <p:txBody>
          <a:bodyPr vert="vert270"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defTabSz="1218098" fontAlgn="base">
              <a:spcAft>
                <a:spcPct val="0"/>
              </a:spcAft>
            </a:pPr>
            <a:r>
              <a:rPr lang="en-US" sz="1400" dirty="0">
                <a:solidFill>
                  <a:schemeClr val="bg1"/>
                </a:solidFill>
                <a:latin typeface="Segoe UI" panose="020B0502040204020203" pitchFamily="34" charset="0"/>
                <a:ea typeface="+mj-ea"/>
                <a:cs typeface="Segoe UI" panose="020B0502040204020203" pitchFamily="34" charset="0"/>
              </a:rPr>
              <a:t>You scale, make resilient and manage</a:t>
            </a:r>
          </a:p>
        </p:txBody>
      </p:sp>
      <p:sp>
        <p:nvSpPr>
          <p:cNvPr id="64" name="Rectangle 63"/>
          <p:cNvSpPr/>
          <p:nvPr/>
        </p:nvSpPr>
        <p:spPr>
          <a:xfrm>
            <a:off x="3828060" y="1679022"/>
            <a:ext cx="2592732" cy="639822"/>
          </a:xfrm>
          <a:prstGeom prst="rect">
            <a:avLst/>
          </a:prstGeom>
          <a:noFill/>
          <a:ln w="9525" cap="flat" cmpd="sng" algn="ctr">
            <a:noFill/>
            <a:prstDash val="solid"/>
          </a:ln>
          <a:effectLst/>
        </p:spPr>
        <p:txBody>
          <a:bodyPr t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defTabSz="1218098" fontAlgn="base">
              <a:spcAft>
                <a:spcPct val="0"/>
              </a:spcAft>
            </a:pPr>
            <a:r>
              <a:rPr lang="en-US" sz="1799" dirty="0">
                <a:solidFill>
                  <a:schemeClr val="bg1"/>
                </a:solidFill>
                <a:latin typeface="Segoe UI Light" panose="020B0502040204020203" pitchFamily="34" charset="0"/>
                <a:ea typeface="+mj-ea"/>
                <a:cs typeface="Segoe UI Light" panose="020B0502040204020203" pitchFamily="34" charset="0"/>
              </a:rPr>
              <a:t>Infrastructure</a:t>
            </a:r>
          </a:p>
          <a:p>
            <a:pPr marL="0" lvl="1" defTabSz="1218098" fontAlgn="base">
              <a:spcAft>
                <a:spcPct val="0"/>
              </a:spcAft>
            </a:pPr>
            <a:r>
              <a:rPr lang="en-US" sz="1600" dirty="0">
                <a:solidFill>
                  <a:schemeClr val="bg1"/>
                </a:solidFill>
                <a:latin typeface="Segoe UI Light" panose="020B0502040204020203" pitchFamily="34" charset="0"/>
                <a:ea typeface="+mj-ea"/>
                <a:cs typeface="Segoe UI Light" panose="020B0502040204020203" pitchFamily="34" charset="0"/>
              </a:rPr>
              <a:t>(as a Service)</a:t>
            </a:r>
          </a:p>
        </p:txBody>
      </p:sp>
      <p:sp>
        <p:nvSpPr>
          <p:cNvPr id="65" name="Rectangle 64"/>
          <p:cNvSpPr/>
          <p:nvPr/>
        </p:nvSpPr>
        <p:spPr>
          <a:xfrm>
            <a:off x="3978335" y="5495395"/>
            <a:ext cx="1637582"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Storage</a:t>
            </a:r>
          </a:p>
        </p:txBody>
      </p:sp>
      <p:sp>
        <p:nvSpPr>
          <p:cNvPr id="66" name="Rectangle 65"/>
          <p:cNvSpPr/>
          <p:nvPr/>
        </p:nvSpPr>
        <p:spPr>
          <a:xfrm>
            <a:off x="3978335" y="5040759"/>
            <a:ext cx="1637582"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Servers</a:t>
            </a:r>
          </a:p>
        </p:txBody>
      </p:sp>
      <p:sp>
        <p:nvSpPr>
          <p:cNvPr id="67" name="Rectangle 66"/>
          <p:cNvSpPr/>
          <p:nvPr/>
        </p:nvSpPr>
        <p:spPr>
          <a:xfrm>
            <a:off x="3978335" y="5950029"/>
            <a:ext cx="1637582"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Networking</a:t>
            </a:r>
          </a:p>
        </p:txBody>
      </p:sp>
      <p:sp>
        <p:nvSpPr>
          <p:cNvPr id="68" name="Rectangle 67"/>
          <p:cNvSpPr/>
          <p:nvPr/>
        </p:nvSpPr>
        <p:spPr>
          <a:xfrm>
            <a:off x="3978335" y="4131487"/>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O/S</a:t>
            </a:r>
          </a:p>
        </p:txBody>
      </p:sp>
      <p:sp>
        <p:nvSpPr>
          <p:cNvPr id="69" name="Rectangle 68"/>
          <p:cNvSpPr/>
          <p:nvPr/>
        </p:nvSpPr>
        <p:spPr>
          <a:xfrm>
            <a:off x="3978335" y="3676850"/>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Middleware</a:t>
            </a:r>
          </a:p>
        </p:txBody>
      </p:sp>
      <p:sp>
        <p:nvSpPr>
          <p:cNvPr id="70" name="Rectangle 69"/>
          <p:cNvSpPr/>
          <p:nvPr/>
        </p:nvSpPr>
        <p:spPr>
          <a:xfrm>
            <a:off x="3978335" y="4586123"/>
            <a:ext cx="1637582"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Virtualization</a:t>
            </a:r>
          </a:p>
        </p:txBody>
      </p:sp>
      <p:sp>
        <p:nvSpPr>
          <p:cNvPr id="71" name="Rectangle 70"/>
          <p:cNvSpPr/>
          <p:nvPr/>
        </p:nvSpPr>
        <p:spPr>
          <a:xfrm>
            <a:off x="3978335" y="2767579"/>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Data</a:t>
            </a:r>
          </a:p>
        </p:txBody>
      </p:sp>
      <p:sp>
        <p:nvSpPr>
          <p:cNvPr id="72" name="Rectangle 71"/>
          <p:cNvSpPr/>
          <p:nvPr/>
        </p:nvSpPr>
        <p:spPr>
          <a:xfrm>
            <a:off x="3978335" y="2312943"/>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Applications</a:t>
            </a:r>
          </a:p>
        </p:txBody>
      </p:sp>
      <p:sp>
        <p:nvSpPr>
          <p:cNvPr id="73" name="Rectangle 72"/>
          <p:cNvSpPr/>
          <p:nvPr/>
        </p:nvSpPr>
        <p:spPr>
          <a:xfrm>
            <a:off x="3978335" y="3222215"/>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Runtime</a:t>
            </a:r>
          </a:p>
        </p:txBody>
      </p:sp>
      <p:sp>
        <p:nvSpPr>
          <p:cNvPr id="74" name="Left Brace 73"/>
          <p:cNvSpPr/>
          <p:nvPr/>
        </p:nvSpPr>
        <p:spPr>
          <a:xfrm flipH="1">
            <a:off x="5625145" y="4545030"/>
            <a:ext cx="228508" cy="1763291"/>
          </a:xfrm>
          <a:prstGeom prst="leftBrace">
            <a:avLst>
              <a:gd name="adj1" fmla="val 0"/>
              <a:gd name="adj2" fmla="val 50000"/>
            </a:avLst>
          </a:prstGeom>
          <a:noFill/>
          <a:ln w="19050" cap="flat" cmpd="sng" algn="ctr">
            <a:solidFill>
              <a:schemeClr val="tx1">
                <a:lumMod val="50000"/>
                <a:lumOff val="50000"/>
              </a:schemeClr>
            </a:solidFill>
            <a:prstDash val="solid"/>
          </a:ln>
          <a:effectLst/>
        </p:spPr>
        <p:txBody>
          <a:bodyPr rtlCol="0" anchor="ctr"/>
          <a:lstStyle/>
          <a:p>
            <a:pPr algn="ctr" defTabSz="1218198"/>
            <a:endParaRPr lang="en-US" sz="1799" dirty="0">
              <a:solidFill>
                <a:schemeClr val="bg1"/>
              </a:solidFill>
              <a:ea typeface="Segoe UI" pitchFamily="34" charset="0"/>
              <a:cs typeface="Segoe UI" pitchFamily="34" charset="0"/>
            </a:endParaRPr>
          </a:p>
        </p:txBody>
      </p:sp>
      <p:sp>
        <p:nvSpPr>
          <p:cNvPr id="75" name="TextBox 56"/>
          <p:cNvSpPr txBox="1"/>
          <p:nvPr/>
        </p:nvSpPr>
        <p:spPr>
          <a:xfrm rot="10800000" flipH="1">
            <a:off x="5798532" y="4601508"/>
            <a:ext cx="400110" cy="1691104"/>
          </a:xfrm>
          <a:prstGeom prst="rect">
            <a:avLst/>
          </a:prstGeom>
          <a:noFill/>
        </p:spPr>
        <p:txBody>
          <a:bodyPr vert="eaVert"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defTabSz="1218098" fontAlgn="base">
              <a:spcAft>
                <a:spcPct val="0"/>
              </a:spcAft>
            </a:pPr>
            <a:r>
              <a:rPr lang="en-US" sz="1400" dirty="0">
                <a:solidFill>
                  <a:schemeClr val="bg1"/>
                </a:solidFill>
                <a:latin typeface="Segoe UI" panose="020B0502040204020203" pitchFamily="34" charset="0"/>
                <a:ea typeface="+mj-ea"/>
                <a:cs typeface="Segoe UI" panose="020B0502040204020203" pitchFamily="34" charset="0"/>
              </a:rPr>
              <a:t>Managed by vendor</a:t>
            </a:r>
          </a:p>
        </p:txBody>
      </p:sp>
      <p:sp>
        <p:nvSpPr>
          <p:cNvPr id="76" name="Left Brace 75"/>
          <p:cNvSpPr/>
          <p:nvPr/>
        </p:nvSpPr>
        <p:spPr>
          <a:xfrm>
            <a:off x="3792290" y="2312942"/>
            <a:ext cx="133296" cy="2199387"/>
          </a:xfrm>
          <a:prstGeom prst="leftBrace">
            <a:avLst>
              <a:gd name="adj1" fmla="val 0"/>
              <a:gd name="adj2" fmla="val 50000"/>
            </a:avLst>
          </a:prstGeom>
          <a:noFill/>
          <a:ln w="19050" cap="flat" cmpd="sng" algn="ctr">
            <a:solidFill>
              <a:schemeClr val="tx1">
                <a:lumMod val="50000"/>
                <a:lumOff val="50000"/>
              </a:schemeClr>
            </a:solidFill>
            <a:prstDash val="solid"/>
          </a:ln>
          <a:effectLst/>
        </p:spPr>
        <p:txBody>
          <a:bodyPr rtlCol="0" anchor="ctr"/>
          <a:lstStyle/>
          <a:p>
            <a:pPr algn="ctr" defTabSz="1218198"/>
            <a:endParaRPr lang="en-US" sz="1799" dirty="0">
              <a:solidFill>
                <a:schemeClr val="bg1"/>
              </a:solidFill>
              <a:ea typeface="Segoe UI" pitchFamily="34" charset="0"/>
              <a:cs typeface="Segoe UI" pitchFamily="34" charset="0"/>
            </a:endParaRPr>
          </a:p>
        </p:txBody>
      </p:sp>
      <p:sp>
        <p:nvSpPr>
          <p:cNvPr id="77" name="TextBox 58"/>
          <p:cNvSpPr txBox="1"/>
          <p:nvPr/>
        </p:nvSpPr>
        <p:spPr>
          <a:xfrm>
            <a:off x="3259697" y="2597746"/>
            <a:ext cx="615553" cy="1591974"/>
          </a:xfrm>
          <a:prstGeom prst="rect">
            <a:avLst/>
          </a:prstGeom>
          <a:noFill/>
        </p:spPr>
        <p:txBody>
          <a:bodyPr vert="vert270"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defTabSz="1218098" fontAlgn="base">
              <a:spcAft>
                <a:spcPct val="0"/>
              </a:spcAft>
            </a:pPr>
            <a:r>
              <a:rPr lang="en-US" sz="1400" dirty="0">
                <a:solidFill>
                  <a:schemeClr val="bg1"/>
                </a:solidFill>
                <a:latin typeface="Segoe UI" panose="020B0502040204020203" pitchFamily="34" charset="0"/>
                <a:ea typeface="+mj-ea"/>
                <a:cs typeface="Segoe UI" panose="020B0502040204020203" pitchFamily="34" charset="0"/>
              </a:rPr>
              <a:t>You scale, make </a:t>
            </a:r>
          </a:p>
          <a:p>
            <a:pPr marL="0" lvl="1" algn="ctr" defTabSz="1218098" fontAlgn="base">
              <a:spcAft>
                <a:spcPct val="0"/>
              </a:spcAft>
            </a:pPr>
            <a:r>
              <a:rPr lang="en-US" sz="1400" dirty="0">
                <a:solidFill>
                  <a:schemeClr val="bg1"/>
                </a:solidFill>
                <a:latin typeface="Segoe UI" panose="020B0502040204020203" pitchFamily="34" charset="0"/>
                <a:ea typeface="+mj-ea"/>
                <a:cs typeface="Segoe UI" panose="020B0502040204020203" pitchFamily="34" charset="0"/>
              </a:rPr>
              <a:t>resilient &amp; manage</a:t>
            </a:r>
          </a:p>
        </p:txBody>
      </p:sp>
      <p:sp>
        <p:nvSpPr>
          <p:cNvPr id="78" name="Rectangle 77"/>
          <p:cNvSpPr/>
          <p:nvPr/>
        </p:nvSpPr>
        <p:spPr>
          <a:xfrm>
            <a:off x="6414334" y="1663756"/>
            <a:ext cx="2575027" cy="639822"/>
          </a:xfrm>
          <a:prstGeom prst="rect">
            <a:avLst/>
          </a:prstGeom>
          <a:noFill/>
          <a:ln w="9525" cap="flat" cmpd="sng" algn="ctr">
            <a:noFill/>
            <a:prstDash val="solid"/>
          </a:ln>
          <a:effectLst/>
        </p:spPr>
        <p:txBody>
          <a:bodyPr t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defTabSz="1218098" fontAlgn="base">
              <a:spcAft>
                <a:spcPct val="0"/>
              </a:spcAft>
            </a:pPr>
            <a:r>
              <a:rPr lang="en-US" sz="1799" dirty="0">
                <a:solidFill>
                  <a:schemeClr val="bg1"/>
                </a:solidFill>
                <a:latin typeface="Segoe UI Light" panose="020B0502040204020203" pitchFamily="34" charset="0"/>
                <a:ea typeface="+mj-ea"/>
                <a:cs typeface="Segoe UI Light" panose="020B0502040204020203" pitchFamily="34" charset="0"/>
              </a:rPr>
              <a:t>Platform </a:t>
            </a:r>
          </a:p>
          <a:p>
            <a:pPr marL="0" lvl="1" defTabSz="1218098" fontAlgn="base">
              <a:spcAft>
                <a:spcPct val="0"/>
              </a:spcAft>
            </a:pPr>
            <a:r>
              <a:rPr lang="en-US" sz="1600" dirty="0">
                <a:solidFill>
                  <a:schemeClr val="bg1"/>
                </a:solidFill>
                <a:latin typeface="Segoe UI Light" panose="020B0502040204020203" pitchFamily="34" charset="0"/>
                <a:ea typeface="+mj-ea"/>
                <a:cs typeface="Segoe UI Light" panose="020B0502040204020203" pitchFamily="34" charset="0"/>
              </a:rPr>
              <a:t>(as a Service)</a:t>
            </a:r>
          </a:p>
        </p:txBody>
      </p:sp>
      <p:sp>
        <p:nvSpPr>
          <p:cNvPr id="79" name="Left Brace 78"/>
          <p:cNvSpPr/>
          <p:nvPr/>
        </p:nvSpPr>
        <p:spPr>
          <a:xfrm flipH="1">
            <a:off x="8172237" y="3217451"/>
            <a:ext cx="209495" cy="3121692"/>
          </a:xfrm>
          <a:prstGeom prst="leftBrace">
            <a:avLst>
              <a:gd name="adj1" fmla="val 0"/>
              <a:gd name="adj2" fmla="val 50000"/>
            </a:avLst>
          </a:prstGeom>
          <a:noFill/>
          <a:ln w="19050" cap="flat" cmpd="sng" algn="ctr">
            <a:solidFill>
              <a:schemeClr val="tx1">
                <a:lumMod val="50000"/>
                <a:lumOff val="50000"/>
              </a:schemeClr>
            </a:solidFill>
            <a:prstDash val="solid"/>
          </a:ln>
          <a:effectLst/>
        </p:spPr>
        <p:txBody>
          <a:bodyPr rtlCol="0" anchor="ctr"/>
          <a:lstStyle/>
          <a:p>
            <a:pPr algn="ctr" defTabSz="1218198"/>
            <a:endParaRPr lang="en-US" sz="1799" dirty="0">
              <a:solidFill>
                <a:schemeClr val="bg1"/>
              </a:solidFill>
              <a:ea typeface="Segoe UI" pitchFamily="34" charset="0"/>
              <a:cs typeface="Segoe UI" pitchFamily="34" charset="0"/>
            </a:endParaRPr>
          </a:p>
        </p:txBody>
      </p:sp>
      <p:sp>
        <p:nvSpPr>
          <p:cNvPr id="80" name="TextBox 54"/>
          <p:cNvSpPr txBox="1"/>
          <p:nvPr/>
        </p:nvSpPr>
        <p:spPr>
          <a:xfrm rot="10800000" flipH="1">
            <a:off x="8301098" y="3801663"/>
            <a:ext cx="615553" cy="1987659"/>
          </a:xfrm>
          <a:prstGeom prst="rect">
            <a:avLst/>
          </a:prstGeom>
          <a:noFill/>
        </p:spPr>
        <p:txBody>
          <a:bodyPr vert="eaVert"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defTabSz="1218098" fontAlgn="base">
              <a:spcAft>
                <a:spcPct val="0"/>
              </a:spcAft>
            </a:pPr>
            <a:r>
              <a:rPr lang="en-US" sz="1400" dirty="0">
                <a:solidFill>
                  <a:schemeClr val="bg1"/>
                </a:solidFill>
                <a:latin typeface="Segoe UI" panose="020B0502040204020203" pitchFamily="34" charset="0"/>
                <a:ea typeface="+mj-ea"/>
                <a:cs typeface="Segoe UI" panose="020B0502040204020203" pitchFamily="34" charset="0"/>
              </a:rPr>
              <a:t>Scale, resilience and </a:t>
            </a:r>
            <a:br>
              <a:rPr lang="en-US" sz="1400" dirty="0">
                <a:solidFill>
                  <a:schemeClr val="bg1"/>
                </a:solidFill>
                <a:latin typeface="Segoe UI" panose="020B0502040204020203" pitchFamily="34" charset="0"/>
                <a:ea typeface="+mj-ea"/>
                <a:cs typeface="Segoe UI" panose="020B0502040204020203" pitchFamily="34" charset="0"/>
              </a:rPr>
            </a:br>
            <a:r>
              <a:rPr lang="en-US" sz="1400" dirty="0">
                <a:solidFill>
                  <a:schemeClr val="bg1"/>
                </a:solidFill>
                <a:latin typeface="Segoe UI" panose="020B0502040204020203" pitchFamily="34" charset="0"/>
                <a:ea typeface="+mj-ea"/>
                <a:cs typeface="Segoe UI" panose="020B0502040204020203" pitchFamily="34" charset="0"/>
              </a:rPr>
              <a:t>management by vendor</a:t>
            </a:r>
          </a:p>
        </p:txBody>
      </p:sp>
      <p:sp>
        <p:nvSpPr>
          <p:cNvPr id="81" name="Left Brace 80"/>
          <p:cNvSpPr/>
          <p:nvPr/>
        </p:nvSpPr>
        <p:spPr>
          <a:xfrm>
            <a:off x="6363637" y="2293899"/>
            <a:ext cx="152338" cy="847384"/>
          </a:xfrm>
          <a:prstGeom prst="leftBrace">
            <a:avLst>
              <a:gd name="adj1" fmla="val 0"/>
              <a:gd name="adj2" fmla="val 50000"/>
            </a:avLst>
          </a:prstGeom>
          <a:noFill/>
          <a:ln w="19050" cap="flat" cmpd="sng" algn="ctr">
            <a:solidFill>
              <a:schemeClr val="tx1">
                <a:lumMod val="50000"/>
                <a:lumOff val="50000"/>
              </a:schemeClr>
            </a:solidFill>
            <a:prstDash val="solid"/>
          </a:ln>
          <a:effectLst/>
        </p:spPr>
        <p:txBody>
          <a:bodyPr rtlCol="0" anchor="ctr"/>
          <a:lstStyle/>
          <a:p>
            <a:pPr algn="ctr" defTabSz="1218198"/>
            <a:endParaRPr lang="en-US" sz="1799" dirty="0">
              <a:solidFill>
                <a:schemeClr val="bg1"/>
              </a:solidFill>
              <a:ea typeface="Segoe UI" pitchFamily="34" charset="0"/>
              <a:cs typeface="Segoe UI" pitchFamily="34" charset="0"/>
            </a:endParaRPr>
          </a:p>
        </p:txBody>
      </p:sp>
      <p:sp>
        <p:nvSpPr>
          <p:cNvPr id="82" name="TextBox 60"/>
          <p:cNvSpPr txBox="1"/>
          <p:nvPr/>
        </p:nvSpPr>
        <p:spPr>
          <a:xfrm>
            <a:off x="6020785" y="2321077"/>
            <a:ext cx="400110" cy="1070421"/>
          </a:xfrm>
          <a:prstGeom prst="rect">
            <a:avLst/>
          </a:prstGeom>
          <a:noFill/>
        </p:spPr>
        <p:txBody>
          <a:bodyPr vert="vert270"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defTabSz="1218098" fontAlgn="base">
              <a:spcAft>
                <a:spcPct val="0"/>
              </a:spcAft>
            </a:pPr>
            <a:r>
              <a:rPr lang="en-US" sz="1400" dirty="0">
                <a:solidFill>
                  <a:schemeClr val="bg1"/>
                </a:solidFill>
                <a:latin typeface="Segoe UI" panose="020B0502040204020203" pitchFamily="34" charset="0"/>
                <a:ea typeface="+mj-ea"/>
                <a:cs typeface="Segoe UI" panose="020B0502040204020203" pitchFamily="34" charset="0"/>
              </a:rPr>
              <a:t>You manage</a:t>
            </a:r>
          </a:p>
        </p:txBody>
      </p:sp>
      <p:sp>
        <p:nvSpPr>
          <p:cNvPr id="83" name="Rectangle 82"/>
          <p:cNvSpPr/>
          <p:nvPr/>
        </p:nvSpPr>
        <p:spPr>
          <a:xfrm>
            <a:off x="6525399" y="5495394"/>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Storage</a:t>
            </a:r>
          </a:p>
        </p:txBody>
      </p:sp>
      <p:sp>
        <p:nvSpPr>
          <p:cNvPr id="84" name="Rectangle 83"/>
          <p:cNvSpPr/>
          <p:nvPr/>
        </p:nvSpPr>
        <p:spPr>
          <a:xfrm>
            <a:off x="6525399" y="5040758"/>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Servers</a:t>
            </a:r>
          </a:p>
        </p:txBody>
      </p:sp>
      <p:sp>
        <p:nvSpPr>
          <p:cNvPr id="85" name="Rectangle 84"/>
          <p:cNvSpPr/>
          <p:nvPr/>
        </p:nvSpPr>
        <p:spPr>
          <a:xfrm>
            <a:off x="6525399" y="5950029"/>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Networking</a:t>
            </a:r>
          </a:p>
        </p:txBody>
      </p:sp>
      <p:sp>
        <p:nvSpPr>
          <p:cNvPr id="86" name="Rectangle 85"/>
          <p:cNvSpPr/>
          <p:nvPr/>
        </p:nvSpPr>
        <p:spPr>
          <a:xfrm>
            <a:off x="6525399" y="4131486"/>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O/S</a:t>
            </a:r>
          </a:p>
        </p:txBody>
      </p:sp>
      <p:sp>
        <p:nvSpPr>
          <p:cNvPr id="87" name="Rectangle 86"/>
          <p:cNvSpPr/>
          <p:nvPr/>
        </p:nvSpPr>
        <p:spPr>
          <a:xfrm>
            <a:off x="6525399" y="3676849"/>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Middleware</a:t>
            </a:r>
          </a:p>
        </p:txBody>
      </p:sp>
      <p:sp>
        <p:nvSpPr>
          <p:cNvPr id="88" name="Rectangle 87"/>
          <p:cNvSpPr/>
          <p:nvPr/>
        </p:nvSpPr>
        <p:spPr>
          <a:xfrm>
            <a:off x="6525399" y="4586122"/>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Virtualization</a:t>
            </a:r>
          </a:p>
        </p:txBody>
      </p:sp>
      <p:sp>
        <p:nvSpPr>
          <p:cNvPr id="89" name="Rectangle 88"/>
          <p:cNvSpPr/>
          <p:nvPr/>
        </p:nvSpPr>
        <p:spPr>
          <a:xfrm>
            <a:off x="6525399" y="2312942"/>
            <a:ext cx="1637581"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Applications</a:t>
            </a:r>
          </a:p>
        </p:txBody>
      </p:sp>
      <p:sp>
        <p:nvSpPr>
          <p:cNvPr id="90" name="Rectangle 89"/>
          <p:cNvSpPr/>
          <p:nvPr/>
        </p:nvSpPr>
        <p:spPr>
          <a:xfrm>
            <a:off x="6525399" y="3222214"/>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Runtime</a:t>
            </a:r>
          </a:p>
        </p:txBody>
      </p:sp>
      <p:sp>
        <p:nvSpPr>
          <p:cNvPr id="91" name="Rectangle 90"/>
          <p:cNvSpPr/>
          <p:nvPr/>
        </p:nvSpPr>
        <p:spPr>
          <a:xfrm>
            <a:off x="6525399" y="2767578"/>
            <a:ext cx="1637581"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Data</a:t>
            </a:r>
          </a:p>
        </p:txBody>
      </p:sp>
      <p:sp>
        <p:nvSpPr>
          <p:cNvPr id="92" name="Rectangle 91"/>
          <p:cNvSpPr/>
          <p:nvPr/>
        </p:nvSpPr>
        <p:spPr>
          <a:xfrm>
            <a:off x="883611" y="1008479"/>
            <a:ext cx="7827027" cy="639822"/>
          </a:xfrm>
          <a:prstGeom prst="rect">
            <a:avLst/>
          </a:prstGeom>
          <a:noFill/>
          <a:ln w="9525" cap="flat" cmpd="sng" algn="ctr">
            <a:noFill/>
            <a:prstDash val="solid"/>
          </a:ln>
          <a:effectLst/>
        </p:spPr>
        <p:txBody>
          <a:bodyPr lIns="0" tIns="0"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algn="ctr" defTabSz="1218098" fontAlgn="base">
              <a:spcAft>
                <a:spcPct val="0"/>
              </a:spcAft>
            </a:pPr>
            <a:r>
              <a:rPr lang="en-US" sz="2599" b="1" dirty="0">
                <a:solidFill>
                  <a:schemeClr val="bg1"/>
                </a:solidFill>
                <a:latin typeface="Segoe UI Light" panose="020B0502040204020203" pitchFamily="34" charset="0"/>
                <a:ea typeface="+mj-ea"/>
                <a:cs typeface="Segoe UI Light" panose="020B0502040204020203" pitchFamily="34" charset="0"/>
              </a:rPr>
              <a:t>Hosting models</a:t>
            </a:r>
          </a:p>
        </p:txBody>
      </p:sp>
      <p:sp>
        <p:nvSpPr>
          <p:cNvPr id="93" name="Rectangle 92"/>
          <p:cNvSpPr/>
          <p:nvPr/>
        </p:nvSpPr>
        <p:spPr bwMode="auto">
          <a:xfrm>
            <a:off x="9158638" y="1523999"/>
            <a:ext cx="2658029" cy="4815144"/>
          </a:xfrm>
          <a:prstGeom prst="rect">
            <a:avLst/>
          </a:prstGeom>
          <a:noFill/>
          <a:ln>
            <a:solidFill>
              <a:schemeClr val="bg1">
                <a:lumMod val="85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76144" tIns="38072" rIns="76144" bIns="38072" numCol="1" rtlCol="0" anchor="ctr" anchorCtr="0" compatLnSpc="1">
            <a:prstTxWarp prst="textNoShape">
              <a:avLst/>
            </a:prstTxWarp>
          </a:bodyPr>
          <a:lstStyle/>
          <a:p>
            <a:pPr algn="ctr" defTabSz="761162"/>
            <a:endParaRPr lang="en-US" sz="1500" dirty="0">
              <a:gradFill>
                <a:gsLst>
                  <a:gs pos="0">
                    <a:srgbClr val="FFFFFF"/>
                  </a:gs>
                  <a:gs pos="100000">
                    <a:srgbClr val="FFFFFF"/>
                  </a:gs>
                </a:gsLst>
                <a:lin ang="5400000" scaled="0"/>
              </a:gradFill>
            </a:endParaRPr>
          </a:p>
        </p:txBody>
      </p:sp>
      <p:sp>
        <p:nvSpPr>
          <p:cNvPr id="94" name="Rectangle 93"/>
          <p:cNvSpPr/>
          <p:nvPr/>
        </p:nvSpPr>
        <p:spPr>
          <a:xfrm>
            <a:off x="9283839" y="1685050"/>
            <a:ext cx="2429613" cy="639822"/>
          </a:xfrm>
          <a:prstGeom prst="rect">
            <a:avLst/>
          </a:prstGeom>
          <a:noFill/>
          <a:ln w="9525" cap="flat" cmpd="sng" algn="ctr">
            <a:noFill/>
            <a:prstDash val="solid"/>
          </a:ln>
          <a:effectLst/>
        </p:spPr>
        <p:txBody>
          <a:bodyPr lIns="76149" tIns="0" rIns="76149"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defTabSz="1218098" fontAlgn="base">
              <a:spcAft>
                <a:spcPct val="0"/>
              </a:spcAft>
            </a:pPr>
            <a:r>
              <a:rPr lang="en-US" sz="1799" dirty="0">
                <a:solidFill>
                  <a:schemeClr val="bg1"/>
                </a:solidFill>
                <a:latin typeface="Segoe UI Light" panose="020B0502040204020203" pitchFamily="34" charset="0"/>
                <a:ea typeface="+mj-ea"/>
                <a:cs typeface="Segoe UI Light" panose="020B0502040204020203" pitchFamily="34" charset="0"/>
              </a:rPr>
              <a:t>Software</a:t>
            </a:r>
            <a:r>
              <a:rPr lang="en-US" sz="1999" dirty="0">
                <a:solidFill>
                  <a:schemeClr val="bg1"/>
                </a:solidFill>
                <a:latin typeface="Segoe UI Light" panose="020B0502040204020203" pitchFamily="34" charset="0"/>
                <a:ea typeface="+mj-ea"/>
                <a:cs typeface="Segoe UI Light" panose="020B0502040204020203" pitchFamily="34" charset="0"/>
              </a:rPr>
              <a:t> </a:t>
            </a:r>
          </a:p>
          <a:p>
            <a:pPr marL="0" lvl="1" defTabSz="1218098" fontAlgn="base">
              <a:spcAft>
                <a:spcPct val="0"/>
              </a:spcAft>
            </a:pPr>
            <a:r>
              <a:rPr lang="en-US" sz="1600" dirty="0">
                <a:solidFill>
                  <a:schemeClr val="bg1"/>
                </a:solidFill>
                <a:latin typeface="Segoe UI Light" panose="020B0502040204020203" pitchFamily="34" charset="0"/>
                <a:ea typeface="+mj-ea"/>
                <a:cs typeface="Segoe UI Light" panose="020B0502040204020203" pitchFamily="34" charset="0"/>
              </a:rPr>
              <a:t>(as a Service)</a:t>
            </a:r>
          </a:p>
        </p:txBody>
      </p:sp>
      <p:sp>
        <p:nvSpPr>
          <p:cNvPr id="95" name="Rectangle 94"/>
          <p:cNvSpPr/>
          <p:nvPr/>
        </p:nvSpPr>
        <p:spPr>
          <a:xfrm>
            <a:off x="9300492" y="5495392"/>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Storage</a:t>
            </a:r>
          </a:p>
        </p:txBody>
      </p:sp>
      <p:sp>
        <p:nvSpPr>
          <p:cNvPr id="96" name="Rectangle 95"/>
          <p:cNvSpPr/>
          <p:nvPr/>
        </p:nvSpPr>
        <p:spPr>
          <a:xfrm>
            <a:off x="9300492" y="5040755"/>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Servers</a:t>
            </a:r>
          </a:p>
        </p:txBody>
      </p:sp>
      <p:sp>
        <p:nvSpPr>
          <p:cNvPr id="97" name="Rectangle 96"/>
          <p:cNvSpPr/>
          <p:nvPr/>
        </p:nvSpPr>
        <p:spPr>
          <a:xfrm>
            <a:off x="9300492" y="5950026"/>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Networking</a:t>
            </a:r>
          </a:p>
        </p:txBody>
      </p:sp>
      <p:sp>
        <p:nvSpPr>
          <p:cNvPr id="98" name="Rectangle 97"/>
          <p:cNvSpPr/>
          <p:nvPr/>
        </p:nvSpPr>
        <p:spPr>
          <a:xfrm>
            <a:off x="9300492" y="4131484"/>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O/S</a:t>
            </a:r>
          </a:p>
        </p:txBody>
      </p:sp>
      <p:sp>
        <p:nvSpPr>
          <p:cNvPr id="99" name="Rectangle 98"/>
          <p:cNvSpPr/>
          <p:nvPr/>
        </p:nvSpPr>
        <p:spPr>
          <a:xfrm>
            <a:off x="9300492" y="3676847"/>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Middleware</a:t>
            </a:r>
          </a:p>
        </p:txBody>
      </p:sp>
      <p:sp>
        <p:nvSpPr>
          <p:cNvPr id="100" name="Rectangle 99"/>
          <p:cNvSpPr/>
          <p:nvPr/>
        </p:nvSpPr>
        <p:spPr>
          <a:xfrm>
            <a:off x="9300492" y="4586118"/>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Virtualization</a:t>
            </a:r>
          </a:p>
        </p:txBody>
      </p:sp>
      <p:sp>
        <p:nvSpPr>
          <p:cNvPr id="101" name="Rectangle 100"/>
          <p:cNvSpPr/>
          <p:nvPr/>
        </p:nvSpPr>
        <p:spPr>
          <a:xfrm>
            <a:off x="9300492" y="2312939"/>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Applications</a:t>
            </a:r>
          </a:p>
        </p:txBody>
      </p:sp>
      <p:sp>
        <p:nvSpPr>
          <p:cNvPr id="102" name="Rectangle 101"/>
          <p:cNvSpPr/>
          <p:nvPr/>
        </p:nvSpPr>
        <p:spPr>
          <a:xfrm>
            <a:off x="9300492" y="3222211"/>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Runtime</a:t>
            </a:r>
          </a:p>
        </p:txBody>
      </p:sp>
      <p:sp>
        <p:nvSpPr>
          <p:cNvPr id="103" name="Rectangle 102"/>
          <p:cNvSpPr/>
          <p:nvPr/>
        </p:nvSpPr>
        <p:spPr>
          <a:xfrm>
            <a:off x="9300492" y="2767575"/>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Data</a:t>
            </a:r>
          </a:p>
        </p:txBody>
      </p:sp>
      <p:sp>
        <p:nvSpPr>
          <p:cNvPr id="104" name="Rectangle 103"/>
          <p:cNvSpPr/>
          <p:nvPr/>
        </p:nvSpPr>
        <p:spPr>
          <a:xfrm>
            <a:off x="8931562" y="1020811"/>
            <a:ext cx="2866042" cy="639822"/>
          </a:xfrm>
          <a:prstGeom prst="rect">
            <a:avLst/>
          </a:prstGeom>
          <a:noFill/>
          <a:ln w="9525" cap="flat" cmpd="sng" algn="ctr">
            <a:noFill/>
            <a:prstDash val="solid"/>
          </a:ln>
          <a:effectLst/>
        </p:spPr>
        <p:txBody>
          <a:bodyPr lIns="0" tIns="0"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algn="ctr" defTabSz="1218098" fontAlgn="base">
              <a:spcAft>
                <a:spcPct val="0"/>
              </a:spcAft>
            </a:pPr>
            <a:r>
              <a:rPr lang="en-US" sz="2599" b="1" dirty="0">
                <a:solidFill>
                  <a:schemeClr val="bg1"/>
                </a:solidFill>
                <a:latin typeface="Segoe UI Light" panose="020B0502040204020203" pitchFamily="34" charset="0"/>
                <a:ea typeface="+mj-ea"/>
                <a:cs typeface="Segoe UI Light" panose="020B0502040204020203" pitchFamily="34" charset="0"/>
              </a:rPr>
              <a:t>Business model</a:t>
            </a:r>
          </a:p>
        </p:txBody>
      </p:sp>
      <p:sp>
        <p:nvSpPr>
          <p:cNvPr id="105" name="Rectangle 104"/>
          <p:cNvSpPr/>
          <p:nvPr/>
        </p:nvSpPr>
        <p:spPr>
          <a:xfrm>
            <a:off x="1425755" y="5488251"/>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Storage</a:t>
            </a:r>
          </a:p>
        </p:txBody>
      </p:sp>
      <p:sp>
        <p:nvSpPr>
          <p:cNvPr id="106" name="Rectangle 105"/>
          <p:cNvSpPr/>
          <p:nvPr/>
        </p:nvSpPr>
        <p:spPr>
          <a:xfrm>
            <a:off x="1425755" y="5033615"/>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Servers</a:t>
            </a:r>
          </a:p>
        </p:txBody>
      </p:sp>
      <p:sp>
        <p:nvSpPr>
          <p:cNvPr id="107" name="Rectangle 106"/>
          <p:cNvSpPr/>
          <p:nvPr/>
        </p:nvSpPr>
        <p:spPr>
          <a:xfrm>
            <a:off x="1425755" y="5942885"/>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Networking</a:t>
            </a:r>
          </a:p>
        </p:txBody>
      </p:sp>
      <p:sp>
        <p:nvSpPr>
          <p:cNvPr id="108" name="Rectangle 107"/>
          <p:cNvSpPr/>
          <p:nvPr/>
        </p:nvSpPr>
        <p:spPr>
          <a:xfrm>
            <a:off x="1425755" y="4124343"/>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O/S</a:t>
            </a:r>
          </a:p>
        </p:txBody>
      </p:sp>
      <p:sp>
        <p:nvSpPr>
          <p:cNvPr id="109" name="Rectangle 108"/>
          <p:cNvSpPr/>
          <p:nvPr/>
        </p:nvSpPr>
        <p:spPr>
          <a:xfrm>
            <a:off x="1425755" y="3669707"/>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Middleware</a:t>
            </a:r>
          </a:p>
        </p:txBody>
      </p:sp>
      <p:sp>
        <p:nvSpPr>
          <p:cNvPr id="110" name="Rectangle 109"/>
          <p:cNvSpPr/>
          <p:nvPr/>
        </p:nvSpPr>
        <p:spPr>
          <a:xfrm>
            <a:off x="1425755" y="4578979"/>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Virtualization</a:t>
            </a:r>
          </a:p>
        </p:txBody>
      </p:sp>
      <p:sp>
        <p:nvSpPr>
          <p:cNvPr id="111" name="Rectangle 110"/>
          <p:cNvSpPr/>
          <p:nvPr/>
        </p:nvSpPr>
        <p:spPr>
          <a:xfrm>
            <a:off x="1425755" y="2760435"/>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Data</a:t>
            </a:r>
          </a:p>
        </p:txBody>
      </p:sp>
      <p:sp>
        <p:nvSpPr>
          <p:cNvPr id="112" name="Rectangle 111"/>
          <p:cNvSpPr/>
          <p:nvPr/>
        </p:nvSpPr>
        <p:spPr>
          <a:xfrm>
            <a:off x="1425755" y="2305798"/>
            <a:ext cx="1637582" cy="380847"/>
          </a:xfrm>
          <a:prstGeom prst="rect">
            <a:avLst/>
          </a:prstGeom>
          <a:solidFill>
            <a:srgbClr val="68217A"/>
          </a:solidFill>
          <a:ln w="9525" cap="flat" cmpd="sng" algn="ctr">
            <a:noFill/>
            <a:prstDash val="solid"/>
          </a:ln>
          <a:effectLst/>
        </p:spPr>
        <p:txBody>
          <a:bodyPr rtlCol="0" anchor="ctr" anchorCtr="0"/>
          <a:lstStyle/>
          <a:p>
            <a:pPr marL="0" lvl="1" algn="ctr" defTabSz="1218098" fontAlgn="base">
              <a:spcAft>
                <a:spcPct val="0"/>
              </a:spcAft>
            </a:pPr>
            <a:r>
              <a:rPr lang="en-US" sz="1300" dirty="0">
                <a:solidFill>
                  <a:schemeClr val="bg1"/>
                </a:solidFill>
                <a:latin typeface="Segoe UI" panose="020B0502040204020203" pitchFamily="34" charset="0"/>
                <a:ea typeface="+mj-ea"/>
                <a:cs typeface="Segoe UI" panose="020B0502040204020203" pitchFamily="34" charset="0"/>
              </a:rPr>
              <a:t>Applications</a:t>
            </a:r>
          </a:p>
        </p:txBody>
      </p:sp>
      <p:sp>
        <p:nvSpPr>
          <p:cNvPr id="113" name="Rectangle 112"/>
          <p:cNvSpPr/>
          <p:nvPr/>
        </p:nvSpPr>
        <p:spPr>
          <a:xfrm>
            <a:off x="1425755" y="3215072"/>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Runtime</a:t>
            </a:r>
          </a:p>
        </p:txBody>
      </p:sp>
      <p:sp>
        <p:nvSpPr>
          <p:cNvPr id="114" name="Left Brace 113"/>
          <p:cNvSpPr/>
          <p:nvPr/>
        </p:nvSpPr>
        <p:spPr>
          <a:xfrm>
            <a:off x="1176621" y="2305798"/>
            <a:ext cx="243513" cy="4017934"/>
          </a:xfrm>
          <a:prstGeom prst="leftBrace">
            <a:avLst>
              <a:gd name="adj1" fmla="val 0"/>
              <a:gd name="adj2" fmla="val 50000"/>
            </a:avLst>
          </a:prstGeom>
          <a:noFill/>
          <a:ln w="19050" cap="flat" cmpd="sng" algn="ctr">
            <a:solidFill>
              <a:schemeClr val="tx1">
                <a:lumMod val="50000"/>
                <a:lumOff val="50000"/>
              </a:schemeClr>
            </a:solidFill>
            <a:prstDash val="solid"/>
          </a:ln>
          <a:effectLst/>
        </p:spPr>
        <p:txBody>
          <a:bodyPr rtlCol="0" anchor="ctr"/>
          <a:lstStyle/>
          <a:p>
            <a:pPr algn="ctr" defTabSz="1218198"/>
            <a:endParaRPr lang="en-US" sz="1799" dirty="0">
              <a:solidFill>
                <a:schemeClr val="bg1"/>
              </a:solidFill>
              <a:ea typeface="Segoe UI" pitchFamily="34" charset="0"/>
              <a:cs typeface="Segoe UI" pitchFamily="34" charset="0"/>
            </a:endParaRPr>
          </a:p>
        </p:txBody>
      </p:sp>
      <p:sp>
        <p:nvSpPr>
          <p:cNvPr id="115" name="TextBox 54"/>
          <p:cNvSpPr txBox="1"/>
          <p:nvPr/>
        </p:nvSpPr>
        <p:spPr>
          <a:xfrm rot="10800000" flipH="1">
            <a:off x="11201194" y="3280312"/>
            <a:ext cx="615553" cy="1987659"/>
          </a:xfrm>
          <a:prstGeom prst="rect">
            <a:avLst/>
          </a:prstGeom>
          <a:noFill/>
        </p:spPr>
        <p:txBody>
          <a:bodyPr vert="eaVert"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defTabSz="1218098" fontAlgn="base">
              <a:spcAft>
                <a:spcPct val="0"/>
              </a:spcAft>
            </a:pPr>
            <a:r>
              <a:rPr lang="en-US" sz="1400" dirty="0">
                <a:solidFill>
                  <a:schemeClr val="bg1"/>
                </a:solidFill>
                <a:latin typeface="Segoe UI" panose="020B0502040204020203" pitchFamily="34" charset="0"/>
                <a:ea typeface="+mj-ea"/>
                <a:cs typeface="Segoe UI" panose="020B0502040204020203" pitchFamily="34" charset="0"/>
              </a:rPr>
              <a:t>Scale, resilience and </a:t>
            </a:r>
            <a:br>
              <a:rPr lang="en-US" sz="1400" dirty="0">
                <a:solidFill>
                  <a:schemeClr val="bg1"/>
                </a:solidFill>
                <a:latin typeface="Segoe UI" panose="020B0502040204020203" pitchFamily="34" charset="0"/>
                <a:ea typeface="+mj-ea"/>
                <a:cs typeface="Segoe UI" panose="020B0502040204020203" pitchFamily="34" charset="0"/>
              </a:rPr>
            </a:br>
            <a:r>
              <a:rPr lang="en-US" sz="1400" dirty="0">
                <a:solidFill>
                  <a:schemeClr val="bg1"/>
                </a:solidFill>
                <a:latin typeface="Segoe UI" panose="020B0502040204020203" pitchFamily="34" charset="0"/>
                <a:ea typeface="+mj-ea"/>
                <a:cs typeface="Segoe UI" panose="020B0502040204020203" pitchFamily="34" charset="0"/>
              </a:rPr>
              <a:t>management by vendor</a:t>
            </a:r>
          </a:p>
        </p:txBody>
      </p:sp>
      <p:sp>
        <p:nvSpPr>
          <p:cNvPr id="116" name="Left Brace 115"/>
          <p:cNvSpPr/>
          <p:nvPr/>
        </p:nvSpPr>
        <p:spPr>
          <a:xfrm flipH="1">
            <a:off x="10967683" y="2305998"/>
            <a:ext cx="243513" cy="4017934"/>
          </a:xfrm>
          <a:prstGeom prst="leftBrace">
            <a:avLst>
              <a:gd name="adj1" fmla="val 0"/>
              <a:gd name="adj2" fmla="val 50000"/>
            </a:avLst>
          </a:prstGeom>
          <a:noFill/>
          <a:ln w="19050" cap="flat" cmpd="sng" algn="ctr">
            <a:solidFill>
              <a:schemeClr val="tx1">
                <a:lumMod val="50000"/>
                <a:lumOff val="50000"/>
              </a:schemeClr>
            </a:solidFill>
            <a:prstDash val="solid"/>
          </a:ln>
          <a:effectLst/>
        </p:spPr>
        <p:txBody>
          <a:bodyPr rtlCol="0" anchor="ctr"/>
          <a:lstStyle/>
          <a:p>
            <a:pPr algn="ctr" defTabSz="1218198"/>
            <a:endParaRPr lang="en-US" sz="1799" dirty="0">
              <a:solidFill>
                <a:schemeClr val="bg1"/>
              </a:solidFill>
              <a:ea typeface="Segoe UI" pitchFamily="34" charset="0"/>
              <a:cs typeface="Segoe UI" pitchFamily="34" charset="0"/>
            </a:endParaRPr>
          </a:p>
        </p:txBody>
      </p:sp>
      <p:sp>
        <p:nvSpPr>
          <p:cNvPr id="3" name="Title 2"/>
          <p:cNvSpPr>
            <a:spLocks noGrp="1"/>
          </p:cNvSpPr>
          <p:nvPr>
            <p:ph type="title"/>
          </p:nvPr>
        </p:nvSpPr>
        <p:spPr/>
        <p:txBody>
          <a:bodyPr/>
          <a:lstStyle/>
          <a:p>
            <a:r>
              <a:rPr lang="en-US" dirty="0"/>
              <a:t>Why the cloud?</a:t>
            </a:r>
            <a:br>
              <a:rPr lang="en-US" dirty="0"/>
            </a:br>
            <a:endParaRPr lang="en-US" dirty="0"/>
          </a:p>
        </p:txBody>
      </p:sp>
      <p:sp>
        <p:nvSpPr>
          <p:cNvPr id="2" name="Snip Same Side Corner Rectangle 1"/>
          <p:cNvSpPr/>
          <p:nvPr/>
        </p:nvSpPr>
        <p:spPr bwMode="auto">
          <a:xfrm>
            <a:off x="1699364" y="5654149"/>
            <a:ext cx="7900248" cy="1129549"/>
          </a:xfrm>
          <a:prstGeom prst="snip2Same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Moving between stacks … </a:t>
            </a:r>
          </a:p>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Migrating Apps and Workloads?</a:t>
            </a:r>
          </a:p>
        </p:txBody>
      </p:sp>
    </p:spTree>
    <p:extLst>
      <p:ext uri="{BB962C8B-B14F-4D97-AF65-F5344CB8AC3E}">
        <p14:creationId xmlns:p14="http://schemas.microsoft.com/office/powerpoint/2010/main" val="394815089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9600" dirty="0" smtClean="0"/>
              <a:t>Demo: Azure </a:t>
            </a:r>
            <a:r>
              <a:rPr lang="en-US" sz="9600" dirty="0" smtClean="0"/>
              <a:t>Portals</a:t>
            </a:r>
            <a:endParaRPr lang="en-US" sz="9600" dirty="0"/>
          </a:p>
        </p:txBody>
      </p:sp>
    </p:spTree>
    <p:extLst>
      <p:ext uri="{BB962C8B-B14F-4D97-AF65-F5344CB8AC3E}">
        <p14:creationId xmlns:p14="http://schemas.microsoft.com/office/powerpoint/2010/main" val="2612271077"/>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bwMode="auto">
          <a:xfrm>
            <a:off x="-1" y="0"/>
            <a:ext cx="12242278" cy="6875139"/>
          </a:xfrm>
          <a:custGeom>
            <a:avLst/>
            <a:gdLst>
              <a:gd name="connsiteX0" fmla="*/ 2545861 w 12242278"/>
              <a:gd name="connsiteY0" fmla="*/ 0 h 6875139"/>
              <a:gd name="connsiteX1" fmla="*/ 2870609 w 12242278"/>
              <a:gd name="connsiteY1" fmla="*/ 0 h 6875139"/>
              <a:gd name="connsiteX2" fmla="*/ 2870610 w 12242278"/>
              <a:gd name="connsiteY2" fmla="*/ 0 h 6875139"/>
              <a:gd name="connsiteX3" fmla="*/ 12242278 w 12242278"/>
              <a:gd name="connsiteY3" fmla="*/ 0 h 6875139"/>
              <a:gd name="connsiteX4" fmla="*/ 12242278 w 12242278"/>
              <a:gd name="connsiteY4" fmla="*/ 6875139 h 6875139"/>
              <a:gd name="connsiteX5" fmla="*/ 0 w 12242278"/>
              <a:gd name="connsiteY5" fmla="*/ 6875139 h 6875139"/>
              <a:gd name="connsiteX6" fmla="*/ 0 w 12242278"/>
              <a:gd name="connsiteY6" fmla="*/ 2234631 h 6875139"/>
              <a:gd name="connsiteX7" fmla="*/ 830215 w 12242278"/>
              <a:gd name="connsiteY7" fmla="*/ 3131993 h 6875139"/>
              <a:gd name="connsiteX8" fmla="*/ 830216 w 12242278"/>
              <a:gd name="connsiteY8" fmla="*/ 3131993 h 6875139"/>
              <a:gd name="connsiteX9" fmla="*/ 1 w 12242278"/>
              <a:gd name="connsiteY9" fmla="*/ 2234631 h 6875139"/>
              <a:gd name="connsiteX10" fmla="*/ 1 w 12242278"/>
              <a:gd name="connsiteY10" fmla="*/ 1989399 h 6875139"/>
              <a:gd name="connsiteX11" fmla="*/ 85470 w 12242278"/>
              <a:gd name="connsiteY11" fmla="*/ 1899698 h 6875139"/>
              <a:gd name="connsiteX12" fmla="*/ 168752 w 12242278"/>
              <a:gd name="connsiteY12" fmla="*/ 1830105 h 6875139"/>
              <a:gd name="connsiteX13" fmla="*/ 199049 w 12242278"/>
              <a:gd name="connsiteY13" fmla="*/ 1808468 h 6875139"/>
              <a:gd name="connsiteX14" fmla="*/ 187837 w 12242278"/>
              <a:gd name="connsiteY14" fmla="*/ 1795050 h 6875139"/>
              <a:gd name="connsiteX15" fmla="*/ 245875 w 12242278"/>
              <a:gd name="connsiteY15" fmla="*/ 1152632 h 6875139"/>
              <a:gd name="connsiteX16" fmla="*/ 682992 w 12242278"/>
              <a:gd name="connsiteY16" fmla="*/ 1037347 h 6875139"/>
              <a:gd name="connsiteX17" fmla="*/ 694207 w 12242278"/>
              <a:gd name="connsiteY17" fmla="*/ 1040552 h 6875139"/>
              <a:gd name="connsiteX18" fmla="*/ 693808 w 12242278"/>
              <a:gd name="connsiteY18" fmla="*/ 995583 h 6875139"/>
              <a:gd name="connsiteX19" fmla="*/ 978752 w 12242278"/>
              <a:gd name="connsiteY19" fmla="*/ 376807 h 6875139"/>
              <a:gd name="connsiteX20" fmla="*/ 2101461 w 12242278"/>
              <a:gd name="connsiteY20" fmla="*/ 306304 h 6875139"/>
              <a:gd name="connsiteX21" fmla="*/ 2153250 w 12242278"/>
              <a:gd name="connsiteY21" fmla="*/ 347571 h 6875139"/>
              <a:gd name="connsiteX22" fmla="*/ 2180502 w 12242278"/>
              <a:gd name="connsiteY22" fmla="*/ 294370 h 6875139"/>
              <a:gd name="connsiteX23" fmla="*/ 2302483 w 12242278"/>
              <a:gd name="connsiteY23" fmla="*/ 141723 h 6875139"/>
              <a:gd name="connsiteX24" fmla="*/ 2485914 w 12242278"/>
              <a:gd name="connsiteY24" fmla="*/ 22065 h 6875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242278" h="6875139">
                <a:moveTo>
                  <a:pt x="2545861" y="0"/>
                </a:moveTo>
                <a:lnTo>
                  <a:pt x="2870609" y="0"/>
                </a:lnTo>
                <a:lnTo>
                  <a:pt x="2870610" y="0"/>
                </a:lnTo>
                <a:lnTo>
                  <a:pt x="12242278" y="0"/>
                </a:lnTo>
                <a:lnTo>
                  <a:pt x="12242278" y="6875139"/>
                </a:lnTo>
                <a:lnTo>
                  <a:pt x="0" y="6875139"/>
                </a:lnTo>
                <a:lnTo>
                  <a:pt x="0" y="2234631"/>
                </a:lnTo>
                <a:lnTo>
                  <a:pt x="830215" y="3131993"/>
                </a:lnTo>
                <a:lnTo>
                  <a:pt x="830216" y="3131993"/>
                </a:lnTo>
                <a:lnTo>
                  <a:pt x="1" y="2234631"/>
                </a:lnTo>
                <a:lnTo>
                  <a:pt x="1" y="1989399"/>
                </a:lnTo>
                <a:lnTo>
                  <a:pt x="85470" y="1899698"/>
                </a:lnTo>
                <a:cubicBezTo>
                  <a:pt x="112331" y="1874847"/>
                  <a:pt x="140134" y="1851651"/>
                  <a:pt x="168752" y="1830105"/>
                </a:cubicBezTo>
                <a:lnTo>
                  <a:pt x="199049" y="1808468"/>
                </a:lnTo>
                <a:lnTo>
                  <a:pt x="187837" y="1795050"/>
                </a:lnTo>
                <a:cubicBezTo>
                  <a:pt x="41092" y="1600138"/>
                  <a:pt x="62930" y="1321888"/>
                  <a:pt x="245875" y="1152632"/>
                </a:cubicBezTo>
                <a:cubicBezTo>
                  <a:pt x="367839" y="1039795"/>
                  <a:pt x="532540" y="1002105"/>
                  <a:pt x="682992" y="1037347"/>
                </a:cubicBezTo>
                <a:lnTo>
                  <a:pt x="694207" y="1040552"/>
                </a:lnTo>
                <a:lnTo>
                  <a:pt x="693808" y="995583"/>
                </a:lnTo>
                <a:cubicBezTo>
                  <a:pt x="702655" y="767966"/>
                  <a:pt x="798335" y="543723"/>
                  <a:pt x="978752" y="376807"/>
                </a:cubicBezTo>
                <a:cubicBezTo>
                  <a:pt x="1294480" y="84704"/>
                  <a:pt x="1765099" y="64949"/>
                  <a:pt x="2101461" y="306304"/>
                </a:cubicBezTo>
                <a:lnTo>
                  <a:pt x="2153250" y="347571"/>
                </a:lnTo>
                <a:lnTo>
                  <a:pt x="2180502" y="294370"/>
                </a:lnTo>
                <a:cubicBezTo>
                  <a:pt x="2212410" y="238988"/>
                  <a:pt x="2253097" y="187413"/>
                  <a:pt x="2302483" y="141723"/>
                </a:cubicBezTo>
                <a:cubicBezTo>
                  <a:pt x="2358042" y="90322"/>
                  <a:pt x="2420171" y="50474"/>
                  <a:pt x="2485914" y="22065"/>
                </a:cubicBezTo>
                <a:close/>
              </a:path>
            </a:pathLst>
          </a:custGeom>
          <a:solidFill>
            <a:schemeClr val="tx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9" name="Freeform 68"/>
          <p:cNvSpPr/>
          <p:nvPr/>
        </p:nvSpPr>
        <p:spPr bwMode="auto">
          <a:xfrm flipH="1">
            <a:off x="-29531" y="169539"/>
            <a:ext cx="12271808" cy="6705600"/>
          </a:xfrm>
          <a:custGeom>
            <a:avLst/>
            <a:gdLst>
              <a:gd name="connsiteX0" fmla="*/ 5567936 w 12271808"/>
              <a:gd name="connsiteY0" fmla="*/ 0 h 6705600"/>
              <a:gd name="connsiteX1" fmla="*/ 2615718 w 12271808"/>
              <a:gd name="connsiteY1" fmla="*/ 2406127 h 6705600"/>
              <a:gd name="connsiteX2" fmla="*/ 2581894 w 12271808"/>
              <a:gd name="connsiteY2" fmla="*/ 2627755 h 6705600"/>
              <a:gd name="connsiteX3" fmla="*/ 2391850 w 12271808"/>
              <a:gd name="connsiteY3" fmla="*/ 2558199 h 6705600"/>
              <a:gd name="connsiteX4" fmla="*/ 1737741 w 12271808"/>
              <a:gd name="connsiteY4" fmla="*/ 2459306 h 6705600"/>
              <a:gd name="connsiteX5" fmla="*/ 40383 w 12271808"/>
              <a:gd name="connsiteY5" fmla="*/ 3259775 h 6705600"/>
              <a:gd name="connsiteX6" fmla="*/ 0 w 12271808"/>
              <a:gd name="connsiteY6" fmla="*/ 3313779 h 6705600"/>
              <a:gd name="connsiteX7" fmla="*/ 0 w 12271808"/>
              <a:gd name="connsiteY7" fmla="*/ 5181600 h 6705600"/>
              <a:gd name="connsiteX8" fmla="*/ 0 w 12271808"/>
              <a:gd name="connsiteY8" fmla="*/ 6004138 h 6705600"/>
              <a:gd name="connsiteX9" fmla="*/ 0 w 12271808"/>
              <a:gd name="connsiteY9" fmla="*/ 6505575 h 6705600"/>
              <a:gd name="connsiteX10" fmla="*/ 0 w 12271808"/>
              <a:gd name="connsiteY10" fmla="*/ 6705600 h 6705600"/>
              <a:gd name="connsiteX11" fmla="*/ 12271808 w 12271808"/>
              <a:gd name="connsiteY11" fmla="*/ 6705600 h 6705600"/>
              <a:gd name="connsiteX12" fmla="*/ 12271808 w 12271808"/>
              <a:gd name="connsiteY12" fmla="*/ 6505575 h 6705600"/>
              <a:gd name="connsiteX13" fmla="*/ 12271808 w 12271808"/>
              <a:gd name="connsiteY13" fmla="*/ 5181600 h 6705600"/>
              <a:gd name="connsiteX14" fmla="*/ 12271808 w 12271808"/>
              <a:gd name="connsiteY14" fmla="*/ 1868069 h 6705600"/>
              <a:gd name="connsiteX15" fmla="*/ 12186328 w 12271808"/>
              <a:gd name="connsiteY15" fmla="*/ 1843795 h 6705600"/>
              <a:gd name="connsiteX16" fmla="*/ 11289324 w 12271808"/>
              <a:gd name="connsiteY16" fmla="*/ 1730797 h 6705600"/>
              <a:gd name="connsiteX17" fmla="*/ 10922347 w 12271808"/>
              <a:gd name="connsiteY17" fmla="*/ 1749328 h 6705600"/>
              <a:gd name="connsiteX18" fmla="*/ 10797304 w 12271808"/>
              <a:gd name="connsiteY18" fmla="*/ 1765217 h 6705600"/>
              <a:gd name="connsiteX19" fmla="*/ 10794319 w 12271808"/>
              <a:gd name="connsiteY19" fmla="*/ 1706091 h 6705600"/>
              <a:gd name="connsiteX20" fmla="*/ 9173035 w 12271808"/>
              <a:gd name="connsiteY20" fmla="*/ 243019 h 6705600"/>
              <a:gd name="connsiteX21" fmla="*/ 7821664 w 12271808"/>
              <a:gd name="connsiteY21" fmla="*/ 961538 h 6705600"/>
              <a:gd name="connsiteX22" fmla="*/ 7801161 w 12271808"/>
              <a:gd name="connsiteY22" fmla="*/ 995287 h 6705600"/>
              <a:gd name="connsiteX23" fmla="*/ 7698758 w 12271808"/>
              <a:gd name="connsiteY23" fmla="*/ 882616 h 6705600"/>
              <a:gd name="connsiteX24" fmla="*/ 5567936 w 12271808"/>
              <a:gd name="connsiteY24" fmla="*/ 0 h 670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271808" h="6705600">
                <a:moveTo>
                  <a:pt x="5567936" y="0"/>
                </a:moveTo>
                <a:cubicBezTo>
                  <a:pt x="4111694" y="0"/>
                  <a:pt x="2896710" y="1032954"/>
                  <a:pt x="2615718" y="2406127"/>
                </a:cubicBezTo>
                <a:lnTo>
                  <a:pt x="2581894" y="2627755"/>
                </a:lnTo>
                <a:lnTo>
                  <a:pt x="2391850" y="2558199"/>
                </a:lnTo>
                <a:cubicBezTo>
                  <a:pt x="2185216" y="2493929"/>
                  <a:pt x="1965522" y="2459306"/>
                  <a:pt x="1737741" y="2459306"/>
                </a:cubicBezTo>
                <a:cubicBezTo>
                  <a:pt x="1054397" y="2459306"/>
                  <a:pt x="443831" y="2770909"/>
                  <a:pt x="40383" y="3259775"/>
                </a:cubicBezTo>
                <a:lnTo>
                  <a:pt x="0" y="3313779"/>
                </a:lnTo>
                <a:lnTo>
                  <a:pt x="0" y="5181600"/>
                </a:lnTo>
                <a:lnTo>
                  <a:pt x="0" y="6004138"/>
                </a:lnTo>
                <a:lnTo>
                  <a:pt x="0" y="6505575"/>
                </a:lnTo>
                <a:lnTo>
                  <a:pt x="0" y="6705600"/>
                </a:lnTo>
                <a:lnTo>
                  <a:pt x="12271808" y="6705600"/>
                </a:lnTo>
                <a:lnTo>
                  <a:pt x="12271808" y="6505575"/>
                </a:lnTo>
                <a:lnTo>
                  <a:pt x="12271808" y="5181600"/>
                </a:lnTo>
                <a:lnTo>
                  <a:pt x="12271808" y="1868069"/>
                </a:lnTo>
                <a:lnTo>
                  <a:pt x="12186328" y="1843795"/>
                </a:lnTo>
                <a:cubicBezTo>
                  <a:pt x="11899622" y="1770029"/>
                  <a:pt x="11599055" y="1730797"/>
                  <a:pt x="11289324" y="1730797"/>
                </a:cubicBezTo>
                <a:cubicBezTo>
                  <a:pt x="11165433" y="1730797"/>
                  <a:pt x="11043006" y="1737074"/>
                  <a:pt x="10922347" y="1749328"/>
                </a:cubicBezTo>
                <a:lnTo>
                  <a:pt x="10797304" y="1765217"/>
                </a:lnTo>
                <a:lnTo>
                  <a:pt x="10794319" y="1706091"/>
                </a:lnTo>
                <a:cubicBezTo>
                  <a:pt x="10710862" y="884306"/>
                  <a:pt x="10016839" y="243019"/>
                  <a:pt x="9173035" y="243019"/>
                </a:cubicBezTo>
                <a:cubicBezTo>
                  <a:pt x="8610499" y="243019"/>
                  <a:pt x="8114532" y="528036"/>
                  <a:pt x="7821664" y="961538"/>
                </a:cubicBezTo>
                <a:lnTo>
                  <a:pt x="7801161" y="995287"/>
                </a:lnTo>
                <a:lnTo>
                  <a:pt x="7698758" y="882616"/>
                </a:lnTo>
                <a:cubicBezTo>
                  <a:pt x="7153434" y="337291"/>
                  <a:pt x="6400074" y="0"/>
                  <a:pt x="5567936"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1" name="Content Placeholder 2"/>
          <p:cNvSpPr txBox="1">
            <a:spLocks/>
          </p:cNvSpPr>
          <p:nvPr/>
        </p:nvSpPr>
        <p:spPr>
          <a:xfrm>
            <a:off x="1217612" y="2955009"/>
            <a:ext cx="9201281" cy="965120"/>
          </a:xfrm>
          <a:prstGeom prst="rect">
            <a:avLst/>
          </a:prstGeom>
        </p:spPr>
        <p:txBody>
          <a:bodyPr vert="horz" lIns="91416" tIns="45708" rIns="91416" bIns="4570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000" dirty="0" smtClean="0">
                <a:solidFill>
                  <a:srgbClr val="0070C0"/>
                </a:solidFill>
              </a:rPr>
              <a:t>Get started today </a:t>
            </a:r>
            <a:r>
              <a:rPr lang="en-US" sz="6000" dirty="0">
                <a:solidFill>
                  <a:srgbClr val="0070C0"/>
                </a:solidFill>
              </a:rPr>
              <a:t>at http://azure.microsoft.com</a:t>
            </a:r>
          </a:p>
        </p:txBody>
      </p:sp>
    </p:spTree>
    <p:extLst>
      <p:ext uri="{BB962C8B-B14F-4D97-AF65-F5344CB8AC3E}">
        <p14:creationId xmlns:p14="http://schemas.microsoft.com/office/powerpoint/2010/main" val="3023856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71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bg>
      <p:bgPr>
        <a:solidFill>
          <a:srgbClr val="002060"/>
        </a:solidFill>
        <a:effectLst/>
      </p:bgPr>
    </p:bg>
    <p:spTree>
      <p:nvGrpSpPr>
        <p:cNvPr id="1" name=""/>
        <p:cNvGrpSpPr/>
        <p:nvPr/>
      </p:nvGrpSpPr>
      <p:grpSpPr>
        <a:xfrm>
          <a:off x="0" y="0"/>
          <a:ext cx="0" cy="0"/>
          <a:chOff x="0" y="0"/>
          <a:chExt cx="0" cy="0"/>
        </a:xfrm>
      </p:grpSpPr>
      <p:sp>
        <p:nvSpPr>
          <p:cNvPr id="5" name="TextBox 4"/>
          <p:cNvSpPr txBox="1"/>
          <p:nvPr/>
        </p:nvSpPr>
        <p:spPr>
          <a:xfrm>
            <a:off x="358265" y="5967898"/>
            <a:ext cx="11656713" cy="888723"/>
          </a:xfrm>
          <a:prstGeom prst="rect">
            <a:avLst/>
          </a:prstGeom>
          <a:noFill/>
        </p:spPr>
        <p:txBody>
          <a:bodyPr wrap="square" lIns="179238" tIns="143393" rIns="179238" bIns="143393" rtlCol="0">
            <a:noAutofit/>
          </a:bodyPr>
          <a:lstStyle/>
          <a:p>
            <a:pPr defTabSz="914336">
              <a:lnSpc>
                <a:spcPts val="1175"/>
              </a:lnSpc>
            </a:pPr>
            <a:r>
              <a:rPr lang="en-US" sz="784" dirty="0">
                <a:solidFill>
                  <a:srgbClr val="FFFFFF"/>
                </a:solidFill>
                <a:latin typeface="Segoe UI" panose="020B0502040204020203" pitchFamily="34" charset="0"/>
                <a:cs typeface="Segoe UI" panose="020B0502040204020203" pitchFamily="34" charset="0"/>
              </a:rPr>
              <a:t>© 2015 Microsoft Corporation. All rights reserved. Microsoft, Windows, Windows Vista and other product names are or may be registered trademarks and/or trademarks in the U.S. and/or other countries.</a:t>
            </a:r>
          </a:p>
          <a:p>
            <a:pPr defTabSz="914336">
              <a:lnSpc>
                <a:spcPts val="1175"/>
              </a:lnSpc>
            </a:pPr>
            <a:r>
              <a:rPr lang="en-US" sz="784" dirty="0">
                <a:solidFill>
                  <a:srgbClr val="FFFFFF"/>
                </a:solidFill>
                <a:latin typeface="Segoe UI" panose="020B0502040204020203" pitchFamily="34" charset="0"/>
                <a:cs typeface="Segoe UI" panose="020B0502040204020203" pitchFamily="34" charset="0"/>
              </a:rPr>
              <a:t>The information herein is for informational purposes only and represents the current view of Microsoft Corporation as of the date of this presentation. Because Microsoft must respond to changing market</a:t>
            </a:r>
          </a:p>
          <a:p>
            <a:pPr defTabSz="914336">
              <a:lnSpc>
                <a:spcPts val="1175"/>
              </a:lnSpc>
            </a:pPr>
            <a:r>
              <a:rPr lang="en-US" sz="784" dirty="0">
                <a:solidFill>
                  <a:srgbClr val="FFFFFF"/>
                </a:solidFill>
                <a:latin typeface="Segoe UI" panose="020B0502040204020203" pitchFamily="34" charset="0"/>
                <a:cs typeface="Segoe UI" panose="020B0502040204020203" pitchFamily="34" charset="0"/>
              </a:rPr>
              <a:t>conditions, it should not be interpreted to be a commitment on the part of Microsoft, and Microsoft cannot guarantee the accuracy of any information provided after the date of this presentation.</a:t>
            </a:r>
          </a:p>
          <a:p>
            <a:pPr defTabSz="914336">
              <a:lnSpc>
                <a:spcPts val="1175"/>
              </a:lnSpc>
            </a:pPr>
            <a:r>
              <a:rPr lang="en-US" sz="784" dirty="0">
                <a:solidFill>
                  <a:srgbClr val="FFFFFF"/>
                </a:solidFill>
                <a:latin typeface="Segoe UI" panose="020B0502040204020203" pitchFamily="34" charset="0"/>
                <a:cs typeface="Segoe UI" panose="020B0502040204020203" pitchFamily="34" charset="0"/>
              </a:rPr>
              <a:t>MICROSOFT MAKES NO WARRANTIES, EXPRESS, IMPLIED OR STATUTORY, AS TO THE INFORMATION IN THIS PRESENTATION.</a:t>
            </a:r>
          </a:p>
        </p:txBody>
      </p:sp>
      <p:sp>
        <p:nvSpPr>
          <p:cNvPr id="2" name="Rectangle 1"/>
          <p:cNvSpPr/>
          <p:nvPr/>
        </p:nvSpPr>
        <p:spPr>
          <a:xfrm>
            <a:off x="358265" y="150227"/>
            <a:ext cx="10100273" cy="693790"/>
          </a:xfrm>
          <a:prstGeom prst="rect">
            <a:avLst/>
          </a:prstGeom>
        </p:spPr>
        <p:txBody>
          <a:bodyPr wrap="square">
            <a:spAutoFit/>
          </a:bodyPr>
          <a:lstStyle/>
          <a:p>
            <a:pPr defTabSz="914180"/>
            <a:r>
              <a:rPr lang="en-US" sz="3920" dirty="0">
                <a:solidFill>
                  <a:prstClr val="white"/>
                </a:solidFill>
                <a:latin typeface="Segoe UI Light" panose="020B0502040204020203" pitchFamily="34" charset="0"/>
                <a:cs typeface="Segoe UI Light" panose="020B0502040204020203" pitchFamily="34" charset="0"/>
              </a:rPr>
              <a:t>Let’s dev this | Cloud Tour Event Wrap-Up</a:t>
            </a:r>
          </a:p>
        </p:txBody>
      </p:sp>
      <p:sp>
        <p:nvSpPr>
          <p:cNvPr id="8" name="TextBox 7"/>
          <p:cNvSpPr txBox="1"/>
          <p:nvPr/>
        </p:nvSpPr>
        <p:spPr>
          <a:xfrm>
            <a:off x="358265" y="1099876"/>
            <a:ext cx="10955729" cy="4693639"/>
          </a:xfrm>
          <a:prstGeom prst="rect">
            <a:avLst/>
          </a:prstGeom>
          <a:noFill/>
        </p:spPr>
        <p:txBody>
          <a:bodyPr wrap="square" lIns="179238" tIns="143391" rIns="179238" bIns="143391" rtlCol="0">
            <a:spAutoFit/>
          </a:bodyPr>
          <a:lstStyle/>
          <a:p>
            <a:pPr defTabSz="914180"/>
            <a:r>
              <a:rPr lang="en-US" sz="1960" spc="29" dirty="0">
                <a:solidFill>
                  <a:prstClr val="white"/>
                </a:solidFill>
                <a:latin typeface="Segoe UI" panose="020B0502040204020203" pitchFamily="34" charset="0"/>
                <a:cs typeface="Segoe UI" panose="020B0502040204020203" pitchFamily="34" charset="0"/>
              </a:rPr>
              <a:t>Are you leaving money on the table? Learn more about the Visual Studio promo SKU’s from your local Developer Tools Specialist? Promo ends on 12/31/15 so ask TODAY!</a:t>
            </a:r>
          </a:p>
          <a:p>
            <a:pPr defTabSz="914180"/>
            <a:endParaRPr lang="en-US" sz="1960" spc="29" dirty="0">
              <a:solidFill>
                <a:prstClr val="white"/>
              </a:solidFill>
              <a:latin typeface="Segoe UI" panose="020B0502040204020203" pitchFamily="34" charset="0"/>
              <a:cs typeface="Segoe UI" panose="020B0502040204020203" pitchFamily="34" charset="0"/>
            </a:endParaRPr>
          </a:p>
          <a:p>
            <a:pPr defTabSz="914180"/>
            <a:r>
              <a:rPr lang="en-US" sz="1960" spc="29" dirty="0">
                <a:solidFill>
                  <a:prstClr val="white"/>
                </a:solidFill>
                <a:latin typeface="Segoe UI" panose="020B0502040204020203" pitchFamily="34" charset="0"/>
                <a:cs typeface="Segoe UI" panose="020B0502040204020203" pitchFamily="34" charset="0"/>
              </a:rPr>
              <a:t>Is your organization ready to deliver apps to all of your customers? Take Microsoft’s FREE Self-Assessment tool to gauge your readiness with real time results including guidance on which areas you should focus on next: </a:t>
            </a:r>
          </a:p>
          <a:p>
            <a:pPr defTabSz="914180"/>
            <a:r>
              <a:rPr lang="en-US" sz="3528" spc="29" dirty="0" smtClean="0">
                <a:solidFill>
                  <a:srgbClr val="FF0000"/>
                </a:solidFill>
                <a:latin typeface="Segoe UI Light" panose="020B0502040204020203" pitchFamily="34" charset="0"/>
                <a:cs typeface="Segoe UI Light" panose="020B0502040204020203" pitchFamily="34" charset="0"/>
              </a:rPr>
              <a:t>http://aka.ms/devopassessmenttool</a:t>
            </a:r>
            <a:endParaRPr lang="en-US" sz="3528" spc="29" dirty="0">
              <a:solidFill>
                <a:srgbClr val="FF0000"/>
              </a:solidFill>
              <a:latin typeface="Segoe UI Light" panose="020B0502040204020203" pitchFamily="34" charset="0"/>
              <a:cs typeface="Segoe UI Light" panose="020B0502040204020203" pitchFamily="34" charset="0"/>
            </a:endParaRPr>
          </a:p>
          <a:p>
            <a:pPr defTabSz="914180"/>
            <a:endParaRPr lang="en-US" sz="1960" spc="29" dirty="0">
              <a:solidFill>
                <a:prstClr val="white"/>
              </a:solidFill>
              <a:latin typeface="Segoe UI" panose="020B0502040204020203" pitchFamily="34" charset="0"/>
              <a:cs typeface="Segoe UI" panose="020B0502040204020203" pitchFamily="34" charset="0"/>
            </a:endParaRPr>
          </a:p>
          <a:p>
            <a:pPr defTabSz="914180"/>
            <a:endParaRPr lang="en-US" sz="1960" spc="29" dirty="0">
              <a:solidFill>
                <a:prstClr val="white"/>
              </a:solidFill>
              <a:latin typeface="Segoe UI" panose="020B0502040204020203" pitchFamily="34" charset="0"/>
              <a:cs typeface="Segoe UI" panose="020B0502040204020203" pitchFamily="34" charset="0"/>
            </a:endParaRPr>
          </a:p>
          <a:p>
            <a:pPr defTabSz="914180"/>
            <a:r>
              <a:rPr lang="en-US" sz="1960" spc="29" dirty="0">
                <a:solidFill>
                  <a:prstClr val="white"/>
                </a:solidFill>
                <a:latin typeface="Segoe UI" panose="020B0502040204020203" pitchFamily="34" charset="0"/>
                <a:cs typeface="Segoe UI" panose="020B0502040204020203" pitchFamily="34" charset="0"/>
              </a:rPr>
              <a:t>For a online copy of the Fundamentals of Azure book, please download here:</a:t>
            </a:r>
            <a:endParaRPr lang="en-US" sz="1960" u="sng" spc="29" dirty="0">
              <a:solidFill>
                <a:prstClr val="white"/>
              </a:solidFill>
              <a:latin typeface="Segoe UI" panose="020B0502040204020203" pitchFamily="34" charset="0"/>
              <a:cs typeface="Segoe UI" panose="020B0502040204020203" pitchFamily="34" charset="0"/>
            </a:endParaRPr>
          </a:p>
          <a:p>
            <a:pPr defTabSz="914180"/>
            <a:r>
              <a:rPr lang="en-US" sz="3528" spc="29" dirty="0">
                <a:solidFill>
                  <a:srgbClr val="FF0000"/>
                </a:solidFill>
                <a:latin typeface="Segoe UI Light" panose="020B0502040204020203" pitchFamily="34" charset="0"/>
                <a:cs typeface="Segoe UI Light" panose="020B0502040204020203" pitchFamily="34" charset="0"/>
              </a:rPr>
              <a:t>aka.ms/</a:t>
            </a:r>
            <a:r>
              <a:rPr lang="en-US" sz="3528" spc="29" dirty="0" err="1">
                <a:solidFill>
                  <a:srgbClr val="FF0000"/>
                </a:solidFill>
                <a:latin typeface="Segoe UI Light" panose="020B0502040204020203" pitchFamily="34" charset="0"/>
                <a:cs typeface="Segoe UI Light" panose="020B0502040204020203" pitchFamily="34" charset="0"/>
              </a:rPr>
              <a:t>fundofazurebook</a:t>
            </a:r>
            <a:endParaRPr lang="en-US" sz="3528" spc="29" dirty="0">
              <a:solidFill>
                <a:srgbClr val="FF0000"/>
              </a:solidFill>
              <a:latin typeface="Segoe UI Light" panose="020B0502040204020203" pitchFamily="34" charset="0"/>
              <a:cs typeface="Segoe UI Light" panose="020B0502040204020203" pitchFamily="34" charset="0"/>
            </a:endParaRPr>
          </a:p>
          <a:p>
            <a:pPr defTabSz="914180"/>
            <a:endParaRPr lang="en-US" sz="1960" spc="29" dirty="0">
              <a:solidFill>
                <a:prstClr val="white"/>
              </a:solidFill>
              <a:latin typeface="Segoe UI" panose="020B0502040204020203" pitchFamily="34" charset="0"/>
              <a:cs typeface="Segoe UI" panose="020B0502040204020203" pitchFamily="34" charset="0"/>
            </a:endParaRPr>
          </a:p>
          <a:p>
            <a:pPr defTabSz="914180"/>
            <a:endParaRPr lang="en-US" sz="1960" spc="29" dirty="0">
              <a:solidFill>
                <a:prstClr val="white"/>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6850403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7" name="TextBox 6"/>
          <p:cNvSpPr txBox="1"/>
          <p:nvPr/>
        </p:nvSpPr>
        <p:spPr>
          <a:xfrm>
            <a:off x="356379" y="3998387"/>
            <a:ext cx="11206668" cy="1420761"/>
          </a:xfrm>
          <a:prstGeom prst="rect">
            <a:avLst/>
          </a:prstGeom>
          <a:noFill/>
        </p:spPr>
        <p:txBody>
          <a:bodyPr wrap="square" lIns="179238" tIns="143391" rIns="179238" bIns="143391" rtlCol="0">
            <a:spAutoFit/>
          </a:bodyPr>
          <a:lstStyle/>
          <a:p>
            <a:pPr defTabSz="914180">
              <a:spcAft>
                <a:spcPts val="588"/>
              </a:spcAft>
            </a:pPr>
            <a:r>
              <a:rPr lang="en-US" sz="1960" spc="29" dirty="0">
                <a:solidFill>
                  <a:prstClr val="white"/>
                </a:solidFill>
                <a:latin typeface="Segoe UI" panose="020B0502040204020203" pitchFamily="34" charset="0"/>
                <a:cs typeface="Segoe UI" panose="020B0502040204020203" pitchFamily="34" charset="0"/>
              </a:rPr>
              <a:t>Provide the email you used to register for this event, select the attendee evaluation and complete the evaluation. </a:t>
            </a:r>
          </a:p>
          <a:p>
            <a:pPr defTabSz="914180">
              <a:spcAft>
                <a:spcPts val="588"/>
              </a:spcAft>
            </a:pPr>
            <a:endParaRPr lang="en-US" sz="490" spc="29" dirty="0">
              <a:solidFill>
                <a:prstClr val="white"/>
              </a:solidFill>
              <a:latin typeface="Segoe UI" panose="020B0502040204020203" pitchFamily="34" charset="0"/>
              <a:cs typeface="Segoe UI" panose="020B0502040204020203" pitchFamily="34" charset="0"/>
            </a:endParaRPr>
          </a:p>
          <a:p>
            <a:pPr defTabSz="914180">
              <a:spcAft>
                <a:spcPts val="588"/>
              </a:spcAft>
            </a:pPr>
            <a:r>
              <a:rPr lang="en-US" sz="1960" spc="29" dirty="0">
                <a:solidFill>
                  <a:prstClr val="white"/>
                </a:solidFill>
                <a:latin typeface="Segoe UI" panose="020B0502040204020203" pitchFamily="34" charset="0"/>
                <a:cs typeface="Segoe UI" panose="020B0502040204020203" pitchFamily="34" charset="0"/>
              </a:rPr>
              <a:t>Thank you for your feedback! </a:t>
            </a:r>
          </a:p>
        </p:txBody>
      </p:sp>
      <p:sp>
        <p:nvSpPr>
          <p:cNvPr id="5" name="TextBox 4"/>
          <p:cNvSpPr txBox="1"/>
          <p:nvPr/>
        </p:nvSpPr>
        <p:spPr>
          <a:xfrm>
            <a:off x="357967" y="5959758"/>
            <a:ext cx="11656713" cy="888723"/>
          </a:xfrm>
          <a:prstGeom prst="rect">
            <a:avLst/>
          </a:prstGeom>
          <a:noFill/>
        </p:spPr>
        <p:txBody>
          <a:bodyPr wrap="square" lIns="179238" tIns="143393" rIns="179238" bIns="143393" rtlCol="0">
            <a:noAutofit/>
          </a:bodyPr>
          <a:lstStyle/>
          <a:p>
            <a:pPr defTabSz="914336">
              <a:lnSpc>
                <a:spcPts val="1175"/>
              </a:lnSpc>
            </a:pPr>
            <a:r>
              <a:rPr lang="en-US" sz="900" dirty="0">
                <a:solidFill>
                  <a:srgbClr val="FFFFFF"/>
                </a:solidFill>
                <a:latin typeface="Segoe UI" panose="020B0502040204020203" pitchFamily="34" charset="0"/>
                <a:cs typeface="Segoe UI" panose="020B0502040204020203" pitchFamily="34" charset="0"/>
              </a:rPr>
              <a:t>© 2015 Microsoft Corporation. All rights reserved. Microsoft, Windows, Windows Vista and other product names are or may be registered trademarks and/or trademarks in the U.S. and/or other countries.</a:t>
            </a:r>
          </a:p>
          <a:p>
            <a:pPr defTabSz="914336">
              <a:lnSpc>
                <a:spcPts val="1175"/>
              </a:lnSpc>
            </a:pPr>
            <a:r>
              <a:rPr lang="en-US" sz="900" dirty="0">
                <a:solidFill>
                  <a:srgbClr val="FFFFFF"/>
                </a:solidFill>
                <a:latin typeface="Segoe UI" panose="020B0502040204020203" pitchFamily="34" charset="0"/>
                <a:cs typeface="Segoe UI" panose="020B0502040204020203" pitchFamily="34" charset="0"/>
              </a:rPr>
              <a:t>The information herein is for informational purposes only and represents the current view of Microsoft Corporation as of the date of this presentation. Because Microsoft must respond to changing market</a:t>
            </a:r>
          </a:p>
          <a:p>
            <a:pPr defTabSz="914336">
              <a:lnSpc>
                <a:spcPts val="1175"/>
              </a:lnSpc>
            </a:pPr>
            <a:r>
              <a:rPr lang="en-US" sz="900" dirty="0">
                <a:solidFill>
                  <a:srgbClr val="FFFFFF"/>
                </a:solidFill>
                <a:latin typeface="Segoe UI" panose="020B0502040204020203" pitchFamily="34" charset="0"/>
                <a:cs typeface="Segoe UI" panose="020B0502040204020203" pitchFamily="34" charset="0"/>
              </a:rPr>
              <a:t>conditions, it should not be interpreted to be a commitment on the part of Microsoft, and Microsoft cannot guarantee the accuracy of any information provided after the date of this presentation.</a:t>
            </a:r>
          </a:p>
          <a:p>
            <a:pPr defTabSz="914336">
              <a:lnSpc>
                <a:spcPts val="1175"/>
              </a:lnSpc>
            </a:pPr>
            <a:r>
              <a:rPr lang="en-US" sz="900" dirty="0">
                <a:solidFill>
                  <a:srgbClr val="FFFFFF"/>
                </a:solidFill>
                <a:latin typeface="Segoe UI" panose="020B0502040204020203" pitchFamily="34" charset="0"/>
                <a:cs typeface="Segoe UI" panose="020B0502040204020203" pitchFamily="34" charset="0"/>
              </a:rPr>
              <a:t>MICROSOFT MAKES NO WARRANTIES, EXPRESS, IMPLIED OR STATUTORY, AS TO THE INFORMATION IN THIS PRESENTATION.</a:t>
            </a:r>
          </a:p>
        </p:txBody>
      </p:sp>
      <p:sp>
        <p:nvSpPr>
          <p:cNvPr id="2" name="Rectangle 1"/>
          <p:cNvSpPr/>
          <p:nvPr/>
        </p:nvSpPr>
        <p:spPr>
          <a:xfrm>
            <a:off x="357967" y="150552"/>
            <a:ext cx="10100273" cy="693790"/>
          </a:xfrm>
          <a:prstGeom prst="rect">
            <a:avLst/>
          </a:prstGeom>
        </p:spPr>
        <p:txBody>
          <a:bodyPr wrap="square">
            <a:spAutoFit/>
          </a:bodyPr>
          <a:lstStyle/>
          <a:p>
            <a:pPr defTabSz="914180"/>
            <a:r>
              <a:rPr lang="en-US" sz="3920" dirty="0">
                <a:solidFill>
                  <a:prstClr val="white"/>
                </a:solidFill>
                <a:latin typeface="Segoe UI Light" panose="020B0502040204020203" pitchFamily="34" charset="0"/>
                <a:cs typeface="Segoe UI Light" panose="020B0502040204020203" pitchFamily="34" charset="0"/>
              </a:rPr>
              <a:t>Let’s dev this | Cloud Tour Attendee Evaluation</a:t>
            </a:r>
          </a:p>
        </p:txBody>
      </p:sp>
      <p:sp>
        <p:nvSpPr>
          <p:cNvPr id="3" name="TextBox 2"/>
          <p:cNvSpPr txBox="1"/>
          <p:nvPr/>
        </p:nvSpPr>
        <p:spPr>
          <a:xfrm>
            <a:off x="385125" y="1107257"/>
            <a:ext cx="10955729" cy="2989329"/>
          </a:xfrm>
          <a:prstGeom prst="rect">
            <a:avLst/>
          </a:prstGeom>
          <a:noFill/>
        </p:spPr>
        <p:txBody>
          <a:bodyPr wrap="square" lIns="179238" tIns="143391" rIns="179238" bIns="143391" rtlCol="0">
            <a:spAutoFit/>
          </a:bodyPr>
          <a:lstStyle/>
          <a:p>
            <a:pPr defTabSz="914180">
              <a:spcAft>
                <a:spcPts val="588"/>
              </a:spcAft>
            </a:pPr>
            <a:r>
              <a:rPr lang="en-US" sz="1960" spc="29" dirty="0">
                <a:solidFill>
                  <a:prstClr val="white"/>
                </a:solidFill>
                <a:latin typeface="Segoe UI" panose="020B0502040204020203" pitchFamily="34" charset="0"/>
                <a:cs typeface="Segoe UI" panose="020B0502040204020203" pitchFamily="34" charset="0"/>
              </a:rPr>
              <a:t>Please take a few minutes to answer our short survey BEFORE you leave the event today! </a:t>
            </a:r>
          </a:p>
          <a:p>
            <a:pPr defTabSz="914180">
              <a:spcAft>
                <a:spcPts val="588"/>
              </a:spcAft>
            </a:pPr>
            <a:endParaRPr lang="en-US" sz="490" spc="29" dirty="0">
              <a:solidFill>
                <a:prstClr val="white"/>
              </a:solidFill>
              <a:latin typeface="Segoe UI" panose="020B0502040204020203" pitchFamily="34" charset="0"/>
              <a:cs typeface="Segoe UI" panose="020B0502040204020203" pitchFamily="34" charset="0"/>
            </a:endParaRPr>
          </a:p>
          <a:p>
            <a:pPr defTabSz="914180">
              <a:spcAft>
                <a:spcPts val="588"/>
              </a:spcAft>
            </a:pPr>
            <a:r>
              <a:rPr lang="en-US" sz="1960" spc="29" dirty="0">
                <a:solidFill>
                  <a:prstClr val="white"/>
                </a:solidFill>
                <a:latin typeface="Segoe UI" panose="020B0502040204020203" pitchFamily="34" charset="0"/>
                <a:cs typeface="Segoe UI" panose="020B0502040204020203" pitchFamily="34" charset="0"/>
              </a:rPr>
              <a:t>To receive the evaluation link for this event, text</a:t>
            </a:r>
            <a:r>
              <a:rPr lang="en-US" sz="1960" b="1" spc="29" dirty="0">
                <a:solidFill>
                  <a:prstClr val="white"/>
                </a:solidFill>
                <a:latin typeface="Segoe UI" panose="020B0502040204020203" pitchFamily="34" charset="0"/>
                <a:cs typeface="Segoe UI" panose="020B0502040204020203" pitchFamily="34" charset="0"/>
              </a:rPr>
              <a:t> </a:t>
            </a:r>
            <a:r>
              <a:rPr lang="en-US" sz="1960" b="1" u="sng" spc="29" dirty="0">
                <a:solidFill>
                  <a:srgbClr val="FF0000"/>
                </a:solidFill>
                <a:latin typeface="Segoe UI" panose="020B0502040204020203" pitchFamily="34" charset="0"/>
                <a:cs typeface="Segoe UI" panose="020B0502040204020203" pitchFamily="34" charset="0"/>
              </a:rPr>
              <a:t>MICROSOFT DEVNYC</a:t>
            </a:r>
            <a:r>
              <a:rPr lang="en-US" sz="1960" b="1" spc="29" dirty="0">
                <a:solidFill>
                  <a:prstClr val="white"/>
                </a:solidFill>
                <a:latin typeface="Segoe UI" panose="020B0502040204020203" pitchFamily="34" charset="0"/>
                <a:cs typeface="Segoe UI" panose="020B0502040204020203" pitchFamily="34" charset="0"/>
              </a:rPr>
              <a:t> </a:t>
            </a:r>
            <a:r>
              <a:rPr lang="en-US" sz="1960" spc="29" dirty="0">
                <a:solidFill>
                  <a:prstClr val="white"/>
                </a:solidFill>
                <a:latin typeface="Segoe UI" panose="020B0502040204020203" pitchFamily="34" charset="0"/>
                <a:cs typeface="Segoe UI" panose="020B0502040204020203" pitchFamily="34" charset="0"/>
              </a:rPr>
              <a:t>to </a:t>
            </a:r>
            <a:r>
              <a:rPr lang="en-US" sz="1960" b="1" u="sng" spc="29" dirty="0">
                <a:solidFill>
                  <a:srgbClr val="FF0000"/>
                </a:solidFill>
                <a:latin typeface="Segoe UI" panose="020B0502040204020203" pitchFamily="34" charset="0"/>
                <a:cs typeface="Segoe UI" panose="020B0502040204020203" pitchFamily="34" charset="0"/>
              </a:rPr>
              <a:t>878787</a:t>
            </a:r>
            <a:r>
              <a:rPr lang="en-US" sz="1960" spc="29" dirty="0">
                <a:solidFill>
                  <a:prstClr val="white"/>
                </a:solidFill>
                <a:latin typeface="Segoe UI" panose="020B0502040204020203" pitchFamily="34" charset="0"/>
                <a:cs typeface="Segoe UI" panose="020B0502040204020203" pitchFamily="34" charset="0"/>
              </a:rPr>
              <a:t>. You agree that Microsoft can send you an automated message to this mobile phone. </a:t>
            </a:r>
          </a:p>
          <a:p>
            <a:pPr defTabSz="914180">
              <a:spcAft>
                <a:spcPts val="588"/>
              </a:spcAft>
            </a:pPr>
            <a:endParaRPr lang="en-US" sz="490" spc="29" dirty="0">
              <a:solidFill>
                <a:prstClr val="white"/>
              </a:solidFill>
              <a:latin typeface="Segoe UI" panose="020B0502040204020203" pitchFamily="34" charset="0"/>
              <a:cs typeface="Segoe UI" panose="020B0502040204020203" pitchFamily="34" charset="0"/>
            </a:endParaRPr>
          </a:p>
          <a:p>
            <a:pPr defTabSz="914180">
              <a:spcAft>
                <a:spcPts val="588"/>
              </a:spcAft>
            </a:pPr>
            <a:r>
              <a:rPr lang="en-US" sz="1960" spc="29" dirty="0">
                <a:solidFill>
                  <a:prstClr val="white"/>
                </a:solidFill>
                <a:latin typeface="Segoe UI" panose="020B0502040204020203" pitchFamily="34" charset="0"/>
                <a:cs typeface="Segoe UI" panose="020B0502040204020203" pitchFamily="34" charset="0"/>
              </a:rPr>
              <a:t>If unable to access the evaluation through the QR code on your name badge, please find the evaluation here: </a:t>
            </a:r>
          </a:p>
          <a:p>
            <a:pPr defTabSz="914180">
              <a:spcAft>
                <a:spcPts val="588"/>
              </a:spcAft>
            </a:pPr>
            <a:endParaRPr lang="en-US" sz="294" spc="29" dirty="0">
              <a:solidFill>
                <a:prstClr val="white"/>
              </a:solidFill>
              <a:latin typeface="Segoe UI" panose="020B0502040204020203" pitchFamily="34" charset="0"/>
              <a:cs typeface="Segoe UI" panose="020B0502040204020203" pitchFamily="34" charset="0"/>
            </a:endParaRPr>
          </a:p>
          <a:p>
            <a:pPr defTabSz="914180">
              <a:spcAft>
                <a:spcPts val="588"/>
              </a:spcAft>
            </a:pPr>
            <a:r>
              <a:rPr lang="en-US" sz="3528" dirty="0">
                <a:solidFill>
                  <a:srgbClr val="FF0000"/>
                </a:solidFill>
                <a:latin typeface="Segoe UI Light" panose="020B0502040204020203" pitchFamily="34" charset="0"/>
                <a:cs typeface="Segoe UI Light" panose="020B0502040204020203" pitchFamily="34" charset="0"/>
              </a:rPr>
              <a:t>aka.ms/</a:t>
            </a:r>
            <a:r>
              <a:rPr lang="en-US" sz="3528" dirty="0" err="1">
                <a:solidFill>
                  <a:srgbClr val="FF0000"/>
                </a:solidFill>
                <a:latin typeface="Segoe UI Light" panose="020B0502040204020203" pitchFamily="34" charset="0"/>
                <a:cs typeface="Segoe UI Light" panose="020B0502040204020203" pitchFamily="34" charset="0"/>
              </a:rPr>
              <a:t>Cloud_NYC</a:t>
            </a:r>
            <a:endParaRPr lang="en-US" sz="1960" spc="29" dirty="0">
              <a:solidFill>
                <a:prstClr val="white"/>
              </a:solidFill>
              <a:latin typeface="Segoe UI" panose="020B0502040204020203" pitchFamily="34" charset="0"/>
              <a:cs typeface="Segoe UI" panose="020B0502040204020203" pitchFamily="34" charset="0"/>
            </a:endParaRPr>
          </a:p>
        </p:txBody>
      </p:sp>
      <p:sp>
        <p:nvSpPr>
          <p:cNvPr id="8" name="Horizontal Scroll 7"/>
          <p:cNvSpPr/>
          <p:nvPr/>
        </p:nvSpPr>
        <p:spPr>
          <a:xfrm>
            <a:off x="4494211" y="2209800"/>
            <a:ext cx="7068835" cy="3566173"/>
          </a:xfrm>
          <a:prstGeom prst="horizontalScroll">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80"/>
            <a:r>
              <a:rPr lang="en-US" sz="2800" spc="29" dirty="0">
                <a:solidFill>
                  <a:prstClr val="white"/>
                </a:solidFill>
                <a:latin typeface="Segoe UI" panose="020B0502040204020203" pitchFamily="34" charset="0"/>
                <a:cs typeface="Segoe UI" panose="020B0502040204020203" pitchFamily="34" charset="0"/>
              </a:rPr>
              <a:t>For a online copy of the Fundamentals of Azure book, please download here:</a:t>
            </a:r>
            <a:endParaRPr lang="en-US" sz="2800" u="sng" spc="29" dirty="0">
              <a:solidFill>
                <a:prstClr val="white"/>
              </a:solidFill>
              <a:latin typeface="Segoe UI" panose="020B0502040204020203" pitchFamily="34" charset="0"/>
              <a:cs typeface="Segoe UI" panose="020B0502040204020203" pitchFamily="34" charset="0"/>
            </a:endParaRPr>
          </a:p>
          <a:p>
            <a:pPr defTabSz="914180"/>
            <a:r>
              <a:rPr lang="en-US" sz="4400" spc="29" dirty="0" smtClean="0">
                <a:solidFill>
                  <a:schemeClr val="bg1"/>
                </a:solidFill>
                <a:latin typeface="Segoe UI Light" panose="020B0502040204020203" pitchFamily="34" charset="0"/>
                <a:cs typeface="Segoe UI Light" panose="020B0502040204020203" pitchFamily="34" charset="0"/>
              </a:rPr>
              <a:t>aka.ms/</a:t>
            </a:r>
            <a:r>
              <a:rPr lang="en-US" sz="4400" spc="29" dirty="0" err="1" smtClean="0">
                <a:solidFill>
                  <a:schemeClr val="bg1"/>
                </a:solidFill>
                <a:latin typeface="Segoe UI Light" panose="020B0502040204020203" pitchFamily="34" charset="0"/>
                <a:cs typeface="Segoe UI Light" panose="020B0502040204020203" pitchFamily="34" charset="0"/>
              </a:rPr>
              <a:t>FundOfAzureBook</a:t>
            </a:r>
            <a:endParaRPr lang="en-US" sz="4400" spc="29" dirty="0">
              <a:solidFill>
                <a:schemeClr val="bg1"/>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63942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3054465" y="1958678"/>
            <a:ext cx="6713756" cy="2169392"/>
          </a:xfrm>
          <a:prstGeom prst="rect">
            <a:avLst/>
          </a:prstGeom>
        </p:spPr>
        <p:txBody>
          <a:bodyPr vert="horz" lIns="91416" tIns="45708" rIns="91416" bIns="4570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595" dirty="0" smtClean="0">
                <a:solidFill>
                  <a:srgbClr val="FFFFFF"/>
                </a:solidFill>
                <a:latin typeface="Segoe UI Light"/>
              </a:rPr>
              <a:t>Azure</a:t>
            </a:r>
            <a:endParaRPr lang="en-US" sz="16595" dirty="0">
              <a:solidFill>
                <a:srgbClr val="FFFFFF"/>
              </a:solidFill>
              <a:latin typeface="Segoe UI Ligh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634" y="228600"/>
            <a:ext cx="2533650" cy="309562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8311" y="169110"/>
            <a:ext cx="1800225" cy="353377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7612" y="1727893"/>
            <a:ext cx="6672691" cy="4800354"/>
          </a:xfrm>
          <a:prstGeom prst="rect">
            <a:avLst/>
          </a:prstGeom>
        </p:spPr>
      </p:pic>
      <p:pic>
        <p:nvPicPr>
          <p:cNvPr id="7" name="Picture 6"/>
          <p:cNvPicPr>
            <a:picLocks noChangeAspect="1"/>
          </p:cNvPicPr>
          <p:nvPr/>
        </p:nvPicPr>
        <p:blipFill>
          <a:blip r:embed="rId5"/>
          <a:stretch>
            <a:fillRect/>
          </a:stretch>
        </p:blipFill>
        <p:spPr>
          <a:xfrm>
            <a:off x="289160" y="69336"/>
            <a:ext cx="11672652" cy="6781698"/>
          </a:xfrm>
          <a:prstGeom prst="rect">
            <a:avLst/>
          </a:prstGeom>
        </p:spPr>
      </p:pic>
    </p:spTree>
    <p:extLst>
      <p:ext uri="{BB962C8B-B14F-4D97-AF65-F5344CB8AC3E}">
        <p14:creationId xmlns:p14="http://schemas.microsoft.com/office/powerpoint/2010/main" val="194449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79213E-6 0 L 0.20539 -0.31042 " pathEditMode="relative" rAng="0" ptsTypes="AA">
                                      <p:cBhvr>
                                        <p:cTn id="6" dur="2000" fill="hold"/>
                                        <p:tgtEl>
                                          <p:spTgt spid="3"/>
                                        </p:tgtEl>
                                        <p:attrNameLst>
                                          <p:attrName>ppt_x</p:attrName>
                                          <p:attrName>ppt_y</p:attrName>
                                        </p:attrNameLst>
                                      </p:cBhvr>
                                      <p:rCtr x="10263" y="-15532"/>
                                    </p:animMotion>
                                  </p:childTnLst>
                                </p:cTn>
                              </p:par>
                              <p:par>
                                <p:cTn id="7" presetID="2" presetClass="entr" presetSubtype="4"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ppt_x"/>
                                          </p:val>
                                        </p:tav>
                                        <p:tav tm="100000">
                                          <p:val>
                                            <p:strVal val="#ppt_x"/>
                                          </p:val>
                                        </p:tav>
                                      </p:tavLst>
                                    </p:anim>
                                    <p:anim calcmode="lin" valueType="num">
                                      <p:cBhvr additive="base">
                                        <p:cTn id="10" dur="500" fill="hold"/>
                                        <p:tgtEl>
                                          <p:spTgt spid="4"/>
                                        </p:tgtEl>
                                        <p:attrNameLst>
                                          <p:attrName>ppt_y</p:attrName>
                                        </p:attrNameLst>
                                      </p:cBhvr>
                                      <p:tavLst>
                                        <p:tav tm="0">
                                          <p:val>
                                            <p:strVal val="1+#ppt_h/2"/>
                                          </p:val>
                                        </p:tav>
                                        <p:tav tm="100000">
                                          <p:val>
                                            <p:strVal val="#ppt_y"/>
                                          </p:val>
                                        </p:tav>
                                      </p:tavLst>
                                    </p:anim>
                                  </p:childTnLst>
                                </p:cTn>
                              </p:par>
                            </p:childTnLst>
                          </p:cTn>
                        </p:par>
                        <p:par>
                          <p:cTn id="11" fill="hold">
                            <p:stCondLst>
                              <p:cond delay="2000"/>
                            </p:stCondLst>
                            <p:childTnLst>
                              <p:par>
                                <p:cTn id="12" presetID="2" presetClass="entr" presetSubtype="4"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par>
                          <p:cTn id="16" fill="hold">
                            <p:stCondLst>
                              <p:cond delay="25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p:cNvSpPr/>
          <p:nvPr/>
        </p:nvSpPr>
        <p:spPr bwMode="auto">
          <a:xfrm>
            <a:off x="-1" y="1380"/>
            <a:ext cx="12188825" cy="6932324"/>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8" rIns="0" bIns="45708" numCol="1" rtlCol="0" anchor="ctr" anchorCtr="0" compatLnSpc="1">
            <a:prstTxWarp prst="textNoShape">
              <a:avLst/>
            </a:prstTxWarp>
          </a:bodyPr>
          <a:lstStyle/>
          <a:p>
            <a:pPr algn="ctr" defTabSz="913756" fontAlgn="base">
              <a:spcBef>
                <a:spcPct val="0"/>
              </a:spcBef>
              <a:spcAft>
                <a:spcPct val="0"/>
              </a:spcAft>
              <a:defRPr/>
            </a:pPr>
            <a:endParaRPr lang="en-US" sz="1960" dirty="0">
              <a:gradFill>
                <a:gsLst>
                  <a:gs pos="16814">
                    <a:srgbClr val="FFFFFF"/>
                  </a:gs>
                  <a:gs pos="46000">
                    <a:srgbClr val="FFFFFF"/>
                  </a:gs>
                </a:gsLst>
                <a:lin ang="5400000" scaled="0"/>
              </a:gradFill>
              <a:latin typeface="Segoe UI"/>
            </a:endParaRPr>
          </a:p>
        </p:txBody>
      </p:sp>
      <p:sp>
        <p:nvSpPr>
          <p:cNvPr id="78" name="Rectangle 77"/>
          <p:cNvSpPr/>
          <p:nvPr/>
        </p:nvSpPr>
        <p:spPr bwMode="auto">
          <a:xfrm>
            <a:off x="1" y="1380"/>
            <a:ext cx="12188824" cy="4467018"/>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175715" tIns="140572" rIns="175715" bIns="140572" numCol="1" spcCol="0" rtlCol="0" fromWordArt="0" anchor="t" anchorCtr="0" forceAA="0" compatLnSpc="1">
            <a:prstTxWarp prst="textNoShape">
              <a:avLst/>
            </a:prstTxWarp>
            <a:noAutofit/>
          </a:bodyPr>
          <a:lstStyle/>
          <a:p>
            <a:pPr algn="ctr" defTabSz="895654" fontAlgn="base">
              <a:lnSpc>
                <a:spcPct val="90000"/>
              </a:lnSpc>
              <a:defRPr/>
            </a:pPr>
            <a:r>
              <a:rPr lang="en-US" sz="1372" b="1" kern="0" dirty="0">
                <a:solidFill>
                  <a:srgbClr val="FFFF00"/>
                </a:solidFill>
                <a:latin typeface="Segoe UI"/>
                <a:ea typeface="Segoe UI" pitchFamily="34" charset="0"/>
                <a:cs typeface="Segoe UI" pitchFamily="34" charset="0"/>
              </a:rPr>
              <a:t>Platform Services</a:t>
            </a:r>
          </a:p>
        </p:txBody>
      </p:sp>
      <p:sp>
        <p:nvSpPr>
          <p:cNvPr id="75" name="Rectangle 74"/>
          <p:cNvSpPr/>
          <p:nvPr/>
        </p:nvSpPr>
        <p:spPr bwMode="auto">
          <a:xfrm>
            <a:off x="348052" y="523136"/>
            <a:ext cx="1516894" cy="3895951"/>
          </a:xfrm>
          <a:prstGeom prst="rect">
            <a:avLst/>
          </a:prstGeom>
          <a:solidFill>
            <a:srgbClr val="1B3C72"/>
          </a:solidFill>
          <a:ln w="6350" cap="flat" cmpd="sng" algn="ctr">
            <a:noFill/>
            <a:prstDash val="solid"/>
            <a:miter lim="800000"/>
            <a:headEnd type="none" w="med" len="med"/>
            <a:tailEnd type="none" w="med" len="med"/>
          </a:ln>
          <a:effectLst/>
        </p:spPr>
        <p:txBody>
          <a:bodyPr rot="0" spcFirstLastPara="0" vertOverflow="overflow" horzOverflow="overflow" vert="horz" wrap="square" lIns="175715" tIns="140572" rIns="175715" bIns="140572" numCol="1" spcCol="0" rtlCol="0" fromWordArt="0" anchor="t" anchorCtr="0" forceAA="0" compatLnSpc="1">
            <a:prstTxWarp prst="textNoShape">
              <a:avLst/>
            </a:prstTxWarp>
            <a:noAutofit/>
          </a:bodyPr>
          <a:lstStyle/>
          <a:p>
            <a:pPr algn="ctr" defTabSz="895654" fontAlgn="base">
              <a:lnSpc>
                <a:spcPct val="90000"/>
              </a:lnSpc>
              <a:defRPr/>
            </a:pPr>
            <a:r>
              <a:rPr lang="en-US" sz="1372" b="1" kern="0" dirty="0">
                <a:solidFill>
                  <a:srgbClr val="FFFFFF"/>
                </a:solidFill>
                <a:latin typeface="Segoe UI"/>
                <a:ea typeface="Segoe UI" pitchFamily="34" charset="0"/>
                <a:cs typeface="Segoe UI" pitchFamily="34" charset="0"/>
              </a:rPr>
              <a:t>Security &amp; Management</a:t>
            </a:r>
          </a:p>
        </p:txBody>
      </p:sp>
      <p:sp>
        <p:nvSpPr>
          <p:cNvPr id="87" name="Rectangle 86"/>
          <p:cNvSpPr/>
          <p:nvPr/>
        </p:nvSpPr>
        <p:spPr bwMode="auto">
          <a:xfrm>
            <a:off x="-1" y="4468398"/>
            <a:ext cx="12188825" cy="2404208"/>
          </a:xfrm>
          <a:prstGeom prst="rect">
            <a:avLst/>
          </a:prstGeom>
          <a:solidFill>
            <a:schemeClr val="accent1">
              <a:lumMod val="7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square" lIns="175715" tIns="89619" rIns="175715" bIns="140572" numCol="1" spcCol="0" rtlCol="0" fromWordArt="0" anchor="t" anchorCtr="0" forceAA="0" compatLnSpc="1">
            <a:prstTxWarp prst="textNoShape">
              <a:avLst/>
            </a:prstTxWarp>
            <a:noAutofit/>
          </a:bodyPr>
          <a:lstStyle/>
          <a:p>
            <a:pPr algn="ctr" defTabSz="895654" fontAlgn="base">
              <a:lnSpc>
                <a:spcPct val="90000"/>
              </a:lnSpc>
              <a:defRPr/>
            </a:pPr>
            <a:r>
              <a:rPr lang="en-US" sz="1372" b="1" kern="0" dirty="0">
                <a:solidFill>
                  <a:srgbClr val="FFFF00"/>
                </a:solidFill>
                <a:latin typeface="Segoe UI"/>
                <a:ea typeface="Segoe UI" pitchFamily="34" charset="0"/>
                <a:cs typeface="Segoe UI" pitchFamily="34" charset="0"/>
              </a:rPr>
              <a:t>Infrastructure Services</a:t>
            </a:r>
          </a:p>
        </p:txBody>
      </p:sp>
      <p:sp>
        <p:nvSpPr>
          <p:cNvPr id="31" name="Rectangle 30"/>
          <p:cNvSpPr/>
          <p:nvPr/>
        </p:nvSpPr>
        <p:spPr bwMode="auto">
          <a:xfrm>
            <a:off x="124738" y="4834210"/>
            <a:ext cx="2576816" cy="773674"/>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89619" tIns="44809" rIns="89619" bIns="140572" numCol="1" spcCol="0" rtlCol="0" fromWordArt="0" anchor="t" anchorCtr="0" forceAA="0" compatLnSpc="1">
            <a:prstTxWarp prst="textNoShape">
              <a:avLst/>
            </a:prstTxWarp>
            <a:noAutofit/>
          </a:bodyPr>
          <a:lstStyle/>
          <a:p>
            <a:pPr algn="ctr" defTabSz="895654" fontAlgn="base">
              <a:lnSpc>
                <a:spcPct val="90000"/>
              </a:lnSpc>
              <a:defRPr/>
            </a:pPr>
            <a:r>
              <a:rPr lang="en-US" sz="1176" b="1" kern="0" dirty="0">
                <a:gradFill>
                  <a:gsLst>
                    <a:gs pos="0">
                      <a:srgbClr val="FFFFFF"/>
                    </a:gs>
                    <a:gs pos="100000">
                      <a:srgbClr val="FFFFFF"/>
                    </a:gs>
                  </a:gsLst>
                  <a:lin ang="5400000" scaled="0"/>
                </a:gradFill>
                <a:latin typeface="Segoe UI"/>
                <a:ea typeface="Segoe UI" pitchFamily="34" charset="0"/>
                <a:cs typeface="Segoe UI" pitchFamily="34" charset="0"/>
              </a:rPr>
              <a:t>Compute</a:t>
            </a:r>
          </a:p>
        </p:txBody>
      </p:sp>
      <p:sp>
        <p:nvSpPr>
          <p:cNvPr id="32" name="Rectangle 31"/>
          <p:cNvSpPr/>
          <p:nvPr/>
        </p:nvSpPr>
        <p:spPr bwMode="auto">
          <a:xfrm>
            <a:off x="2879162" y="4834210"/>
            <a:ext cx="2834531" cy="774076"/>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89619" tIns="44809" rIns="89619" bIns="140572" numCol="1" spcCol="0" rtlCol="0" fromWordArt="0" anchor="t" anchorCtr="0" forceAA="0" compatLnSpc="1">
            <a:prstTxWarp prst="textNoShape">
              <a:avLst/>
            </a:prstTxWarp>
            <a:noAutofit/>
          </a:bodyPr>
          <a:lstStyle/>
          <a:p>
            <a:pPr algn="ctr" defTabSz="895654" fontAlgn="base">
              <a:lnSpc>
                <a:spcPct val="90000"/>
              </a:lnSpc>
              <a:defRPr/>
            </a:pPr>
            <a:r>
              <a:rPr lang="en-US" sz="1176" b="1" kern="0" dirty="0">
                <a:gradFill>
                  <a:gsLst>
                    <a:gs pos="0">
                      <a:srgbClr val="FFFFFF"/>
                    </a:gs>
                    <a:gs pos="100000">
                      <a:srgbClr val="FFFFFF"/>
                    </a:gs>
                  </a:gsLst>
                  <a:lin ang="5400000" scaled="0"/>
                </a:gradFill>
                <a:latin typeface="Segoe UI"/>
                <a:ea typeface="Segoe UI" pitchFamily="34" charset="0"/>
                <a:cs typeface="Segoe UI" pitchFamily="34" charset="0"/>
              </a:rPr>
              <a:t>Storage</a:t>
            </a:r>
          </a:p>
        </p:txBody>
      </p:sp>
      <p:sp>
        <p:nvSpPr>
          <p:cNvPr id="56" name="Rectangle 55"/>
          <p:cNvSpPr/>
          <p:nvPr/>
        </p:nvSpPr>
        <p:spPr bwMode="auto">
          <a:xfrm>
            <a:off x="-140362" y="5734457"/>
            <a:ext cx="12390179" cy="1075563"/>
          </a:xfrm>
          <a:prstGeom prst="rect">
            <a:avLst/>
          </a:prstGeom>
          <a:solidFill>
            <a:srgbClr val="002846"/>
          </a:solidFill>
          <a:ln w="6350" cap="flat" cmpd="sng" algn="ctr">
            <a:noFill/>
            <a:prstDash val="solid"/>
            <a:miter lim="800000"/>
            <a:headEnd type="none" w="med" len="med"/>
            <a:tailEnd type="none" w="med" len="med"/>
          </a:ln>
          <a:effectLst/>
        </p:spPr>
        <p:txBody>
          <a:bodyPr rot="0" spcFirstLastPara="0" vertOverflow="overflow" horzOverflow="overflow" vert="horz" wrap="square" lIns="175715" tIns="89619" rIns="175715" bIns="140572" numCol="1" spcCol="0" rtlCol="0" fromWordArt="0" anchor="t" anchorCtr="0" forceAA="0" compatLnSpc="1">
            <a:prstTxWarp prst="textNoShape">
              <a:avLst/>
            </a:prstTxWarp>
            <a:noAutofit/>
          </a:bodyPr>
          <a:lstStyle/>
          <a:p>
            <a:pPr algn="ctr" defTabSz="895654" fontAlgn="base">
              <a:lnSpc>
                <a:spcPct val="90000"/>
              </a:lnSpc>
              <a:defRPr/>
            </a:pPr>
            <a:r>
              <a:rPr lang="en-US" sz="1372" b="1" kern="0" dirty="0">
                <a:gradFill>
                  <a:gsLst>
                    <a:gs pos="0">
                      <a:srgbClr val="FFFFFF"/>
                    </a:gs>
                    <a:gs pos="100000">
                      <a:srgbClr val="FFFFFF"/>
                    </a:gs>
                  </a:gsLst>
                  <a:lin ang="5400000" scaled="0"/>
                </a:gradFill>
                <a:latin typeface="Segoe UI"/>
                <a:ea typeface="Segoe UI" pitchFamily="34" charset="0"/>
                <a:cs typeface="Segoe UI" pitchFamily="34" charset="0"/>
              </a:rPr>
              <a:t>Datacenter Infrastructure (24 Regions, 23 Online)</a:t>
            </a:r>
          </a:p>
        </p:txBody>
      </p:sp>
      <p:grpSp>
        <p:nvGrpSpPr>
          <p:cNvPr id="5" name="Group 4"/>
          <p:cNvGrpSpPr/>
          <p:nvPr/>
        </p:nvGrpSpPr>
        <p:grpSpPr>
          <a:xfrm>
            <a:off x="-246362" y="6168953"/>
            <a:ext cx="12599274" cy="764752"/>
            <a:chOff x="-224921" y="6392494"/>
            <a:chExt cx="12855263" cy="780290"/>
          </a:xfrm>
        </p:grpSpPr>
        <p:pic>
          <p:nvPicPr>
            <p:cNvPr id="3" name="Picture 2"/>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385697" y="6392494"/>
              <a:ext cx="780290" cy="780290"/>
            </a:xfrm>
            <a:prstGeom prst="rect">
              <a:avLst/>
            </a:prstGeom>
          </p:spPr>
        </p:pic>
        <p:pic>
          <p:nvPicPr>
            <p:cNvPr id="45" name="Picture 44"/>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2191006" y="6392494"/>
              <a:ext cx="780290" cy="780290"/>
            </a:xfrm>
            <a:prstGeom prst="rect">
              <a:avLst/>
            </a:prstGeom>
          </p:spPr>
        </p:pic>
        <p:pic>
          <p:nvPicPr>
            <p:cNvPr id="46" name="Picture 45"/>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2996315" y="6392494"/>
              <a:ext cx="780290" cy="780290"/>
            </a:xfrm>
            <a:prstGeom prst="rect">
              <a:avLst/>
            </a:prstGeom>
          </p:spPr>
        </p:pic>
        <p:pic>
          <p:nvPicPr>
            <p:cNvPr id="47" name="Picture 46"/>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3796962" y="6392494"/>
              <a:ext cx="780290" cy="780290"/>
            </a:xfrm>
            <a:prstGeom prst="rect">
              <a:avLst/>
            </a:prstGeom>
          </p:spPr>
        </p:pic>
        <p:pic>
          <p:nvPicPr>
            <p:cNvPr id="48" name="Picture 47"/>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4602271" y="6392494"/>
              <a:ext cx="780290" cy="780290"/>
            </a:xfrm>
            <a:prstGeom prst="rect">
              <a:avLst/>
            </a:prstGeom>
          </p:spPr>
        </p:pic>
        <p:pic>
          <p:nvPicPr>
            <p:cNvPr id="49" name="Picture 48"/>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5407580" y="6392494"/>
              <a:ext cx="780290" cy="780290"/>
            </a:xfrm>
            <a:prstGeom prst="rect">
              <a:avLst/>
            </a:prstGeom>
          </p:spPr>
        </p:pic>
        <p:pic>
          <p:nvPicPr>
            <p:cNvPr id="50" name="Picture 49"/>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6212889" y="6392494"/>
              <a:ext cx="780290" cy="780290"/>
            </a:xfrm>
            <a:prstGeom prst="rect">
              <a:avLst/>
            </a:prstGeom>
          </p:spPr>
        </p:pic>
        <p:pic>
          <p:nvPicPr>
            <p:cNvPr id="51" name="Picture 5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7018198" y="6392494"/>
              <a:ext cx="780290" cy="780290"/>
            </a:xfrm>
            <a:prstGeom prst="rect">
              <a:avLst/>
            </a:prstGeom>
          </p:spPr>
        </p:pic>
        <p:pic>
          <p:nvPicPr>
            <p:cNvPr id="52" name="Picture 51"/>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7823507" y="6392494"/>
              <a:ext cx="780290" cy="780290"/>
            </a:xfrm>
            <a:prstGeom prst="rect">
              <a:avLst/>
            </a:prstGeom>
          </p:spPr>
        </p:pic>
        <p:pic>
          <p:nvPicPr>
            <p:cNvPr id="53" name="Picture 52"/>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8628816" y="6392494"/>
              <a:ext cx="780290" cy="780290"/>
            </a:xfrm>
            <a:prstGeom prst="rect">
              <a:avLst/>
            </a:prstGeom>
          </p:spPr>
        </p:pic>
        <p:pic>
          <p:nvPicPr>
            <p:cNvPr id="54" name="Picture 53"/>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9434125" y="6392494"/>
              <a:ext cx="780290" cy="780290"/>
            </a:xfrm>
            <a:prstGeom prst="rect">
              <a:avLst/>
            </a:prstGeom>
          </p:spPr>
        </p:pic>
        <p:pic>
          <p:nvPicPr>
            <p:cNvPr id="55" name="Picture 54"/>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0239434" y="6392494"/>
              <a:ext cx="780290" cy="780290"/>
            </a:xfrm>
            <a:prstGeom prst="rect">
              <a:avLst/>
            </a:prstGeom>
          </p:spPr>
        </p:pic>
        <p:pic>
          <p:nvPicPr>
            <p:cNvPr id="57" name="Picture 56"/>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1044743" y="6392494"/>
              <a:ext cx="780290" cy="780290"/>
            </a:xfrm>
            <a:prstGeom prst="rect">
              <a:avLst/>
            </a:prstGeom>
          </p:spPr>
        </p:pic>
        <p:pic>
          <p:nvPicPr>
            <p:cNvPr id="58" name="Picture 57"/>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1850052" y="6392494"/>
              <a:ext cx="780290" cy="780290"/>
            </a:xfrm>
            <a:prstGeom prst="rect">
              <a:avLst/>
            </a:prstGeom>
          </p:spPr>
        </p:pic>
        <p:pic>
          <p:nvPicPr>
            <p:cNvPr id="59" name="Picture 58"/>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224921" y="6392494"/>
              <a:ext cx="780290" cy="780290"/>
            </a:xfrm>
            <a:prstGeom prst="rect">
              <a:avLst/>
            </a:prstGeom>
          </p:spPr>
        </p:pic>
        <p:pic>
          <p:nvPicPr>
            <p:cNvPr id="60" name="Picture 59"/>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580388" y="6392494"/>
              <a:ext cx="780290" cy="780290"/>
            </a:xfrm>
            <a:prstGeom prst="rect">
              <a:avLst/>
            </a:prstGeom>
          </p:spPr>
        </p:pic>
      </p:grpSp>
      <p:grpSp>
        <p:nvGrpSpPr>
          <p:cNvPr id="143" name="Group 142"/>
          <p:cNvGrpSpPr/>
          <p:nvPr/>
        </p:nvGrpSpPr>
        <p:grpSpPr>
          <a:xfrm>
            <a:off x="4184338" y="524647"/>
            <a:ext cx="3612979" cy="1402942"/>
            <a:chOff x="5259761" y="1539578"/>
            <a:chExt cx="3686387" cy="1431446"/>
          </a:xfrm>
        </p:grpSpPr>
        <p:sp>
          <p:nvSpPr>
            <p:cNvPr id="41" name="Rectangle 40"/>
            <p:cNvSpPr/>
            <p:nvPr/>
          </p:nvSpPr>
          <p:spPr bwMode="auto">
            <a:xfrm>
              <a:off x="5259761" y="1539578"/>
              <a:ext cx="3686387" cy="1431446"/>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175715" tIns="140572" rIns="175715" bIns="140572" numCol="1" spcCol="0" rtlCol="0" fromWordArt="0" anchor="t" anchorCtr="0" forceAA="0" compatLnSpc="1">
              <a:prstTxWarp prst="textNoShape">
                <a:avLst/>
              </a:prstTxWarp>
              <a:noAutofit/>
            </a:bodyPr>
            <a:lstStyle/>
            <a:p>
              <a:pPr algn="ctr" defTabSz="895654" fontAlgn="base">
                <a:lnSpc>
                  <a:spcPct val="90000"/>
                </a:lnSpc>
                <a:defRPr/>
              </a:pPr>
              <a:r>
                <a:rPr lang="en-US" sz="1176" b="1" kern="0" dirty="0">
                  <a:gradFill>
                    <a:gsLst>
                      <a:gs pos="0">
                        <a:srgbClr val="FFFFFF"/>
                      </a:gs>
                      <a:gs pos="100000">
                        <a:srgbClr val="FFFFFF"/>
                      </a:gs>
                    </a:gsLst>
                    <a:lin ang="5400000" scaled="0"/>
                  </a:gradFill>
                  <a:latin typeface="Segoe UI"/>
                  <a:ea typeface="Segoe UI" pitchFamily="34" charset="0"/>
                  <a:cs typeface="Segoe UI" pitchFamily="34" charset="0"/>
                </a:rPr>
                <a:t>Web and Mobile</a:t>
              </a:r>
            </a:p>
          </p:txBody>
        </p:sp>
        <p:grpSp>
          <p:nvGrpSpPr>
            <p:cNvPr id="137" name="Group 136"/>
            <p:cNvGrpSpPr/>
            <p:nvPr/>
          </p:nvGrpSpPr>
          <p:grpSpPr>
            <a:xfrm>
              <a:off x="5594200" y="1976912"/>
              <a:ext cx="1008542" cy="316971"/>
              <a:chOff x="5594200" y="1976912"/>
              <a:chExt cx="1008542" cy="316971"/>
            </a:xfrm>
          </p:grpSpPr>
          <p:sp>
            <p:nvSpPr>
              <p:cNvPr id="151" name="TextBox 150"/>
              <p:cNvSpPr txBox="1"/>
              <p:nvPr/>
            </p:nvSpPr>
            <p:spPr>
              <a:xfrm>
                <a:off x="5943586" y="1992777"/>
                <a:ext cx="659156" cy="301106"/>
              </a:xfrm>
              <a:prstGeom prst="rect">
                <a:avLst/>
              </a:prstGeom>
              <a:noFill/>
              <a:ln>
                <a:noFill/>
              </a:ln>
            </p:spPr>
            <p:txBody>
              <a:bodyPr wrap="none" lIns="0" tIns="27414" rIns="0" bIns="0" rtlCol="0" anchor="t">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Web Apps</a:t>
                </a:r>
              </a:p>
            </p:txBody>
          </p:sp>
          <p:pic>
            <p:nvPicPr>
              <p:cNvPr id="152" name="Picture 151"/>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5594200" y="1976912"/>
                <a:ext cx="286784" cy="286785"/>
              </a:xfrm>
              <a:prstGeom prst="rect">
                <a:avLst/>
              </a:prstGeom>
            </p:spPr>
          </p:pic>
        </p:grpSp>
        <p:grpSp>
          <p:nvGrpSpPr>
            <p:cNvPr id="138" name="Group 137"/>
            <p:cNvGrpSpPr/>
            <p:nvPr/>
          </p:nvGrpSpPr>
          <p:grpSpPr>
            <a:xfrm>
              <a:off x="5600026" y="2468878"/>
              <a:ext cx="1016034" cy="291093"/>
              <a:chOff x="5600026" y="2468878"/>
              <a:chExt cx="1016034" cy="291093"/>
            </a:xfrm>
          </p:grpSpPr>
          <p:sp>
            <p:nvSpPr>
              <p:cNvPr id="153" name="TextBox 152"/>
              <p:cNvSpPr txBox="1"/>
              <p:nvPr/>
            </p:nvSpPr>
            <p:spPr>
              <a:xfrm>
                <a:off x="5956904" y="2495182"/>
                <a:ext cx="659156" cy="261636"/>
              </a:xfrm>
              <a:prstGeom prst="rect">
                <a:avLst/>
              </a:prstGeom>
              <a:noFill/>
              <a:ln>
                <a:noFill/>
              </a:ln>
            </p:spPr>
            <p:txBody>
              <a:bodyPr wrap="none" lIns="0" tIns="27414" rIns="0" bIns="0" rtlCol="0" anchor="t">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Mobile</a:t>
                </a: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Apps</a:t>
                </a:r>
              </a:p>
            </p:txBody>
          </p:sp>
          <p:pic>
            <p:nvPicPr>
              <p:cNvPr id="154" name="Picture 153"/>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5600026" y="2468878"/>
                <a:ext cx="291092" cy="291093"/>
              </a:xfrm>
              <a:prstGeom prst="rect">
                <a:avLst/>
              </a:prstGeom>
            </p:spPr>
          </p:pic>
        </p:grpSp>
        <p:grpSp>
          <p:nvGrpSpPr>
            <p:cNvPr id="141" name="Group 140"/>
            <p:cNvGrpSpPr/>
            <p:nvPr/>
          </p:nvGrpSpPr>
          <p:grpSpPr>
            <a:xfrm>
              <a:off x="7471235" y="1938824"/>
              <a:ext cx="1007917" cy="339779"/>
              <a:chOff x="7471235" y="1938824"/>
              <a:chExt cx="1007917" cy="339779"/>
            </a:xfrm>
          </p:grpSpPr>
          <p:sp>
            <p:nvSpPr>
              <p:cNvPr id="155" name="TextBox 154"/>
              <p:cNvSpPr txBox="1"/>
              <p:nvPr/>
            </p:nvSpPr>
            <p:spPr>
              <a:xfrm>
                <a:off x="7819996" y="1977497"/>
                <a:ext cx="659156" cy="301106"/>
              </a:xfrm>
              <a:prstGeom prst="rect">
                <a:avLst/>
              </a:prstGeom>
              <a:noFill/>
              <a:ln>
                <a:noFill/>
              </a:ln>
            </p:spPr>
            <p:txBody>
              <a:bodyPr wrap="none" lIns="0" tIns="27414" rIns="0" bIns="0" rtlCol="0" anchor="t">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API</a:t>
                </a: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Management</a:t>
                </a:r>
              </a:p>
            </p:txBody>
          </p:sp>
          <p:pic>
            <p:nvPicPr>
              <p:cNvPr id="156" name="Picture 155"/>
              <p:cNvPicPr>
                <a:picLocks noChangeAspect="1"/>
              </p:cNvPicPr>
              <p:nvPr/>
            </p:nvPicPr>
            <p:blipFill>
              <a:blip r:embed="rId6" cstate="print">
                <a:biLevel thresh="25000"/>
                <a:extLst>
                  <a:ext uri="{28A0092B-C50C-407E-A947-70E740481C1C}">
                    <a14:useLocalDpi xmlns:a14="http://schemas.microsoft.com/office/drawing/2010/main" val="0"/>
                  </a:ext>
                </a:extLst>
              </a:blip>
              <a:stretch>
                <a:fillRect/>
              </a:stretch>
            </p:blipFill>
            <p:spPr>
              <a:xfrm>
                <a:off x="7471235" y="1938824"/>
                <a:ext cx="291545" cy="291546"/>
              </a:xfrm>
              <a:prstGeom prst="rect">
                <a:avLst/>
              </a:prstGeom>
            </p:spPr>
          </p:pic>
        </p:grpSp>
        <p:grpSp>
          <p:nvGrpSpPr>
            <p:cNvPr id="139" name="Group 138"/>
            <p:cNvGrpSpPr/>
            <p:nvPr/>
          </p:nvGrpSpPr>
          <p:grpSpPr>
            <a:xfrm>
              <a:off x="6522621" y="1960361"/>
              <a:ext cx="1018326" cy="294805"/>
              <a:chOff x="6522621" y="1960361"/>
              <a:chExt cx="1018326" cy="294805"/>
            </a:xfrm>
          </p:grpSpPr>
          <p:sp>
            <p:nvSpPr>
              <p:cNvPr id="157" name="TextBox 156"/>
              <p:cNvSpPr txBox="1"/>
              <p:nvPr/>
            </p:nvSpPr>
            <p:spPr>
              <a:xfrm>
                <a:off x="6881791" y="1980087"/>
                <a:ext cx="659156" cy="256602"/>
              </a:xfrm>
              <a:prstGeom prst="rect">
                <a:avLst/>
              </a:prstGeom>
              <a:noFill/>
              <a:ln>
                <a:noFill/>
              </a:ln>
            </p:spPr>
            <p:txBody>
              <a:bodyPr wrap="none" lIns="0" tIns="27414" rIns="0" bIns="0" rtlCol="0" anchor="t">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API</a:t>
                </a: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Apps</a:t>
                </a:r>
              </a:p>
            </p:txBody>
          </p:sp>
          <p:pic>
            <p:nvPicPr>
              <p:cNvPr id="158" name="Picture 157"/>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a:off x="6522621" y="1960361"/>
                <a:ext cx="294804" cy="294805"/>
              </a:xfrm>
              <a:prstGeom prst="rect">
                <a:avLst/>
              </a:prstGeom>
            </p:spPr>
          </p:pic>
        </p:grpSp>
        <p:grpSp>
          <p:nvGrpSpPr>
            <p:cNvPr id="140" name="Group 139"/>
            <p:cNvGrpSpPr/>
            <p:nvPr/>
          </p:nvGrpSpPr>
          <p:grpSpPr>
            <a:xfrm>
              <a:off x="6536908" y="2477932"/>
              <a:ext cx="1008542" cy="308500"/>
              <a:chOff x="6536908" y="2477932"/>
              <a:chExt cx="1008542" cy="308500"/>
            </a:xfrm>
          </p:grpSpPr>
          <p:sp>
            <p:nvSpPr>
              <p:cNvPr id="159" name="TextBox 158"/>
              <p:cNvSpPr txBox="1"/>
              <p:nvPr/>
            </p:nvSpPr>
            <p:spPr>
              <a:xfrm>
                <a:off x="6886294" y="2485326"/>
                <a:ext cx="659156" cy="301106"/>
              </a:xfrm>
              <a:prstGeom prst="rect">
                <a:avLst/>
              </a:prstGeom>
              <a:noFill/>
              <a:ln>
                <a:noFill/>
              </a:ln>
            </p:spPr>
            <p:txBody>
              <a:bodyPr wrap="none" lIns="0" tIns="27414" rIns="0" bIns="0" rtlCol="0" anchor="t">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Logic</a:t>
                </a: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Apps</a:t>
                </a:r>
              </a:p>
            </p:txBody>
          </p:sp>
          <p:pic>
            <p:nvPicPr>
              <p:cNvPr id="160" name="Picture 159"/>
              <p:cNvPicPr>
                <a:picLocks noChangeAspect="1"/>
              </p:cNvPicPr>
              <p:nvPr/>
            </p:nvPicPr>
            <p:blipFill>
              <a:blip r:embed="rId8" cstate="print">
                <a:biLevel thresh="25000"/>
                <a:extLst>
                  <a:ext uri="{28A0092B-C50C-407E-A947-70E740481C1C}">
                    <a14:useLocalDpi xmlns:a14="http://schemas.microsoft.com/office/drawing/2010/main" val="0"/>
                  </a:ext>
                </a:extLst>
              </a:blip>
              <a:stretch>
                <a:fillRect/>
              </a:stretch>
            </p:blipFill>
            <p:spPr>
              <a:xfrm>
                <a:off x="6536908" y="2477932"/>
                <a:ext cx="292423" cy="292423"/>
              </a:xfrm>
              <a:prstGeom prst="rect">
                <a:avLst/>
              </a:prstGeom>
            </p:spPr>
          </p:pic>
        </p:grpSp>
        <p:grpSp>
          <p:nvGrpSpPr>
            <p:cNvPr id="142" name="Group 141"/>
            <p:cNvGrpSpPr/>
            <p:nvPr/>
          </p:nvGrpSpPr>
          <p:grpSpPr>
            <a:xfrm>
              <a:off x="7480661" y="2473259"/>
              <a:ext cx="1003560" cy="328116"/>
              <a:chOff x="7480661" y="2473259"/>
              <a:chExt cx="1003560" cy="328116"/>
            </a:xfrm>
          </p:grpSpPr>
          <p:sp>
            <p:nvSpPr>
              <p:cNvPr id="161" name="TextBox 160"/>
              <p:cNvSpPr txBox="1"/>
              <p:nvPr/>
            </p:nvSpPr>
            <p:spPr>
              <a:xfrm>
                <a:off x="7825065" y="2500269"/>
                <a:ext cx="659156" cy="301106"/>
              </a:xfrm>
              <a:prstGeom prst="rect">
                <a:avLst/>
              </a:prstGeom>
              <a:noFill/>
              <a:ln>
                <a:noFill/>
              </a:ln>
            </p:spPr>
            <p:txBody>
              <a:bodyPr wrap="none" lIns="0" tIns="27414" rIns="0" bIns="0" rtlCol="0" anchor="t">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Notification</a:t>
                </a: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Hubs</a:t>
                </a:r>
              </a:p>
            </p:txBody>
          </p:sp>
          <p:pic>
            <p:nvPicPr>
              <p:cNvPr id="162" name="Picture 161"/>
              <p:cNvPicPr>
                <a:picLocks noChangeAspect="1"/>
              </p:cNvPicPr>
              <p:nvPr/>
            </p:nvPicPr>
            <p:blipFill>
              <a:blip r:embed="rId9" cstate="print">
                <a:biLevel thresh="25000"/>
                <a:extLst>
                  <a:ext uri="{28A0092B-C50C-407E-A947-70E740481C1C}">
                    <a14:useLocalDpi xmlns:a14="http://schemas.microsoft.com/office/drawing/2010/main" val="0"/>
                  </a:ext>
                </a:extLst>
              </a:blip>
              <a:stretch>
                <a:fillRect/>
              </a:stretch>
            </p:blipFill>
            <p:spPr>
              <a:xfrm>
                <a:off x="7480661" y="2473259"/>
                <a:ext cx="289263" cy="289263"/>
              </a:xfrm>
              <a:prstGeom prst="rect">
                <a:avLst/>
              </a:prstGeom>
            </p:spPr>
          </p:pic>
        </p:grpSp>
      </p:grpSp>
      <p:grpSp>
        <p:nvGrpSpPr>
          <p:cNvPr id="395" name="Group 394"/>
          <p:cNvGrpSpPr/>
          <p:nvPr/>
        </p:nvGrpSpPr>
        <p:grpSpPr>
          <a:xfrm>
            <a:off x="1974955" y="3533281"/>
            <a:ext cx="2357943" cy="823747"/>
            <a:chOff x="2392677" y="3336393"/>
            <a:chExt cx="2405851" cy="840484"/>
          </a:xfrm>
        </p:grpSpPr>
        <p:sp>
          <p:nvSpPr>
            <p:cNvPr id="38" name="Rectangle 37"/>
            <p:cNvSpPr/>
            <p:nvPr/>
          </p:nvSpPr>
          <p:spPr bwMode="auto">
            <a:xfrm>
              <a:off x="2392677" y="3336393"/>
              <a:ext cx="2405851" cy="840484"/>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89619" tIns="140572" rIns="89619" bIns="140572" numCol="1" spcCol="0" rtlCol="0" fromWordArt="0" anchor="t" anchorCtr="0" forceAA="0" compatLnSpc="1">
              <a:prstTxWarp prst="textNoShape">
                <a:avLst/>
              </a:prstTxWarp>
              <a:noAutofit/>
            </a:bodyPr>
            <a:lstStyle/>
            <a:p>
              <a:pPr algn="ctr" defTabSz="895654" fontAlgn="base">
                <a:lnSpc>
                  <a:spcPct val="90000"/>
                </a:lnSpc>
                <a:defRPr/>
              </a:pPr>
              <a:r>
                <a:rPr lang="en-US" sz="1176" b="1" kern="0" dirty="0">
                  <a:gradFill>
                    <a:gsLst>
                      <a:gs pos="0">
                        <a:srgbClr val="FFFFFF"/>
                      </a:gs>
                      <a:gs pos="100000">
                        <a:srgbClr val="FFFFFF"/>
                      </a:gs>
                    </a:gsLst>
                    <a:lin ang="5400000" scaled="0"/>
                  </a:gradFill>
                  <a:latin typeface="Segoe UI"/>
                  <a:ea typeface="Segoe UI" pitchFamily="34" charset="0"/>
                  <a:cs typeface="Segoe UI" pitchFamily="34" charset="0"/>
                </a:rPr>
                <a:t>Media &amp; CDN</a:t>
              </a:r>
            </a:p>
          </p:txBody>
        </p:sp>
        <p:grpSp>
          <p:nvGrpSpPr>
            <p:cNvPr id="343" name="Group 342"/>
            <p:cNvGrpSpPr/>
            <p:nvPr/>
          </p:nvGrpSpPr>
          <p:grpSpPr>
            <a:xfrm>
              <a:off x="3589335" y="3766457"/>
              <a:ext cx="1046674" cy="331327"/>
              <a:chOff x="3763993" y="3766457"/>
              <a:chExt cx="1046674" cy="331327"/>
            </a:xfrm>
          </p:grpSpPr>
          <p:sp>
            <p:nvSpPr>
              <p:cNvPr id="163" name="TextBox 162"/>
              <p:cNvSpPr txBox="1"/>
              <p:nvPr/>
            </p:nvSpPr>
            <p:spPr>
              <a:xfrm>
                <a:off x="4151511" y="3796679"/>
                <a:ext cx="659156" cy="301105"/>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84" dirty="0">
                    <a:solidFill>
                      <a:srgbClr val="FFFFFF"/>
                    </a:solidFill>
                    <a:latin typeface="Segoe UI Light" panose="020B0502040204020203" pitchFamily="34" charset="0"/>
                    <a:ea typeface="Arial Unicode MS" panose="020B0604020202020204" pitchFamily="34" charset="-128"/>
                    <a:cs typeface="Segoe UI Light" panose="020B0502040204020203" pitchFamily="34" charset="0"/>
                  </a:rPr>
                  <a:t>Content Delivery</a:t>
                </a:r>
              </a:p>
              <a:p>
                <a:pPr defTabSz="913676" eaLnBrk="0" fontAlgn="base" hangingPunct="0">
                  <a:lnSpc>
                    <a:spcPts val="800"/>
                  </a:lnSpc>
                  <a:spcBef>
                    <a:spcPct val="0"/>
                  </a:spcBef>
                  <a:spcAft>
                    <a:spcPct val="0"/>
                  </a:spcAft>
                  <a:defRPr/>
                </a:pPr>
                <a:r>
                  <a:rPr lang="en-US" sz="784" dirty="0">
                    <a:solidFill>
                      <a:srgbClr val="FFFFFF"/>
                    </a:solidFill>
                    <a:latin typeface="Segoe UI Light" panose="020B0502040204020203" pitchFamily="34" charset="0"/>
                    <a:ea typeface="Arial Unicode MS" panose="020B0604020202020204" pitchFamily="34" charset="-128"/>
                    <a:cs typeface="Segoe UI Light" panose="020B0502040204020203" pitchFamily="34" charset="0"/>
                  </a:rPr>
                  <a:t>Network (CDN)</a:t>
                </a:r>
              </a:p>
            </p:txBody>
          </p:sp>
          <p:pic>
            <p:nvPicPr>
              <p:cNvPr id="164" name="Picture 163" descr="Content Delivery Network (CDN).png"/>
              <p:cNvPicPr>
                <a:picLocks noChangeAspect="1"/>
              </p:cNvPicPr>
              <p:nvPr/>
            </p:nvPicPr>
            <p:blipFill>
              <a:blip r:embed="rId10" cstate="print">
                <a:biLevel thresh="25000"/>
                <a:extLst>
                  <a:ext uri="{28A0092B-C50C-407E-A947-70E740481C1C}">
                    <a14:useLocalDpi xmlns:a14="http://schemas.microsoft.com/office/drawing/2010/main" val="0"/>
                  </a:ext>
                </a:extLst>
              </a:blip>
              <a:stretch>
                <a:fillRect/>
              </a:stretch>
            </p:blipFill>
            <p:spPr>
              <a:xfrm>
                <a:off x="3763993" y="3766457"/>
                <a:ext cx="296167" cy="296167"/>
              </a:xfrm>
              <a:prstGeom prst="rect">
                <a:avLst/>
              </a:prstGeom>
            </p:spPr>
          </p:pic>
        </p:grpSp>
        <p:grpSp>
          <p:nvGrpSpPr>
            <p:cNvPr id="342" name="Group 341"/>
            <p:cNvGrpSpPr/>
            <p:nvPr/>
          </p:nvGrpSpPr>
          <p:grpSpPr>
            <a:xfrm>
              <a:off x="2602049" y="3774113"/>
              <a:ext cx="1014764" cy="326444"/>
              <a:chOff x="2951369" y="3774113"/>
              <a:chExt cx="1014764" cy="326444"/>
            </a:xfrm>
          </p:grpSpPr>
          <p:sp>
            <p:nvSpPr>
              <p:cNvPr id="165" name="TextBox 164"/>
              <p:cNvSpPr txBox="1"/>
              <p:nvPr/>
            </p:nvSpPr>
            <p:spPr>
              <a:xfrm>
                <a:off x="3306977" y="3799452"/>
                <a:ext cx="659156" cy="301105"/>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Media</a:t>
                </a: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Services</a:t>
                </a:r>
              </a:p>
            </p:txBody>
          </p:sp>
          <p:pic>
            <p:nvPicPr>
              <p:cNvPr id="166" name="Picture 165" descr="Media Services.png"/>
              <p:cNvPicPr>
                <a:picLocks noChangeAspect="1"/>
              </p:cNvPicPr>
              <p:nvPr/>
            </p:nvPicPr>
            <p:blipFill>
              <a:blip r:embed="rId11" cstate="print">
                <a:biLevel thresh="25000"/>
                <a:extLst>
                  <a:ext uri="{28A0092B-C50C-407E-A947-70E740481C1C}">
                    <a14:useLocalDpi xmlns:a14="http://schemas.microsoft.com/office/drawing/2010/main" val="0"/>
                  </a:ext>
                </a:extLst>
              </a:blip>
              <a:stretch>
                <a:fillRect/>
              </a:stretch>
            </p:blipFill>
            <p:spPr>
              <a:xfrm>
                <a:off x="2951369" y="3774113"/>
                <a:ext cx="282134" cy="282134"/>
              </a:xfrm>
              <a:prstGeom prst="rect">
                <a:avLst/>
              </a:prstGeom>
            </p:spPr>
          </p:pic>
        </p:grpSp>
      </p:grpSp>
      <p:grpSp>
        <p:nvGrpSpPr>
          <p:cNvPr id="387" name="Group 386"/>
          <p:cNvGrpSpPr/>
          <p:nvPr/>
        </p:nvGrpSpPr>
        <p:grpSpPr>
          <a:xfrm>
            <a:off x="4539969" y="2067625"/>
            <a:ext cx="2740078" cy="2289404"/>
            <a:chOff x="5864958" y="2910816"/>
            <a:chExt cx="2795751" cy="2335919"/>
          </a:xfrm>
        </p:grpSpPr>
        <p:sp>
          <p:nvSpPr>
            <p:cNvPr id="39" name="Rectangle 38"/>
            <p:cNvSpPr/>
            <p:nvPr/>
          </p:nvSpPr>
          <p:spPr bwMode="auto">
            <a:xfrm>
              <a:off x="5864958" y="2910816"/>
              <a:ext cx="2795751" cy="2335919"/>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175715" tIns="140572" rIns="175715" bIns="140572" numCol="1" spcCol="0" rtlCol="0" fromWordArt="0" anchor="t" anchorCtr="0" forceAA="0" compatLnSpc="1">
              <a:prstTxWarp prst="textNoShape">
                <a:avLst/>
              </a:prstTxWarp>
              <a:noAutofit/>
            </a:bodyPr>
            <a:lstStyle/>
            <a:p>
              <a:pPr algn="ctr" defTabSz="895654" fontAlgn="base">
                <a:lnSpc>
                  <a:spcPct val="90000"/>
                </a:lnSpc>
                <a:defRPr/>
              </a:pPr>
              <a:r>
                <a:rPr lang="en-US" sz="1176" b="1" kern="0" dirty="0">
                  <a:gradFill>
                    <a:gsLst>
                      <a:gs pos="0">
                        <a:srgbClr val="FFFFFF"/>
                      </a:gs>
                      <a:gs pos="100000">
                        <a:srgbClr val="FFFFFF"/>
                      </a:gs>
                    </a:gsLst>
                    <a:lin ang="5400000" scaled="0"/>
                  </a:gradFill>
                  <a:latin typeface="Segoe UI"/>
                  <a:ea typeface="Segoe UI" pitchFamily="34" charset="0"/>
                  <a:cs typeface="Segoe UI" pitchFamily="34" charset="0"/>
                </a:rPr>
                <a:t>Analytics &amp; </a:t>
              </a:r>
              <a:r>
                <a:rPr lang="en-US" sz="1176" b="1" kern="0" dirty="0" err="1">
                  <a:gradFill>
                    <a:gsLst>
                      <a:gs pos="0">
                        <a:srgbClr val="FFFFFF"/>
                      </a:gs>
                      <a:gs pos="100000">
                        <a:srgbClr val="FFFFFF"/>
                      </a:gs>
                    </a:gsLst>
                    <a:lin ang="5400000" scaled="0"/>
                  </a:gradFill>
                  <a:latin typeface="Segoe UI"/>
                  <a:ea typeface="Segoe UI" pitchFamily="34" charset="0"/>
                  <a:cs typeface="Segoe UI" pitchFamily="34" charset="0"/>
                </a:rPr>
                <a:t>IoT</a:t>
              </a:r>
              <a:endParaRPr lang="en-US" sz="1176" b="1"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381" name="Group 380"/>
            <p:cNvGrpSpPr/>
            <p:nvPr/>
          </p:nvGrpSpPr>
          <p:grpSpPr>
            <a:xfrm>
              <a:off x="6264708" y="3452128"/>
              <a:ext cx="1011681" cy="347362"/>
              <a:chOff x="6264708" y="3452128"/>
              <a:chExt cx="1011681" cy="347362"/>
            </a:xfrm>
          </p:grpSpPr>
          <p:sp>
            <p:nvSpPr>
              <p:cNvPr id="181" name="TextBox 180"/>
              <p:cNvSpPr txBox="1"/>
              <p:nvPr/>
            </p:nvSpPr>
            <p:spPr>
              <a:xfrm>
                <a:off x="6617233" y="3498385"/>
                <a:ext cx="659156" cy="301105"/>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err="1">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HDInsight</a:t>
                </a:r>
                <a:endPar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endParaRPr>
              </a:p>
            </p:txBody>
          </p:sp>
          <p:pic>
            <p:nvPicPr>
              <p:cNvPr id="182" name="Picture 181"/>
              <p:cNvPicPr>
                <a:picLocks noChangeAspect="1"/>
              </p:cNvPicPr>
              <p:nvPr/>
            </p:nvPicPr>
            <p:blipFill>
              <a:blip r:embed="rId12" cstate="print">
                <a:biLevel thresh="25000"/>
                <a:extLst>
                  <a:ext uri="{28A0092B-C50C-407E-A947-70E740481C1C}">
                    <a14:useLocalDpi xmlns:a14="http://schemas.microsoft.com/office/drawing/2010/main" val="0"/>
                  </a:ext>
                </a:extLst>
              </a:blip>
              <a:stretch>
                <a:fillRect/>
              </a:stretch>
            </p:blipFill>
            <p:spPr>
              <a:xfrm>
                <a:off x="6264708" y="3452128"/>
                <a:ext cx="296813" cy="296813"/>
              </a:xfrm>
              <a:prstGeom prst="rect">
                <a:avLst/>
              </a:prstGeom>
            </p:spPr>
          </p:pic>
        </p:grpSp>
        <p:grpSp>
          <p:nvGrpSpPr>
            <p:cNvPr id="382" name="Group 381"/>
            <p:cNvGrpSpPr/>
            <p:nvPr/>
          </p:nvGrpSpPr>
          <p:grpSpPr>
            <a:xfrm>
              <a:off x="7430331" y="3487300"/>
              <a:ext cx="1012136" cy="319344"/>
              <a:chOff x="7430331" y="3487300"/>
              <a:chExt cx="1012136" cy="319344"/>
            </a:xfrm>
          </p:grpSpPr>
          <p:sp>
            <p:nvSpPr>
              <p:cNvPr id="183" name="TextBox 182"/>
              <p:cNvSpPr txBox="1"/>
              <p:nvPr/>
            </p:nvSpPr>
            <p:spPr>
              <a:xfrm>
                <a:off x="7783311" y="3505539"/>
                <a:ext cx="659156" cy="301105"/>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Machine</a:t>
                </a: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Learning</a:t>
                </a:r>
              </a:p>
            </p:txBody>
          </p:sp>
          <p:pic>
            <p:nvPicPr>
              <p:cNvPr id="184" name="Picture 183"/>
              <p:cNvPicPr>
                <a:picLocks noChangeAspect="1"/>
              </p:cNvPicPr>
              <p:nvPr/>
            </p:nvPicPr>
            <p:blipFill>
              <a:blip r:embed="rId13" cstate="print">
                <a:biLevel thresh="25000"/>
                <a:extLst>
                  <a:ext uri="{28A0092B-C50C-407E-A947-70E740481C1C}">
                    <a14:useLocalDpi xmlns:a14="http://schemas.microsoft.com/office/drawing/2010/main" val="0"/>
                  </a:ext>
                </a:extLst>
              </a:blip>
              <a:stretch>
                <a:fillRect/>
              </a:stretch>
            </p:blipFill>
            <p:spPr>
              <a:xfrm>
                <a:off x="7430331" y="3487300"/>
                <a:ext cx="285754" cy="285754"/>
              </a:xfrm>
              <a:prstGeom prst="rect">
                <a:avLst/>
              </a:prstGeom>
            </p:spPr>
          </p:pic>
        </p:grpSp>
        <p:grpSp>
          <p:nvGrpSpPr>
            <p:cNvPr id="383" name="Group 382"/>
            <p:cNvGrpSpPr/>
            <p:nvPr/>
          </p:nvGrpSpPr>
          <p:grpSpPr>
            <a:xfrm>
              <a:off x="6197972" y="4617996"/>
              <a:ext cx="1022705" cy="345461"/>
              <a:chOff x="6197972" y="4617996"/>
              <a:chExt cx="1022705" cy="345461"/>
            </a:xfrm>
          </p:grpSpPr>
          <p:sp>
            <p:nvSpPr>
              <p:cNvPr id="185" name="TextBox 184"/>
              <p:cNvSpPr txBox="1"/>
              <p:nvPr/>
            </p:nvSpPr>
            <p:spPr>
              <a:xfrm>
                <a:off x="6561521" y="4662352"/>
                <a:ext cx="659156" cy="301105"/>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Stream</a:t>
                </a: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Analytics</a:t>
                </a:r>
              </a:p>
            </p:txBody>
          </p:sp>
          <p:pic>
            <p:nvPicPr>
              <p:cNvPr id="186" name="Picture 185"/>
              <p:cNvPicPr>
                <a:picLocks noChangeAspect="1"/>
              </p:cNvPicPr>
              <p:nvPr/>
            </p:nvPicPr>
            <p:blipFill>
              <a:blip r:embed="rId14" cstate="print">
                <a:biLevel thresh="25000"/>
                <a:extLst>
                  <a:ext uri="{28A0092B-C50C-407E-A947-70E740481C1C}">
                    <a14:useLocalDpi xmlns:a14="http://schemas.microsoft.com/office/drawing/2010/main" val="0"/>
                  </a:ext>
                </a:extLst>
              </a:blip>
              <a:stretch>
                <a:fillRect/>
              </a:stretch>
            </p:blipFill>
            <p:spPr>
              <a:xfrm>
                <a:off x="6197972" y="4617996"/>
                <a:ext cx="310547" cy="310546"/>
              </a:xfrm>
              <a:prstGeom prst="rect">
                <a:avLst/>
              </a:prstGeom>
            </p:spPr>
          </p:pic>
        </p:grpSp>
        <p:grpSp>
          <p:nvGrpSpPr>
            <p:cNvPr id="384" name="Group 383"/>
            <p:cNvGrpSpPr/>
            <p:nvPr/>
          </p:nvGrpSpPr>
          <p:grpSpPr>
            <a:xfrm>
              <a:off x="6228800" y="4056656"/>
              <a:ext cx="1002965" cy="334571"/>
              <a:chOff x="6228800" y="4056656"/>
              <a:chExt cx="1002965" cy="334571"/>
            </a:xfrm>
          </p:grpSpPr>
          <p:sp>
            <p:nvSpPr>
              <p:cNvPr id="187" name="TextBox 186"/>
              <p:cNvSpPr txBox="1"/>
              <p:nvPr/>
            </p:nvSpPr>
            <p:spPr>
              <a:xfrm>
                <a:off x="6572609" y="4090122"/>
                <a:ext cx="659156" cy="301105"/>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Data</a:t>
                </a: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Factory</a:t>
                </a:r>
              </a:p>
            </p:txBody>
          </p:sp>
          <p:pic>
            <p:nvPicPr>
              <p:cNvPr id="188" name="Picture 187"/>
              <p:cNvPicPr>
                <a:picLocks noChangeAspect="1"/>
              </p:cNvPicPr>
              <p:nvPr/>
            </p:nvPicPr>
            <p:blipFill>
              <a:blip r:embed="rId15" cstate="print">
                <a:biLevel thresh="25000"/>
                <a:extLst>
                  <a:ext uri="{28A0092B-C50C-407E-A947-70E740481C1C}">
                    <a14:useLocalDpi xmlns:a14="http://schemas.microsoft.com/office/drawing/2010/main" val="0"/>
                  </a:ext>
                </a:extLst>
              </a:blip>
              <a:stretch>
                <a:fillRect/>
              </a:stretch>
            </p:blipFill>
            <p:spPr>
              <a:xfrm>
                <a:off x="6228800" y="4056656"/>
                <a:ext cx="302121" cy="302121"/>
              </a:xfrm>
              <a:prstGeom prst="rect">
                <a:avLst/>
              </a:prstGeom>
            </p:spPr>
          </p:pic>
        </p:grpSp>
        <p:grpSp>
          <p:nvGrpSpPr>
            <p:cNvPr id="385" name="Group 384"/>
            <p:cNvGrpSpPr/>
            <p:nvPr/>
          </p:nvGrpSpPr>
          <p:grpSpPr>
            <a:xfrm>
              <a:off x="7428168" y="4064595"/>
              <a:ext cx="1005670" cy="327678"/>
              <a:chOff x="7428168" y="4064595"/>
              <a:chExt cx="1005670" cy="327678"/>
            </a:xfrm>
          </p:grpSpPr>
          <p:sp>
            <p:nvSpPr>
              <p:cNvPr id="189" name="TextBox 188"/>
              <p:cNvSpPr txBox="1"/>
              <p:nvPr/>
            </p:nvSpPr>
            <p:spPr>
              <a:xfrm>
                <a:off x="7774682" y="4091168"/>
                <a:ext cx="659156" cy="301105"/>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Event</a:t>
                </a: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Hubs</a:t>
                </a:r>
              </a:p>
            </p:txBody>
          </p:sp>
          <p:pic>
            <p:nvPicPr>
              <p:cNvPr id="190" name="Picture 189"/>
              <p:cNvPicPr>
                <a:picLocks noChangeAspect="1"/>
              </p:cNvPicPr>
              <p:nvPr/>
            </p:nvPicPr>
            <p:blipFill>
              <a:blip r:embed="rId16" cstate="print">
                <a:biLevel thresh="25000"/>
                <a:extLst>
                  <a:ext uri="{28A0092B-C50C-407E-A947-70E740481C1C}">
                    <a14:useLocalDpi xmlns:a14="http://schemas.microsoft.com/office/drawing/2010/main" val="0"/>
                  </a:ext>
                </a:extLst>
              </a:blip>
              <a:stretch>
                <a:fillRect/>
              </a:stretch>
            </p:blipFill>
            <p:spPr>
              <a:xfrm>
                <a:off x="7428168" y="4064595"/>
                <a:ext cx="296417" cy="296417"/>
              </a:xfrm>
              <a:prstGeom prst="rect">
                <a:avLst/>
              </a:prstGeom>
            </p:spPr>
          </p:pic>
        </p:grpSp>
        <p:grpSp>
          <p:nvGrpSpPr>
            <p:cNvPr id="386" name="Group 385"/>
            <p:cNvGrpSpPr/>
            <p:nvPr/>
          </p:nvGrpSpPr>
          <p:grpSpPr>
            <a:xfrm>
              <a:off x="7466284" y="4661302"/>
              <a:ext cx="989338" cy="296656"/>
              <a:chOff x="7466284" y="4661302"/>
              <a:chExt cx="989338" cy="296656"/>
            </a:xfrm>
          </p:grpSpPr>
          <p:sp>
            <p:nvSpPr>
              <p:cNvPr id="191" name="TextBox 190"/>
              <p:cNvSpPr txBox="1"/>
              <p:nvPr/>
            </p:nvSpPr>
            <p:spPr>
              <a:xfrm>
                <a:off x="7796466" y="4676797"/>
                <a:ext cx="659156" cy="258458"/>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Mobile</a:t>
                </a: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Engagement</a:t>
                </a:r>
              </a:p>
            </p:txBody>
          </p:sp>
          <p:pic>
            <p:nvPicPr>
              <p:cNvPr id="192" name="Picture 191"/>
              <p:cNvPicPr>
                <a:picLocks noChangeAspect="1"/>
              </p:cNvPicPr>
              <p:nvPr/>
            </p:nvPicPr>
            <p:blipFill>
              <a:blip r:embed="rId17" cstate="print">
                <a:biLevel thresh="25000"/>
                <a:extLst>
                  <a:ext uri="{28A0092B-C50C-407E-A947-70E740481C1C}">
                    <a14:useLocalDpi xmlns:a14="http://schemas.microsoft.com/office/drawing/2010/main" val="0"/>
                  </a:ext>
                </a:extLst>
              </a:blip>
              <a:stretch>
                <a:fillRect/>
              </a:stretch>
            </p:blipFill>
            <p:spPr>
              <a:xfrm>
                <a:off x="7466284" y="4661302"/>
                <a:ext cx="296656" cy="296656"/>
              </a:xfrm>
              <a:prstGeom prst="rect">
                <a:avLst/>
              </a:prstGeom>
            </p:spPr>
          </p:pic>
        </p:grpSp>
      </p:grpSp>
      <p:grpSp>
        <p:nvGrpSpPr>
          <p:cNvPr id="334" name="Group 333"/>
          <p:cNvGrpSpPr/>
          <p:nvPr/>
        </p:nvGrpSpPr>
        <p:grpSpPr>
          <a:xfrm>
            <a:off x="548289" y="1606415"/>
            <a:ext cx="992418" cy="315029"/>
            <a:chOff x="6813227" y="457506"/>
            <a:chExt cx="1012582" cy="321430"/>
          </a:xfrm>
        </p:grpSpPr>
        <p:sp>
          <p:nvSpPr>
            <p:cNvPr id="193" name="TextBox 192"/>
            <p:cNvSpPr txBox="1"/>
            <p:nvPr/>
          </p:nvSpPr>
          <p:spPr>
            <a:xfrm>
              <a:off x="7166653" y="477831"/>
              <a:ext cx="659156" cy="301105"/>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Active</a:t>
              </a: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Directory</a:t>
              </a:r>
            </a:p>
          </p:txBody>
        </p:sp>
        <p:pic>
          <p:nvPicPr>
            <p:cNvPr id="194" name="Picture 193" descr="Azure Active Directory.png"/>
            <p:cNvPicPr>
              <a:picLocks noChangeAspect="1"/>
            </p:cNvPicPr>
            <p:nvPr/>
          </p:nvPicPr>
          <p:blipFill>
            <a:blip r:embed="rId18" cstate="print">
              <a:biLevel thresh="25000"/>
              <a:extLst>
                <a:ext uri="{28A0092B-C50C-407E-A947-70E740481C1C}">
                  <a14:useLocalDpi xmlns:a14="http://schemas.microsoft.com/office/drawing/2010/main" val="0"/>
                </a:ext>
              </a:extLst>
            </a:blip>
            <a:stretch>
              <a:fillRect/>
            </a:stretch>
          </p:blipFill>
          <p:spPr>
            <a:xfrm>
              <a:off x="6813227" y="457506"/>
              <a:ext cx="298103" cy="298102"/>
            </a:xfrm>
            <a:prstGeom prst="rect">
              <a:avLst/>
            </a:prstGeom>
          </p:spPr>
        </p:pic>
      </p:grpSp>
      <p:grpSp>
        <p:nvGrpSpPr>
          <p:cNvPr id="335" name="Group 334"/>
          <p:cNvGrpSpPr/>
          <p:nvPr/>
        </p:nvGrpSpPr>
        <p:grpSpPr>
          <a:xfrm>
            <a:off x="548289" y="2129955"/>
            <a:ext cx="955165" cy="304828"/>
            <a:chOff x="7922427" y="464301"/>
            <a:chExt cx="974572" cy="311021"/>
          </a:xfrm>
        </p:grpSpPr>
        <p:sp>
          <p:nvSpPr>
            <p:cNvPr id="195" name="TextBox 194"/>
            <p:cNvSpPr txBox="1"/>
            <p:nvPr/>
          </p:nvSpPr>
          <p:spPr>
            <a:xfrm>
              <a:off x="8237843" y="474217"/>
              <a:ext cx="659156" cy="301105"/>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Multi-Factor</a:t>
              </a: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Authentication</a:t>
              </a:r>
            </a:p>
          </p:txBody>
        </p:sp>
        <p:pic>
          <p:nvPicPr>
            <p:cNvPr id="196" name="Picture 195" descr="Multi-Factor Authentication.png"/>
            <p:cNvPicPr>
              <a:picLocks noChangeAspect="1"/>
            </p:cNvPicPr>
            <p:nvPr/>
          </p:nvPicPr>
          <p:blipFill>
            <a:blip r:embed="rId19" cstate="print">
              <a:biLevel thresh="25000"/>
              <a:extLst>
                <a:ext uri="{28A0092B-C50C-407E-A947-70E740481C1C}">
                  <a14:useLocalDpi xmlns:a14="http://schemas.microsoft.com/office/drawing/2010/main" val="0"/>
                </a:ext>
              </a:extLst>
            </a:blip>
            <a:stretch>
              <a:fillRect/>
            </a:stretch>
          </p:blipFill>
          <p:spPr>
            <a:xfrm>
              <a:off x="7922427" y="464301"/>
              <a:ext cx="288019" cy="288019"/>
            </a:xfrm>
            <a:prstGeom prst="rect">
              <a:avLst/>
            </a:prstGeom>
          </p:spPr>
        </p:pic>
      </p:grpSp>
      <p:grpSp>
        <p:nvGrpSpPr>
          <p:cNvPr id="331" name="Group 330"/>
          <p:cNvGrpSpPr/>
          <p:nvPr/>
        </p:nvGrpSpPr>
        <p:grpSpPr>
          <a:xfrm>
            <a:off x="548289" y="2651208"/>
            <a:ext cx="988416" cy="330426"/>
            <a:chOff x="2492088" y="428524"/>
            <a:chExt cx="1008498" cy="337139"/>
          </a:xfrm>
        </p:grpSpPr>
        <p:sp>
          <p:nvSpPr>
            <p:cNvPr id="198" name="TextBox 197"/>
            <p:cNvSpPr txBox="1"/>
            <p:nvPr/>
          </p:nvSpPr>
          <p:spPr>
            <a:xfrm>
              <a:off x="2841430" y="464557"/>
              <a:ext cx="659156" cy="301106"/>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Automation</a:t>
              </a:r>
            </a:p>
          </p:txBody>
        </p:sp>
        <p:pic>
          <p:nvPicPr>
            <p:cNvPr id="199" name="Picture 198" descr="Azure automation.png"/>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2492088" y="428524"/>
              <a:ext cx="289607" cy="289607"/>
            </a:xfrm>
            <a:prstGeom prst="rect">
              <a:avLst/>
            </a:prstGeom>
          </p:spPr>
        </p:pic>
      </p:grpSp>
      <p:grpSp>
        <p:nvGrpSpPr>
          <p:cNvPr id="332" name="Group 331"/>
          <p:cNvGrpSpPr/>
          <p:nvPr/>
        </p:nvGrpSpPr>
        <p:grpSpPr>
          <a:xfrm>
            <a:off x="548290" y="1163045"/>
            <a:ext cx="980217" cy="341121"/>
            <a:chOff x="3528269" y="417611"/>
            <a:chExt cx="1000133" cy="348052"/>
          </a:xfrm>
        </p:grpSpPr>
        <p:sp>
          <p:nvSpPr>
            <p:cNvPr id="200" name="TextBox 199"/>
            <p:cNvSpPr txBox="1"/>
            <p:nvPr/>
          </p:nvSpPr>
          <p:spPr>
            <a:xfrm>
              <a:off x="3869246" y="464557"/>
              <a:ext cx="659156" cy="301106"/>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Portal</a:t>
              </a:r>
            </a:p>
          </p:txBody>
        </p:sp>
        <p:pic>
          <p:nvPicPr>
            <p:cNvPr id="201" name="Picture 200" descr="Azure subscription.png"/>
            <p:cNvPicPr>
              <a:picLocks noChangeAspect="1"/>
            </p:cNvPicPr>
            <p:nvPr/>
          </p:nvPicPr>
          <p:blipFill>
            <a:blip r:embed="rId21" cstate="print">
              <a:biLevel thresh="25000"/>
              <a:extLst>
                <a:ext uri="{28A0092B-C50C-407E-A947-70E740481C1C}">
                  <a14:useLocalDpi xmlns:a14="http://schemas.microsoft.com/office/drawing/2010/main" val="0"/>
                </a:ext>
              </a:extLst>
            </a:blip>
            <a:stretch>
              <a:fillRect/>
            </a:stretch>
          </p:blipFill>
          <p:spPr>
            <a:xfrm>
              <a:off x="3528269" y="417611"/>
              <a:ext cx="286236" cy="286236"/>
            </a:xfrm>
            <a:prstGeom prst="rect">
              <a:avLst/>
            </a:prstGeom>
          </p:spPr>
        </p:pic>
      </p:grpSp>
      <p:grpSp>
        <p:nvGrpSpPr>
          <p:cNvPr id="333" name="Group 332"/>
          <p:cNvGrpSpPr/>
          <p:nvPr/>
        </p:nvGrpSpPr>
        <p:grpSpPr>
          <a:xfrm>
            <a:off x="548289" y="3132949"/>
            <a:ext cx="986618" cy="353262"/>
            <a:chOff x="4552624" y="449870"/>
            <a:chExt cx="1006664" cy="360439"/>
          </a:xfrm>
        </p:grpSpPr>
        <p:sp>
          <p:nvSpPr>
            <p:cNvPr id="204" name="TextBox 203"/>
            <p:cNvSpPr txBox="1"/>
            <p:nvPr/>
          </p:nvSpPr>
          <p:spPr>
            <a:xfrm>
              <a:off x="4900132" y="509203"/>
              <a:ext cx="659156" cy="301106"/>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Key Vault</a:t>
              </a:r>
            </a:p>
          </p:txBody>
        </p:sp>
        <p:pic>
          <p:nvPicPr>
            <p:cNvPr id="205" name="Picture 204" descr="AzureKeyVault_icon_white.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552624" y="449870"/>
              <a:ext cx="267038" cy="296708"/>
            </a:xfrm>
            <a:prstGeom prst="rect">
              <a:avLst/>
            </a:prstGeom>
          </p:spPr>
        </p:pic>
      </p:grpSp>
      <p:grpSp>
        <p:nvGrpSpPr>
          <p:cNvPr id="380" name="Group 379"/>
          <p:cNvGrpSpPr/>
          <p:nvPr/>
        </p:nvGrpSpPr>
        <p:grpSpPr>
          <a:xfrm>
            <a:off x="1958119" y="2072164"/>
            <a:ext cx="2378824" cy="1324117"/>
            <a:chOff x="3326868" y="2362886"/>
            <a:chExt cx="2427157" cy="1351020"/>
          </a:xfrm>
        </p:grpSpPr>
        <p:sp>
          <p:nvSpPr>
            <p:cNvPr id="40" name="Rectangle 39"/>
            <p:cNvSpPr/>
            <p:nvPr/>
          </p:nvSpPr>
          <p:spPr bwMode="auto">
            <a:xfrm>
              <a:off x="3326868" y="2362886"/>
              <a:ext cx="2427157" cy="1351020"/>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175715" tIns="140572" rIns="175715" bIns="140572" numCol="1" spcCol="0" rtlCol="0" fromWordArt="0" anchor="t" anchorCtr="0" forceAA="0" compatLnSpc="1">
              <a:prstTxWarp prst="textNoShape">
                <a:avLst/>
              </a:prstTxWarp>
              <a:noAutofit/>
            </a:bodyPr>
            <a:lstStyle/>
            <a:p>
              <a:pPr algn="ctr" defTabSz="895654" fontAlgn="base">
                <a:lnSpc>
                  <a:spcPct val="90000"/>
                </a:lnSpc>
                <a:defRPr/>
              </a:pPr>
              <a:r>
                <a:rPr lang="en-US" sz="1176" b="1" kern="0" dirty="0">
                  <a:gradFill>
                    <a:gsLst>
                      <a:gs pos="0">
                        <a:srgbClr val="FFFFFF"/>
                      </a:gs>
                      <a:gs pos="100000">
                        <a:srgbClr val="FFFFFF"/>
                      </a:gs>
                    </a:gsLst>
                    <a:lin ang="5400000" scaled="0"/>
                  </a:gradFill>
                  <a:latin typeface="Segoe UI"/>
                  <a:ea typeface="Segoe UI" pitchFamily="34" charset="0"/>
                  <a:cs typeface="Segoe UI" pitchFamily="34" charset="0"/>
                </a:rPr>
                <a:t>Integration</a:t>
              </a:r>
            </a:p>
          </p:txBody>
        </p:sp>
        <p:grpSp>
          <p:nvGrpSpPr>
            <p:cNvPr id="377" name="Group 376"/>
            <p:cNvGrpSpPr/>
            <p:nvPr/>
          </p:nvGrpSpPr>
          <p:grpSpPr>
            <a:xfrm>
              <a:off x="4605524" y="2773724"/>
              <a:ext cx="1005586" cy="320716"/>
              <a:chOff x="4605524" y="2773724"/>
              <a:chExt cx="1005586" cy="320716"/>
            </a:xfrm>
          </p:grpSpPr>
          <p:sp>
            <p:nvSpPr>
              <p:cNvPr id="214" name="TextBox 213"/>
              <p:cNvSpPr txBox="1"/>
              <p:nvPr/>
            </p:nvSpPr>
            <p:spPr>
              <a:xfrm>
                <a:off x="4951954" y="2793335"/>
                <a:ext cx="659156" cy="301105"/>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err="1">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Biztalk</a:t>
                </a:r>
                <a:endPar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endParaRP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Services</a:t>
                </a:r>
              </a:p>
            </p:txBody>
          </p:sp>
          <p:pic>
            <p:nvPicPr>
              <p:cNvPr id="215" name="Picture 214" descr="BizTalk Services.png"/>
              <p:cNvPicPr>
                <a:picLocks noChangeAspect="1"/>
              </p:cNvPicPr>
              <p:nvPr/>
            </p:nvPicPr>
            <p:blipFill>
              <a:blip r:embed="rId23" cstate="print">
                <a:biLevel thresh="25000"/>
                <a:extLst>
                  <a:ext uri="{28A0092B-C50C-407E-A947-70E740481C1C}">
                    <a14:useLocalDpi xmlns:a14="http://schemas.microsoft.com/office/drawing/2010/main" val="0"/>
                  </a:ext>
                </a:extLst>
              </a:blip>
              <a:stretch>
                <a:fillRect/>
              </a:stretch>
            </p:blipFill>
            <p:spPr>
              <a:xfrm>
                <a:off x="4605524" y="2773724"/>
                <a:ext cx="293814" cy="293814"/>
              </a:xfrm>
              <a:prstGeom prst="rect">
                <a:avLst/>
              </a:prstGeom>
            </p:spPr>
          </p:pic>
        </p:grpSp>
        <p:grpSp>
          <p:nvGrpSpPr>
            <p:cNvPr id="378" name="Group 377"/>
            <p:cNvGrpSpPr/>
            <p:nvPr/>
          </p:nvGrpSpPr>
          <p:grpSpPr>
            <a:xfrm>
              <a:off x="3571364" y="3313178"/>
              <a:ext cx="1008307" cy="316721"/>
              <a:chOff x="3571364" y="3313178"/>
              <a:chExt cx="1008307" cy="316721"/>
            </a:xfrm>
          </p:grpSpPr>
          <p:sp>
            <p:nvSpPr>
              <p:cNvPr id="216" name="TextBox 215"/>
              <p:cNvSpPr txBox="1"/>
              <p:nvPr/>
            </p:nvSpPr>
            <p:spPr>
              <a:xfrm>
                <a:off x="3920515" y="3328794"/>
                <a:ext cx="659156" cy="301105"/>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Hybrid</a:t>
                </a: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Connections</a:t>
                </a:r>
              </a:p>
            </p:txBody>
          </p:sp>
          <p:pic>
            <p:nvPicPr>
              <p:cNvPr id="217" name="Picture 216" descr="Hybrid Connections (BizTalk).png"/>
              <p:cNvPicPr>
                <a:picLocks noChangeAspect="1"/>
              </p:cNvPicPr>
              <p:nvPr/>
            </p:nvPicPr>
            <p:blipFill>
              <a:blip r:embed="rId24" cstate="print">
                <a:biLevel thresh="25000"/>
                <a:extLst>
                  <a:ext uri="{28A0092B-C50C-407E-A947-70E740481C1C}">
                    <a14:useLocalDpi xmlns:a14="http://schemas.microsoft.com/office/drawing/2010/main" val="0"/>
                  </a:ext>
                </a:extLst>
              </a:blip>
              <a:stretch>
                <a:fillRect/>
              </a:stretch>
            </p:blipFill>
            <p:spPr>
              <a:xfrm>
                <a:off x="3571364" y="3313178"/>
                <a:ext cx="292125" cy="292125"/>
              </a:xfrm>
              <a:prstGeom prst="rect">
                <a:avLst/>
              </a:prstGeom>
            </p:spPr>
          </p:pic>
        </p:grpSp>
        <p:grpSp>
          <p:nvGrpSpPr>
            <p:cNvPr id="379" name="Group 378"/>
            <p:cNvGrpSpPr/>
            <p:nvPr/>
          </p:nvGrpSpPr>
          <p:grpSpPr>
            <a:xfrm>
              <a:off x="4613872" y="3306133"/>
              <a:ext cx="998427" cy="323766"/>
              <a:chOff x="4613872" y="3306133"/>
              <a:chExt cx="998427" cy="323766"/>
            </a:xfrm>
          </p:grpSpPr>
          <p:sp>
            <p:nvSpPr>
              <p:cNvPr id="218" name="TextBox 217"/>
              <p:cNvSpPr txBox="1"/>
              <p:nvPr/>
            </p:nvSpPr>
            <p:spPr>
              <a:xfrm>
                <a:off x="4953143" y="3328794"/>
                <a:ext cx="659156" cy="301105"/>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Service</a:t>
                </a: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Bus</a:t>
                </a:r>
              </a:p>
            </p:txBody>
          </p:sp>
          <p:pic>
            <p:nvPicPr>
              <p:cNvPr id="219" name="Picture 218" descr="Service Bus.png"/>
              <p:cNvPicPr>
                <a:picLocks noChangeAspect="1"/>
              </p:cNvPicPr>
              <p:nvPr/>
            </p:nvPicPr>
            <p:blipFill>
              <a:blip r:embed="rId25" cstate="print">
                <a:biLevel thresh="25000"/>
                <a:extLst>
                  <a:ext uri="{28A0092B-C50C-407E-A947-70E740481C1C}">
                    <a14:useLocalDpi xmlns:a14="http://schemas.microsoft.com/office/drawing/2010/main" val="0"/>
                  </a:ext>
                </a:extLst>
              </a:blip>
              <a:stretch>
                <a:fillRect/>
              </a:stretch>
            </p:blipFill>
            <p:spPr>
              <a:xfrm>
                <a:off x="4613872" y="3306133"/>
                <a:ext cx="292386" cy="292386"/>
              </a:xfrm>
              <a:prstGeom prst="rect">
                <a:avLst/>
              </a:prstGeom>
            </p:spPr>
          </p:pic>
        </p:grpSp>
        <p:grpSp>
          <p:nvGrpSpPr>
            <p:cNvPr id="376" name="Group 375"/>
            <p:cNvGrpSpPr/>
            <p:nvPr/>
          </p:nvGrpSpPr>
          <p:grpSpPr>
            <a:xfrm>
              <a:off x="3564974" y="2774918"/>
              <a:ext cx="1004745" cy="319522"/>
              <a:chOff x="3564974" y="2774918"/>
              <a:chExt cx="1004745" cy="319522"/>
            </a:xfrm>
          </p:grpSpPr>
          <p:sp>
            <p:nvSpPr>
              <p:cNvPr id="220" name="TextBox 219"/>
              <p:cNvSpPr txBox="1"/>
              <p:nvPr/>
            </p:nvSpPr>
            <p:spPr>
              <a:xfrm>
                <a:off x="3910563" y="2793335"/>
                <a:ext cx="659156" cy="301105"/>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Storage</a:t>
                </a: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Queues</a:t>
                </a:r>
              </a:p>
            </p:txBody>
          </p:sp>
          <p:pic>
            <p:nvPicPr>
              <p:cNvPr id="221" name="Picture 220" descr="Storage queue.png"/>
              <p:cNvPicPr>
                <a:picLocks noChangeAspect="1"/>
              </p:cNvPicPr>
              <p:nvPr/>
            </p:nvPicPr>
            <p:blipFill>
              <a:blip r:embed="rId26" cstate="print">
                <a:biLevel thresh="25000"/>
                <a:extLst>
                  <a:ext uri="{28A0092B-C50C-407E-A947-70E740481C1C}">
                    <a14:useLocalDpi xmlns:a14="http://schemas.microsoft.com/office/drawing/2010/main" val="0"/>
                  </a:ext>
                </a:extLst>
              </a:blip>
              <a:stretch>
                <a:fillRect/>
              </a:stretch>
            </p:blipFill>
            <p:spPr>
              <a:xfrm>
                <a:off x="3564974" y="2774918"/>
                <a:ext cx="292620" cy="292620"/>
              </a:xfrm>
              <a:prstGeom prst="rect">
                <a:avLst/>
              </a:prstGeom>
            </p:spPr>
          </p:pic>
        </p:grpSp>
      </p:grpSp>
      <p:grpSp>
        <p:nvGrpSpPr>
          <p:cNvPr id="336" name="Group 335"/>
          <p:cNvGrpSpPr/>
          <p:nvPr/>
        </p:nvGrpSpPr>
        <p:grpSpPr>
          <a:xfrm>
            <a:off x="548289" y="3577862"/>
            <a:ext cx="1004246" cy="310955"/>
            <a:chOff x="9096923" y="436026"/>
            <a:chExt cx="1024650" cy="317273"/>
          </a:xfrm>
        </p:grpSpPr>
        <p:sp>
          <p:nvSpPr>
            <p:cNvPr id="230" name="TextBox 229"/>
            <p:cNvSpPr txBox="1"/>
            <p:nvPr/>
          </p:nvSpPr>
          <p:spPr>
            <a:xfrm>
              <a:off x="9462417" y="452194"/>
              <a:ext cx="659156" cy="301105"/>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Store /</a:t>
              </a: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Marketplace</a:t>
              </a:r>
            </a:p>
          </p:txBody>
        </p:sp>
        <p:pic>
          <p:nvPicPr>
            <p:cNvPr id="231" name="Picture 230" descr="Azure Marketplace.png"/>
            <p:cNvPicPr>
              <a:picLocks noChangeAspect="1"/>
            </p:cNvPicPr>
            <p:nvPr/>
          </p:nvPicPr>
          <p:blipFill>
            <a:blip r:embed="rId27" cstate="print">
              <a:biLevel thresh="25000"/>
              <a:extLst>
                <a:ext uri="{28A0092B-C50C-407E-A947-70E740481C1C}">
                  <a14:useLocalDpi xmlns:a14="http://schemas.microsoft.com/office/drawing/2010/main" val="0"/>
                </a:ext>
              </a:extLst>
            </a:blip>
            <a:stretch>
              <a:fillRect/>
            </a:stretch>
          </p:blipFill>
          <p:spPr>
            <a:xfrm>
              <a:off x="9096923" y="436026"/>
              <a:ext cx="291303" cy="291303"/>
            </a:xfrm>
            <a:prstGeom prst="rect">
              <a:avLst/>
            </a:prstGeom>
          </p:spPr>
        </p:pic>
      </p:grpSp>
      <p:sp>
        <p:nvSpPr>
          <p:cNvPr id="71" name="Rectangle 70"/>
          <p:cNvSpPr/>
          <p:nvPr/>
        </p:nvSpPr>
        <p:spPr bwMode="auto">
          <a:xfrm>
            <a:off x="10231468" y="531806"/>
            <a:ext cx="1538675" cy="3878611"/>
          </a:xfrm>
          <a:prstGeom prst="rect">
            <a:avLst/>
          </a:prstGeom>
          <a:solidFill>
            <a:srgbClr val="1B3C72"/>
          </a:solidFill>
          <a:ln w="6350" cap="flat" cmpd="sng" algn="ctr">
            <a:noFill/>
            <a:prstDash val="solid"/>
            <a:miter lim="800000"/>
            <a:headEnd type="none" w="med" len="med"/>
            <a:tailEnd type="none" w="med" len="med"/>
          </a:ln>
          <a:effectLst/>
        </p:spPr>
        <p:txBody>
          <a:bodyPr rot="0" spcFirstLastPara="0" vertOverflow="overflow" horzOverflow="overflow" vert="horz" wrap="square" lIns="175715" tIns="140572" rIns="175715" bIns="140572" numCol="1" spcCol="0" rtlCol="0" fromWordArt="0" anchor="t" anchorCtr="0" forceAA="0" compatLnSpc="1">
            <a:prstTxWarp prst="textNoShape">
              <a:avLst/>
            </a:prstTxWarp>
            <a:noAutofit/>
          </a:bodyPr>
          <a:lstStyle/>
          <a:p>
            <a:pPr algn="ctr" defTabSz="895654" fontAlgn="base">
              <a:lnSpc>
                <a:spcPct val="90000"/>
              </a:lnSpc>
              <a:defRPr/>
            </a:pPr>
            <a:r>
              <a:rPr lang="en-US" sz="1176" b="1" kern="0" dirty="0">
                <a:solidFill>
                  <a:srgbClr val="FFFFFF"/>
                </a:solidFill>
                <a:latin typeface="Segoe UI"/>
                <a:ea typeface="Segoe UI" pitchFamily="34" charset="0"/>
                <a:cs typeface="Segoe UI" pitchFamily="34" charset="0"/>
              </a:rPr>
              <a:t>Hybrid</a:t>
            </a:r>
          </a:p>
          <a:p>
            <a:pPr algn="ctr" defTabSz="895654" fontAlgn="base">
              <a:lnSpc>
                <a:spcPct val="90000"/>
              </a:lnSpc>
              <a:defRPr/>
            </a:pPr>
            <a:r>
              <a:rPr lang="en-US" sz="1176" b="1" kern="0" dirty="0">
                <a:solidFill>
                  <a:srgbClr val="FFFFFF"/>
                </a:solidFill>
                <a:latin typeface="Segoe UI"/>
                <a:ea typeface="Segoe UI" pitchFamily="34" charset="0"/>
                <a:cs typeface="Segoe UI" pitchFamily="34" charset="0"/>
              </a:rPr>
              <a:t>Operations</a:t>
            </a:r>
            <a:endParaRPr lang="en-US" sz="1274" b="1" kern="0" dirty="0">
              <a:solidFill>
                <a:srgbClr val="FFFFFF"/>
              </a:solidFill>
              <a:latin typeface="Segoe UI"/>
              <a:ea typeface="Segoe UI" pitchFamily="34" charset="0"/>
              <a:cs typeface="Segoe UI" pitchFamily="34" charset="0"/>
            </a:endParaRPr>
          </a:p>
        </p:txBody>
      </p:sp>
      <p:grpSp>
        <p:nvGrpSpPr>
          <p:cNvPr id="338" name="Group 337"/>
          <p:cNvGrpSpPr/>
          <p:nvPr/>
        </p:nvGrpSpPr>
        <p:grpSpPr>
          <a:xfrm>
            <a:off x="10484419" y="2218571"/>
            <a:ext cx="991114" cy="325613"/>
            <a:chOff x="11198479" y="2855036"/>
            <a:chExt cx="1011251" cy="332229"/>
          </a:xfrm>
        </p:grpSpPr>
        <p:sp>
          <p:nvSpPr>
            <p:cNvPr id="206" name="TextBox 205"/>
            <p:cNvSpPr txBox="1"/>
            <p:nvPr/>
          </p:nvSpPr>
          <p:spPr>
            <a:xfrm>
              <a:off x="11550574" y="2886159"/>
              <a:ext cx="659156" cy="301106"/>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Backup</a:t>
              </a:r>
            </a:p>
          </p:txBody>
        </p:sp>
        <p:pic>
          <p:nvPicPr>
            <p:cNvPr id="207" name="Picture 206" descr="Backup Service.png"/>
            <p:cNvPicPr>
              <a:picLocks noChangeAspect="1"/>
            </p:cNvPicPr>
            <p:nvPr/>
          </p:nvPicPr>
          <p:blipFill>
            <a:blip r:embed="rId28" cstate="print">
              <a:biLevel thresh="25000"/>
              <a:extLst>
                <a:ext uri="{28A0092B-C50C-407E-A947-70E740481C1C}">
                  <a14:useLocalDpi xmlns:a14="http://schemas.microsoft.com/office/drawing/2010/main" val="0"/>
                </a:ext>
              </a:extLst>
            </a:blip>
            <a:stretch>
              <a:fillRect/>
            </a:stretch>
          </p:blipFill>
          <p:spPr>
            <a:xfrm>
              <a:off x="11198479" y="2855036"/>
              <a:ext cx="296408" cy="296408"/>
            </a:xfrm>
            <a:prstGeom prst="rect">
              <a:avLst/>
            </a:prstGeom>
          </p:spPr>
        </p:pic>
      </p:grpSp>
      <p:grpSp>
        <p:nvGrpSpPr>
          <p:cNvPr id="242" name="Group 241"/>
          <p:cNvGrpSpPr/>
          <p:nvPr/>
        </p:nvGrpSpPr>
        <p:grpSpPr>
          <a:xfrm>
            <a:off x="10467555" y="4044869"/>
            <a:ext cx="985717" cy="324437"/>
            <a:chOff x="11181272" y="4050487"/>
            <a:chExt cx="1005745" cy="331029"/>
          </a:xfrm>
        </p:grpSpPr>
        <p:sp>
          <p:nvSpPr>
            <p:cNvPr id="208" name="TextBox 207"/>
            <p:cNvSpPr txBox="1"/>
            <p:nvPr/>
          </p:nvSpPr>
          <p:spPr>
            <a:xfrm>
              <a:off x="11527861" y="4080410"/>
              <a:ext cx="659156" cy="301106"/>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err="1">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StorSimple</a:t>
              </a:r>
              <a:endPar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endParaRPr>
            </a:p>
            <a:p>
              <a:pPr defTabSz="913676" eaLnBrk="0" fontAlgn="base" hangingPunct="0">
                <a:lnSpc>
                  <a:spcPts val="800"/>
                </a:lnSpc>
                <a:spcBef>
                  <a:spcPct val="0"/>
                </a:spcBef>
                <a:spcAft>
                  <a:spcPct val="0"/>
                </a:spcAft>
                <a:defRPr/>
              </a:pPr>
              <a:endPar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endParaRPr>
            </a:p>
          </p:txBody>
        </p:sp>
        <p:pic>
          <p:nvPicPr>
            <p:cNvPr id="209" name="Picture 208" descr="StorSimple.png"/>
            <p:cNvPicPr>
              <a:picLocks noChangeAspect="1"/>
            </p:cNvPicPr>
            <p:nvPr/>
          </p:nvPicPr>
          <p:blipFill>
            <a:blip r:embed="rId29" cstate="print">
              <a:biLevel thresh="25000"/>
              <a:extLst>
                <a:ext uri="{28A0092B-C50C-407E-A947-70E740481C1C}">
                  <a14:useLocalDpi xmlns:a14="http://schemas.microsoft.com/office/drawing/2010/main" val="0"/>
                </a:ext>
              </a:extLst>
            </a:blip>
            <a:stretch>
              <a:fillRect/>
            </a:stretch>
          </p:blipFill>
          <p:spPr>
            <a:xfrm>
              <a:off x="11181272" y="4050487"/>
              <a:ext cx="286828" cy="286828"/>
            </a:xfrm>
            <a:prstGeom prst="rect">
              <a:avLst/>
            </a:prstGeom>
          </p:spPr>
        </p:pic>
      </p:grpSp>
      <p:grpSp>
        <p:nvGrpSpPr>
          <p:cNvPr id="341" name="Group 340"/>
          <p:cNvGrpSpPr/>
          <p:nvPr/>
        </p:nvGrpSpPr>
        <p:grpSpPr>
          <a:xfrm>
            <a:off x="10462188" y="3613149"/>
            <a:ext cx="983301" cy="338682"/>
            <a:chOff x="11175796" y="3730886"/>
            <a:chExt cx="1003279" cy="345563"/>
          </a:xfrm>
        </p:grpSpPr>
        <p:sp>
          <p:nvSpPr>
            <p:cNvPr id="210" name="TextBox 209"/>
            <p:cNvSpPr txBox="1"/>
            <p:nvPr/>
          </p:nvSpPr>
          <p:spPr>
            <a:xfrm>
              <a:off x="11519919" y="3775343"/>
              <a:ext cx="659156" cy="301106"/>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Site</a:t>
              </a: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Recovery</a:t>
              </a:r>
            </a:p>
          </p:txBody>
        </p:sp>
        <p:pic>
          <p:nvPicPr>
            <p:cNvPr id="211" name="Picture 210" descr="Site Recovery.png"/>
            <p:cNvPicPr>
              <a:picLocks noChangeAspect="1"/>
            </p:cNvPicPr>
            <p:nvPr/>
          </p:nvPicPr>
          <p:blipFill>
            <a:blip r:embed="rId30" cstate="print">
              <a:biLevel thresh="25000"/>
              <a:extLst>
                <a:ext uri="{28A0092B-C50C-407E-A947-70E740481C1C}">
                  <a14:useLocalDpi xmlns:a14="http://schemas.microsoft.com/office/drawing/2010/main" val="0"/>
                </a:ext>
              </a:extLst>
            </a:blip>
            <a:stretch>
              <a:fillRect/>
            </a:stretch>
          </p:blipFill>
          <p:spPr>
            <a:xfrm>
              <a:off x="11175796" y="3730886"/>
              <a:ext cx="285842" cy="285842"/>
            </a:xfrm>
            <a:prstGeom prst="rect">
              <a:avLst/>
            </a:prstGeom>
          </p:spPr>
        </p:pic>
      </p:grpSp>
      <p:grpSp>
        <p:nvGrpSpPr>
          <p:cNvPr id="340" name="Group 339"/>
          <p:cNvGrpSpPr/>
          <p:nvPr/>
        </p:nvGrpSpPr>
        <p:grpSpPr>
          <a:xfrm>
            <a:off x="10476149" y="3191246"/>
            <a:ext cx="977123" cy="314769"/>
            <a:chOff x="11190041" y="3491162"/>
            <a:chExt cx="996976" cy="321164"/>
          </a:xfrm>
        </p:grpSpPr>
        <p:sp>
          <p:nvSpPr>
            <p:cNvPr id="212" name="TextBox 211"/>
            <p:cNvSpPr txBox="1"/>
            <p:nvPr/>
          </p:nvSpPr>
          <p:spPr>
            <a:xfrm>
              <a:off x="11527861" y="3511220"/>
              <a:ext cx="659156" cy="301106"/>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Import/Export</a:t>
              </a:r>
            </a:p>
          </p:txBody>
        </p:sp>
        <p:pic>
          <p:nvPicPr>
            <p:cNvPr id="213" name="Picture 212" descr="Storage (Azure).png"/>
            <p:cNvPicPr>
              <a:picLocks noChangeAspect="1"/>
            </p:cNvPicPr>
            <p:nvPr/>
          </p:nvPicPr>
          <p:blipFill>
            <a:blip r:embed="rId31" cstate="print">
              <a:biLevel thresh="25000"/>
              <a:extLst>
                <a:ext uri="{28A0092B-C50C-407E-A947-70E740481C1C}">
                  <a14:useLocalDpi xmlns:a14="http://schemas.microsoft.com/office/drawing/2010/main" val="0"/>
                </a:ext>
              </a:extLst>
            </a:blip>
            <a:stretch>
              <a:fillRect/>
            </a:stretch>
          </p:blipFill>
          <p:spPr>
            <a:xfrm>
              <a:off x="11190041" y="3491162"/>
              <a:ext cx="286753" cy="286753"/>
            </a:xfrm>
            <a:prstGeom prst="rect">
              <a:avLst/>
            </a:prstGeom>
          </p:spPr>
        </p:pic>
      </p:grpSp>
      <p:sp>
        <p:nvSpPr>
          <p:cNvPr id="33" name="Rectangle 32"/>
          <p:cNvSpPr/>
          <p:nvPr/>
        </p:nvSpPr>
        <p:spPr bwMode="auto">
          <a:xfrm>
            <a:off x="5903371" y="4834210"/>
            <a:ext cx="6166459" cy="774076"/>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89619" tIns="44809" rIns="89619" bIns="140572" numCol="1" spcCol="0" rtlCol="0" fromWordArt="0" anchor="t" anchorCtr="0" forceAA="0" compatLnSpc="1">
            <a:prstTxWarp prst="textNoShape">
              <a:avLst/>
            </a:prstTxWarp>
            <a:noAutofit/>
          </a:bodyPr>
          <a:lstStyle/>
          <a:p>
            <a:pPr algn="ctr" defTabSz="895654" fontAlgn="base">
              <a:lnSpc>
                <a:spcPct val="90000"/>
              </a:lnSpc>
              <a:defRPr/>
            </a:pPr>
            <a:r>
              <a:rPr lang="en-US" sz="1176" b="1" kern="0" dirty="0">
                <a:gradFill>
                  <a:gsLst>
                    <a:gs pos="0">
                      <a:srgbClr val="FFFFFF"/>
                    </a:gs>
                    <a:gs pos="100000">
                      <a:srgbClr val="FFFFFF"/>
                    </a:gs>
                  </a:gsLst>
                  <a:lin ang="5400000" scaled="0"/>
                </a:gradFill>
                <a:latin typeface="Segoe UI"/>
                <a:ea typeface="Segoe UI" pitchFamily="34" charset="0"/>
                <a:cs typeface="Segoe UI" pitchFamily="34" charset="0"/>
              </a:rPr>
              <a:t>Networking</a:t>
            </a:r>
          </a:p>
        </p:txBody>
      </p:sp>
      <p:grpSp>
        <p:nvGrpSpPr>
          <p:cNvPr id="394" name="Group 393"/>
          <p:cNvGrpSpPr/>
          <p:nvPr/>
        </p:nvGrpSpPr>
        <p:grpSpPr>
          <a:xfrm>
            <a:off x="7444540" y="2070126"/>
            <a:ext cx="2684504" cy="2286903"/>
            <a:chOff x="8289832" y="2910817"/>
            <a:chExt cx="2739047" cy="2333368"/>
          </a:xfrm>
        </p:grpSpPr>
        <p:sp>
          <p:nvSpPr>
            <p:cNvPr id="37" name="Rectangle 36"/>
            <p:cNvSpPr/>
            <p:nvPr/>
          </p:nvSpPr>
          <p:spPr bwMode="auto">
            <a:xfrm>
              <a:off x="8289832" y="2910817"/>
              <a:ext cx="2739047" cy="2333368"/>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175715" tIns="140572" rIns="175715" bIns="140572" numCol="1" spcCol="0" rtlCol="0" fromWordArt="0" anchor="t" anchorCtr="0" forceAA="0" compatLnSpc="1">
              <a:prstTxWarp prst="textNoShape">
                <a:avLst/>
              </a:prstTxWarp>
              <a:noAutofit/>
            </a:bodyPr>
            <a:lstStyle/>
            <a:p>
              <a:pPr algn="ctr" defTabSz="895654" fontAlgn="base">
                <a:lnSpc>
                  <a:spcPct val="90000"/>
                </a:lnSpc>
                <a:defRPr/>
              </a:pPr>
              <a:r>
                <a:rPr lang="en-US" sz="1176" b="1" kern="0" dirty="0">
                  <a:gradFill>
                    <a:gsLst>
                      <a:gs pos="0">
                        <a:srgbClr val="FFFFFF"/>
                      </a:gs>
                      <a:gs pos="100000">
                        <a:srgbClr val="FFFFFF"/>
                      </a:gs>
                    </a:gsLst>
                    <a:lin ang="5400000" scaled="0"/>
                  </a:gradFill>
                  <a:latin typeface="Segoe UI"/>
                  <a:ea typeface="Segoe UI" pitchFamily="34" charset="0"/>
                  <a:cs typeface="Segoe UI" pitchFamily="34" charset="0"/>
                </a:rPr>
                <a:t>Data</a:t>
              </a:r>
            </a:p>
          </p:txBody>
        </p:sp>
        <p:grpSp>
          <p:nvGrpSpPr>
            <p:cNvPr id="388" name="Group 387"/>
            <p:cNvGrpSpPr/>
            <p:nvPr/>
          </p:nvGrpSpPr>
          <p:grpSpPr>
            <a:xfrm>
              <a:off x="8755248" y="3474294"/>
              <a:ext cx="1008778" cy="324187"/>
              <a:chOff x="8755248" y="3474294"/>
              <a:chExt cx="1008778" cy="324187"/>
            </a:xfrm>
          </p:grpSpPr>
          <p:sp>
            <p:nvSpPr>
              <p:cNvPr id="171" name="TextBox 170"/>
              <p:cNvSpPr txBox="1"/>
              <p:nvPr/>
            </p:nvSpPr>
            <p:spPr>
              <a:xfrm>
                <a:off x="9104870" y="3497376"/>
                <a:ext cx="659156" cy="301105"/>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SQL</a:t>
                </a: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Database</a:t>
                </a:r>
              </a:p>
            </p:txBody>
          </p:sp>
          <p:pic>
            <p:nvPicPr>
              <p:cNvPr id="172" name="Picture 171"/>
              <p:cNvPicPr>
                <a:picLocks noChangeAspect="1"/>
              </p:cNvPicPr>
              <p:nvPr/>
            </p:nvPicPr>
            <p:blipFill>
              <a:blip r:embed="rId32" cstate="print">
                <a:biLevel thresh="25000"/>
                <a:extLst>
                  <a:ext uri="{28A0092B-C50C-407E-A947-70E740481C1C}">
                    <a14:useLocalDpi xmlns:a14="http://schemas.microsoft.com/office/drawing/2010/main" val="0"/>
                  </a:ext>
                </a:extLst>
              </a:blip>
              <a:stretch>
                <a:fillRect/>
              </a:stretch>
            </p:blipFill>
            <p:spPr>
              <a:xfrm>
                <a:off x="8755248" y="3474294"/>
                <a:ext cx="296809" cy="296809"/>
              </a:xfrm>
              <a:prstGeom prst="rect">
                <a:avLst/>
              </a:prstGeom>
            </p:spPr>
          </p:pic>
        </p:grpSp>
        <p:grpSp>
          <p:nvGrpSpPr>
            <p:cNvPr id="390" name="Group 389"/>
            <p:cNvGrpSpPr/>
            <p:nvPr/>
          </p:nvGrpSpPr>
          <p:grpSpPr>
            <a:xfrm>
              <a:off x="8681505" y="4689849"/>
              <a:ext cx="1029708" cy="318154"/>
              <a:chOff x="8681505" y="4689849"/>
              <a:chExt cx="1029708" cy="318154"/>
            </a:xfrm>
          </p:grpSpPr>
          <p:sp>
            <p:nvSpPr>
              <p:cNvPr id="173" name="TextBox 172"/>
              <p:cNvSpPr txBox="1"/>
              <p:nvPr/>
            </p:nvSpPr>
            <p:spPr>
              <a:xfrm>
                <a:off x="9052057" y="4706898"/>
                <a:ext cx="659156" cy="301105"/>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err="1">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DocumentDB</a:t>
                </a:r>
                <a:endPar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endParaRPr>
              </a:p>
            </p:txBody>
          </p:sp>
          <p:pic>
            <p:nvPicPr>
              <p:cNvPr id="174" name="Picture 173"/>
              <p:cNvPicPr>
                <a:picLocks noChangeAspect="1"/>
              </p:cNvPicPr>
              <p:nvPr/>
            </p:nvPicPr>
            <p:blipFill>
              <a:blip r:embed="rId33" cstate="print">
                <a:biLevel thresh="25000"/>
                <a:extLst>
                  <a:ext uri="{28A0092B-C50C-407E-A947-70E740481C1C}">
                    <a14:useLocalDpi xmlns:a14="http://schemas.microsoft.com/office/drawing/2010/main" val="0"/>
                  </a:ext>
                </a:extLst>
              </a:blip>
              <a:stretch>
                <a:fillRect/>
              </a:stretch>
            </p:blipFill>
            <p:spPr>
              <a:xfrm>
                <a:off x="8681505" y="4689849"/>
                <a:ext cx="290620" cy="290619"/>
              </a:xfrm>
              <a:prstGeom prst="rect">
                <a:avLst/>
              </a:prstGeom>
            </p:spPr>
          </p:pic>
        </p:grpSp>
        <p:grpSp>
          <p:nvGrpSpPr>
            <p:cNvPr id="391" name="Group 390"/>
            <p:cNvGrpSpPr/>
            <p:nvPr/>
          </p:nvGrpSpPr>
          <p:grpSpPr>
            <a:xfrm>
              <a:off x="8728911" y="4040003"/>
              <a:ext cx="1011763" cy="318839"/>
              <a:chOff x="8728911" y="4040003"/>
              <a:chExt cx="1011763" cy="318839"/>
            </a:xfrm>
          </p:grpSpPr>
          <p:sp>
            <p:nvSpPr>
              <p:cNvPr id="175" name="TextBox 174"/>
              <p:cNvSpPr txBox="1"/>
              <p:nvPr/>
            </p:nvSpPr>
            <p:spPr>
              <a:xfrm>
                <a:off x="9081518" y="4057737"/>
                <a:ext cx="659156" cy="301105"/>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err="1">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Redis</a:t>
                </a:r>
                <a:endPar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endParaRP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Cache</a:t>
                </a:r>
              </a:p>
            </p:txBody>
          </p:sp>
          <p:pic>
            <p:nvPicPr>
              <p:cNvPr id="176" name="Picture 175"/>
              <p:cNvPicPr>
                <a:picLocks noChangeAspect="1"/>
              </p:cNvPicPr>
              <p:nvPr/>
            </p:nvPicPr>
            <p:blipFill>
              <a:blip r:embed="rId34" cstate="print">
                <a:biLevel thresh="25000"/>
                <a:extLst>
                  <a:ext uri="{28A0092B-C50C-407E-A947-70E740481C1C}">
                    <a14:useLocalDpi xmlns:a14="http://schemas.microsoft.com/office/drawing/2010/main" val="0"/>
                  </a:ext>
                </a:extLst>
              </a:blip>
              <a:stretch>
                <a:fillRect/>
              </a:stretch>
            </p:blipFill>
            <p:spPr>
              <a:xfrm>
                <a:off x="8728911" y="4040003"/>
                <a:ext cx="289282" cy="289282"/>
              </a:xfrm>
              <a:prstGeom prst="rect">
                <a:avLst/>
              </a:prstGeom>
            </p:spPr>
          </p:pic>
        </p:grpSp>
        <p:grpSp>
          <p:nvGrpSpPr>
            <p:cNvPr id="392" name="Group 391"/>
            <p:cNvGrpSpPr/>
            <p:nvPr/>
          </p:nvGrpSpPr>
          <p:grpSpPr>
            <a:xfrm>
              <a:off x="9789813" y="4065697"/>
              <a:ext cx="1011560" cy="362789"/>
              <a:chOff x="9789813" y="4065697"/>
              <a:chExt cx="1011560" cy="362789"/>
            </a:xfrm>
          </p:grpSpPr>
          <p:sp>
            <p:nvSpPr>
              <p:cNvPr id="177" name="TextBox 176"/>
              <p:cNvSpPr txBox="1"/>
              <p:nvPr/>
            </p:nvSpPr>
            <p:spPr>
              <a:xfrm>
                <a:off x="10142217" y="4127381"/>
                <a:ext cx="659156" cy="301105"/>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Search</a:t>
                </a:r>
              </a:p>
              <a:p>
                <a:pPr defTabSz="913676" eaLnBrk="0" fontAlgn="base" hangingPunct="0">
                  <a:lnSpc>
                    <a:spcPts val="800"/>
                  </a:lnSpc>
                  <a:spcBef>
                    <a:spcPct val="0"/>
                  </a:spcBef>
                  <a:spcAft>
                    <a:spcPct val="0"/>
                  </a:spcAft>
                  <a:defRPr/>
                </a:pPr>
                <a:endPar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endParaRPr>
              </a:p>
            </p:txBody>
          </p:sp>
          <p:pic>
            <p:nvPicPr>
              <p:cNvPr id="178" name="Picture 177"/>
              <p:cNvPicPr>
                <a:picLocks noChangeAspect="1"/>
              </p:cNvPicPr>
              <p:nvPr/>
            </p:nvPicPr>
            <p:blipFill>
              <a:blip r:embed="rId35" cstate="print">
                <a:biLevel thresh="25000"/>
                <a:extLst>
                  <a:ext uri="{28A0092B-C50C-407E-A947-70E740481C1C}">
                    <a14:useLocalDpi xmlns:a14="http://schemas.microsoft.com/office/drawing/2010/main" val="0"/>
                  </a:ext>
                </a:extLst>
              </a:blip>
              <a:stretch>
                <a:fillRect/>
              </a:stretch>
            </p:blipFill>
            <p:spPr>
              <a:xfrm>
                <a:off x="9789813" y="4065697"/>
                <a:ext cx="293993" cy="293993"/>
              </a:xfrm>
              <a:prstGeom prst="rect">
                <a:avLst/>
              </a:prstGeom>
            </p:spPr>
          </p:pic>
        </p:grpSp>
        <p:grpSp>
          <p:nvGrpSpPr>
            <p:cNvPr id="393" name="Group 392"/>
            <p:cNvGrpSpPr/>
            <p:nvPr/>
          </p:nvGrpSpPr>
          <p:grpSpPr>
            <a:xfrm>
              <a:off x="9795245" y="4668527"/>
              <a:ext cx="1014773" cy="328756"/>
              <a:chOff x="9795245" y="4668527"/>
              <a:chExt cx="1014773" cy="328756"/>
            </a:xfrm>
          </p:grpSpPr>
          <p:sp>
            <p:nvSpPr>
              <p:cNvPr id="179" name="TextBox 178"/>
              <p:cNvSpPr txBox="1"/>
              <p:nvPr/>
            </p:nvSpPr>
            <p:spPr>
              <a:xfrm>
                <a:off x="10150862" y="4696178"/>
                <a:ext cx="659156" cy="301105"/>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Tables</a:t>
                </a:r>
              </a:p>
            </p:txBody>
          </p:sp>
          <p:pic>
            <p:nvPicPr>
              <p:cNvPr id="180" name="Picture 179" descr="Storage table.png"/>
              <p:cNvPicPr>
                <a:picLocks noChangeAspect="1"/>
              </p:cNvPicPr>
              <p:nvPr/>
            </p:nvPicPr>
            <p:blipFill>
              <a:blip r:embed="rId36" cstate="print">
                <a:biLevel thresh="25000"/>
                <a:extLst>
                  <a:ext uri="{28A0092B-C50C-407E-A947-70E740481C1C}">
                    <a14:useLocalDpi xmlns:a14="http://schemas.microsoft.com/office/drawing/2010/main" val="0"/>
                  </a:ext>
                </a:extLst>
              </a:blip>
              <a:stretch>
                <a:fillRect/>
              </a:stretch>
            </p:blipFill>
            <p:spPr>
              <a:xfrm>
                <a:off x="9795245" y="4668527"/>
                <a:ext cx="288561" cy="288560"/>
              </a:xfrm>
              <a:prstGeom prst="rect">
                <a:avLst/>
              </a:prstGeom>
            </p:spPr>
          </p:pic>
        </p:grpSp>
        <p:grpSp>
          <p:nvGrpSpPr>
            <p:cNvPr id="389" name="Group 388"/>
            <p:cNvGrpSpPr/>
            <p:nvPr/>
          </p:nvGrpSpPr>
          <p:grpSpPr>
            <a:xfrm>
              <a:off x="9763191" y="3476801"/>
              <a:ext cx="751841" cy="347627"/>
              <a:chOff x="9763191" y="3476801"/>
              <a:chExt cx="751841" cy="347627"/>
            </a:xfrm>
          </p:grpSpPr>
          <p:pic>
            <p:nvPicPr>
              <p:cNvPr id="17" name="Picture 16"/>
              <p:cNvPicPr>
                <a:picLocks noChangeAspect="1"/>
              </p:cNvPicPr>
              <p:nvPr/>
            </p:nvPicPr>
            <p:blipFill>
              <a:blip r:embed="rId37"/>
              <a:stretch>
                <a:fillRect/>
              </a:stretch>
            </p:blipFill>
            <p:spPr>
              <a:xfrm>
                <a:off x="9763191" y="3476801"/>
                <a:ext cx="320616" cy="290558"/>
              </a:xfrm>
              <a:prstGeom prst="rect">
                <a:avLst/>
              </a:prstGeom>
            </p:spPr>
          </p:pic>
          <p:sp>
            <p:nvSpPr>
              <p:cNvPr id="246" name="TextBox 245"/>
              <p:cNvSpPr txBox="1"/>
              <p:nvPr/>
            </p:nvSpPr>
            <p:spPr>
              <a:xfrm>
                <a:off x="10117219" y="3498352"/>
                <a:ext cx="397813" cy="326076"/>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SQL Data</a:t>
                </a: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Warehouse</a:t>
                </a:r>
              </a:p>
            </p:txBody>
          </p:sp>
        </p:grpSp>
      </p:grpSp>
      <p:sp>
        <p:nvSpPr>
          <p:cNvPr id="9" name="Freeform 8"/>
          <p:cNvSpPr/>
          <p:nvPr/>
        </p:nvSpPr>
        <p:spPr bwMode="auto">
          <a:xfrm>
            <a:off x="10963351" y="2667894"/>
            <a:ext cx="67681" cy="37952"/>
          </a:xfrm>
          <a:custGeom>
            <a:avLst/>
            <a:gdLst>
              <a:gd name="connsiteX0" fmla="*/ 0 w 69056"/>
              <a:gd name="connsiteY0" fmla="*/ 16668 h 38723"/>
              <a:gd name="connsiteX1" fmla="*/ 26194 w 69056"/>
              <a:gd name="connsiteY1" fmla="*/ 7143 h 38723"/>
              <a:gd name="connsiteX2" fmla="*/ 28575 w 69056"/>
              <a:gd name="connsiteY2" fmla="*/ 0 h 38723"/>
              <a:gd name="connsiteX3" fmla="*/ 30956 w 69056"/>
              <a:gd name="connsiteY3" fmla="*/ 7143 h 38723"/>
              <a:gd name="connsiteX4" fmla="*/ 33337 w 69056"/>
              <a:gd name="connsiteY4" fmla="*/ 38100 h 38723"/>
              <a:gd name="connsiteX5" fmla="*/ 35719 w 69056"/>
              <a:gd name="connsiteY5" fmla="*/ 28575 h 38723"/>
              <a:gd name="connsiteX6" fmla="*/ 42862 w 69056"/>
              <a:gd name="connsiteY6" fmla="*/ 23812 h 38723"/>
              <a:gd name="connsiteX7" fmla="*/ 69056 w 69056"/>
              <a:gd name="connsiteY7" fmla="*/ 19050 h 38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056" h="38723">
                <a:moveTo>
                  <a:pt x="0" y="16668"/>
                </a:moveTo>
                <a:cubicBezTo>
                  <a:pt x="14329" y="14877"/>
                  <a:pt x="18768" y="18282"/>
                  <a:pt x="26194" y="7143"/>
                </a:cubicBezTo>
                <a:cubicBezTo>
                  <a:pt x="27586" y="5055"/>
                  <a:pt x="27781" y="2381"/>
                  <a:pt x="28575" y="0"/>
                </a:cubicBezTo>
                <a:cubicBezTo>
                  <a:pt x="29369" y="2381"/>
                  <a:pt x="30645" y="4653"/>
                  <a:pt x="30956" y="7143"/>
                </a:cubicBezTo>
                <a:cubicBezTo>
                  <a:pt x="32240" y="17413"/>
                  <a:pt x="31092" y="27997"/>
                  <a:pt x="33337" y="38100"/>
                </a:cubicBezTo>
                <a:cubicBezTo>
                  <a:pt x="34047" y="41295"/>
                  <a:pt x="33904" y="31298"/>
                  <a:pt x="35719" y="28575"/>
                </a:cubicBezTo>
                <a:cubicBezTo>
                  <a:pt x="37306" y="26194"/>
                  <a:pt x="40247" y="24974"/>
                  <a:pt x="42862" y="23812"/>
                </a:cubicBezTo>
                <a:cubicBezTo>
                  <a:pt x="56400" y="17795"/>
                  <a:pt x="55699" y="19050"/>
                  <a:pt x="69056" y="19050"/>
                </a:cubicBezTo>
              </a:path>
            </a:pathLst>
          </a:cu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13782">
              <a:defRPr/>
            </a:pPr>
            <a:endParaRPr lang="en-US" sz="1799">
              <a:solidFill>
                <a:srgbClr val="FFFFFF"/>
              </a:solidFill>
              <a:latin typeface="Segoe UI"/>
            </a:endParaRPr>
          </a:p>
        </p:txBody>
      </p:sp>
      <p:grpSp>
        <p:nvGrpSpPr>
          <p:cNvPr id="337" name="Group 336"/>
          <p:cNvGrpSpPr/>
          <p:nvPr/>
        </p:nvGrpSpPr>
        <p:grpSpPr>
          <a:xfrm>
            <a:off x="10503943" y="1173778"/>
            <a:ext cx="991142" cy="327661"/>
            <a:chOff x="11200294" y="2143330"/>
            <a:chExt cx="1011280" cy="334317"/>
          </a:xfrm>
        </p:grpSpPr>
        <p:sp>
          <p:nvSpPr>
            <p:cNvPr id="197" name="TextBox 196"/>
            <p:cNvSpPr txBox="1"/>
            <p:nvPr/>
          </p:nvSpPr>
          <p:spPr>
            <a:xfrm>
              <a:off x="11552418" y="2176542"/>
              <a:ext cx="659156" cy="301105"/>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Azure AD </a:t>
              </a: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Connect Health</a:t>
              </a:r>
            </a:p>
          </p:txBody>
        </p:sp>
        <p:grpSp>
          <p:nvGrpSpPr>
            <p:cNvPr id="229" name="Group 228"/>
            <p:cNvGrpSpPr/>
            <p:nvPr/>
          </p:nvGrpSpPr>
          <p:grpSpPr>
            <a:xfrm>
              <a:off x="11200294" y="2143330"/>
              <a:ext cx="293741" cy="279390"/>
              <a:chOff x="10757647" y="1125048"/>
              <a:chExt cx="293741" cy="279390"/>
            </a:xfrm>
          </p:grpSpPr>
          <p:pic>
            <p:nvPicPr>
              <p:cNvPr id="222" name="Picture 221" descr="Azure Active Directory.png"/>
              <p:cNvPicPr>
                <a:picLocks noChangeAspect="1"/>
              </p:cNvPicPr>
              <p:nvPr/>
            </p:nvPicPr>
            <p:blipFill>
              <a:blip r:embed="rId18" cstate="print">
                <a:biLevel thresh="25000"/>
                <a:extLst>
                  <a:ext uri="{28A0092B-C50C-407E-A947-70E740481C1C}">
                    <a14:useLocalDpi xmlns:a14="http://schemas.microsoft.com/office/drawing/2010/main" val="0"/>
                  </a:ext>
                </a:extLst>
              </a:blip>
              <a:stretch>
                <a:fillRect/>
              </a:stretch>
            </p:blipFill>
            <p:spPr>
              <a:xfrm>
                <a:off x="10757647" y="1125048"/>
                <a:ext cx="262077" cy="262076"/>
              </a:xfrm>
              <a:prstGeom prst="rect">
                <a:avLst/>
              </a:prstGeom>
            </p:spPr>
          </p:pic>
          <p:sp>
            <p:nvSpPr>
              <p:cNvPr id="2" name="Heart 1"/>
              <p:cNvSpPr/>
              <p:nvPr/>
            </p:nvSpPr>
            <p:spPr bwMode="auto">
              <a:xfrm>
                <a:off x="10905025" y="1275030"/>
                <a:ext cx="146363" cy="129408"/>
              </a:xfrm>
              <a:prstGeom prst="heart">
                <a:avLst/>
              </a:prstGeom>
              <a:solidFill>
                <a:schemeClr val="bg1"/>
              </a:solidFill>
              <a:ln w="12700">
                <a:solidFill>
                  <a:srgbClr val="00569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828" fontAlgn="base">
                  <a:lnSpc>
                    <a:spcPct val="90000"/>
                  </a:lnSpc>
                  <a:spcBef>
                    <a:spcPct val="0"/>
                  </a:spcBef>
                  <a:spcAft>
                    <a:spcPct val="0"/>
                  </a:spcAft>
                  <a:defRPr/>
                </a:pPr>
                <a:endParaRPr lang="en-US" sz="1960" b="1" dirty="0">
                  <a:solidFill>
                    <a:srgbClr val="FFFFFF"/>
                  </a:solidFill>
                  <a:latin typeface="Segoe UI Light"/>
                  <a:ea typeface="Segoe UI" pitchFamily="34" charset="0"/>
                  <a:cs typeface="Segoe UI" pitchFamily="34" charset="0"/>
                </a:endParaRPr>
              </a:p>
            </p:txBody>
          </p:sp>
          <p:grpSp>
            <p:nvGrpSpPr>
              <p:cNvPr id="22" name="Group 21"/>
              <p:cNvGrpSpPr/>
              <p:nvPr/>
            </p:nvGrpSpPr>
            <p:grpSpPr>
              <a:xfrm>
                <a:off x="10911015" y="1312918"/>
                <a:ext cx="107890" cy="50915"/>
                <a:chOff x="11033154" y="1382736"/>
                <a:chExt cx="155481" cy="72283"/>
              </a:xfrm>
            </p:grpSpPr>
            <p:cxnSp>
              <p:nvCxnSpPr>
                <p:cNvPr id="11" name="Straight Connector 10"/>
                <p:cNvCxnSpPr/>
                <p:nvPr/>
              </p:nvCxnSpPr>
              <p:spPr>
                <a:xfrm flipV="1">
                  <a:off x="11033154" y="1413481"/>
                  <a:ext cx="50167" cy="1722"/>
                </a:xfrm>
                <a:prstGeom prst="line">
                  <a:avLst/>
                </a:prstGeom>
                <a:ln>
                  <a:solidFill>
                    <a:srgbClr val="00569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V="1">
                  <a:off x="11138468" y="1418244"/>
                  <a:ext cx="50167" cy="1722"/>
                </a:xfrm>
                <a:prstGeom prst="line">
                  <a:avLst/>
                </a:prstGeom>
                <a:ln>
                  <a:solidFill>
                    <a:srgbClr val="00569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11113046" y="1382736"/>
                  <a:ext cx="1" cy="70787"/>
                </a:xfrm>
                <a:prstGeom prst="line">
                  <a:avLst/>
                </a:prstGeom>
                <a:ln>
                  <a:solidFill>
                    <a:srgbClr val="00569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flipV="1">
                  <a:off x="11080878" y="1387719"/>
                  <a:ext cx="25083" cy="27484"/>
                </a:xfrm>
                <a:prstGeom prst="line">
                  <a:avLst/>
                </a:prstGeom>
                <a:ln>
                  <a:solidFill>
                    <a:srgbClr val="00569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V="1">
                  <a:off x="11105959" y="1418129"/>
                  <a:ext cx="34927" cy="36890"/>
                </a:xfrm>
                <a:prstGeom prst="line">
                  <a:avLst/>
                </a:prstGeom>
                <a:ln>
                  <a:solidFill>
                    <a:srgbClr val="005695"/>
                  </a:solidFill>
                  <a:headEnd type="none"/>
                  <a:tailEnd type="none"/>
                </a:ln>
              </p:spPr>
              <p:style>
                <a:lnRef idx="1">
                  <a:schemeClr val="accent1"/>
                </a:lnRef>
                <a:fillRef idx="0">
                  <a:schemeClr val="accent1"/>
                </a:fillRef>
                <a:effectRef idx="0">
                  <a:schemeClr val="accent1"/>
                </a:effectRef>
                <a:fontRef idx="minor">
                  <a:schemeClr val="tx1"/>
                </a:fontRef>
              </p:style>
            </p:cxnSp>
          </p:grpSp>
        </p:grpSp>
      </p:grpSp>
      <p:grpSp>
        <p:nvGrpSpPr>
          <p:cNvPr id="20" name="Group 19"/>
          <p:cNvGrpSpPr/>
          <p:nvPr/>
        </p:nvGrpSpPr>
        <p:grpSpPr>
          <a:xfrm>
            <a:off x="5950960" y="5128521"/>
            <a:ext cx="826764" cy="339287"/>
            <a:chOff x="6071870" y="5231313"/>
            <a:chExt cx="843562" cy="346180"/>
          </a:xfrm>
        </p:grpSpPr>
        <p:sp>
          <p:nvSpPr>
            <p:cNvPr id="24" name="Rectangle 23"/>
            <p:cNvSpPr/>
            <p:nvPr/>
          </p:nvSpPr>
          <p:spPr bwMode="auto">
            <a:xfrm>
              <a:off x="6071870" y="5231313"/>
              <a:ext cx="843562" cy="346180"/>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04705" tIns="44809" rIns="0" bIns="140572" numCol="1" spcCol="0" rtlCol="0" fromWordArt="0" anchor="t" anchorCtr="0" forceAA="0" compatLnSpc="1">
              <a:prstTxWarp prst="textNoShape">
                <a:avLst/>
              </a:prstTxWarp>
              <a:noAutofit/>
            </a:bodyPr>
            <a:lstStyle/>
            <a:p>
              <a:pPr defTabSz="895654"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Virtual Network</a:t>
              </a:r>
            </a:p>
          </p:txBody>
        </p:sp>
        <p:pic>
          <p:nvPicPr>
            <p:cNvPr id="227" name="Picture 226"/>
            <p:cNvPicPr>
              <a:picLocks noChangeAspect="1"/>
            </p:cNvPicPr>
            <p:nvPr/>
          </p:nvPicPr>
          <p:blipFill>
            <a:blip r:embed="rId38" cstate="print">
              <a:biLevel thresh="25000"/>
              <a:extLst>
                <a:ext uri="{28A0092B-C50C-407E-A947-70E740481C1C}">
                  <a14:useLocalDpi xmlns:a14="http://schemas.microsoft.com/office/drawing/2010/main" val="0"/>
                </a:ext>
              </a:extLst>
            </a:blip>
            <a:stretch>
              <a:fillRect/>
            </a:stretch>
          </p:blipFill>
          <p:spPr>
            <a:xfrm>
              <a:off x="6081595" y="5248173"/>
              <a:ext cx="267702" cy="267702"/>
            </a:xfrm>
            <a:prstGeom prst="rect">
              <a:avLst/>
            </a:prstGeom>
          </p:spPr>
        </p:pic>
      </p:grpSp>
      <p:grpSp>
        <p:nvGrpSpPr>
          <p:cNvPr id="237" name="Group 236"/>
          <p:cNvGrpSpPr/>
          <p:nvPr/>
        </p:nvGrpSpPr>
        <p:grpSpPr>
          <a:xfrm>
            <a:off x="8468910" y="5115343"/>
            <a:ext cx="796613" cy="352380"/>
            <a:chOff x="8640978" y="5217867"/>
            <a:chExt cx="812799" cy="359540"/>
          </a:xfrm>
        </p:grpSpPr>
        <p:sp>
          <p:nvSpPr>
            <p:cNvPr id="27" name="Rectangle 26"/>
            <p:cNvSpPr/>
            <p:nvPr/>
          </p:nvSpPr>
          <p:spPr bwMode="auto">
            <a:xfrm>
              <a:off x="8640978" y="5230981"/>
              <a:ext cx="812799" cy="346426"/>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04705" tIns="44809" rIns="0" bIns="140572" numCol="1" spcCol="0" rtlCol="0" fromWordArt="0" anchor="t" anchorCtr="0" forceAA="0" compatLnSpc="1">
              <a:prstTxWarp prst="textNoShape">
                <a:avLst/>
              </a:prstTxWarp>
              <a:noAutofit/>
            </a:bodyPr>
            <a:lstStyle/>
            <a:p>
              <a:pPr defTabSz="895654"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Express</a:t>
              </a:r>
            </a:p>
            <a:p>
              <a:pPr defTabSz="895654"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Route</a:t>
              </a:r>
            </a:p>
          </p:txBody>
        </p:sp>
        <p:pic>
          <p:nvPicPr>
            <p:cNvPr id="228" name="Picture 227"/>
            <p:cNvPicPr>
              <a:picLocks noChangeAspect="1"/>
            </p:cNvPicPr>
            <p:nvPr/>
          </p:nvPicPr>
          <p:blipFill>
            <a:blip r:embed="rId39" cstate="print">
              <a:biLevel thresh="25000"/>
              <a:extLst>
                <a:ext uri="{28A0092B-C50C-407E-A947-70E740481C1C}">
                  <a14:useLocalDpi xmlns:a14="http://schemas.microsoft.com/office/drawing/2010/main" val="0"/>
                </a:ext>
              </a:extLst>
            </a:blip>
            <a:stretch>
              <a:fillRect/>
            </a:stretch>
          </p:blipFill>
          <p:spPr>
            <a:xfrm>
              <a:off x="8669836" y="5217867"/>
              <a:ext cx="251761" cy="251761"/>
            </a:xfrm>
            <a:prstGeom prst="rect">
              <a:avLst/>
            </a:prstGeom>
          </p:spPr>
        </p:pic>
      </p:grpSp>
      <p:grpSp>
        <p:nvGrpSpPr>
          <p:cNvPr id="16" name="Group 15"/>
          <p:cNvGrpSpPr/>
          <p:nvPr/>
        </p:nvGrpSpPr>
        <p:grpSpPr>
          <a:xfrm>
            <a:off x="2943547" y="5128524"/>
            <a:ext cx="897201" cy="356190"/>
            <a:chOff x="3003353" y="5231315"/>
            <a:chExt cx="915430" cy="363427"/>
          </a:xfrm>
        </p:grpSpPr>
        <p:sp>
          <p:nvSpPr>
            <p:cNvPr id="25" name="Rectangle 24"/>
            <p:cNvSpPr/>
            <p:nvPr/>
          </p:nvSpPr>
          <p:spPr bwMode="auto">
            <a:xfrm>
              <a:off x="3003353" y="5231315"/>
              <a:ext cx="915430" cy="363427"/>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04705" tIns="44809" rIns="0" bIns="140572" numCol="1" spcCol="0" rtlCol="0" fromWordArt="0" anchor="t" anchorCtr="0" forceAA="0" compatLnSpc="1">
              <a:prstTxWarp prst="textNoShape">
                <a:avLst/>
              </a:prstTxWarp>
              <a:noAutofit/>
            </a:bodyPr>
            <a:lstStyle/>
            <a:p>
              <a:pPr defTabSz="895654"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BLOB Storage</a:t>
              </a:r>
            </a:p>
          </p:txBody>
        </p:sp>
        <p:pic>
          <p:nvPicPr>
            <p:cNvPr id="232" name="Picture 231" descr="Storage blob.png"/>
            <p:cNvPicPr>
              <a:picLocks noChangeAspect="1"/>
            </p:cNvPicPr>
            <p:nvPr/>
          </p:nvPicPr>
          <p:blipFill>
            <a:blip r:embed="rId40" cstate="print">
              <a:biLevel thresh="25000"/>
              <a:extLst>
                <a:ext uri="{28A0092B-C50C-407E-A947-70E740481C1C}">
                  <a14:useLocalDpi xmlns:a14="http://schemas.microsoft.com/office/drawing/2010/main" val="0"/>
                </a:ext>
              </a:extLst>
            </a:blip>
            <a:stretch>
              <a:fillRect/>
            </a:stretch>
          </p:blipFill>
          <p:spPr>
            <a:xfrm>
              <a:off x="3032767" y="5271308"/>
              <a:ext cx="247169" cy="247170"/>
            </a:xfrm>
            <a:prstGeom prst="rect">
              <a:avLst/>
            </a:prstGeom>
          </p:spPr>
        </p:pic>
      </p:grpSp>
      <p:grpSp>
        <p:nvGrpSpPr>
          <p:cNvPr id="18" name="Group 17"/>
          <p:cNvGrpSpPr/>
          <p:nvPr/>
        </p:nvGrpSpPr>
        <p:grpSpPr>
          <a:xfrm>
            <a:off x="3915488" y="5128523"/>
            <a:ext cx="818591" cy="356190"/>
            <a:chOff x="3995042" y="5231314"/>
            <a:chExt cx="835223" cy="363427"/>
          </a:xfrm>
        </p:grpSpPr>
        <p:sp>
          <p:nvSpPr>
            <p:cNvPr id="26" name="Rectangle 25"/>
            <p:cNvSpPr/>
            <p:nvPr/>
          </p:nvSpPr>
          <p:spPr bwMode="auto">
            <a:xfrm>
              <a:off x="3995042" y="5231314"/>
              <a:ext cx="835223" cy="363427"/>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04705" tIns="44809" rIns="0" bIns="140572" numCol="1" spcCol="0" rtlCol="0" fromWordArt="0" anchor="t" anchorCtr="0" forceAA="0" compatLnSpc="1">
              <a:prstTxWarp prst="textNoShape">
                <a:avLst/>
              </a:prstTxWarp>
              <a:noAutofit/>
            </a:bodyPr>
            <a:lstStyle/>
            <a:p>
              <a:pPr defTabSz="895654"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Azure Files</a:t>
              </a:r>
            </a:p>
          </p:txBody>
        </p:sp>
        <p:pic>
          <p:nvPicPr>
            <p:cNvPr id="233" name="Picture 232" descr="Storage blob.png"/>
            <p:cNvPicPr>
              <a:picLocks noChangeAspect="1"/>
            </p:cNvPicPr>
            <p:nvPr/>
          </p:nvPicPr>
          <p:blipFill>
            <a:blip r:embed="rId40" cstate="print">
              <a:biLevel thresh="25000"/>
              <a:extLst>
                <a:ext uri="{28A0092B-C50C-407E-A947-70E740481C1C}">
                  <a14:useLocalDpi xmlns:a14="http://schemas.microsoft.com/office/drawing/2010/main" val="0"/>
                </a:ext>
              </a:extLst>
            </a:blip>
            <a:stretch>
              <a:fillRect/>
            </a:stretch>
          </p:blipFill>
          <p:spPr>
            <a:xfrm>
              <a:off x="4024079" y="5271308"/>
              <a:ext cx="247169" cy="247170"/>
            </a:xfrm>
            <a:prstGeom prst="rect">
              <a:avLst/>
            </a:prstGeom>
          </p:spPr>
        </p:pic>
      </p:grpSp>
      <p:grpSp>
        <p:nvGrpSpPr>
          <p:cNvPr id="19" name="Group 18"/>
          <p:cNvGrpSpPr/>
          <p:nvPr/>
        </p:nvGrpSpPr>
        <p:grpSpPr>
          <a:xfrm>
            <a:off x="4827507" y="5128522"/>
            <a:ext cx="819573" cy="356190"/>
            <a:chOff x="4925592" y="5231313"/>
            <a:chExt cx="836224" cy="363427"/>
          </a:xfrm>
        </p:grpSpPr>
        <p:sp>
          <p:nvSpPr>
            <p:cNvPr id="61" name="Rectangle 60"/>
            <p:cNvSpPr/>
            <p:nvPr/>
          </p:nvSpPr>
          <p:spPr bwMode="auto">
            <a:xfrm>
              <a:off x="4925592" y="5231313"/>
              <a:ext cx="836224" cy="363427"/>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04705" tIns="44809" rIns="0" bIns="140572" numCol="1" spcCol="0" rtlCol="0" fromWordArt="0" anchor="t" anchorCtr="0" forceAA="0" compatLnSpc="1">
              <a:prstTxWarp prst="textNoShape">
                <a:avLst/>
              </a:prstTxWarp>
              <a:noAutofit/>
            </a:bodyPr>
            <a:lstStyle/>
            <a:p>
              <a:pPr defTabSz="895654"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Premium Storage</a:t>
              </a:r>
            </a:p>
          </p:txBody>
        </p:sp>
        <p:pic>
          <p:nvPicPr>
            <p:cNvPr id="234" name="Picture 233" descr="Storage blob.png"/>
            <p:cNvPicPr>
              <a:picLocks noChangeAspect="1"/>
            </p:cNvPicPr>
            <p:nvPr/>
          </p:nvPicPr>
          <p:blipFill>
            <a:blip r:embed="rId40" cstate="print">
              <a:biLevel thresh="25000"/>
              <a:extLst>
                <a:ext uri="{28A0092B-C50C-407E-A947-70E740481C1C}">
                  <a14:useLocalDpi xmlns:a14="http://schemas.microsoft.com/office/drawing/2010/main" val="0"/>
                </a:ext>
              </a:extLst>
            </a:blip>
            <a:stretch>
              <a:fillRect/>
            </a:stretch>
          </p:blipFill>
          <p:spPr>
            <a:xfrm>
              <a:off x="4947024" y="5271308"/>
              <a:ext cx="247169" cy="247170"/>
            </a:xfrm>
            <a:prstGeom prst="rect">
              <a:avLst/>
            </a:prstGeom>
          </p:spPr>
        </p:pic>
      </p:grpSp>
      <p:grpSp>
        <p:nvGrpSpPr>
          <p:cNvPr id="13" name="Group 12"/>
          <p:cNvGrpSpPr/>
          <p:nvPr/>
        </p:nvGrpSpPr>
        <p:grpSpPr>
          <a:xfrm>
            <a:off x="438353" y="5134422"/>
            <a:ext cx="792104" cy="348975"/>
            <a:chOff x="165906" y="5237334"/>
            <a:chExt cx="808197" cy="356066"/>
          </a:xfrm>
        </p:grpSpPr>
        <p:sp>
          <p:nvSpPr>
            <p:cNvPr id="43" name="Rectangle 42"/>
            <p:cNvSpPr/>
            <p:nvPr/>
          </p:nvSpPr>
          <p:spPr bwMode="auto">
            <a:xfrm>
              <a:off x="165906" y="5237334"/>
              <a:ext cx="808197" cy="356066"/>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04705" tIns="44809" rIns="0" bIns="140572" numCol="1" spcCol="0" rtlCol="0" fromWordArt="0" anchor="t" anchorCtr="0" forceAA="0" compatLnSpc="1">
              <a:prstTxWarp prst="textNoShape">
                <a:avLst/>
              </a:prstTxWarp>
              <a:noAutofit/>
            </a:bodyPr>
            <a:lstStyle/>
            <a:p>
              <a:pPr defTabSz="895654"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Virtual Machines</a:t>
              </a:r>
            </a:p>
          </p:txBody>
        </p:sp>
        <p:pic>
          <p:nvPicPr>
            <p:cNvPr id="235" name="Picture 234"/>
            <p:cNvPicPr>
              <a:picLocks noChangeAspect="1"/>
            </p:cNvPicPr>
            <p:nvPr/>
          </p:nvPicPr>
          <p:blipFill>
            <a:blip r:embed="rId41" cstate="print">
              <a:biLevel thresh="25000"/>
              <a:extLst>
                <a:ext uri="{28A0092B-C50C-407E-A947-70E740481C1C}">
                  <a14:useLocalDpi xmlns:a14="http://schemas.microsoft.com/office/drawing/2010/main" val="0"/>
                </a:ext>
              </a:extLst>
            </a:blip>
            <a:stretch>
              <a:fillRect/>
            </a:stretch>
          </p:blipFill>
          <p:spPr>
            <a:xfrm>
              <a:off x="186771" y="5275561"/>
              <a:ext cx="261581" cy="261582"/>
            </a:xfrm>
            <a:prstGeom prst="rect">
              <a:avLst/>
            </a:prstGeom>
            <a:ln>
              <a:noFill/>
            </a:ln>
          </p:spPr>
        </p:pic>
      </p:grpSp>
      <p:grpSp>
        <p:nvGrpSpPr>
          <p:cNvPr id="328" name="Group 327"/>
          <p:cNvGrpSpPr/>
          <p:nvPr/>
        </p:nvGrpSpPr>
        <p:grpSpPr>
          <a:xfrm>
            <a:off x="10533776" y="1639015"/>
            <a:ext cx="952804" cy="337292"/>
            <a:chOff x="11248838" y="2589753"/>
            <a:chExt cx="972163" cy="344144"/>
          </a:xfrm>
        </p:grpSpPr>
        <p:sp>
          <p:nvSpPr>
            <p:cNvPr id="236" name="TextBox 235"/>
            <p:cNvSpPr txBox="1"/>
            <p:nvPr/>
          </p:nvSpPr>
          <p:spPr>
            <a:xfrm>
              <a:off x="11561845" y="2589753"/>
              <a:ext cx="659156" cy="301105"/>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AD Privileged</a:t>
              </a: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Identity </a:t>
              </a: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Management</a:t>
              </a:r>
            </a:p>
          </p:txBody>
        </p:sp>
        <p:pic>
          <p:nvPicPr>
            <p:cNvPr id="272" name="Picture 271"/>
            <p:cNvPicPr>
              <a:picLocks noChangeAspect="1"/>
            </p:cNvPicPr>
            <p:nvPr/>
          </p:nvPicPr>
          <p:blipFill>
            <a:blip r:embed="rId42"/>
            <a:stretch>
              <a:fillRect/>
            </a:stretch>
          </p:blipFill>
          <p:spPr>
            <a:xfrm>
              <a:off x="11248838" y="2615973"/>
              <a:ext cx="245456" cy="317924"/>
            </a:xfrm>
            <a:prstGeom prst="rect">
              <a:avLst/>
            </a:prstGeom>
          </p:spPr>
        </p:pic>
      </p:grpSp>
      <p:grpSp>
        <p:nvGrpSpPr>
          <p:cNvPr id="238" name="Group 237"/>
          <p:cNvGrpSpPr/>
          <p:nvPr/>
        </p:nvGrpSpPr>
        <p:grpSpPr>
          <a:xfrm>
            <a:off x="9306113" y="5128195"/>
            <a:ext cx="903290" cy="339528"/>
            <a:chOff x="9495191" y="5230981"/>
            <a:chExt cx="921643" cy="346426"/>
          </a:xfrm>
        </p:grpSpPr>
        <p:sp>
          <p:nvSpPr>
            <p:cNvPr id="28" name="Rectangle 27"/>
            <p:cNvSpPr/>
            <p:nvPr/>
          </p:nvSpPr>
          <p:spPr bwMode="auto">
            <a:xfrm>
              <a:off x="9495191" y="5230981"/>
              <a:ext cx="921643" cy="346426"/>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04705" tIns="44809" rIns="0" bIns="140572" numCol="1" spcCol="0" rtlCol="0" fromWordArt="0" anchor="t" anchorCtr="0" forceAA="0" compatLnSpc="1">
              <a:prstTxWarp prst="textNoShape">
                <a:avLst/>
              </a:prstTxWarp>
              <a:noAutofit/>
            </a:bodyPr>
            <a:lstStyle/>
            <a:p>
              <a:pPr defTabSz="895654"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Traffic Manager</a:t>
              </a:r>
            </a:p>
          </p:txBody>
        </p:sp>
        <p:pic>
          <p:nvPicPr>
            <p:cNvPr id="89" name="Picture 88"/>
            <p:cNvPicPr>
              <a:picLocks noChangeAspect="1"/>
            </p:cNvPicPr>
            <p:nvPr/>
          </p:nvPicPr>
          <p:blipFill>
            <a:blip r:embed="rId43" cstate="print">
              <a:biLevel thresh="25000"/>
              <a:extLst>
                <a:ext uri="{28A0092B-C50C-407E-A947-70E740481C1C}">
                  <a14:useLocalDpi xmlns:a14="http://schemas.microsoft.com/office/drawing/2010/main" val="0"/>
                </a:ext>
              </a:extLst>
            </a:blip>
            <a:stretch>
              <a:fillRect/>
            </a:stretch>
          </p:blipFill>
          <p:spPr>
            <a:xfrm>
              <a:off x="9542996" y="5273467"/>
              <a:ext cx="210127" cy="210127"/>
            </a:xfrm>
            <a:prstGeom prst="rect">
              <a:avLst/>
            </a:prstGeom>
          </p:spPr>
        </p:pic>
      </p:grpSp>
      <p:grpSp>
        <p:nvGrpSpPr>
          <p:cNvPr id="241" name="Group 240"/>
          <p:cNvGrpSpPr/>
          <p:nvPr/>
        </p:nvGrpSpPr>
        <p:grpSpPr>
          <a:xfrm>
            <a:off x="11146076" y="5128195"/>
            <a:ext cx="853066" cy="339528"/>
            <a:chOff x="11372540" y="5230981"/>
            <a:chExt cx="870398" cy="346426"/>
          </a:xfrm>
        </p:grpSpPr>
        <p:sp>
          <p:nvSpPr>
            <p:cNvPr id="247" name="Rectangle 246"/>
            <p:cNvSpPr/>
            <p:nvPr/>
          </p:nvSpPr>
          <p:spPr bwMode="auto">
            <a:xfrm>
              <a:off x="11372540" y="5230981"/>
              <a:ext cx="870398" cy="346426"/>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04705" tIns="44809" rIns="0" bIns="140572" numCol="1" spcCol="0" rtlCol="0" fromWordArt="0" anchor="t" anchorCtr="0" forceAA="0" compatLnSpc="1">
              <a:prstTxWarp prst="textNoShape">
                <a:avLst/>
              </a:prstTxWarp>
              <a:noAutofit/>
            </a:bodyPr>
            <a:lstStyle/>
            <a:p>
              <a:pPr defTabSz="895654"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Application Gateway</a:t>
              </a:r>
            </a:p>
          </p:txBody>
        </p:sp>
        <p:sp>
          <p:nvSpPr>
            <p:cNvPr id="327" name="Freeform 326"/>
            <p:cNvSpPr/>
            <p:nvPr/>
          </p:nvSpPr>
          <p:spPr bwMode="auto">
            <a:xfrm rot="2700000">
              <a:off x="11422699" y="5296394"/>
              <a:ext cx="188089" cy="188089"/>
            </a:xfrm>
            <a:custGeom>
              <a:avLst/>
              <a:gdLst>
                <a:gd name="connsiteX0" fmla="*/ 314803 w 613867"/>
                <a:gd name="connsiteY0" fmla="*/ 374281 h 613867"/>
                <a:gd name="connsiteX1" fmla="*/ 390557 w 613867"/>
                <a:gd name="connsiteY1" fmla="*/ 450035 h 613867"/>
                <a:gd name="connsiteX2" fmla="*/ 330696 w 613867"/>
                <a:gd name="connsiteY2" fmla="*/ 509896 h 613867"/>
                <a:gd name="connsiteX3" fmla="*/ 507842 w 613867"/>
                <a:gd name="connsiteY3" fmla="*/ 504902 h 613867"/>
                <a:gd name="connsiteX4" fmla="*/ 512837 w 613867"/>
                <a:gd name="connsiteY4" fmla="*/ 327756 h 613867"/>
                <a:gd name="connsiteX5" fmla="*/ 452975 w 613867"/>
                <a:gd name="connsiteY5" fmla="*/ 387617 h 613867"/>
                <a:gd name="connsiteX6" fmla="*/ 377221 w 613867"/>
                <a:gd name="connsiteY6" fmla="*/ 311863 h 613867"/>
                <a:gd name="connsiteX7" fmla="*/ 367619 w 613867"/>
                <a:gd name="connsiteY7" fmla="*/ 63753 h 613867"/>
                <a:gd name="connsiteX8" fmla="*/ 372612 w 613867"/>
                <a:gd name="connsiteY8" fmla="*/ 240900 h 613867"/>
                <a:gd name="connsiteX9" fmla="*/ 549761 w 613867"/>
                <a:gd name="connsiteY9" fmla="*/ 245895 h 613867"/>
                <a:gd name="connsiteX10" fmla="*/ 489898 w 613867"/>
                <a:gd name="connsiteY10" fmla="*/ 186033 h 613867"/>
                <a:gd name="connsiteX11" fmla="*/ 565652 w 613867"/>
                <a:gd name="connsiteY11" fmla="*/ 110279 h 613867"/>
                <a:gd name="connsiteX12" fmla="*/ 503234 w 613867"/>
                <a:gd name="connsiteY12" fmla="*/ 47861 h 613867"/>
                <a:gd name="connsiteX13" fmla="*/ 427480 w 613867"/>
                <a:gd name="connsiteY13" fmla="*/ 123615 h 613867"/>
                <a:gd name="connsiteX14" fmla="*/ 60550 w 613867"/>
                <a:gd name="connsiteY14" fmla="*/ 370823 h 613867"/>
                <a:gd name="connsiteX15" fmla="*/ 120411 w 613867"/>
                <a:gd name="connsiteY15" fmla="*/ 430684 h 613867"/>
                <a:gd name="connsiteX16" fmla="*/ 44657 w 613867"/>
                <a:gd name="connsiteY16" fmla="*/ 506438 h 613867"/>
                <a:gd name="connsiteX17" fmla="*/ 107075 w 613867"/>
                <a:gd name="connsiteY17" fmla="*/ 568856 h 613867"/>
                <a:gd name="connsiteX18" fmla="*/ 182829 w 613867"/>
                <a:gd name="connsiteY18" fmla="*/ 493102 h 613867"/>
                <a:gd name="connsiteX19" fmla="*/ 242691 w 613867"/>
                <a:gd name="connsiteY19" fmla="*/ 552964 h 613867"/>
                <a:gd name="connsiteX20" fmla="*/ 237696 w 613867"/>
                <a:gd name="connsiteY20" fmla="*/ 375818 h 613867"/>
                <a:gd name="connsiteX21" fmla="*/ 104519 w 613867"/>
                <a:gd name="connsiteY21" fmla="*/ 101580 h 613867"/>
                <a:gd name="connsiteX22" fmla="*/ 99524 w 613867"/>
                <a:gd name="connsiteY22" fmla="*/ 278727 h 613867"/>
                <a:gd name="connsiteX23" fmla="*/ 159386 w 613867"/>
                <a:gd name="connsiteY23" fmla="*/ 218865 h 613867"/>
                <a:gd name="connsiteX24" fmla="*/ 235140 w 613867"/>
                <a:gd name="connsiteY24" fmla="*/ 294619 h 613867"/>
                <a:gd name="connsiteX25" fmla="*/ 297558 w 613867"/>
                <a:gd name="connsiteY25" fmla="*/ 232201 h 613867"/>
                <a:gd name="connsiteX26" fmla="*/ 221804 w 613867"/>
                <a:gd name="connsiteY26" fmla="*/ 156447 h 613867"/>
                <a:gd name="connsiteX27" fmla="*/ 281665 w 613867"/>
                <a:gd name="connsiteY27" fmla="*/ 96586 h 613867"/>
                <a:gd name="connsiteX28" fmla="*/ 29967 w 613867"/>
                <a:gd name="connsiteY28" fmla="*/ 29967 h 613867"/>
                <a:gd name="connsiteX29" fmla="*/ 102313 w 613867"/>
                <a:gd name="connsiteY29" fmla="*/ 0 h 613867"/>
                <a:gd name="connsiteX30" fmla="*/ 511554 w 613867"/>
                <a:gd name="connsiteY30" fmla="*/ 0 h 613867"/>
                <a:gd name="connsiteX31" fmla="*/ 613867 w 613867"/>
                <a:gd name="connsiteY31" fmla="*/ 102313 h 613867"/>
                <a:gd name="connsiteX32" fmla="*/ 613867 w 613867"/>
                <a:gd name="connsiteY32" fmla="*/ 511554 h 613867"/>
                <a:gd name="connsiteX33" fmla="*/ 511554 w 613867"/>
                <a:gd name="connsiteY33" fmla="*/ 613867 h 613867"/>
                <a:gd name="connsiteX34" fmla="*/ 102313 w 613867"/>
                <a:gd name="connsiteY34" fmla="*/ 613867 h 613867"/>
                <a:gd name="connsiteX35" fmla="*/ 0 w 613867"/>
                <a:gd name="connsiteY35" fmla="*/ 511554 h 613867"/>
                <a:gd name="connsiteX36" fmla="*/ 0 w 613867"/>
                <a:gd name="connsiteY36" fmla="*/ 102313 h 613867"/>
                <a:gd name="connsiteX37" fmla="*/ 29967 w 613867"/>
                <a:gd name="connsiteY37" fmla="*/ 29967 h 613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13867" h="613867">
                  <a:moveTo>
                    <a:pt x="314803" y="374281"/>
                  </a:moveTo>
                  <a:lnTo>
                    <a:pt x="390557" y="450035"/>
                  </a:lnTo>
                  <a:lnTo>
                    <a:pt x="330696" y="509896"/>
                  </a:lnTo>
                  <a:lnTo>
                    <a:pt x="507842" y="504902"/>
                  </a:lnTo>
                  <a:lnTo>
                    <a:pt x="512837" y="327756"/>
                  </a:lnTo>
                  <a:lnTo>
                    <a:pt x="452975" y="387617"/>
                  </a:lnTo>
                  <a:lnTo>
                    <a:pt x="377221" y="311863"/>
                  </a:lnTo>
                  <a:close/>
                  <a:moveTo>
                    <a:pt x="367619" y="63753"/>
                  </a:moveTo>
                  <a:lnTo>
                    <a:pt x="372612" y="240900"/>
                  </a:lnTo>
                  <a:lnTo>
                    <a:pt x="549761" y="245895"/>
                  </a:lnTo>
                  <a:lnTo>
                    <a:pt x="489898" y="186033"/>
                  </a:lnTo>
                  <a:lnTo>
                    <a:pt x="565652" y="110279"/>
                  </a:lnTo>
                  <a:lnTo>
                    <a:pt x="503234" y="47861"/>
                  </a:lnTo>
                  <a:lnTo>
                    <a:pt x="427480" y="123615"/>
                  </a:lnTo>
                  <a:close/>
                  <a:moveTo>
                    <a:pt x="60550" y="370823"/>
                  </a:moveTo>
                  <a:lnTo>
                    <a:pt x="120411" y="430684"/>
                  </a:lnTo>
                  <a:lnTo>
                    <a:pt x="44657" y="506438"/>
                  </a:lnTo>
                  <a:lnTo>
                    <a:pt x="107075" y="568856"/>
                  </a:lnTo>
                  <a:lnTo>
                    <a:pt x="182829" y="493102"/>
                  </a:lnTo>
                  <a:lnTo>
                    <a:pt x="242691" y="552964"/>
                  </a:lnTo>
                  <a:lnTo>
                    <a:pt x="237696" y="375818"/>
                  </a:lnTo>
                  <a:close/>
                  <a:moveTo>
                    <a:pt x="104519" y="101580"/>
                  </a:moveTo>
                  <a:lnTo>
                    <a:pt x="99524" y="278727"/>
                  </a:lnTo>
                  <a:lnTo>
                    <a:pt x="159386" y="218865"/>
                  </a:lnTo>
                  <a:lnTo>
                    <a:pt x="235140" y="294619"/>
                  </a:lnTo>
                  <a:lnTo>
                    <a:pt x="297558" y="232201"/>
                  </a:lnTo>
                  <a:lnTo>
                    <a:pt x="221804" y="156447"/>
                  </a:lnTo>
                  <a:lnTo>
                    <a:pt x="281665" y="96586"/>
                  </a:lnTo>
                  <a:close/>
                  <a:moveTo>
                    <a:pt x="29967" y="29967"/>
                  </a:moveTo>
                  <a:cubicBezTo>
                    <a:pt x="48482" y="11452"/>
                    <a:pt x="74060" y="0"/>
                    <a:pt x="102313" y="0"/>
                  </a:cubicBezTo>
                  <a:lnTo>
                    <a:pt x="511554" y="0"/>
                  </a:lnTo>
                  <a:cubicBezTo>
                    <a:pt x="568060" y="0"/>
                    <a:pt x="613867" y="45807"/>
                    <a:pt x="613867" y="102313"/>
                  </a:cubicBezTo>
                  <a:lnTo>
                    <a:pt x="613867" y="511554"/>
                  </a:lnTo>
                  <a:cubicBezTo>
                    <a:pt x="613867" y="568060"/>
                    <a:pt x="568060" y="613867"/>
                    <a:pt x="511554" y="613867"/>
                  </a:cubicBezTo>
                  <a:lnTo>
                    <a:pt x="102313" y="613867"/>
                  </a:lnTo>
                  <a:cubicBezTo>
                    <a:pt x="45807" y="613867"/>
                    <a:pt x="0" y="568060"/>
                    <a:pt x="0" y="511554"/>
                  </a:cubicBezTo>
                  <a:lnTo>
                    <a:pt x="0" y="102313"/>
                  </a:lnTo>
                  <a:cubicBezTo>
                    <a:pt x="0" y="74060"/>
                    <a:pt x="11452" y="48482"/>
                    <a:pt x="29967" y="29967"/>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828" fontAlgn="base">
                <a:lnSpc>
                  <a:spcPct val="90000"/>
                </a:lnSpc>
                <a:spcBef>
                  <a:spcPct val="0"/>
                </a:spcBef>
                <a:spcAft>
                  <a:spcPct val="0"/>
                </a:spcAft>
                <a:defRPr/>
              </a:pPr>
              <a:endParaRPr lang="en-US" sz="1960" b="1" dirty="0">
                <a:solidFill>
                  <a:srgbClr val="FFFFFF"/>
                </a:solidFill>
                <a:latin typeface="Segoe UI Light"/>
                <a:ea typeface="Segoe UI" pitchFamily="34" charset="0"/>
                <a:cs typeface="Segoe UI" pitchFamily="34" charset="0"/>
              </a:endParaRPr>
            </a:p>
          </p:txBody>
        </p:sp>
      </p:grpSp>
      <p:grpSp>
        <p:nvGrpSpPr>
          <p:cNvPr id="339" name="Group 338"/>
          <p:cNvGrpSpPr/>
          <p:nvPr/>
        </p:nvGrpSpPr>
        <p:grpSpPr>
          <a:xfrm>
            <a:off x="10474021" y="2711047"/>
            <a:ext cx="980985" cy="307718"/>
            <a:chOff x="11187869" y="3126800"/>
            <a:chExt cx="1000917" cy="313970"/>
          </a:xfrm>
        </p:grpSpPr>
        <p:sp>
          <p:nvSpPr>
            <p:cNvPr id="329" name="TextBox 328"/>
            <p:cNvSpPr txBox="1"/>
            <p:nvPr/>
          </p:nvSpPr>
          <p:spPr>
            <a:xfrm>
              <a:off x="11529630" y="3139664"/>
              <a:ext cx="659156" cy="301106"/>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Operational</a:t>
              </a: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Insights</a:t>
              </a:r>
            </a:p>
          </p:txBody>
        </p:sp>
        <p:pic>
          <p:nvPicPr>
            <p:cNvPr id="330" name="Picture 329" descr="Operational Insights.png"/>
            <p:cNvPicPr>
              <a:picLocks noChangeAspect="1"/>
            </p:cNvPicPr>
            <p:nvPr/>
          </p:nvPicPr>
          <p:blipFill>
            <a:blip r:embed="rId44" cstate="print">
              <a:biLevel thresh="25000"/>
              <a:extLst>
                <a:ext uri="{28A0092B-C50C-407E-A947-70E740481C1C}">
                  <a14:useLocalDpi xmlns:a14="http://schemas.microsoft.com/office/drawing/2010/main" val="0"/>
                </a:ext>
              </a:extLst>
            </a:blip>
            <a:stretch>
              <a:fillRect/>
            </a:stretch>
          </p:blipFill>
          <p:spPr>
            <a:xfrm>
              <a:off x="11187869" y="3126800"/>
              <a:ext cx="280231" cy="280232"/>
            </a:xfrm>
            <a:prstGeom prst="rect">
              <a:avLst/>
            </a:prstGeom>
          </p:spPr>
        </p:pic>
      </p:grpSp>
      <p:grpSp>
        <p:nvGrpSpPr>
          <p:cNvPr id="136" name="Group 135"/>
          <p:cNvGrpSpPr/>
          <p:nvPr/>
        </p:nvGrpSpPr>
        <p:grpSpPr>
          <a:xfrm>
            <a:off x="1960368" y="523136"/>
            <a:ext cx="2066179" cy="1404452"/>
            <a:chOff x="2885080" y="478780"/>
            <a:chExt cx="2108159" cy="1432988"/>
          </a:xfrm>
        </p:grpSpPr>
        <p:sp>
          <p:nvSpPr>
            <p:cNvPr id="35" name="Rectangle 34"/>
            <p:cNvSpPr/>
            <p:nvPr/>
          </p:nvSpPr>
          <p:spPr bwMode="auto">
            <a:xfrm>
              <a:off x="2885080" y="478780"/>
              <a:ext cx="2108159" cy="1432988"/>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175715" tIns="140572" rIns="175715" bIns="140572" numCol="1" spcCol="0" rtlCol="0" fromWordArt="0" anchor="t" anchorCtr="0" forceAA="0" compatLnSpc="1">
              <a:prstTxWarp prst="textNoShape">
                <a:avLst/>
              </a:prstTxWarp>
              <a:noAutofit/>
            </a:bodyPr>
            <a:lstStyle/>
            <a:p>
              <a:pPr algn="ctr" defTabSz="895654" fontAlgn="base">
                <a:lnSpc>
                  <a:spcPct val="90000"/>
                </a:lnSpc>
                <a:defRPr/>
              </a:pPr>
              <a:r>
                <a:rPr lang="en-US" sz="1176" b="1" kern="0" dirty="0">
                  <a:gradFill>
                    <a:gsLst>
                      <a:gs pos="0">
                        <a:srgbClr val="FFFFFF"/>
                      </a:gs>
                      <a:gs pos="100000">
                        <a:srgbClr val="FFFFFF"/>
                      </a:gs>
                    </a:gsLst>
                    <a:lin ang="5400000" scaled="0"/>
                  </a:gradFill>
                  <a:latin typeface="Segoe UI"/>
                  <a:ea typeface="Segoe UI" pitchFamily="34" charset="0"/>
                  <a:cs typeface="Segoe UI" pitchFamily="34" charset="0"/>
                </a:rPr>
                <a:t>Compute</a:t>
              </a:r>
            </a:p>
          </p:txBody>
        </p:sp>
        <p:grpSp>
          <p:nvGrpSpPr>
            <p:cNvPr id="344" name="Group 343"/>
            <p:cNvGrpSpPr/>
            <p:nvPr/>
          </p:nvGrpSpPr>
          <p:grpSpPr>
            <a:xfrm>
              <a:off x="3091322" y="836529"/>
              <a:ext cx="1001364" cy="338014"/>
              <a:chOff x="3533110" y="1905041"/>
              <a:chExt cx="1001364" cy="338014"/>
            </a:xfrm>
          </p:grpSpPr>
          <p:sp>
            <p:nvSpPr>
              <p:cNvPr id="145" name="TextBox 144"/>
              <p:cNvSpPr txBox="1"/>
              <p:nvPr/>
            </p:nvSpPr>
            <p:spPr>
              <a:xfrm>
                <a:off x="3875318" y="1941949"/>
                <a:ext cx="659156" cy="301106"/>
              </a:xfrm>
              <a:prstGeom prst="rect">
                <a:avLst/>
              </a:prstGeom>
              <a:noFill/>
              <a:ln>
                <a:noFill/>
              </a:ln>
            </p:spPr>
            <p:txBody>
              <a:bodyPr wrap="none" lIns="0" tIns="27414" rIns="0" bIns="0" rtlCol="0" anchor="t">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Cloud</a:t>
                </a: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Services</a:t>
                </a:r>
              </a:p>
            </p:txBody>
          </p:sp>
          <p:pic>
            <p:nvPicPr>
              <p:cNvPr id="146" name="Picture 145"/>
              <p:cNvPicPr>
                <a:picLocks noChangeAspect="1"/>
              </p:cNvPicPr>
              <p:nvPr/>
            </p:nvPicPr>
            <p:blipFill>
              <a:blip r:embed="rId45" cstate="print">
                <a:biLevel thresh="25000"/>
                <a:extLst>
                  <a:ext uri="{28A0092B-C50C-407E-A947-70E740481C1C}">
                    <a14:useLocalDpi xmlns:a14="http://schemas.microsoft.com/office/drawing/2010/main" val="0"/>
                  </a:ext>
                </a:extLst>
              </a:blip>
              <a:stretch>
                <a:fillRect/>
              </a:stretch>
            </p:blipFill>
            <p:spPr>
              <a:xfrm>
                <a:off x="3533110" y="1905041"/>
                <a:ext cx="289802" cy="289802"/>
              </a:xfrm>
              <a:prstGeom prst="rect">
                <a:avLst/>
              </a:prstGeom>
            </p:spPr>
          </p:pic>
        </p:grpSp>
        <p:grpSp>
          <p:nvGrpSpPr>
            <p:cNvPr id="345" name="Group 344"/>
            <p:cNvGrpSpPr/>
            <p:nvPr/>
          </p:nvGrpSpPr>
          <p:grpSpPr>
            <a:xfrm>
              <a:off x="3120702" y="1434286"/>
              <a:ext cx="1007741" cy="337341"/>
              <a:chOff x="3562490" y="2410331"/>
              <a:chExt cx="1007741" cy="337341"/>
            </a:xfrm>
          </p:grpSpPr>
          <p:sp>
            <p:nvSpPr>
              <p:cNvPr id="147" name="TextBox 146"/>
              <p:cNvSpPr txBox="1"/>
              <p:nvPr/>
            </p:nvSpPr>
            <p:spPr>
              <a:xfrm>
                <a:off x="3911075" y="2446566"/>
                <a:ext cx="659156" cy="301106"/>
              </a:xfrm>
              <a:prstGeom prst="rect">
                <a:avLst/>
              </a:prstGeom>
              <a:noFill/>
              <a:ln>
                <a:noFill/>
              </a:ln>
            </p:spPr>
            <p:txBody>
              <a:bodyPr wrap="none" lIns="0" tIns="27414" rIns="0" bIns="0" rtlCol="0" anchor="t">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Batch</a:t>
                </a:r>
              </a:p>
            </p:txBody>
          </p:sp>
          <p:pic>
            <p:nvPicPr>
              <p:cNvPr id="148" name="Picture 147"/>
              <p:cNvPicPr>
                <a:picLocks noChangeAspect="1"/>
              </p:cNvPicPr>
              <p:nvPr/>
            </p:nvPicPr>
            <p:blipFill>
              <a:blip r:embed="rId46" cstate="print">
                <a:biLevel thresh="25000"/>
                <a:extLst>
                  <a:ext uri="{28A0092B-C50C-407E-A947-70E740481C1C}">
                    <a14:useLocalDpi xmlns:a14="http://schemas.microsoft.com/office/drawing/2010/main" val="0"/>
                  </a:ext>
                </a:extLst>
              </a:blip>
              <a:stretch>
                <a:fillRect/>
              </a:stretch>
            </p:blipFill>
            <p:spPr>
              <a:xfrm>
                <a:off x="3562490" y="2410331"/>
                <a:ext cx="303536" cy="303536"/>
              </a:xfrm>
              <a:prstGeom prst="rect">
                <a:avLst/>
              </a:prstGeom>
            </p:spPr>
          </p:pic>
        </p:grpSp>
        <p:grpSp>
          <p:nvGrpSpPr>
            <p:cNvPr id="346" name="Group 345"/>
            <p:cNvGrpSpPr/>
            <p:nvPr/>
          </p:nvGrpSpPr>
          <p:grpSpPr>
            <a:xfrm>
              <a:off x="3968400" y="1441331"/>
              <a:ext cx="1000660" cy="336792"/>
              <a:chOff x="4132786" y="2407102"/>
              <a:chExt cx="1000660" cy="336792"/>
            </a:xfrm>
          </p:grpSpPr>
          <p:sp>
            <p:nvSpPr>
              <p:cNvPr id="149" name="TextBox 148"/>
              <p:cNvSpPr txBox="1"/>
              <p:nvPr/>
            </p:nvSpPr>
            <p:spPr>
              <a:xfrm>
                <a:off x="4474290" y="2442788"/>
                <a:ext cx="659156" cy="301106"/>
              </a:xfrm>
              <a:prstGeom prst="rect">
                <a:avLst/>
              </a:prstGeom>
              <a:noFill/>
              <a:ln>
                <a:noFill/>
              </a:ln>
            </p:spPr>
            <p:txBody>
              <a:bodyPr wrap="none" lIns="0" tIns="27414" rIns="0" bIns="0" rtlCol="0" anchor="t">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Remote App</a:t>
                </a:r>
              </a:p>
            </p:txBody>
          </p:sp>
          <p:pic>
            <p:nvPicPr>
              <p:cNvPr id="150" name="Picture 149"/>
              <p:cNvPicPr>
                <a:picLocks noChangeAspect="1"/>
              </p:cNvPicPr>
              <p:nvPr/>
            </p:nvPicPr>
            <p:blipFill>
              <a:blip r:embed="rId47" cstate="print">
                <a:biLevel thresh="25000"/>
                <a:extLst>
                  <a:ext uri="{28A0092B-C50C-407E-A947-70E740481C1C}">
                    <a14:useLocalDpi xmlns:a14="http://schemas.microsoft.com/office/drawing/2010/main" val="0"/>
                  </a:ext>
                </a:extLst>
              </a:blip>
              <a:stretch>
                <a:fillRect/>
              </a:stretch>
            </p:blipFill>
            <p:spPr>
              <a:xfrm>
                <a:off x="4132786" y="2407102"/>
                <a:ext cx="291655" cy="291656"/>
              </a:xfrm>
              <a:prstGeom prst="rect">
                <a:avLst/>
              </a:prstGeom>
            </p:spPr>
          </p:pic>
        </p:grpSp>
        <p:sp>
          <p:nvSpPr>
            <p:cNvPr id="349" name="TextBox 348"/>
            <p:cNvSpPr txBox="1"/>
            <p:nvPr/>
          </p:nvSpPr>
          <p:spPr>
            <a:xfrm>
              <a:off x="4306833" y="873437"/>
              <a:ext cx="659156" cy="301106"/>
            </a:xfrm>
            <a:prstGeom prst="rect">
              <a:avLst/>
            </a:prstGeom>
            <a:noFill/>
            <a:ln>
              <a:noFill/>
            </a:ln>
          </p:spPr>
          <p:txBody>
            <a:bodyPr wrap="none" lIns="0" tIns="27414" rIns="0" bIns="0" rtlCol="0" anchor="t">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Service</a:t>
              </a: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Fabric</a:t>
              </a:r>
            </a:p>
          </p:txBody>
        </p:sp>
        <p:sp>
          <p:nvSpPr>
            <p:cNvPr id="360" name="Freeform 359"/>
            <p:cNvSpPr/>
            <p:nvPr/>
          </p:nvSpPr>
          <p:spPr bwMode="auto">
            <a:xfrm>
              <a:off x="3964782" y="857249"/>
              <a:ext cx="282441" cy="271463"/>
            </a:xfrm>
            <a:custGeom>
              <a:avLst/>
              <a:gdLst>
                <a:gd name="connsiteX0" fmla="*/ 284961 w 673895"/>
                <a:gd name="connsiteY0" fmla="*/ 158165 h 647702"/>
                <a:gd name="connsiteX1" fmla="*/ 170786 w 673895"/>
                <a:gd name="connsiteY1" fmla="*/ 242195 h 647702"/>
                <a:gd name="connsiteX2" fmla="*/ 176214 w 673895"/>
                <a:gd name="connsiteY2" fmla="*/ 269082 h 647702"/>
                <a:gd name="connsiteX3" fmla="*/ 150408 w 673895"/>
                <a:gd name="connsiteY3" fmla="*/ 331383 h 647702"/>
                <a:gd name="connsiteX4" fmla="*/ 146443 w 673895"/>
                <a:gd name="connsiteY4" fmla="*/ 334057 h 647702"/>
                <a:gd name="connsiteX5" fmla="*/ 192422 w 673895"/>
                <a:gd name="connsiteY5" fmla="*/ 472837 h 647702"/>
                <a:gd name="connsiteX6" fmla="*/ 220034 w 673895"/>
                <a:gd name="connsiteY6" fmla="*/ 478412 h 647702"/>
                <a:gd name="connsiteX7" fmla="*/ 248039 w 673895"/>
                <a:gd name="connsiteY7" fmla="*/ 497294 h 647702"/>
                <a:gd name="connsiteX8" fmla="*/ 265572 w 673895"/>
                <a:gd name="connsiteY8" fmla="*/ 523298 h 647702"/>
                <a:gd name="connsiteX9" fmla="*/ 408956 w 673895"/>
                <a:gd name="connsiteY9" fmla="*/ 523298 h 647702"/>
                <a:gd name="connsiteX10" fmla="*/ 417479 w 673895"/>
                <a:gd name="connsiteY10" fmla="*/ 505571 h 647702"/>
                <a:gd name="connsiteX11" fmla="*/ 456243 w 673895"/>
                <a:gd name="connsiteY11" fmla="*/ 473649 h 647702"/>
                <a:gd name="connsiteX12" fmla="*/ 488887 w 673895"/>
                <a:gd name="connsiteY12" fmla="*/ 467058 h 647702"/>
                <a:gd name="connsiteX13" fmla="*/ 531395 w 673895"/>
                <a:gd name="connsiteY13" fmla="*/ 334333 h 647702"/>
                <a:gd name="connsiteX14" fmla="*/ 523487 w 673895"/>
                <a:gd name="connsiteY14" fmla="*/ 329002 h 647702"/>
                <a:gd name="connsiteX15" fmla="*/ 497681 w 673895"/>
                <a:gd name="connsiteY15" fmla="*/ 266701 h 647702"/>
                <a:gd name="connsiteX16" fmla="*/ 501673 w 673895"/>
                <a:gd name="connsiteY16" fmla="*/ 246929 h 647702"/>
                <a:gd name="connsiteX17" fmla="*/ 384346 w 673895"/>
                <a:gd name="connsiteY17" fmla="*/ 159653 h 647702"/>
                <a:gd name="connsiteX18" fmla="*/ 370052 w 673895"/>
                <a:gd name="connsiteY18" fmla="*/ 169290 h 647702"/>
                <a:gd name="connsiteX19" fmla="*/ 335757 w 673895"/>
                <a:gd name="connsiteY19" fmla="*/ 176214 h 647702"/>
                <a:gd name="connsiteX20" fmla="*/ 301462 w 673895"/>
                <a:gd name="connsiteY20" fmla="*/ 169290 h 647702"/>
                <a:gd name="connsiteX21" fmla="*/ 335757 w 673895"/>
                <a:gd name="connsiteY21" fmla="*/ 0 h 647702"/>
                <a:gd name="connsiteX22" fmla="*/ 423864 w 673895"/>
                <a:gd name="connsiteY22" fmla="*/ 88107 h 647702"/>
                <a:gd name="connsiteX23" fmla="*/ 420253 w 673895"/>
                <a:gd name="connsiteY23" fmla="*/ 105993 h 647702"/>
                <a:gd name="connsiteX24" fmla="*/ 538728 w 673895"/>
                <a:gd name="connsiteY24" fmla="*/ 194124 h 647702"/>
                <a:gd name="connsiteX25" fmla="*/ 551493 w 673895"/>
                <a:gd name="connsiteY25" fmla="*/ 185518 h 647702"/>
                <a:gd name="connsiteX26" fmla="*/ 585788 w 673895"/>
                <a:gd name="connsiteY26" fmla="*/ 178594 h 647702"/>
                <a:gd name="connsiteX27" fmla="*/ 673895 w 673895"/>
                <a:gd name="connsiteY27" fmla="*/ 266701 h 647702"/>
                <a:gd name="connsiteX28" fmla="*/ 620083 w 673895"/>
                <a:gd name="connsiteY28" fmla="*/ 347884 h 647702"/>
                <a:gd name="connsiteX29" fmla="*/ 593016 w 673895"/>
                <a:gd name="connsiteY29" fmla="*/ 353349 h 647702"/>
                <a:gd name="connsiteX30" fmla="*/ 549222 w 673895"/>
                <a:gd name="connsiteY30" fmla="*/ 490092 h 647702"/>
                <a:gd name="connsiteX31" fmla="*/ 552839 w 673895"/>
                <a:gd name="connsiteY31" fmla="*/ 492531 h 647702"/>
                <a:gd name="connsiteX32" fmla="*/ 578645 w 673895"/>
                <a:gd name="connsiteY32" fmla="*/ 554832 h 647702"/>
                <a:gd name="connsiteX33" fmla="*/ 490538 w 673895"/>
                <a:gd name="connsiteY33" fmla="*/ 642939 h 647702"/>
                <a:gd name="connsiteX34" fmla="*/ 409355 w 673895"/>
                <a:gd name="connsiteY34" fmla="*/ 589127 h 647702"/>
                <a:gd name="connsiteX35" fmla="*/ 409084 w 673895"/>
                <a:gd name="connsiteY35" fmla="*/ 587783 h 647702"/>
                <a:gd name="connsiteX36" fmla="*/ 268154 w 673895"/>
                <a:gd name="connsiteY36" fmla="*/ 587783 h 647702"/>
                <a:gd name="connsiteX37" fmla="*/ 266921 w 673895"/>
                <a:gd name="connsiteY37" fmla="*/ 593890 h 647702"/>
                <a:gd name="connsiteX38" fmla="*/ 185738 w 673895"/>
                <a:gd name="connsiteY38" fmla="*/ 647702 h 647702"/>
                <a:gd name="connsiteX39" fmla="*/ 97631 w 673895"/>
                <a:gd name="connsiteY39" fmla="*/ 559595 h 647702"/>
                <a:gd name="connsiteX40" fmla="*/ 123437 w 673895"/>
                <a:gd name="connsiteY40" fmla="*/ 497294 h 647702"/>
                <a:gd name="connsiteX41" fmla="*/ 130921 w 673895"/>
                <a:gd name="connsiteY41" fmla="*/ 492248 h 647702"/>
                <a:gd name="connsiteX42" fmla="*/ 86036 w 673895"/>
                <a:gd name="connsiteY42" fmla="*/ 356771 h 647702"/>
                <a:gd name="connsiteX43" fmla="*/ 53812 w 673895"/>
                <a:gd name="connsiteY43" fmla="*/ 350265 h 647702"/>
                <a:gd name="connsiteX44" fmla="*/ 0 w 673895"/>
                <a:gd name="connsiteY44" fmla="*/ 269082 h 647702"/>
                <a:gd name="connsiteX45" fmla="*/ 88107 w 673895"/>
                <a:gd name="connsiteY45" fmla="*/ 180975 h 647702"/>
                <a:gd name="connsiteX46" fmla="*/ 122402 w 673895"/>
                <a:gd name="connsiteY46" fmla="*/ 187899 h 647702"/>
                <a:gd name="connsiteX47" fmla="*/ 129378 w 673895"/>
                <a:gd name="connsiteY47" fmla="*/ 192602 h 647702"/>
                <a:gd name="connsiteX48" fmla="*/ 250718 w 673895"/>
                <a:gd name="connsiteY48" fmla="*/ 103300 h 647702"/>
                <a:gd name="connsiteX49" fmla="*/ 247650 w 673895"/>
                <a:gd name="connsiteY49" fmla="*/ 88107 h 647702"/>
                <a:gd name="connsiteX50" fmla="*/ 335757 w 673895"/>
                <a:gd name="connsiteY50" fmla="*/ 0 h 647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673895" h="647702">
                  <a:moveTo>
                    <a:pt x="284961" y="158165"/>
                  </a:moveTo>
                  <a:lnTo>
                    <a:pt x="170786" y="242195"/>
                  </a:lnTo>
                  <a:lnTo>
                    <a:pt x="176214" y="269082"/>
                  </a:lnTo>
                  <a:cubicBezTo>
                    <a:pt x="176214" y="293412"/>
                    <a:pt x="166353" y="315439"/>
                    <a:pt x="150408" y="331383"/>
                  </a:cubicBezTo>
                  <a:lnTo>
                    <a:pt x="146443" y="334057"/>
                  </a:lnTo>
                  <a:lnTo>
                    <a:pt x="192422" y="472837"/>
                  </a:lnTo>
                  <a:lnTo>
                    <a:pt x="220034" y="478412"/>
                  </a:lnTo>
                  <a:cubicBezTo>
                    <a:pt x="230575" y="482870"/>
                    <a:pt x="240067" y="489322"/>
                    <a:pt x="248039" y="497294"/>
                  </a:cubicBezTo>
                  <a:lnTo>
                    <a:pt x="265572" y="523298"/>
                  </a:lnTo>
                  <a:lnTo>
                    <a:pt x="408956" y="523298"/>
                  </a:lnTo>
                  <a:lnTo>
                    <a:pt x="417479" y="505571"/>
                  </a:lnTo>
                  <a:cubicBezTo>
                    <a:pt x="426979" y="491509"/>
                    <a:pt x="440432" y="480337"/>
                    <a:pt x="456243" y="473649"/>
                  </a:cubicBezTo>
                  <a:lnTo>
                    <a:pt x="488887" y="467058"/>
                  </a:lnTo>
                  <a:lnTo>
                    <a:pt x="531395" y="334333"/>
                  </a:lnTo>
                  <a:lnTo>
                    <a:pt x="523487" y="329002"/>
                  </a:lnTo>
                  <a:cubicBezTo>
                    <a:pt x="507543" y="313058"/>
                    <a:pt x="497681" y="291031"/>
                    <a:pt x="497681" y="266701"/>
                  </a:cubicBezTo>
                  <a:lnTo>
                    <a:pt x="501673" y="246929"/>
                  </a:lnTo>
                  <a:lnTo>
                    <a:pt x="384346" y="159653"/>
                  </a:lnTo>
                  <a:lnTo>
                    <a:pt x="370052" y="169290"/>
                  </a:lnTo>
                  <a:cubicBezTo>
                    <a:pt x="359511" y="173749"/>
                    <a:pt x="347922" y="176214"/>
                    <a:pt x="335757" y="176214"/>
                  </a:cubicBezTo>
                  <a:cubicBezTo>
                    <a:pt x="323592" y="176214"/>
                    <a:pt x="312003" y="173749"/>
                    <a:pt x="301462" y="169290"/>
                  </a:cubicBezTo>
                  <a:close/>
                  <a:moveTo>
                    <a:pt x="335757" y="0"/>
                  </a:moveTo>
                  <a:cubicBezTo>
                    <a:pt x="384417" y="0"/>
                    <a:pt x="423864" y="39447"/>
                    <a:pt x="423864" y="88107"/>
                  </a:cubicBezTo>
                  <a:lnTo>
                    <a:pt x="420253" y="105993"/>
                  </a:lnTo>
                  <a:lnTo>
                    <a:pt x="538728" y="194124"/>
                  </a:lnTo>
                  <a:lnTo>
                    <a:pt x="551493" y="185518"/>
                  </a:lnTo>
                  <a:cubicBezTo>
                    <a:pt x="562034" y="181059"/>
                    <a:pt x="573623" y="178594"/>
                    <a:pt x="585788" y="178594"/>
                  </a:cubicBezTo>
                  <a:cubicBezTo>
                    <a:pt x="634448" y="178594"/>
                    <a:pt x="673895" y="218041"/>
                    <a:pt x="673895" y="266701"/>
                  </a:cubicBezTo>
                  <a:cubicBezTo>
                    <a:pt x="673895" y="303196"/>
                    <a:pt x="651706" y="334509"/>
                    <a:pt x="620083" y="347884"/>
                  </a:cubicBezTo>
                  <a:lnTo>
                    <a:pt x="593016" y="353349"/>
                  </a:lnTo>
                  <a:lnTo>
                    <a:pt x="549222" y="490092"/>
                  </a:lnTo>
                  <a:lnTo>
                    <a:pt x="552839" y="492531"/>
                  </a:lnTo>
                  <a:cubicBezTo>
                    <a:pt x="568783" y="508475"/>
                    <a:pt x="578645" y="530502"/>
                    <a:pt x="578645" y="554832"/>
                  </a:cubicBezTo>
                  <a:cubicBezTo>
                    <a:pt x="578645" y="603492"/>
                    <a:pt x="539198" y="642939"/>
                    <a:pt x="490538" y="642939"/>
                  </a:cubicBezTo>
                  <a:cubicBezTo>
                    <a:pt x="454043" y="642939"/>
                    <a:pt x="422731" y="620750"/>
                    <a:pt x="409355" y="589127"/>
                  </a:cubicBezTo>
                  <a:lnTo>
                    <a:pt x="409084" y="587783"/>
                  </a:lnTo>
                  <a:lnTo>
                    <a:pt x="268154" y="587783"/>
                  </a:lnTo>
                  <a:lnTo>
                    <a:pt x="266921" y="593890"/>
                  </a:lnTo>
                  <a:cubicBezTo>
                    <a:pt x="253546" y="625513"/>
                    <a:pt x="222233" y="647702"/>
                    <a:pt x="185738" y="647702"/>
                  </a:cubicBezTo>
                  <a:cubicBezTo>
                    <a:pt x="137078" y="647702"/>
                    <a:pt x="97631" y="608255"/>
                    <a:pt x="97631" y="559595"/>
                  </a:cubicBezTo>
                  <a:cubicBezTo>
                    <a:pt x="97631" y="535265"/>
                    <a:pt x="107493" y="513238"/>
                    <a:pt x="123437" y="497294"/>
                  </a:cubicBezTo>
                  <a:lnTo>
                    <a:pt x="130921" y="492248"/>
                  </a:lnTo>
                  <a:lnTo>
                    <a:pt x="86036" y="356771"/>
                  </a:lnTo>
                  <a:lnTo>
                    <a:pt x="53812" y="350265"/>
                  </a:lnTo>
                  <a:cubicBezTo>
                    <a:pt x="22189" y="336890"/>
                    <a:pt x="0" y="305577"/>
                    <a:pt x="0" y="269082"/>
                  </a:cubicBezTo>
                  <a:cubicBezTo>
                    <a:pt x="0" y="220422"/>
                    <a:pt x="39447" y="180975"/>
                    <a:pt x="88107" y="180975"/>
                  </a:cubicBezTo>
                  <a:cubicBezTo>
                    <a:pt x="100272" y="180975"/>
                    <a:pt x="111861" y="183440"/>
                    <a:pt x="122402" y="187899"/>
                  </a:cubicBezTo>
                  <a:lnTo>
                    <a:pt x="129378" y="192602"/>
                  </a:lnTo>
                  <a:lnTo>
                    <a:pt x="250718" y="103300"/>
                  </a:lnTo>
                  <a:lnTo>
                    <a:pt x="247650" y="88107"/>
                  </a:lnTo>
                  <a:cubicBezTo>
                    <a:pt x="247650" y="39447"/>
                    <a:pt x="287097" y="0"/>
                    <a:pt x="335757" y="0"/>
                  </a:cubicBezTo>
                  <a:close/>
                </a:path>
              </a:pathLst>
            </a:custGeom>
            <a:solidFill>
              <a:schemeClr val="bg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828" fontAlgn="base">
                <a:lnSpc>
                  <a:spcPct val="90000"/>
                </a:lnSpc>
                <a:spcBef>
                  <a:spcPct val="0"/>
                </a:spcBef>
                <a:spcAft>
                  <a:spcPct val="0"/>
                </a:spcAft>
                <a:defRPr/>
              </a:pPr>
              <a:endParaRPr lang="en-US" sz="1960" b="1" dirty="0">
                <a:solidFill>
                  <a:srgbClr val="FFFFFF"/>
                </a:solidFill>
                <a:latin typeface="Segoe UI Light"/>
                <a:ea typeface="Segoe UI" pitchFamily="34" charset="0"/>
                <a:cs typeface="Segoe UI" pitchFamily="34" charset="0"/>
              </a:endParaRPr>
            </a:p>
          </p:txBody>
        </p:sp>
      </p:grpSp>
      <p:grpSp>
        <p:nvGrpSpPr>
          <p:cNvPr id="375" name="Group 374"/>
          <p:cNvGrpSpPr/>
          <p:nvPr/>
        </p:nvGrpSpPr>
        <p:grpSpPr>
          <a:xfrm>
            <a:off x="7959101" y="523136"/>
            <a:ext cx="2202448" cy="1404452"/>
            <a:chOff x="8271660" y="469727"/>
            <a:chExt cx="2247197" cy="1432988"/>
          </a:xfrm>
        </p:grpSpPr>
        <p:sp>
          <p:nvSpPr>
            <p:cNvPr id="42" name="Rectangle 41"/>
            <p:cNvSpPr/>
            <p:nvPr/>
          </p:nvSpPr>
          <p:spPr bwMode="auto">
            <a:xfrm>
              <a:off x="8271660" y="469727"/>
              <a:ext cx="2214030" cy="1432988"/>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175715" tIns="140572" rIns="175715" bIns="140572" numCol="1" spcCol="0" rtlCol="0" fromWordArt="0" anchor="t" anchorCtr="0" forceAA="0" compatLnSpc="1">
              <a:prstTxWarp prst="textNoShape">
                <a:avLst/>
              </a:prstTxWarp>
              <a:noAutofit/>
            </a:bodyPr>
            <a:lstStyle/>
            <a:p>
              <a:pPr algn="ctr" defTabSz="895654" fontAlgn="base">
                <a:lnSpc>
                  <a:spcPct val="90000"/>
                </a:lnSpc>
                <a:defRPr/>
              </a:pPr>
              <a:r>
                <a:rPr lang="en-US" sz="1176" b="1" kern="0" dirty="0">
                  <a:gradFill>
                    <a:gsLst>
                      <a:gs pos="0">
                        <a:srgbClr val="FFFFFF"/>
                      </a:gs>
                      <a:gs pos="100000">
                        <a:srgbClr val="FFFFFF"/>
                      </a:gs>
                    </a:gsLst>
                    <a:lin ang="5400000" scaled="0"/>
                  </a:gradFill>
                  <a:latin typeface="Segoe UI"/>
                  <a:ea typeface="Segoe UI" pitchFamily="34" charset="0"/>
                  <a:cs typeface="Segoe UI" pitchFamily="34" charset="0"/>
                </a:rPr>
                <a:t>Developer Services</a:t>
              </a:r>
            </a:p>
          </p:txBody>
        </p:sp>
        <p:grpSp>
          <p:nvGrpSpPr>
            <p:cNvPr id="144" name="Group 143"/>
            <p:cNvGrpSpPr/>
            <p:nvPr/>
          </p:nvGrpSpPr>
          <p:grpSpPr>
            <a:xfrm>
              <a:off x="8403450" y="918721"/>
              <a:ext cx="1016238" cy="309095"/>
              <a:chOff x="9025071" y="1995491"/>
              <a:chExt cx="1016238" cy="309095"/>
            </a:xfrm>
          </p:grpSpPr>
          <p:sp>
            <p:nvSpPr>
              <p:cNvPr id="167" name="TextBox 166"/>
              <p:cNvSpPr txBox="1"/>
              <p:nvPr/>
            </p:nvSpPr>
            <p:spPr>
              <a:xfrm>
                <a:off x="9371926" y="2054561"/>
                <a:ext cx="669383" cy="250025"/>
              </a:xfrm>
              <a:prstGeom prst="rect">
                <a:avLst/>
              </a:prstGeom>
              <a:noFill/>
              <a:ln>
                <a:noFill/>
              </a:ln>
            </p:spPr>
            <p:txBody>
              <a:bodyPr wrap="none" lIns="0" tIns="27414" rIns="0" bIns="0" rtlCol="0" anchor="t">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Visual Studio</a:t>
                </a:r>
              </a:p>
            </p:txBody>
          </p:sp>
          <p:pic>
            <p:nvPicPr>
              <p:cNvPr id="168" name="Picture 167" descr="Visual Studio Online.png"/>
              <p:cNvPicPr>
                <a:picLocks noChangeAspect="1"/>
              </p:cNvPicPr>
              <p:nvPr/>
            </p:nvPicPr>
            <p:blipFill>
              <a:blip r:embed="rId48" cstate="print">
                <a:biLevel thresh="25000"/>
                <a:extLst>
                  <a:ext uri="{28A0092B-C50C-407E-A947-70E740481C1C}">
                    <a14:useLocalDpi xmlns:a14="http://schemas.microsoft.com/office/drawing/2010/main" val="0"/>
                  </a:ext>
                </a:extLst>
              </a:blip>
              <a:stretch>
                <a:fillRect/>
              </a:stretch>
            </p:blipFill>
            <p:spPr>
              <a:xfrm>
                <a:off x="9025071" y="1995491"/>
                <a:ext cx="290489" cy="290489"/>
              </a:xfrm>
              <a:prstGeom prst="rect">
                <a:avLst/>
              </a:prstGeom>
            </p:spPr>
          </p:pic>
        </p:grpSp>
        <p:grpSp>
          <p:nvGrpSpPr>
            <p:cNvPr id="363" name="Group 362"/>
            <p:cNvGrpSpPr/>
            <p:nvPr/>
          </p:nvGrpSpPr>
          <p:grpSpPr>
            <a:xfrm>
              <a:off x="9485139" y="1461008"/>
              <a:ext cx="1033718" cy="308062"/>
              <a:chOff x="10156761" y="2537778"/>
              <a:chExt cx="1033718" cy="308062"/>
            </a:xfrm>
          </p:grpSpPr>
          <p:sp>
            <p:nvSpPr>
              <p:cNvPr id="169" name="TextBox 168"/>
              <p:cNvSpPr txBox="1"/>
              <p:nvPr/>
            </p:nvSpPr>
            <p:spPr>
              <a:xfrm>
                <a:off x="10531323" y="2544735"/>
                <a:ext cx="659156" cy="301105"/>
              </a:xfrm>
              <a:prstGeom prst="rect">
                <a:avLst/>
              </a:prstGeom>
              <a:noFill/>
              <a:ln>
                <a:noFill/>
              </a:ln>
            </p:spPr>
            <p:txBody>
              <a:bodyPr wrap="none" lIns="0" tIns="27414" rIns="0" bIns="0" rtlCol="0" anchor="t">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Application</a:t>
                </a: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Insights</a:t>
                </a:r>
              </a:p>
            </p:txBody>
          </p:sp>
          <p:pic>
            <p:nvPicPr>
              <p:cNvPr id="170" name="Picture 169" descr="Application Insights.png"/>
              <p:cNvPicPr>
                <a:picLocks noChangeAspect="1"/>
              </p:cNvPicPr>
              <p:nvPr/>
            </p:nvPicPr>
            <p:blipFill>
              <a:blip r:embed="rId49" cstate="print">
                <a:biLevel thresh="25000"/>
                <a:extLst>
                  <a:ext uri="{28A0092B-C50C-407E-A947-70E740481C1C}">
                    <a14:useLocalDpi xmlns:a14="http://schemas.microsoft.com/office/drawing/2010/main" val="0"/>
                  </a:ext>
                </a:extLst>
              </a:blip>
              <a:stretch>
                <a:fillRect/>
              </a:stretch>
            </p:blipFill>
            <p:spPr>
              <a:xfrm>
                <a:off x="10156761" y="2537778"/>
                <a:ext cx="292274" cy="292274"/>
              </a:xfrm>
              <a:prstGeom prst="rect">
                <a:avLst/>
              </a:prstGeom>
            </p:spPr>
          </p:pic>
        </p:grpSp>
        <p:grpSp>
          <p:nvGrpSpPr>
            <p:cNvPr id="361" name="Group 360"/>
            <p:cNvGrpSpPr/>
            <p:nvPr/>
          </p:nvGrpSpPr>
          <p:grpSpPr>
            <a:xfrm>
              <a:off x="9501495" y="902862"/>
              <a:ext cx="896892" cy="317811"/>
              <a:chOff x="10173117" y="1979632"/>
              <a:chExt cx="896892" cy="317811"/>
            </a:xfrm>
          </p:grpSpPr>
          <p:pic>
            <p:nvPicPr>
              <p:cNvPr id="273" name="Picture 272"/>
              <p:cNvPicPr>
                <a:picLocks noChangeAspect="1"/>
              </p:cNvPicPr>
              <p:nvPr/>
            </p:nvPicPr>
            <p:blipFill>
              <a:blip r:embed="rId50" cstate="print">
                <a:biLevel thresh="25000"/>
                <a:extLst>
                  <a:ext uri="{28A0092B-C50C-407E-A947-70E740481C1C}">
                    <a14:useLocalDpi xmlns:a14="http://schemas.microsoft.com/office/drawing/2010/main" val="0"/>
                  </a:ext>
                </a:extLst>
              </a:blip>
              <a:stretch>
                <a:fillRect/>
              </a:stretch>
            </p:blipFill>
            <p:spPr>
              <a:xfrm>
                <a:off x="10173117" y="1979632"/>
                <a:ext cx="302655" cy="302655"/>
              </a:xfrm>
              <a:prstGeom prst="rect">
                <a:avLst/>
              </a:prstGeom>
            </p:spPr>
          </p:pic>
          <p:sp>
            <p:nvSpPr>
              <p:cNvPr id="274" name="TextBox 273"/>
              <p:cNvSpPr txBox="1"/>
              <p:nvPr/>
            </p:nvSpPr>
            <p:spPr>
              <a:xfrm>
                <a:off x="10528812" y="2047418"/>
                <a:ext cx="541197" cy="250025"/>
              </a:xfrm>
              <a:prstGeom prst="rect">
                <a:avLst/>
              </a:prstGeom>
              <a:noFill/>
              <a:ln>
                <a:noFill/>
              </a:ln>
            </p:spPr>
            <p:txBody>
              <a:bodyPr wrap="none" lIns="0" tIns="27414" rIns="0" bIns="0" rtlCol="0" anchor="t">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Azure SDK</a:t>
                </a:r>
              </a:p>
            </p:txBody>
          </p:sp>
        </p:grpSp>
        <p:grpSp>
          <p:nvGrpSpPr>
            <p:cNvPr id="374" name="Group 373"/>
            <p:cNvGrpSpPr/>
            <p:nvPr/>
          </p:nvGrpSpPr>
          <p:grpSpPr>
            <a:xfrm>
              <a:off x="8403428" y="1416107"/>
              <a:ext cx="1007716" cy="307161"/>
              <a:chOff x="8298657" y="1416107"/>
              <a:chExt cx="1007716" cy="307161"/>
            </a:xfrm>
          </p:grpSpPr>
          <p:sp>
            <p:nvSpPr>
              <p:cNvPr id="239" name="TextBox 238"/>
              <p:cNvSpPr txBox="1"/>
              <p:nvPr/>
            </p:nvSpPr>
            <p:spPr>
              <a:xfrm>
                <a:off x="8645535" y="1473243"/>
                <a:ext cx="660838" cy="250025"/>
              </a:xfrm>
              <a:prstGeom prst="rect">
                <a:avLst/>
              </a:prstGeom>
              <a:noFill/>
              <a:ln>
                <a:noFill/>
              </a:ln>
            </p:spPr>
            <p:txBody>
              <a:bodyPr wrap="none" lIns="0" tIns="27414" rIns="0" bIns="0" rtlCol="0" anchor="t">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Team Project</a:t>
                </a:r>
              </a:p>
            </p:txBody>
          </p:sp>
          <p:sp>
            <p:nvSpPr>
              <p:cNvPr id="371" name="Freeform 370"/>
              <p:cNvSpPr/>
              <p:nvPr/>
            </p:nvSpPr>
            <p:spPr bwMode="auto">
              <a:xfrm>
                <a:off x="8298657" y="1416107"/>
                <a:ext cx="290511" cy="249138"/>
              </a:xfrm>
              <a:custGeom>
                <a:avLst/>
                <a:gdLst>
                  <a:gd name="connsiteX0" fmla="*/ 20235 w 769143"/>
                  <a:gd name="connsiteY0" fmla="*/ 443405 h 659607"/>
                  <a:gd name="connsiteX1" fmla="*/ 84659 w 769143"/>
                  <a:gd name="connsiteY1" fmla="*/ 443405 h 659607"/>
                  <a:gd name="connsiteX2" fmla="*/ 133712 w 769143"/>
                  <a:gd name="connsiteY2" fmla="*/ 527981 h 659607"/>
                  <a:gd name="connsiteX3" fmla="*/ 182766 w 769143"/>
                  <a:gd name="connsiteY3" fmla="*/ 443405 h 659607"/>
                  <a:gd name="connsiteX4" fmla="*/ 251228 w 769143"/>
                  <a:gd name="connsiteY4" fmla="*/ 443405 h 659607"/>
                  <a:gd name="connsiteX5" fmla="*/ 271462 w 769143"/>
                  <a:gd name="connsiteY5" fmla="*/ 463640 h 659607"/>
                  <a:gd name="connsiteX6" fmla="*/ 271462 w 769143"/>
                  <a:gd name="connsiteY6" fmla="*/ 634610 h 659607"/>
                  <a:gd name="connsiteX7" fmla="*/ 251228 w 769143"/>
                  <a:gd name="connsiteY7" fmla="*/ 654845 h 659607"/>
                  <a:gd name="connsiteX8" fmla="*/ 20235 w 769143"/>
                  <a:gd name="connsiteY8" fmla="*/ 654845 h 659607"/>
                  <a:gd name="connsiteX9" fmla="*/ 0 w 769143"/>
                  <a:gd name="connsiteY9" fmla="*/ 634610 h 659607"/>
                  <a:gd name="connsiteX10" fmla="*/ 0 w 769143"/>
                  <a:gd name="connsiteY10" fmla="*/ 463640 h 659607"/>
                  <a:gd name="connsiteX11" fmla="*/ 20235 w 769143"/>
                  <a:gd name="connsiteY11" fmla="*/ 443405 h 659607"/>
                  <a:gd name="connsiteX12" fmla="*/ 330596 w 769143"/>
                  <a:gd name="connsiteY12" fmla="*/ 290513 h 659607"/>
                  <a:gd name="connsiteX13" fmla="*/ 443055 w 769143"/>
                  <a:gd name="connsiteY13" fmla="*/ 290513 h 659607"/>
                  <a:gd name="connsiteX14" fmla="*/ 528684 w 769143"/>
                  <a:gd name="connsiteY14" fmla="*/ 438150 h 659607"/>
                  <a:gd name="connsiteX15" fmla="*/ 614314 w 769143"/>
                  <a:gd name="connsiteY15" fmla="*/ 290513 h 659607"/>
                  <a:gd name="connsiteX16" fmla="*/ 733821 w 769143"/>
                  <a:gd name="connsiteY16" fmla="*/ 290513 h 659607"/>
                  <a:gd name="connsiteX17" fmla="*/ 769143 w 769143"/>
                  <a:gd name="connsiteY17" fmla="*/ 325835 h 659607"/>
                  <a:gd name="connsiteX18" fmla="*/ 769143 w 769143"/>
                  <a:gd name="connsiteY18" fmla="*/ 624285 h 659607"/>
                  <a:gd name="connsiteX19" fmla="*/ 733821 w 769143"/>
                  <a:gd name="connsiteY19" fmla="*/ 659607 h 659607"/>
                  <a:gd name="connsiteX20" fmla="*/ 330596 w 769143"/>
                  <a:gd name="connsiteY20" fmla="*/ 659607 h 659607"/>
                  <a:gd name="connsiteX21" fmla="*/ 295274 w 769143"/>
                  <a:gd name="connsiteY21" fmla="*/ 624285 h 659607"/>
                  <a:gd name="connsiteX22" fmla="*/ 295274 w 769143"/>
                  <a:gd name="connsiteY22" fmla="*/ 325835 h 659607"/>
                  <a:gd name="connsiteX23" fmla="*/ 330596 w 769143"/>
                  <a:gd name="connsiteY23" fmla="*/ 290513 h 659607"/>
                  <a:gd name="connsiteX24" fmla="*/ 134367 w 769143"/>
                  <a:gd name="connsiteY24" fmla="*/ 276981 h 659607"/>
                  <a:gd name="connsiteX25" fmla="*/ 211441 w 769143"/>
                  <a:gd name="connsiteY25" fmla="*/ 354055 h 659607"/>
                  <a:gd name="connsiteX26" fmla="*/ 134367 w 769143"/>
                  <a:gd name="connsiteY26" fmla="*/ 431128 h 659607"/>
                  <a:gd name="connsiteX27" fmla="*/ 57293 w 769143"/>
                  <a:gd name="connsiteY27" fmla="*/ 354055 h 659607"/>
                  <a:gd name="connsiteX28" fmla="*/ 134367 w 769143"/>
                  <a:gd name="connsiteY28" fmla="*/ 276981 h 659607"/>
                  <a:gd name="connsiteX29" fmla="*/ 529827 w 769143"/>
                  <a:gd name="connsiteY29" fmla="*/ 0 h 659607"/>
                  <a:gd name="connsiteX30" fmla="*/ 664368 w 769143"/>
                  <a:gd name="connsiteY30" fmla="*/ 134541 h 659607"/>
                  <a:gd name="connsiteX31" fmla="*/ 529827 w 769143"/>
                  <a:gd name="connsiteY31" fmla="*/ 269082 h 659607"/>
                  <a:gd name="connsiteX32" fmla="*/ 395286 w 769143"/>
                  <a:gd name="connsiteY32" fmla="*/ 134541 h 659607"/>
                  <a:gd name="connsiteX33" fmla="*/ 529827 w 769143"/>
                  <a:gd name="connsiteY33" fmla="*/ 0 h 65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9143" h="659607">
                    <a:moveTo>
                      <a:pt x="20235" y="443405"/>
                    </a:moveTo>
                    <a:lnTo>
                      <a:pt x="84659" y="443405"/>
                    </a:lnTo>
                    <a:lnTo>
                      <a:pt x="133712" y="527981"/>
                    </a:lnTo>
                    <a:lnTo>
                      <a:pt x="182766" y="443405"/>
                    </a:lnTo>
                    <a:lnTo>
                      <a:pt x="251228" y="443405"/>
                    </a:lnTo>
                    <a:cubicBezTo>
                      <a:pt x="262403" y="443405"/>
                      <a:pt x="271462" y="452464"/>
                      <a:pt x="271462" y="463640"/>
                    </a:cubicBezTo>
                    <a:lnTo>
                      <a:pt x="271462" y="634610"/>
                    </a:lnTo>
                    <a:cubicBezTo>
                      <a:pt x="271462" y="645786"/>
                      <a:pt x="262403" y="654845"/>
                      <a:pt x="251228" y="654845"/>
                    </a:cubicBezTo>
                    <a:lnTo>
                      <a:pt x="20235" y="654845"/>
                    </a:lnTo>
                    <a:cubicBezTo>
                      <a:pt x="9060" y="654845"/>
                      <a:pt x="0" y="645786"/>
                      <a:pt x="0" y="634610"/>
                    </a:cubicBezTo>
                    <a:lnTo>
                      <a:pt x="0" y="463640"/>
                    </a:lnTo>
                    <a:cubicBezTo>
                      <a:pt x="0" y="452464"/>
                      <a:pt x="9060" y="443405"/>
                      <a:pt x="20235" y="443405"/>
                    </a:cubicBezTo>
                    <a:close/>
                    <a:moveTo>
                      <a:pt x="330596" y="290513"/>
                    </a:moveTo>
                    <a:lnTo>
                      <a:pt x="443055" y="290513"/>
                    </a:lnTo>
                    <a:lnTo>
                      <a:pt x="528684" y="438150"/>
                    </a:lnTo>
                    <a:lnTo>
                      <a:pt x="614314" y="290513"/>
                    </a:lnTo>
                    <a:lnTo>
                      <a:pt x="733821" y="290513"/>
                    </a:lnTo>
                    <a:cubicBezTo>
                      <a:pt x="753329" y="290513"/>
                      <a:pt x="769143" y="306327"/>
                      <a:pt x="769143" y="325835"/>
                    </a:cubicBezTo>
                    <a:lnTo>
                      <a:pt x="769143" y="624285"/>
                    </a:lnTo>
                    <a:cubicBezTo>
                      <a:pt x="769143" y="643793"/>
                      <a:pt x="753329" y="659607"/>
                      <a:pt x="733821" y="659607"/>
                    </a:cubicBezTo>
                    <a:lnTo>
                      <a:pt x="330596" y="659607"/>
                    </a:lnTo>
                    <a:cubicBezTo>
                      <a:pt x="311088" y="659607"/>
                      <a:pt x="295274" y="643793"/>
                      <a:pt x="295274" y="624285"/>
                    </a:cubicBezTo>
                    <a:lnTo>
                      <a:pt x="295274" y="325835"/>
                    </a:lnTo>
                    <a:cubicBezTo>
                      <a:pt x="295274" y="306327"/>
                      <a:pt x="311088" y="290513"/>
                      <a:pt x="330596" y="290513"/>
                    </a:cubicBezTo>
                    <a:close/>
                    <a:moveTo>
                      <a:pt x="134367" y="276981"/>
                    </a:moveTo>
                    <a:cubicBezTo>
                      <a:pt x="176934" y="276981"/>
                      <a:pt x="211441" y="311488"/>
                      <a:pt x="211441" y="354055"/>
                    </a:cubicBezTo>
                    <a:cubicBezTo>
                      <a:pt x="211441" y="396621"/>
                      <a:pt x="176934" y="431128"/>
                      <a:pt x="134367" y="431128"/>
                    </a:cubicBezTo>
                    <a:cubicBezTo>
                      <a:pt x="91800" y="431128"/>
                      <a:pt x="57293" y="396621"/>
                      <a:pt x="57293" y="354055"/>
                    </a:cubicBezTo>
                    <a:cubicBezTo>
                      <a:pt x="57293" y="311488"/>
                      <a:pt x="91800" y="276981"/>
                      <a:pt x="134367" y="276981"/>
                    </a:cubicBezTo>
                    <a:close/>
                    <a:moveTo>
                      <a:pt x="529827" y="0"/>
                    </a:moveTo>
                    <a:cubicBezTo>
                      <a:pt x="604132" y="0"/>
                      <a:pt x="664368" y="60236"/>
                      <a:pt x="664368" y="134541"/>
                    </a:cubicBezTo>
                    <a:cubicBezTo>
                      <a:pt x="664368" y="208846"/>
                      <a:pt x="604132" y="269082"/>
                      <a:pt x="529827" y="269082"/>
                    </a:cubicBezTo>
                    <a:cubicBezTo>
                      <a:pt x="455522" y="269082"/>
                      <a:pt x="395286" y="208846"/>
                      <a:pt x="395286" y="134541"/>
                    </a:cubicBezTo>
                    <a:cubicBezTo>
                      <a:pt x="395286" y="60236"/>
                      <a:pt x="455522" y="0"/>
                      <a:pt x="529827"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828" fontAlgn="base">
                  <a:lnSpc>
                    <a:spcPct val="90000"/>
                  </a:lnSpc>
                  <a:spcBef>
                    <a:spcPct val="0"/>
                  </a:spcBef>
                  <a:spcAft>
                    <a:spcPct val="0"/>
                  </a:spcAft>
                  <a:defRPr/>
                </a:pPr>
                <a:endParaRPr lang="en-US" sz="1960" b="1" dirty="0">
                  <a:solidFill>
                    <a:srgbClr val="FFFFFF"/>
                  </a:solidFill>
                  <a:latin typeface="Segoe UI Light"/>
                  <a:ea typeface="Segoe UI" pitchFamily="34" charset="0"/>
                  <a:cs typeface="Segoe UI" pitchFamily="34" charset="0"/>
                </a:endParaRPr>
              </a:p>
            </p:txBody>
          </p:sp>
        </p:grpSp>
      </p:grpSp>
      <p:grpSp>
        <p:nvGrpSpPr>
          <p:cNvPr id="15" name="Group 14"/>
          <p:cNvGrpSpPr/>
          <p:nvPr/>
        </p:nvGrpSpPr>
        <p:grpSpPr>
          <a:xfrm>
            <a:off x="1495360" y="5134422"/>
            <a:ext cx="844586" cy="348975"/>
            <a:chOff x="1815887" y="5237334"/>
            <a:chExt cx="861746" cy="356066"/>
          </a:xfrm>
        </p:grpSpPr>
        <p:sp>
          <p:nvSpPr>
            <p:cNvPr id="62" name="Rectangle 61"/>
            <p:cNvSpPr/>
            <p:nvPr/>
          </p:nvSpPr>
          <p:spPr bwMode="auto">
            <a:xfrm>
              <a:off x="1815887" y="5237334"/>
              <a:ext cx="861746" cy="356066"/>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04705" tIns="44809" rIns="0" bIns="140572" numCol="1" spcCol="0" rtlCol="0" fromWordArt="0" anchor="t" anchorCtr="0" forceAA="0" compatLnSpc="1">
              <a:prstTxWarp prst="textNoShape">
                <a:avLst/>
              </a:prstTxWarp>
              <a:noAutofit/>
            </a:bodyPr>
            <a:lstStyle/>
            <a:p>
              <a:pPr defTabSz="895654"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Containers</a:t>
              </a:r>
            </a:p>
          </p:txBody>
        </p:sp>
        <p:grpSp>
          <p:nvGrpSpPr>
            <p:cNvPr id="412" name="Group 411"/>
            <p:cNvGrpSpPr/>
            <p:nvPr/>
          </p:nvGrpSpPr>
          <p:grpSpPr>
            <a:xfrm>
              <a:off x="1854319" y="5310201"/>
              <a:ext cx="221053" cy="170255"/>
              <a:chOff x="1410342" y="5288934"/>
              <a:chExt cx="294653" cy="226942"/>
            </a:xfrm>
          </p:grpSpPr>
          <p:grpSp>
            <p:nvGrpSpPr>
              <p:cNvPr id="402" name="Group 401"/>
              <p:cNvGrpSpPr/>
              <p:nvPr/>
            </p:nvGrpSpPr>
            <p:grpSpPr>
              <a:xfrm>
                <a:off x="1428991" y="5308456"/>
                <a:ext cx="97032" cy="104039"/>
                <a:chOff x="1286878" y="3925073"/>
                <a:chExt cx="291844" cy="312918"/>
              </a:xfrm>
              <a:solidFill>
                <a:schemeClr val="bg1"/>
              </a:solidFill>
            </p:grpSpPr>
            <p:sp>
              <p:nvSpPr>
                <p:cNvPr id="397" name="Diamond 396"/>
                <p:cNvSpPr/>
                <p:nvPr/>
              </p:nvSpPr>
              <p:spPr bwMode="auto">
                <a:xfrm rot="19690132">
                  <a:off x="1286878" y="3991205"/>
                  <a:ext cx="148048" cy="245585"/>
                </a:xfrm>
                <a:prstGeom prst="diamond">
                  <a:avLst/>
                </a:prstGeom>
                <a:grpFill/>
                <a:ln>
                  <a:noFill/>
                  <a:headEnd type="none" w="med" len="med"/>
                  <a:tailEnd type="none" w="med" len="med"/>
                </a:ln>
                <a:effectLst/>
                <a:scene3d>
                  <a:camera prst="orthographicFront">
                    <a:rot lat="899860" lon="21583921" rev="2154000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828" fontAlgn="base">
                    <a:lnSpc>
                      <a:spcPct val="90000"/>
                    </a:lnSpc>
                    <a:spcBef>
                      <a:spcPct val="0"/>
                    </a:spcBef>
                    <a:spcAft>
                      <a:spcPct val="0"/>
                    </a:spcAft>
                    <a:defRPr/>
                  </a:pPr>
                  <a:endParaRPr lang="en-US" sz="1960" b="1" dirty="0">
                    <a:solidFill>
                      <a:srgbClr val="FFFFFF"/>
                    </a:solidFill>
                    <a:latin typeface="Segoe UI Light"/>
                    <a:ea typeface="Segoe UI" pitchFamily="34" charset="0"/>
                    <a:cs typeface="Segoe UI" pitchFamily="34" charset="0"/>
                  </a:endParaRPr>
                </a:p>
              </p:txBody>
            </p:sp>
            <p:sp>
              <p:nvSpPr>
                <p:cNvPr id="398" name="Diamond 397"/>
                <p:cNvSpPr/>
                <p:nvPr/>
              </p:nvSpPr>
              <p:spPr bwMode="auto">
                <a:xfrm rot="1935408">
                  <a:off x="1424781" y="3991343"/>
                  <a:ext cx="153941" cy="246648"/>
                </a:xfrm>
                <a:prstGeom prst="diamond">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828" fontAlgn="base">
                    <a:lnSpc>
                      <a:spcPct val="90000"/>
                    </a:lnSpc>
                    <a:spcBef>
                      <a:spcPct val="0"/>
                    </a:spcBef>
                    <a:spcAft>
                      <a:spcPct val="0"/>
                    </a:spcAft>
                    <a:defRPr/>
                  </a:pPr>
                  <a:endParaRPr lang="en-US" sz="1960" b="1" dirty="0">
                    <a:solidFill>
                      <a:srgbClr val="FFFFFF"/>
                    </a:solidFill>
                    <a:latin typeface="Segoe UI Light"/>
                    <a:ea typeface="Segoe UI" pitchFamily="34" charset="0"/>
                    <a:cs typeface="Segoe UI" pitchFamily="34" charset="0"/>
                  </a:endParaRPr>
                </a:p>
              </p:txBody>
            </p:sp>
            <p:sp>
              <p:nvSpPr>
                <p:cNvPr id="399" name="Diamond 398"/>
                <p:cNvSpPr/>
                <p:nvPr/>
              </p:nvSpPr>
              <p:spPr bwMode="auto">
                <a:xfrm rot="5400000">
                  <a:off x="1355358" y="3879251"/>
                  <a:ext cx="153941" cy="245585"/>
                </a:xfrm>
                <a:prstGeom prst="diamond">
                  <a:avLst/>
                </a:prstGeom>
                <a:grpFill/>
                <a:ln>
                  <a:noFill/>
                  <a:headEnd type="none" w="med" len="med"/>
                  <a:tailEnd type="none" w="med" len="med"/>
                </a:ln>
                <a:effectLst/>
                <a:scene3d>
                  <a:camera prst="orthographicFront">
                    <a:rot lat="21599979" lon="240000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828" fontAlgn="base">
                    <a:lnSpc>
                      <a:spcPct val="90000"/>
                    </a:lnSpc>
                    <a:spcBef>
                      <a:spcPct val="0"/>
                    </a:spcBef>
                    <a:spcAft>
                      <a:spcPct val="0"/>
                    </a:spcAft>
                    <a:defRPr/>
                  </a:pPr>
                  <a:endParaRPr lang="en-US" sz="1960" b="1" dirty="0">
                    <a:solidFill>
                      <a:srgbClr val="FFFFFF"/>
                    </a:solidFill>
                    <a:latin typeface="Segoe UI Light"/>
                    <a:ea typeface="Segoe UI" pitchFamily="34" charset="0"/>
                    <a:cs typeface="Segoe UI" pitchFamily="34" charset="0"/>
                  </a:endParaRPr>
                </a:p>
              </p:txBody>
            </p:sp>
          </p:grpSp>
          <p:sp>
            <p:nvSpPr>
              <p:cNvPr id="403" name="Rounded Rectangle 402"/>
              <p:cNvSpPr/>
              <p:nvPr/>
            </p:nvSpPr>
            <p:spPr bwMode="auto">
              <a:xfrm>
                <a:off x="1410342" y="5288934"/>
                <a:ext cx="294653" cy="226942"/>
              </a:xfrm>
              <a:prstGeom prst="roundRect">
                <a:avLst>
                  <a:gd name="adj" fmla="val 9184"/>
                </a:avLst>
              </a:prstGeom>
              <a:no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828" fontAlgn="base">
                  <a:lnSpc>
                    <a:spcPct val="90000"/>
                  </a:lnSpc>
                  <a:spcBef>
                    <a:spcPct val="0"/>
                  </a:spcBef>
                  <a:spcAft>
                    <a:spcPct val="0"/>
                  </a:spcAft>
                  <a:defRPr/>
                </a:pPr>
                <a:endParaRPr lang="en-US" sz="1960" b="1" dirty="0">
                  <a:solidFill>
                    <a:srgbClr val="FFFFFF"/>
                  </a:solidFill>
                  <a:latin typeface="Segoe UI Light"/>
                  <a:ea typeface="Segoe UI" pitchFamily="34" charset="0"/>
                  <a:cs typeface="Segoe UI" pitchFamily="34" charset="0"/>
                </a:endParaRPr>
              </a:p>
            </p:txBody>
          </p:sp>
          <p:grpSp>
            <p:nvGrpSpPr>
              <p:cNvPr id="404" name="Group 403"/>
              <p:cNvGrpSpPr/>
              <p:nvPr/>
            </p:nvGrpSpPr>
            <p:grpSpPr>
              <a:xfrm>
                <a:off x="1573839" y="5308987"/>
                <a:ext cx="97032" cy="104039"/>
                <a:chOff x="1286878" y="3925073"/>
                <a:chExt cx="291844" cy="312918"/>
              </a:xfrm>
              <a:solidFill>
                <a:schemeClr val="bg1"/>
              </a:solidFill>
            </p:grpSpPr>
            <p:sp>
              <p:nvSpPr>
                <p:cNvPr id="405" name="Diamond 404"/>
                <p:cNvSpPr/>
                <p:nvPr/>
              </p:nvSpPr>
              <p:spPr bwMode="auto">
                <a:xfrm rot="19690132">
                  <a:off x="1286878" y="3991205"/>
                  <a:ext cx="148048" cy="245585"/>
                </a:xfrm>
                <a:prstGeom prst="diamond">
                  <a:avLst/>
                </a:prstGeom>
                <a:grpFill/>
                <a:ln>
                  <a:noFill/>
                  <a:headEnd type="none" w="med" len="med"/>
                  <a:tailEnd type="none" w="med" len="med"/>
                </a:ln>
                <a:effectLst/>
                <a:scene3d>
                  <a:camera prst="orthographicFront">
                    <a:rot lat="899860" lon="21583921" rev="2154000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828" fontAlgn="base">
                    <a:lnSpc>
                      <a:spcPct val="90000"/>
                    </a:lnSpc>
                    <a:spcBef>
                      <a:spcPct val="0"/>
                    </a:spcBef>
                    <a:spcAft>
                      <a:spcPct val="0"/>
                    </a:spcAft>
                    <a:defRPr/>
                  </a:pPr>
                  <a:endParaRPr lang="en-US" sz="1960" b="1" dirty="0">
                    <a:solidFill>
                      <a:srgbClr val="FFFFFF"/>
                    </a:solidFill>
                    <a:latin typeface="Segoe UI Light"/>
                    <a:ea typeface="Segoe UI" pitchFamily="34" charset="0"/>
                    <a:cs typeface="Segoe UI" pitchFamily="34" charset="0"/>
                  </a:endParaRPr>
                </a:p>
              </p:txBody>
            </p:sp>
            <p:sp>
              <p:nvSpPr>
                <p:cNvPr id="406" name="Diamond 405"/>
                <p:cNvSpPr/>
                <p:nvPr/>
              </p:nvSpPr>
              <p:spPr bwMode="auto">
                <a:xfrm rot="1935408">
                  <a:off x="1424781" y="3991343"/>
                  <a:ext cx="153941" cy="246648"/>
                </a:xfrm>
                <a:prstGeom prst="diamond">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828" fontAlgn="base">
                    <a:lnSpc>
                      <a:spcPct val="90000"/>
                    </a:lnSpc>
                    <a:spcBef>
                      <a:spcPct val="0"/>
                    </a:spcBef>
                    <a:spcAft>
                      <a:spcPct val="0"/>
                    </a:spcAft>
                    <a:defRPr/>
                  </a:pPr>
                  <a:endParaRPr lang="en-US" sz="1960" b="1" dirty="0">
                    <a:solidFill>
                      <a:srgbClr val="FFFFFF"/>
                    </a:solidFill>
                    <a:latin typeface="Segoe UI Light"/>
                    <a:ea typeface="Segoe UI" pitchFamily="34" charset="0"/>
                    <a:cs typeface="Segoe UI" pitchFamily="34" charset="0"/>
                  </a:endParaRPr>
                </a:p>
              </p:txBody>
            </p:sp>
            <p:sp>
              <p:nvSpPr>
                <p:cNvPr id="407" name="Diamond 406"/>
                <p:cNvSpPr/>
                <p:nvPr/>
              </p:nvSpPr>
              <p:spPr bwMode="auto">
                <a:xfrm rot="5400000">
                  <a:off x="1355358" y="3879251"/>
                  <a:ext cx="153941" cy="245585"/>
                </a:xfrm>
                <a:prstGeom prst="diamond">
                  <a:avLst/>
                </a:prstGeom>
                <a:grpFill/>
                <a:ln>
                  <a:noFill/>
                  <a:headEnd type="none" w="med" len="med"/>
                  <a:tailEnd type="none" w="med" len="med"/>
                </a:ln>
                <a:effectLst/>
                <a:scene3d>
                  <a:camera prst="orthographicFront">
                    <a:rot lat="21599979" lon="240000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828" fontAlgn="base">
                    <a:lnSpc>
                      <a:spcPct val="90000"/>
                    </a:lnSpc>
                    <a:spcBef>
                      <a:spcPct val="0"/>
                    </a:spcBef>
                    <a:spcAft>
                      <a:spcPct val="0"/>
                    </a:spcAft>
                    <a:defRPr/>
                  </a:pPr>
                  <a:endParaRPr lang="en-US" sz="1960" b="1" dirty="0">
                    <a:solidFill>
                      <a:srgbClr val="FFFFFF"/>
                    </a:solidFill>
                    <a:latin typeface="Segoe UI Light"/>
                    <a:ea typeface="Segoe UI" pitchFamily="34" charset="0"/>
                    <a:cs typeface="Segoe UI" pitchFamily="34" charset="0"/>
                  </a:endParaRPr>
                </a:p>
              </p:txBody>
            </p:sp>
          </p:grpSp>
          <p:grpSp>
            <p:nvGrpSpPr>
              <p:cNvPr id="408" name="Group 407"/>
              <p:cNvGrpSpPr/>
              <p:nvPr/>
            </p:nvGrpSpPr>
            <p:grpSpPr>
              <a:xfrm>
                <a:off x="1505369" y="5390438"/>
                <a:ext cx="97032" cy="104039"/>
                <a:chOff x="1286878" y="3925073"/>
                <a:chExt cx="291844" cy="312918"/>
              </a:xfrm>
              <a:solidFill>
                <a:schemeClr val="bg1"/>
              </a:solidFill>
            </p:grpSpPr>
            <p:sp>
              <p:nvSpPr>
                <p:cNvPr id="409" name="Diamond 408"/>
                <p:cNvSpPr/>
                <p:nvPr/>
              </p:nvSpPr>
              <p:spPr bwMode="auto">
                <a:xfrm rot="19690132">
                  <a:off x="1286878" y="3991205"/>
                  <a:ext cx="148048" cy="245585"/>
                </a:xfrm>
                <a:prstGeom prst="diamond">
                  <a:avLst/>
                </a:prstGeom>
                <a:grpFill/>
                <a:ln>
                  <a:noFill/>
                  <a:headEnd type="none" w="med" len="med"/>
                  <a:tailEnd type="none" w="med" len="med"/>
                </a:ln>
                <a:effectLst/>
                <a:scene3d>
                  <a:camera prst="orthographicFront">
                    <a:rot lat="899860" lon="21583921" rev="2154000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828" fontAlgn="base">
                    <a:lnSpc>
                      <a:spcPct val="90000"/>
                    </a:lnSpc>
                    <a:spcBef>
                      <a:spcPct val="0"/>
                    </a:spcBef>
                    <a:spcAft>
                      <a:spcPct val="0"/>
                    </a:spcAft>
                    <a:defRPr/>
                  </a:pPr>
                  <a:endParaRPr lang="en-US" sz="1960" b="1" dirty="0">
                    <a:solidFill>
                      <a:srgbClr val="FFFFFF"/>
                    </a:solidFill>
                    <a:latin typeface="Segoe UI Light"/>
                    <a:ea typeface="Segoe UI" pitchFamily="34" charset="0"/>
                    <a:cs typeface="Segoe UI" pitchFamily="34" charset="0"/>
                  </a:endParaRPr>
                </a:p>
              </p:txBody>
            </p:sp>
            <p:sp>
              <p:nvSpPr>
                <p:cNvPr id="410" name="Diamond 409"/>
                <p:cNvSpPr/>
                <p:nvPr/>
              </p:nvSpPr>
              <p:spPr bwMode="auto">
                <a:xfrm rot="1935408">
                  <a:off x="1424781" y="3991343"/>
                  <a:ext cx="153941" cy="246648"/>
                </a:xfrm>
                <a:prstGeom prst="diamond">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828" fontAlgn="base">
                    <a:lnSpc>
                      <a:spcPct val="90000"/>
                    </a:lnSpc>
                    <a:spcBef>
                      <a:spcPct val="0"/>
                    </a:spcBef>
                    <a:spcAft>
                      <a:spcPct val="0"/>
                    </a:spcAft>
                    <a:defRPr/>
                  </a:pPr>
                  <a:endParaRPr lang="en-US" sz="1960" b="1" dirty="0">
                    <a:solidFill>
                      <a:srgbClr val="FFFFFF"/>
                    </a:solidFill>
                    <a:latin typeface="Segoe UI Light"/>
                    <a:ea typeface="Segoe UI" pitchFamily="34" charset="0"/>
                    <a:cs typeface="Segoe UI" pitchFamily="34" charset="0"/>
                  </a:endParaRPr>
                </a:p>
              </p:txBody>
            </p:sp>
            <p:sp>
              <p:nvSpPr>
                <p:cNvPr id="411" name="Diamond 410"/>
                <p:cNvSpPr/>
                <p:nvPr/>
              </p:nvSpPr>
              <p:spPr bwMode="auto">
                <a:xfrm rot="5400000">
                  <a:off x="1355358" y="3879251"/>
                  <a:ext cx="153941" cy="245585"/>
                </a:xfrm>
                <a:prstGeom prst="diamond">
                  <a:avLst/>
                </a:prstGeom>
                <a:grpFill/>
                <a:ln>
                  <a:noFill/>
                  <a:headEnd type="none" w="med" len="med"/>
                  <a:tailEnd type="none" w="med" len="med"/>
                </a:ln>
                <a:effectLst/>
                <a:scene3d>
                  <a:camera prst="orthographicFront">
                    <a:rot lat="21599979" lon="240000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828" fontAlgn="base">
                    <a:lnSpc>
                      <a:spcPct val="90000"/>
                    </a:lnSpc>
                    <a:spcBef>
                      <a:spcPct val="0"/>
                    </a:spcBef>
                    <a:spcAft>
                      <a:spcPct val="0"/>
                    </a:spcAft>
                    <a:defRPr/>
                  </a:pPr>
                  <a:endParaRPr lang="en-US" sz="1960" b="1" dirty="0">
                    <a:solidFill>
                      <a:srgbClr val="FFFFFF"/>
                    </a:solidFill>
                    <a:latin typeface="Segoe UI Light"/>
                    <a:ea typeface="Segoe UI" pitchFamily="34" charset="0"/>
                    <a:cs typeface="Segoe UI" pitchFamily="34" charset="0"/>
                  </a:endParaRPr>
                </a:p>
              </p:txBody>
            </p:sp>
          </p:grpSp>
        </p:grpSp>
      </p:grpSp>
      <p:grpSp>
        <p:nvGrpSpPr>
          <p:cNvPr id="417" name="Group 416"/>
          <p:cNvGrpSpPr/>
          <p:nvPr/>
        </p:nvGrpSpPr>
        <p:grpSpPr>
          <a:xfrm>
            <a:off x="548289" y="4047000"/>
            <a:ext cx="988308" cy="303086"/>
            <a:chOff x="559429" y="4065187"/>
            <a:chExt cx="1008388" cy="309244"/>
          </a:xfrm>
        </p:grpSpPr>
        <p:pic>
          <p:nvPicPr>
            <p:cNvPr id="413" name="Picture 412"/>
            <p:cNvPicPr>
              <a:picLocks noChangeAspect="1"/>
            </p:cNvPicPr>
            <p:nvPr/>
          </p:nvPicPr>
          <p:blipFill>
            <a:blip r:embed="rId51" cstate="print">
              <a:biLevel thresh="25000"/>
              <a:extLst>
                <a:ext uri="{28A0092B-C50C-407E-A947-70E740481C1C}">
                  <a14:useLocalDpi xmlns:a14="http://schemas.microsoft.com/office/drawing/2010/main" val="0"/>
                </a:ext>
              </a:extLst>
            </a:blip>
            <a:stretch>
              <a:fillRect/>
            </a:stretch>
          </p:blipFill>
          <p:spPr>
            <a:xfrm>
              <a:off x="559429" y="4065187"/>
              <a:ext cx="252028" cy="252028"/>
            </a:xfrm>
            <a:prstGeom prst="rect">
              <a:avLst/>
            </a:prstGeom>
          </p:spPr>
        </p:pic>
        <p:sp>
          <p:nvSpPr>
            <p:cNvPr id="414" name="TextBox 413"/>
            <p:cNvSpPr txBox="1"/>
            <p:nvPr/>
          </p:nvSpPr>
          <p:spPr>
            <a:xfrm>
              <a:off x="908661" y="4073326"/>
              <a:ext cx="659156" cy="301105"/>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VM Image Gallery</a:t>
              </a: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&amp; VM Depot</a:t>
              </a:r>
            </a:p>
          </p:txBody>
        </p:sp>
      </p:grpSp>
      <p:grpSp>
        <p:nvGrpSpPr>
          <p:cNvPr id="23" name="Group 22"/>
          <p:cNvGrpSpPr/>
          <p:nvPr/>
        </p:nvGrpSpPr>
        <p:grpSpPr>
          <a:xfrm>
            <a:off x="7655567" y="5128195"/>
            <a:ext cx="772755" cy="339528"/>
            <a:chOff x="7811111" y="5230981"/>
            <a:chExt cx="788455" cy="346426"/>
          </a:xfrm>
        </p:grpSpPr>
        <p:sp>
          <p:nvSpPr>
            <p:cNvPr id="30" name="Rectangle 29"/>
            <p:cNvSpPr/>
            <p:nvPr/>
          </p:nvSpPr>
          <p:spPr bwMode="auto">
            <a:xfrm>
              <a:off x="7811111" y="5230981"/>
              <a:ext cx="788455" cy="346426"/>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04705" tIns="44809" rIns="0" bIns="140572" numCol="1" spcCol="0" rtlCol="0" fromWordArt="0" anchor="t" anchorCtr="0" forceAA="0" compatLnSpc="1">
              <a:prstTxWarp prst="textNoShape">
                <a:avLst/>
              </a:prstTxWarp>
              <a:noAutofit/>
            </a:bodyPr>
            <a:lstStyle/>
            <a:p>
              <a:pPr defTabSz="895654"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DNS</a:t>
              </a:r>
            </a:p>
          </p:txBody>
        </p:sp>
        <p:pic>
          <p:nvPicPr>
            <p:cNvPr id="4" name="Picture 3"/>
            <p:cNvPicPr>
              <a:picLocks noChangeAspect="1"/>
            </p:cNvPicPr>
            <p:nvPr/>
          </p:nvPicPr>
          <p:blipFill>
            <a:blip r:embed="rId52" cstate="print">
              <a:biLevel thresh="25000"/>
              <a:extLst>
                <a:ext uri="{28A0092B-C50C-407E-A947-70E740481C1C}">
                  <a14:useLocalDpi xmlns:a14="http://schemas.microsoft.com/office/drawing/2010/main" val="0"/>
                </a:ext>
              </a:extLst>
            </a:blip>
            <a:stretch>
              <a:fillRect/>
            </a:stretch>
          </p:blipFill>
          <p:spPr>
            <a:xfrm>
              <a:off x="7860724" y="5289060"/>
              <a:ext cx="211665" cy="211665"/>
            </a:xfrm>
            <a:prstGeom prst="rect">
              <a:avLst/>
            </a:prstGeom>
          </p:spPr>
        </p:pic>
      </p:grpSp>
      <p:grpSp>
        <p:nvGrpSpPr>
          <p:cNvPr id="240" name="Group 239"/>
          <p:cNvGrpSpPr/>
          <p:nvPr/>
        </p:nvGrpSpPr>
        <p:grpSpPr>
          <a:xfrm>
            <a:off x="10249990" y="5128195"/>
            <a:ext cx="853066" cy="339528"/>
            <a:chOff x="10458248" y="5230981"/>
            <a:chExt cx="870398" cy="346426"/>
          </a:xfrm>
        </p:grpSpPr>
        <p:sp>
          <p:nvSpPr>
            <p:cNvPr id="34" name="Rectangle 33"/>
            <p:cNvSpPr/>
            <p:nvPr/>
          </p:nvSpPr>
          <p:spPr bwMode="auto">
            <a:xfrm>
              <a:off x="10458248" y="5230981"/>
              <a:ext cx="870398" cy="346426"/>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04705" tIns="44809" rIns="0" bIns="140572" numCol="1" spcCol="0" rtlCol="0" fromWordArt="0" anchor="t" anchorCtr="0" forceAA="0" compatLnSpc="1">
              <a:prstTxWarp prst="textNoShape">
                <a:avLst/>
              </a:prstTxWarp>
              <a:noAutofit/>
            </a:bodyPr>
            <a:lstStyle/>
            <a:p>
              <a:pPr defTabSz="895654"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VPN Gateway</a:t>
              </a:r>
            </a:p>
          </p:txBody>
        </p:sp>
        <p:pic>
          <p:nvPicPr>
            <p:cNvPr id="10" name="Picture 9"/>
            <p:cNvPicPr>
              <a:picLocks noChangeAspect="1"/>
            </p:cNvPicPr>
            <p:nvPr/>
          </p:nvPicPr>
          <p:blipFill>
            <a:blip r:embed="rId53" cstate="print">
              <a:biLevel thresh="25000"/>
              <a:extLst>
                <a:ext uri="{28A0092B-C50C-407E-A947-70E740481C1C}">
                  <a14:useLocalDpi xmlns:a14="http://schemas.microsoft.com/office/drawing/2010/main" val="0"/>
                </a:ext>
              </a:extLst>
            </a:blip>
            <a:stretch>
              <a:fillRect/>
            </a:stretch>
          </p:blipFill>
          <p:spPr>
            <a:xfrm>
              <a:off x="10460633" y="5267779"/>
              <a:ext cx="241495" cy="241495"/>
            </a:xfrm>
            <a:prstGeom prst="rect">
              <a:avLst/>
            </a:prstGeom>
          </p:spPr>
        </p:pic>
      </p:grpSp>
      <p:grpSp>
        <p:nvGrpSpPr>
          <p:cNvPr id="21" name="Group 20"/>
          <p:cNvGrpSpPr/>
          <p:nvPr/>
        </p:nvGrpSpPr>
        <p:grpSpPr>
          <a:xfrm>
            <a:off x="6810693" y="5128521"/>
            <a:ext cx="813099" cy="339287"/>
            <a:chOff x="6949070" y="5231313"/>
            <a:chExt cx="829620" cy="346180"/>
          </a:xfrm>
        </p:grpSpPr>
        <p:sp>
          <p:nvSpPr>
            <p:cNvPr id="29" name="Rectangle 28"/>
            <p:cNvSpPr/>
            <p:nvPr/>
          </p:nvSpPr>
          <p:spPr bwMode="auto">
            <a:xfrm>
              <a:off x="6949070" y="5231313"/>
              <a:ext cx="829620" cy="346180"/>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04705" tIns="44809" rIns="0" bIns="140572" numCol="1" spcCol="0" rtlCol="0" fromWordArt="0" anchor="t" anchorCtr="0" forceAA="0" compatLnSpc="1">
              <a:prstTxWarp prst="textNoShape">
                <a:avLst/>
              </a:prstTxWarp>
              <a:noAutofit/>
            </a:bodyPr>
            <a:lstStyle/>
            <a:p>
              <a:pPr defTabSz="895654"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Load Balancer</a:t>
              </a:r>
            </a:p>
          </p:txBody>
        </p:sp>
        <p:pic>
          <p:nvPicPr>
            <p:cNvPr id="12" name="Picture 11"/>
            <p:cNvPicPr>
              <a:picLocks noChangeAspect="1"/>
            </p:cNvPicPr>
            <p:nvPr/>
          </p:nvPicPr>
          <p:blipFill>
            <a:blip r:embed="rId54" cstate="print">
              <a:biLevel thresh="25000"/>
              <a:extLst>
                <a:ext uri="{28A0092B-C50C-407E-A947-70E740481C1C}">
                  <a14:useLocalDpi xmlns:a14="http://schemas.microsoft.com/office/drawing/2010/main" val="0"/>
                </a:ext>
              </a:extLst>
            </a:blip>
            <a:stretch>
              <a:fillRect/>
            </a:stretch>
          </p:blipFill>
          <p:spPr>
            <a:xfrm>
              <a:off x="6988668" y="5270432"/>
              <a:ext cx="238842" cy="238842"/>
            </a:xfrm>
            <a:prstGeom prst="rect">
              <a:avLst/>
            </a:prstGeom>
          </p:spPr>
        </p:pic>
      </p:grpSp>
    </p:spTree>
    <p:extLst>
      <p:ext uri="{BB962C8B-B14F-4D97-AF65-F5344CB8AC3E}">
        <p14:creationId xmlns:p14="http://schemas.microsoft.com/office/powerpoint/2010/main" val="3442445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5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wipe(down)">
                                      <p:cBhvr>
                                        <p:cTn id="10" dur="250"/>
                                        <p:tgtEl>
                                          <p:spTgt spid="5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7"/>
                                        </p:tgtEl>
                                        <p:attrNameLst>
                                          <p:attrName>style.visibility</p:attrName>
                                        </p:attrNameLst>
                                      </p:cBhvr>
                                      <p:to>
                                        <p:strVal val="visible"/>
                                      </p:to>
                                    </p:set>
                                    <p:animEffect transition="in" filter="wipe(down)">
                                      <p:cBhvr>
                                        <p:cTn id="15" dur="500"/>
                                        <p:tgtEl>
                                          <p:spTgt spid="87"/>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300"/>
                                        <p:tgtEl>
                                          <p:spTgt spid="13"/>
                                        </p:tgtEl>
                                      </p:cBhvr>
                                    </p:animEffect>
                                  </p:childTnLst>
                                </p:cTn>
                              </p:par>
                            </p:childTnLst>
                          </p:cTn>
                        </p:par>
                        <p:par>
                          <p:cTn id="32" fill="hold">
                            <p:stCondLst>
                              <p:cond delay="2300"/>
                            </p:stCondLst>
                            <p:childTnLst>
                              <p:par>
                                <p:cTn id="33" presetID="10"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300"/>
                                        <p:tgtEl>
                                          <p:spTgt spid="15"/>
                                        </p:tgtEl>
                                      </p:cBhvr>
                                    </p:animEffect>
                                  </p:childTnLst>
                                </p:cTn>
                              </p:par>
                            </p:childTnLst>
                          </p:cTn>
                        </p:par>
                        <p:par>
                          <p:cTn id="36" fill="hold">
                            <p:stCondLst>
                              <p:cond delay="2600"/>
                            </p:stCondLst>
                            <p:childTnLst>
                              <p:par>
                                <p:cTn id="37" presetID="10" presetClass="entr" presetSubtype="0"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300"/>
                                        <p:tgtEl>
                                          <p:spTgt spid="16"/>
                                        </p:tgtEl>
                                      </p:cBhvr>
                                    </p:animEffect>
                                  </p:childTnLst>
                                </p:cTn>
                              </p:par>
                            </p:childTnLst>
                          </p:cTn>
                        </p:par>
                        <p:par>
                          <p:cTn id="40" fill="hold">
                            <p:stCondLst>
                              <p:cond delay="2900"/>
                            </p:stCondLst>
                            <p:childTnLst>
                              <p:par>
                                <p:cTn id="41" presetID="10" presetClass="entr" presetSubtype="0"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300"/>
                                        <p:tgtEl>
                                          <p:spTgt spid="18"/>
                                        </p:tgtEl>
                                      </p:cBhvr>
                                    </p:animEffect>
                                  </p:childTnLst>
                                </p:cTn>
                              </p:par>
                            </p:childTnLst>
                          </p:cTn>
                        </p:par>
                        <p:par>
                          <p:cTn id="44" fill="hold">
                            <p:stCondLst>
                              <p:cond delay="3200"/>
                            </p:stCondLst>
                            <p:childTnLst>
                              <p:par>
                                <p:cTn id="45" presetID="10" presetClass="entr" presetSubtype="0" fill="hold"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300"/>
                                        <p:tgtEl>
                                          <p:spTgt spid="19"/>
                                        </p:tgtEl>
                                      </p:cBhvr>
                                    </p:animEffect>
                                  </p:childTnLst>
                                </p:cTn>
                              </p:par>
                            </p:childTnLst>
                          </p:cTn>
                        </p:par>
                        <p:par>
                          <p:cTn id="48" fill="hold">
                            <p:stCondLst>
                              <p:cond delay="3500"/>
                            </p:stCondLst>
                            <p:childTnLst>
                              <p:par>
                                <p:cTn id="49" presetID="10" presetClass="entr" presetSubtype="0"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300"/>
                                        <p:tgtEl>
                                          <p:spTgt spid="20"/>
                                        </p:tgtEl>
                                      </p:cBhvr>
                                    </p:animEffect>
                                  </p:childTnLst>
                                </p:cTn>
                              </p:par>
                            </p:childTnLst>
                          </p:cTn>
                        </p:par>
                        <p:par>
                          <p:cTn id="52" fill="hold">
                            <p:stCondLst>
                              <p:cond delay="3800"/>
                            </p:stCondLst>
                            <p:childTnLst>
                              <p:par>
                                <p:cTn id="53" presetID="10" presetClass="entr" presetSubtype="0" fill="hold"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300"/>
                                        <p:tgtEl>
                                          <p:spTgt spid="21"/>
                                        </p:tgtEl>
                                      </p:cBhvr>
                                    </p:animEffect>
                                  </p:childTnLst>
                                </p:cTn>
                              </p:par>
                            </p:childTnLst>
                          </p:cTn>
                        </p:par>
                        <p:par>
                          <p:cTn id="56" fill="hold">
                            <p:stCondLst>
                              <p:cond delay="4100"/>
                            </p:stCondLst>
                            <p:childTnLst>
                              <p:par>
                                <p:cTn id="57" presetID="10" presetClass="entr" presetSubtype="0" fill="hold" nodeType="after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300"/>
                                        <p:tgtEl>
                                          <p:spTgt spid="23"/>
                                        </p:tgtEl>
                                      </p:cBhvr>
                                    </p:animEffect>
                                  </p:childTnLst>
                                </p:cTn>
                              </p:par>
                            </p:childTnLst>
                          </p:cTn>
                        </p:par>
                        <p:par>
                          <p:cTn id="60" fill="hold">
                            <p:stCondLst>
                              <p:cond delay="4400"/>
                            </p:stCondLst>
                            <p:childTnLst>
                              <p:par>
                                <p:cTn id="61" presetID="10" presetClass="entr" presetSubtype="0" fill="hold" nodeType="afterEffect">
                                  <p:stCondLst>
                                    <p:cond delay="0"/>
                                  </p:stCondLst>
                                  <p:childTnLst>
                                    <p:set>
                                      <p:cBhvr>
                                        <p:cTn id="62" dur="1" fill="hold">
                                          <p:stCondLst>
                                            <p:cond delay="0"/>
                                          </p:stCondLst>
                                        </p:cTn>
                                        <p:tgtEl>
                                          <p:spTgt spid="237"/>
                                        </p:tgtEl>
                                        <p:attrNameLst>
                                          <p:attrName>style.visibility</p:attrName>
                                        </p:attrNameLst>
                                      </p:cBhvr>
                                      <p:to>
                                        <p:strVal val="visible"/>
                                      </p:to>
                                    </p:set>
                                    <p:animEffect transition="in" filter="fade">
                                      <p:cBhvr>
                                        <p:cTn id="63" dur="300"/>
                                        <p:tgtEl>
                                          <p:spTgt spid="237"/>
                                        </p:tgtEl>
                                      </p:cBhvr>
                                    </p:animEffect>
                                  </p:childTnLst>
                                </p:cTn>
                              </p:par>
                            </p:childTnLst>
                          </p:cTn>
                        </p:par>
                        <p:par>
                          <p:cTn id="64" fill="hold">
                            <p:stCondLst>
                              <p:cond delay="4700"/>
                            </p:stCondLst>
                            <p:childTnLst>
                              <p:par>
                                <p:cTn id="65" presetID="10" presetClass="entr" presetSubtype="0" fill="hold" nodeType="afterEffect">
                                  <p:stCondLst>
                                    <p:cond delay="0"/>
                                  </p:stCondLst>
                                  <p:childTnLst>
                                    <p:set>
                                      <p:cBhvr>
                                        <p:cTn id="66" dur="1" fill="hold">
                                          <p:stCondLst>
                                            <p:cond delay="0"/>
                                          </p:stCondLst>
                                        </p:cTn>
                                        <p:tgtEl>
                                          <p:spTgt spid="238"/>
                                        </p:tgtEl>
                                        <p:attrNameLst>
                                          <p:attrName>style.visibility</p:attrName>
                                        </p:attrNameLst>
                                      </p:cBhvr>
                                      <p:to>
                                        <p:strVal val="visible"/>
                                      </p:to>
                                    </p:set>
                                    <p:animEffect transition="in" filter="fade">
                                      <p:cBhvr>
                                        <p:cTn id="67" dur="300"/>
                                        <p:tgtEl>
                                          <p:spTgt spid="238"/>
                                        </p:tgtEl>
                                      </p:cBhvr>
                                    </p:animEffect>
                                  </p:childTnLst>
                                </p:cTn>
                              </p:par>
                            </p:childTnLst>
                          </p:cTn>
                        </p:par>
                        <p:par>
                          <p:cTn id="68" fill="hold">
                            <p:stCondLst>
                              <p:cond delay="5000"/>
                            </p:stCondLst>
                            <p:childTnLst>
                              <p:par>
                                <p:cTn id="69" presetID="10" presetClass="entr" presetSubtype="0" fill="hold" nodeType="afterEffect">
                                  <p:stCondLst>
                                    <p:cond delay="0"/>
                                  </p:stCondLst>
                                  <p:childTnLst>
                                    <p:set>
                                      <p:cBhvr>
                                        <p:cTn id="70" dur="1" fill="hold">
                                          <p:stCondLst>
                                            <p:cond delay="0"/>
                                          </p:stCondLst>
                                        </p:cTn>
                                        <p:tgtEl>
                                          <p:spTgt spid="240"/>
                                        </p:tgtEl>
                                        <p:attrNameLst>
                                          <p:attrName>style.visibility</p:attrName>
                                        </p:attrNameLst>
                                      </p:cBhvr>
                                      <p:to>
                                        <p:strVal val="visible"/>
                                      </p:to>
                                    </p:set>
                                    <p:animEffect transition="in" filter="fade">
                                      <p:cBhvr>
                                        <p:cTn id="71" dur="300"/>
                                        <p:tgtEl>
                                          <p:spTgt spid="240"/>
                                        </p:tgtEl>
                                      </p:cBhvr>
                                    </p:animEffect>
                                  </p:childTnLst>
                                </p:cTn>
                              </p:par>
                            </p:childTnLst>
                          </p:cTn>
                        </p:par>
                        <p:par>
                          <p:cTn id="72" fill="hold">
                            <p:stCondLst>
                              <p:cond delay="5300"/>
                            </p:stCondLst>
                            <p:childTnLst>
                              <p:par>
                                <p:cTn id="73" presetID="10" presetClass="entr" presetSubtype="0" fill="hold" nodeType="afterEffect">
                                  <p:stCondLst>
                                    <p:cond delay="0"/>
                                  </p:stCondLst>
                                  <p:childTnLst>
                                    <p:set>
                                      <p:cBhvr>
                                        <p:cTn id="74" dur="1" fill="hold">
                                          <p:stCondLst>
                                            <p:cond delay="0"/>
                                          </p:stCondLst>
                                        </p:cTn>
                                        <p:tgtEl>
                                          <p:spTgt spid="241"/>
                                        </p:tgtEl>
                                        <p:attrNameLst>
                                          <p:attrName>style.visibility</p:attrName>
                                        </p:attrNameLst>
                                      </p:cBhvr>
                                      <p:to>
                                        <p:strVal val="visible"/>
                                      </p:to>
                                    </p:set>
                                    <p:animEffect transition="in" filter="fade">
                                      <p:cBhvr>
                                        <p:cTn id="75" dur="300"/>
                                        <p:tgtEl>
                                          <p:spTgt spid="241"/>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78"/>
                                        </p:tgtEl>
                                        <p:attrNameLst>
                                          <p:attrName>style.visibility</p:attrName>
                                        </p:attrNameLst>
                                      </p:cBhvr>
                                      <p:to>
                                        <p:strVal val="visible"/>
                                      </p:to>
                                    </p:set>
                                    <p:animEffect transition="in" filter="wipe(down)">
                                      <p:cBhvr>
                                        <p:cTn id="80" dur="500"/>
                                        <p:tgtEl>
                                          <p:spTgt spid="78"/>
                                        </p:tgtEl>
                                      </p:cBhvr>
                                    </p:animEffect>
                                  </p:childTnLst>
                                </p:cTn>
                              </p:par>
                            </p:childTnLst>
                          </p:cTn>
                        </p:par>
                        <p:par>
                          <p:cTn id="81" fill="hold">
                            <p:stCondLst>
                              <p:cond delay="500"/>
                            </p:stCondLst>
                            <p:childTnLst>
                              <p:par>
                                <p:cTn id="82" presetID="10" presetClass="entr" presetSubtype="0" fill="hold" nodeType="afterEffect">
                                  <p:stCondLst>
                                    <p:cond delay="500"/>
                                  </p:stCondLst>
                                  <p:childTnLst>
                                    <p:set>
                                      <p:cBhvr>
                                        <p:cTn id="83" dur="1" fill="hold">
                                          <p:stCondLst>
                                            <p:cond delay="0"/>
                                          </p:stCondLst>
                                        </p:cTn>
                                        <p:tgtEl>
                                          <p:spTgt spid="136"/>
                                        </p:tgtEl>
                                        <p:attrNameLst>
                                          <p:attrName>style.visibility</p:attrName>
                                        </p:attrNameLst>
                                      </p:cBhvr>
                                      <p:to>
                                        <p:strVal val="visible"/>
                                      </p:to>
                                    </p:set>
                                    <p:animEffect transition="in" filter="fade">
                                      <p:cBhvr>
                                        <p:cTn id="84" dur="500"/>
                                        <p:tgtEl>
                                          <p:spTgt spid="136"/>
                                        </p:tgtEl>
                                      </p:cBhvr>
                                    </p:animEffect>
                                  </p:childTnLst>
                                </p:cTn>
                              </p:par>
                            </p:childTnLst>
                          </p:cTn>
                        </p:par>
                        <p:par>
                          <p:cTn id="85" fill="hold">
                            <p:stCondLst>
                              <p:cond delay="1500"/>
                            </p:stCondLst>
                            <p:childTnLst>
                              <p:par>
                                <p:cTn id="86" presetID="10" presetClass="entr" presetSubtype="0" fill="hold" nodeType="afterEffect">
                                  <p:stCondLst>
                                    <p:cond delay="0"/>
                                  </p:stCondLst>
                                  <p:childTnLst>
                                    <p:set>
                                      <p:cBhvr>
                                        <p:cTn id="87" dur="1" fill="hold">
                                          <p:stCondLst>
                                            <p:cond delay="0"/>
                                          </p:stCondLst>
                                        </p:cTn>
                                        <p:tgtEl>
                                          <p:spTgt spid="143"/>
                                        </p:tgtEl>
                                        <p:attrNameLst>
                                          <p:attrName>style.visibility</p:attrName>
                                        </p:attrNameLst>
                                      </p:cBhvr>
                                      <p:to>
                                        <p:strVal val="visible"/>
                                      </p:to>
                                    </p:set>
                                    <p:animEffect transition="in" filter="fade">
                                      <p:cBhvr>
                                        <p:cTn id="88" dur="500"/>
                                        <p:tgtEl>
                                          <p:spTgt spid="143"/>
                                        </p:tgtEl>
                                      </p:cBhvr>
                                    </p:animEffect>
                                  </p:childTnLst>
                                </p:cTn>
                              </p:par>
                            </p:childTnLst>
                          </p:cTn>
                        </p:par>
                        <p:par>
                          <p:cTn id="89" fill="hold">
                            <p:stCondLst>
                              <p:cond delay="2000"/>
                            </p:stCondLst>
                            <p:childTnLst>
                              <p:par>
                                <p:cTn id="90" presetID="10" presetClass="entr" presetSubtype="0" fill="hold" nodeType="afterEffect">
                                  <p:stCondLst>
                                    <p:cond delay="0"/>
                                  </p:stCondLst>
                                  <p:childTnLst>
                                    <p:set>
                                      <p:cBhvr>
                                        <p:cTn id="91" dur="1" fill="hold">
                                          <p:stCondLst>
                                            <p:cond delay="0"/>
                                          </p:stCondLst>
                                        </p:cTn>
                                        <p:tgtEl>
                                          <p:spTgt spid="375"/>
                                        </p:tgtEl>
                                        <p:attrNameLst>
                                          <p:attrName>style.visibility</p:attrName>
                                        </p:attrNameLst>
                                      </p:cBhvr>
                                      <p:to>
                                        <p:strVal val="visible"/>
                                      </p:to>
                                    </p:set>
                                    <p:animEffect transition="in" filter="fade">
                                      <p:cBhvr>
                                        <p:cTn id="92" dur="500"/>
                                        <p:tgtEl>
                                          <p:spTgt spid="375"/>
                                        </p:tgtEl>
                                      </p:cBhvr>
                                    </p:animEffect>
                                  </p:childTnLst>
                                </p:cTn>
                              </p:par>
                            </p:childTnLst>
                          </p:cTn>
                        </p:par>
                        <p:par>
                          <p:cTn id="93" fill="hold">
                            <p:stCondLst>
                              <p:cond delay="2500"/>
                            </p:stCondLst>
                            <p:childTnLst>
                              <p:par>
                                <p:cTn id="94" presetID="10" presetClass="entr" presetSubtype="0" fill="hold" nodeType="afterEffect">
                                  <p:stCondLst>
                                    <p:cond delay="0"/>
                                  </p:stCondLst>
                                  <p:childTnLst>
                                    <p:set>
                                      <p:cBhvr>
                                        <p:cTn id="95" dur="1" fill="hold">
                                          <p:stCondLst>
                                            <p:cond delay="0"/>
                                          </p:stCondLst>
                                        </p:cTn>
                                        <p:tgtEl>
                                          <p:spTgt spid="380"/>
                                        </p:tgtEl>
                                        <p:attrNameLst>
                                          <p:attrName>style.visibility</p:attrName>
                                        </p:attrNameLst>
                                      </p:cBhvr>
                                      <p:to>
                                        <p:strVal val="visible"/>
                                      </p:to>
                                    </p:set>
                                    <p:animEffect transition="in" filter="fade">
                                      <p:cBhvr>
                                        <p:cTn id="96" dur="500"/>
                                        <p:tgtEl>
                                          <p:spTgt spid="380"/>
                                        </p:tgtEl>
                                      </p:cBhvr>
                                    </p:animEffect>
                                  </p:childTnLst>
                                </p:cTn>
                              </p:par>
                            </p:childTnLst>
                          </p:cTn>
                        </p:par>
                        <p:par>
                          <p:cTn id="97" fill="hold">
                            <p:stCondLst>
                              <p:cond delay="3000"/>
                            </p:stCondLst>
                            <p:childTnLst>
                              <p:par>
                                <p:cTn id="98" presetID="10" presetClass="entr" presetSubtype="0" fill="hold" nodeType="afterEffect">
                                  <p:stCondLst>
                                    <p:cond delay="0"/>
                                  </p:stCondLst>
                                  <p:childTnLst>
                                    <p:set>
                                      <p:cBhvr>
                                        <p:cTn id="99" dur="1" fill="hold">
                                          <p:stCondLst>
                                            <p:cond delay="0"/>
                                          </p:stCondLst>
                                        </p:cTn>
                                        <p:tgtEl>
                                          <p:spTgt spid="395"/>
                                        </p:tgtEl>
                                        <p:attrNameLst>
                                          <p:attrName>style.visibility</p:attrName>
                                        </p:attrNameLst>
                                      </p:cBhvr>
                                      <p:to>
                                        <p:strVal val="visible"/>
                                      </p:to>
                                    </p:set>
                                    <p:animEffect transition="in" filter="fade">
                                      <p:cBhvr>
                                        <p:cTn id="100" dur="500"/>
                                        <p:tgtEl>
                                          <p:spTgt spid="395"/>
                                        </p:tgtEl>
                                      </p:cBhvr>
                                    </p:animEffect>
                                  </p:childTnLst>
                                </p:cTn>
                              </p:par>
                            </p:childTnLst>
                          </p:cTn>
                        </p:par>
                        <p:par>
                          <p:cTn id="101" fill="hold">
                            <p:stCondLst>
                              <p:cond delay="3500"/>
                            </p:stCondLst>
                            <p:childTnLst>
                              <p:par>
                                <p:cTn id="102" presetID="10" presetClass="entr" presetSubtype="0" fill="hold" nodeType="afterEffect">
                                  <p:stCondLst>
                                    <p:cond delay="0"/>
                                  </p:stCondLst>
                                  <p:childTnLst>
                                    <p:set>
                                      <p:cBhvr>
                                        <p:cTn id="103" dur="1" fill="hold">
                                          <p:stCondLst>
                                            <p:cond delay="0"/>
                                          </p:stCondLst>
                                        </p:cTn>
                                        <p:tgtEl>
                                          <p:spTgt spid="387"/>
                                        </p:tgtEl>
                                        <p:attrNameLst>
                                          <p:attrName>style.visibility</p:attrName>
                                        </p:attrNameLst>
                                      </p:cBhvr>
                                      <p:to>
                                        <p:strVal val="visible"/>
                                      </p:to>
                                    </p:set>
                                    <p:animEffect transition="in" filter="fade">
                                      <p:cBhvr>
                                        <p:cTn id="104" dur="500"/>
                                        <p:tgtEl>
                                          <p:spTgt spid="387"/>
                                        </p:tgtEl>
                                      </p:cBhvr>
                                    </p:animEffect>
                                  </p:childTnLst>
                                </p:cTn>
                              </p:par>
                            </p:childTnLst>
                          </p:cTn>
                        </p:par>
                        <p:par>
                          <p:cTn id="105" fill="hold">
                            <p:stCondLst>
                              <p:cond delay="4000"/>
                            </p:stCondLst>
                            <p:childTnLst>
                              <p:par>
                                <p:cTn id="106" presetID="10" presetClass="entr" presetSubtype="0" fill="hold" nodeType="afterEffect">
                                  <p:stCondLst>
                                    <p:cond delay="0"/>
                                  </p:stCondLst>
                                  <p:childTnLst>
                                    <p:set>
                                      <p:cBhvr>
                                        <p:cTn id="107" dur="1" fill="hold">
                                          <p:stCondLst>
                                            <p:cond delay="0"/>
                                          </p:stCondLst>
                                        </p:cTn>
                                        <p:tgtEl>
                                          <p:spTgt spid="394"/>
                                        </p:tgtEl>
                                        <p:attrNameLst>
                                          <p:attrName>style.visibility</p:attrName>
                                        </p:attrNameLst>
                                      </p:cBhvr>
                                      <p:to>
                                        <p:strVal val="visible"/>
                                      </p:to>
                                    </p:set>
                                    <p:animEffect transition="in" filter="fade">
                                      <p:cBhvr>
                                        <p:cTn id="108" dur="500"/>
                                        <p:tgtEl>
                                          <p:spTgt spid="394"/>
                                        </p:tgtEl>
                                      </p:cBhvr>
                                    </p:animEffect>
                                  </p:childTnLst>
                                </p:cTn>
                              </p:par>
                            </p:childTnLst>
                          </p:cTn>
                        </p:par>
                        <p:par>
                          <p:cTn id="109" fill="hold">
                            <p:stCondLst>
                              <p:cond delay="4500"/>
                            </p:stCondLst>
                            <p:childTnLst>
                              <p:par>
                                <p:cTn id="110" presetID="22" presetClass="entr" presetSubtype="8" fill="hold" grpId="0" nodeType="afterEffect">
                                  <p:stCondLst>
                                    <p:cond delay="0"/>
                                  </p:stCondLst>
                                  <p:childTnLst>
                                    <p:set>
                                      <p:cBhvr>
                                        <p:cTn id="111" dur="1" fill="hold">
                                          <p:stCondLst>
                                            <p:cond delay="0"/>
                                          </p:stCondLst>
                                        </p:cTn>
                                        <p:tgtEl>
                                          <p:spTgt spid="75"/>
                                        </p:tgtEl>
                                        <p:attrNameLst>
                                          <p:attrName>style.visibility</p:attrName>
                                        </p:attrNameLst>
                                      </p:cBhvr>
                                      <p:to>
                                        <p:strVal val="visible"/>
                                      </p:to>
                                    </p:set>
                                    <p:animEffect transition="in" filter="wipe(left)">
                                      <p:cBhvr>
                                        <p:cTn id="112" dur="500"/>
                                        <p:tgtEl>
                                          <p:spTgt spid="75"/>
                                        </p:tgtEl>
                                      </p:cBhvr>
                                    </p:animEffect>
                                  </p:childTnLst>
                                </p:cTn>
                              </p:par>
                            </p:childTnLst>
                          </p:cTn>
                        </p:par>
                        <p:par>
                          <p:cTn id="113" fill="hold">
                            <p:stCondLst>
                              <p:cond delay="5000"/>
                            </p:stCondLst>
                            <p:childTnLst>
                              <p:par>
                                <p:cTn id="114" presetID="10" presetClass="entr" presetSubtype="0" fill="hold" nodeType="afterEffect">
                                  <p:stCondLst>
                                    <p:cond delay="0"/>
                                  </p:stCondLst>
                                  <p:childTnLst>
                                    <p:set>
                                      <p:cBhvr>
                                        <p:cTn id="115" dur="1" fill="hold">
                                          <p:stCondLst>
                                            <p:cond delay="0"/>
                                          </p:stCondLst>
                                        </p:cTn>
                                        <p:tgtEl>
                                          <p:spTgt spid="332"/>
                                        </p:tgtEl>
                                        <p:attrNameLst>
                                          <p:attrName>style.visibility</p:attrName>
                                        </p:attrNameLst>
                                      </p:cBhvr>
                                      <p:to>
                                        <p:strVal val="visible"/>
                                      </p:to>
                                    </p:set>
                                    <p:animEffect transition="in" filter="fade">
                                      <p:cBhvr>
                                        <p:cTn id="116" dur="500"/>
                                        <p:tgtEl>
                                          <p:spTgt spid="332"/>
                                        </p:tgtEl>
                                      </p:cBhvr>
                                    </p:animEffect>
                                  </p:childTnLst>
                                </p:cTn>
                              </p:par>
                              <p:par>
                                <p:cTn id="117" presetID="10" presetClass="entr" presetSubtype="0" fill="hold" nodeType="withEffect">
                                  <p:stCondLst>
                                    <p:cond delay="0"/>
                                  </p:stCondLst>
                                  <p:childTnLst>
                                    <p:set>
                                      <p:cBhvr>
                                        <p:cTn id="118" dur="1" fill="hold">
                                          <p:stCondLst>
                                            <p:cond delay="0"/>
                                          </p:stCondLst>
                                        </p:cTn>
                                        <p:tgtEl>
                                          <p:spTgt spid="334"/>
                                        </p:tgtEl>
                                        <p:attrNameLst>
                                          <p:attrName>style.visibility</p:attrName>
                                        </p:attrNameLst>
                                      </p:cBhvr>
                                      <p:to>
                                        <p:strVal val="visible"/>
                                      </p:to>
                                    </p:set>
                                    <p:animEffect transition="in" filter="fade">
                                      <p:cBhvr>
                                        <p:cTn id="119" dur="500"/>
                                        <p:tgtEl>
                                          <p:spTgt spid="334"/>
                                        </p:tgtEl>
                                      </p:cBhvr>
                                    </p:animEffect>
                                  </p:childTnLst>
                                </p:cTn>
                              </p:par>
                              <p:par>
                                <p:cTn id="120" presetID="10" presetClass="entr" presetSubtype="0" fill="hold" nodeType="withEffect">
                                  <p:stCondLst>
                                    <p:cond delay="0"/>
                                  </p:stCondLst>
                                  <p:childTnLst>
                                    <p:set>
                                      <p:cBhvr>
                                        <p:cTn id="121" dur="1" fill="hold">
                                          <p:stCondLst>
                                            <p:cond delay="0"/>
                                          </p:stCondLst>
                                        </p:cTn>
                                        <p:tgtEl>
                                          <p:spTgt spid="335"/>
                                        </p:tgtEl>
                                        <p:attrNameLst>
                                          <p:attrName>style.visibility</p:attrName>
                                        </p:attrNameLst>
                                      </p:cBhvr>
                                      <p:to>
                                        <p:strVal val="visible"/>
                                      </p:to>
                                    </p:set>
                                    <p:animEffect transition="in" filter="fade">
                                      <p:cBhvr>
                                        <p:cTn id="122" dur="500"/>
                                        <p:tgtEl>
                                          <p:spTgt spid="335"/>
                                        </p:tgtEl>
                                      </p:cBhvr>
                                    </p:animEffect>
                                  </p:childTnLst>
                                </p:cTn>
                              </p:par>
                              <p:par>
                                <p:cTn id="123" presetID="10" presetClass="entr" presetSubtype="0" fill="hold" nodeType="withEffect">
                                  <p:stCondLst>
                                    <p:cond delay="0"/>
                                  </p:stCondLst>
                                  <p:childTnLst>
                                    <p:set>
                                      <p:cBhvr>
                                        <p:cTn id="124" dur="1" fill="hold">
                                          <p:stCondLst>
                                            <p:cond delay="0"/>
                                          </p:stCondLst>
                                        </p:cTn>
                                        <p:tgtEl>
                                          <p:spTgt spid="331"/>
                                        </p:tgtEl>
                                        <p:attrNameLst>
                                          <p:attrName>style.visibility</p:attrName>
                                        </p:attrNameLst>
                                      </p:cBhvr>
                                      <p:to>
                                        <p:strVal val="visible"/>
                                      </p:to>
                                    </p:set>
                                    <p:animEffect transition="in" filter="fade">
                                      <p:cBhvr>
                                        <p:cTn id="125" dur="500"/>
                                        <p:tgtEl>
                                          <p:spTgt spid="331"/>
                                        </p:tgtEl>
                                      </p:cBhvr>
                                    </p:animEffect>
                                  </p:childTnLst>
                                </p:cTn>
                              </p:par>
                              <p:par>
                                <p:cTn id="126" presetID="10" presetClass="entr" presetSubtype="0" fill="hold" nodeType="withEffect">
                                  <p:stCondLst>
                                    <p:cond delay="0"/>
                                  </p:stCondLst>
                                  <p:childTnLst>
                                    <p:set>
                                      <p:cBhvr>
                                        <p:cTn id="127" dur="1" fill="hold">
                                          <p:stCondLst>
                                            <p:cond delay="0"/>
                                          </p:stCondLst>
                                        </p:cTn>
                                        <p:tgtEl>
                                          <p:spTgt spid="333"/>
                                        </p:tgtEl>
                                        <p:attrNameLst>
                                          <p:attrName>style.visibility</p:attrName>
                                        </p:attrNameLst>
                                      </p:cBhvr>
                                      <p:to>
                                        <p:strVal val="visible"/>
                                      </p:to>
                                    </p:set>
                                    <p:animEffect transition="in" filter="fade">
                                      <p:cBhvr>
                                        <p:cTn id="128" dur="500"/>
                                        <p:tgtEl>
                                          <p:spTgt spid="333"/>
                                        </p:tgtEl>
                                      </p:cBhvr>
                                    </p:animEffect>
                                  </p:childTnLst>
                                </p:cTn>
                              </p:par>
                              <p:par>
                                <p:cTn id="129" presetID="10" presetClass="entr" presetSubtype="0" fill="hold" nodeType="withEffect">
                                  <p:stCondLst>
                                    <p:cond delay="0"/>
                                  </p:stCondLst>
                                  <p:childTnLst>
                                    <p:set>
                                      <p:cBhvr>
                                        <p:cTn id="130" dur="1" fill="hold">
                                          <p:stCondLst>
                                            <p:cond delay="0"/>
                                          </p:stCondLst>
                                        </p:cTn>
                                        <p:tgtEl>
                                          <p:spTgt spid="336"/>
                                        </p:tgtEl>
                                        <p:attrNameLst>
                                          <p:attrName>style.visibility</p:attrName>
                                        </p:attrNameLst>
                                      </p:cBhvr>
                                      <p:to>
                                        <p:strVal val="visible"/>
                                      </p:to>
                                    </p:set>
                                    <p:animEffect transition="in" filter="fade">
                                      <p:cBhvr>
                                        <p:cTn id="131" dur="500"/>
                                        <p:tgtEl>
                                          <p:spTgt spid="336"/>
                                        </p:tgtEl>
                                      </p:cBhvr>
                                    </p:animEffect>
                                  </p:childTnLst>
                                </p:cTn>
                              </p:par>
                              <p:par>
                                <p:cTn id="132" presetID="10" presetClass="entr" presetSubtype="0" fill="hold" nodeType="withEffect">
                                  <p:stCondLst>
                                    <p:cond delay="0"/>
                                  </p:stCondLst>
                                  <p:childTnLst>
                                    <p:set>
                                      <p:cBhvr>
                                        <p:cTn id="133" dur="1" fill="hold">
                                          <p:stCondLst>
                                            <p:cond delay="0"/>
                                          </p:stCondLst>
                                        </p:cTn>
                                        <p:tgtEl>
                                          <p:spTgt spid="417"/>
                                        </p:tgtEl>
                                        <p:attrNameLst>
                                          <p:attrName>style.visibility</p:attrName>
                                        </p:attrNameLst>
                                      </p:cBhvr>
                                      <p:to>
                                        <p:strVal val="visible"/>
                                      </p:to>
                                    </p:set>
                                    <p:animEffect transition="in" filter="fade">
                                      <p:cBhvr>
                                        <p:cTn id="134" dur="500"/>
                                        <p:tgtEl>
                                          <p:spTgt spid="417"/>
                                        </p:tgtEl>
                                      </p:cBhvr>
                                    </p:animEffect>
                                  </p:childTnLst>
                                </p:cTn>
                              </p:par>
                            </p:childTnLst>
                          </p:cTn>
                        </p:par>
                        <p:par>
                          <p:cTn id="135" fill="hold">
                            <p:stCondLst>
                              <p:cond delay="5500"/>
                            </p:stCondLst>
                            <p:childTnLst>
                              <p:par>
                                <p:cTn id="136" presetID="22" presetClass="entr" presetSubtype="2" fill="hold" grpId="0" nodeType="afterEffect">
                                  <p:stCondLst>
                                    <p:cond delay="0"/>
                                  </p:stCondLst>
                                  <p:childTnLst>
                                    <p:set>
                                      <p:cBhvr>
                                        <p:cTn id="137" dur="1" fill="hold">
                                          <p:stCondLst>
                                            <p:cond delay="0"/>
                                          </p:stCondLst>
                                        </p:cTn>
                                        <p:tgtEl>
                                          <p:spTgt spid="71"/>
                                        </p:tgtEl>
                                        <p:attrNameLst>
                                          <p:attrName>style.visibility</p:attrName>
                                        </p:attrNameLst>
                                      </p:cBhvr>
                                      <p:to>
                                        <p:strVal val="visible"/>
                                      </p:to>
                                    </p:set>
                                    <p:animEffect transition="in" filter="wipe(right)">
                                      <p:cBhvr>
                                        <p:cTn id="138" dur="500"/>
                                        <p:tgtEl>
                                          <p:spTgt spid="71"/>
                                        </p:tgtEl>
                                      </p:cBhvr>
                                    </p:animEffect>
                                  </p:childTnLst>
                                </p:cTn>
                              </p:par>
                            </p:childTnLst>
                          </p:cTn>
                        </p:par>
                        <p:par>
                          <p:cTn id="139" fill="hold">
                            <p:stCondLst>
                              <p:cond delay="6000"/>
                            </p:stCondLst>
                            <p:childTnLst>
                              <p:par>
                                <p:cTn id="140" presetID="10" presetClass="entr" presetSubtype="0" fill="hold" nodeType="afterEffect">
                                  <p:stCondLst>
                                    <p:cond delay="0"/>
                                  </p:stCondLst>
                                  <p:childTnLst>
                                    <p:set>
                                      <p:cBhvr>
                                        <p:cTn id="141" dur="1" fill="hold">
                                          <p:stCondLst>
                                            <p:cond delay="0"/>
                                          </p:stCondLst>
                                        </p:cTn>
                                        <p:tgtEl>
                                          <p:spTgt spid="337"/>
                                        </p:tgtEl>
                                        <p:attrNameLst>
                                          <p:attrName>style.visibility</p:attrName>
                                        </p:attrNameLst>
                                      </p:cBhvr>
                                      <p:to>
                                        <p:strVal val="visible"/>
                                      </p:to>
                                    </p:set>
                                    <p:animEffect transition="in" filter="fade">
                                      <p:cBhvr>
                                        <p:cTn id="142" dur="500"/>
                                        <p:tgtEl>
                                          <p:spTgt spid="337"/>
                                        </p:tgtEl>
                                      </p:cBhvr>
                                    </p:animEffect>
                                  </p:childTnLst>
                                </p:cTn>
                              </p:par>
                              <p:par>
                                <p:cTn id="143" presetID="10" presetClass="entr" presetSubtype="0" fill="hold" nodeType="withEffect">
                                  <p:stCondLst>
                                    <p:cond delay="0"/>
                                  </p:stCondLst>
                                  <p:childTnLst>
                                    <p:set>
                                      <p:cBhvr>
                                        <p:cTn id="144" dur="1" fill="hold">
                                          <p:stCondLst>
                                            <p:cond delay="0"/>
                                          </p:stCondLst>
                                        </p:cTn>
                                        <p:tgtEl>
                                          <p:spTgt spid="328"/>
                                        </p:tgtEl>
                                        <p:attrNameLst>
                                          <p:attrName>style.visibility</p:attrName>
                                        </p:attrNameLst>
                                      </p:cBhvr>
                                      <p:to>
                                        <p:strVal val="visible"/>
                                      </p:to>
                                    </p:set>
                                    <p:animEffect transition="in" filter="fade">
                                      <p:cBhvr>
                                        <p:cTn id="145" dur="500"/>
                                        <p:tgtEl>
                                          <p:spTgt spid="328"/>
                                        </p:tgtEl>
                                      </p:cBhvr>
                                    </p:animEffect>
                                  </p:childTnLst>
                                </p:cTn>
                              </p:par>
                              <p:par>
                                <p:cTn id="146" presetID="10" presetClass="entr" presetSubtype="0" fill="hold" nodeType="withEffect">
                                  <p:stCondLst>
                                    <p:cond delay="0"/>
                                  </p:stCondLst>
                                  <p:childTnLst>
                                    <p:set>
                                      <p:cBhvr>
                                        <p:cTn id="147" dur="1" fill="hold">
                                          <p:stCondLst>
                                            <p:cond delay="0"/>
                                          </p:stCondLst>
                                        </p:cTn>
                                        <p:tgtEl>
                                          <p:spTgt spid="338"/>
                                        </p:tgtEl>
                                        <p:attrNameLst>
                                          <p:attrName>style.visibility</p:attrName>
                                        </p:attrNameLst>
                                      </p:cBhvr>
                                      <p:to>
                                        <p:strVal val="visible"/>
                                      </p:to>
                                    </p:set>
                                    <p:animEffect transition="in" filter="fade">
                                      <p:cBhvr>
                                        <p:cTn id="148" dur="500"/>
                                        <p:tgtEl>
                                          <p:spTgt spid="338"/>
                                        </p:tgtEl>
                                      </p:cBhvr>
                                    </p:animEffect>
                                  </p:childTnLst>
                                </p:cTn>
                              </p:par>
                              <p:par>
                                <p:cTn id="149" presetID="10" presetClass="entr" presetSubtype="0" fill="hold" nodeType="withEffect">
                                  <p:stCondLst>
                                    <p:cond delay="0"/>
                                  </p:stCondLst>
                                  <p:childTnLst>
                                    <p:set>
                                      <p:cBhvr>
                                        <p:cTn id="150" dur="1" fill="hold">
                                          <p:stCondLst>
                                            <p:cond delay="0"/>
                                          </p:stCondLst>
                                        </p:cTn>
                                        <p:tgtEl>
                                          <p:spTgt spid="339"/>
                                        </p:tgtEl>
                                        <p:attrNameLst>
                                          <p:attrName>style.visibility</p:attrName>
                                        </p:attrNameLst>
                                      </p:cBhvr>
                                      <p:to>
                                        <p:strVal val="visible"/>
                                      </p:to>
                                    </p:set>
                                    <p:animEffect transition="in" filter="fade">
                                      <p:cBhvr>
                                        <p:cTn id="151" dur="500"/>
                                        <p:tgtEl>
                                          <p:spTgt spid="339"/>
                                        </p:tgtEl>
                                      </p:cBhvr>
                                    </p:animEffect>
                                  </p:childTnLst>
                                </p:cTn>
                              </p:par>
                              <p:par>
                                <p:cTn id="152" presetID="10" presetClass="entr" presetSubtype="0" fill="hold" nodeType="withEffect">
                                  <p:stCondLst>
                                    <p:cond delay="0"/>
                                  </p:stCondLst>
                                  <p:childTnLst>
                                    <p:set>
                                      <p:cBhvr>
                                        <p:cTn id="153" dur="1" fill="hold">
                                          <p:stCondLst>
                                            <p:cond delay="0"/>
                                          </p:stCondLst>
                                        </p:cTn>
                                        <p:tgtEl>
                                          <p:spTgt spid="340"/>
                                        </p:tgtEl>
                                        <p:attrNameLst>
                                          <p:attrName>style.visibility</p:attrName>
                                        </p:attrNameLst>
                                      </p:cBhvr>
                                      <p:to>
                                        <p:strVal val="visible"/>
                                      </p:to>
                                    </p:set>
                                    <p:animEffect transition="in" filter="fade">
                                      <p:cBhvr>
                                        <p:cTn id="154" dur="500"/>
                                        <p:tgtEl>
                                          <p:spTgt spid="340"/>
                                        </p:tgtEl>
                                      </p:cBhvr>
                                    </p:animEffect>
                                  </p:childTnLst>
                                </p:cTn>
                              </p:par>
                              <p:par>
                                <p:cTn id="155" presetID="10" presetClass="entr" presetSubtype="0" fill="hold" nodeType="withEffect">
                                  <p:stCondLst>
                                    <p:cond delay="0"/>
                                  </p:stCondLst>
                                  <p:childTnLst>
                                    <p:set>
                                      <p:cBhvr>
                                        <p:cTn id="156" dur="1" fill="hold">
                                          <p:stCondLst>
                                            <p:cond delay="0"/>
                                          </p:stCondLst>
                                        </p:cTn>
                                        <p:tgtEl>
                                          <p:spTgt spid="341"/>
                                        </p:tgtEl>
                                        <p:attrNameLst>
                                          <p:attrName>style.visibility</p:attrName>
                                        </p:attrNameLst>
                                      </p:cBhvr>
                                      <p:to>
                                        <p:strVal val="visible"/>
                                      </p:to>
                                    </p:set>
                                    <p:animEffect transition="in" filter="fade">
                                      <p:cBhvr>
                                        <p:cTn id="157" dur="500"/>
                                        <p:tgtEl>
                                          <p:spTgt spid="341"/>
                                        </p:tgtEl>
                                      </p:cBhvr>
                                    </p:animEffect>
                                  </p:childTnLst>
                                </p:cTn>
                              </p:par>
                              <p:par>
                                <p:cTn id="158" presetID="10" presetClass="entr" presetSubtype="0" fill="hold" nodeType="withEffect">
                                  <p:stCondLst>
                                    <p:cond delay="0"/>
                                  </p:stCondLst>
                                  <p:childTnLst>
                                    <p:set>
                                      <p:cBhvr>
                                        <p:cTn id="159" dur="1" fill="hold">
                                          <p:stCondLst>
                                            <p:cond delay="0"/>
                                          </p:stCondLst>
                                        </p:cTn>
                                        <p:tgtEl>
                                          <p:spTgt spid="242"/>
                                        </p:tgtEl>
                                        <p:attrNameLst>
                                          <p:attrName>style.visibility</p:attrName>
                                        </p:attrNameLst>
                                      </p:cBhvr>
                                      <p:to>
                                        <p:strVal val="visible"/>
                                      </p:to>
                                    </p:set>
                                    <p:animEffect transition="in" filter="fade">
                                      <p:cBhvr>
                                        <p:cTn id="160" dur="50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5" grpId="0" animBg="1"/>
      <p:bldP spid="87" grpId="0" animBg="1"/>
      <p:bldP spid="31" grpId="0" animBg="1"/>
      <p:bldP spid="32" grpId="0" animBg="1"/>
      <p:bldP spid="56" grpId="0" animBg="1"/>
      <p:bldP spid="71" grpId="0" animBg="1"/>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flipH="1">
            <a:off x="4442398" y="1380"/>
            <a:ext cx="7746424" cy="6855242"/>
          </a:xfrm>
          <a:prstGeom prst="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1960" b="1" dirty="0">
              <a:solidFill>
                <a:srgbClr val="FFFFFF"/>
              </a:solidFill>
              <a:latin typeface="Segoe UI Light"/>
              <a:ea typeface="Segoe UI" pitchFamily="34" charset="0"/>
              <a:cs typeface="Segoe UI" pitchFamily="34" charset="0"/>
            </a:endParaRPr>
          </a:p>
        </p:txBody>
      </p:sp>
      <p:sp>
        <p:nvSpPr>
          <p:cNvPr id="10" name="Title 9"/>
          <p:cNvSpPr>
            <a:spLocks noGrp="1"/>
          </p:cNvSpPr>
          <p:nvPr>
            <p:ph type="title"/>
          </p:nvPr>
        </p:nvSpPr>
        <p:spPr>
          <a:xfrm>
            <a:off x="268858" y="287646"/>
            <a:ext cx="5543939" cy="927567"/>
          </a:xfrm>
        </p:spPr>
        <p:txBody>
          <a:bodyPr/>
          <a:lstStyle/>
          <a:p>
            <a:r>
              <a:rPr lang="en-US" dirty="0" smtClean="0">
                <a:solidFill>
                  <a:schemeClr val="accent1">
                    <a:lumMod val="75000"/>
                  </a:schemeClr>
                </a:solidFill>
              </a:rPr>
              <a:t>New Business</a:t>
            </a:r>
            <a:br>
              <a:rPr lang="en-US" dirty="0" smtClean="0">
                <a:solidFill>
                  <a:schemeClr val="accent1">
                    <a:lumMod val="75000"/>
                  </a:schemeClr>
                </a:solidFill>
              </a:rPr>
            </a:br>
            <a:r>
              <a:rPr lang="en-US" dirty="0" smtClean="0">
                <a:solidFill>
                  <a:schemeClr val="accent1">
                    <a:lumMod val="75000"/>
                  </a:schemeClr>
                </a:solidFill>
              </a:rPr>
              <a:t>Applications</a:t>
            </a:r>
            <a:endParaRPr lang="en-US" dirty="0">
              <a:solidFill>
                <a:schemeClr val="accent1">
                  <a:lumMod val="75000"/>
                </a:schemeClr>
              </a:solidFill>
            </a:endParaRPr>
          </a:p>
        </p:txBody>
      </p:sp>
      <p:sp>
        <p:nvSpPr>
          <p:cNvPr id="20" name="Freeform 14"/>
          <p:cNvSpPr>
            <a:spLocks/>
          </p:cNvSpPr>
          <p:nvPr/>
        </p:nvSpPr>
        <p:spPr bwMode="auto">
          <a:xfrm>
            <a:off x="2094105" y="3514173"/>
            <a:ext cx="1266611" cy="1514425"/>
          </a:xfrm>
          <a:custGeom>
            <a:avLst/>
            <a:gdLst>
              <a:gd name="T0" fmla="*/ 0 w 445"/>
              <a:gd name="T1" fmla="*/ 0 h 533"/>
              <a:gd name="T2" fmla="*/ 0 w 445"/>
              <a:gd name="T3" fmla="*/ 533 h 533"/>
              <a:gd name="T4" fmla="*/ 377 w 445"/>
              <a:gd name="T5" fmla="*/ 377 h 533"/>
              <a:gd name="T6" fmla="*/ 445 w 445"/>
              <a:gd name="T7" fmla="*/ 293 h 533"/>
              <a:gd name="T8" fmla="*/ 0 w 445"/>
              <a:gd name="T9" fmla="*/ 0 h 533"/>
            </a:gdLst>
            <a:ahLst/>
            <a:cxnLst>
              <a:cxn ang="0">
                <a:pos x="T0" y="T1"/>
              </a:cxn>
              <a:cxn ang="0">
                <a:pos x="T2" y="T3"/>
              </a:cxn>
              <a:cxn ang="0">
                <a:pos x="T4" y="T5"/>
              </a:cxn>
              <a:cxn ang="0">
                <a:pos x="T6" y="T7"/>
              </a:cxn>
              <a:cxn ang="0">
                <a:pos x="T8" y="T9"/>
              </a:cxn>
            </a:cxnLst>
            <a:rect l="0" t="0" r="r" b="b"/>
            <a:pathLst>
              <a:path w="445" h="533">
                <a:moveTo>
                  <a:pt x="0" y="0"/>
                </a:moveTo>
                <a:cubicBezTo>
                  <a:pt x="0" y="533"/>
                  <a:pt x="0" y="533"/>
                  <a:pt x="0" y="533"/>
                </a:cubicBezTo>
                <a:cubicBezTo>
                  <a:pt x="147" y="533"/>
                  <a:pt x="280" y="473"/>
                  <a:pt x="377" y="377"/>
                </a:cubicBezTo>
                <a:cubicBezTo>
                  <a:pt x="402" y="351"/>
                  <a:pt x="425" y="323"/>
                  <a:pt x="445" y="293"/>
                </a:cubicBezTo>
                <a:lnTo>
                  <a:pt x="0" y="0"/>
                </a:lnTo>
                <a:close/>
              </a:path>
            </a:pathLst>
          </a:custGeom>
          <a:solidFill>
            <a:schemeClr val="tx2">
              <a:lumMod val="40000"/>
              <a:lumOff val="60000"/>
            </a:schemeClr>
          </a:solidFill>
          <a:ln>
            <a:noFill/>
          </a:ln>
        </p:spPr>
        <p:txBody>
          <a:bodyPr vert="horz" wrap="square" lIns="89619" tIns="44810" rIns="89619" bIns="44810" numCol="1" anchor="t" anchorCtr="0" compatLnSpc="1">
            <a:prstTxWarp prst="textNoShape">
              <a:avLst/>
            </a:prstTxWarp>
          </a:bodyPr>
          <a:lstStyle/>
          <a:p>
            <a:pPr defTabSz="914180"/>
            <a:endParaRPr lang="en-US" sz="2352">
              <a:solidFill>
                <a:srgbClr val="000000"/>
              </a:solidFill>
              <a:latin typeface="Segoe UI Light"/>
            </a:endParaRPr>
          </a:p>
        </p:txBody>
      </p:sp>
      <p:sp>
        <p:nvSpPr>
          <p:cNvPr id="21" name="Freeform 6"/>
          <p:cNvSpPr>
            <a:spLocks/>
          </p:cNvSpPr>
          <p:nvPr/>
        </p:nvSpPr>
        <p:spPr bwMode="auto">
          <a:xfrm>
            <a:off x="2094320" y="2049936"/>
            <a:ext cx="1438284" cy="1437144"/>
          </a:xfrm>
          <a:custGeom>
            <a:avLst/>
            <a:gdLst>
              <a:gd name="T0" fmla="*/ 533 w 533"/>
              <a:gd name="T1" fmla="*/ 533 h 533"/>
              <a:gd name="T2" fmla="*/ 0 w 533"/>
              <a:gd name="T3" fmla="*/ 0 h 533"/>
              <a:gd name="T4" fmla="*/ 0 w 533"/>
              <a:gd name="T5" fmla="*/ 533 h 533"/>
              <a:gd name="T6" fmla="*/ 533 w 533"/>
              <a:gd name="T7" fmla="*/ 533 h 533"/>
            </a:gdLst>
            <a:ahLst/>
            <a:cxnLst>
              <a:cxn ang="0">
                <a:pos x="T0" y="T1"/>
              </a:cxn>
              <a:cxn ang="0">
                <a:pos x="T2" y="T3"/>
              </a:cxn>
              <a:cxn ang="0">
                <a:pos x="T4" y="T5"/>
              </a:cxn>
              <a:cxn ang="0">
                <a:pos x="T6" y="T7"/>
              </a:cxn>
            </a:cxnLst>
            <a:rect l="0" t="0" r="r" b="b"/>
            <a:pathLst>
              <a:path w="533" h="533">
                <a:moveTo>
                  <a:pt x="533" y="533"/>
                </a:moveTo>
                <a:cubicBezTo>
                  <a:pt x="533" y="239"/>
                  <a:pt x="294" y="0"/>
                  <a:pt x="0" y="0"/>
                </a:cubicBezTo>
                <a:cubicBezTo>
                  <a:pt x="0" y="533"/>
                  <a:pt x="0" y="533"/>
                  <a:pt x="0" y="533"/>
                </a:cubicBezTo>
                <a:lnTo>
                  <a:pt x="533" y="533"/>
                </a:lnTo>
                <a:close/>
              </a:path>
            </a:pathLst>
          </a:custGeom>
          <a:solidFill>
            <a:schemeClr val="tx2">
              <a:lumMod val="60000"/>
              <a:lumOff val="40000"/>
            </a:schemeClr>
          </a:solidFill>
          <a:ln>
            <a:noFill/>
          </a:ln>
        </p:spPr>
        <p:txBody>
          <a:bodyPr vert="horz" wrap="square" lIns="89619" tIns="44810" rIns="89619" bIns="44810" numCol="1" anchor="t" anchorCtr="0" compatLnSpc="1">
            <a:prstTxWarp prst="textNoShape">
              <a:avLst/>
            </a:prstTxWarp>
          </a:bodyPr>
          <a:lstStyle/>
          <a:p>
            <a:pPr defTabSz="914180"/>
            <a:endParaRPr lang="en-US" sz="2352">
              <a:solidFill>
                <a:srgbClr val="000000"/>
              </a:solidFill>
              <a:latin typeface="Segoe UI Light"/>
            </a:endParaRPr>
          </a:p>
        </p:txBody>
      </p:sp>
      <p:grpSp>
        <p:nvGrpSpPr>
          <p:cNvPr id="22" name="Group 21"/>
          <p:cNvGrpSpPr/>
          <p:nvPr/>
        </p:nvGrpSpPr>
        <p:grpSpPr>
          <a:xfrm>
            <a:off x="600130" y="2049936"/>
            <a:ext cx="1488954" cy="2977907"/>
            <a:chOff x="4214813" y="1756683"/>
            <a:chExt cx="2003425" cy="4006850"/>
          </a:xfrm>
          <a:solidFill>
            <a:schemeClr val="tx2">
              <a:lumMod val="20000"/>
              <a:lumOff val="80000"/>
            </a:schemeClr>
          </a:solidFill>
        </p:grpSpPr>
        <p:sp>
          <p:nvSpPr>
            <p:cNvPr id="27" name="Freeform 5"/>
            <p:cNvSpPr>
              <a:spLocks/>
            </p:cNvSpPr>
            <p:nvPr/>
          </p:nvSpPr>
          <p:spPr bwMode="auto">
            <a:xfrm>
              <a:off x="4214813" y="1756683"/>
              <a:ext cx="2003425" cy="2003425"/>
            </a:xfrm>
            <a:custGeom>
              <a:avLst/>
              <a:gdLst>
                <a:gd name="T0" fmla="*/ 533 w 533"/>
                <a:gd name="T1" fmla="*/ 0 h 533"/>
                <a:gd name="T2" fmla="*/ 0 w 533"/>
                <a:gd name="T3" fmla="*/ 533 h 533"/>
                <a:gd name="T4" fmla="*/ 533 w 533"/>
                <a:gd name="T5" fmla="*/ 533 h 533"/>
                <a:gd name="T6" fmla="*/ 533 w 533"/>
                <a:gd name="T7" fmla="*/ 0 h 533"/>
              </a:gdLst>
              <a:ahLst/>
              <a:cxnLst>
                <a:cxn ang="0">
                  <a:pos x="T0" y="T1"/>
                </a:cxn>
                <a:cxn ang="0">
                  <a:pos x="T2" y="T3"/>
                </a:cxn>
                <a:cxn ang="0">
                  <a:pos x="T4" y="T5"/>
                </a:cxn>
                <a:cxn ang="0">
                  <a:pos x="T6" y="T7"/>
                </a:cxn>
              </a:cxnLst>
              <a:rect l="0" t="0" r="r" b="b"/>
              <a:pathLst>
                <a:path w="533" h="533">
                  <a:moveTo>
                    <a:pt x="533" y="0"/>
                  </a:moveTo>
                  <a:cubicBezTo>
                    <a:pt x="239" y="0"/>
                    <a:pt x="0" y="239"/>
                    <a:pt x="0" y="533"/>
                  </a:cubicBezTo>
                  <a:cubicBezTo>
                    <a:pt x="533" y="533"/>
                    <a:pt x="533" y="533"/>
                    <a:pt x="533" y="533"/>
                  </a:cubicBezTo>
                  <a:lnTo>
                    <a:pt x="533" y="0"/>
                  </a:lnTo>
                  <a:close/>
                </a:path>
              </a:pathLst>
            </a:custGeom>
            <a:grpFill/>
            <a:ln>
              <a:noFill/>
            </a:ln>
          </p:spPr>
          <p:txBody>
            <a:bodyPr vert="horz" wrap="square" lIns="89619" tIns="44810" rIns="89619" bIns="44810" numCol="1" anchor="t" anchorCtr="0" compatLnSpc="1">
              <a:prstTxWarp prst="textNoShape">
                <a:avLst/>
              </a:prstTxWarp>
            </a:bodyPr>
            <a:lstStyle/>
            <a:p>
              <a:pPr defTabSz="914180"/>
              <a:endParaRPr lang="en-US" sz="2352">
                <a:solidFill>
                  <a:srgbClr val="000000"/>
                </a:solidFill>
                <a:latin typeface="Segoe UI Light"/>
              </a:endParaRPr>
            </a:p>
          </p:txBody>
        </p:sp>
        <p:sp>
          <p:nvSpPr>
            <p:cNvPr id="28" name="Freeform 7"/>
            <p:cNvSpPr>
              <a:spLocks/>
            </p:cNvSpPr>
            <p:nvPr/>
          </p:nvSpPr>
          <p:spPr bwMode="auto">
            <a:xfrm>
              <a:off x="4214813" y="3760108"/>
              <a:ext cx="2003425" cy="2003425"/>
            </a:xfrm>
            <a:custGeom>
              <a:avLst/>
              <a:gdLst>
                <a:gd name="T0" fmla="*/ 0 w 533"/>
                <a:gd name="T1" fmla="*/ 0 h 533"/>
                <a:gd name="T2" fmla="*/ 533 w 533"/>
                <a:gd name="T3" fmla="*/ 533 h 533"/>
                <a:gd name="T4" fmla="*/ 533 w 533"/>
                <a:gd name="T5" fmla="*/ 0 h 533"/>
                <a:gd name="T6" fmla="*/ 0 w 533"/>
                <a:gd name="T7" fmla="*/ 0 h 533"/>
              </a:gdLst>
              <a:ahLst/>
              <a:cxnLst>
                <a:cxn ang="0">
                  <a:pos x="T0" y="T1"/>
                </a:cxn>
                <a:cxn ang="0">
                  <a:pos x="T2" y="T3"/>
                </a:cxn>
                <a:cxn ang="0">
                  <a:pos x="T4" y="T5"/>
                </a:cxn>
                <a:cxn ang="0">
                  <a:pos x="T6" y="T7"/>
                </a:cxn>
              </a:cxnLst>
              <a:rect l="0" t="0" r="r" b="b"/>
              <a:pathLst>
                <a:path w="533" h="533">
                  <a:moveTo>
                    <a:pt x="0" y="0"/>
                  </a:moveTo>
                  <a:cubicBezTo>
                    <a:pt x="0" y="294"/>
                    <a:pt x="239" y="533"/>
                    <a:pt x="533" y="533"/>
                  </a:cubicBezTo>
                  <a:cubicBezTo>
                    <a:pt x="533" y="0"/>
                    <a:pt x="533" y="0"/>
                    <a:pt x="533" y="0"/>
                  </a:cubicBezTo>
                  <a:lnTo>
                    <a:pt x="0" y="0"/>
                  </a:lnTo>
                  <a:close/>
                </a:path>
              </a:pathLst>
            </a:custGeom>
            <a:grpFill/>
            <a:ln>
              <a:noFill/>
            </a:ln>
          </p:spPr>
          <p:txBody>
            <a:bodyPr vert="horz" wrap="square" lIns="89619" tIns="44810" rIns="89619" bIns="44810" numCol="1" anchor="t" anchorCtr="0" compatLnSpc="1">
              <a:prstTxWarp prst="textNoShape">
                <a:avLst/>
              </a:prstTxWarp>
            </a:bodyPr>
            <a:lstStyle/>
            <a:p>
              <a:pPr defTabSz="914180"/>
              <a:endParaRPr lang="en-US" sz="2352">
                <a:solidFill>
                  <a:srgbClr val="000000"/>
                </a:solidFill>
                <a:latin typeface="Segoe UI Light"/>
              </a:endParaRPr>
            </a:p>
          </p:txBody>
        </p:sp>
      </p:grpSp>
      <p:sp>
        <p:nvSpPr>
          <p:cNvPr id="23" name="TextBox 22"/>
          <p:cNvSpPr txBox="1"/>
          <p:nvPr/>
        </p:nvSpPr>
        <p:spPr>
          <a:xfrm>
            <a:off x="528826" y="2743126"/>
            <a:ext cx="1754698" cy="1527032"/>
          </a:xfrm>
          <a:prstGeom prst="rect">
            <a:avLst/>
          </a:prstGeom>
          <a:noFill/>
        </p:spPr>
        <p:txBody>
          <a:bodyPr wrap="square" lIns="179238" tIns="143391" rIns="179238" bIns="143391" rtlCol="0" anchor="ctr">
            <a:noAutofit/>
          </a:bodyPr>
          <a:lstStyle/>
          <a:p>
            <a:pPr algn="ctr" defTabSz="914180">
              <a:lnSpc>
                <a:spcPct val="90000"/>
              </a:lnSpc>
              <a:spcAft>
                <a:spcPts val="588"/>
              </a:spcAft>
            </a:pPr>
            <a:endParaRPr lang="en-US" sz="1176" dirty="0">
              <a:solidFill>
                <a:srgbClr val="005695"/>
              </a:solidFill>
              <a:latin typeface="Segoe UI Light"/>
              <a:cs typeface="Segoe UI Semilight" panose="020B0402040204020203" pitchFamily="34" charset="0"/>
            </a:endParaRPr>
          </a:p>
          <a:p>
            <a:pPr algn="ctr" defTabSz="914180">
              <a:lnSpc>
                <a:spcPct val="90000"/>
              </a:lnSpc>
              <a:spcAft>
                <a:spcPts val="588"/>
              </a:spcAft>
            </a:pPr>
            <a:r>
              <a:rPr lang="en-US" sz="1960" dirty="0">
                <a:solidFill>
                  <a:srgbClr val="005695"/>
                </a:solidFill>
                <a:latin typeface="Segoe UI Light"/>
                <a:cs typeface="Segoe UI Semilight" panose="020B0402040204020203" pitchFamily="34" charset="0"/>
              </a:rPr>
              <a:t>50%</a:t>
            </a:r>
            <a:r>
              <a:rPr lang="en-US" sz="1176" dirty="0">
                <a:solidFill>
                  <a:srgbClr val="005695"/>
                </a:solidFill>
                <a:latin typeface="Segoe UI Light"/>
                <a:cs typeface="Segoe UI Semilight" panose="020B0402040204020203" pitchFamily="34" charset="0"/>
              </a:rPr>
              <a:t/>
            </a:r>
            <a:br>
              <a:rPr lang="en-US" sz="1176" dirty="0">
                <a:solidFill>
                  <a:srgbClr val="005695"/>
                </a:solidFill>
                <a:latin typeface="Segoe UI Light"/>
                <a:cs typeface="Segoe UI Semilight" panose="020B0402040204020203" pitchFamily="34" charset="0"/>
              </a:rPr>
            </a:br>
            <a:r>
              <a:rPr lang="en-US" sz="1078" dirty="0">
                <a:solidFill>
                  <a:srgbClr val="005695"/>
                </a:solidFill>
                <a:latin typeface="Segoe UI Light"/>
                <a:cs typeface="Segoe UI Semilight" panose="020B0402040204020203" pitchFamily="34" charset="0"/>
              </a:rPr>
              <a:t>App operations</a:t>
            </a:r>
            <a:endParaRPr lang="en-US" sz="882" dirty="0">
              <a:solidFill>
                <a:srgbClr val="005695"/>
              </a:solidFill>
              <a:latin typeface="Segoe UI Light"/>
            </a:endParaRPr>
          </a:p>
          <a:p>
            <a:pPr algn="ctr" defTabSz="914180">
              <a:lnSpc>
                <a:spcPct val="90000"/>
              </a:lnSpc>
              <a:spcAft>
                <a:spcPts val="588"/>
              </a:spcAft>
            </a:pPr>
            <a:endParaRPr lang="en-US" sz="980" dirty="0">
              <a:solidFill>
                <a:srgbClr val="005695"/>
              </a:solidFill>
              <a:latin typeface="Segoe UI Light"/>
            </a:endParaRPr>
          </a:p>
        </p:txBody>
      </p:sp>
      <p:sp>
        <p:nvSpPr>
          <p:cNvPr id="24" name="TextBox 23"/>
          <p:cNvSpPr txBox="1"/>
          <p:nvPr/>
        </p:nvSpPr>
        <p:spPr>
          <a:xfrm>
            <a:off x="2094805" y="2083128"/>
            <a:ext cx="1384389" cy="1527032"/>
          </a:xfrm>
          <a:prstGeom prst="rect">
            <a:avLst/>
          </a:prstGeom>
          <a:noFill/>
        </p:spPr>
        <p:txBody>
          <a:bodyPr wrap="square" lIns="179238" tIns="143391" rIns="179238" bIns="143391" rtlCol="0" anchor="ctr">
            <a:noAutofit/>
          </a:bodyPr>
          <a:lstStyle/>
          <a:p>
            <a:pPr algn="ctr" defTabSz="914180">
              <a:lnSpc>
                <a:spcPct val="90000"/>
              </a:lnSpc>
              <a:spcAft>
                <a:spcPts val="588"/>
              </a:spcAft>
            </a:pPr>
            <a:endParaRPr lang="en-US" sz="1176" dirty="0">
              <a:solidFill>
                <a:srgbClr val="FFFFFF"/>
              </a:solidFill>
              <a:latin typeface="Segoe UI Light"/>
              <a:cs typeface="Segoe UI Semilight" panose="020B0402040204020203" pitchFamily="34" charset="0"/>
            </a:endParaRPr>
          </a:p>
          <a:p>
            <a:pPr algn="ctr" defTabSz="914180">
              <a:lnSpc>
                <a:spcPct val="90000"/>
              </a:lnSpc>
              <a:spcAft>
                <a:spcPts val="588"/>
              </a:spcAft>
            </a:pPr>
            <a:r>
              <a:rPr lang="en-US" sz="1960" dirty="0">
                <a:solidFill>
                  <a:srgbClr val="FFFFFF"/>
                </a:solidFill>
                <a:latin typeface="Segoe UI Light"/>
                <a:cs typeface="Segoe UI Semilight" panose="020B0402040204020203" pitchFamily="34" charset="0"/>
              </a:rPr>
              <a:t>25%</a:t>
            </a:r>
            <a:r>
              <a:rPr lang="en-US" sz="1176" dirty="0">
                <a:solidFill>
                  <a:srgbClr val="FFFFFF"/>
                </a:solidFill>
                <a:latin typeface="Segoe UI Light"/>
                <a:cs typeface="Segoe UI Semilight" panose="020B0402040204020203" pitchFamily="34" charset="0"/>
              </a:rPr>
              <a:t/>
            </a:r>
            <a:br>
              <a:rPr lang="en-US" sz="1176" dirty="0">
                <a:solidFill>
                  <a:srgbClr val="FFFFFF"/>
                </a:solidFill>
                <a:latin typeface="Segoe UI Light"/>
                <a:cs typeface="Segoe UI Semilight" panose="020B0402040204020203" pitchFamily="34" charset="0"/>
              </a:rPr>
            </a:br>
            <a:r>
              <a:rPr lang="en-US" sz="1078" dirty="0">
                <a:solidFill>
                  <a:srgbClr val="FFFFFF"/>
                </a:solidFill>
                <a:latin typeface="Segoe UI Light"/>
                <a:cs typeface="Segoe UI Semilight" panose="020B0402040204020203" pitchFamily="34" charset="0"/>
              </a:rPr>
              <a:t>Custom apps</a:t>
            </a:r>
            <a:endParaRPr lang="en-US" sz="882" dirty="0">
              <a:solidFill>
                <a:srgbClr val="000000"/>
              </a:solidFill>
              <a:latin typeface="Segoe UI Light"/>
            </a:endParaRPr>
          </a:p>
          <a:p>
            <a:pPr algn="ctr" defTabSz="914180">
              <a:lnSpc>
                <a:spcPct val="90000"/>
              </a:lnSpc>
              <a:spcAft>
                <a:spcPts val="588"/>
              </a:spcAft>
            </a:pPr>
            <a:endParaRPr lang="en-US" sz="1029" dirty="0">
              <a:gradFill>
                <a:gsLst>
                  <a:gs pos="2917">
                    <a:srgbClr val="000000"/>
                  </a:gs>
                  <a:gs pos="30000">
                    <a:srgbClr val="000000"/>
                  </a:gs>
                </a:gsLst>
                <a:lin ang="5400000" scaled="0"/>
              </a:gradFill>
              <a:latin typeface="Segoe UI Light"/>
            </a:endParaRPr>
          </a:p>
        </p:txBody>
      </p:sp>
      <p:grpSp>
        <p:nvGrpSpPr>
          <p:cNvPr id="2" name="Group 1"/>
          <p:cNvGrpSpPr/>
          <p:nvPr/>
        </p:nvGrpSpPr>
        <p:grpSpPr>
          <a:xfrm>
            <a:off x="2137336" y="3207446"/>
            <a:ext cx="1827866" cy="1322704"/>
            <a:chOff x="2764084" y="3818296"/>
            <a:chExt cx="2470896" cy="1757977"/>
          </a:xfrm>
          <a:effectLst>
            <a:outerShdw blurRad="50800" dist="266700" dir="2700000" algn="tl" rotWithShape="0">
              <a:prstClr val="black">
                <a:alpha val="20000"/>
              </a:prstClr>
            </a:outerShdw>
          </a:effectLst>
        </p:grpSpPr>
        <p:sp>
          <p:nvSpPr>
            <p:cNvPr id="19" name="Freeform 13"/>
            <p:cNvSpPr>
              <a:spLocks/>
            </p:cNvSpPr>
            <p:nvPr/>
          </p:nvSpPr>
          <p:spPr bwMode="auto">
            <a:xfrm>
              <a:off x="2764084" y="4219287"/>
              <a:ext cx="2470896" cy="1356986"/>
            </a:xfrm>
            <a:custGeom>
              <a:avLst/>
              <a:gdLst>
                <a:gd name="T0" fmla="*/ 533 w 533"/>
                <a:gd name="T1" fmla="*/ 0 h 293"/>
                <a:gd name="T2" fmla="*/ 0 w 533"/>
                <a:gd name="T3" fmla="*/ 0 h 293"/>
                <a:gd name="T4" fmla="*/ 445 w 533"/>
                <a:gd name="T5" fmla="*/ 293 h 293"/>
                <a:gd name="T6" fmla="*/ 533 w 533"/>
                <a:gd name="T7" fmla="*/ 0 h 293"/>
              </a:gdLst>
              <a:ahLst/>
              <a:cxnLst>
                <a:cxn ang="0">
                  <a:pos x="T0" y="T1"/>
                </a:cxn>
                <a:cxn ang="0">
                  <a:pos x="T2" y="T3"/>
                </a:cxn>
                <a:cxn ang="0">
                  <a:pos x="T4" y="T5"/>
                </a:cxn>
                <a:cxn ang="0">
                  <a:pos x="T6" y="T7"/>
                </a:cxn>
              </a:cxnLst>
              <a:rect l="0" t="0" r="r" b="b"/>
              <a:pathLst>
                <a:path w="533" h="293">
                  <a:moveTo>
                    <a:pt x="533" y="0"/>
                  </a:moveTo>
                  <a:cubicBezTo>
                    <a:pt x="0" y="0"/>
                    <a:pt x="0" y="0"/>
                    <a:pt x="0" y="0"/>
                  </a:cubicBezTo>
                  <a:cubicBezTo>
                    <a:pt x="445" y="293"/>
                    <a:pt x="445" y="293"/>
                    <a:pt x="445" y="293"/>
                  </a:cubicBezTo>
                  <a:cubicBezTo>
                    <a:pt x="501" y="209"/>
                    <a:pt x="533" y="108"/>
                    <a:pt x="533" y="0"/>
                  </a:cubicBezTo>
                  <a:close/>
                </a:path>
              </a:pathLst>
            </a:custGeom>
            <a:solidFill>
              <a:schemeClr val="accent1">
                <a:lumMod val="75000"/>
              </a:schemeClr>
            </a:solidFill>
            <a:ln>
              <a:noFill/>
            </a:ln>
          </p:spPr>
          <p:txBody>
            <a:bodyPr vert="horz" wrap="square" lIns="89619" tIns="44810" rIns="89619" bIns="44810" numCol="1" anchor="t" anchorCtr="0" compatLnSpc="1">
              <a:prstTxWarp prst="textNoShape">
                <a:avLst/>
              </a:prstTxWarp>
            </a:bodyPr>
            <a:lstStyle/>
            <a:p>
              <a:pPr defTabSz="914180"/>
              <a:endParaRPr lang="en-US" sz="2352">
                <a:solidFill>
                  <a:srgbClr val="000000"/>
                </a:solidFill>
                <a:latin typeface="Segoe UI Light"/>
              </a:endParaRPr>
            </a:p>
          </p:txBody>
        </p:sp>
        <p:sp>
          <p:nvSpPr>
            <p:cNvPr id="25" name="TextBox 24"/>
            <p:cNvSpPr txBox="1"/>
            <p:nvPr/>
          </p:nvSpPr>
          <p:spPr>
            <a:xfrm>
              <a:off x="3509656" y="3818296"/>
              <a:ext cx="1683800" cy="1558059"/>
            </a:xfrm>
            <a:prstGeom prst="rect">
              <a:avLst/>
            </a:prstGeom>
            <a:noFill/>
          </p:spPr>
          <p:txBody>
            <a:bodyPr wrap="square" lIns="179238" tIns="143391" rIns="179238" bIns="143391" rtlCol="0" anchor="ctr">
              <a:noAutofit/>
            </a:bodyPr>
            <a:lstStyle/>
            <a:p>
              <a:pPr algn="ctr" defTabSz="914180">
                <a:lnSpc>
                  <a:spcPct val="90000"/>
                </a:lnSpc>
                <a:spcAft>
                  <a:spcPts val="588"/>
                </a:spcAft>
              </a:pPr>
              <a:endParaRPr lang="en-US" sz="1372" dirty="0">
                <a:solidFill>
                  <a:srgbClr val="FFFFFF"/>
                </a:solidFill>
                <a:latin typeface="Segoe UI Light"/>
                <a:cs typeface="Segoe UI Semilight" panose="020B0402040204020203" pitchFamily="34" charset="0"/>
              </a:endParaRPr>
            </a:p>
            <a:p>
              <a:pPr algn="ctr" defTabSz="914180">
                <a:lnSpc>
                  <a:spcPct val="90000"/>
                </a:lnSpc>
                <a:spcAft>
                  <a:spcPts val="588"/>
                </a:spcAft>
              </a:pPr>
              <a:r>
                <a:rPr lang="en-US" sz="2352" dirty="0">
                  <a:solidFill>
                    <a:srgbClr val="FFFFFF"/>
                  </a:solidFill>
                  <a:latin typeface="Segoe UI Light"/>
                  <a:cs typeface="Segoe UI Semilight" panose="020B0402040204020203" pitchFamily="34" charset="0"/>
                </a:rPr>
                <a:t>10%</a:t>
              </a:r>
              <a:r>
                <a:rPr lang="en-US" sz="1372" dirty="0">
                  <a:solidFill>
                    <a:srgbClr val="FFFFFF"/>
                  </a:solidFill>
                  <a:latin typeface="Segoe UI Light"/>
                  <a:cs typeface="Segoe UI Semilight" panose="020B0402040204020203" pitchFamily="34" charset="0"/>
                </a:rPr>
                <a:t/>
              </a:r>
              <a:br>
                <a:rPr lang="en-US" sz="1372" dirty="0">
                  <a:solidFill>
                    <a:srgbClr val="FFFFFF"/>
                  </a:solidFill>
                  <a:latin typeface="Segoe UI Light"/>
                  <a:cs typeface="Segoe UI Semilight" panose="020B0402040204020203" pitchFamily="34" charset="0"/>
                </a:rPr>
              </a:br>
              <a:r>
                <a:rPr lang="en-US" sz="1176" dirty="0">
                  <a:solidFill>
                    <a:srgbClr val="FFFFFF"/>
                  </a:solidFill>
                  <a:latin typeface="Segoe UI Light"/>
                  <a:cs typeface="Segoe UI Semilight" panose="020B0402040204020203" pitchFamily="34" charset="0"/>
                </a:rPr>
                <a:t>New business apps</a:t>
              </a:r>
              <a:endParaRPr lang="en-US" sz="980" dirty="0">
                <a:solidFill>
                  <a:srgbClr val="000000"/>
                </a:solidFill>
                <a:latin typeface="Segoe UI Light"/>
              </a:endParaRPr>
            </a:p>
            <a:p>
              <a:pPr algn="ctr" defTabSz="914180">
                <a:lnSpc>
                  <a:spcPct val="90000"/>
                </a:lnSpc>
                <a:spcAft>
                  <a:spcPts val="588"/>
                </a:spcAft>
              </a:pPr>
              <a:endParaRPr lang="en-US" sz="1078" dirty="0">
                <a:gradFill>
                  <a:gsLst>
                    <a:gs pos="2917">
                      <a:srgbClr val="000000"/>
                    </a:gs>
                    <a:gs pos="30000">
                      <a:srgbClr val="000000"/>
                    </a:gs>
                  </a:gsLst>
                  <a:lin ang="5400000" scaled="0"/>
                </a:gradFill>
                <a:latin typeface="Segoe UI Light"/>
              </a:endParaRPr>
            </a:p>
          </p:txBody>
        </p:sp>
      </p:grpSp>
      <p:sp>
        <p:nvSpPr>
          <p:cNvPr id="26" name="TextBox 25"/>
          <p:cNvSpPr txBox="1"/>
          <p:nvPr/>
        </p:nvSpPr>
        <p:spPr>
          <a:xfrm>
            <a:off x="1977828" y="3814563"/>
            <a:ext cx="1210738" cy="1065350"/>
          </a:xfrm>
          <a:prstGeom prst="rect">
            <a:avLst/>
          </a:prstGeom>
          <a:noFill/>
        </p:spPr>
        <p:txBody>
          <a:bodyPr wrap="square" lIns="179238" tIns="143391" rIns="179238" bIns="143391" rtlCol="0" anchor="ctr">
            <a:noAutofit/>
          </a:bodyPr>
          <a:lstStyle/>
          <a:p>
            <a:pPr algn="ctr" defTabSz="914180">
              <a:lnSpc>
                <a:spcPct val="90000"/>
              </a:lnSpc>
              <a:spcAft>
                <a:spcPts val="588"/>
              </a:spcAft>
            </a:pPr>
            <a:endParaRPr lang="en-US" sz="1176" dirty="0">
              <a:solidFill>
                <a:srgbClr val="FFFFFF"/>
              </a:solidFill>
              <a:latin typeface="Segoe UI Light"/>
              <a:cs typeface="Segoe UI Semilight" panose="020B0402040204020203" pitchFamily="34" charset="0"/>
            </a:endParaRPr>
          </a:p>
          <a:p>
            <a:pPr algn="ctr" defTabSz="914180">
              <a:lnSpc>
                <a:spcPct val="90000"/>
              </a:lnSpc>
              <a:spcAft>
                <a:spcPts val="588"/>
              </a:spcAft>
            </a:pPr>
            <a:r>
              <a:rPr lang="en-US" sz="1960" dirty="0">
                <a:solidFill>
                  <a:srgbClr val="FFFFFF"/>
                </a:solidFill>
                <a:latin typeface="Segoe UI Light"/>
                <a:cs typeface="Segoe UI Semilight" panose="020B0402040204020203" pitchFamily="34" charset="0"/>
              </a:rPr>
              <a:t>15%</a:t>
            </a:r>
            <a:r>
              <a:rPr lang="en-US" sz="1176" dirty="0">
                <a:solidFill>
                  <a:srgbClr val="FFFFFF"/>
                </a:solidFill>
                <a:latin typeface="Segoe UI Light"/>
                <a:cs typeface="Segoe UI Semilight" panose="020B0402040204020203" pitchFamily="34" charset="0"/>
              </a:rPr>
              <a:t/>
            </a:r>
            <a:br>
              <a:rPr lang="en-US" sz="1176" dirty="0">
                <a:solidFill>
                  <a:srgbClr val="FFFFFF"/>
                </a:solidFill>
                <a:latin typeface="Segoe UI Light"/>
                <a:cs typeface="Segoe UI Semilight" panose="020B0402040204020203" pitchFamily="34" charset="0"/>
              </a:rPr>
            </a:br>
            <a:r>
              <a:rPr lang="en-US" sz="1078" dirty="0">
                <a:solidFill>
                  <a:srgbClr val="FFFFFF"/>
                </a:solidFill>
                <a:latin typeface="Segoe UI Light"/>
                <a:cs typeface="Segoe UI Semilight" panose="020B0402040204020203" pitchFamily="34" charset="0"/>
              </a:rPr>
              <a:t>Packaged apps</a:t>
            </a:r>
            <a:endParaRPr lang="en-US" sz="882" dirty="0">
              <a:solidFill>
                <a:srgbClr val="000000"/>
              </a:solidFill>
              <a:latin typeface="Segoe UI Light"/>
            </a:endParaRPr>
          </a:p>
          <a:p>
            <a:pPr algn="ctr" defTabSz="914180">
              <a:lnSpc>
                <a:spcPct val="90000"/>
              </a:lnSpc>
              <a:spcAft>
                <a:spcPts val="588"/>
              </a:spcAft>
            </a:pPr>
            <a:endParaRPr lang="en-US" sz="980" dirty="0">
              <a:gradFill>
                <a:gsLst>
                  <a:gs pos="2917">
                    <a:srgbClr val="000000"/>
                  </a:gs>
                  <a:gs pos="30000">
                    <a:srgbClr val="000000"/>
                  </a:gs>
                </a:gsLst>
                <a:lin ang="5400000" scaled="0"/>
              </a:gradFill>
              <a:latin typeface="Segoe UI Light"/>
            </a:endParaRPr>
          </a:p>
        </p:txBody>
      </p:sp>
      <p:sp>
        <p:nvSpPr>
          <p:cNvPr id="17" name="Rectangle 16"/>
          <p:cNvSpPr/>
          <p:nvPr/>
        </p:nvSpPr>
        <p:spPr bwMode="auto">
          <a:xfrm>
            <a:off x="4753345" y="3918460"/>
            <a:ext cx="7092439" cy="729477"/>
          </a:xfrm>
          <a:prstGeom prst="rect">
            <a:avLst/>
          </a:prstGeom>
          <a:solidFill>
            <a:srgbClr val="CDD4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19" tIns="89619" rIns="0" bIns="89619" numCol="1" spcCol="0" rtlCol="0" fromWordArt="0" anchor="t" anchorCtr="0" forceAA="0" compatLnSpc="1">
            <a:prstTxWarp prst="textNoShape">
              <a:avLst/>
            </a:prstTxWarp>
            <a:noAutofit/>
          </a:bodyPr>
          <a:lstStyle/>
          <a:p>
            <a:pPr defTabSz="913916" fontAlgn="base">
              <a:lnSpc>
                <a:spcPct val="90000"/>
              </a:lnSpc>
              <a:spcBef>
                <a:spcPct val="0"/>
              </a:spcBef>
              <a:spcAft>
                <a:spcPts val="1176"/>
              </a:spcAft>
            </a:pPr>
            <a:r>
              <a:rPr lang="en-US" sz="1764" dirty="0">
                <a:solidFill>
                  <a:srgbClr val="002846"/>
                </a:solidFill>
                <a:latin typeface="Segoe UI Semibold" panose="020B0702040204020203" pitchFamily="34" charset="0"/>
                <a:ea typeface="Segoe UI" pitchFamily="34" charset="0"/>
                <a:cs typeface="Segoe UI Semibold" panose="020B0702040204020203" pitchFamily="34" charset="0"/>
              </a:rPr>
              <a:t>Move up the stack – to </a:t>
            </a:r>
            <a:r>
              <a:rPr lang="en-US" sz="1764" dirty="0" err="1">
                <a:solidFill>
                  <a:srgbClr val="002846"/>
                </a:solidFill>
                <a:latin typeface="Segoe UI Semibold" panose="020B0702040204020203" pitchFamily="34" charset="0"/>
                <a:ea typeface="Segoe UI" pitchFamily="34" charset="0"/>
                <a:cs typeface="Segoe UI Semibold" panose="020B0702040204020203" pitchFamily="34" charset="0"/>
              </a:rPr>
              <a:t>PaaS</a:t>
            </a:r>
            <a:r>
              <a:rPr lang="en-US" sz="1764" dirty="0">
                <a:solidFill>
                  <a:srgbClr val="002846"/>
                </a:solidFill>
                <a:latin typeface="Segoe UI Semibold" panose="020B0702040204020203" pitchFamily="34" charset="0"/>
                <a:ea typeface="Segoe UI" pitchFamily="34" charset="0"/>
                <a:cs typeface="Segoe UI Semibold" panose="020B0702040204020203" pitchFamily="34" charset="0"/>
              </a:rPr>
              <a:t> – as much a cultural shift as a technology shift</a:t>
            </a:r>
          </a:p>
        </p:txBody>
      </p:sp>
      <p:sp>
        <p:nvSpPr>
          <p:cNvPr id="18" name="Isosceles Triangle 17"/>
          <p:cNvSpPr/>
          <p:nvPr/>
        </p:nvSpPr>
        <p:spPr bwMode="auto">
          <a:xfrm rot="5400000">
            <a:off x="4279553" y="4034098"/>
            <a:ext cx="415973" cy="358598"/>
          </a:xfrm>
          <a:prstGeom prst="triangle">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1960" b="1" dirty="0">
              <a:solidFill>
                <a:srgbClr val="FFFFFF"/>
              </a:solidFill>
              <a:latin typeface="Segoe UI Light"/>
              <a:ea typeface="Segoe UI" pitchFamily="34" charset="0"/>
              <a:cs typeface="Segoe UI" pitchFamily="34" charset="0"/>
            </a:endParaRPr>
          </a:p>
        </p:txBody>
      </p:sp>
      <p:sp>
        <p:nvSpPr>
          <p:cNvPr id="29" name="Rectangle 28"/>
          <p:cNvSpPr/>
          <p:nvPr/>
        </p:nvSpPr>
        <p:spPr bwMode="auto">
          <a:xfrm>
            <a:off x="4753345" y="5111706"/>
            <a:ext cx="7092439" cy="636988"/>
          </a:xfrm>
          <a:prstGeom prst="rect">
            <a:avLst/>
          </a:prstGeom>
          <a:solidFill>
            <a:srgbClr val="CDD4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defTabSz="913916" fontAlgn="base">
              <a:lnSpc>
                <a:spcPct val="90000"/>
              </a:lnSpc>
              <a:spcBef>
                <a:spcPct val="0"/>
              </a:spcBef>
              <a:spcAft>
                <a:spcPct val="0"/>
              </a:spcAft>
            </a:pPr>
            <a:r>
              <a:rPr lang="en-US" sz="1764" dirty="0">
                <a:solidFill>
                  <a:srgbClr val="002846"/>
                </a:solidFill>
                <a:latin typeface="Segoe UI Semibold" panose="020B0702040204020203" pitchFamily="34" charset="0"/>
                <a:ea typeface="Segoe UI" pitchFamily="34" charset="0"/>
                <a:cs typeface="Segoe UI Semibold" panose="020B0702040204020203" pitchFamily="34" charset="0"/>
              </a:rPr>
              <a:t>Azure handles resilience, servicing, management</a:t>
            </a:r>
          </a:p>
        </p:txBody>
      </p:sp>
      <p:sp>
        <p:nvSpPr>
          <p:cNvPr id="30" name="Isosceles Triangle 29"/>
          <p:cNvSpPr/>
          <p:nvPr/>
        </p:nvSpPr>
        <p:spPr bwMode="auto">
          <a:xfrm rot="5400000">
            <a:off x="4279553" y="5227344"/>
            <a:ext cx="415973" cy="358598"/>
          </a:xfrm>
          <a:prstGeom prst="triangle">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1960" b="1" dirty="0">
              <a:solidFill>
                <a:srgbClr val="FFFFFF"/>
              </a:solidFill>
              <a:latin typeface="Segoe UI Light"/>
              <a:ea typeface="Segoe UI" pitchFamily="34" charset="0"/>
              <a:cs typeface="Segoe UI" pitchFamily="34" charset="0"/>
            </a:endParaRPr>
          </a:p>
        </p:txBody>
      </p:sp>
      <p:sp>
        <p:nvSpPr>
          <p:cNvPr id="31" name="Rectangle 30"/>
          <p:cNvSpPr/>
          <p:nvPr/>
        </p:nvSpPr>
        <p:spPr bwMode="auto">
          <a:xfrm>
            <a:off x="4753345" y="5980486"/>
            <a:ext cx="7092439" cy="636988"/>
          </a:xfrm>
          <a:prstGeom prst="rect">
            <a:avLst/>
          </a:prstGeom>
          <a:solidFill>
            <a:srgbClr val="CDD4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defTabSz="913916" fontAlgn="base">
              <a:lnSpc>
                <a:spcPct val="90000"/>
              </a:lnSpc>
              <a:spcBef>
                <a:spcPct val="0"/>
              </a:spcBef>
              <a:spcAft>
                <a:spcPct val="0"/>
              </a:spcAft>
            </a:pPr>
            <a:r>
              <a:rPr lang="en-US" sz="1764" dirty="0">
                <a:solidFill>
                  <a:srgbClr val="002846"/>
                </a:solidFill>
                <a:latin typeface="Segoe UI Semibold" panose="020B0702040204020203" pitchFamily="34" charset="0"/>
                <a:ea typeface="Segoe UI" pitchFamily="34" charset="0"/>
                <a:cs typeface="Segoe UI Semibold" panose="020B0702040204020203" pitchFamily="34" charset="0"/>
              </a:rPr>
              <a:t>Shift to Optimization from deployment/ops</a:t>
            </a:r>
          </a:p>
        </p:txBody>
      </p:sp>
      <p:sp>
        <p:nvSpPr>
          <p:cNvPr id="32" name="Isosceles Triangle 31"/>
          <p:cNvSpPr/>
          <p:nvPr/>
        </p:nvSpPr>
        <p:spPr bwMode="auto">
          <a:xfrm rot="5400000">
            <a:off x="4279553" y="6096124"/>
            <a:ext cx="415973" cy="358598"/>
          </a:xfrm>
          <a:prstGeom prst="triangle">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1960" b="1" dirty="0">
              <a:solidFill>
                <a:srgbClr val="FFFFFF"/>
              </a:solidFill>
              <a:latin typeface="Segoe UI Light"/>
              <a:ea typeface="Segoe UI" pitchFamily="34" charset="0"/>
              <a:cs typeface="Segoe UI" pitchFamily="34" charset="0"/>
            </a:endParaRPr>
          </a:p>
        </p:txBody>
      </p:sp>
      <p:pic>
        <p:nvPicPr>
          <p:cNvPr id="3" name="Picture 2"/>
          <p:cNvPicPr>
            <a:picLocks noChangeAspect="1"/>
          </p:cNvPicPr>
          <p:nvPr/>
        </p:nvPicPr>
        <p:blipFill>
          <a:blip r:embed="rId3"/>
          <a:stretch>
            <a:fillRect/>
          </a:stretch>
        </p:blipFill>
        <p:spPr>
          <a:xfrm>
            <a:off x="5170381" y="202647"/>
            <a:ext cx="6290459" cy="3514546"/>
          </a:xfrm>
          <a:prstGeom prst="rect">
            <a:avLst/>
          </a:prstGeom>
        </p:spPr>
      </p:pic>
    </p:spTree>
    <p:extLst>
      <p:ext uri="{BB962C8B-B14F-4D97-AF65-F5344CB8AC3E}">
        <p14:creationId xmlns:p14="http://schemas.microsoft.com/office/powerpoint/2010/main" val="1124297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500"/>
                                        <p:tgtEl>
                                          <p:spTgt spid="3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left)">
                                      <p:cBhvr>
                                        <p:cTn id="23" dur="500"/>
                                        <p:tgtEl>
                                          <p:spTgt spid="32"/>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9" grpId="0" animBg="1"/>
      <p:bldP spid="30" grpId="0" animBg="1"/>
      <p:bldP spid="31"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rotWithShape="1">
          <a:blip r:embed="rId3" cstate="email">
            <a:extLst>
              <a:ext uri="{28A0092B-C50C-407E-A947-70E740481C1C}">
                <a14:useLocalDpi xmlns:a14="http://schemas.microsoft.com/office/drawing/2010/main"/>
              </a:ext>
            </a:extLst>
          </a:blip>
          <a:srcRect b="23496"/>
          <a:stretch/>
        </p:blipFill>
        <p:spPr>
          <a:xfrm>
            <a:off x="-330789" y="-58815"/>
            <a:ext cx="12743026" cy="6481395"/>
          </a:xfrm>
          <a:prstGeom prst="rect">
            <a:avLst/>
          </a:prstGeom>
        </p:spPr>
      </p:pic>
      <p:pic>
        <p:nvPicPr>
          <p:cNvPr id="53" name="World map" descr="world-map.png"/>
          <p:cNvPicPr>
            <a:picLocks noChangeAspect="1"/>
          </p:cNvPicPr>
          <p:nvPr/>
        </p:nvPicPr>
        <p:blipFill rotWithShape="1">
          <a:blip r:embed="rId4" cstate="email">
            <a:grayscl/>
            <a:extLst>
              <a:ext uri="{28A0092B-C50C-407E-A947-70E740481C1C}">
                <a14:useLocalDpi xmlns:a14="http://schemas.microsoft.com/office/drawing/2010/main"/>
              </a:ext>
            </a:extLst>
          </a:blip>
          <a:srcRect/>
          <a:stretch/>
        </p:blipFill>
        <p:spPr>
          <a:xfrm>
            <a:off x="-10725" y="778308"/>
            <a:ext cx="12177578" cy="6149499"/>
          </a:xfrm>
          <a:prstGeom prst="rect">
            <a:avLst/>
          </a:prstGeom>
          <a:noFill/>
          <a:ln>
            <a:noFill/>
          </a:ln>
        </p:spPr>
      </p:pic>
      <p:pic>
        <p:nvPicPr>
          <p:cNvPr id="173" name="Picture 17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81579" y="2990989"/>
            <a:ext cx="549001" cy="527330"/>
          </a:xfrm>
          <a:prstGeom prst="rect">
            <a:avLst/>
          </a:prstGeom>
          <a:effectLst>
            <a:outerShdw blurRad="63500" sx="102000" sy="102000" algn="ctr" rotWithShape="0">
              <a:prstClr val="black">
                <a:alpha val="40000"/>
              </a:prstClr>
            </a:outerShdw>
          </a:effectLst>
        </p:spPr>
      </p:pic>
      <p:sp>
        <p:nvSpPr>
          <p:cNvPr id="2" name="Title 1"/>
          <p:cNvSpPr>
            <a:spLocks noGrp="1"/>
          </p:cNvSpPr>
          <p:nvPr>
            <p:ph type="title"/>
          </p:nvPr>
        </p:nvSpPr>
        <p:spPr>
          <a:xfrm>
            <a:off x="73161" y="105698"/>
            <a:ext cx="11053921" cy="747402"/>
          </a:xfrm>
        </p:spPr>
        <p:txBody>
          <a:bodyPr/>
          <a:lstStyle/>
          <a:p>
            <a:r>
              <a:rPr lang="en-US" sz="4798" spc="-100" dirty="0"/>
              <a:t>Huge infrastructure </a:t>
            </a:r>
            <a:r>
              <a:rPr lang="en-US" sz="4798" dirty="0"/>
              <a:t>scale </a:t>
            </a:r>
            <a:r>
              <a:rPr lang="en-US" sz="4798" dirty="0">
                <a:solidFill>
                  <a:srgbClr val="0070C0"/>
                </a:solidFill>
              </a:rPr>
              <a:t>is the enabler</a:t>
            </a:r>
          </a:p>
        </p:txBody>
      </p:sp>
      <p:sp>
        <p:nvSpPr>
          <p:cNvPr id="27" name="TextBox 26"/>
          <p:cNvSpPr txBox="1"/>
          <p:nvPr/>
        </p:nvSpPr>
        <p:spPr>
          <a:xfrm>
            <a:off x="401112" y="823728"/>
            <a:ext cx="11561153" cy="468476"/>
          </a:xfrm>
          <a:prstGeom prst="rect">
            <a:avLst/>
          </a:prstGeom>
          <a:noFill/>
          <a:ln>
            <a:noFill/>
          </a:ln>
        </p:spPr>
        <p:txBody>
          <a:bodyPr wrap="square" lIns="91347" tIns="45675" rIns="91347" bIns="45675" rtlCol="0">
            <a:spAutoFit/>
          </a:bodyPr>
          <a:lstStyle/>
          <a:p>
            <a:pPr defTabSz="1217844"/>
            <a:r>
              <a:rPr lang="en-US" sz="2397" spc="-100" dirty="0">
                <a:solidFill>
                  <a:srgbClr val="FFB900">
                    <a:lumMod val="50000"/>
                  </a:srgbClr>
                </a:solidFill>
                <a:latin typeface="Segoe UI Light"/>
              </a:rPr>
              <a:t>24 Regions Worldwide, 19 ONLINE…huge capacity around the world…growing every year</a:t>
            </a:r>
          </a:p>
        </p:txBody>
      </p:sp>
      <p:sp>
        <p:nvSpPr>
          <p:cNvPr id="3" name="Rectangle 2"/>
          <p:cNvSpPr/>
          <p:nvPr/>
        </p:nvSpPr>
        <p:spPr>
          <a:xfrm>
            <a:off x="-61723" y="5644845"/>
            <a:ext cx="7975578" cy="1263171"/>
          </a:xfrm>
          <a:prstGeom prst="rect">
            <a:avLst/>
          </a:prstGeom>
          <a:noFill/>
        </p:spPr>
        <p:txBody>
          <a:bodyPr wrap="square">
            <a:spAutoFit/>
          </a:bodyPr>
          <a:lstStyle/>
          <a:p>
            <a:pPr marL="177729" lvl="1" indent="-177729" defTabSz="913601">
              <a:buSzPct val="60000"/>
              <a:buFont typeface="Wingdings" panose="05000000000000000000" pitchFamily="2" charset="2"/>
              <a:buChar char=""/>
              <a:tabLst>
                <a:tab pos="177729" algn="l"/>
              </a:tabLst>
            </a:pPr>
            <a:r>
              <a:rPr lang="en-US" sz="1865" spc="-29" dirty="0">
                <a:solidFill>
                  <a:srgbClr val="FFB900">
                    <a:lumMod val="50000"/>
                  </a:srgbClr>
                </a:solidFill>
                <a:latin typeface="Segoe UI Light" panose="020B0502040204020203" pitchFamily="34" charset="0"/>
                <a:cs typeface="Segoe UI Light" panose="020B0502040204020203" pitchFamily="34" charset="0"/>
              </a:rPr>
              <a:t>100+ datacenters</a:t>
            </a:r>
          </a:p>
          <a:p>
            <a:pPr marL="177729" lvl="1" indent="-177729" defTabSz="913601">
              <a:buSzPct val="60000"/>
              <a:buFont typeface="Wingdings" panose="05000000000000000000" pitchFamily="2" charset="2"/>
              <a:buChar char=""/>
              <a:tabLst>
                <a:tab pos="177729" algn="l"/>
              </a:tabLst>
            </a:pPr>
            <a:r>
              <a:rPr lang="en-US" sz="1865" spc="-29" dirty="0">
                <a:solidFill>
                  <a:srgbClr val="FFB900">
                    <a:lumMod val="50000"/>
                  </a:srgbClr>
                </a:solidFill>
                <a:latin typeface="Segoe UI Light" panose="020B0502040204020203" pitchFamily="34" charset="0"/>
                <a:cs typeface="Segoe UI Light" panose="020B0502040204020203" pitchFamily="34" charset="0"/>
              </a:rPr>
              <a:t>Top 3 networks in the world</a:t>
            </a:r>
          </a:p>
          <a:p>
            <a:pPr marL="177729" lvl="1" indent="-177729" defTabSz="913601">
              <a:buSzPct val="60000"/>
              <a:buFont typeface="Wingdings" panose="05000000000000000000" pitchFamily="2" charset="2"/>
              <a:buChar char=""/>
              <a:tabLst>
                <a:tab pos="177729" algn="l"/>
              </a:tabLst>
            </a:pPr>
            <a:r>
              <a:rPr lang="en-US" sz="1865" spc="-29" dirty="0">
                <a:solidFill>
                  <a:srgbClr val="FFB900">
                    <a:lumMod val="50000"/>
                  </a:srgbClr>
                </a:solidFill>
                <a:latin typeface="Segoe UI Light" panose="020B0502040204020203" pitchFamily="34" charset="0"/>
                <a:cs typeface="Segoe UI Light" panose="020B0502040204020203" pitchFamily="34" charset="0"/>
              </a:rPr>
              <a:t>2x AWS, 6x Google DC Regions</a:t>
            </a:r>
          </a:p>
          <a:p>
            <a:pPr marL="177729" lvl="1" indent="-177729" defTabSz="913601">
              <a:buSzPct val="60000"/>
              <a:buFont typeface="Wingdings" panose="05000000000000000000" pitchFamily="2" charset="2"/>
              <a:buChar char=""/>
              <a:tabLst>
                <a:tab pos="177729" algn="l"/>
              </a:tabLst>
            </a:pPr>
            <a:r>
              <a:rPr lang="en-US" sz="1865" spc="-29" dirty="0">
                <a:solidFill>
                  <a:srgbClr val="FFB900">
                    <a:lumMod val="50000"/>
                  </a:srgbClr>
                </a:solidFill>
                <a:latin typeface="Segoe UI Light" panose="020B0502040204020203" pitchFamily="34" charset="0"/>
                <a:cs typeface="Segoe UI Light" panose="020B0502040204020203" pitchFamily="34" charset="0"/>
              </a:rPr>
              <a:t>G Series – Largest VM in World, 32 cores, 448GB Ram, SSD…</a:t>
            </a:r>
          </a:p>
        </p:txBody>
      </p:sp>
      <p:sp>
        <p:nvSpPr>
          <p:cNvPr id="67" name="Rectangle 66"/>
          <p:cNvSpPr/>
          <p:nvPr/>
        </p:nvSpPr>
        <p:spPr bwMode="auto">
          <a:xfrm>
            <a:off x="6842042" y="6330748"/>
            <a:ext cx="176453" cy="145019"/>
          </a:xfrm>
          <a:prstGeom prst="rect">
            <a:avLst/>
          </a:prstGeom>
          <a:solidFill>
            <a:srgbClr val="7FBA00"/>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343" tIns="91347" rIns="91343" bIns="91355" numCol="1" rtlCol="0" anchor="ctr" anchorCtr="0" compatLnSpc="1">
            <a:prstTxWarp prst="textNoShape">
              <a:avLst/>
            </a:prstTxWarp>
          </a:bodyPr>
          <a:lstStyle/>
          <a:p>
            <a:pPr algn="ctr" defTabSz="1217844"/>
            <a:endParaRPr lang="en-US" sz="1799" spc="-100" dirty="0">
              <a:solidFill>
                <a:srgbClr val="FFFFFF"/>
              </a:solidFill>
              <a:latin typeface="Segoe UI Light"/>
              <a:cs typeface="Segoe UI" pitchFamily="34" charset="0"/>
            </a:endParaRPr>
          </a:p>
        </p:txBody>
      </p:sp>
      <p:sp>
        <p:nvSpPr>
          <p:cNvPr id="68" name="Rectangle 67"/>
          <p:cNvSpPr/>
          <p:nvPr/>
        </p:nvSpPr>
        <p:spPr bwMode="auto">
          <a:xfrm>
            <a:off x="6847434" y="6065205"/>
            <a:ext cx="176268" cy="143223"/>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343" tIns="91347" rIns="91343" bIns="91355" numCol="1" rtlCol="0" anchor="ctr" anchorCtr="0" compatLnSpc="1">
            <a:prstTxWarp prst="textNoShape">
              <a:avLst/>
            </a:prstTxWarp>
          </a:bodyPr>
          <a:lstStyle/>
          <a:p>
            <a:pPr algn="ctr" defTabSz="1217844"/>
            <a:endParaRPr lang="en-US" sz="784" spc="-100" dirty="0">
              <a:solidFill>
                <a:srgbClr val="FFFFFF"/>
              </a:solidFill>
              <a:latin typeface="Segoe UI"/>
              <a:cs typeface="Segoe UI" pitchFamily="34" charset="0"/>
            </a:endParaRPr>
          </a:p>
        </p:txBody>
      </p:sp>
      <p:sp>
        <p:nvSpPr>
          <p:cNvPr id="4" name="Rectangle 3"/>
          <p:cNvSpPr/>
          <p:nvPr/>
        </p:nvSpPr>
        <p:spPr>
          <a:xfrm>
            <a:off x="6976804" y="5960538"/>
            <a:ext cx="1179016" cy="343354"/>
          </a:xfrm>
          <a:prstGeom prst="rect">
            <a:avLst/>
          </a:prstGeom>
        </p:spPr>
        <p:txBody>
          <a:bodyPr wrap="none">
            <a:spAutoFit/>
          </a:bodyPr>
          <a:lstStyle/>
          <a:p>
            <a:pPr defTabSz="913885"/>
            <a:r>
              <a:rPr lang="en-US" sz="1600" spc="-29" dirty="0">
                <a:solidFill>
                  <a:srgbClr val="FFB900">
                    <a:lumMod val="50000"/>
                  </a:srgbClr>
                </a:solidFill>
                <a:latin typeface="Segoe UI Light" panose="020B0502040204020203" pitchFamily="34" charset="0"/>
                <a:cs typeface="Segoe UI Light" panose="020B0502040204020203" pitchFamily="34" charset="0"/>
              </a:rPr>
              <a:t>Operational</a:t>
            </a:r>
            <a:endParaRPr lang="en-US" sz="1600" dirty="0">
              <a:solidFill>
                <a:srgbClr val="505050"/>
              </a:solidFill>
              <a:latin typeface="Segoe UI"/>
            </a:endParaRPr>
          </a:p>
        </p:txBody>
      </p:sp>
      <p:sp>
        <p:nvSpPr>
          <p:cNvPr id="69" name="Rectangle 68"/>
          <p:cNvSpPr/>
          <p:nvPr/>
        </p:nvSpPr>
        <p:spPr>
          <a:xfrm>
            <a:off x="6985326" y="6220081"/>
            <a:ext cx="2600947" cy="343354"/>
          </a:xfrm>
          <a:prstGeom prst="rect">
            <a:avLst/>
          </a:prstGeom>
        </p:spPr>
        <p:txBody>
          <a:bodyPr wrap="none">
            <a:spAutoFit/>
          </a:bodyPr>
          <a:lstStyle/>
          <a:p>
            <a:pPr defTabSz="913885"/>
            <a:r>
              <a:rPr lang="en-US" sz="1600" spc="-29" dirty="0">
                <a:solidFill>
                  <a:srgbClr val="FFB900">
                    <a:lumMod val="50000"/>
                  </a:srgbClr>
                </a:solidFill>
                <a:latin typeface="Segoe UI Light" panose="020B0502040204020203" pitchFamily="34" charset="0"/>
                <a:cs typeface="Segoe UI Light" panose="020B0502040204020203" pitchFamily="34" charset="0"/>
              </a:rPr>
              <a:t>Announced/Not Operational</a:t>
            </a:r>
            <a:endParaRPr lang="en-US" sz="1600" dirty="0">
              <a:solidFill>
                <a:srgbClr val="505050"/>
              </a:solidFill>
              <a:latin typeface="Segoe UI"/>
            </a:endParaRPr>
          </a:p>
        </p:txBody>
      </p:sp>
      <p:sp>
        <p:nvSpPr>
          <p:cNvPr id="74" name="Rectangle 73"/>
          <p:cNvSpPr/>
          <p:nvPr/>
        </p:nvSpPr>
        <p:spPr bwMode="auto">
          <a:xfrm>
            <a:off x="1837891" y="2331434"/>
            <a:ext cx="633290" cy="365423"/>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343" tIns="91347" rIns="91343" bIns="91355" numCol="1" rtlCol="0" anchor="ctr" anchorCtr="0" compatLnSpc="1"/>
          <a:lstStyle/>
          <a:p>
            <a:pPr algn="ctr" defTabSz="1217844"/>
            <a:r>
              <a:rPr lang="en-US" sz="784" dirty="0">
                <a:solidFill>
                  <a:srgbClr val="FFFFFF"/>
                </a:solidFill>
                <a:latin typeface="Segoe UI Light"/>
                <a:ea typeface="Verdana" panose="020B0604030504040204" pitchFamily="34" charset="0"/>
                <a:cs typeface="Arial" panose="020B0604020202020204" pitchFamily="34" charset="0"/>
              </a:rPr>
              <a:t>Central US</a:t>
            </a:r>
          </a:p>
          <a:p>
            <a:pPr algn="ctr" defTabSz="1217844"/>
            <a:r>
              <a:rPr lang="en-US" sz="784" dirty="0">
                <a:solidFill>
                  <a:srgbClr val="FFFFFF"/>
                </a:solidFill>
                <a:latin typeface="Segoe UI Light"/>
                <a:ea typeface="Verdana" panose="020B0604030504040204" pitchFamily="34" charset="0"/>
                <a:cs typeface="Arial" panose="020B0604020202020204" pitchFamily="34" charset="0"/>
              </a:rPr>
              <a:t>Iowa</a:t>
            </a:r>
          </a:p>
        </p:txBody>
      </p:sp>
      <p:sp>
        <p:nvSpPr>
          <p:cNvPr id="57" name="Rectangle 56"/>
          <p:cNvSpPr/>
          <p:nvPr/>
        </p:nvSpPr>
        <p:spPr bwMode="auto">
          <a:xfrm>
            <a:off x="954568" y="3131826"/>
            <a:ext cx="603415" cy="365423"/>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343" tIns="91347" rIns="91343" bIns="91355" numCol="1" rtlCol="0" anchor="ctr" anchorCtr="0" compatLnSpc="1"/>
          <a:lstStyle/>
          <a:p>
            <a:pPr algn="ctr" defTabSz="1217844"/>
            <a:r>
              <a:rPr lang="en-US" sz="784" dirty="0">
                <a:solidFill>
                  <a:srgbClr val="FFFFFF"/>
                </a:solidFill>
                <a:latin typeface="Segoe UI Light"/>
                <a:ea typeface="Verdana" panose="020B0604030504040204" pitchFamily="34" charset="0"/>
                <a:cs typeface="Arial" panose="020B0604020202020204" pitchFamily="34" charset="0"/>
              </a:rPr>
              <a:t>West US</a:t>
            </a:r>
          </a:p>
          <a:p>
            <a:pPr algn="ctr" defTabSz="1217844"/>
            <a:r>
              <a:rPr lang="en-US" sz="784" i="1" dirty="0">
                <a:solidFill>
                  <a:srgbClr val="FFFFFF"/>
                </a:solidFill>
                <a:latin typeface="Segoe UI Light"/>
                <a:ea typeface="Verdana" panose="020B0604030504040204" pitchFamily="34" charset="0"/>
                <a:cs typeface="Arial" panose="020B0604020202020204" pitchFamily="34" charset="0"/>
              </a:rPr>
              <a:t>California</a:t>
            </a:r>
          </a:p>
        </p:txBody>
      </p:sp>
      <p:sp>
        <p:nvSpPr>
          <p:cNvPr id="82" name="Rectangle 81"/>
          <p:cNvSpPr/>
          <p:nvPr/>
        </p:nvSpPr>
        <p:spPr bwMode="auto">
          <a:xfrm>
            <a:off x="4943353" y="2011662"/>
            <a:ext cx="805082" cy="365423"/>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343" tIns="91347" rIns="91343" bIns="91355" numCol="1" rtlCol="0" anchor="ctr" anchorCtr="0" compatLnSpc="1"/>
          <a:lstStyle/>
          <a:p>
            <a:pPr algn="ctr" defTabSz="1217844"/>
            <a:r>
              <a:rPr lang="en-US" sz="784" dirty="0">
                <a:solidFill>
                  <a:srgbClr val="FFFFFF"/>
                </a:solidFill>
                <a:latin typeface="Segoe UI Light"/>
                <a:ea typeface="Verdana" panose="020B0604030504040204" pitchFamily="34" charset="0"/>
                <a:cs typeface="Arial" panose="020B0604020202020204" pitchFamily="34" charset="0"/>
              </a:rPr>
              <a:t>North Europe</a:t>
            </a:r>
          </a:p>
          <a:p>
            <a:pPr algn="ctr" defTabSz="1217844"/>
            <a:r>
              <a:rPr lang="en-US" sz="784" i="1" dirty="0">
                <a:solidFill>
                  <a:srgbClr val="FFFFFF"/>
                </a:solidFill>
                <a:latin typeface="Segoe UI Light"/>
                <a:ea typeface="Verdana" panose="020B0604030504040204" pitchFamily="34" charset="0"/>
                <a:cs typeface="Arial" panose="020B0604020202020204" pitchFamily="34" charset="0"/>
              </a:rPr>
              <a:t>Ireland</a:t>
            </a:r>
          </a:p>
        </p:txBody>
      </p:sp>
      <p:sp>
        <p:nvSpPr>
          <p:cNvPr id="76" name="Rectangle 75"/>
          <p:cNvSpPr/>
          <p:nvPr/>
        </p:nvSpPr>
        <p:spPr bwMode="auto">
          <a:xfrm>
            <a:off x="3988636" y="3109253"/>
            <a:ext cx="568671" cy="365423"/>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343" tIns="91347" rIns="91343" bIns="91355" numCol="1" rtlCol="0" anchor="ctr" anchorCtr="0" compatLnSpc="1"/>
          <a:lstStyle/>
          <a:p>
            <a:pPr algn="ctr" defTabSz="1217844"/>
            <a:r>
              <a:rPr lang="en-US" sz="784" dirty="0">
                <a:solidFill>
                  <a:srgbClr val="FFFFFF"/>
                </a:solidFill>
                <a:latin typeface="Segoe UI Light"/>
                <a:ea typeface="Verdana" panose="020B0604030504040204" pitchFamily="34" charset="0"/>
                <a:cs typeface="Arial" panose="020B0604020202020204" pitchFamily="34" charset="0"/>
              </a:rPr>
              <a:t>East US</a:t>
            </a:r>
          </a:p>
          <a:p>
            <a:pPr algn="ctr" defTabSz="1217844"/>
            <a:r>
              <a:rPr lang="en-US" sz="784" i="1" dirty="0">
                <a:solidFill>
                  <a:srgbClr val="FFFFFF"/>
                </a:solidFill>
                <a:latin typeface="Segoe UI Light"/>
                <a:ea typeface="Verdana" panose="020B0604030504040204" pitchFamily="34" charset="0"/>
                <a:cs typeface="Arial" panose="020B0604020202020204" pitchFamily="34" charset="0"/>
              </a:rPr>
              <a:t>Virginia</a:t>
            </a:r>
          </a:p>
        </p:txBody>
      </p:sp>
      <p:sp>
        <p:nvSpPr>
          <p:cNvPr id="77" name="Rectangle 76"/>
          <p:cNvSpPr/>
          <p:nvPr/>
        </p:nvSpPr>
        <p:spPr bwMode="auto">
          <a:xfrm>
            <a:off x="4270735" y="3517182"/>
            <a:ext cx="633717" cy="365423"/>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343" tIns="91347" rIns="91343" bIns="91355" numCol="1" rtlCol="0" anchor="ctr" anchorCtr="0" compatLnSpc="1"/>
          <a:lstStyle/>
          <a:p>
            <a:pPr algn="ctr" defTabSz="1217844"/>
            <a:r>
              <a:rPr lang="en-US" sz="784" dirty="0">
                <a:solidFill>
                  <a:srgbClr val="FFFFFF"/>
                </a:solidFill>
                <a:latin typeface="Segoe UI Light"/>
                <a:ea typeface="Verdana" panose="020B0604030504040204" pitchFamily="34" charset="0"/>
                <a:cs typeface="Arial" panose="020B0604020202020204" pitchFamily="34" charset="0"/>
              </a:rPr>
              <a:t>East US 2</a:t>
            </a:r>
          </a:p>
          <a:p>
            <a:pPr algn="ctr" defTabSz="1217844"/>
            <a:r>
              <a:rPr lang="en-US" sz="784" i="1" dirty="0">
                <a:solidFill>
                  <a:srgbClr val="FFFFFF"/>
                </a:solidFill>
                <a:latin typeface="Segoe UI Light"/>
                <a:ea typeface="Verdana" panose="020B0604030504040204" pitchFamily="34" charset="0"/>
                <a:cs typeface="Arial" panose="020B0604020202020204" pitchFamily="34" charset="0"/>
              </a:rPr>
              <a:t>Virginia</a:t>
            </a:r>
          </a:p>
        </p:txBody>
      </p:sp>
      <p:sp>
        <p:nvSpPr>
          <p:cNvPr id="78" name="Rectangle 77"/>
          <p:cNvSpPr/>
          <p:nvPr/>
        </p:nvSpPr>
        <p:spPr bwMode="auto">
          <a:xfrm>
            <a:off x="3438973" y="3725756"/>
            <a:ext cx="667197" cy="365423"/>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343" tIns="91347" rIns="91343" bIns="91355" numCol="1" rtlCol="0" anchor="ctr" anchorCtr="0" compatLnSpc="1"/>
          <a:lstStyle/>
          <a:p>
            <a:pPr algn="ctr" defTabSz="1217844"/>
            <a:r>
              <a:rPr lang="en-US" sz="784" dirty="0">
                <a:solidFill>
                  <a:srgbClr val="FFFFFF"/>
                </a:solidFill>
                <a:latin typeface="Segoe UI Light"/>
                <a:ea typeface="Verdana" panose="020B0604030504040204" pitchFamily="34" charset="0"/>
                <a:cs typeface="Arial" panose="020B0604020202020204" pitchFamily="34" charset="0"/>
              </a:rPr>
              <a:t>US </a:t>
            </a:r>
            <a:r>
              <a:rPr lang="en-US" sz="784" dirty="0" err="1">
                <a:solidFill>
                  <a:srgbClr val="FFFFFF"/>
                </a:solidFill>
                <a:latin typeface="Segoe UI Light"/>
                <a:ea typeface="Verdana" panose="020B0604030504040204" pitchFamily="34" charset="0"/>
                <a:cs typeface="Arial" panose="020B0604020202020204" pitchFamily="34" charset="0"/>
              </a:rPr>
              <a:t>Gov</a:t>
            </a:r>
            <a:endParaRPr lang="en-US" sz="784" dirty="0">
              <a:solidFill>
                <a:srgbClr val="FFFFFF"/>
              </a:solidFill>
              <a:latin typeface="Segoe UI Light"/>
              <a:ea typeface="Verdana" panose="020B0604030504040204" pitchFamily="34" charset="0"/>
              <a:cs typeface="Arial" panose="020B0604020202020204" pitchFamily="34" charset="0"/>
            </a:endParaRPr>
          </a:p>
          <a:p>
            <a:pPr algn="ctr" defTabSz="1217844"/>
            <a:r>
              <a:rPr lang="en-US" sz="784" i="1" dirty="0">
                <a:solidFill>
                  <a:srgbClr val="FFFFFF"/>
                </a:solidFill>
                <a:latin typeface="Segoe UI Light"/>
                <a:ea typeface="Verdana" panose="020B0604030504040204" pitchFamily="34" charset="0"/>
                <a:cs typeface="Arial" panose="020B0604020202020204" pitchFamily="34" charset="0"/>
              </a:rPr>
              <a:t>Virginia</a:t>
            </a:r>
          </a:p>
        </p:txBody>
      </p:sp>
      <p:sp>
        <p:nvSpPr>
          <p:cNvPr id="85" name="Rectangle 84"/>
          <p:cNvSpPr/>
          <p:nvPr/>
        </p:nvSpPr>
        <p:spPr bwMode="auto">
          <a:xfrm>
            <a:off x="2230580" y="1828005"/>
            <a:ext cx="909009" cy="365423"/>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343" tIns="91347" rIns="91343" bIns="91355" numCol="1" rtlCol="0" anchor="ctr" anchorCtr="0" compatLnSpc="1"/>
          <a:lstStyle/>
          <a:p>
            <a:pPr algn="ctr" defTabSz="1217844"/>
            <a:r>
              <a:rPr lang="en-US" sz="784" dirty="0">
                <a:solidFill>
                  <a:srgbClr val="FFFFFF"/>
                </a:solidFill>
                <a:latin typeface="Segoe UI Light"/>
                <a:ea typeface="Verdana" panose="020B0604030504040204" pitchFamily="34" charset="0"/>
                <a:cs typeface="Arial" panose="020B0604020202020204" pitchFamily="34" charset="0"/>
              </a:rPr>
              <a:t>North Central US</a:t>
            </a:r>
          </a:p>
          <a:p>
            <a:pPr algn="ctr" defTabSz="1217844"/>
            <a:r>
              <a:rPr lang="en-US" sz="784" i="1" dirty="0">
                <a:solidFill>
                  <a:srgbClr val="FFFFFF"/>
                </a:solidFill>
                <a:latin typeface="Segoe UI Light"/>
                <a:ea typeface="Verdana" panose="020B0604030504040204" pitchFamily="34" charset="0"/>
                <a:cs typeface="Arial" panose="020B0604020202020204" pitchFamily="34" charset="0"/>
              </a:rPr>
              <a:t>Illinois</a:t>
            </a:r>
          </a:p>
        </p:txBody>
      </p:sp>
      <p:sp>
        <p:nvSpPr>
          <p:cNvPr id="86" name="Rectangle 85"/>
          <p:cNvSpPr/>
          <p:nvPr/>
        </p:nvSpPr>
        <p:spPr bwMode="auto">
          <a:xfrm>
            <a:off x="1232312" y="2597756"/>
            <a:ext cx="525797" cy="365423"/>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343" tIns="91347" rIns="91343" bIns="91355" numCol="1" rtlCol="0" anchor="ctr" anchorCtr="0" compatLnSpc="1"/>
          <a:lstStyle/>
          <a:p>
            <a:pPr algn="ctr" defTabSz="1217844"/>
            <a:r>
              <a:rPr lang="en-US" sz="784" dirty="0">
                <a:solidFill>
                  <a:srgbClr val="FFFFFF"/>
                </a:solidFill>
                <a:latin typeface="Segoe UI Light"/>
                <a:ea typeface="Verdana" panose="020B0604030504040204" pitchFamily="34" charset="0"/>
                <a:cs typeface="Arial" panose="020B0604020202020204" pitchFamily="34" charset="0"/>
              </a:rPr>
              <a:t>US </a:t>
            </a:r>
            <a:r>
              <a:rPr lang="en-US" sz="784" dirty="0" err="1">
                <a:solidFill>
                  <a:srgbClr val="FFFFFF"/>
                </a:solidFill>
                <a:latin typeface="Segoe UI Light"/>
                <a:ea typeface="Verdana" panose="020B0604030504040204" pitchFamily="34" charset="0"/>
                <a:cs typeface="Arial" panose="020B0604020202020204" pitchFamily="34" charset="0"/>
              </a:rPr>
              <a:t>Gov</a:t>
            </a:r>
            <a:endParaRPr lang="en-US" sz="784" dirty="0">
              <a:solidFill>
                <a:srgbClr val="FFFFFF"/>
              </a:solidFill>
              <a:latin typeface="Segoe UI Light"/>
              <a:ea typeface="Verdana" panose="020B0604030504040204" pitchFamily="34" charset="0"/>
              <a:cs typeface="Arial" panose="020B0604020202020204" pitchFamily="34" charset="0"/>
            </a:endParaRPr>
          </a:p>
          <a:p>
            <a:pPr algn="ctr" defTabSz="1217844"/>
            <a:r>
              <a:rPr lang="en-US" sz="784" i="1" dirty="0">
                <a:solidFill>
                  <a:srgbClr val="FFFFFF"/>
                </a:solidFill>
                <a:latin typeface="Segoe UI Light"/>
                <a:ea typeface="Verdana" panose="020B0604030504040204" pitchFamily="34" charset="0"/>
                <a:cs typeface="Arial" panose="020B0604020202020204" pitchFamily="34" charset="0"/>
              </a:rPr>
              <a:t>Iowa</a:t>
            </a:r>
          </a:p>
        </p:txBody>
      </p:sp>
      <p:sp>
        <p:nvSpPr>
          <p:cNvPr id="88" name="Rectangle 87"/>
          <p:cNvSpPr>
            <a:spLocks/>
          </p:cNvSpPr>
          <p:nvPr/>
        </p:nvSpPr>
        <p:spPr bwMode="auto">
          <a:xfrm>
            <a:off x="1357643" y="3636403"/>
            <a:ext cx="952594" cy="365423"/>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343" tIns="91347" rIns="91343" bIns="91355" numCol="1" rtlCol="0" anchor="ctr" anchorCtr="0" compatLnSpc="1"/>
          <a:lstStyle/>
          <a:p>
            <a:pPr algn="ctr" defTabSz="1217844"/>
            <a:r>
              <a:rPr lang="en-US" sz="784" dirty="0">
                <a:solidFill>
                  <a:srgbClr val="FFFFFF"/>
                </a:solidFill>
                <a:latin typeface="Segoe UI Light"/>
                <a:ea typeface="Verdana" panose="020B0604030504040204" pitchFamily="34" charset="0"/>
                <a:cs typeface="Arial" panose="020B0604020202020204" pitchFamily="34" charset="0"/>
              </a:rPr>
              <a:t>South Central US</a:t>
            </a:r>
          </a:p>
          <a:p>
            <a:pPr algn="ctr" defTabSz="1217844"/>
            <a:r>
              <a:rPr lang="en-US" sz="784" i="1" dirty="0">
                <a:solidFill>
                  <a:srgbClr val="FFFFFF"/>
                </a:solidFill>
                <a:latin typeface="Segoe UI Light"/>
                <a:ea typeface="Verdana" panose="020B0604030504040204" pitchFamily="34" charset="0"/>
                <a:cs typeface="Arial" panose="020B0604020202020204" pitchFamily="34" charset="0"/>
              </a:rPr>
              <a:t>Texas</a:t>
            </a:r>
          </a:p>
        </p:txBody>
      </p:sp>
      <p:sp>
        <p:nvSpPr>
          <p:cNvPr id="90" name="Rectangle 89"/>
          <p:cNvSpPr/>
          <p:nvPr/>
        </p:nvSpPr>
        <p:spPr bwMode="auto">
          <a:xfrm>
            <a:off x="4858207" y="5397395"/>
            <a:ext cx="681985" cy="365423"/>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343" tIns="91347" rIns="91343" bIns="91355" numCol="1" rtlCol="0" anchor="ctr" anchorCtr="0" compatLnSpc="1"/>
          <a:lstStyle/>
          <a:p>
            <a:pPr algn="ctr" defTabSz="1217844"/>
            <a:r>
              <a:rPr lang="en-US" sz="784" dirty="0">
                <a:solidFill>
                  <a:srgbClr val="FFFFFF"/>
                </a:solidFill>
                <a:latin typeface="Segoe UI Light"/>
                <a:ea typeface="Verdana" panose="020B0604030504040204" pitchFamily="34" charset="0"/>
                <a:cs typeface="Arial" panose="020B0604020202020204" pitchFamily="34" charset="0"/>
              </a:rPr>
              <a:t>Brazil South</a:t>
            </a:r>
          </a:p>
          <a:p>
            <a:pPr algn="ctr" defTabSz="1217844"/>
            <a:r>
              <a:rPr lang="en-US" sz="784" i="1" dirty="0">
                <a:solidFill>
                  <a:srgbClr val="FFFFFF"/>
                </a:solidFill>
                <a:latin typeface="Segoe UI Light"/>
                <a:ea typeface="Verdana" panose="020B0604030504040204" pitchFamily="34" charset="0"/>
                <a:cs typeface="Arial" panose="020B0604020202020204" pitchFamily="34" charset="0"/>
              </a:rPr>
              <a:t>Sao Paulo</a:t>
            </a:r>
          </a:p>
        </p:txBody>
      </p:sp>
      <p:sp>
        <p:nvSpPr>
          <p:cNvPr id="92" name="Rectangle 91"/>
          <p:cNvSpPr/>
          <p:nvPr/>
        </p:nvSpPr>
        <p:spPr bwMode="auto">
          <a:xfrm>
            <a:off x="6077025" y="2079030"/>
            <a:ext cx="780228" cy="365423"/>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343" tIns="91347" rIns="91343" bIns="91355" numCol="1" rtlCol="0" anchor="ctr" anchorCtr="0" compatLnSpc="1"/>
          <a:lstStyle/>
          <a:p>
            <a:pPr algn="ctr" defTabSz="1217844"/>
            <a:r>
              <a:rPr lang="en-US" sz="784" dirty="0">
                <a:solidFill>
                  <a:srgbClr val="FFFFFF"/>
                </a:solidFill>
                <a:latin typeface="Segoe UI Light"/>
                <a:ea typeface="Verdana" panose="020B0604030504040204" pitchFamily="34" charset="0"/>
                <a:cs typeface="Arial" panose="020B0604020202020204" pitchFamily="34" charset="0"/>
              </a:rPr>
              <a:t>West Europe</a:t>
            </a:r>
          </a:p>
          <a:p>
            <a:pPr algn="ctr" defTabSz="1217844"/>
            <a:r>
              <a:rPr lang="en-US" sz="784" i="1" dirty="0">
                <a:solidFill>
                  <a:srgbClr val="FFFFFF"/>
                </a:solidFill>
                <a:latin typeface="Segoe UI Light"/>
                <a:ea typeface="Verdana" panose="020B0604030504040204" pitchFamily="34" charset="0"/>
                <a:cs typeface="Arial" panose="020B0604020202020204" pitchFamily="34" charset="0"/>
              </a:rPr>
              <a:t>Netherlands</a:t>
            </a:r>
          </a:p>
        </p:txBody>
      </p:sp>
      <p:sp>
        <p:nvSpPr>
          <p:cNvPr id="94" name="Rectangle 93"/>
          <p:cNvSpPr/>
          <p:nvPr/>
        </p:nvSpPr>
        <p:spPr bwMode="auto">
          <a:xfrm>
            <a:off x="9495815" y="2509821"/>
            <a:ext cx="783168" cy="365423"/>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343" tIns="91347" rIns="91343" bIns="91355" numCol="1" rtlCol="0" anchor="ctr" anchorCtr="0" compatLnSpc="1"/>
          <a:lstStyle/>
          <a:p>
            <a:pPr algn="ctr" defTabSz="1217844"/>
            <a:r>
              <a:rPr lang="en-US" sz="784">
                <a:solidFill>
                  <a:srgbClr val="FFFFFF"/>
                </a:solidFill>
                <a:latin typeface="Segoe UI Light"/>
                <a:ea typeface="Verdana" panose="020B0604030504040204" pitchFamily="34" charset="0"/>
                <a:cs typeface="Arial" panose="020B0604020202020204" pitchFamily="34" charset="0"/>
              </a:rPr>
              <a:t>China North *</a:t>
            </a:r>
            <a:endParaRPr lang="en-US" sz="784" dirty="0">
              <a:solidFill>
                <a:srgbClr val="FFFFFF"/>
              </a:solidFill>
              <a:latin typeface="Segoe UI Light"/>
              <a:ea typeface="Verdana" panose="020B0604030504040204" pitchFamily="34" charset="0"/>
              <a:cs typeface="Arial" panose="020B0604020202020204" pitchFamily="34" charset="0"/>
            </a:endParaRPr>
          </a:p>
          <a:p>
            <a:pPr algn="ctr" defTabSz="1217844"/>
            <a:r>
              <a:rPr lang="en-US" sz="784" i="1" dirty="0">
                <a:solidFill>
                  <a:srgbClr val="FFFFFF"/>
                </a:solidFill>
                <a:latin typeface="Segoe UI Light"/>
                <a:ea typeface="Verdana" panose="020B0604030504040204" pitchFamily="34" charset="0"/>
                <a:cs typeface="Arial" panose="020B0604020202020204" pitchFamily="34" charset="0"/>
              </a:rPr>
              <a:t>Beijing</a:t>
            </a:r>
          </a:p>
        </p:txBody>
      </p:sp>
      <p:sp>
        <p:nvSpPr>
          <p:cNvPr id="96" name="Rectangle 95"/>
          <p:cNvSpPr/>
          <p:nvPr/>
        </p:nvSpPr>
        <p:spPr bwMode="auto">
          <a:xfrm>
            <a:off x="8645050" y="2906658"/>
            <a:ext cx="761815" cy="365423"/>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343" tIns="91347" rIns="91343" bIns="91355" numCol="1" rtlCol="0" anchor="ctr" anchorCtr="0" compatLnSpc="1"/>
          <a:lstStyle/>
          <a:p>
            <a:pPr algn="ctr" defTabSz="1217844"/>
            <a:r>
              <a:rPr lang="en-US" sz="784" dirty="0">
                <a:solidFill>
                  <a:srgbClr val="FFFFFF"/>
                </a:solidFill>
                <a:latin typeface="Segoe UI Light"/>
                <a:ea typeface="Verdana" panose="020B0604030504040204" pitchFamily="34" charset="0"/>
                <a:cs typeface="Arial" panose="020B0604020202020204" pitchFamily="34" charset="0"/>
              </a:rPr>
              <a:t>China South *</a:t>
            </a:r>
          </a:p>
          <a:p>
            <a:pPr algn="ctr" defTabSz="1217844"/>
            <a:r>
              <a:rPr lang="en-US" sz="784" i="1" dirty="0">
                <a:solidFill>
                  <a:srgbClr val="FFFFFF"/>
                </a:solidFill>
                <a:latin typeface="Segoe UI Light"/>
                <a:ea typeface="Verdana" panose="020B0604030504040204" pitchFamily="34" charset="0"/>
                <a:cs typeface="Arial" panose="020B0604020202020204" pitchFamily="34" charset="0"/>
              </a:rPr>
              <a:t>Shanghai</a:t>
            </a:r>
          </a:p>
        </p:txBody>
      </p:sp>
      <p:sp>
        <p:nvSpPr>
          <p:cNvPr id="98" name="Rectangle 97"/>
          <p:cNvSpPr/>
          <p:nvPr/>
        </p:nvSpPr>
        <p:spPr bwMode="auto">
          <a:xfrm>
            <a:off x="10859971" y="2820683"/>
            <a:ext cx="684655" cy="365423"/>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343" tIns="91347" rIns="91343" bIns="91355" numCol="1" rtlCol="0" anchor="ctr" anchorCtr="0" compatLnSpc="1"/>
          <a:lstStyle/>
          <a:p>
            <a:pPr algn="ctr" defTabSz="1217844"/>
            <a:r>
              <a:rPr lang="en-US" sz="784" dirty="0">
                <a:solidFill>
                  <a:srgbClr val="FFFFFF"/>
                </a:solidFill>
                <a:latin typeface="Segoe UI Light"/>
                <a:ea typeface="Verdana" panose="020B0604030504040204" pitchFamily="34" charset="0"/>
                <a:cs typeface="Arial" panose="020B0604020202020204" pitchFamily="34" charset="0"/>
              </a:rPr>
              <a:t>Japan East</a:t>
            </a:r>
          </a:p>
          <a:p>
            <a:pPr algn="ctr" defTabSz="1217844"/>
            <a:r>
              <a:rPr lang="en-US" sz="784" i="1" dirty="0">
                <a:solidFill>
                  <a:srgbClr val="FFFFFF"/>
                </a:solidFill>
                <a:latin typeface="Segoe UI Light"/>
                <a:ea typeface="Verdana" panose="020B0604030504040204" pitchFamily="34" charset="0"/>
                <a:cs typeface="Arial" panose="020B0604020202020204" pitchFamily="34" charset="0"/>
              </a:rPr>
              <a:t>Saitama</a:t>
            </a:r>
          </a:p>
        </p:txBody>
      </p:sp>
      <p:sp>
        <p:nvSpPr>
          <p:cNvPr id="99" name="Rectangle 98"/>
          <p:cNvSpPr/>
          <p:nvPr/>
        </p:nvSpPr>
        <p:spPr bwMode="auto">
          <a:xfrm>
            <a:off x="10859969" y="3277718"/>
            <a:ext cx="721803" cy="365423"/>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343" tIns="91347" rIns="91343" bIns="91355" numCol="1" rtlCol="0" anchor="ctr" anchorCtr="0" compatLnSpc="1"/>
          <a:lstStyle/>
          <a:p>
            <a:pPr algn="ctr" defTabSz="1217844"/>
            <a:r>
              <a:rPr lang="en-US" sz="784" dirty="0">
                <a:solidFill>
                  <a:srgbClr val="FFFFFF"/>
                </a:solidFill>
                <a:latin typeface="Segoe UI Light"/>
                <a:ea typeface="Verdana" panose="020B0604030504040204" pitchFamily="34" charset="0"/>
                <a:cs typeface="Arial" panose="020B0604020202020204" pitchFamily="34" charset="0"/>
              </a:rPr>
              <a:t>Japan West</a:t>
            </a:r>
          </a:p>
          <a:p>
            <a:pPr algn="ctr" defTabSz="1217844"/>
            <a:r>
              <a:rPr lang="en-US" sz="784" i="1" dirty="0">
                <a:solidFill>
                  <a:srgbClr val="FFFFFF"/>
                </a:solidFill>
                <a:latin typeface="Segoe UI Light"/>
                <a:ea typeface="Verdana" panose="020B0604030504040204" pitchFamily="34" charset="0"/>
                <a:cs typeface="Arial" panose="020B0604020202020204" pitchFamily="34" charset="0"/>
              </a:rPr>
              <a:t>Osaka</a:t>
            </a:r>
          </a:p>
        </p:txBody>
      </p:sp>
      <p:grpSp>
        <p:nvGrpSpPr>
          <p:cNvPr id="10" name="Group 9"/>
          <p:cNvGrpSpPr/>
          <p:nvPr/>
        </p:nvGrpSpPr>
        <p:grpSpPr>
          <a:xfrm>
            <a:off x="8304320" y="3673677"/>
            <a:ext cx="1065338" cy="734820"/>
            <a:chOff x="8473045" y="3746910"/>
            <a:chExt cx="1086983" cy="749750"/>
          </a:xfrm>
        </p:grpSpPr>
        <p:pic>
          <p:nvPicPr>
            <p:cNvPr id="72" name="Picture 7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73045" y="3958616"/>
              <a:ext cx="560155" cy="538044"/>
            </a:xfrm>
            <a:prstGeom prst="rect">
              <a:avLst/>
            </a:prstGeom>
            <a:effectLst>
              <a:outerShdw blurRad="63500" sx="102000" sy="102000" algn="ctr" rotWithShape="0">
                <a:prstClr val="black">
                  <a:alpha val="40000"/>
                </a:prstClr>
              </a:outerShdw>
            </a:effectLst>
          </p:spPr>
        </p:pic>
        <p:sp>
          <p:nvSpPr>
            <p:cNvPr id="104" name="Rectangle 103"/>
            <p:cNvSpPr/>
            <p:nvPr/>
          </p:nvSpPr>
          <p:spPr bwMode="auto">
            <a:xfrm>
              <a:off x="8820698" y="3746910"/>
              <a:ext cx="739330" cy="280195"/>
            </a:xfrm>
            <a:prstGeom prst="rect">
              <a:avLst/>
            </a:prstGeom>
            <a:solidFill>
              <a:srgbClr val="7FBA00"/>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343" tIns="91347" rIns="91343" bIns="91355" numCol="1" rtlCol="0" anchor="ctr" anchorCtr="0" compatLnSpc="1"/>
            <a:lstStyle/>
            <a:p>
              <a:pPr algn="ctr" defTabSz="1217844"/>
              <a:r>
                <a:rPr lang="en-US" sz="784" dirty="0">
                  <a:solidFill>
                    <a:srgbClr val="FFFFFF"/>
                  </a:solidFill>
                  <a:latin typeface="Segoe UI Light"/>
                  <a:ea typeface="Verdana" panose="020B0604030504040204" pitchFamily="34" charset="0"/>
                  <a:cs typeface="Arial" panose="020B0604020202020204" pitchFamily="34" charset="0"/>
                </a:rPr>
                <a:t>India South</a:t>
              </a:r>
            </a:p>
            <a:p>
              <a:pPr algn="ctr" defTabSz="1217844"/>
              <a:r>
                <a:rPr lang="en-US" sz="784" i="1" dirty="0">
                  <a:solidFill>
                    <a:srgbClr val="FFFFFF"/>
                  </a:solidFill>
                  <a:latin typeface="Segoe UI Light"/>
                  <a:ea typeface="Verdana" panose="020B0604030504040204" pitchFamily="34" charset="0"/>
                  <a:cs typeface="Arial" panose="020B0604020202020204" pitchFamily="34" charset="0"/>
                </a:rPr>
                <a:t>Chennai</a:t>
              </a:r>
            </a:p>
          </p:txBody>
        </p:sp>
        <p:cxnSp>
          <p:nvCxnSpPr>
            <p:cNvPr id="107" name="Straight Connector 106"/>
            <p:cNvCxnSpPr>
              <a:stCxn id="104" idx="2"/>
            </p:cNvCxnSpPr>
            <p:nvPr/>
          </p:nvCxnSpPr>
          <p:spPr>
            <a:xfrm flipH="1">
              <a:off x="8751755" y="4027105"/>
              <a:ext cx="438608" cy="206874"/>
            </a:xfrm>
            <a:prstGeom prst="line">
              <a:avLst/>
            </a:prstGeom>
            <a:ln>
              <a:solidFill>
                <a:srgbClr val="7FBA00"/>
              </a:solidFill>
              <a:tailEnd type="oval" w="med" len="med"/>
            </a:ln>
          </p:spPr>
          <p:style>
            <a:lnRef idx="1">
              <a:schemeClr val="accent1"/>
            </a:lnRef>
            <a:fillRef idx="0">
              <a:schemeClr val="accent1"/>
            </a:fillRef>
            <a:effectRef idx="0">
              <a:schemeClr val="accent1"/>
            </a:effectRef>
            <a:fontRef idx="minor">
              <a:schemeClr val="tx1"/>
            </a:fontRef>
          </p:style>
        </p:cxnSp>
      </p:grpSp>
      <p:sp>
        <p:nvSpPr>
          <p:cNvPr id="110" name="Rectangle 109"/>
          <p:cNvSpPr/>
          <p:nvPr/>
        </p:nvSpPr>
        <p:spPr bwMode="auto">
          <a:xfrm>
            <a:off x="9982056" y="3932490"/>
            <a:ext cx="721524" cy="365423"/>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343" tIns="91347" rIns="91343" bIns="91355" numCol="1" rtlCol="0" anchor="ctr" anchorCtr="0" compatLnSpc="1"/>
          <a:lstStyle/>
          <a:p>
            <a:pPr algn="ctr" defTabSz="1217844"/>
            <a:r>
              <a:rPr lang="en-US" sz="784" dirty="0">
                <a:solidFill>
                  <a:srgbClr val="FFFFFF"/>
                </a:solidFill>
                <a:latin typeface="Segoe UI Light"/>
                <a:ea typeface="Verdana" panose="020B0604030504040204" pitchFamily="34" charset="0"/>
                <a:cs typeface="Arial" panose="020B0604020202020204" pitchFamily="34" charset="0"/>
              </a:rPr>
              <a:t>East Asia</a:t>
            </a:r>
          </a:p>
          <a:p>
            <a:pPr algn="ctr" defTabSz="1217844"/>
            <a:r>
              <a:rPr lang="en-US" sz="784" i="1" dirty="0">
                <a:solidFill>
                  <a:srgbClr val="FFFFFF"/>
                </a:solidFill>
                <a:latin typeface="Segoe UI Light"/>
                <a:ea typeface="Verdana" panose="020B0604030504040204" pitchFamily="34" charset="0"/>
                <a:cs typeface="Arial" panose="020B0604020202020204" pitchFamily="34" charset="0"/>
              </a:rPr>
              <a:t>Hong Kong</a:t>
            </a:r>
          </a:p>
        </p:txBody>
      </p:sp>
      <p:sp>
        <p:nvSpPr>
          <p:cNvPr id="113" name="Rectangle 112"/>
          <p:cNvSpPr/>
          <p:nvPr/>
        </p:nvSpPr>
        <p:spPr bwMode="auto">
          <a:xfrm>
            <a:off x="8292692" y="4452184"/>
            <a:ext cx="621296" cy="365423"/>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343" tIns="91347" rIns="91343" bIns="91355" numCol="1" rtlCol="0" anchor="ctr" anchorCtr="0" compatLnSpc="1"/>
          <a:lstStyle/>
          <a:p>
            <a:pPr algn="ctr" defTabSz="1217844"/>
            <a:r>
              <a:rPr lang="en-US" sz="784" dirty="0">
                <a:solidFill>
                  <a:srgbClr val="FFFFFF"/>
                </a:solidFill>
                <a:latin typeface="Segoe UI Light"/>
                <a:ea typeface="Verdana" panose="020B0604030504040204" pitchFamily="34" charset="0"/>
                <a:cs typeface="Arial" panose="020B0604020202020204" pitchFamily="34" charset="0"/>
              </a:rPr>
              <a:t>SE Asia</a:t>
            </a:r>
          </a:p>
          <a:p>
            <a:pPr algn="ctr" defTabSz="1217844"/>
            <a:r>
              <a:rPr lang="en-US" sz="784" i="1" dirty="0">
                <a:solidFill>
                  <a:srgbClr val="FFFFFF"/>
                </a:solidFill>
                <a:latin typeface="Segoe UI Light"/>
                <a:ea typeface="Verdana" panose="020B0604030504040204" pitchFamily="34" charset="0"/>
                <a:cs typeface="Arial" panose="020B0604020202020204" pitchFamily="34" charset="0"/>
              </a:rPr>
              <a:t>Singapore</a:t>
            </a:r>
          </a:p>
        </p:txBody>
      </p:sp>
      <p:sp>
        <p:nvSpPr>
          <p:cNvPr id="118" name="Rectangle 117"/>
          <p:cNvSpPr/>
          <p:nvPr/>
        </p:nvSpPr>
        <p:spPr bwMode="auto">
          <a:xfrm>
            <a:off x="9143059" y="5511177"/>
            <a:ext cx="1015770" cy="365423"/>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343" tIns="91347" rIns="91343" bIns="91355" numCol="1" rtlCol="0" anchor="ctr" anchorCtr="0" compatLnSpc="1"/>
          <a:lstStyle/>
          <a:p>
            <a:pPr algn="ctr" defTabSz="1217844"/>
            <a:r>
              <a:rPr lang="en-US" sz="784" dirty="0">
                <a:solidFill>
                  <a:srgbClr val="FFFFFF"/>
                </a:solidFill>
                <a:latin typeface="Segoe UI Light"/>
                <a:ea typeface="Verdana" panose="020B0604030504040204" pitchFamily="34" charset="0"/>
                <a:cs typeface="Arial" panose="020B0604020202020204" pitchFamily="34" charset="0"/>
              </a:rPr>
              <a:t>Australia South East</a:t>
            </a:r>
          </a:p>
          <a:p>
            <a:pPr algn="ctr" defTabSz="1217844"/>
            <a:r>
              <a:rPr lang="en-US" sz="784" i="1" dirty="0">
                <a:solidFill>
                  <a:srgbClr val="FFFFFF"/>
                </a:solidFill>
                <a:latin typeface="Segoe UI Light"/>
                <a:ea typeface="Verdana" panose="020B0604030504040204" pitchFamily="34" charset="0"/>
                <a:cs typeface="Arial" panose="020B0604020202020204" pitchFamily="34" charset="0"/>
              </a:rPr>
              <a:t>Victoria</a:t>
            </a:r>
          </a:p>
        </p:txBody>
      </p:sp>
      <p:sp>
        <p:nvSpPr>
          <p:cNvPr id="119" name="Rectangle 118"/>
          <p:cNvSpPr/>
          <p:nvPr/>
        </p:nvSpPr>
        <p:spPr bwMode="auto">
          <a:xfrm>
            <a:off x="10651862" y="4955630"/>
            <a:ext cx="929910" cy="365423"/>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343" tIns="91347" rIns="91343" bIns="91355" numCol="1" rtlCol="0" anchor="ctr" anchorCtr="0" compatLnSpc="1"/>
          <a:lstStyle/>
          <a:p>
            <a:pPr algn="ctr" defTabSz="1217844"/>
            <a:r>
              <a:rPr lang="en-US" sz="784" dirty="0">
                <a:solidFill>
                  <a:srgbClr val="FFFFFF"/>
                </a:solidFill>
                <a:latin typeface="Segoe UI Light"/>
                <a:ea typeface="Verdana" panose="020B0604030504040204" pitchFamily="34" charset="0"/>
                <a:cs typeface="Arial" panose="020B0604020202020204" pitchFamily="34" charset="0"/>
              </a:rPr>
              <a:t>Australia East</a:t>
            </a:r>
          </a:p>
          <a:p>
            <a:pPr algn="ctr" defTabSz="1217844"/>
            <a:r>
              <a:rPr lang="en-US" sz="784" i="1" dirty="0">
                <a:solidFill>
                  <a:srgbClr val="FFFFFF"/>
                </a:solidFill>
                <a:latin typeface="Segoe UI Light"/>
                <a:ea typeface="Verdana" panose="020B0604030504040204" pitchFamily="34" charset="0"/>
                <a:cs typeface="Arial" panose="020B0604020202020204" pitchFamily="34" charset="0"/>
              </a:rPr>
              <a:t>New South Wales</a:t>
            </a:r>
          </a:p>
        </p:txBody>
      </p:sp>
      <p:sp>
        <p:nvSpPr>
          <p:cNvPr id="8" name="Rectangle 7"/>
          <p:cNvSpPr/>
          <p:nvPr/>
        </p:nvSpPr>
        <p:spPr>
          <a:xfrm>
            <a:off x="6826954" y="6465086"/>
            <a:ext cx="2146199" cy="343354"/>
          </a:xfrm>
          <a:prstGeom prst="rect">
            <a:avLst/>
          </a:prstGeom>
        </p:spPr>
        <p:txBody>
          <a:bodyPr wrap="none">
            <a:spAutoFit/>
          </a:bodyPr>
          <a:lstStyle/>
          <a:p>
            <a:pPr marL="0" lvl="1" defTabSz="913601">
              <a:buSzPct val="100000"/>
            </a:pPr>
            <a:r>
              <a:rPr lang="en-US" sz="1600" spc="-29" dirty="0">
                <a:solidFill>
                  <a:srgbClr val="505050"/>
                </a:solidFill>
                <a:latin typeface="Segoe UI Light" panose="020B0502040204020203" pitchFamily="34" charset="0"/>
                <a:cs typeface="Segoe UI Light" panose="020B0502040204020203" pitchFamily="34" charset="0"/>
              </a:rPr>
              <a:t>* Operated by 21Vianet</a:t>
            </a:r>
          </a:p>
        </p:txBody>
      </p:sp>
      <p:grpSp>
        <p:nvGrpSpPr>
          <p:cNvPr id="9" name="Group 8"/>
          <p:cNvGrpSpPr/>
          <p:nvPr/>
        </p:nvGrpSpPr>
        <p:grpSpPr>
          <a:xfrm>
            <a:off x="8047903" y="3352560"/>
            <a:ext cx="722490" cy="884804"/>
            <a:chOff x="8211418" y="3419269"/>
            <a:chExt cx="737169" cy="902781"/>
          </a:xfrm>
        </p:grpSpPr>
        <p:sp>
          <p:nvSpPr>
            <p:cNvPr id="121" name="Rectangle 120"/>
            <p:cNvSpPr/>
            <p:nvPr/>
          </p:nvSpPr>
          <p:spPr bwMode="auto">
            <a:xfrm>
              <a:off x="8211418" y="3419269"/>
              <a:ext cx="737169" cy="280195"/>
            </a:xfrm>
            <a:prstGeom prst="rect">
              <a:avLst/>
            </a:prstGeom>
            <a:solidFill>
              <a:srgbClr val="7FBA00"/>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343" tIns="91347" rIns="91343" bIns="91355" numCol="1" rtlCol="0" anchor="ctr" anchorCtr="0" compatLnSpc="1"/>
            <a:lstStyle/>
            <a:p>
              <a:pPr algn="ctr" defTabSz="1217844"/>
              <a:r>
                <a:rPr lang="en-US" sz="784" dirty="0">
                  <a:solidFill>
                    <a:srgbClr val="FFFFFF"/>
                  </a:solidFill>
                  <a:latin typeface="Segoe UI Light"/>
                  <a:ea typeface="Verdana" panose="020B0604030504040204" pitchFamily="34" charset="0"/>
                  <a:cs typeface="Arial" panose="020B0604020202020204" pitchFamily="34" charset="0"/>
                </a:rPr>
                <a:t>India Central</a:t>
              </a:r>
            </a:p>
            <a:p>
              <a:pPr algn="ctr" defTabSz="1217844"/>
              <a:r>
                <a:rPr lang="en-US" sz="784" dirty="0">
                  <a:solidFill>
                    <a:srgbClr val="FFFFFF"/>
                  </a:solidFill>
                  <a:latin typeface="Segoe UI Light"/>
                  <a:ea typeface="Verdana" panose="020B0604030504040204" pitchFamily="34" charset="0"/>
                  <a:cs typeface="Arial" panose="020B0604020202020204" pitchFamily="34" charset="0"/>
                </a:rPr>
                <a:t>Pune</a:t>
              </a:r>
            </a:p>
          </p:txBody>
        </p:sp>
        <p:pic>
          <p:nvPicPr>
            <p:cNvPr id="125" name="Picture 12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02437" y="3784006"/>
              <a:ext cx="560155" cy="538044"/>
            </a:xfrm>
            <a:prstGeom prst="rect">
              <a:avLst/>
            </a:prstGeom>
            <a:effectLst>
              <a:outerShdw blurRad="63500" sx="102000" sy="102000" algn="ctr" rotWithShape="0">
                <a:prstClr val="black">
                  <a:alpha val="40000"/>
                </a:prstClr>
              </a:outerShdw>
            </a:effectLst>
          </p:spPr>
        </p:pic>
        <p:cxnSp>
          <p:nvCxnSpPr>
            <p:cNvPr id="126" name="Straight Connector 125"/>
            <p:cNvCxnSpPr>
              <a:stCxn id="121" idx="2"/>
            </p:cNvCxnSpPr>
            <p:nvPr/>
          </p:nvCxnSpPr>
          <p:spPr>
            <a:xfrm>
              <a:off x="8580003" y="3699464"/>
              <a:ext cx="6574" cy="360052"/>
            </a:xfrm>
            <a:prstGeom prst="line">
              <a:avLst/>
            </a:prstGeom>
            <a:ln>
              <a:solidFill>
                <a:srgbClr val="7FBA00"/>
              </a:solidFill>
              <a:tailEnd type="oval" w="med" len="med"/>
            </a:ln>
          </p:spPr>
          <p:style>
            <a:lnRef idx="1">
              <a:schemeClr val="accent1"/>
            </a:lnRef>
            <a:fillRef idx="0">
              <a:schemeClr val="accent1"/>
            </a:fillRef>
            <a:effectRef idx="0">
              <a:schemeClr val="accent1"/>
            </a:effectRef>
            <a:fontRef idx="minor">
              <a:schemeClr val="tx1"/>
            </a:fontRef>
          </p:style>
        </p:cxnSp>
      </p:grpSp>
      <p:pic>
        <p:nvPicPr>
          <p:cNvPr id="129" name="Picture 12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67158" y="4221884"/>
            <a:ext cx="549001" cy="527330"/>
          </a:xfrm>
          <a:prstGeom prst="rect">
            <a:avLst/>
          </a:prstGeom>
          <a:effectLst>
            <a:outerShdw blurRad="63500" sx="102000" sy="102000" algn="ctr" rotWithShape="0">
              <a:prstClr val="black">
                <a:alpha val="40000"/>
              </a:prstClr>
            </a:outerShdw>
          </a:effectLst>
        </p:spPr>
      </p:pic>
      <p:pic>
        <p:nvPicPr>
          <p:cNvPr id="131" name="Picture 13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69658" y="3581873"/>
            <a:ext cx="549001" cy="527330"/>
          </a:xfrm>
          <a:prstGeom prst="rect">
            <a:avLst/>
          </a:prstGeom>
          <a:effectLst>
            <a:outerShdw blurRad="63500" sx="102000" sy="102000" algn="ctr" rotWithShape="0">
              <a:prstClr val="black">
                <a:alpha val="40000"/>
              </a:prstClr>
            </a:outerShdw>
          </a:effectLst>
        </p:spPr>
      </p:pic>
      <p:pic>
        <p:nvPicPr>
          <p:cNvPr id="138" name="Picture 13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39724" y="5540186"/>
            <a:ext cx="549001" cy="527330"/>
          </a:xfrm>
          <a:prstGeom prst="rect">
            <a:avLst/>
          </a:prstGeom>
          <a:effectLst>
            <a:outerShdw blurRad="63500" sx="102000" sy="102000" algn="ctr" rotWithShape="0">
              <a:prstClr val="black">
                <a:alpha val="40000"/>
              </a:prstClr>
            </a:outerShdw>
          </a:effectLst>
        </p:spPr>
      </p:pic>
      <p:pic>
        <p:nvPicPr>
          <p:cNvPr id="139" name="Picture 13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54859" y="5414351"/>
            <a:ext cx="549001" cy="527330"/>
          </a:xfrm>
          <a:prstGeom prst="rect">
            <a:avLst/>
          </a:prstGeom>
          <a:effectLst>
            <a:outerShdw blurRad="63500" sx="102000" sy="102000" algn="ctr" rotWithShape="0">
              <a:prstClr val="black">
                <a:alpha val="40000"/>
              </a:prstClr>
            </a:outerShdw>
          </a:effectLst>
        </p:spPr>
      </p:pic>
      <p:pic>
        <p:nvPicPr>
          <p:cNvPr id="140" name="Picture 13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73934" y="3303931"/>
            <a:ext cx="549001" cy="527330"/>
          </a:xfrm>
          <a:prstGeom prst="rect">
            <a:avLst/>
          </a:prstGeom>
          <a:effectLst>
            <a:outerShdw blurRad="63500" sx="102000" sy="102000" algn="ctr" rotWithShape="0">
              <a:prstClr val="black">
                <a:alpha val="40000"/>
              </a:prstClr>
            </a:outerShdw>
          </a:effectLst>
        </p:spPr>
      </p:pic>
      <p:pic>
        <p:nvPicPr>
          <p:cNvPr id="141" name="Picture 14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440422" y="3009196"/>
            <a:ext cx="549001" cy="527330"/>
          </a:xfrm>
          <a:prstGeom prst="rect">
            <a:avLst/>
          </a:prstGeom>
          <a:effectLst>
            <a:outerShdw blurRad="63500" sx="102000" sy="102000" algn="ctr" rotWithShape="0">
              <a:prstClr val="black">
                <a:alpha val="40000"/>
              </a:prstClr>
            </a:outerShdw>
          </a:effectLst>
        </p:spPr>
      </p:pic>
      <p:pic>
        <p:nvPicPr>
          <p:cNvPr id="142" name="Picture 14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259372" y="2989851"/>
            <a:ext cx="549001" cy="527330"/>
          </a:xfrm>
          <a:prstGeom prst="rect">
            <a:avLst/>
          </a:prstGeom>
          <a:effectLst>
            <a:outerShdw blurRad="63500" sx="102000" sy="102000" algn="ctr" rotWithShape="0">
              <a:prstClr val="black">
                <a:alpha val="40000"/>
              </a:prstClr>
            </a:outerShdw>
          </a:effectLst>
        </p:spPr>
      </p:pic>
      <p:pic>
        <p:nvPicPr>
          <p:cNvPr id="143" name="Picture 14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170652" y="3131827"/>
            <a:ext cx="549001" cy="527330"/>
          </a:xfrm>
          <a:prstGeom prst="rect">
            <a:avLst/>
          </a:prstGeom>
          <a:effectLst>
            <a:outerShdw blurRad="63500" sx="102000" sy="102000" algn="ctr" rotWithShape="0">
              <a:prstClr val="black">
                <a:alpha val="40000"/>
              </a:prstClr>
            </a:outerShdw>
          </a:effectLst>
        </p:spPr>
      </p:pic>
      <p:cxnSp>
        <p:nvCxnSpPr>
          <p:cNvPr id="114" name="Straight Connector 113"/>
          <p:cNvCxnSpPr>
            <a:stCxn id="113" idx="3"/>
          </p:cNvCxnSpPr>
          <p:nvPr/>
        </p:nvCxnSpPr>
        <p:spPr>
          <a:xfrm flipV="1">
            <a:off x="8913988" y="4489504"/>
            <a:ext cx="425350" cy="145392"/>
          </a:xfrm>
          <a:prstGeom prst="line">
            <a:avLst/>
          </a:prstGeom>
          <a:ln>
            <a:solidFill>
              <a:srgbClr val="393B67"/>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stCxn id="110" idx="1"/>
          </p:cNvCxnSpPr>
          <p:nvPr/>
        </p:nvCxnSpPr>
        <p:spPr>
          <a:xfrm flipH="1" flipV="1">
            <a:off x="9637503" y="3849513"/>
            <a:ext cx="344551" cy="265689"/>
          </a:xfrm>
          <a:prstGeom prst="line">
            <a:avLst/>
          </a:prstGeom>
          <a:ln>
            <a:solidFill>
              <a:srgbClr val="393B67"/>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a:stCxn id="96" idx="2"/>
          </p:cNvCxnSpPr>
          <p:nvPr/>
        </p:nvCxnSpPr>
        <p:spPr>
          <a:xfrm>
            <a:off x="9025958" y="3272082"/>
            <a:ext cx="822477" cy="298134"/>
          </a:xfrm>
          <a:prstGeom prst="line">
            <a:avLst/>
          </a:prstGeom>
          <a:ln>
            <a:solidFill>
              <a:srgbClr val="393B67"/>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a:stCxn id="99" idx="1"/>
          </p:cNvCxnSpPr>
          <p:nvPr/>
        </p:nvCxnSpPr>
        <p:spPr>
          <a:xfrm flipH="1" flipV="1">
            <a:off x="10450033" y="3399774"/>
            <a:ext cx="409935" cy="60656"/>
          </a:xfrm>
          <a:prstGeom prst="line">
            <a:avLst/>
          </a:prstGeom>
          <a:ln>
            <a:solidFill>
              <a:srgbClr val="393B67"/>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a:stCxn id="98" idx="1"/>
          </p:cNvCxnSpPr>
          <p:nvPr/>
        </p:nvCxnSpPr>
        <p:spPr>
          <a:xfrm flipH="1">
            <a:off x="10539248" y="3003395"/>
            <a:ext cx="320722" cy="259054"/>
          </a:xfrm>
          <a:prstGeom prst="line">
            <a:avLst/>
          </a:prstGeom>
          <a:ln>
            <a:solidFill>
              <a:srgbClr val="393B67"/>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a:stCxn id="94" idx="2"/>
          </p:cNvCxnSpPr>
          <p:nvPr/>
        </p:nvCxnSpPr>
        <p:spPr>
          <a:xfrm flipH="1">
            <a:off x="9719226" y="2875244"/>
            <a:ext cx="168173" cy="401465"/>
          </a:xfrm>
          <a:prstGeom prst="line">
            <a:avLst/>
          </a:prstGeom>
          <a:ln>
            <a:solidFill>
              <a:srgbClr val="393B67"/>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a:stCxn id="119" idx="2"/>
          </p:cNvCxnSpPr>
          <p:nvPr/>
        </p:nvCxnSpPr>
        <p:spPr>
          <a:xfrm flipH="1">
            <a:off x="10925046" y="5321055"/>
            <a:ext cx="191771" cy="359022"/>
          </a:xfrm>
          <a:prstGeom prst="line">
            <a:avLst/>
          </a:prstGeom>
          <a:ln>
            <a:solidFill>
              <a:srgbClr val="393B67"/>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a:stCxn id="118" idx="3"/>
          </p:cNvCxnSpPr>
          <p:nvPr/>
        </p:nvCxnSpPr>
        <p:spPr>
          <a:xfrm>
            <a:off x="10158829" y="5693888"/>
            <a:ext cx="551648" cy="114300"/>
          </a:xfrm>
          <a:prstGeom prst="line">
            <a:avLst/>
          </a:prstGeom>
          <a:ln>
            <a:solidFill>
              <a:srgbClr val="393B67"/>
            </a:solidFill>
            <a:tailEnd type="oval" w="med" len="med"/>
          </a:ln>
        </p:spPr>
        <p:style>
          <a:lnRef idx="1">
            <a:schemeClr val="accent1"/>
          </a:lnRef>
          <a:fillRef idx="0">
            <a:schemeClr val="accent1"/>
          </a:fillRef>
          <a:effectRef idx="0">
            <a:schemeClr val="accent1"/>
          </a:effectRef>
          <a:fontRef idx="minor">
            <a:schemeClr val="tx1"/>
          </a:fontRef>
        </p:style>
      </p:cxnSp>
      <p:pic>
        <p:nvPicPr>
          <p:cNvPr id="146" name="Picture 14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73827" y="2515625"/>
            <a:ext cx="549001" cy="527330"/>
          </a:xfrm>
          <a:prstGeom prst="rect">
            <a:avLst/>
          </a:prstGeom>
          <a:effectLst>
            <a:outerShdw blurRad="63500" sx="102000" sy="102000" algn="ctr" rotWithShape="0">
              <a:prstClr val="black">
                <a:alpha val="40000"/>
              </a:prstClr>
            </a:outerShdw>
          </a:effectLst>
        </p:spPr>
      </p:pic>
      <p:pic>
        <p:nvPicPr>
          <p:cNvPr id="147" name="Picture 14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11517" y="2481867"/>
            <a:ext cx="549001" cy="527330"/>
          </a:xfrm>
          <a:prstGeom prst="rect">
            <a:avLst/>
          </a:prstGeom>
          <a:effectLst>
            <a:outerShdw blurRad="63500" sx="102000" sy="102000" algn="ctr" rotWithShape="0">
              <a:prstClr val="black">
                <a:alpha val="40000"/>
              </a:prstClr>
            </a:outerShdw>
          </a:effectLst>
        </p:spPr>
      </p:pic>
      <p:cxnSp>
        <p:nvCxnSpPr>
          <p:cNvPr id="144" name="Straight Connector 143"/>
          <p:cNvCxnSpPr>
            <a:stCxn id="92" idx="2"/>
          </p:cNvCxnSpPr>
          <p:nvPr/>
        </p:nvCxnSpPr>
        <p:spPr>
          <a:xfrm flipH="1">
            <a:off x="6148328" y="2444453"/>
            <a:ext cx="318811" cy="341938"/>
          </a:xfrm>
          <a:prstGeom prst="line">
            <a:avLst/>
          </a:prstGeom>
          <a:ln>
            <a:solidFill>
              <a:srgbClr val="393B67"/>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a:stCxn id="82" idx="2"/>
          </p:cNvCxnSpPr>
          <p:nvPr/>
        </p:nvCxnSpPr>
        <p:spPr>
          <a:xfrm>
            <a:off x="5345895" y="2377086"/>
            <a:ext cx="338776" cy="370466"/>
          </a:xfrm>
          <a:prstGeom prst="line">
            <a:avLst/>
          </a:prstGeom>
          <a:ln>
            <a:solidFill>
              <a:srgbClr val="393B67"/>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V="1">
            <a:off x="1557981" y="3260538"/>
            <a:ext cx="394687" cy="54001"/>
          </a:xfrm>
          <a:prstGeom prst="line">
            <a:avLst/>
          </a:prstGeom>
          <a:ln>
            <a:solidFill>
              <a:srgbClr val="393B67"/>
            </a:solidFill>
            <a:tailEnd type="oval" w="med" len="med"/>
          </a:ln>
        </p:spPr>
        <p:style>
          <a:lnRef idx="1">
            <a:schemeClr val="accent1"/>
          </a:lnRef>
          <a:fillRef idx="0">
            <a:schemeClr val="accent1"/>
          </a:fillRef>
          <a:effectRef idx="0">
            <a:schemeClr val="accent1"/>
          </a:effectRef>
          <a:fontRef idx="minor">
            <a:schemeClr val="tx1"/>
          </a:fontRef>
        </p:style>
      </p:cxnSp>
      <p:pic>
        <p:nvPicPr>
          <p:cNvPr id="176" name="Picture 17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89732" y="3413498"/>
            <a:ext cx="549001" cy="527330"/>
          </a:xfrm>
          <a:prstGeom prst="rect">
            <a:avLst/>
          </a:prstGeom>
          <a:effectLst>
            <a:outerShdw blurRad="63500" sx="102000" sy="102000" algn="ctr" rotWithShape="0">
              <a:prstClr val="black">
                <a:alpha val="40000"/>
              </a:prstClr>
            </a:outerShdw>
          </a:effectLst>
        </p:spPr>
      </p:pic>
      <p:pic>
        <p:nvPicPr>
          <p:cNvPr id="177" name="Picture 17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31530" y="2880016"/>
            <a:ext cx="549001" cy="527330"/>
          </a:xfrm>
          <a:prstGeom prst="rect">
            <a:avLst/>
          </a:prstGeom>
          <a:effectLst>
            <a:outerShdw blurRad="63500" sx="102000" sy="102000" algn="ctr" rotWithShape="0">
              <a:prstClr val="black">
                <a:alpha val="40000"/>
              </a:prstClr>
            </a:outerShdw>
          </a:effectLst>
        </p:spPr>
      </p:pic>
      <p:pic>
        <p:nvPicPr>
          <p:cNvPr id="178" name="Picture 17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60820" y="2959722"/>
            <a:ext cx="549001" cy="527330"/>
          </a:xfrm>
          <a:prstGeom prst="rect">
            <a:avLst/>
          </a:prstGeom>
          <a:effectLst>
            <a:outerShdw blurRad="63500" sx="102000" sy="102000" algn="ctr" rotWithShape="0">
              <a:prstClr val="black">
                <a:alpha val="40000"/>
              </a:prstClr>
            </a:outerShdw>
          </a:effectLst>
        </p:spPr>
      </p:pic>
      <p:pic>
        <p:nvPicPr>
          <p:cNvPr id="181" name="Picture 18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60740" y="3084787"/>
            <a:ext cx="549001" cy="527330"/>
          </a:xfrm>
          <a:prstGeom prst="rect">
            <a:avLst/>
          </a:prstGeom>
          <a:effectLst>
            <a:outerShdw blurRad="63500" sx="102000" sy="102000" algn="ctr" rotWithShape="0">
              <a:prstClr val="black">
                <a:alpha val="40000"/>
              </a:prstClr>
            </a:outerShdw>
          </a:effectLst>
        </p:spPr>
      </p:pic>
      <p:pic>
        <p:nvPicPr>
          <p:cNvPr id="182" name="Picture 18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14957" y="5044954"/>
            <a:ext cx="549001" cy="527330"/>
          </a:xfrm>
          <a:prstGeom prst="rect">
            <a:avLst/>
          </a:prstGeom>
          <a:effectLst>
            <a:outerShdw blurRad="63500" sx="102000" sy="102000" algn="ctr" rotWithShape="0">
              <a:prstClr val="black">
                <a:alpha val="40000"/>
              </a:prstClr>
            </a:outerShdw>
          </a:effectLst>
        </p:spPr>
      </p:pic>
      <p:cxnSp>
        <p:nvCxnSpPr>
          <p:cNvPr id="149" name="Straight Connector 148"/>
          <p:cNvCxnSpPr>
            <a:stCxn id="76" idx="1"/>
          </p:cNvCxnSpPr>
          <p:nvPr/>
        </p:nvCxnSpPr>
        <p:spPr>
          <a:xfrm flipH="1">
            <a:off x="3333017" y="3291965"/>
            <a:ext cx="655619" cy="60596"/>
          </a:xfrm>
          <a:prstGeom prst="line">
            <a:avLst/>
          </a:prstGeom>
          <a:ln>
            <a:solidFill>
              <a:srgbClr val="393B67"/>
            </a:solidFill>
            <a:tailEnd type="oval" w="med" len="med"/>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3399604" y="2289666"/>
            <a:ext cx="1290068" cy="894245"/>
            <a:chOff x="3468676" y="2334779"/>
            <a:chExt cx="1316279" cy="912414"/>
          </a:xfrm>
        </p:grpSpPr>
        <p:sp>
          <p:nvSpPr>
            <p:cNvPr id="109" name="Rectangle 108"/>
            <p:cNvSpPr/>
            <p:nvPr/>
          </p:nvSpPr>
          <p:spPr bwMode="auto">
            <a:xfrm>
              <a:off x="3950139" y="2334779"/>
              <a:ext cx="834816" cy="372848"/>
            </a:xfrm>
            <a:prstGeom prst="rect">
              <a:avLst/>
            </a:prstGeom>
            <a:solidFill>
              <a:srgbClr val="7FBA00"/>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343" tIns="91347" rIns="91343" bIns="91355" numCol="1" rtlCol="0" anchor="ctr" anchorCtr="0" compatLnSpc="1"/>
            <a:lstStyle/>
            <a:p>
              <a:pPr algn="ctr" defTabSz="1217844"/>
              <a:r>
                <a:rPr lang="en-US" sz="784" dirty="0">
                  <a:solidFill>
                    <a:srgbClr val="FFFFFF"/>
                  </a:solidFill>
                  <a:latin typeface="Segoe UI Light"/>
                  <a:ea typeface="Verdana" panose="020B0604030504040204" pitchFamily="34" charset="0"/>
                  <a:cs typeface="Arial" panose="020B0604020202020204" pitchFamily="34" charset="0"/>
                </a:rPr>
                <a:t>Canada East</a:t>
              </a:r>
            </a:p>
            <a:p>
              <a:pPr algn="ctr" defTabSz="1217844"/>
              <a:r>
                <a:rPr lang="en-US" sz="784" dirty="0">
                  <a:solidFill>
                    <a:srgbClr val="FFFFFF"/>
                  </a:solidFill>
                  <a:latin typeface="Segoe UI Light"/>
                  <a:ea typeface="Verdana" panose="020B0604030504040204" pitchFamily="34" charset="0"/>
                  <a:cs typeface="Arial" panose="020B0604020202020204" pitchFamily="34" charset="0"/>
                </a:rPr>
                <a:t>Quebec City</a:t>
              </a:r>
            </a:p>
          </p:txBody>
        </p:sp>
        <p:pic>
          <p:nvPicPr>
            <p:cNvPr id="180" name="Picture 17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68676" y="2709149"/>
              <a:ext cx="560155" cy="538044"/>
            </a:xfrm>
            <a:prstGeom prst="rect">
              <a:avLst/>
            </a:prstGeom>
            <a:effectLst>
              <a:outerShdw blurRad="63500" sx="102000" sy="102000" algn="ctr" rotWithShape="0">
                <a:prstClr val="black">
                  <a:alpha val="40000"/>
                </a:prstClr>
              </a:outerShdw>
            </a:effectLst>
          </p:spPr>
        </p:pic>
        <p:cxnSp>
          <p:nvCxnSpPr>
            <p:cNvPr id="150" name="Straight Connector 149"/>
            <p:cNvCxnSpPr>
              <a:stCxn id="109" idx="2"/>
            </p:cNvCxnSpPr>
            <p:nvPr/>
          </p:nvCxnSpPr>
          <p:spPr>
            <a:xfrm flipH="1">
              <a:off x="3745379" y="2707627"/>
              <a:ext cx="622168" cy="275059"/>
            </a:xfrm>
            <a:prstGeom prst="line">
              <a:avLst/>
            </a:prstGeom>
            <a:ln>
              <a:solidFill>
                <a:srgbClr val="7FBA00"/>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2908607" y="2237026"/>
            <a:ext cx="918769" cy="1082176"/>
            <a:chOff x="2967704" y="2281069"/>
            <a:chExt cx="937436" cy="1104163"/>
          </a:xfrm>
        </p:grpSpPr>
        <p:sp>
          <p:nvSpPr>
            <p:cNvPr id="108" name="Rectangle 107"/>
            <p:cNvSpPr/>
            <p:nvPr/>
          </p:nvSpPr>
          <p:spPr bwMode="auto">
            <a:xfrm>
              <a:off x="2967704" y="2281069"/>
              <a:ext cx="937436" cy="330603"/>
            </a:xfrm>
            <a:prstGeom prst="rect">
              <a:avLst/>
            </a:prstGeom>
            <a:solidFill>
              <a:srgbClr val="7FBA00"/>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343" tIns="91347" rIns="91343" bIns="91355" numCol="1" rtlCol="0" anchor="ctr" anchorCtr="0" compatLnSpc="1"/>
            <a:lstStyle/>
            <a:p>
              <a:pPr algn="ctr" defTabSz="1217844"/>
              <a:r>
                <a:rPr lang="en-US" sz="784" dirty="0">
                  <a:solidFill>
                    <a:srgbClr val="FFFFFF"/>
                  </a:solidFill>
                  <a:latin typeface="Segoe UI Light"/>
                  <a:ea typeface="Verdana" panose="020B0604030504040204" pitchFamily="34" charset="0"/>
                  <a:cs typeface="Arial" panose="020B0604020202020204" pitchFamily="34" charset="0"/>
                </a:rPr>
                <a:t>Canada Central</a:t>
              </a:r>
            </a:p>
            <a:p>
              <a:pPr algn="ctr" defTabSz="1217844"/>
              <a:r>
                <a:rPr lang="en-US" sz="784" dirty="0">
                  <a:solidFill>
                    <a:srgbClr val="FFFFFF"/>
                  </a:solidFill>
                  <a:latin typeface="Segoe UI Light"/>
                  <a:ea typeface="Verdana" panose="020B0604030504040204" pitchFamily="34" charset="0"/>
                  <a:cs typeface="Arial" panose="020B0604020202020204" pitchFamily="34" charset="0"/>
                </a:rPr>
                <a:t>Toronto</a:t>
              </a:r>
            </a:p>
          </p:txBody>
        </p:sp>
        <p:pic>
          <p:nvPicPr>
            <p:cNvPr id="179" name="Picture 17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69247" y="2847188"/>
              <a:ext cx="560155" cy="538044"/>
            </a:xfrm>
            <a:prstGeom prst="rect">
              <a:avLst/>
            </a:prstGeom>
            <a:effectLst>
              <a:outerShdw blurRad="63500" sx="102000" sy="102000" algn="ctr" rotWithShape="0">
                <a:prstClr val="black">
                  <a:alpha val="40000"/>
                </a:prstClr>
              </a:outerShdw>
            </a:effectLst>
          </p:spPr>
        </p:pic>
        <p:cxnSp>
          <p:nvCxnSpPr>
            <p:cNvPr id="151" name="Straight Connector 150"/>
            <p:cNvCxnSpPr/>
            <p:nvPr/>
          </p:nvCxnSpPr>
          <p:spPr>
            <a:xfrm>
              <a:off x="3431924" y="2607412"/>
              <a:ext cx="14024" cy="509688"/>
            </a:xfrm>
            <a:prstGeom prst="line">
              <a:avLst/>
            </a:prstGeom>
            <a:ln>
              <a:solidFill>
                <a:srgbClr val="7FBA00"/>
              </a:solidFill>
              <a:tailEnd type="oval" w="med" len="med"/>
            </a:ln>
          </p:spPr>
          <p:style>
            <a:lnRef idx="1">
              <a:schemeClr val="accent1"/>
            </a:lnRef>
            <a:fillRef idx="0">
              <a:schemeClr val="accent1"/>
            </a:fillRef>
            <a:effectRef idx="0">
              <a:schemeClr val="accent1"/>
            </a:effectRef>
            <a:fontRef idx="minor">
              <a:schemeClr val="tx1"/>
            </a:fontRef>
          </p:style>
        </p:cxnSp>
      </p:grpSp>
      <p:cxnSp>
        <p:nvCxnSpPr>
          <p:cNvPr id="152" name="Straight Connector 151"/>
          <p:cNvCxnSpPr>
            <a:stCxn id="85" idx="2"/>
          </p:cNvCxnSpPr>
          <p:nvPr/>
        </p:nvCxnSpPr>
        <p:spPr>
          <a:xfrm>
            <a:off x="2685085" y="2193429"/>
            <a:ext cx="352460" cy="1036654"/>
          </a:xfrm>
          <a:prstGeom prst="line">
            <a:avLst/>
          </a:prstGeom>
          <a:ln>
            <a:solidFill>
              <a:srgbClr val="393B67"/>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a:stCxn id="74" idx="2"/>
          </p:cNvCxnSpPr>
          <p:nvPr/>
        </p:nvCxnSpPr>
        <p:spPr>
          <a:xfrm>
            <a:off x="2154536" y="2696859"/>
            <a:ext cx="754073" cy="450516"/>
          </a:xfrm>
          <a:prstGeom prst="line">
            <a:avLst/>
          </a:prstGeom>
          <a:ln>
            <a:solidFill>
              <a:srgbClr val="393B67"/>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a:stCxn id="88" idx="3"/>
          </p:cNvCxnSpPr>
          <p:nvPr/>
        </p:nvCxnSpPr>
        <p:spPr>
          <a:xfrm flipV="1">
            <a:off x="2310237" y="3681609"/>
            <a:ext cx="451299" cy="137506"/>
          </a:xfrm>
          <a:prstGeom prst="line">
            <a:avLst/>
          </a:prstGeom>
          <a:ln>
            <a:solidFill>
              <a:srgbClr val="393B67"/>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a:stCxn id="86" idx="3"/>
          </p:cNvCxnSpPr>
          <p:nvPr/>
        </p:nvCxnSpPr>
        <p:spPr>
          <a:xfrm>
            <a:off x="1758109" y="2780469"/>
            <a:ext cx="1141818" cy="366905"/>
          </a:xfrm>
          <a:prstGeom prst="line">
            <a:avLst/>
          </a:prstGeom>
          <a:ln>
            <a:solidFill>
              <a:srgbClr val="393B67"/>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a:stCxn id="77" idx="1"/>
          </p:cNvCxnSpPr>
          <p:nvPr/>
        </p:nvCxnSpPr>
        <p:spPr>
          <a:xfrm flipH="1" flipV="1">
            <a:off x="3333016" y="3354922"/>
            <a:ext cx="937718" cy="344971"/>
          </a:xfrm>
          <a:prstGeom prst="line">
            <a:avLst/>
          </a:prstGeom>
          <a:ln>
            <a:solidFill>
              <a:srgbClr val="393B67"/>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a:stCxn id="78" idx="0"/>
          </p:cNvCxnSpPr>
          <p:nvPr/>
        </p:nvCxnSpPr>
        <p:spPr>
          <a:xfrm flipH="1" flipV="1">
            <a:off x="3333019" y="3354922"/>
            <a:ext cx="439553" cy="370833"/>
          </a:xfrm>
          <a:prstGeom prst="line">
            <a:avLst/>
          </a:prstGeom>
          <a:ln>
            <a:solidFill>
              <a:srgbClr val="393B67"/>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a:stCxn id="90" idx="1"/>
          </p:cNvCxnSpPr>
          <p:nvPr/>
        </p:nvCxnSpPr>
        <p:spPr>
          <a:xfrm flipH="1" flipV="1">
            <a:off x="4486626" y="5316120"/>
            <a:ext cx="371580" cy="263987"/>
          </a:xfrm>
          <a:prstGeom prst="line">
            <a:avLst/>
          </a:prstGeom>
          <a:ln>
            <a:solidFill>
              <a:srgbClr val="393B67"/>
            </a:solidFill>
            <a:tailEnd type="oval" w="med" len="med"/>
          </a:ln>
        </p:spPr>
        <p:style>
          <a:lnRef idx="1">
            <a:schemeClr val="accent1"/>
          </a:lnRef>
          <a:fillRef idx="0">
            <a:schemeClr val="accent1"/>
          </a:fillRef>
          <a:effectRef idx="0">
            <a:schemeClr val="accent1"/>
          </a:effectRef>
          <a:fontRef idx="minor">
            <a:schemeClr val="tx1"/>
          </a:fontRef>
        </p:style>
      </p:cxnSp>
      <p:grpSp>
        <p:nvGrpSpPr>
          <p:cNvPr id="87" name="Group 86"/>
          <p:cNvGrpSpPr/>
          <p:nvPr/>
        </p:nvGrpSpPr>
        <p:grpSpPr>
          <a:xfrm>
            <a:off x="7454997" y="3665463"/>
            <a:ext cx="1164577" cy="527330"/>
            <a:chOff x="7606465" y="3738529"/>
            <a:chExt cx="1188239" cy="538044"/>
          </a:xfrm>
        </p:grpSpPr>
        <p:pic>
          <p:nvPicPr>
            <p:cNvPr id="89" name="Picture 8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34549" y="3738529"/>
              <a:ext cx="560155" cy="538044"/>
            </a:xfrm>
            <a:prstGeom prst="rect">
              <a:avLst/>
            </a:prstGeom>
            <a:effectLst>
              <a:outerShdw blurRad="63500" sx="102000" sy="102000" algn="ctr" rotWithShape="0">
                <a:prstClr val="black">
                  <a:alpha val="40000"/>
                </a:prstClr>
              </a:outerShdw>
            </a:effectLst>
          </p:spPr>
        </p:pic>
        <p:sp>
          <p:nvSpPr>
            <p:cNvPr id="91" name="Rectangle 90"/>
            <p:cNvSpPr/>
            <p:nvPr/>
          </p:nvSpPr>
          <p:spPr bwMode="auto">
            <a:xfrm>
              <a:off x="7606465" y="3913029"/>
              <a:ext cx="693614" cy="280195"/>
            </a:xfrm>
            <a:prstGeom prst="rect">
              <a:avLst/>
            </a:prstGeom>
            <a:solidFill>
              <a:srgbClr val="7FBA00"/>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343" tIns="91347" rIns="91343" bIns="91355" numCol="1" rtlCol="0" anchor="ctr" anchorCtr="0" compatLnSpc="1"/>
            <a:lstStyle/>
            <a:p>
              <a:pPr algn="ctr" defTabSz="1217844"/>
              <a:r>
                <a:rPr lang="en-US" sz="784" dirty="0">
                  <a:solidFill>
                    <a:srgbClr val="FFFFFF"/>
                  </a:solidFill>
                  <a:latin typeface="Segoe UI Light"/>
                  <a:ea typeface="Verdana" panose="020B0604030504040204" pitchFamily="34" charset="0"/>
                  <a:cs typeface="Arial" panose="020B0604020202020204" pitchFamily="34" charset="0"/>
                </a:rPr>
                <a:t>India West</a:t>
              </a:r>
            </a:p>
            <a:p>
              <a:pPr algn="ctr" defTabSz="1217844"/>
              <a:r>
                <a:rPr lang="en-US" sz="784" i="1" dirty="0">
                  <a:solidFill>
                    <a:srgbClr val="FFFFFF"/>
                  </a:solidFill>
                  <a:latin typeface="Segoe UI Light"/>
                  <a:ea typeface="Verdana" panose="020B0604030504040204" pitchFamily="34" charset="0"/>
                  <a:cs typeface="Arial" panose="020B0604020202020204" pitchFamily="34" charset="0"/>
                </a:rPr>
                <a:t>Mumbai</a:t>
              </a:r>
            </a:p>
          </p:txBody>
        </p:sp>
        <p:cxnSp>
          <p:nvCxnSpPr>
            <p:cNvPr id="93" name="Straight Connector 92"/>
            <p:cNvCxnSpPr>
              <a:stCxn id="91" idx="3"/>
            </p:cNvCxnSpPr>
            <p:nvPr/>
          </p:nvCxnSpPr>
          <p:spPr>
            <a:xfrm flipV="1">
              <a:off x="8300078" y="4009260"/>
              <a:ext cx="215625" cy="43867"/>
            </a:xfrm>
            <a:prstGeom prst="line">
              <a:avLst/>
            </a:prstGeom>
            <a:ln>
              <a:solidFill>
                <a:srgbClr val="7FBA00"/>
              </a:solidFill>
              <a:tailEnd type="oval"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977093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1250"/>
                                  </p:stCondLst>
                                  <p:childTnLst>
                                    <p:set>
                                      <p:cBhvr>
                                        <p:cTn id="6" dur="1" fill="hold">
                                          <p:stCondLst>
                                            <p:cond delay="0"/>
                                          </p:stCondLst>
                                        </p:cTn>
                                        <p:tgtEl>
                                          <p:spTgt spid="87"/>
                                        </p:tgtEl>
                                        <p:attrNameLst>
                                          <p:attrName>style.visibility</p:attrName>
                                        </p:attrNameLst>
                                      </p:cBhvr>
                                      <p:to>
                                        <p:strVal val="visible"/>
                                      </p:to>
                                    </p:set>
                                    <p:animEffect transition="in" filter="wipe(right)">
                                      <p:cBhvr>
                                        <p:cTn id="7" dur="500"/>
                                        <p:tgtEl>
                                          <p:spTgt spid="87"/>
                                        </p:tgtEl>
                                      </p:cBhvr>
                                    </p:animEffect>
                                  </p:childTnLst>
                                </p:cTn>
                              </p:par>
                            </p:childTnLst>
                          </p:cTn>
                        </p:par>
                        <p:par>
                          <p:cTn id="8" fill="hold">
                            <p:stCondLst>
                              <p:cond delay="175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225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2750"/>
                            </p:stCondLst>
                            <p:childTnLst>
                              <p:par>
                                <p:cTn id="17" presetID="22" presetClass="entr" presetSubtype="4"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par>
                          <p:cTn id="20" fill="hold">
                            <p:stCondLst>
                              <p:cond delay="3250"/>
                            </p:stCondLst>
                            <p:childTnLst>
                              <p:par>
                                <p:cTn id="21" presetID="22" presetClass="entr" presetSubtype="8"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2.VsuBQaKESO3pDLox_Dyg"/>
</p:tagLst>
</file>

<file path=ppt/tags/tag2.xml><?xml version="1.0" encoding="utf-8"?>
<p:tagLst xmlns:a="http://schemas.openxmlformats.org/drawingml/2006/main" xmlns:r="http://schemas.openxmlformats.org/officeDocument/2006/relationships" xmlns:p="http://schemas.openxmlformats.org/presentationml/2006/main">
  <p:tag name="TIMING" val="|2.8"/>
</p:tagLst>
</file>

<file path=ppt/theme/theme1.xml><?xml version="1.0" encoding="utf-8"?>
<a:theme xmlns:a="http://schemas.openxmlformats.org/drawingml/2006/main" name="Azure Event">
  <a:themeElements>
    <a:clrScheme name="Azure">
      <a:dk1>
        <a:srgbClr val="343434"/>
      </a:dk1>
      <a:lt1>
        <a:srgbClr val="FFFFFF"/>
      </a:lt1>
      <a:dk2>
        <a:srgbClr val="0072C6"/>
      </a:dk2>
      <a:lt2>
        <a:srgbClr val="D2D2D2"/>
      </a:lt2>
      <a:accent1>
        <a:srgbClr val="008272"/>
      </a:accent1>
      <a:accent2>
        <a:srgbClr val="68217A"/>
      </a:accent2>
      <a:accent3>
        <a:srgbClr val="00BCF2"/>
      </a:accent3>
      <a:accent4>
        <a:srgbClr val="7FBA00"/>
      </a:accent4>
      <a:accent5>
        <a:srgbClr val="FF8C00"/>
      </a:accent5>
      <a:accent6>
        <a:srgbClr val="FF0000"/>
      </a:accent6>
      <a:hlink>
        <a:srgbClr val="00BCF2"/>
      </a:hlink>
      <a:folHlink>
        <a:srgbClr val="008DB5"/>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PC2014_Vision_Template" id="{6725F95B-ED7E-483B-990E-BF1D701C66CE}" vid="{D49783E1-D2BA-4B43-BCCD-EA3DF0856883}"/>
    </a:ext>
  </a:extLst>
</a:theme>
</file>

<file path=ppt/theme/theme2.xml><?xml version="1.0" encoding="utf-8"?>
<a:theme xmlns:a="http://schemas.openxmlformats.org/drawingml/2006/main" name="1_5-30629_Build_Template_DARK BLUE">
  <a:themeElements>
    <a:clrScheme name="Build 2015">
      <a:dk1>
        <a:srgbClr val="404040"/>
      </a:dk1>
      <a:lt1>
        <a:srgbClr val="FFFFFF"/>
      </a:lt1>
      <a:dk2>
        <a:srgbClr val="00188F"/>
      </a:dk2>
      <a:lt2>
        <a:srgbClr val="FFFFFF"/>
      </a:lt2>
      <a:accent1>
        <a:srgbClr val="00188F"/>
      </a:accent1>
      <a:accent2>
        <a:srgbClr val="00BCF2"/>
      </a:accent2>
      <a:accent3>
        <a:srgbClr val="B4A0FF"/>
      </a:accent3>
      <a:accent4>
        <a:srgbClr val="BAD80A"/>
      </a:accent4>
      <a:accent5>
        <a:srgbClr val="FF8C00"/>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_2015_Template.potx" id="{989475B9-DB6C-4EAF-8622-952BB3581377}" vid="{74387833-FC5C-4245-A3BF-5305B54D3E19}"/>
    </a:ext>
  </a:extLst>
</a:theme>
</file>

<file path=ppt/theme/theme3.xml><?xml version="1.0" encoding="utf-8"?>
<a:theme xmlns:a="http://schemas.openxmlformats.org/drawingml/2006/main" name="1_Azure_2015">
  <a:themeElements>
    <a:clrScheme name="STB 2013 colors">
      <a:dk1>
        <a:srgbClr val="000000"/>
      </a:dk1>
      <a:lt1>
        <a:srgbClr val="FFFFFF"/>
      </a:lt1>
      <a:dk2>
        <a:srgbClr val="505050"/>
      </a:dk2>
      <a:lt2>
        <a:srgbClr val="D2D2D2"/>
      </a:lt2>
      <a:accent1>
        <a:srgbClr val="0072C6"/>
      </a:accent1>
      <a:accent2>
        <a:srgbClr val="008272"/>
      </a:accent2>
      <a:accent3>
        <a:srgbClr val="68217A"/>
      </a:accent3>
      <a:accent4>
        <a:srgbClr val="DC3C00"/>
      </a:accent4>
      <a:accent5>
        <a:srgbClr val="FF8C00"/>
      </a:accent5>
      <a:accent6>
        <a:srgbClr val="00BCF2"/>
      </a:accent6>
      <a:hlink>
        <a:srgbClr val="505050"/>
      </a:hlink>
      <a:folHlink>
        <a:srgbClr val="505050"/>
      </a:folHlink>
    </a:clrScheme>
    <a:fontScheme name="STB-2013-SegoeUI">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4"/>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000" b="1" dirty="0" smtClean="0">
            <a:solidFill>
              <a:schemeClr val="bg1"/>
            </a:solidFill>
            <a:latin typeface="+mj-lt"/>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noAutofit/>
      </a:bodyPr>
      <a:lstStyle>
        <a:defPPr>
          <a:lnSpc>
            <a:spcPct val="90000"/>
          </a:lnSpc>
          <a:spcAft>
            <a:spcPts val="600"/>
          </a:spcAft>
          <a:defRPr sz="2400" smtClean="0">
            <a:gradFill>
              <a:gsLst>
                <a:gs pos="2917">
                  <a:schemeClr val="tx1"/>
                </a:gs>
                <a:gs pos="30000">
                  <a:schemeClr val="tx1"/>
                </a:gs>
              </a:gsLst>
              <a:lin ang="5400000" scaled="0"/>
            </a:gradFill>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Azure_2015">
  <a:themeElements>
    <a:clrScheme name="STB 2013 colors">
      <a:dk1>
        <a:srgbClr val="000000"/>
      </a:dk1>
      <a:lt1>
        <a:srgbClr val="FFFFFF"/>
      </a:lt1>
      <a:dk2>
        <a:srgbClr val="505050"/>
      </a:dk2>
      <a:lt2>
        <a:srgbClr val="D2D2D2"/>
      </a:lt2>
      <a:accent1>
        <a:srgbClr val="0072C6"/>
      </a:accent1>
      <a:accent2>
        <a:srgbClr val="008272"/>
      </a:accent2>
      <a:accent3>
        <a:srgbClr val="68217A"/>
      </a:accent3>
      <a:accent4>
        <a:srgbClr val="DC3C00"/>
      </a:accent4>
      <a:accent5>
        <a:srgbClr val="FF8C00"/>
      </a:accent5>
      <a:accent6>
        <a:srgbClr val="00BCF2"/>
      </a:accent6>
      <a:hlink>
        <a:srgbClr val="505050"/>
      </a:hlink>
      <a:folHlink>
        <a:srgbClr val="505050"/>
      </a:folHlink>
    </a:clrScheme>
    <a:fontScheme name="STB-2013-SegoeUI">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4"/>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000" b="1" dirty="0" smtClean="0">
            <a:solidFill>
              <a:schemeClr val="bg1"/>
            </a:solidFill>
            <a:latin typeface="+mj-lt"/>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noAutofit/>
      </a:bodyPr>
      <a:lstStyle>
        <a:defPPr>
          <a:lnSpc>
            <a:spcPct val="90000"/>
          </a:lnSpc>
          <a:spcAft>
            <a:spcPts val="600"/>
          </a:spcAft>
          <a:defRPr sz="2400" smtClean="0">
            <a:gradFill>
              <a:gsLst>
                <a:gs pos="2917">
                  <a:schemeClr val="tx1"/>
                </a:gs>
                <a:gs pos="30000">
                  <a:schemeClr val="tx1"/>
                </a:gs>
              </a:gsLst>
              <a:lin ang="5400000" scaled="0"/>
            </a:gradFill>
          </a:defRPr>
        </a:defPPr>
      </a:lstStyle>
    </a:txDef>
  </a:objectDefaults>
  <a:extraClrSchemeLst/>
</a:theme>
</file>

<file path=ppt/theme/theme6.xml><?xml version="1.0" encoding="utf-8"?>
<a:theme xmlns:a="http://schemas.openxmlformats.org/drawingml/2006/main" name="2_5-30629_Build_Template_DARK BLUE">
  <a:themeElements>
    <a:clrScheme name="Build 2015">
      <a:dk1>
        <a:srgbClr val="404040"/>
      </a:dk1>
      <a:lt1>
        <a:srgbClr val="FFFFFF"/>
      </a:lt1>
      <a:dk2>
        <a:srgbClr val="00188F"/>
      </a:dk2>
      <a:lt2>
        <a:srgbClr val="FFFFFF"/>
      </a:lt2>
      <a:accent1>
        <a:srgbClr val="00188F"/>
      </a:accent1>
      <a:accent2>
        <a:srgbClr val="00BCF2"/>
      </a:accent2>
      <a:accent3>
        <a:srgbClr val="B4A0FF"/>
      </a:accent3>
      <a:accent4>
        <a:srgbClr val="BAD80A"/>
      </a:accent4>
      <a:accent5>
        <a:srgbClr val="FF8C00"/>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_2015_Template.potx" id="{989475B9-DB6C-4EAF-8622-952BB3581377}" vid="{74387833-FC5C-4245-A3BF-5305B54D3E19}"/>
    </a:ext>
  </a:extLst>
</a:theme>
</file>

<file path=ppt/theme/theme7.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fee586e5-3c92-48eb-9898-42915e590ada">
      <UserInfo>
        <DisplayName>Seth Brickman</DisplayName>
        <AccountId>139</AccountId>
        <AccountType/>
      </UserInfo>
      <UserInfo>
        <DisplayName>Neil Hutson</DisplayName>
        <AccountId>140</AccountId>
        <AccountType/>
      </UserInfo>
      <UserInfo>
        <DisplayName>Jonah Sterling</DisplayName>
        <AccountId>136</AccountId>
        <AccountType/>
      </UserInfo>
    </SharedWithUsers>
  </documentManagement>
</p:properties>
</file>

<file path=customXml/item2.xml><?xml version="1.0" encoding="utf-8"?>
<Control xmlns="http://schemas.microsoft.com/VisualStudio/2011/storyboarding/control">
  <Id Name="e3e06cf2-79b7-4f70-a145-44903a30dc14" Revision="1" Stencil="System.MyShapes" StencilVersion="1.0"/>
</Control>
</file>

<file path=customXml/item3.xml><?xml version="1.0" encoding="utf-8"?>
<Control xmlns="http://schemas.microsoft.com/VisualStudio/2011/storyboarding/control">
  <Id Name="d45d9a28-4d48-4835-9009-441d319c6f12" Revision="1" Stencil="System.MyShapes" StencilVersion="1.0"/>
</Control>
</file>

<file path=customXml/item4.xml><?xml version="1.0" encoding="utf-8"?>
<ct:contentTypeSchema xmlns:ct="http://schemas.microsoft.com/office/2006/metadata/contentType" xmlns:ma="http://schemas.microsoft.com/office/2006/metadata/properties/metaAttributes" ct:_="" ma:_="" ma:contentTypeName="Document" ma:contentTypeID="0x0101004A821E223A3BC347949CC2419033DBE2" ma:contentTypeVersion="1" ma:contentTypeDescription="Create a new document." ma:contentTypeScope="" ma:versionID="519c6bc90736a6e8abbbdb38ed934ac6">
  <xsd:schema xmlns:xsd="http://www.w3.org/2001/XMLSchema" xmlns:xs="http://www.w3.org/2001/XMLSchema" xmlns:p="http://schemas.microsoft.com/office/2006/metadata/properties" xmlns:ns2="fee586e5-3c92-48eb-9898-42915e590ada" targetNamespace="http://schemas.microsoft.com/office/2006/metadata/properties" ma:root="true" ma:fieldsID="4da06bcf8031bc55fa8390c6716287b0" ns2:_="">
    <xsd:import namespace="fee586e5-3c92-48eb-9898-42915e590ada"/>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e586e5-3c92-48eb-9898-42915e590ad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Control xmlns="http://schemas.microsoft.com/VisualStudio/2011/storyboarding/control">
  <Id Name="e3e06cf2-79b7-4f70-a145-44903a30dc14" Revision="1" Stencil="System.MyShapes" StencilVersion="1.0"/>
</Control>
</file>

<file path=customXml/item6.xml><?xml version="1.0" encoding="utf-8"?>
<Control xmlns="http://schemas.microsoft.com/VisualStudio/2011/storyboarding/control">
  <Id Name="e3e06cf2-79b7-4f70-a145-44903a30dc14" Revision="1" Stencil="System.MyShapes" StencilVersion="1.0"/>
</Control>
</file>

<file path=customXml/item7.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9A13FED-9D9A-42D4-BBF4-345F4CCBDD05}">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fee586e5-3c92-48eb-9898-42915e590ada"/>
    <ds:schemaRef ds:uri="http://www.w3.org/XML/1998/namespace"/>
    <ds:schemaRef ds:uri="http://purl.org/dc/dcmitype/"/>
  </ds:schemaRefs>
</ds:datastoreItem>
</file>

<file path=customXml/itemProps2.xml><?xml version="1.0" encoding="utf-8"?>
<ds:datastoreItem xmlns:ds="http://schemas.openxmlformats.org/officeDocument/2006/customXml" ds:itemID="{5128743F-70A7-451B-A899-584C9B010BE8}">
  <ds:schemaRefs>
    <ds:schemaRef ds:uri="http://schemas.microsoft.com/VisualStudio/2011/storyboarding/control"/>
  </ds:schemaRefs>
</ds:datastoreItem>
</file>

<file path=customXml/itemProps3.xml><?xml version="1.0" encoding="utf-8"?>
<ds:datastoreItem xmlns:ds="http://schemas.openxmlformats.org/officeDocument/2006/customXml" ds:itemID="{49256756-6009-4646-A249-6F3D304777FF}">
  <ds:schemaRefs>
    <ds:schemaRef ds:uri="http://schemas.microsoft.com/VisualStudio/2011/storyboarding/control"/>
  </ds:schemaRefs>
</ds:datastoreItem>
</file>

<file path=customXml/itemProps4.xml><?xml version="1.0" encoding="utf-8"?>
<ds:datastoreItem xmlns:ds="http://schemas.openxmlformats.org/officeDocument/2006/customXml" ds:itemID="{3093EB58-A3C8-4EFB-858C-7BC99E7AE9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e586e5-3c92-48eb-9898-42915e590a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4AE6DE3D-DD07-4468-B2CC-FBAA57EACDD1}">
  <ds:schemaRefs>
    <ds:schemaRef ds:uri="http://schemas.microsoft.com/VisualStudio/2011/storyboarding/control"/>
  </ds:schemaRefs>
</ds:datastoreItem>
</file>

<file path=customXml/itemProps6.xml><?xml version="1.0" encoding="utf-8"?>
<ds:datastoreItem xmlns:ds="http://schemas.openxmlformats.org/officeDocument/2006/customXml" ds:itemID="{99A65615-3E2B-495E-A580-4E1C54A25A4B}">
  <ds:schemaRefs>
    <ds:schemaRef ds:uri="http://schemas.microsoft.com/VisualStudio/2011/storyboarding/control"/>
  </ds:schemaRefs>
</ds:datastoreItem>
</file>

<file path=customXml/itemProps7.xml><?xml version="1.0" encoding="utf-8"?>
<ds:datastoreItem xmlns:ds="http://schemas.openxmlformats.org/officeDocument/2006/customXml" ds:itemID="{8587D03C-DCD5-4A24-A48F-FDD3322C127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7641</Words>
  <Application>Microsoft Office PowerPoint</Application>
  <PresentationFormat>Custom</PresentationFormat>
  <Paragraphs>1158</Paragraphs>
  <Slides>54</Slides>
  <Notes>41</Notes>
  <HiddenSlides>5</HiddenSlides>
  <MMClips>0</MMClips>
  <ScaleCrop>false</ScaleCrop>
  <HeadingPairs>
    <vt:vector size="6" baseType="variant">
      <vt:variant>
        <vt:lpstr>Fonts Used</vt:lpstr>
      </vt:variant>
      <vt:variant>
        <vt:i4>20</vt:i4>
      </vt:variant>
      <vt:variant>
        <vt:lpstr>Theme</vt:lpstr>
      </vt:variant>
      <vt:variant>
        <vt:i4>7</vt:i4>
      </vt:variant>
      <vt:variant>
        <vt:lpstr>Slide Titles</vt:lpstr>
      </vt:variant>
      <vt:variant>
        <vt:i4>54</vt:i4>
      </vt:variant>
    </vt:vector>
  </HeadingPairs>
  <TitlesOfParts>
    <vt:vector size="81" baseType="lpstr">
      <vt:lpstr>Arial</vt:lpstr>
      <vt:lpstr>Arial Unicode MS</vt:lpstr>
      <vt:lpstr>Avenir LT Pro 45 Book</vt:lpstr>
      <vt:lpstr>Calibri</vt:lpstr>
      <vt:lpstr>Calibri Light</vt:lpstr>
      <vt:lpstr>Consolas</vt:lpstr>
      <vt:lpstr>Courier New</vt:lpstr>
      <vt:lpstr>ＭＳ Ｐゴシック</vt:lpstr>
      <vt:lpstr>ＭＳ Ｐゴシック</vt:lpstr>
      <vt:lpstr>Segoe</vt:lpstr>
      <vt:lpstr>Segoe Light</vt:lpstr>
      <vt:lpstr>Segoe Semibold</vt:lpstr>
      <vt:lpstr>Segoe UI</vt:lpstr>
      <vt:lpstr>Segoe UI (Body)</vt:lpstr>
      <vt:lpstr>Segoe UI Black</vt:lpstr>
      <vt:lpstr>Segoe UI Light</vt:lpstr>
      <vt:lpstr>Segoe UI Semibold</vt:lpstr>
      <vt:lpstr>Segoe UI Semilight</vt:lpstr>
      <vt:lpstr>Verdana</vt:lpstr>
      <vt:lpstr>Wingdings</vt:lpstr>
      <vt:lpstr>Azure Event</vt:lpstr>
      <vt:lpstr>1_5-30629_Build_Template_DARK BLUE</vt:lpstr>
      <vt:lpstr>1_Azure_2015</vt:lpstr>
      <vt:lpstr>Office Theme</vt:lpstr>
      <vt:lpstr>2_Azure_2015</vt:lpstr>
      <vt:lpstr>2_5-30629_Build_Template_DARK BLUE</vt:lpstr>
      <vt:lpstr>1_Office Theme</vt:lpstr>
      <vt:lpstr>Let’s dev this. Cloud Tour The Cloud for Modern Business</vt:lpstr>
      <vt:lpstr>Agenda /  Timeline</vt:lpstr>
      <vt:lpstr>Why the cloud?</vt:lpstr>
      <vt:lpstr>Why the cloud? </vt:lpstr>
      <vt:lpstr>Why the cloud? </vt:lpstr>
      <vt:lpstr>PowerPoint Presentation</vt:lpstr>
      <vt:lpstr>PowerPoint Presentation</vt:lpstr>
      <vt:lpstr>New Business Applications</vt:lpstr>
      <vt:lpstr>Huge infrastructure scale is the enabler</vt:lpstr>
      <vt:lpstr>PowerPoint Presentation</vt:lpstr>
      <vt:lpstr>PowerPoint Presentation</vt:lpstr>
      <vt:lpstr>PowerPoint Presentation</vt:lpstr>
      <vt:lpstr>PowerPoint Presentation</vt:lpstr>
      <vt:lpstr>Why should you care?  Why are you here? How does this relate to your Business?</vt:lpstr>
      <vt:lpstr>New Pulse of IT Be Strategic; Solve Business Problems</vt:lpstr>
      <vt:lpstr>PowerPoint Presentation</vt:lpstr>
      <vt:lpstr>IoT 2010</vt:lpstr>
      <vt:lpstr>IoT 2015</vt:lpstr>
      <vt:lpstr>Internet of Things</vt:lpstr>
      <vt:lpstr>Hybrid consistency</vt:lpstr>
      <vt:lpstr>Connect every on-premises server to the cloud</vt:lpstr>
      <vt:lpstr>PowerPoint Presentation</vt:lpstr>
      <vt:lpstr>Support for Open Source</vt:lpstr>
      <vt:lpstr>Virtual Machines</vt:lpstr>
      <vt:lpstr>PowerPoint Presentation</vt:lpstr>
      <vt:lpstr>Microsoft Azure Site Recovery Orchestrated disaster recovery to a second site or to Azure</vt:lpstr>
      <vt:lpstr>Azure Certification Jump Start 70-534 Architecting Microsoft Azure Solutions </vt:lpstr>
      <vt:lpstr>Trust through Transparency</vt:lpstr>
      <vt:lpstr>PowerPoint Presentation</vt:lpstr>
      <vt:lpstr>Titanfall</vt:lpstr>
      <vt:lpstr>SQL Database</vt:lpstr>
      <vt:lpstr>SQL Database</vt:lpstr>
      <vt:lpstr>Big Data Insights</vt:lpstr>
      <vt:lpstr>Big Data Insights</vt:lpstr>
      <vt:lpstr>Hybrid Identity</vt:lpstr>
      <vt:lpstr>PowerPoint Presentation</vt:lpstr>
      <vt:lpstr>You</vt:lpstr>
      <vt:lpstr>PowerPoint Presentation</vt:lpstr>
      <vt:lpstr>Azure Data Factory</vt:lpstr>
      <vt:lpstr>Azure Stream Analytics</vt:lpstr>
      <vt:lpstr>Microsoft Azure Service Fabric A platform for reliable, hyperscale, microservice-based applications</vt:lpstr>
      <vt:lpstr>Key Scenarios to Get Started with Microsoft Azure</vt:lpstr>
      <vt:lpstr>Key Scenarios to get started with Microsoft Azure</vt:lpstr>
      <vt:lpstr>Key Scenarios to get started with Microsoft Azure</vt:lpstr>
      <vt:lpstr>Key Scenarios to get started with Microsoft Azure</vt:lpstr>
      <vt:lpstr>Key Scenarios to get started with Microsoft Azure</vt:lpstr>
      <vt:lpstr>PowerPoint Presentation</vt:lpstr>
      <vt:lpstr>Activate your MSDN Benefits…</vt:lpstr>
      <vt:lpstr>Visual Studio Online</vt:lpstr>
      <vt:lpstr>Demo: Azure Portals</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dc:description/>
  <cp:lastModifiedBy/>
  <cp:revision>1</cp:revision>
  <dcterms:created xsi:type="dcterms:W3CDTF">2014-07-17T16:01:57Z</dcterms:created>
  <dcterms:modified xsi:type="dcterms:W3CDTF">2015-10-15T12:04:57Z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MyDocuments">
    <vt:bool>true</vt:bool>
  </property>
  <property fmtid="{D5CDD505-2E9C-101B-9397-08002B2CF9AE}" pid="3" name="ContentTypeId">
    <vt:lpwstr>0x0101004A821E223A3BC347949CC2419033DBE2</vt:lpwstr>
  </property>
  <property fmtid="{D5CDD505-2E9C-101B-9397-08002B2CF9AE}" pid="4" name="DocVizMetadataToken">
    <vt:lpwstr>300x168x1</vt:lpwstr>
  </property>
</Properties>
</file>